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0" r:id="rId1"/>
  </p:sldMasterIdLst>
  <p:notesMasterIdLst>
    <p:notesMasterId r:id="rId14"/>
  </p:notesMasterIdLst>
  <p:sldIdLst>
    <p:sldId id="256" r:id="rId2"/>
    <p:sldId id="321" r:id="rId3"/>
    <p:sldId id="311" r:id="rId4"/>
    <p:sldId id="313" r:id="rId5"/>
    <p:sldId id="314" r:id="rId6"/>
    <p:sldId id="315" r:id="rId7"/>
    <p:sldId id="316" r:id="rId8"/>
    <p:sldId id="317" r:id="rId9"/>
    <p:sldId id="318" r:id="rId10"/>
    <p:sldId id="319" r:id="rId11"/>
    <p:sldId id="320" r:id="rId12"/>
    <p:sldId id="310" r:id="rId13"/>
  </p:sldIdLst>
  <p:sldSz cx="9144000" cy="6858000" type="screen4x3"/>
  <p:notesSz cx="6797675" cy="9928225"/>
  <p:defaultTextStyle>
    <a:defPPr>
      <a:defRPr lang="de-DE"/>
    </a:defPPr>
    <a:lvl1pPr algn="l" rtl="0" fontAlgn="base">
      <a:spcBef>
        <a:spcPct val="0"/>
      </a:spcBef>
      <a:spcAft>
        <a:spcPct val="0"/>
      </a:spcAft>
      <a:defRPr sz="1200" kern="1200">
        <a:solidFill>
          <a:srgbClr val="0070C0"/>
        </a:solidFill>
        <a:latin typeface="Verdana" pitchFamily="34" charset="0"/>
        <a:ea typeface="+mn-ea"/>
        <a:cs typeface="Arial" charset="0"/>
      </a:defRPr>
    </a:lvl1pPr>
    <a:lvl2pPr marL="457200" algn="l" rtl="0" fontAlgn="base">
      <a:spcBef>
        <a:spcPct val="0"/>
      </a:spcBef>
      <a:spcAft>
        <a:spcPct val="0"/>
      </a:spcAft>
      <a:defRPr sz="1200" kern="1200">
        <a:solidFill>
          <a:srgbClr val="0070C0"/>
        </a:solidFill>
        <a:latin typeface="Verdana" pitchFamily="34" charset="0"/>
        <a:ea typeface="+mn-ea"/>
        <a:cs typeface="Arial" charset="0"/>
      </a:defRPr>
    </a:lvl2pPr>
    <a:lvl3pPr marL="914400" algn="l" rtl="0" fontAlgn="base">
      <a:spcBef>
        <a:spcPct val="0"/>
      </a:spcBef>
      <a:spcAft>
        <a:spcPct val="0"/>
      </a:spcAft>
      <a:defRPr sz="1200" kern="1200">
        <a:solidFill>
          <a:srgbClr val="0070C0"/>
        </a:solidFill>
        <a:latin typeface="Verdana" pitchFamily="34" charset="0"/>
        <a:ea typeface="+mn-ea"/>
        <a:cs typeface="Arial" charset="0"/>
      </a:defRPr>
    </a:lvl3pPr>
    <a:lvl4pPr marL="1371600" algn="l" rtl="0" fontAlgn="base">
      <a:spcBef>
        <a:spcPct val="0"/>
      </a:spcBef>
      <a:spcAft>
        <a:spcPct val="0"/>
      </a:spcAft>
      <a:defRPr sz="1200" kern="1200">
        <a:solidFill>
          <a:srgbClr val="0070C0"/>
        </a:solidFill>
        <a:latin typeface="Verdana" pitchFamily="34" charset="0"/>
        <a:ea typeface="+mn-ea"/>
        <a:cs typeface="Arial" charset="0"/>
      </a:defRPr>
    </a:lvl4pPr>
    <a:lvl5pPr marL="1828800" algn="l" rtl="0" fontAlgn="base">
      <a:spcBef>
        <a:spcPct val="0"/>
      </a:spcBef>
      <a:spcAft>
        <a:spcPct val="0"/>
      </a:spcAft>
      <a:defRPr sz="1200" kern="1200">
        <a:solidFill>
          <a:srgbClr val="0070C0"/>
        </a:solidFill>
        <a:latin typeface="Verdana" pitchFamily="34" charset="0"/>
        <a:ea typeface="+mn-ea"/>
        <a:cs typeface="Arial" charset="0"/>
      </a:defRPr>
    </a:lvl5pPr>
    <a:lvl6pPr marL="2286000" algn="l" defTabSz="914400" rtl="0" eaLnBrk="1" latinLnBrk="0" hangingPunct="1">
      <a:defRPr sz="1200" kern="1200">
        <a:solidFill>
          <a:srgbClr val="0070C0"/>
        </a:solidFill>
        <a:latin typeface="Verdana" pitchFamily="34" charset="0"/>
        <a:ea typeface="+mn-ea"/>
        <a:cs typeface="Arial" charset="0"/>
      </a:defRPr>
    </a:lvl6pPr>
    <a:lvl7pPr marL="2743200" algn="l" defTabSz="914400" rtl="0" eaLnBrk="1" latinLnBrk="0" hangingPunct="1">
      <a:defRPr sz="1200" kern="1200">
        <a:solidFill>
          <a:srgbClr val="0070C0"/>
        </a:solidFill>
        <a:latin typeface="Verdana" pitchFamily="34" charset="0"/>
        <a:ea typeface="+mn-ea"/>
        <a:cs typeface="Arial" charset="0"/>
      </a:defRPr>
    </a:lvl7pPr>
    <a:lvl8pPr marL="3200400" algn="l" defTabSz="914400" rtl="0" eaLnBrk="1" latinLnBrk="0" hangingPunct="1">
      <a:defRPr sz="1200" kern="1200">
        <a:solidFill>
          <a:srgbClr val="0070C0"/>
        </a:solidFill>
        <a:latin typeface="Verdana" pitchFamily="34" charset="0"/>
        <a:ea typeface="+mn-ea"/>
        <a:cs typeface="Arial" charset="0"/>
      </a:defRPr>
    </a:lvl8pPr>
    <a:lvl9pPr marL="3657600" algn="l" defTabSz="914400" rtl="0" eaLnBrk="1" latinLnBrk="0" hangingPunct="1">
      <a:defRPr sz="1200" kern="1200">
        <a:solidFill>
          <a:srgbClr val="0070C0"/>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5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9" d="100"/>
          <a:sy n="99" d="100"/>
        </p:scale>
        <p:origin x="-1890" y="-264"/>
      </p:cViewPr>
      <p:guideLst>
        <p:guide orient="horz" pos="2160"/>
        <p:guide pos="2880"/>
      </p:guideLst>
    </p:cSldViewPr>
  </p:slideViewPr>
  <p:notesTextViewPr>
    <p:cViewPr>
      <p:scale>
        <a:sx n="1" d="1"/>
        <a:sy n="1" d="1"/>
      </p:scale>
      <p:origin x="0" y="0"/>
    </p:cViewPr>
  </p:notesTextViewPr>
  <p:sorterViewPr>
    <p:cViewPr>
      <p:scale>
        <a:sx n="100" d="100"/>
        <a:sy n="100" d="100"/>
      </p:scale>
      <p:origin x="0" y="16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88952BC-9D41-475C-B87F-57DFA49B2B08}" type="datetimeFigureOut">
              <a:rPr lang="de-DE" smtClean="0"/>
              <a:t>12.12.2016</a:t>
            </a:fld>
            <a:endParaRPr lang="de-DE" dirty="0"/>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3C705146-448B-4C96-B4F3-CF4D23CCAC0A}" type="slidenum">
              <a:rPr lang="de-DE" smtClean="0"/>
              <a:t>‹Nr.›</a:t>
            </a:fld>
            <a:endParaRPr lang="de-DE" dirty="0"/>
          </a:p>
        </p:txBody>
      </p:sp>
    </p:spTree>
    <p:extLst>
      <p:ext uri="{BB962C8B-B14F-4D97-AF65-F5344CB8AC3E}">
        <p14:creationId xmlns:p14="http://schemas.microsoft.com/office/powerpoint/2010/main" val="348601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windguard.de/"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elfolie">
    <p:spTree>
      <p:nvGrpSpPr>
        <p:cNvPr id="1" name=""/>
        <p:cNvGrpSpPr/>
        <p:nvPr/>
      </p:nvGrpSpPr>
      <p:grpSpPr>
        <a:xfrm>
          <a:off x="0" y="0"/>
          <a:ext cx="0" cy="0"/>
          <a:chOff x="0" y="0"/>
          <a:chExt cx="0" cy="0"/>
        </a:xfrm>
      </p:grpSpPr>
      <p:sp>
        <p:nvSpPr>
          <p:cNvPr id="2" name="Rechteck 1"/>
          <p:cNvSpPr/>
          <p:nvPr userDrawn="1"/>
        </p:nvSpPr>
        <p:spPr bwMode="auto">
          <a:xfrm>
            <a:off x="0" y="1988840"/>
            <a:ext cx="7020272" cy="1440160"/>
          </a:xfrm>
          <a:prstGeom prst="rect">
            <a:avLst/>
          </a:prstGeom>
          <a:solidFill>
            <a:srgbClr val="005E9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rgbClr val="0070C0"/>
              </a:solidFill>
              <a:effectLst/>
              <a:latin typeface="Verdana" pitchFamily="34" charset="0"/>
            </a:endParaRPr>
          </a:p>
        </p:txBody>
      </p:sp>
      <p:sp>
        <p:nvSpPr>
          <p:cNvPr id="9218" name="Rectangle 2"/>
          <p:cNvSpPr>
            <a:spLocks noGrp="1" noChangeArrowheads="1"/>
          </p:cNvSpPr>
          <p:nvPr>
            <p:ph type="ctrTitle"/>
          </p:nvPr>
        </p:nvSpPr>
        <p:spPr>
          <a:xfrm>
            <a:off x="467544" y="1988840"/>
            <a:ext cx="5472608" cy="1440160"/>
          </a:xfrm>
        </p:spPr>
        <p:txBody>
          <a:bodyPr/>
          <a:lstStyle>
            <a:lvl1pPr algn="l">
              <a:defRPr sz="2800">
                <a:solidFill>
                  <a:schemeClr val="bg1"/>
                </a:solidFill>
              </a:defRPr>
            </a:lvl1pPr>
          </a:lstStyle>
          <a:p>
            <a:r>
              <a:rPr lang="de-DE" smtClean="0"/>
              <a:t>Titelmasterformat durch Klicken bearbeiten</a:t>
            </a:r>
            <a:endParaRPr lang="de-DE" dirty="0"/>
          </a:p>
        </p:txBody>
      </p:sp>
      <p:sp>
        <p:nvSpPr>
          <p:cNvPr id="9219" name="Rectangle 3"/>
          <p:cNvSpPr>
            <a:spLocks noGrp="1" noChangeArrowheads="1"/>
          </p:cNvSpPr>
          <p:nvPr>
            <p:ph type="subTitle" idx="1"/>
          </p:nvPr>
        </p:nvSpPr>
        <p:spPr>
          <a:xfrm>
            <a:off x="5292080" y="4509120"/>
            <a:ext cx="3589123" cy="1080120"/>
          </a:xfrm>
        </p:spPr>
        <p:txBody>
          <a:bodyPr/>
          <a:lstStyle>
            <a:lvl1pPr marL="0" indent="0" algn="r">
              <a:buFontTx/>
              <a:buNone/>
              <a:defRPr>
                <a:solidFill>
                  <a:srgbClr val="0070C0"/>
                </a:solidFill>
              </a:defRPr>
            </a:lvl1pPr>
          </a:lstStyle>
          <a:p>
            <a:r>
              <a:rPr lang="de-DE" smtClean="0"/>
              <a:t>Formatvorlage des Untertitelmasters durch Klicken bearbeiten</a:t>
            </a:r>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476672"/>
            <a:ext cx="3005928" cy="770381"/>
          </a:xfrm>
          <a:prstGeom prst="rect">
            <a:avLst/>
          </a:prstGeom>
        </p:spPr>
      </p:pic>
    </p:spTree>
    <p:extLst>
      <p:ext uri="{BB962C8B-B14F-4D97-AF65-F5344CB8AC3E}">
        <p14:creationId xmlns:p14="http://schemas.microsoft.com/office/powerpoint/2010/main" val="30579859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tzteFolie">
    <p:spTree>
      <p:nvGrpSpPr>
        <p:cNvPr id="1" name=""/>
        <p:cNvGrpSpPr/>
        <p:nvPr/>
      </p:nvGrpSpPr>
      <p:grpSpPr>
        <a:xfrm>
          <a:off x="0" y="0"/>
          <a:ext cx="0" cy="0"/>
          <a:chOff x="0" y="0"/>
          <a:chExt cx="0" cy="0"/>
        </a:xfrm>
      </p:grpSpPr>
      <p:sp>
        <p:nvSpPr>
          <p:cNvPr id="2" name="Rechteck 1"/>
          <p:cNvSpPr/>
          <p:nvPr userDrawn="1"/>
        </p:nvSpPr>
        <p:spPr bwMode="auto">
          <a:xfrm>
            <a:off x="0" y="1988840"/>
            <a:ext cx="7020272" cy="1440160"/>
          </a:xfrm>
          <a:prstGeom prst="rect">
            <a:avLst/>
          </a:prstGeom>
          <a:solidFill>
            <a:srgbClr val="005E9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rgbClr val="0070C0"/>
              </a:solidFill>
              <a:effectLst/>
              <a:latin typeface="Verdana" pitchFamily="34" charset="0"/>
            </a:endParaRPr>
          </a:p>
        </p:txBody>
      </p:sp>
      <p:sp>
        <p:nvSpPr>
          <p:cNvPr id="9219" name="Rectangle 3"/>
          <p:cNvSpPr>
            <a:spLocks noGrp="1" noChangeArrowheads="1"/>
          </p:cNvSpPr>
          <p:nvPr>
            <p:ph type="subTitle" idx="1" hasCustomPrompt="1"/>
          </p:nvPr>
        </p:nvSpPr>
        <p:spPr>
          <a:xfrm>
            <a:off x="4572000" y="4005064"/>
            <a:ext cx="4385091" cy="1080120"/>
          </a:xfrm>
        </p:spPr>
        <p:txBody>
          <a:bodyPr/>
          <a:lstStyle>
            <a:lvl1pPr marL="0" indent="0" algn="r">
              <a:buFontTx/>
              <a:buNone/>
              <a:defRPr sz="2000" baseline="0">
                <a:solidFill>
                  <a:srgbClr val="0070C0"/>
                </a:solidFill>
              </a:defRPr>
            </a:lvl1pPr>
          </a:lstStyle>
          <a:p>
            <a:pPr>
              <a:spcAft>
                <a:spcPts val="600"/>
              </a:spcAft>
            </a:pPr>
            <a:r>
              <a:rPr lang="de-DE" sz="1800" dirty="0" smtClean="0"/>
              <a:t>Name &amp; Kontakt des Vortragenden </a:t>
            </a:r>
          </a:p>
          <a:p>
            <a:pPr>
              <a:spcAft>
                <a:spcPts val="600"/>
              </a:spcAft>
            </a:pPr>
            <a:r>
              <a:rPr lang="de-DE" sz="1800" dirty="0" smtClean="0"/>
              <a:t>Email-Adresse@windguard.de</a:t>
            </a:r>
            <a:endParaRPr lang="de-DE" sz="1800"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476672"/>
            <a:ext cx="3005928" cy="770381"/>
          </a:xfrm>
          <a:prstGeom prst="rect">
            <a:avLst/>
          </a:prstGeom>
        </p:spPr>
      </p:pic>
      <p:pic>
        <p:nvPicPr>
          <p:cNvPr id="1026" name="Picture 2">
            <a:hlinkClick r:id="rId3"/>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7968" y="5877272"/>
            <a:ext cx="3812544" cy="998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2"/>
          <p:cNvSpPr>
            <a:spLocks noGrp="1" noChangeArrowheads="1"/>
          </p:cNvSpPr>
          <p:nvPr>
            <p:ph type="ctrTitle"/>
          </p:nvPr>
        </p:nvSpPr>
        <p:spPr>
          <a:xfrm>
            <a:off x="467544" y="1988840"/>
            <a:ext cx="5472608" cy="1440160"/>
          </a:xfrm>
        </p:spPr>
        <p:txBody>
          <a:bodyPr/>
          <a:lstStyle>
            <a:lvl1pPr algn="l">
              <a:defRPr sz="2800">
                <a:solidFill>
                  <a:schemeClr val="bg1"/>
                </a:solidFill>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8925152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528" y="476325"/>
            <a:ext cx="5040312" cy="432395"/>
          </a:xfrm>
        </p:spPr>
        <p:txBody>
          <a:bodyPr/>
          <a:lstStyle>
            <a:lvl1pPr>
              <a:defRPr sz="2200"/>
            </a:lvl1pPr>
          </a:lstStyle>
          <a:p>
            <a:r>
              <a:rPr lang="de-DE" dirty="0" smtClean="0"/>
              <a:t>Titelmasterformat </a:t>
            </a:r>
            <a:r>
              <a:rPr lang="de-DE" dirty="0" err="1" smtClean="0"/>
              <a:t>durchbeiten</a:t>
            </a:r>
            <a:endParaRPr lang="de-DE" dirty="0"/>
          </a:p>
        </p:txBody>
      </p:sp>
      <p:sp>
        <p:nvSpPr>
          <p:cNvPr id="3" name="Inhaltsplatzhalter 2"/>
          <p:cNvSpPr>
            <a:spLocks noGrp="1"/>
          </p:cNvSpPr>
          <p:nvPr>
            <p:ph idx="1"/>
          </p:nvPr>
        </p:nvSpPr>
        <p:spPr>
          <a:xfrm>
            <a:off x="457200" y="1484784"/>
            <a:ext cx="8229600" cy="4641379"/>
          </a:xfrm>
        </p:spPr>
        <p:txBody>
          <a:bodyPr/>
          <a:lstStyle>
            <a:lvl1pPr>
              <a:defRPr sz="2000"/>
            </a:lvl1pPr>
            <a:lvl2pPr>
              <a:defRPr sz="2000"/>
            </a:lvl2pPr>
            <a:lvl3pPr>
              <a:defRPr sz="2000"/>
            </a:lvl3pPr>
            <a:lvl4pPr>
              <a:defRPr sz="2000"/>
            </a:lvl4pPr>
            <a:lvl5pPr>
              <a:defRPr sz="20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Rectangle 4"/>
          <p:cNvSpPr>
            <a:spLocks noGrp="1" noChangeArrowheads="1"/>
          </p:cNvSpPr>
          <p:nvPr>
            <p:ph type="dt" sz="half" idx="10"/>
          </p:nvPr>
        </p:nvSpPr>
        <p:spPr>
          <a:xfrm>
            <a:off x="467544" y="6381328"/>
            <a:ext cx="1727200" cy="360363"/>
          </a:xfrm>
          <a:prstGeom prst="rect">
            <a:avLst/>
          </a:prstGeom>
          <a:ln/>
        </p:spPr>
        <p:txBody>
          <a:bodyPr/>
          <a:lstStyle>
            <a:lvl1pPr>
              <a:defRPr sz="1600">
                <a:solidFill>
                  <a:srgbClr val="005E96"/>
                </a:solidFill>
              </a:defRPr>
            </a:lvl1pPr>
          </a:lstStyle>
          <a:p>
            <a:pPr>
              <a:defRPr/>
            </a:pPr>
            <a:fld id="{AEF00D38-55C5-43BC-9DA2-89C41F0EBA69}" type="datetime1">
              <a:rPr lang="de-DE" smtClean="0"/>
              <a:t>12.12.2016</a:t>
            </a:fld>
            <a:endParaRPr lang="de-DE" dirty="0"/>
          </a:p>
        </p:txBody>
      </p:sp>
      <p:sp>
        <p:nvSpPr>
          <p:cNvPr id="5" name="Rectangle 6"/>
          <p:cNvSpPr>
            <a:spLocks noGrp="1" noChangeArrowheads="1"/>
          </p:cNvSpPr>
          <p:nvPr>
            <p:ph type="sldNum" sz="quarter" idx="11"/>
          </p:nvPr>
        </p:nvSpPr>
        <p:spPr>
          <a:xfrm>
            <a:off x="7235825" y="6381750"/>
            <a:ext cx="1522413" cy="360363"/>
          </a:xfrm>
          <a:prstGeom prst="rect">
            <a:avLst/>
          </a:prstGeom>
          <a:ln/>
        </p:spPr>
        <p:txBody>
          <a:bodyPr/>
          <a:lstStyle>
            <a:lvl1pPr algn="r">
              <a:defRPr sz="1600" b="0" i="0"/>
            </a:lvl1pPr>
          </a:lstStyle>
          <a:p>
            <a:pPr>
              <a:defRPr/>
            </a:pPr>
            <a:fld id="{04973A02-B17B-44BF-B5B3-0D668247C67C}" type="slidenum">
              <a:rPr lang="de-DE" smtClean="0"/>
              <a:pPr>
                <a:defRPr/>
              </a:pPr>
              <a:t>‹Nr.›</a:t>
            </a:fld>
            <a:endParaRPr lang="de-DE" dirty="0"/>
          </a:p>
        </p:txBody>
      </p:sp>
      <p:sp>
        <p:nvSpPr>
          <p:cNvPr id="7" name="Text Box 8"/>
          <p:cNvSpPr txBox="1">
            <a:spLocks noChangeArrowheads="1"/>
          </p:cNvSpPr>
          <p:nvPr userDrawn="1"/>
        </p:nvSpPr>
        <p:spPr bwMode="auto">
          <a:xfrm>
            <a:off x="3131840" y="6402814"/>
            <a:ext cx="28803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eaLnBrk="0" hangingPunct="0">
              <a:defRPr sz="1200">
                <a:solidFill>
                  <a:srgbClr val="0070C0"/>
                </a:solidFill>
                <a:latin typeface="Verdana" pitchFamily="34" charset="0"/>
              </a:defRPr>
            </a:lvl1pPr>
            <a:lvl2pPr marL="742950" indent="-285750" algn="r" eaLnBrk="0" hangingPunct="0">
              <a:defRPr sz="1200">
                <a:solidFill>
                  <a:srgbClr val="0070C0"/>
                </a:solidFill>
                <a:latin typeface="Verdana" pitchFamily="34" charset="0"/>
              </a:defRPr>
            </a:lvl2pPr>
            <a:lvl3pPr marL="1143000" indent="-228600" algn="r" eaLnBrk="0" hangingPunct="0">
              <a:defRPr sz="1200">
                <a:solidFill>
                  <a:srgbClr val="0070C0"/>
                </a:solidFill>
                <a:latin typeface="Verdana" pitchFamily="34" charset="0"/>
              </a:defRPr>
            </a:lvl3pPr>
            <a:lvl4pPr marL="1600200" indent="-228600" algn="r" eaLnBrk="0" hangingPunct="0">
              <a:defRPr sz="1200">
                <a:solidFill>
                  <a:srgbClr val="0070C0"/>
                </a:solidFill>
                <a:latin typeface="Verdana" pitchFamily="34" charset="0"/>
              </a:defRPr>
            </a:lvl4pPr>
            <a:lvl5pPr marL="2057400" indent="-228600" algn="r" eaLnBrk="0" hangingPunct="0">
              <a:defRPr sz="1200">
                <a:solidFill>
                  <a:srgbClr val="0070C0"/>
                </a:solidFill>
                <a:latin typeface="Verdana" pitchFamily="34" charset="0"/>
              </a:defRPr>
            </a:lvl5pPr>
            <a:lvl6pPr marL="2514600" indent="-228600" algn="r" eaLnBrk="0" fontAlgn="base" hangingPunct="0">
              <a:spcBef>
                <a:spcPct val="0"/>
              </a:spcBef>
              <a:spcAft>
                <a:spcPct val="0"/>
              </a:spcAft>
              <a:defRPr sz="1200">
                <a:solidFill>
                  <a:srgbClr val="0070C0"/>
                </a:solidFill>
                <a:latin typeface="Verdana" pitchFamily="34" charset="0"/>
              </a:defRPr>
            </a:lvl6pPr>
            <a:lvl7pPr marL="2971800" indent="-228600" algn="r" eaLnBrk="0" fontAlgn="base" hangingPunct="0">
              <a:spcBef>
                <a:spcPct val="0"/>
              </a:spcBef>
              <a:spcAft>
                <a:spcPct val="0"/>
              </a:spcAft>
              <a:defRPr sz="1200">
                <a:solidFill>
                  <a:srgbClr val="0070C0"/>
                </a:solidFill>
                <a:latin typeface="Verdana" pitchFamily="34" charset="0"/>
              </a:defRPr>
            </a:lvl7pPr>
            <a:lvl8pPr marL="3429000" indent="-228600" algn="r" eaLnBrk="0" fontAlgn="base" hangingPunct="0">
              <a:spcBef>
                <a:spcPct val="0"/>
              </a:spcBef>
              <a:spcAft>
                <a:spcPct val="0"/>
              </a:spcAft>
              <a:defRPr sz="1200">
                <a:solidFill>
                  <a:srgbClr val="0070C0"/>
                </a:solidFill>
                <a:latin typeface="Verdana" pitchFamily="34" charset="0"/>
              </a:defRPr>
            </a:lvl8pPr>
            <a:lvl9pPr marL="3886200" indent="-228600" algn="r" eaLnBrk="0" fontAlgn="base" hangingPunct="0">
              <a:spcBef>
                <a:spcPct val="0"/>
              </a:spcBef>
              <a:spcAft>
                <a:spcPct val="0"/>
              </a:spcAft>
              <a:defRPr sz="1200">
                <a:solidFill>
                  <a:srgbClr val="0070C0"/>
                </a:solidFill>
                <a:latin typeface="Verdana" pitchFamily="34" charset="0"/>
              </a:defRPr>
            </a:lvl9pPr>
          </a:lstStyle>
          <a:p>
            <a:pPr algn="ctr" eaLnBrk="1" hangingPunct="1"/>
            <a:r>
              <a:rPr lang="de-DE" altLang="de-DE" sz="1600" dirty="0" smtClean="0">
                <a:solidFill>
                  <a:schemeClr val="bg1"/>
                </a:solidFill>
              </a:rPr>
              <a:t>www.windguard.de</a:t>
            </a:r>
            <a:endParaRPr lang="de-DE" altLang="de-DE" sz="1600" dirty="0">
              <a:solidFill>
                <a:schemeClr val="bg1"/>
              </a:solidFill>
            </a:endParaRPr>
          </a:p>
        </p:txBody>
      </p:sp>
    </p:spTree>
    <p:extLst>
      <p:ext uri="{BB962C8B-B14F-4D97-AF65-F5344CB8AC3E}">
        <p14:creationId xmlns:p14="http://schemas.microsoft.com/office/powerpoint/2010/main" val="160718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600200"/>
            <a:ext cx="4038600" cy="4525963"/>
          </a:xfrm>
        </p:spPr>
        <p:txBody>
          <a:bodyPr/>
          <a:lstStyle>
            <a:lvl1pPr algn="l" rtl="0" eaLnBrk="1" fontAlgn="base" hangingPunct="1">
              <a:spcBef>
                <a:spcPct val="20000"/>
              </a:spcBef>
              <a:spcAft>
                <a:spcPct val="0"/>
              </a:spcAft>
              <a:defRPr lang="de-DE" sz="2400" dirty="0" smtClean="0">
                <a:solidFill>
                  <a:srgbClr val="005E96"/>
                </a:solidFill>
                <a:latin typeface="+mn-lt"/>
                <a:ea typeface="+mn-ea"/>
                <a:cs typeface="+mn-cs"/>
              </a:defRPr>
            </a:lvl1pPr>
            <a:lvl2pPr algn="l" rtl="0" eaLnBrk="1" fontAlgn="base" hangingPunct="1">
              <a:spcBef>
                <a:spcPct val="20000"/>
              </a:spcBef>
              <a:spcAft>
                <a:spcPct val="0"/>
              </a:spcAft>
              <a:defRPr lang="de-DE" sz="2400" dirty="0" smtClean="0">
                <a:solidFill>
                  <a:srgbClr val="005E96"/>
                </a:solidFill>
                <a:latin typeface="+mn-lt"/>
                <a:ea typeface="+mn-ea"/>
                <a:cs typeface="+mn-cs"/>
              </a:defRPr>
            </a:lvl2pPr>
            <a:lvl3pPr algn="l" rtl="0" eaLnBrk="1" fontAlgn="base" hangingPunct="1">
              <a:spcBef>
                <a:spcPct val="20000"/>
              </a:spcBef>
              <a:spcAft>
                <a:spcPct val="0"/>
              </a:spcAft>
              <a:defRPr lang="de-DE" sz="2400" dirty="0" smtClean="0">
                <a:solidFill>
                  <a:srgbClr val="005E96"/>
                </a:solidFill>
                <a:latin typeface="+mn-lt"/>
                <a:ea typeface="+mn-ea"/>
                <a:cs typeface="+mn-cs"/>
              </a:defRPr>
            </a:lvl3pPr>
            <a:lvl4pPr algn="l" rtl="0" eaLnBrk="1" fontAlgn="base" hangingPunct="1">
              <a:spcBef>
                <a:spcPct val="20000"/>
              </a:spcBef>
              <a:spcAft>
                <a:spcPct val="0"/>
              </a:spcAft>
              <a:defRPr lang="de-DE" sz="2400" dirty="0" smtClean="0">
                <a:solidFill>
                  <a:srgbClr val="005E96"/>
                </a:solidFill>
                <a:latin typeface="+mn-lt"/>
                <a:ea typeface="+mn-ea"/>
                <a:cs typeface="+mn-cs"/>
              </a:defRPr>
            </a:lvl4pPr>
            <a:lvl5pPr algn="l" rtl="0" eaLnBrk="1" fontAlgn="base" hangingPunct="1">
              <a:spcBef>
                <a:spcPct val="20000"/>
              </a:spcBef>
              <a:spcAft>
                <a:spcPct val="0"/>
              </a:spcAft>
              <a:defRPr lang="de-DE" sz="2400" dirty="0">
                <a:solidFill>
                  <a:srgbClr val="005E96"/>
                </a:solidFill>
                <a:latin typeface="+mn-lt"/>
                <a:ea typeface="+mn-ea"/>
                <a:cs typeface="+mn-c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Rectangle 4"/>
          <p:cNvSpPr>
            <a:spLocks noGrp="1" noChangeArrowheads="1"/>
          </p:cNvSpPr>
          <p:nvPr>
            <p:ph type="dt" sz="half" idx="10"/>
          </p:nvPr>
        </p:nvSpPr>
        <p:spPr>
          <a:xfrm>
            <a:off x="467544" y="6381328"/>
            <a:ext cx="1727200" cy="360363"/>
          </a:xfrm>
          <a:prstGeom prst="rect">
            <a:avLst/>
          </a:prstGeom>
          <a:ln/>
        </p:spPr>
        <p:txBody>
          <a:bodyPr/>
          <a:lstStyle>
            <a:lvl1pPr>
              <a:defRPr sz="1600">
                <a:solidFill>
                  <a:srgbClr val="005E96"/>
                </a:solidFill>
              </a:defRPr>
            </a:lvl1pPr>
          </a:lstStyle>
          <a:p>
            <a:pPr>
              <a:defRPr/>
            </a:pPr>
            <a:fld id="{F8456359-17FB-4757-84AC-510576F60AB2}" type="datetime1">
              <a:rPr lang="de-DE" smtClean="0"/>
              <a:t>12.12.2016</a:t>
            </a:fld>
            <a:endParaRPr lang="de-DE" dirty="0"/>
          </a:p>
        </p:txBody>
      </p:sp>
      <p:sp>
        <p:nvSpPr>
          <p:cNvPr id="9" name="Rectangle 6"/>
          <p:cNvSpPr>
            <a:spLocks noGrp="1" noChangeArrowheads="1"/>
          </p:cNvSpPr>
          <p:nvPr>
            <p:ph type="sldNum" sz="quarter" idx="11"/>
          </p:nvPr>
        </p:nvSpPr>
        <p:spPr>
          <a:xfrm>
            <a:off x="7235825" y="6381750"/>
            <a:ext cx="1522413" cy="360363"/>
          </a:xfrm>
          <a:prstGeom prst="rect">
            <a:avLst/>
          </a:prstGeom>
          <a:ln/>
        </p:spPr>
        <p:txBody>
          <a:bodyPr/>
          <a:lstStyle>
            <a:lvl1pPr>
              <a:defRPr sz="1600" b="0" i="0"/>
            </a:lvl1pPr>
          </a:lstStyle>
          <a:p>
            <a:pPr>
              <a:defRPr/>
            </a:pPr>
            <a:fld id="{04973A02-B17B-44BF-B5B3-0D668247C67C}" type="slidenum">
              <a:rPr lang="de-DE" smtClean="0"/>
              <a:pPr>
                <a:defRPr/>
              </a:pPr>
              <a:t>‹Nr.›</a:t>
            </a:fld>
            <a:endParaRPr lang="de-DE" dirty="0"/>
          </a:p>
        </p:txBody>
      </p:sp>
      <p:sp>
        <p:nvSpPr>
          <p:cNvPr id="7" name="Titel 1"/>
          <p:cNvSpPr>
            <a:spLocks noGrp="1"/>
          </p:cNvSpPr>
          <p:nvPr>
            <p:ph type="title" hasCustomPrompt="1"/>
          </p:nvPr>
        </p:nvSpPr>
        <p:spPr>
          <a:xfrm>
            <a:off x="323528" y="476325"/>
            <a:ext cx="5040312" cy="432395"/>
          </a:xfrm>
        </p:spPr>
        <p:txBody>
          <a:bodyPr/>
          <a:lstStyle/>
          <a:p>
            <a:r>
              <a:rPr lang="de-DE" dirty="0" smtClean="0"/>
              <a:t>Titelmasterformat </a:t>
            </a:r>
            <a:r>
              <a:rPr lang="de-DE" dirty="0" err="1" smtClean="0"/>
              <a:t>durchbeiten</a:t>
            </a:r>
            <a:endParaRPr lang="de-DE" dirty="0"/>
          </a:p>
        </p:txBody>
      </p:sp>
    </p:spTree>
    <p:extLst>
      <p:ext uri="{BB962C8B-B14F-4D97-AF65-F5344CB8AC3E}">
        <p14:creationId xmlns:p14="http://schemas.microsoft.com/office/powerpoint/2010/main" val="157487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528" y="404664"/>
            <a:ext cx="5040312" cy="288032"/>
          </a:xfrm>
        </p:spPr>
        <p:txBody>
          <a:bodyPr/>
          <a:lstStyle/>
          <a:p>
            <a:r>
              <a:rPr lang="de-DE" smtClean="0"/>
              <a:t>Titelmasterformat durch Klicken bearbeiten</a:t>
            </a:r>
            <a:endParaRPr lang="de-DE" dirty="0"/>
          </a:p>
        </p:txBody>
      </p:sp>
      <p:sp>
        <p:nvSpPr>
          <p:cNvPr id="3" name="Rectangle 4"/>
          <p:cNvSpPr>
            <a:spLocks noGrp="1" noChangeArrowheads="1"/>
          </p:cNvSpPr>
          <p:nvPr>
            <p:ph type="dt" sz="half" idx="10"/>
          </p:nvPr>
        </p:nvSpPr>
        <p:spPr>
          <a:xfrm>
            <a:off x="468313" y="6381750"/>
            <a:ext cx="1727200" cy="360363"/>
          </a:xfrm>
          <a:prstGeom prst="rect">
            <a:avLst/>
          </a:prstGeom>
          <a:ln/>
        </p:spPr>
        <p:txBody>
          <a:bodyPr/>
          <a:lstStyle>
            <a:lvl1pPr>
              <a:defRPr/>
            </a:lvl1pPr>
          </a:lstStyle>
          <a:p>
            <a:pPr>
              <a:defRPr/>
            </a:pPr>
            <a:fld id="{6AF5DDF2-33EC-419E-826F-6E9B189E0A42}" type="datetime1">
              <a:rPr lang="de-DE" smtClean="0"/>
              <a:t>12.12.2016</a:t>
            </a:fld>
            <a:endParaRPr lang="de-DE" dirty="0"/>
          </a:p>
        </p:txBody>
      </p:sp>
      <p:sp>
        <p:nvSpPr>
          <p:cNvPr id="4" name="Rectangle 6"/>
          <p:cNvSpPr>
            <a:spLocks noGrp="1" noChangeArrowheads="1"/>
          </p:cNvSpPr>
          <p:nvPr>
            <p:ph type="sldNum" sz="quarter" idx="11"/>
          </p:nvPr>
        </p:nvSpPr>
        <p:spPr>
          <a:xfrm>
            <a:off x="7235825" y="6381750"/>
            <a:ext cx="1522413" cy="360363"/>
          </a:xfrm>
          <a:prstGeom prst="rect">
            <a:avLst/>
          </a:prstGeom>
          <a:ln/>
        </p:spPr>
        <p:txBody>
          <a:bodyPr/>
          <a:lstStyle>
            <a:lvl1pPr>
              <a:defRPr/>
            </a:lvl1pPr>
          </a:lstStyle>
          <a:p>
            <a:pPr>
              <a:defRPr/>
            </a:pPr>
            <a:fld id="{D4BA9C90-A096-4081-80DB-E8D1C937FF92}" type="slidenum">
              <a:rPr lang="de-DE"/>
              <a:pPr>
                <a:defRPr/>
              </a:pPr>
              <a:t>‹Nr.›</a:t>
            </a:fld>
            <a:endParaRPr lang="de-DE" dirty="0"/>
          </a:p>
        </p:txBody>
      </p:sp>
    </p:spTree>
    <p:extLst>
      <p:ext uri="{BB962C8B-B14F-4D97-AF65-F5344CB8AC3E}">
        <p14:creationId xmlns:p14="http://schemas.microsoft.com/office/powerpoint/2010/main" val="131047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68313" y="6381750"/>
            <a:ext cx="1727200" cy="360363"/>
          </a:xfrm>
          <a:prstGeom prst="rect">
            <a:avLst/>
          </a:prstGeom>
          <a:ln/>
        </p:spPr>
        <p:txBody>
          <a:bodyPr/>
          <a:lstStyle>
            <a:lvl1pPr>
              <a:defRPr/>
            </a:lvl1pPr>
          </a:lstStyle>
          <a:p>
            <a:pPr>
              <a:defRPr/>
            </a:pPr>
            <a:fld id="{66062287-1683-4EAF-973C-59A26D7AA5A3}" type="datetime1">
              <a:rPr lang="de-DE" smtClean="0"/>
              <a:t>12.12.2016</a:t>
            </a:fld>
            <a:endParaRPr lang="de-DE" dirty="0"/>
          </a:p>
        </p:txBody>
      </p:sp>
      <p:sp>
        <p:nvSpPr>
          <p:cNvPr id="3" name="Rectangle 6"/>
          <p:cNvSpPr>
            <a:spLocks noGrp="1" noChangeArrowheads="1"/>
          </p:cNvSpPr>
          <p:nvPr>
            <p:ph type="sldNum" sz="quarter" idx="11"/>
          </p:nvPr>
        </p:nvSpPr>
        <p:spPr>
          <a:xfrm>
            <a:off x="7235825" y="6381750"/>
            <a:ext cx="1522413" cy="360363"/>
          </a:xfrm>
          <a:prstGeom prst="rect">
            <a:avLst/>
          </a:prstGeom>
          <a:ln/>
        </p:spPr>
        <p:txBody>
          <a:bodyPr/>
          <a:lstStyle>
            <a:lvl1pPr>
              <a:defRPr/>
            </a:lvl1pPr>
          </a:lstStyle>
          <a:p>
            <a:pPr>
              <a:defRPr/>
            </a:pPr>
            <a:fld id="{5E6C7ACB-36C7-4C1A-B02E-A2BA1A8A0EA7}" type="slidenum">
              <a:rPr lang="de-DE"/>
              <a:pPr>
                <a:defRPr/>
              </a:pPr>
              <a:t>‹Nr.›</a:t>
            </a:fld>
            <a:endParaRPr lang="de-DE" dirty="0"/>
          </a:p>
        </p:txBody>
      </p:sp>
    </p:spTree>
    <p:extLst>
      <p:ext uri="{BB962C8B-B14F-4D97-AF65-F5344CB8AC3E}">
        <p14:creationId xmlns:p14="http://schemas.microsoft.com/office/powerpoint/2010/main" val="412522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95288" y="419100"/>
            <a:ext cx="5040312" cy="633413"/>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68313" y="1628775"/>
            <a:ext cx="4038600" cy="45259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59313" y="1628775"/>
            <a:ext cx="4038600" cy="45259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1"/>
          </p:nvPr>
        </p:nvSpPr>
        <p:spPr>
          <a:ln/>
        </p:spPr>
        <p:txBody>
          <a:bodyPr/>
          <a:lstStyle>
            <a:lvl1pPr>
              <a:defRPr/>
            </a:lvl1pPr>
          </a:lstStyle>
          <a:p>
            <a:pPr>
              <a:defRPr/>
            </a:pPr>
            <a:fld id="{F4697BDF-5741-48EC-ABF3-2827A808E831}" type="slidenum">
              <a:rPr lang="de-DE"/>
              <a:pPr>
                <a:defRPr/>
              </a:pPr>
              <a:t>‹Nr.›</a:t>
            </a:fld>
            <a:endParaRPr lang="de-DE" dirty="0"/>
          </a:p>
        </p:txBody>
      </p:sp>
      <p:sp>
        <p:nvSpPr>
          <p:cNvPr id="7" name="Rectangle 13"/>
          <p:cNvSpPr>
            <a:spLocks noGrp="1" noChangeArrowheads="1"/>
          </p:cNvSpPr>
          <p:nvPr>
            <p:ph type="ftr" sz="quarter" idx="12"/>
          </p:nvPr>
        </p:nvSpPr>
        <p:spPr>
          <a:xfrm>
            <a:off x="3059113" y="6381750"/>
            <a:ext cx="2743200" cy="360363"/>
          </a:xfrm>
          <a:prstGeom prst="rect">
            <a:avLst/>
          </a:prstGeom>
          <a:ln/>
        </p:spPr>
        <p:txBody>
          <a:bodyPr/>
          <a:lstStyle>
            <a:lvl1pPr>
              <a:defRPr/>
            </a:lvl1pPr>
          </a:lstStyle>
          <a:p>
            <a:pPr>
              <a:defRPr/>
            </a:pPr>
            <a:endParaRPr lang="de-DE" dirty="0"/>
          </a:p>
        </p:txBody>
      </p:sp>
    </p:spTree>
    <p:extLst>
      <p:ext uri="{BB962C8B-B14F-4D97-AF65-F5344CB8AC3E}">
        <p14:creationId xmlns:p14="http://schemas.microsoft.com/office/powerpoint/2010/main" val="237850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hteck 3"/>
          <p:cNvSpPr/>
          <p:nvPr/>
        </p:nvSpPr>
        <p:spPr bwMode="auto">
          <a:xfrm>
            <a:off x="2915816" y="6308724"/>
            <a:ext cx="6228184" cy="549275"/>
          </a:xfrm>
          <a:prstGeom prst="rect">
            <a:avLst/>
          </a:prstGeom>
          <a:solidFill>
            <a:srgbClr val="005E96"/>
          </a:solidFill>
          <a:ln w="9525" cap="flat" cmpd="sng" algn="ctr">
            <a:solidFill>
              <a:srgbClr val="005E9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rgbClr val="0070C0"/>
              </a:solidFill>
              <a:effectLst/>
              <a:latin typeface="Verdana" pitchFamily="34" charset="0"/>
            </a:endParaRPr>
          </a:p>
        </p:txBody>
      </p:sp>
      <p:sp>
        <p:nvSpPr>
          <p:cNvPr id="1027" name="Rectangle 2"/>
          <p:cNvSpPr>
            <a:spLocks noGrp="1" noChangeArrowheads="1"/>
          </p:cNvSpPr>
          <p:nvPr>
            <p:ph type="title"/>
          </p:nvPr>
        </p:nvSpPr>
        <p:spPr bwMode="auto">
          <a:xfrm>
            <a:off x="323850" y="579314"/>
            <a:ext cx="504031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dirty="0" smtClean="0"/>
              <a:t>Überschrift</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dirty="0" smtClean="0"/>
              <a:t>Textmasterformate durch Klicken bearbeiten</a:t>
            </a:r>
          </a:p>
          <a:p>
            <a:pPr lvl="1"/>
            <a:r>
              <a:rPr lang="de-DE" altLang="de-DE" dirty="0" smtClean="0"/>
              <a:t>Zweite Ebene</a:t>
            </a:r>
          </a:p>
          <a:p>
            <a:pPr lvl="2"/>
            <a:r>
              <a:rPr lang="de-DE" altLang="de-DE" dirty="0" smtClean="0"/>
              <a:t>Dritte Ebene</a:t>
            </a:r>
          </a:p>
          <a:p>
            <a:pPr lvl="3"/>
            <a:r>
              <a:rPr lang="de-DE" altLang="de-DE" dirty="0" smtClean="0"/>
              <a:t>Vierte Ebene</a:t>
            </a:r>
          </a:p>
          <a:p>
            <a:pPr lvl="4"/>
            <a:r>
              <a:rPr lang="de-DE" altLang="de-DE" dirty="0" smtClean="0"/>
              <a:t>Fünfte Ebene</a:t>
            </a:r>
          </a:p>
        </p:txBody>
      </p:sp>
      <p:sp>
        <p:nvSpPr>
          <p:cNvPr id="1033" name="Line 14"/>
          <p:cNvSpPr>
            <a:spLocks noChangeShapeType="1"/>
          </p:cNvSpPr>
          <p:nvPr/>
        </p:nvSpPr>
        <p:spPr bwMode="auto">
          <a:xfrm>
            <a:off x="323850" y="6308725"/>
            <a:ext cx="84963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de-DE" dirty="0"/>
          </a:p>
        </p:txBody>
      </p:sp>
      <p:sp>
        <p:nvSpPr>
          <p:cNvPr id="1035" name="Line 17"/>
          <p:cNvSpPr>
            <a:spLocks noChangeShapeType="1"/>
          </p:cNvSpPr>
          <p:nvPr/>
        </p:nvSpPr>
        <p:spPr bwMode="auto">
          <a:xfrm>
            <a:off x="323850" y="853721"/>
            <a:ext cx="8496300" cy="0"/>
          </a:xfrm>
          <a:prstGeom prst="line">
            <a:avLst/>
          </a:prstGeom>
          <a:noFill/>
          <a:ln w="28575">
            <a:solidFill>
              <a:srgbClr val="005E96"/>
            </a:solidFill>
            <a:round/>
            <a:headEnd/>
            <a:tailEnd/>
          </a:ln>
          <a:extLst>
            <a:ext uri="{909E8E84-426E-40DD-AFC4-6F175D3DCCD1}">
              <a14:hiddenFill xmlns:a14="http://schemas.microsoft.com/office/drawing/2010/main">
                <a:noFill/>
              </a14:hiddenFill>
            </a:ext>
          </a:extLst>
        </p:spPr>
        <p:txBody>
          <a:bodyPr/>
          <a:lstStyle/>
          <a:p>
            <a:endParaRPr lang="de-DE" dirty="0"/>
          </a:p>
        </p:txBody>
      </p:sp>
      <p:pic>
        <p:nvPicPr>
          <p:cNvPr id="2" name="Grafik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04248" y="332657"/>
            <a:ext cx="2016022" cy="504723"/>
          </a:xfrm>
          <a:prstGeom prst="rect">
            <a:avLst/>
          </a:prstGeom>
        </p:spPr>
      </p:pic>
      <p:sp>
        <p:nvSpPr>
          <p:cNvPr id="16" name="Rectangle 4"/>
          <p:cNvSpPr>
            <a:spLocks noGrp="1" noChangeArrowheads="1"/>
          </p:cNvSpPr>
          <p:nvPr>
            <p:ph type="dt" sz="half" idx="2"/>
          </p:nvPr>
        </p:nvSpPr>
        <p:spPr>
          <a:xfrm>
            <a:off x="467544" y="6381328"/>
            <a:ext cx="1727200" cy="360363"/>
          </a:xfrm>
          <a:prstGeom prst="rect">
            <a:avLst/>
          </a:prstGeom>
          <a:ln/>
        </p:spPr>
        <p:txBody>
          <a:bodyPr/>
          <a:lstStyle>
            <a:lvl1pPr>
              <a:defRPr sz="1600">
                <a:solidFill>
                  <a:srgbClr val="005E96"/>
                </a:solidFill>
              </a:defRPr>
            </a:lvl1pPr>
          </a:lstStyle>
          <a:p>
            <a:pPr>
              <a:defRPr/>
            </a:pPr>
            <a:fld id="{9FC820CD-BBB2-4B12-AA2D-41172E9E3C39}" type="datetime1">
              <a:rPr lang="de-DE" smtClean="0"/>
              <a:t>12.12.2016</a:t>
            </a:fld>
            <a:endParaRPr lang="de-DE" dirty="0"/>
          </a:p>
        </p:txBody>
      </p:sp>
      <p:sp>
        <p:nvSpPr>
          <p:cNvPr id="17" name="Rectangle 6"/>
          <p:cNvSpPr>
            <a:spLocks noGrp="1" noChangeArrowheads="1"/>
          </p:cNvSpPr>
          <p:nvPr>
            <p:ph type="sldNum" sz="quarter" idx="4"/>
          </p:nvPr>
        </p:nvSpPr>
        <p:spPr>
          <a:xfrm>
            <a:off x="7235825" y="6381750"/>
            <a:ext cx="1522413" cy="360363"/>
          </a:xfrm>
          <a:prstGeom prst="rect">
            <a:avLst/>
          </a:prstGeom>
          <a:ln/>
        </p:spPr>
        <p:txBody>
          <a:bodyPr/>
          <a:lstStyle>
            <a:lvl1pPr algn="r">
              <a:defRPr sz="1600" b="0" i="0">
                <a:solidFill>
                  <a:schemeClr val="bg1"/>
                </a:solidFill>
              </a:defRPr>
            </a:lvl1pPr>
          </a:lstStyle>
          <a:p>
            <a:pPr>
              <a:defRPr/>
            </a:pPr>
            <a:fld id="{04973A02-B17B-44BF-B5B3-0D668247C67C}" type="slidenum">
              <a:rPr lang="de-DE" smtClean="0"/>
              <a:pPr>
                <a:defRPr/>
              </a:pPr>
              <a:t>‹Nr.›</a:t>
            </a:fld>
            <a:endParaRPr lang="de-DE" dirty="0"/>
          </a:p>
        </p:txBody>
      </p:sp>
      <p:sp>
        <p:nvSpPr>
          <p:cNvPr id="18" name="Text Box 8"/>
          <p:cNvSpPr txBox="1">
            <a:spLocks noChangeArrowheads="1"/>
          </p:cNvSpPr>
          <p:nvPr/>
        </p:nvSpPr>
        <p:spPr bwMode="auto">
          <a:xfrm>
            <a:off x="3131840" y="6402814"/>
            <a:ext cx="28803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eaLnBrk="0" hangingPunct="0">
              <a:defRPr sz="1200">
                <a:solidFill>
                  <a:srgbClr val="0070C0"/>
                </a:solidFill>
                <a:latin typeface="Verdana" pitchFamily="34" charset="0"/>
              </a:defRPr>
            </a:lvl1pPr>
            <a:lvl2pPr marL="742950" indent="-285750" algn="r" eaLnBrk="0" hangingPunct="0">
              <a:defRPr sz="1200">
                <a:solidFill>
                  <a:srgbClr val="0070C0"/>
                </a:solidFill>
                <a:latin typeface="Verdana" pitchFamily="34" charset="0"/>
              </a:defRPr>
            </a:lvl2pPr>
            <a:lvl3pPr marL="1143000" indent="-228600" algn="r" eaLnBrk="0" hangingPunct="0">
              <a:defRPr sz="1200">
                <a:solidFill>
                  <a:srgbClr val="0070C0"/>
                </a:solidFill>
                <a:latin typeface="Verdana" pitchFamily="34" charset="0"/>
              </a:defRPr>
            </a:lvl3pPr>
            <a:lvl4pPr marL="1600200" indent="-228600" algn="r" eaLnBrk="0" hangingPunct="0">
              <a:defRPr sz="1200">
                <a:solidFill>
                  <a:srgbClr val="0070C0"/>
                </a:solidFill>
                <a:latin typeface="Verdana" pitchFamily="34" charset="0"/>
              </a:defRPr>
            </a:lvl4pPr>
            <a:lvl5pPr marL="2057400" indent="-228600" algn="r" eaLnBrk="0" hangingPunct="0">
              <a:defRPr sz="1200">
                <a:solidFill>
                  <a:srgbClr val="0070C0"/>
                </a:solidFill>
                <a:latin typeface="Verdana" pitchFamily="34" charset="0"/>
              </a:defRPr>
            </a:lvl5pPr>
            <a:lvl6pPr marL="2514600" indent="-228600" algn="r" eaLnBrk="0" fontAlgn="base" hangingPunct="0">
              <a:spcBef>
                <a:spcPct val="0"/>
              </a:spcBef>
              <a:spcAft>
                <a:spcPct val="0"/>
              </a:spcAft>
              <a:defRPr sz="1200">
                <a:solidFill>
                  <a:srgbClr val="0070C0"/>
                </a:solidFill>
                <a:latin typeface="Verdana" pitchFamily="34" charset="0"/>
              </a:defRPr>
            </a:lvl6pPr>
            <a:lvl7pPr marL="2971800" indent="-228600" algn="r" eaLnBrk="0" fontAlgn="base" hangingPunct="0">
              <a:spcBef>
                <a:spcPct val="0"/>
              </a:spcBef>
              <a:spcAft>
                <a:spcPct val="0"/>
              </a:spcAft>
              <a:defRPr sz="1200">
                <a:solidFill>
                  <a:srgbClr val="0070C0"/>
                </a:solidFill>
                <a:latin typeface="Verdana" pitchFamily="34" charset="0"/>
              </a:defRPr>
            </a:lvl7pPr>
            <a:lvl8pPr marL="3429000" indent="-228600" algn="r" eaLnBrk="0" fontAlgn="base" hangingPunct="0">
              <a:spcBef>
                <a:spcPct val="0"/>
              </a:spcBef>
              <a:spcAft>
                <a:spcPct val="0"/>
              </a:spcAft>
              <a:defRPr sz="1200">
                <a:solidFill>
                  <a:srgbClr val="0070C0"/>
                </a:solidFill>
                <a:latin typeface="Verdana" pitchFamily="34" charset="0"/>
              </a:defRPr>
            </a:lvl8pPr>
            <a:lvl9pPr marL="3886200" indent="-228600" algn="r" eaLnBrk="0" fontAlgn="base" hangingPunct="0">
              <a:spcBef>
                <a:spcPct val="0"/>
              </a:spcBef>
              <a:spcAft>
                <a:spcPct val="0"/>
              </a:spcAft>
              <a:defRPr sz="1200">
                <a:solidFill>
                  <a:srgbClr val="0070C0"/>
                </a:solidFill>
                <a:latin typeface="Verdana" pitchFamily="34" charset="0"/>
              </a:defRPr>
            </a:lvl9pPr>
          </a:lstStyle>
          <a:p>
            <a:pPr algn="ctr" eaLnBrk="1" hangingPunct="1"/>
            <a:r>
              <a:rPr lang="de-DE" altLang="de-DE" sz="1600" dirty="0" smtClean="0">
                <a:solidFill>
                  <a:schemeClr val="bg1"/>
                </a:solidFill>
              </a:rPr>
              <a:t>www.windguard.de</a:t>
            </a:r>
            <a:endParaRPr lang="de-DE" altLang="de-DE" sz="1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63" r:id="rId3"/>
    <p:sldLayoutId id="2147483665" r:id="rId4"/>
    <p:sldLayoutId id="2147483667" r:id="rId5"/>
    <p:sldLayoutId id="2147483668" r:id="rId6"/>
    <p:sldLayoutId id="2147483676" r:id="rId7"/>
  </p:sldLayoutIdLst>
  <p:timing>
    <p:tnLst>
      <p:par>
        <p:cTn id="1" dur="indefinite" restart="never" nodeType="tmRoot"/>
      </p:par>
    </p:tnLst>
  </p:timing>
  <p:hf hdr="0" ftr="0" dt="0"/>
  <p:txStyles>
    <p:titleStyle>
      <a:lvl1pPr algn="l" rtl="0" eaLnBrk="1" fontAlgn="base" hangingPunct="1">
        <a:spcBef>
          <a:spcPct val="0"/>
        </a:spcBef>
        <a:spcAft>
          <a:spcPct val="0"/>
        </a:spcAft>
        <a:defRPr sz="2200">
          <a:solidFill>
            <a:srgbClr val="005E96"/>
          </a:solidFill>
          <a:latin typeface="+mj-lt"/>
          <a:ea typeface="+mj-ea"/>
          <a:cs typeface="+mj-cs"/>
        </a:defRPr>
      </a:lvl1pPr>
      <a:lvl2pPr algn="l" rtl="0" eaLnBrk="1" fontAlgn="base" hangingPunct="1">
        <a:spcBef>
          <a:spcPct val="0"/>
        </a:spcBef>
        <a:spcAft>
          <a:spcPct val="0"/>
        </a:spcAft>
        <a:defRPr sz="2400">
          <a:solidFill>
            <a:srgbClr val="005E96"/>
          </a:solidFill>
          <a:latin typeface="Verdana" pitchFamily="34" charset="0"/>
        </a:defRPr>
      </a:lvl2pPr>
      <a:lvl3pPr algn="l" rtl="0" eaLnBrk="1" fontAlgn="base" hangingPunct="1">
        <a:spcBef>
          <a:spcPct val="0"/>
        </a:spcBef>
        <a:spcAft>
          <a:spcPct val="0"/>
        </a:spcAft>
        <a:defRPr sz="2400">
          <a:solidFill>
            <a:srgbClr val="005E96"/>
          </a:solidFill>
          <a:latin typeface="Verdana" pitchFamily="34" charset="0"/>
        </a:defRPr>
      </a:lvl3pPr>
      <a:lvl4pPr algn="l" rtl="0" eaLnBrk="1" fontAlgn="base" hangingPunct="1">
        <a:spcBef>
          <a:spcPct val="0"/>
        </a:spcBef>
        <a:spcAft>
          <a:spcPct val="0"/>
        </a:spcAft>
        <a:defRPr sz="2400">
          <a:solidFill>
            <a:srgbClr val="005E96"/>
          </a:solidFill>
          <a:latin typeface="Verdana" pitchFamily="34" charset="0"/>
        </a:defRPr>
      </a:lvl4pPr>
      <a:lvl5pPr algn="l" rtl="0" eaLnBrk="1" fontAlgn="base" hangingPunct="1">
        <a:spcBef>
          <a:spcPct val="0"/>
        </a:spcBef>
        <a:spcAft>
          <a:spcPct val="0"/>
        </a:spcAft>
        <a:defRPr sz="2400">
          <a:solidFill>
            <a:srgbClr val="005E96"/>
          </a:solidFill>
          <a:latin typeface="Verdana" pitchFamily="34" charset="0"/>
        </a:defRPr>
      </a:lvl5pPr>
      <a:lvl6pPr marL="457200" algn="l" rtl="0" eaLnBrk="1" fontAlgn="base" hangingPunct="1">
        <a:spcBef>
          <a:spcPct val="0"/>
        </a:spcBef>
        <a:spcAft>
          <a:spcPct val="0"/>
        </a:spcAft>
        <a:defRPr sz="2400">
          <a:solidFill>
            <a:srgbClr val="005E96"/>
          </a:solidFill>
          <a:latin typeface="Verdana" pitchFamily="34" charset="0"/>
        </a:defRPr>
      </a:lvl6pPr>
      <a:lvl7pPr marL="914400" algn="l" rtl="0" eaLnBrk="1" fontAlgn="base" hangingPunct="1">
        <a:spcBef>
          <a:spcPct val="0"/>
        </a:spcBef>
        <a:spcAft>
          <a:spcPct val="0"/>
        </a:spcAft>
        <a:defRPr sz="2400">
          <a:solidFill>
            <a:srgbClr val="005E96"/>
          </a:solidFill>
          <a:latin typeface="Verdana" pitchFamily="34" charset="0"/>
        </a:defRPr>
      </a:lvl7pPr>
      <a:lvl8pPr marL="1371600" algn="l" rtl="0" eaLnBrk="1" fontAlgn="base" hangingPunct="1">
        <a:spcBef>
          <a:spcPct val="0"/>
        </a:spcBef>
        <a:spcAft>
          <a:spcPct val="0"/>
        </a:spcAft>
        <a:defRPr sz="2400">
          <a:solidFill>
            <a:srgbClr val="005E96"/>
          </a:solidFill>
          <a:latin typeface="Verdana" pitchFamily="34" charset="0"/>
        </a:defRPr>
      </a:lvl8pPr>
      <a:lvl9pPr marL="1828800" algn="l" rtl="0" eaLnBrk="1" fontAlgn="base" hangingPunct="1">
        <a:spcBef>
          <a:spcPct val="0"/>
        </a:spcBef>
        <a:spcAft>
          <a:spcPct val="0"/>
        </a:spcAft>
        <a:defRPr sz="2400">
          <a:solidFill>
            <a:srgbClr val="005E96"/>
          </a:solidFill>
          <a:latin typeface="Verdana" pitchFamily="34" charset="0"/>
        </a:defRPr>
      </a:lvl9pPr>
    </p:titleStyle>
    <p:bodyStyle>
      <a:lvl1pPr marL="342900" indent="-342900" algn="l" rtl="0" eaLnBrk="1" fontAlgn="base" hangingPunct="1">
        <a:spcBef>
          <a:spcPct val="20000"/>
        </a:spcBef>
        <a:spcAft>
          <a:spcPct val="0"/>
        </a:spcAft>
        <a:buChar char="•"/>
        <a:defRPr sz="2000">
          <a:solidFill>
            <a:srgbClr val="005E96"/>
          </a:solidFill>
          <a:latin typeface="+mn-lt"/>
          <a:ea typeface="+mn-ea"/>
          <a:cs typeface="+mn-cs"/>
        </a:defRPr>
      </a:lvl1pPr>
      <a:lvl2pPr marL="742950" indent="-285750" algn="l" rtl="0" eaLnBrk="1" fontAlgn="base" hangingPunct="1">
        <a:spcBef>
          <a:spcPct val="20000"/>
        </a:spcBef>
        <a:spcAft>
          <a:spcPct val="0"/>
        </a:spcAft>
        <a:buChar char="–"/>
        <a:defRPr sz="2000">
          <a:solidFill>
            <a:srgbClr val="0070C0"/>
          </a:solidFill>
          <a:latin typeface="+mn-lt"/>
        </a:defRPr>
      </a:lvl2pPr>
      <a:lvl3pPr marL="1143000" indent="-228600" algn="l" rtl="0" eaLnBrk="1" fontAlgn="base" hangingPunct="1">
        <a:spcBef>
          <a:spcPct val="20000"/>
        </a:spcBef>
        <a:spcAft>
          <a:spcPct val="0"/>
        </a:spcAft>
        <a:buChar char="•"/>
        <a:defRPr sz="2000">
          <a:solidFill>
            <a:srgbClr val="005E96"/>
          </a:solidFill>
          <a:latin typeface="+mn-lt"/>
        </a:defRPr>
      </a:lvl3pPr>
      <a:lvl4pPr marL="1600200" indent="-228600" algn="l" rtl="0" eaLnBrk="1" fontAlgn="base" hangingPunct="1">
        <a:spcBef>
          <a:spcPct val="20000"/>
        </a:spcBef>
        <a:spcAft>
          <a:spcPct val="0"/>
        </a:spcAft>
        <a:buChar char="–"/>
        <a:defRPr sz="2000">
          <a:solidFill>
            <a:srgbClr val="0070C0"/>
          </a:solidFill>
          <a:latin typeface="+mn-lt"/>
        </a:defRPr>
      </a:lvl4pPr>
      <a:lvl5pPr marL="2057400" indent="-228600" algn="l" rtl="0" eaLnBrk="1" fontAlgn="base" hangingPunct="1">
        <a:spcBef>
          <a:spcPct val="20000"/>
        </a:spcBef>
        <a:spcAft>
          <a:spcPct val="0"/>
        </a:spcAft>
        <a:buChar char="»"/>
        <a:defRPr sz="2000">
          <a:solidFill>
            <a:srgbClr val="005E96"/>
          </a:solidFill>
          <a:latin typeface="+mn-lt"/>
        </a:defRPr>
      </a:lvl5pPr>
      <a:lvl6pPr marL="2514600" indent="-228600" algn="l" rtl="0" eaLnBrk="1" fontAlgn="base" hangingPunct="1">
        <a:spcBef>
          <a:spcPct val="20000"/>
        </a:spcBef>
        <a:spcAft>
          <a:spcPct val="0"/>
        </a:spcAft>
        <a:buChar char="»"/>
        <a:defRPr sz="2200">
          <a:solidFill>
            <a:srgbClr val="005E96"/>
          </a:solidFill>
          <a:latin typeface="+mn-lt"/>
        </a:defRPr>
      </a:lvl6pPr>
      <a:lvl7pPr marL="2971800" indent="-228600" algn="l" rtl="0" eaLnBrk="1" fontAlgn="base" hangingPunct="1">
        <a:spcBef>
          <a:spcPct val="20000"/>
        </a:spcBef>
        <a:spcAft>
          <a:spcPct val="0"/>
        </a:spcAft>
        <a:buChar char="»"/>
        <a:defRPr sz="2200">
          <a:solidFill>
            <a:srgbClr val="005E96"/>
          </a:solidFill>
          <a:latin typeface="+mn-lt"/>
        </a:defRPr>
      </a:lvl7pPr>
      <a:lvl8pPr marL="3429000" indent="-228600" algn="l" rtl="0" eaLnBrk="1" fontAlgn="base" hangingPunct="1">
        <a:spcBef>
          <a:spcPct val="20000"/>
        </a:spcBef>
        <a:spcAft>
          <a:spcPct val="0"/>
        </a:spcAft>
        <a:buChar char="»"/>
        <a:defRPr sz="2200">
          <a:solidFill>
            <a:srgbClr val="005E96"/>
          </a:solidFill>
          <a:latin typeface="+mn-lt"/>
        </a:defRPr>
      </a:lvl8pPr>
      <a:lvl9pPr marL="3886200" indent="-228600" algn="l" rtl="0" eaLnBrk="1" fontAlgn="base" hangingPunct="1">
        <a:spcBef>
          <a:spcPct val="20000"/>
        </a:spcBef>
        <a:spcAft>
          <a:spcPct val="0"/>
        </a:spcAft>
        <a:buChar char="»"/>
        <a:defRPr sz="2200">
          <a:solidFill>
            <a:srgbClr val="005E9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3.bin"/><Relationship Id="rId7"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 Id="rId9" Type="http://schemas.openxmlformats.org/officeDocument/2006/relationships/image" Target="../media/image2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7543" y="1988840"/>
            <a:ext cx="6757475" cy="1440160"/>
          </a:xfrm>
        </p:spPr>
        <p:txBody>
          <a:bodyPr/>
          <a:lstStyle/>
          <a:p>
            <a:r>
              <a:rPr lang="en-GB" sz="2400" dirty="0" smtClean="0"/>
              <a:t>Worked Examples Feedback</a:t>
            </a:r>
            <a:endParaRPr lang="en-GB" sz="2400" dirty="0"/>
          </a:p>
        </p:txBody>
      </p:sp>
      <p:sp>
        <p:nvSpPr>
          <p:cNvPr id="4" name="Untertitel 2"/>
          <p:cNvSpPr txBox="1">
            <a:spLocks/>
          </p:cNvSpPr>
          <p:nvPr/>
        </p:nvSpPr>
        <p:spPr bwMode="auto">
          <a:xfrm>
            <a:off x="2051720" y="5785275"/>
            <a:ext cx="5173299"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FontTx/>
              <a:buNone/>
              <a:defRPr sz="2000">
                <a:solidFill>
                  <a:srgbClr val="0070C0"/>
                </a:solidFill>
                <a:latin typeface="+mn-lt"/>
                <a:ea typeface="+mn-ea"/>
                <a:cs typeface="+mn-cs"/>
              </a:defRPr>
            </a:lvl1pPr>
            <a:lvl2pPr marL="742950" indent="-285750" algn="l" rtl="0" eaLnBrk="1" fontAlgn="base" hangingPunct="1">
              <a:spcBef>
                <a:spcPct val="20000"/>
              </a:spcBef>
              <a:spcAft>
                <a:spcPct val="0"/>
              </a:spcAft>
              <a:buChar char="–"/>
              <a:defRPr sz="2000">
                <a:solidFill>
                  <a:srgbClr val="0070C0"/>
                </a:solidFill>
                <a:latin typeface="+mn-lt"/>
              </a:defRPr>
            </a:lvl2pPr>
            <a:lvl3pPr marL="1143000" indent="-228600" algn="l" rtl="0" eaLnBrk="1" fontAlgn="base" hangingPunct="1">
              <a:spcBef>
                <a:spcPct val="20000"/>
              </a:spcBef>
              <a:spcAft>
                <a:spcPct val="0"/>
              </a:spcAft>
              <a:buChar char="•"/>
              <a:defRPr sz="2000">
                <a:solidFill>
                  <a:srgbClr val="005E96"/>
                </a:solidFill>
                <a:latin typeface="+mn-lt"/>
              </a:defRPr>
            </a:lvl3pPr>
            <a:lvl4pPr marL="1600200" indent="-228600" algn="l" rtl="0" eaLnBrk="1" fontAlgn="base" hangingPunct="1">
              <a:spcBef>
                <a:spcPct val="20000"/>
              </a:spcBef>
              <a:spcAft>
                <a:spcPct val="0"/>
              </a:spcAft>
              <a:buChar char="–"/>
              <a:defRPr sz="2000">
                <a:solidFill>
                  <a:srgbClr val="0070C0"/>
                </a:solidFill>
                <a:latin typeface="+mn-lt"/>
              </a:defRPr>
            </a:lvl4pPr>
            <a:lvl5pPr marL="2057400" indent="-228600" algn="l" rtl="0" eaLnBrk="1" fontAlgn="base" hangingPunct="1">
              <a:spcBef>
                <a:spcPct val="20000"/>
              </a:spcBef>
              <a:spcAft>
                <a:spcPct val="0"/>
              </a:spcAft>
              <a:buChar char="»"/>
              <a:defRPr sz="2000">
                <a:solidFill>
                  <a:srgbClr val="005E96"/>
                </a:solidFill>
                <a:latin typeface="+mn-lt"/>
              </a:defRPr>
            </a:lvl5pPr>
            <a:lvl6pPr marL="2514600" indent="-228600" algn="l" rtl="0" eaLnBrk="1" fontAlgn="base" hangingPunct="1">
              <a:spcBef>
                <a:spcPct val="20000"/>
              </a:spcBef>
              <a:spcAft>
                <a:spcPct val="0"/>
              </a:spcAft>
              <a:buChar char="»"/>
              <a:defRPr sz="2200">
                <a:solidFill>
                  <a:srgbClr val="005E96"/>
                </a:solidFill>
                <a:latin typeface="+mn-lt"/>
              </a:defRPr>
            </a:lvl6pPr>
            <a:lvl7pPr marL="2971800" indent="-228600" algn="l" rtl="0" eaLnBrk="1" fontAlgn="base" hangingPunct="1">
              <a:spcBef>
                <a:spcPct val="20000"/>
              </a:spcBef>
              <a:spcAft>
                <a:spcPct val="0"/>
              </a:spcAft>
              <a:buChar char="»"/>
              <a:defRPr sz="2200">
                <a:solidFill>
                  <a:srgbClr val="005E96"/>
                </a:solidFill>
                <a:latin typeface="+mn-lt"/>
              </a:defRPr>
            </a:lvl7pPr>
            <a:lvl8pPr marL="3429000" indent="-228600" algn="l" rtl="0" eaLnBrk="1" fontAlgn="base" hangingPunct="1">
              <a:spcBef>
                <a:spcPct val="20000"/>
              </a:spcBef>
              <a:spcAft>
                <a:spcPct val="0"/>
              </a:spcAft>
              <a:buChar char="»"/>
              <a:defRPr sz="2200">
                <a:solidFill>
                  <a:srgbClr val="005E96"/>
                </a:solidFill>
                <a:latin typeface="+mn-lt"/>
              </a:defRPr>
            </a:lvl8pPr>
            <a:lvl9pPr marL="3886200" indent="-228600" algn="l" rtl="0" eaLnBrk="1" fontAlgn="base" hangingPunct="1">
              <a:spcBef>
                <a:spcPct val="20000"/>
              </a:spcBef>
              <a:spcAft>
                <a:spcPct val="0"/>
              </a:spcAft>
              <a:buChar char="»"/>
              <a:defRPr sz="2200">
                <a:solidFill>
                  <a:srgbClr val="005E96"/>
                </a:solidFill>
                <a:latin typeface="+mn-lt"/>
              </a:defRPr>
            </a:lvl9pPr>
          </a:lstStyle>
          <a:p>
            <a:pPr algn="ctr"/>
            <a:r>
              <a:rPr lang="en-GB" sz="1400" kern="0" dirty="0" smtClean="0"/>
              <a:t>Power Curve Working Group, 2016-12-13, Glasgow</a:t>
            </a:r>
          </a:p>
          <a:p>
            <a:pPr algn="ctr"/>
            <a:r>
              <a:rPr lang="en-GB" sz="1400" kern="0" dirty="0" smtClean="0"/>
              <a:t>Axel Albers</a:t>
            </a:r>
            <a:endParaRPr lang="en-GB" sz="1400" kern="0" dirty="0"/>
          </a:p>
        </p:txBody>
      </p:sp>
      <p:sp>
        <p:nvSpPr>
          <p:cNvPr id="5" name="Untertitel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2526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260648"/>
            <a:ext cx="6212896" cy="432395"/>
          </a:xfrm>
        </p:spPr>
        <p:txBody>
          <a:bodyPr/>
          <a:lstStyle/>
          <a:p>
            <a:r>
              <a:rPr lang="en-GB" dirty="0" smtClean="0"/>
              <a:t>Uncertainty Cumulating</a:t>
            </a:r>
            <a:br>
              <a:rPr lang="en-GB" dirty="0" smtClean="0"/>
            </a:br>
            <a:r>
              <a:rPr lang="en-GB" dirty="0" smtClean="0"/>
              <a:t>Simplifications in IEC 61400-12-X (part 2) </a:t>
            </a:r>
            <a:endParaRPr lang="en-GB" dirty="0"/>
          </a:p>
        </p:txBody>
      </p:sp>
      <p:sp>
        <p:nvSpPr>
          <p:cNvPr id="3" name="Inhaltsplatzhalter 2"/>
          <p:cNvSpPr>
            <a:spLocks noGrp="1"/>
          </p:cNvSpPr>
          <p:nvPr>
            <p:ph idx="1"/>
          </p:nvPr>
        </p:nvSpPr>
        <p:spPr>
          <a:xfrm>
            <a:off x="482816" y="908720"/>
            <a:ext cx="8661184" cy="4641379"/>
          </a:xfrm>
        </p:spPr>
        <p:txBody>
          <a:bodyPr/>
          <a:lstStyle/>
          <a:p>
            <a:r>
              <a:rPr lang="en-GB" dirty="0"/>
              <a:t>Only a few components are height dependent (from REWS measurement). </a:t>
            </a:r>
            <a:r>
              <a:rPr lang="en-GB" dirty="0" smtClean="0"/>
              <a:t>The </a:t>
            </a:r>
            <a:r>
              <a:rPr lang="en-GB" dirty="0"/>
              <a:t>correlation of these uncertainties across </a:t>
            </a:r>
            <a:r>
              <a:rPr lang="en-GB" dirty="0" smtClean="0"/>
              <a:t>heights </a:t>
            </a:r>
            <a:r>
              <a:rPr lang="en-GB" dirty="0"/>
              <a:t>is independent on their correlation across wind </a:t>
            </a:r>
            <a:r>
              <a:rPr lang="en-GB" dirty="0" smtClean="0"/>
              <a:t>direction </a:t>
            </a:r>
            <a:r>
              <a:rPr lang="en-GB" dirty="0"/>
              <a:t>bins </a:t>
            </a:r>
            <a:r>
              <a:rPr lang="en-GB" dirty="0" smtClean="0"/>
              <a:t>and wind speed bins. </a:t>
            </a:r>
            <a:r>
              <a:rPr lang="en-GB" dirty="0"/>
              <a:t>The cumulating across heights provides a set of height (and direction) independent components</a:t>
            </a:r>
            <a:r>
              <a:rPr lang="en-GB" dirty="0" smtClean="0"/>
              <a:t>.</a:t>
            </a:r>
          </a:p>
          <a:p>
            <a:r>
              <a:rPr lang="en-GB" b="1" dirty="0" smtClean="0">
                <a:solidFill>
                  <a:srgbClr val="00B050"/>
                </a:solidFill>
              </a:rPr>
              <a:t>Aim of simplifications: Set of fully uncorrelated components!</a:t>
            </a:r>
          </a:p>
          <a:p>
            <a:pPr marL="0" indent="0">
              <a:buNone/>
            </a:pPr>
            <a:endParaRPr lang="en-GB" dirty="0" smtClean="0"/>
          </a:p>
          <a:p>
            <a:pPr marL="0" indent="0">
              <a:buNone/>
            </a:pPr>
            <a:endParaRPr lang="en-GB" dirty="0" smtClean="0"/>
          </a:p>
          <a:p>
            <a:r>
              <a:rPr lang="en-GB" dirty="0" smtClean="0"/>
              <a:t>Category A uncertainties fully uncorrelated across wind speed bins, category B uncertainties fully correlated across wind speed bins:</a:t>
            </a:r>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9</a:t>
            </a:fld>
            <a:endParaRPr lang="en-GB" dirty="0"/>
          </a:p>
        </p:txBody>
      </p:sp>
      <p:graphicFrame>
        <p:nvGraphicFramePr>
          <p:cNvPr id="6" name="Objekt 5"/>
          <p:cNvGraphicFramePr>
            <a:graphicFrameLocks noChangeAspect="1"/>
          </p:cNvGraphicFramePr>
          <p:nvPr>
            <p:extLst>
              <p:ext uri="{D42A27DB-BD31-4B8C-83A1-F6EECF244321}">
                <p14:modId xmlns:p14="http://schemas.microsoft.com/office/powerpoint/2010/main" val="2643482638"/>
              </p:ext>
            </p:extLst>
          </p:nvPr>
        </p:nvGraphicFramePr>
        <p:xfrm>
          <a:off x="2123728" y="3573016"/>
          <a:ext cx="3200400" cy="646113"/>
        </p:xfrm>
        <a:graphic>
          <a:graphicData uri="http://schemas.openxmlformats.org/presentationml/2006/ole">
            <mc:AlternateContent xmlns:mc="http://schemas.openxmlformats.org/markup-compatibility/2006">
              <mc:Choice xmlns:v="urn:schemas-microsoft-com:vml" Requires="v">
                <p:oleObj spid="_x0000_s14386" name="Formel" r:id="rId3" imgW="2133360" imgH="431640" progId="Equation.3">
                  <p:embed/>
                </p:oleObj>
              </mc:Choice>
              <mc:Fallback>
                <p:oleObj name="Formel" r:id="rId3" imgW="2133360" imgH="431640" progId="Equation.3">
                  <p:embed/>
                  <p:pic>
                    <p:nvPicPr>
                      <p:cNvPr id="0" name=""/>
                      <p:cNvPicPr>
                        <a:picLocks noChangeAspect="1" noChangeArrowheads="1"/>
                      </p:cNvPicPr>
                      <p:nvPr/>
                    </p:nvPicPr>
                    <p:blipFill>
                      <a:blip r:embed="rId4"/>
                      <a:srcRect/>
                      <a:stretch>
                        <a:fillRect/>
                      </a:stretch>
                    </p:blipFill>
                    <p:spPr bwMode="auto">
                      <a:xfrm>
                        <a:off x="2123728" y="3573016"/>
                        <a:ext cx="320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kt 6"/>
          <p:cNvGraphicFramePr>
            <a:graphicFrameLocks noChangeAspect="1"/>
          </p:cNvGraphicFramePr>
          <p:nvPr>
            <p:extLst>
              <p:ext uri="{D42A27DB-BD31-4B8C-83A1-F6EECF244321}">
                <p14:modId xmlns:p14="http://schemas.microsoft.com/office/powerpoint/2010/main" val="3836601461"/>
              </p:ext>
            </p:extLst>
          </p:nvPr>
        </p:nvGraphicFramePr>
        <p:xfrm>
          <a:off x="5724128" y="3717032"/>
          <a:ext cx="1600200" cy="304800"/>
        </p:xfrm>
        <a:graphic>
          <a:graphicData uri="http://schemas.openxmlformats.org/presentationml/2006/ole">
            <mc:AlternateContent xmlns:mc="http://schemas.openxmlformats.org/markup-compatibility/2006">
              <mc:Choice xmlns:v="urn:schemas-microsoft-com:vml" Requires="v">
                <p:oleObj spid="_x0000_s14387" name="Formel" r:id="rId5" imgW="1066680" imgH="203040" progId="Equation.3">
                  <p:embed/>
                </p:oleObj>
              </mc:Choice>
              <mc:Fallback>
                <p:oleObj name="Formel" r:id="rId5" imgW="1066680" imgH="203040" progId="Equation.3">
                  <p:embed/>
                  <p:pic>
                    <p:nvPicPr>
                      <p:cNvPr id="0" name=""/>
                      <p:cNvPicPr>
                        <a:picLocks noChangeAspect="1" noChangeArrowheads="1"/>
                      </p:cNvPicPr>
                      <p:nvPr/>
                    </p:nvPicPr>
                    <p:blipFill>
                      <a:blip r:embed="rId6"/>
                      <a:srcRect/>
                      <a:stretch>
                        <a:fillRect/>
                      </a:stretch>
                    </p:blipFill>
                    <p:spPr bwMode="auto">
                      <a:xfrm>
                        <a:off x="5724128" y="3717032"/>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9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107" y="5223474"/>
            <a:ext cx="75723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Objekt 4"/>
          <p:cNvGraphicFramePr>
            <a:graphicFrameLocks noChangeAspect="1"/>
          </p:cNvGraphicFramePr>
          <p:nvPr>
            <p:extLst>
              <p:ext uri="{D42A27DB-BD31-4B8C-83A1-F6EECF244321}">
                <p14:modId xmlns:p14="http://schemas.microsoft.com/office/powerpoint/2010/main" val="1606925213"/>
              </p:ext>
            </p:extLst>
          </p:nvPr>
        </p:nvGraphicFramePr>
        <p:xfrm>
          <a:off x="1475656" y="5661624"/>
          <a:ext cx="1047600" cy="647460"/>
        </p:xfrm>
        <a:graphic>
          <a:graphicData uri="http://schemas.openxmlformats.org/presentationml/2006/ole">
            <mc:AlternateContent xmlns:mc="http://schemas.openxmlformats.org/markup-compatibility/2006">
              <mc:Choice xmlns:v="urn:schemas-microsoft-com:vml" Requires="v">
                <p:oleObj spid="_x0000_s14388" name="Formel" r:id="rId8" imgW="698400" imgH="431640" progId="Equation.3">
                  <p:embed/>
                </p:oleObj>
              </mc:Choice>
              <mc:Fallback>
                <p:oleObj name="Formel" r:id="rId8" imgW="698400" imgH="431640" progId="Equation.3">
                  <p:embed/>
                  <p:pic>
                    <p:nvPicPr>
                      <p:cNvPr id="0" name=""/>
                      <p:cNvPicPr/>
                      <p:nvPr/>
                    </p:nvPicPr>
                    <p:blipFill>
                      <a:blip r:embed="rId9"/>
                      <a:stretch>
                        <a:fillRect/>
                      </a:stretch>
                    </p:blipFill>
                    <p:spPr>
                      <a:xfrm>
                        <a:off x="1475656" y="5661624"/>
                        <a:ext cx="1047600" cy="647460"/>
                      </a:xfrm>
                      <a:prstGeom prst="rect">
                        <a:avLst/>
                      </a:prstGeom>
                    </p:spPr>
                  </p:pic>
                </p:oleObj>
              </mc:Fallback>
            </mc:AlternateContent>
          </a:graphicData>
        </a:graphic>
      </p:graphicFrame>
    </p:spTree>
    <p:extLst>
      <p:ext uri="{BB962C8B-B14F-4D97-AF65-F5344CB8AC3E}">
        <p14:creationId xmlns:p14="http://schemas.microsoft.com/office/powerpoint/2010/main" val="3982183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Order of Uncertainty Cumulating</a:t>
            </a:r>
            <a:endParaRPr lang="en-GB" dirty="0"/>
          </a:p>
        </p:txBody>
      </p:sp>
      <p:sp>
        <p:nvSpPr>
          <p:cNvPr id="3" name="Inhaltsplatzhalter 2"/>
          <p:cNvSpPr>
            <a:spLocks noGrp="1"/>
          </p:cNvSpPr>
          <p:nvPr>
            <p:ph idx="1"/>
          </p:nvPr>
        </p:nvSpPr>
        <p:spPr>
          <a:xfrm>
            <a:off x="457200" y="1484784"/>
            <a:ext cx="8579296" cy="4641379"/>
          </a:xfrm>
        </p:spPr>
        <p:txBody>
          <a:bodyPr/>
          <a:lstStyle/>
          <a:p>
            <a:pPr marL="457200" indent="-457200">
              <a:buFontTx/>
              <a:buAutoNum type="arabicPeriod"/>
            </a:pPr>
            <a:r>
              <a:rPr lang="en-GB" dirty="0"/>
              <a:t>O</a:t>
            </a:r>
            <a:r>
              <a:rPr lang="en-GB" dirty="0" smtClean="0"/>
              <a:t>ver steps SC, NTF, PC (e.g. same wind speed components)</a:t>
            </a:r>
            <a:r>
              <a:rPr lang="en-GB" dirty="0"/>
              <a:t> </a:t>
            </a:r>
            <a:r>
              <a:rPr lang="en-GB" dirty="0">
                <a:solidFill>
                  <a:srgbClr val="0070C0"/>
                </a:solidFill>
              </a:rPr>
              <a:t>	- must come first for assessing part cancellation</a:t>
            </a:r>
          </a:p>
          <a:p>
            <a:pPr marL="457200" indent="-457200">
              <a:buFontTx/>
              <a:buAutoNum type="arabicPeriod"/>
            </a:pPr>
            <a:r>
              <a:rPr lang="en-GB" dirty="0" smtClean="0"/>
              <a:t>Over directions (is </a:t>
            </a:r>
            <a:r>
              <a:rPr lang="en-GB" dirty="0"/>
              <a:t>basically independent from </a:t>
            </a:r>
            <a:r>
              <a:rPr lang="en-GB" dirty="0" smtClean="0"/>
              <a:t>rest)</a:t>
            </a:r>
          </a:p>
          <a:p>
            <a:pPr marL="457200" indent="-457200">
              <a:buFontTx/>
              <a:buAutoNum type="arabicPeriod"/>
            </a:pPr>
            <a:r>
              <a:rPr lang="en-GB" dirty="0" smtClean="0"/>
              <a:t>Over heights (only in case of REWS)</a:t>
            </a:r>
          </a:p>
          <a:p>
            <a:pPr marL="400050" lvl="1" indent="0">
              <a:buNone/>
            </a:pPr>
            <a:r>
              <a:rPr lang="en-GB" dirty="0"/>
              <a:t>	</a:t>
            </a:r>
            <a:r>
              <a:rPr lang="en-GB" dirty="0" smtClean="0"/>
              <a:t>- must come after steps 1. and 2. because of rule given in 	  Annex C.1 of FDIS IEC 61400-12-1, Ed.2 to assess 	 	  separate site calibration for each height</a:t>
            </a:r>
          </a:p>
          <a:p>
            <a:pPr marL="457200" indent="-457200">
              <a:buFontTx/>
              <a:buAutoNum type="arabicPeriod"/>
            </a:pPr>
            <a:r>
              <a:rPr lang="en-GB" dirty="0" smtClean="0"/>
              <a:t>Over wind speeds (only for AEP)</a:t>
            </a:r>
          </a:p>
          <a:p>
            <a:pPr marL="457200" indent="-457200">
              <a:buFontTx/>
              <a:buAutoNum type="arabicPeriod"/>
            </a:pPr>
            <a:r>
              <a:rPr lang="en-GB" dirty="0" smtClean="0"/>
              <a:t>Over components</a:t>
            </a:r>
          </a:p>
          <a:p>
            <a:pPr marL="0" indent="0">
              <a:buNone/>
            </a:pP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10</a:t>
            </a:fld>
            <a:endParaRPr lang="en-GB" dirty="0"/>
          </a:p>
        </p:txBody>
      </p:sp>
    </p:spTree>
    <p:extLst>
      <p:ext uri="{BB962C8B-B14F-4D97-AF65-F5344CB8AC3E}">
        <p14:creationId xmlns:p14="http://schemas.microsoft.com/office/powerpoint/2010/main" val="3806448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5"/>
          <p:cNvSpPr>
            <a:spLocks noGrp="1"/>
          </p:cNvSpPr>
          <p:nvPr>
            <p:ph type="sldNum" sz="quarter" idx="11"/>
          </p:nvPr>
        </p:nvSpPr>
        <p:spPr/>
        <p:txBody>
          <a:bodyPr/>
          <a:lstStyle/>
          <a:p>
            <a:pPr>
              <a:defRPr/>
            </a:pPr>
            <a:fld id="{5FE76C5B-E76D-4EA2-99C9-14BF7C978A56}" type="slidenum">
              <a:rPr lang="en-GB" smtClean="0"/>
              <a:pPr>
                <a:defRPr/>
              </a:pPr>
              <a:t>11</a:t>
            </a:fld>
            <a:endParaRPr lang="en-GB" dirty="0"/>
          </a:p>
        </p:txBody>
      </p:sp>
      <p:sp>
        <p:nvSpPr>
          <p:cNvPr id="38915" name="Rectangle 5"/>
          <p:cNvSpPr>
            <a:spLocks noChangeArrowheads="1"/>
          </p:cNvSpPr>
          <p:nvPr/>
        </p:nvSpPr>
        <p:spPr bwMode="auto">
          <a:xfrm>
            <a:off x="981255" y="2990850"/>
            <a:ext cx="682430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2200">
                <a:solidFill>
                  <a:srgbClr val="005E96"/>
                </a:solidFill>
                <a:latin typeface="Verdana" pitchFamily="34" charset="0"/>
              </a:defRPr>
            </a:lvl1pPr>
            <a:lvl2pPr marL="742950" indent="-285750" eaLnBrk="0" hangingPunct="0">
              <a:spcBef>
                <a:spcPct val="20000"/>
              </a:spcBef>
              <a:buChar char="–"/>
              <a:defRPr sz="2200">
                <a:solidFill>
                  <a:srgbClr val="005E96"/>
                </a:solidFill>
                <a:latin typeface="Verdana" pitchFamily="34" charset="0"/>
              </a:defRPr>
            </a:lvl2pPr>
            <a:lvl3pPr marL="1143000" indent="-228600" eaLnBrk="0" hangingPunct="0">
              <a:spcBef>
                <a:spcPct val="20000"/>
              </a:spcBef>
              <a:buChar char="•"/>
              <a:defRPr sz="2200">
                <a:solidFill>
                  <a:srgbClr val="005E96"/>
                </a:solidFill>
                <a:latin typeface="Verdana" pitchFamily="34" charset="0"/>
              </a:defRPr>
            </a:lvl3pPr>
            <a:lvl4pPr marL="1600200" indent="-228600" eaLnBrk="0" hangingPunct="0">
              <a:spcBef>
                <a:spcPct val="20000"/>
              </a:spcBef>
              <a:buChar char="–"/>
              <a:defRPr sz="2200">
                <a:solidFill>
                  <a:srgbClr val="005E96"/>
                </a:solidFill>
                <a:latin typeface="Verdana" pitchFamily="34" charset="0"/>
              </a:defRPr>
            </a:lvl4pPr>
            <a:lvl5pPr marL="2057400" indent="-228600" eaLnBrk="0" hangingPunct="0">
              <a:spcBef>
                <a:spcPct val="20000"/>
              </a:spcBef>
              <a:buChar char="»"/>
              <a:defRPr sz="2200">
                <a:solidFill>
                  <a:srgbClr val="005E96"/>
                </a:solidFill>
                <a:latin typeface="Verdana" pitchFamily="34" charset="0"/>
              </a:defRPr>
            </a:lvl5pPr>
            <a:lvl6pPr marL="2514600" indent="-228600" eaLnBrk="0" fontAlgn="base" hangingPunct="0">
              <a:spcBef>
                <a:spcPct val="20000"/>
              </a:spcBef>
              <a:spcAft>
                <a:spcPct val="0"/>
              </a:spcAft>
              <a:buChar char="»"/>
              <a:defRPr sz="2200">
                <a:solidFill>
                  <a:srgbClr val="005E96"/>
                </a:solidFill>
                <a:latin typeface="Verdana" pitchFamily="34" charset="0"/>
              </a:defRPr>
            </a:lvl6pPr>
            <a:lvl7pPr marL="2971800" indent="-228600" eaLnBrk="0" fontAlgn="base" hangingPunct="0">
              <a:spcBef>
                <a:spcPct val="20000"/>
              </a:spcBef>
              <a:spcAft>
                <a:spcPct val="0"/>
              </a:spcAft>
              <a:buChar char="»"/>
              <a:defRPr sz="2200">
                <a:solidFill>
                  <a:srgbClr val="005E96"/>
                </a:solidFill>
                <a:latin typeface="Verdana" pitchFamily="34" charset="0"/>
              </a:defRPr>
            </a:lvl7pPr>
            <a:lvl8pPr marL="3429000" indent="-228600" eaLnBrk="0" fontAlgn="base" hangingPunct="0">
              <a:spcBef>
                <a:spcPct val="20000"/>
              </a:spcBef>
              <a:spcAft>
                <a:spcPct val="0"/>
              </a:spcAft>
              <a:buChar char="»"/>
              <a:defRPr sz="2200">
                <a:solidFill>
                  <a:srgbClr val="005E96"/>
                </a:solidFill>
                <a:latin typeface="Verdana" pitchFamily="34" charset="0"/>
              </a:defRPr>
            </a:lvl8pPr>
            <a:lvl9pPr marL="3886200" indent="-228600" eaLnBrk="0" fontAlgn="base" hangingPunct="0">
              <a:spcBef>
                <a:spcPct val="20000"/>
              </a:spcBef>
              <a:spcAft>
                <a:spcPct val="0"/>
              </a:spcAft>
              <a:buChar char="»"/>
              <a:defRPr sz="2200">
                <a:solidFill>
                  <a:srgbClr val="005E96"/>
                </a:solidFill>
                <a:latin typeface="Verdana" pitchFamily="34" charset="0"/>
              </a:defRPr>
            </a:lvl9pPr>
          </a:lstStyle>
          <a:p>
            <a:pPr algn="ctr" eaLnBrk="1" hangingPunct="1">
              <a:spcBef>
                <a:spcPct val="0"/>
              </a:spcBef>
              <a:buFontTx/>
              <a:buNone/>
            </a:pPr>
            <a:r>
              <a:rPr lang="en-GB" altLang="de-DE" sz="3200" b="1" dirty="0" smtClean="0"/>
              <a:t>Thank you for your attention</a:t>
            </a:r>
          </a:p>
          <a:p>
            <a:pPr algn="ctr" eaLnBrk="1" hangingPunct="1">
              <a:spcBef>
                <a:spcPct val="0"/>
              </a:spcBef>
              <a:buFontTx/>
              <a:buNone/>
            </a:pPr>
            <a:r>
              <a:rPr lang="en-GB" altLang="de-DE" sz="2000" b="1" dirty="0" smtClean="0"/>
              <a:t>contact: a.albers@windguard.de</a:t>
            </a:r>
            <a:endParaRPr lang="en-GB" altLang="de-DE" sz="2000" b="1" dirty="0"/>
          </a:p>
        </p:txBody>
      </p:sp>
    </p:spTree>
    <p:extLst>
      <p:ext uri="{BB962C8B-B14F-4D97-AF65-F5344CB8AC3E}">
        <p14:creationId xmlns:p14="http://schemas.microsoft.com/office/powerpoint/2010/main" val="1385085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Contents</a:t>
            </a:r>
            <a:endParaRPr lang="de-DE" dirty="0"/>
          </a:p>
        </p:txBody>
      </p:sp>
      <p:sp>
        <p:nvSpPr>
          <p:cNvPr id="3" name="Inhaltsplatzhalter 2"/>
          <p:cNvSpPr>
            <a:spLocks noGrp="1"/>
          </p:cNvSpPr>
          <p:nvPr>
            <p:ph idx="1"/>
          </p:nvPr>
        </p:nvSpPr>
        <p:spPr/>
        <p:txBody>
          <a:bodyPr/>
          <a:lstStyle/>
          <a:p>
            <a:r>
              <a:rPr lang="en-GB" dirty="0" smtClean="0"/>
              <a:t>Cumulating of uncertainties across site calibration and power curve test</a:t>
            </a:r>
          </a:p>
          <a:p>
            <a:r>
              <a:rPr lang="en-GB" dirty="0" smtClean="0"/>
              <a:t>Cumulating of uncertainties across wind speed bins</a:t>
            </a:r>
          </a:p>
          <a:p>
            <a:r>
              <a:rPr lang="en-GB" dirty="0" smtClean="0"/>
              <a:t>Order of uncertainty cumulating</a:t>
            </a:r>
          </a:p>
          <a:p>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de-DE" smtClean="0"/>
              <a:pPr>
                <a:defRPr/>
              </a:pPr>
              <a:t>1</a:t>
            </a:fld>
            <a:endParaRPr lang="de-DE" dirty="0"/>
          </a:p>
        </p:txBody>
      </p:sp>
    </p:spTree>
    <p:extLst>
      <p:ext uri="{BB962C8B-B14F-4D97-AF65-F5344CB8AC3E}">
        <p14:creationId xmlns:p14="http://schemas.microsoft.com/office/powerpoint/2010/main" val="1515638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260648"/>
            <a:ext cx="6480720" cy="432395"/>
          </a:xfrm>
        </p:spPr>
        <p:txBody>
          <a:bodyPr/>
          <a:lstStyle/>
          <a:p>
            <a:r>
              <a:rPr lang="en-GB" dirty="0" smtClean="0"/>
              <a:t>Problem of Cumulating Uncertainties Across Site Calibration and Power Curve Test</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2</a:t>
            </a:fld>
            <a:endParaRPr lang="en-GB" dirty="0"/>
          </a:p>
        </p:txBody>
      </p:sp>
      <p:sp>
        <p:nvSpPr>
          <p:cNvPr id="6" name="Inhaltsplatzhalter 5"/>
          <p:cNvSpPr>
            <a:spLocks noGrp="1"/>
          </p:cNvSpPr>
          <p:nvPr>
            <p:ph idx="1"/>
          </p:nvPr>
        </p:nvSpPr>
        <p:spPr>
          <a:xfrm>
            <a:off x="467544" y="836712"/>
            <a:ext cx="8516420" cy="4641379"/>
          </a:xfrm>
        </p:spPr>
        <p:txBody>
          <a:bodyPr/>
          <a:lstStyle/>
          <a:p>
            <a:r>
              <a:rPr lang="en-GB" dirty="0" smtClean="0"/>
              <a:t>FDIS IEC 61400-12-1, Ed.2:</a:t>
            </a:r>
          </a:p>
          <a:p>
            <a:endParaRPr lang="en-GB" dirty="0" smtClean="0"/>
          </a:p>
          <a:p>
            <a:pPr marL="0" indent="0">
              <a:buNone/>
            </a:pPr>
            <a:endParaRPr lang="en-GB" dirty="0" smtClean="0"/>
          </a:p>
          <a:p>
            <a:pPr marL="0" indent="0">
              <a:buNone/>
            </a:pPr>
            <a:endParaRPr lang="en-GB" dirty="0"/>
          </a:p>
          <a:p>
            <a:pPr marL="0" indent="0">
              <a:buNone/>
            </a:pPr>
            <a:endParaRPr lang="en-GB" dirty="0"/>
          </a:p>
          <a:p>
            <a:endParaRPr lang="en-GB" dirty="0" smtClean="0"/>
          </a:p>
          <a:p>
            <a:endParaRPr lang="en-GB" dirty="0"/>
          </a:p>
          <a:p>
            <a:endParaRPr lang="en-GB" dirty="0" smtClean="0"/>
          </a:p>
          <a:p>
            <a:r>
              <a:rPr lang="en-GB" dirty="0">
                <a:solidFill>
                  <a:srgbClr val="FF0000"/>
                </a:solidFill>
              </a:rPr>
              <a:t>Error in equation E.34: Correlation of u</a:t>
            </a:r>
            <a:r>
              <a:rPr lang="en-GB" baseline="-25000" dirty="0">
                <a:solidFill>
                  <a:srgbClr val="FF0000"/>
                </a:solidFill>
              </a:rPr>
              <a:t>VHW,i</a:t>
            </a:r>
            <a:r>
              <a:rPr lang="en-GB" dirty="0">
                <a:solidFill>
                  <a:srgbClr val="FF0000"/>
                </a:solidFill>
              </a:rPr>
              <a:t> and u</a:t>
            </a:r>
            <a:r>
              <a:rPr lang="en-GB" baseline="-25000" dirty="0">
                <a:solidFill>
                  <a:srgbClr val="FF0000"/>
                </a:solidFill>
              </a:rPr>
              <a:t>VT,i</a:t>
            </a:r>
            <a:r>
              <a:rPr lang="en-GB" dirty="0">
                <a:solidFill>
                  <a:srgbClr val="FF0000"/>
                </a:solidFill>
              </a:rPr>
              <a:t> neglected</a:t>
            </a:r>
          </a:p>
          <a:p>
            <a:r>
              <a:rPr lang="en-GB" dirty="0" smtClean="0"/>
              <a:t>Correct:</a:t>
            </a:r>
          </a:p>
          <a:p>
            <a:pPr marL="0" indent="0">
              <a:buNone/>
            </a:pPr>
            <a:r>
              <a:rPr lang="en-GB" dirty="0" smtClean="0"/>
              <a:t>   </a:t>
            </a:r>
          </a:p>
          <a:p>
            <a:pPr marL="0" indent="0">
              <a:buNone/>
            </a:pPr>
            <a:r>
              <a:rPr lang="en-GB" dirty="0"/>
              <a:t> </a:t>
            </a:r>
            <a:r>
              <a:rPr lang="en-GB" dirty="0" smtClean="0"/>
              <a:t>   where mostly </a:t>
            </a:r>
            <a:endParaRPr lang="en-GB" dirty="0"/>
          </a:p>
          <a:p>
            <a:r>
              <a:rPr lang="en-GB" dirty="0" smtClean="0"/>
              <a:t>Some guidance given in Annexes C.6.2 and E.9 how to treat this: </a:t>
            </a:r>
            <a:r>
              <a:rPr lang="en-GB" dirty="0" smtClean="0">
                <a:solidFill>
                  <a:srgbClr val="FF0000"/>
                </a:solidFill>
              </a:rPr>
              <a:t>but inconsistent</a:t>
            </a:r>
            <a:r>
              <a:rPr lang="en-GB" dirty="0" smtClean="0"/>
              <a:t> (only appropriate in E.9.2 for anemometer calibration)</a:t>
            </a:r>
          </a:p>
          <a:p>
            <a:pPr marL="0" indent="0">
              <a:buNone/>
            </a:pPr>
            <a:endParaRPr lang="en-GB"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 y="1314299"/>
            <a:ext cx="9144000" cy="2242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kt 2"/>
          <p:cNvGraphicFramePr>
            <a:graphicFrameLocks noChangeAspect="1"/>
          </p:cNvGraphicFramePr>
          <p:nvPr>
            <p:extLst>
              <p:ext uri="{D42A27DB-BD31-4B8C-83A1-F6EECF244321}">
                <p14:modId xmlns:p14="http://schemas.microsoft.com/office/powerpoint/2010/main" val="358056551"/>
              </p:ext>
            </p:extLst>
          </p:nvPr>
        </p:nvGraphicFramePr>
        <p:xfrm>
          <a:off x="2195736" y="4149080"/>
          <a:ext cx="5809860" cy="456840"/>
        </p:xfrm>
        <a:graphic>
          <a:graphicData uri="http://schemas.openxmlformats.org/presentationml/2006/ole">
            <mc:AlternateContent xmlns:mc="http://schemas.openxmlformats.org/markup-compatibility/2006">
              <mc:Choice xmlns:v="urn:schemas-microsoft-com:vml" Requires="v">
                <p:oleObj spid="_x0000_s7263" name="Formel" r:id="rId4" imgW="3873240" imgH="304560" progId="Equation.3">
                  <p:embed/>
                </p:oleObj>
              </mc:Choice>
              <mc:Fallback>
                <p:oleObj name="Formel" r:id="rId4" imgW="3873240" imgH="304560" progId="Equation.3">
                  <p:embed/>
                  <p:pic>
                    <p:nvPicPr>
                      <p:cNvPr id="0" name=""/>
                      <p:cNvPicPr/>
                      <p:nvPr/>
                    </p:nvPicPr>
                    <p:blipFill>
                      <a:blip r:embed="rId5"/>
                      <a:stretch>
                        <a:fillRect/>
                      </a:stretch>
                    </p:blipFill>
                    <p:spPr>
                      <a:xfrm>
                        <a:off x="2195736" y="4149080"/>
                        <a:ext cx="5809860" cy="456840"/>
                      </a:xfrm>
                      <a:prstGeom prst="rect">
                        <a:avLst/>
                      </a:prstGeom>
                    </p:spPr>
                  </p:pic>
                </p:oleObj>
              </mc:Fallback>
            </mc:AlternateContent>
          </a:graphicData>
        </a:graphic>
      </p:graphicFrame>
      <p:graphicFrame>
        <p:nvGraphicFramePr>
          <p:cNvPr id="5" name="Objekt 4"/>
          <p:cNvGraphicFramePr>
            <a:graphicFrameLocks noChangeAspect="1"/>
          </p:cNvGraphicFramePr>
          <p:nvPr>
            <p:extLst>
              <p:ext uri="{D42A27DB-BD31-4B8C-83A1-F6EECF244321}">
                <p14:modId xmlns:p14="http://schemas.microsoft.com/office/powerpoint/2010/main" val="4069742836"/>
              </p:ext>
            </p:extLst>
          </p:nvPr>
        </p:nvGraphicFramePr>
        <p:xfrm>
          <a:off x="2915816" y="4869160"/>
          <a:ext cx="1180980" cy="361800"/>
        </p:xfrm>
        <a:graphic>
          <a:graphicData uri="http://schemas.openxmlformats.org/presentationml/2006/ole">
            <mc:AlternateContent xmlns:mc="http://schemas.openxmlformats.org/markup-compatibility/2006">
              <mc:Choice xmlns:v="urn:schemas-microsoft-com:vml" Requires="v">
                <p:oleObj spid="_x0000_s7264" name="Formel" r:id="rId6" imgW="787320" imgH="241200" progId="Equation.3">
                  <p:embed/>
                </p:oleObj>
              </mc:Choice>
              <mc:Fallback>
                <p:oleObj name="Formel" r:id="rId6" imgW="787320" imgH="241200" progId="Equation.3">
                  <p:embed/>
                  <p:pic>
                    <p:nvPicPr>
                      <p:cNvPr id="0" name=""/>
                      <p:cNvPicPr/>
                      <p:nvPr/>
                    </p:nvPicPr>
                    <p:blipFill>
                      <a:blip r:embed="rId7"/>
                      <a:stretch>
                        <a:fillRect/>
                      </a:stretch>
                    </p:blipFill>
                    <p:spPr>
                      <a:xfrm>
                        <a:off x="2915816" y="4869160"/>
                        <a:ext cx="1180980" cy="361800"/>
                      </a:xfrm>
                      <a:prstGeom prst="rect">
                        <a:avLst/>
                      </a:prstGeom>
                    </p:spPr>
                  </p:pic>
                </p:oleObj>
              </mc:Fallback>
            </mc:AlternateContent>
          </a:graphicData>
        </a:graphic>
      </p:graphicFrame>
    </p:spTree>
    <p:extLst>
      <p:ext uri="{BB962C8B-B14F-4D97-AF65-F5344CB8AC3E}">
        <p14:creationId xmlns:p14="http://schemas.microsoft.com/office/powerpoint/2010/main" val="2630077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Practical Approach</a:t>
            </a:r>
            <a:endParaRPr lang="en-GB" dirty="0"/>
          </a:p>
        </p:txBody>
      </p:sp>
      <p:sp>
        <p:nvSpPr>
          <p:cNvPr id="3" name="Inhaltsplatzhalter 2"/>
          <p:cNvSpPr>
            <a:spLocks noGrp="1"/>
          </p:cNvSpPr>
          <p:nvPr>
            <p:ph idx="1"/>
          </p:nvPr>
        </p:nvSpPr>
        <p:spPr>
          <a:xfrm>
            <a:off x="395536" y="908720"/>
            <a:ext cx="8748464" cy="4641379"/>
          </a:xfrm>
        </p:spPr>
        <p:txBody>
          <a:bodyPr/>
          <a:lstStyle/>
          <a:p>
            <a:r>
              <a:rPr lang="en-GB" dirty="0" smtClean="0"/>
              <a:t>Correlation of entire uncertainty of SC u</a:t>
            </a:r>
            <a:r>
              <a:rPr lang="en-GB" baseline="-25000" dirty="0" smtClean="0"/>
              <a:t>VT,i</a:t>
            </a:r>
            <a:r>
              <a:rPr lang="en-GB" dirty="0" smtClean="0"/>
              <a:t> and of wind speed measurement at PC u</a:t>
            </a:r>
            <a:r>
              <a:rPr lang="en-GB" baseline="-25000" dirty="0" smtClean="0"/>
              <a:t>VHW,i</a:t>
            </a:r>
            <a:r>
              <a:rPr lang="en-GB" dirty="0" smtClean="0"/>
              <a:t> is difficult to estimate:</a:t>
            </a:r>
          </a:p>
          <a:p>
            <a:pPr marL="0" indent="0">
              <a:buNone/>
            </a:pPr>
            <a:r>
              <a:rPr lang="en-GB" dirty="0" smtClean="0"/>
              <a:t>	</a:t>
            </a:r>
            <a:r>
              <a:rPr lang="en-GB" dirty="0" smtClean="0">
                <a:solidFill>
                  <a:srgbClr val="FF0000"/>
                </a:solidFill>
              </a:rPr>
              <a:t>- Coming up with an entire uncertainty of SC is useless!</a:t>
            </a:r>
          </a:p>
          <a:p>
            <a:r>
              <a:rPr lang="en-GB" dirty="0" smtClean="0"/>
              <a:t>Uncertainties are correlated across SC and PC, but uncertainties are not correlated across components</a:t>
            </a:r>
          </a:p>
          <a:p>
            <a:r>
              <a:rPr lang="en-GB" dirty="0" smtClean="0"/>
              <a:t>Solution: Assess effective uncertainty of wind speed component by component for combined process SC and PC</a:t>
            </a:r>
          </a:p>
          <a:p>
            <a:pPr marL="0" indent="0">
              <a:buNone/>
            </a:pPr>
            <a:r>
              <a:rPr lang="en-GB" dirty="0"/>
              <a:t>	</a:t>
            </a:r>
            <a:r>
              <a:rPr lang="en-GB" dirty="0" smtClean="0"/>
              <a:t>- take full uncertainty of wind speed measurement at 	  	  turbine position into account as wind speed measure-	 	  ment at PC is corrected back to this measurement</a:t>
            </a:r>
          </a:p>
          <a:p>
            <a:pPr marL="0" indent="0">
              <a:buNone/>
            </a:pPr>
            <a:r>
              <a:rPr lang="en-GB" dirty="0"/>
              <a:t>	</a:t>
            </a:r>
            <a:r>
              <a:rPr lang="en-GB" dirty="0" smtClean="0"/>
              <a:t>- take only uncorrelated part of uncertainties of reference 	  position measurements of SC and PC into account as the 	  correlated part basically cancels out in the combined 	 	  process SC and PC (correlation of uncertainty of this 	 	  measurement across SC and PC per component can be 	 	  estimated)</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3</a:t>
            </a:fld>
            <a:endParaRPr lang="en-GB" dirty="0"/>
          </a:p>
        </p:txBody>
      </p:sp>
    </p:spTree>
    <p:extLst>
      <p:ext uri="{BB962C8B-B14F-4D97-AF65-F5344CB8AC3E}">
        <p14:creationId xmlns:p14="http://schemas.microsoft.com/office/powerpoint/2010/main" val="1993713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260648"/>
            <a:ext cx="5040312" cy="432395"/>
          </a:xfrm>
        </p:spPr>
        <p:txBody>
          <a:bodyPr/>
          <a:lstStyle/>
          <a:p>
            <a:r>
              <a:rPr lang="en-GB" dirty="0" smtClean="0"/>
              <a:t>Theoretical Background for Practical Approach</a:t>
            </a:r>
            <a:endParaRPr lang="en-GB" dirty="0"/>
          </a:p>
        </p:txBody>
      </p:sp>
      <p:sp>
        <p:nvSpPr>
          <p:cNvPr id="3" name="Inhaltsplatzhalter 2"/>
          <p:cNvSpPr>
            <a:spLocks noGrp="1"/>
          </p:cNvSpPr>
          <p:nvPr>
            <p:ph idx="1"/>
          </p:nvPr>
        </p:nvSpPr>
        <p:spPr>
          <a:xfrm>
            <a:off x="251520" y="908720"/>
            <a:ext cx="8229600" cy="4641379"/>
          </a:xfrm>
        </p:spPr>
        <p:txBody>
          <a:bodyPr/>
          <a:lstStyle/>
          <a:p>
            <a:r>
              <a:rPr lang="en-GB" dirty="0" smtClean="0"/>
              <a:t>Wind speed finally applied for PC analysis is approximately:</a:t>
            </a:r>
          </a:p>
          <a:p>
            <a:pPr marL="0" indent="0">
              <a:buNone/>
            </a:pPr>
            <a:endParaRPr lang="en-GB" dirty="0" smtClean="0"/>
          </a:p>
          <a:p>
            <a:pPr marL="0" indent="0">
              <a:buNone/>
            </a:pPr>
            <a:endParaRPr lang="en-GB" dirty="0"/>
          </a:p>
          <a:p>
            <a:r>
              <a:rPr lang="en-GB" dirty="0" smtClean="0"/>
              <a:t>Error propagation:</a:t>
            </a:r>
          </a:p>
          <a:p>
            <a:endParaRPr lang="en-GB" dirty="0"/>
          </a:p>
          <a:p>
            <a:endParaRPr lang="en-GB" dirty="0" smtClean="0"/>
          </a:p>
          <a:p>
            <a:endParaRPr lang="en-GB" dirty="0"/>
          </a:p>
          <a:p>
            <a:endParaRPr lang="en-GB" dirty="0" smtClean="0"/>
          </a:p>
          <a:p>
            <a:pPr marL="0" indent="0">
              <a:buNone/>
            </a:pPr>
            <a:endParaRPr lang="en-GB" dirty="0"/>
          </a:p>
          <a:p>
            <a:endParaRPr lang="en-GB" dirty="0" smtClean="0"/>
          </a:p>
          <a:p>
            <a:pPr marL="0" indent="0">
              <a:buNone/>
            </a:pPr>
            <a:endParaRPr lang="en-GB" dirty="0" smtClean="0"/>
          </a:p>
          <a:p>
            <a:r>
              <a:rPr lang="en-GB" dirty="0"/>
              <a:t>w</a:t>
            </a:r>
            <a:r>
              <a:rPr lang="en-GB" dirty="0" smtClean="0"/>
              <a:t>ith approximation:</a:t>
            </a:r>
          </a:p>
          <a:p>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4</a:t>
            </a:fld>
            <a:endParaRPr lang="en-GB" dirty="0"/>
          </a:p>
        </p:txBody>
      </p:sp>
      <p:graphicFrame>
        <p:nvGraphicFramePr>
          <p:cNvPr id="6" name="Objekt 5"/>
          <p:cNvGraphicFramePr>
            <a:graphicFrameLocks noChangeAspect="1"/>
          </p:cNvGraphicFramePr>
          <p:nvPr>
            <p:extLst>
              <p:ext uri="{D42A27DB-BD31-4B8C-83A1-F6EECF244321}">
                <p14:modId xmlns:p14="http://schemas.microsoft.com/office/powerpoint/2010/main" val="1863893348"/>
              </p:ext>
            </p:extLst>
          </p:nvPr>
        </p:nvGraphicFramePr>
        <p:xfrm>
          <a:off x="2987824" y="1268760"/>
          <a:ext cx="1866900" cy="704850"/>
        </p:xfrm>
        <a:graphic>
          <a:graphicData uri="http://schemas.openxmlformats.org/presentationml/2006/ole">
            <mc:AlternateContent xmlns:mc="http://schemas.openxmlformats.org/markup-compatibility/2006">
              <mc:Choice xmlns:v="urn:schemas-microsoft-com:vml" Requires="v">
                <p:oleObj spid="_x0000_s9305" name="Formel" r:id="rId3" imgW="1244520" imgH="469800" progId="Equation.3">
                  <p:embed/>
                </p:oleObj>
              </mc:Choice>
              <mc:Fallback>
                <p:oleObj name="Formel" r:id="rId3" imgW="1244520" imgH="469800" progId="Equation.3">
                  <p:embed/>
                  <p:pic>
                    <p:nvPicPr>
                      <p:cNvPr id="0" name=""/>
                      <p:cNvPicPr/>
                      <p:nvPr/>
                    </p:nvPicPr>
                    <p:blipFill>
                      <a:blip r:embed="rId4"/>
                      <a:stretch>
                        <a:fillRect/>
                      </a:stretch>
                    </p:blipFill>
                    <p:spPr>
                      <a:xfrm>
                        <a:off x="2987824" y="1268760"/>
                        <a:ext cx="1866900" cy="704850"/>
                      </a:xfrm>
                      <a:prstGeom prst="rect">
                        <a:avLst/>
                      </a:prstGeom>
                    </p:spPr>
                  </p:pic>
                </p:oleObj>
              </mc:Fallback>
            </mc:AlternateContent>
          </a:graphicData>
        </a:graphic>
      </p:graphicFrame>
      <p:graphicFrame>
        <p:nvGraphicFramePr>
          <p:cNvPr id="9" name="Objekt 8"/>
          <p:cNvGraphicFramePr>
            <a:graphicFrameLocks noChangeAspect="1"/>
          </p:cNvGraphicFramePr>
          <p:nvPr>
            <p:extLst>
              <p:ext uri="{D42A27DB-BD31-4B8C-83A1-F6EECF244321}">
                <p14:modId xmlns:p14="http://schemas.microsoft.com/office/powerpoint/2010/main" val="294598789"/>
              </p:ext>
            </p:extLst>
          </p:nvPr>
        </p:nvGraphicFramePr>
        <p:xfrm>
          <a:off x="3287389" y="1988840"/>
          <a:ext cx="5848350" cy="3048000"/>
        </p:xfrm>
        <a:graphic>
          <a:graphicData uri="http://schemas.openxmlformats.org/presentationml/2006/ole">
            <mc:AlternateContent xmlns:mc="http://schemas.openxmlformats.org/markup-compatibility/2006">
              <mc:Choice xmlns:v="urn:schemas-microsoft-com:vml" Requires="v">
                <p:oleObj spid="_x0000_s9306" name="Formel" r:id="rId5" imgW="3898800" imgH="2031840" progId="Equation.3">
                  <p:embed/>
                </p:oleObj>
              </mc:Choice>
              <mc:Fallback>
                <p:oleObj name="Formel" r:id="rId5" imgW="3898800" imgH="2031840" progId="Equation.3">
                  <p:embed/>
                  <p:pic>
                    <p:nvPicPr>
                      <p:cNvPr id="0" name=""/>
                      <p:cNvPicPr/>
                      <p:nvPr/>
                    </p:nvPicPr>
                    <p:blipFill>
                      <a:blip r:embed="rId6"/>
                      <a:stretch>
                        <a:fillRect/>
                      </a:stretch>
                    </p:blipFill>
                    <p:spPr>
                      <a:xfrm>
                        <a:off x="3287389" y="1988840"/>
                        <a:ext cx="5848350" cy="3048000"/>
                      </a:xfrm>
                      <a:prstGeom prst="rect">
                        <a:avLst/>
                      </a:prstGeom>
                    </p:spPr>
                  </p:pic>
                </p:oleObj>
              </mc:Fallback>
            </mc:AlternateContent>
          </a:graphicData>
        </a:graphic>
      </p:graphicFrame>
      <p:graphicFrame>
        <p:nvGraphicFramePr>
          <p:cNvPr id="10" name="Objekt 9"/>
          <p:cNvGraphicFramePr>
            <a:graphicFrameLocks noChangeAspect="1"/>
          </p:cNvGraphicFramePr>
          <p:nvPr>
            <p:extLst>
              <p:ext uri="{D42A27DB-BD31-4B8C-83A1-F6EECF244321}">
                <p14:modId xmlns:p14="http://schemas.microsoft.com/office/powerpoint/2010/main" val="3161668283"/>
              </p:ext>
            </p:extLst>
          </p:nvPr>
        </p:nvGraphicFramePr>
        <p:xfrm>
          <a:off x="3563888" y="5085184"/>
          <a:ext cx="4876800" cy="1181100"/>
        </p:xfrm>
        <a:graphic>
          <a:graphicData uri="http://schemas.openxmlformats.org/presentationml/2006/ole">
            <mc:AlternateContent xmlns:mc="http://schemas.openxmlformats.org/markup-compatibility/2006">
              <mc:Choice xmlns:v="urn:schemas-microsoft-com:vml" Requires="v">
                <p:oleObj spid="_x0000_s9307" name="Formel" r:id="rId7" imgW="3251160" imgH="787320" progId="Equation.3">
                  <p:embed/>
                </p:oleObj>
              </mc:Choice>
              <mc:Fallback>
                <p:oleObj name="Formel" r:id="rId7" imgW="3251160" imgH="787320" progId="Equation.3">
                  <p:embed/>
                  <p:pic>
                    <p:nvPicPr>
                      <p:cNvPr id="0" name=""/>
                      <p:cNvPicPr/>
                      <p:nvPr/>
                    </p:nvPicPr>
                    <p:blipFill>
                      <a:blip r:embed="rId8"/>
                      <a:stretch>
                        <a:fillRect/>
                      </a:stretch>
                    </p:blipFill>
                    <p:spPr>
                      <a:xfrm>
                        <a:off x="3563888" y="5085184"/>
                        <a:ext cx="4876800" cy="1181100"/>
                      </a:xfrm>
                      <a:prstGeom prst="rect">
                        <a:avLst/>
                      </a:prstGeom>
                    </p:spPr>
                  </p:pic>
                </p:oleObj>
              </mc:Fallback>
            </mc:AlternateContent>
          </a:graphicData>
        </a:graphic>
      </p:graphicFrame>
      <p:sp>
        <p:nvSpPr>
          <p:cNvPr id="11" name="Textfeld 10"/>
          <p:cNvSpPr txBox="1"/>
          <p:nvPr/>
        </p:nvSpPr>
        <p:spPr>
          <a:xfrm>
            <a:off x="5377807" y="1196752"/>
            <a:ext cx="3456384" cy="830997"/>
          </a:xfrm>
          <a:prstGeom prst="rect">
            <a:avLst/>
          </a:prstGeom>
          <a:noFill/>
        </p:spPr>
        <p:txBody>
          <a:bodyPr wrap="square" rtlCol="0">
            <a:spAutoFit/>
          </a:bodyPr>
          <a:lstStyle/>
          <a:p>
            <a:r>
              <a:rPr lang="en-GB" dirty="0" smtClean="0"/>
              <a:t>SC: site calibration</a:t>
            </a:r>
          </a:p>
          <a:p>
            <a:r>
              <a:rPr lang="en-GB" dirty="0" smtClean="0"/>
              <a:t>PC: power curve test</a:t>
            </a:r>
          </a:p>
          <a:p>
            <a:r>
              <a:rPr lang="en-GB" dirty="0" smtClean="0"/>
              <a:t>R: measurement at reference position</a:t>
            </a:r>
          </a:p>
          <a:p>
            <a:r>
              <a:rPr lang="en-GB" dirty="0" smtClean="0"/>
              <a:t>T: measurement at turbine position</a:t>
            </a:r>
            <a:endParaRPr lang="en-GB" dirty="0"/>
          </a:p>
        </p:txBody>
      </p:sp>
    </p:spTree>
    <p:extLst>
      <p:ext uri="{BB962C8B-B14F-4D97-AF65-F5344CB8AC3E}">
        <p14:creationId xmlns:p14="http://schemas.microsoft.com/office/powerpoint/2010/main" val="3907287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60648"/>
            <a:ext cx="6264696" cy="432395"/>
          </a:xfrm>
        </p:spPr>
        <p:txBody>
          <a:bodyPr/>
          <a:lstStyle/>
          <a:p>
            <a:r>
              <a:rPr lang="en-GB" dirty="0" smtClean="0"/>
              <a:t>Why you should Use Equation E.4 of FDIS IEC 61400-12-1, Ed.2 Instead of E.5</a:t>
            </a:r>
            <a:endParaRPr lang="en-GB" dirty="0"/>
          </a:p>
        </p:txBody>
      </p:sp>
      <p:sp>
        <p:nvSpPr>
          <p:cNvPr id="3" name="Inhaltsplatzhalter 2"/>
          <p:cNvSpPr>
            <a:spLocks noGrp="1"/>
          </p:cNvSpPr>
          <p:nvPr>
            <p:ph idx="1"/>
          </p:nvPr>
        </p:nvSpPr>
        <p:spPr>
          <a:xfrm>
            <a:off x="179512" y="2522557"/>
            <a:ext cx="8453808" cy="4641379"/>
          </a:xfrm>
        </p:spPr>
        <p:txBody>
          <a:bodyPr/>
          <a:lstStyle/>
          <a:p>
            <a:r>
              <a:rPr lang="en-GB" dirty="0" smtClean="0"/>
              <a:t>E.5 is only an approximation of E.4 and always leads to a higher uncertainty than E.4</a:t>
            </a:r>
          </a:p>
          <a:p>
            <a:r>
              <a:rPr lang="en-GB" dirty="0" smtClean="0"/>
              <a:t>E.4 is easy to apply (no reason to use E.5)</a:t>
            </a:r>
          </a:p>
          <a:p>
            <a:r>
              <a:rPr lang="en-GB" dirty="0" smtClean="0"/>
              <a:t>E.4 provides uncertainties</a:t>
            </a:r>
            <a:br>
              <a:rPr lang="en-GB" dirty="0" smtClean="0"/>
            </a:br>
            <a:r>
              <a:rPr lang="en-GB" dirty="0" smtClean="0"/>
              <a:t>in AEP of each component,</a:t>
            </a:r>
            <a:br>
              <a:rPr lang="en-GB" dirty="0" smtClean="0"/>
            </a:br>
            <a:r>
              <a:rPr lang="en-GB" dirty="0" smtClean="0"/>
              <a:t>useful to identify uncertainty</a:t>
            </a:r>
            <a:br>
              <a:rPr lang="en-GB" dirty="0" smtClean="0"/>
            </a:br>
            <a:r>
              <a:rPr lang="en-GB" dirty="0" smtClean="0"/>
              <a:t>drivers and unimportant</a:t>
            </a:r>
            <a:br>
              <a:rPr lang="en-GB" dirty="0" smtClean="0"/>
            </a:br>
            <a:r>
              <a:rPr lang="en-GB" dirty="0" smtClean="0"/>
              <a:t>factors:</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5</a:t>
            </a:fld>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633" y="893415"/>
            <a:ext cx="73437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33" y="1412776"/>
            <a:ext cx="73056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9121" y="3608529"/>
            <a:ext cx="4748070" cy="259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6331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Uncertainty Cumulating in General</a:t>
            </a:r>
            <a:endParaRPr lang="en-GB" dirty="0"/>
          </a:p>
        </p:txBody>
      </p:sp>
      <p:sp>
        <p:nvSpPr>
          <p:cNvPr id="3" name="Inhaltsplatzhalter 2"/>
          <p:cNvSpPr>
            <a:spLocks noGrp="1"/>
          </p:cNvSpPr>
          <p:nvPr>
            <p:ph idx="1"/>
          </p:nvPr>
        </p:nvSpPr>
        <p:spPr>
          <a:xfrm>
            <a:off x="467544" y="1052736"/>
            <a:ext cx="8229600" cy="4641379"/>
          </a:xfrm>
        </p:spPr>
        <p:txBody>
          <a:bodyPr/>
          <a:lstStyle/>
          <a:p>
            <a:r>
              <a:rPr lang="en-GB" dirty="0" smtClean="0"/>
              <a:t>Rules of error propagation:</a:t>
            </a:r>
          </a:p>
          <a:p>
            <a:r>
              <a:rPr lang="en-GB" dirty="0" smtClean="0"/>
              <a:t>Uncertainties of power curve must be cumulated over:</a:t>
            </a:r>
          </a:p>
          <a:p>
            <a:pPr marL="0" indent="0">
              <a:buNone/>
            </a:pPr>
            <a:r>
              <a:rPr lang="en-GB" dirty="0"/>
              <a:t>	- measurement steps (SC, NTF, PC</a:t>
            </a:r>
            <a:r>
              <a:rPr lang="en-GB" dirty="0" smtClean="0"/>
              <a:t>)</a:t>
            </a:r>
            <a:endParaRPr lang="en-GB" dirty="0"/>
          </a:p>
          <a:p>
            <a:pPr marL="0" indent="0">
              <a:buNone/>
            </a:pPr>
            <a:r>
              <a:rPr lang="en-GB" dirty="0"/>
              <a:t>	- direction </a:t>
            </a:r>
            <a:r>
              <a:rPr lang="en-GB" dirty="0" smtClean="0"/>
              <a:t>bins (site calibration)</a:t>
            </a:r>
            <a:endParaRPr lang="en-GB" dirty="0"/>
          </a:p>
          <a:p>
            <a:pPr marL="0" indent="0">
              <a:buNone/>
            </a:pPr>
            <a:r>
              <a:rPr lang="en-GB" dirty="0"/>
              <a:t>	- measurement </a:t>
            </a:r>
            <a:r>
              <a:rPr lang="en-GB" dirty="0" smtClean="0"/>
              <a:t>heights (REWS)</a:t>
            </a:r>
            <a:endParaRPr lang="en-GB" dirty="0"/>
          </a:p>
          <a:p>
            <a:pPr marL="0" indent="0">
              <a:buNone/>
            </a:pPr>
            <a:r>
              <a:rPr lang="en-GB" dirty="0"/>
              <a:t>	- </a:t>
            </a:r>
            <a:r>
              <a:rPr lang="en-GB" dirty="0" smtClean="0"/>
              <a:t>components</a:t>
            </a:r>
          </a:p>
          <a:p>
            <a:pPr marL="0" indent="0">
              <a:buNone/>
            </a:pPr>
            <a:r>
              <a:rPr lang="en-GB" dirty="0"/>
              <a:t> </a:t>
            </a:r>
            <a:r>
              <a:rPr lang="en-GB" dirty="0" smtClean="0"/>
              <a:t>   </a:t>
            </a:r>
          </a:p>
          <a:p>
            <a:pPr marL="0" indent="0">
              <a:buNone/>
            </a:pPr>
            <a:endParaRPr lang="en-GB" dirty="0" smtClean="0"/>
          </a:p>
          <a:p>
            <a:r>
              <a:rPr lang="en-GB" dirty="0" smtClean="0"/>
              <a:t>In addition, uncertainty in AEP must be cumulated over:</a:t>
            </a:r>
          </a:p>
          <a:p>
            <a:pPr marL="0" indent="0">
              <a:buNone/>
            </a:pPr>
            <a:r>
              <a:rPr lang="en-GB" dirty="0" smtClean="0"/>
              <a:t>	- </a:t>
            </a:r>
            <a:r>
              <a:rPr lang="en-GB" dirty="0"/>
              <a:t>wind speed </a:t>
            </a:r>
            <a:r>
              <a:rPr lang="en-GB" dirty="0" smtClean="0"/>
              <a:t>bins</a:t>
            </a:r>
          </a:p>
          <a:p>
            <a:pPr marL="0" indent="0">
              <a:buNone/>
            </a:pPr>
            <a:endParaRPr lang="en-GB" dirty="0"/>
          </a:p>
          <a:p>
            <a:pPr marL="0" indent="0">
              <a:buNone/>
            </a:pPr>
            <a:endParaRPr lang="en-GB" dirty="0" smtClean="0"/>
          </a:p>
          <a:p>
            <a:pPr marL="0" indent="0">
              <a:buNone/>
            </a:pPr>
            <a:endParaRPr lang="en-GB" dirty="0" smtClean="0"/>
          </a:p>
          <a:p>
            <a:r>
              <a:rPr lang="en-GB" dirty="0" smtClean="0"/>
              <a:t>Simplification needed!</a:t>
            </a:r>
          </a:p>
          <a:p>
            <a:pPr marL="457200" lvl="1" indent="0">
              <a:buNone/>
            </a:pPr>
            <a:r>
              <a:rPr lang="en-GB" dirty="0"/>
              <a:t>	</a:t>
            </a:r>
            <a:endParaRPr lang="en-GB" dirty="0" smtClean="0">
              <a:solidFill>
                <a:srgbClr val="005E96"/>
              </a:solidFill>
            </a:endParaRPr>
          </a:p>
          <a:p>
            <a:pPr marL="0" indent="0">
              <a:buNone/>
            </a:pP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6</a:t>
            </a:fld>
            <a:endParaRPr lang="en-GB" dirty="0"/>
          </a:p>
        </p:txBody>
      </p:sp>
      <p:graphicFrame>
        <p:nvGraphicFramePr>
          <p:cNvPr id="5" name="Objekt 4"/>
          <p:cNvGraphicFramePr>
            <a:graphicFrameLocks noChangeAspect="1"/>
          </p:cNvGraphicFramePr>
          <p:nvPr>
            <p:extLst>
              <p:ext uri="{D42A27DB-BD31-4B8C-83A1-F6EECF244321}">
                <p14:modId xmlns:p14="http://schemas.microsoft.com/office/powerpoint/2010/main" val="2018298001"/>
              </p:ext>
            </p:extLst>
          </p:nvPr>
        </p:nvGraphicFramePr>
        <p:xfrm>
          <a:off x="4499992" y="908720"/>
          <a:ext cx="1943100" cy="647700"/>
        </p:xfrm>
        <a:graphic>
          <a:graphicData uri="http://schemas.openxmlformats.org/presentationml/2006/ole">
            <mc:AlternateContent xmlns:mc="http://schemas.openxmlformats.org/markup-compatibility/2006">
              <mc:Choice xmlns:v="urn:schemas-microsoft-com:vml" Requires="v">
                <p:oleObj spid="_x0000_s11320" name="Formel" r:id="rId3" imgW="1295280" imgH="431640" progId="Equation.3">
                  <p:embed/>
                </p:oleObj>
              </mc:Choice>
              <mc:Fallback>
                <p:oleObj name="Formel" r:id="rId3" imgW="12952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908720"/>
                        <a:ext cx="1943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kt 5"/>
          <p:cNvGraphicFramePr>
            <a:graphicFrameLocks noChangeAspect="1"/>
          </p:cNvGraphicFramePr>
          <p:nvPr>
            <p:extLst>
              <p:ext uri="{D42A27DB-BD31-4B8C-83A1-F6EECF244321}">
                <p14:modId xmlns:p14="http://schemas.microsoft.com/office/powerpoint/2010/main" val="637834423"/>
              </p:ext>
            </p:extLst>
          </p:nvPr>
        </p:nvGraphicFramePr>
        <p:xfrm>
          <a:off x="1035860" y="3284984"/>
          <a:ext cx="6228900" cy="666360"/>
        </p:xfrm>
        <a:graphic>
          <a:graphicData uri="http://schemas.openxmlformats.org/presentationml/2006/ole">
            <mc:AlternateContent xmlns:mc="http://schemas.openxmlformats.org/markup-compatibility/2006">
              <mc:Choice xmlns:v="urn:schemas-microsoft-com:vml" Requires="v">
                <p:oleObj spid="_x0000_s11321" name="Formel" r:id="rId5" imgW="4152600" imgH="444240" progId="Equation.3">
                  <p:embed/>
                </p:oleObj>
              </mc:Choice>
              <mc:Fallback>
                <p:oleObj name="Formel" r:id="rId5" imgW="4152600" imgH="444240" progId="Equation.3">
                  <p:embed/>
                  <p:pic>
                    <p:nvPicPr>
                      <p:cNvPr id="0" name=""/>
                      <p:cNvPicPr/>
                      <p:nvPr/>
                    </p:nvPicPr>
                    <p:blipFill>
                      <a:blip r:embed="rId6"/>
                      <a:stretch>
                        <a:fillRect/>
                      </a:stretch>
                    </p:blipFill>
                    <p:spPr>
                      <a:xfrm>
                        <a:off x="1035860" y="3284984"/>
                        <a:ext cx="6228900" cy="666360"/>
                      </a:xfrm>
                      <a:prstGeom prst="rect">
                        <a:avLst/>
                      </a:prstGeom>
                    </p:spPr>
                  </p:pic>
                </p:oleObj>
              </mc:Fallback>
            </mc:AlternateContent>
          </a:graphicData>
        </a:graphic>
      </p:graphicFrame>
      <p:sp>
        <p:nvSpPr>
          <p:cNvPr id="7" name="Textfeld 6"/>
          <p:cNvSpPr txBox="1"/>
          <p:nvPr/>
        </p:nvSpPr>
        <p:spPr>
          <a:xfrm>
            <a:off x="6183739" y="1853668"/>
            <a:ext cx="2050094" cy="276999"/>
          </a:xfrm>
          <a:prstGeom prst="rect">
            <a:avLst/>
          </a:prstGeom>
          <a:noFill/>
        </p:spPr>
        <p:txBody>
          <a:bodyPr wrap="square" rtlCol="0">
            <a:spAutoFit/>
          </a:bodyPr>
          <a:lstStyle/>
          <a:p>
            <a:r>
              <a:rPr lang="en-GB" dirty="0" smtClean="0">
                <a:solidFill>
                  <a:schemeClr val="tx1"/>
                </a:solidFill>
              </a:rPr>
              <a:t>indices: g,h, number: O</a:t>
            </a:r>
            <a:endParaRPr lang="en-GB" dirty="0">
              <a:solidFill>
                <a:schemeClr val="tx1"/>
              </a:solidFill>
            </a:endParaRPr>
          </a:p>
        </p:txBody>
      </p:sp>
      <p:sp>
        <p:nvSpPr>
          <p:cNvPr id="8" name="Textfeld 7"/>
          <p:cNvSpPr txBox="1"/>
          <p:nvPr/>
        </p:nvSpPr>
        <p:spPr>
          <a:xfrm>
            <a:off x="6175245" y="2196461"/>
            <a:ext cx="1944216" cy="276999"/>
          </a:xfrm>
          <a:prstGeom prst="rect">
            <a:avLst/>
          </a:prstGeom>
          <a:noFill/>
        </p:spPr>
        <p:txBody>
          <a:bodyPr wrap="square" rtlCol="0">
            <a:spAutoFit/>
          </a:bodyPr>
          <a:lstStyle/>
          <a:p>
            <a:r>
              <a:rPr lang="en-GB" dirty="0" smtClean="0">
                <a:solidFill>
                  <a:schemeClr val="tx1"/>
                </a:solidFill>
              </a:rPr>
              <a:t>indices: f,e, number: P</a:t>
            </a:r>
            <a:endParaRPr lang="en-GB" dirty="0">
              <a:solidFill>
                <a:schemeClr val="tx1"/>
              </a:solidFill>
            </a:endParaRPr>
          </a:p>
        </p:txBody>
      </p:sp>
      <p:sp>
        <p:nvSpPr>
          <p:cNvPr id="9" name="Textfeld 8"/>
          <p:cNvSpPr txBox="1"/>
          <p:nvPr/>
        </p:nvSpPr>
        <p:spPr>
          <a:xfrm>
            <a:off x="6175244" y="2579867"/>
            <a:ext cx="2213179" cy="276999"/>
          </a:xfrm>
          <a:prstGeom prst="rect">
            <a:avLst/>
          </a:prstGeom>
          <a:noFill/>
        </p:spPr>
        <p:txBody>
          <a:bodyPr wrap="square" rtlCol="0">
            <a:spAutoFit/>
          </a:bodyPr>
          <a:lstStyle/>
          <a:p>
            <a:r>
              <a:rPr lang="en-GB" dirty="0" smtClean="0">
                <a:solidFill>
                  <a:schemeClr val="tx1"/>
                </a:solidFill>
              </a:rPr>
              <a:t>indices: c,d, number: Q</a:t>
            </a:r>
            <a:endParaRPr lang="en-GB" dirty="0">
              <a:solidFill>
                <a:schemeClr val="tx1"/>
              </a:solidFill>
            </a:endParaRPr>
          </a:p>
        </p:txBody>
      </p:sp>
      <p:sp>
        <p:nvSpPr>
          <p:cNvPr id="10" name="Textfeld 9"/>
          <p:cNvSpPr txBox="1"/>
          <p:nvPr/>
        </p:nvSpPr>
        <p:spPr>
          <a:xfrm>
            <a:off x="6182025" y="2914223"/>
            <a:ext cx="2115139" cy="276999"/>
          </a:xfrm>
          <a:prstGeom prst="rect">
            <a:avLst/>
          </a:prstGeom>
          <a:noFill/>
        </p:spPr>
        <p:txBody>
          <a:bodyPr wrap="square" rtlCol="0">
            <a:spAutoFit/>
          </a:bodyPr>
          <a:lstStyle/>
          <a:p>
            <a:r>
              <a:rPr lang="en-GB" dirty="0" smtClean="0">
                <a:solidFill>
                  <a:schemeClr val="tx1"/>
                </a:solidFill>
              </a:rPr>
              <a:t>indices: k,l, number: R</a:t>
            </a:r>
            <a:endParaRPr lang="en-GB" dirty="0">
              <a:solidFill>
                <a:schemeClr val="tx1"/>
              </a:solidFill>
            </a:endParaRPr>
          </a:p>
        </p:txBody>
      </p:sp>
      <p:graphicFrame>
        <p:nvGraphicFramePr>
          <p:cNvPr id="11" name="Objekt 10"/>
          <p:cNvGraphicFramePr>
            <a:graphicFrameLocks noChangeAspect="1"/>
          </p:cNvGraphicFramePr>
          <p:nvPr>
            <p:extLst>
              <p:ext uri="{D42A27DB-BD31-4B8C-83A1-F6EECF244321}">
                <p14:modId xmlns:p14="http://schemas.microsoft.com/office/powerpoint/2010/main" val="3915091864"/>
              </p:ext>
            </p:extLst>
          </p:nvPr>
        </p:nvGraphicFramePr>
        <p:xfrm>
          <a:off x="719138" y="4724400"/>
          <a:ext cx="7620000" cy="666750"/>
        </p:xfrm>
        <a:graphic>
          <a:graphicData uri="http://schemas.openxmlformats.org/presentationml/2006/ole">
            <mc:AlternateContent xmlns:mc="http://schemas.openxmlformats.org/markup-compatibility/2006">
              <mc:Choice xmlns:v="urn:schemas-microsoft-com:vml" Requires="v">
                <p:oleObj spid="_x0000_s11322" name="Formel" r:id="rId7" imgW="5079960" imgH="444240" progId="Equation.3">
                  <p:embed/>
                </p:oleObj>
              </mc:Choice>
              <mc:Fallback>
                <p:oleObj name="Formel" r:id="rId7" imgW="5079960" imgH="444240" progId="Equation.3">
                  <p:embed/>
                  <p:pic>
                    <p:nvPicPr>
                      <p:cNvPr id="0" name=""/>
                      <p:cNvPicPr>
                        <a:picLocks noChangeAspect="1" noChangeArrowheads="1"/>
                      </p:cNvPicPr>
                      <p:nvPr/>
                    </p:nvPicPr>
                    <p:blipFill>
                      <a:blip r:embed="rId8"/>
                      <a:srcRect/>
                      <a:stretch>
                        <a:fillRect/>
                      </a:stretch>
                    </p:blipFill>
                    <p:spPr bwMode="auto">
                      <a:xfrm>
                        <a:off x="719138" y="4724400"/>
                        <a:ext cx="7620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feld 11"/>
          <p:cNvSpPr txBox="1"/>
          <p:nvPr/>
        </p:nvSpPr>
        <p:spPr>
          <a:xfrm>
            <a:off x="6289617" y="4365103"/>
            <a:ext cx="1944216" cy="276999"/>
          </a:xfrm>
          <a:prstGeom prst="rect">
            <a:avLst/>
          </a:prstGeom>
          <a:noFill/>
        </p:spPr>
        <p:txBody>
          <a:bodyPr wrap="square" rtlCol="0">
            <a:spAutoFit/>
          </a:bodyPr>
          <a:lstStyle/>
          <a:p>
            <a:r>
              <a:rPr lang="en-GB" dirty="0" smtClean="0">
                <a:solidFill>
                  <a:schemeClr val="tx1"/>
                </a:solidFill>
              </a:rPr>
              <a:t>indices: i,j, number: N</a:t>
            </a:r>
            <a:endParaRPr lang="en-GB" dirty="0">
              <a:solidFill>
                <a:schemeClr val="tx1"/>
              </a:solidFill>
            </a:endParaRPr>
          </a:p>
        </p:txBody>
      </p:sp>
      <p:sp>
        <p:nvSpPr>
          <p:cNvPr id="13" name="Textfeld 12"/>
          <p:cNvSpPr txBox="1"/>
          <p:nvPr/>
        </p:nvSpPr>
        <p:spPr>
          <a:xfrm>
            <a:off x="408065" y="5450740"/>
            <a:ext cx="8712968" cy="276999"/>
          </a:xfrm>
          <a:prstGeom prst="rect">
            <a:avLst/>
          </a:prstGeom>
          <a:noFill/>
        </p:spPr>
        <p:txBody>
          <a:bodyPr wrap="square" rtlCol="0">
            <a:spAutoFit/>
          </a:bodyPr>
          <a:lstStyle/>
          <a:p>
            <a:r>
              <a:rPr lang="en-GB" dirty="0" smtClean="0">
                <a:solidFill>
                  <a:schemeClr val="tx1"/>
                </a:solidFill>
              </a:rPr>
              <a:t>Example: O=2, P=6, Q=5, R=20, N=40 gives 48000 sub components and 162729000 correlation coefficients</a:t>
            </a:r>
            <a:endParaRPr lang="en-GB" dirty="0">
              <a:solidFill>
                <a:schemeClr val="tx1"/>
              </a:solidFill>
            </a:endParaRPr>
          </a:p>
        </p:txBody>
      </p:sp>
    </p:spTree>
    <p:extLst>
      <p:ext uri="{BB962C8B-B14F-4D97-AF65-F5344CB8AC3E}">
        <p14:creationId xmlns:p14="http://schemas.microsoft.com/office/powerpoint/2010/main" val="417263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60648"/>
            <a:ext cx="5040312" cy="432395"/>
          </a:xfrm>
        </p:spPr>
        <p:txBody>
          <a:bodyPr/>
          <a:lstStyle/>
          <a:p>
            <a:r>
              <a:rPr lang="en-GB" dirty="0" smtClean="0"/>
              <a:t>Uncertainty Cumulating</a:t>
            </a:r>
            <a:br>
              <a:rPr lang="en-GB" dirty="0" smtClean="0"/>
            </a:br>
            <a:r>
              <a:rPr lang="en-GB" dirty="0" smtClean="0"/>
              <a:t>Approach in IEC 61400-12-X </a:t>
            </a:r>
            <a:endParaRPr lang="en-GB" dirty="0"/>
          </a:p>
        </p:txBody>
      </p:sp>
      <p:sp>
        <p:nvSpPr>
          <p:cNvPr id="3" name="Inhaltsplatzhalter 2"/>
          <p:cNvSpPr>
            <a:spLocks noGrp="1"/>
          </p:cNvSpPr>
          <p:nvPr>
            <p:ph idx="1"/>
          </p:nvPr>
        </p:nvSpPr>
        <p:spPr>
          <a:xfrm>
            <a:off x="467544" y="1052736"/>
            <a:ext cx="8229600" cy="4641379"/>
          </a:xfrm>
        </p:spPr>
        <p:txBody>
          <a:bodyPr/>
          <a:lstStyle/>
          <a:p>
            <a:r>
              <a:rPr lang="en-GB" dirty="0" smtClean="0"/>
              <a:t>Uncertainties in different steps O, different direction bins P and different heights Q are considered as additional components (not explicitly written in IEC 61400-12-X, but implicit assumption):</a:t>
            </a:r>
            <a:r>
              <a:rPr lang="en-GB" dirty="0"/>
              <a:t>	</a:t>
            </a:r>
            <a:endParaRPr lang="en-GB" dirty="0" smtClean="0">
              <a:solidFill>
                <a:srgbClr val="005E96"/>
              </a:solidFill>
            </a:endParaRPr>
          </a:p>
          <a:p>
            <a:pPr marL="0" indent="0">
              <a:buNone/>
            </a:pP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7</a:t>
            </a:fld>
            <a:endParaRPr lang="en-GB" dirty="0"/>
          </a:p>
        </p:txBody>
      </p:sp>
      <p:graphicFrame>
        <p:nvGraphicFramePr>
          <p:cNvPr id="14" name="Objekt 13"/>
          <p:cNvGraphicFramePr>
            <a:graphicFrameLocks noChangeAspect="1"/>
          </p:cNvGraphicFramePr>
          <p:nvPr>
            <p:extLst>
              <p:ext uri="{D42A27DB-BD31-4B8C-83A1-F6EECF244321}">
                <p14:modId xmlns:p14="http://schemas.microsoft.com/office/powerpoint/2010/main" val="3901494947"/>
              </p:ext>
            </p:extLst>
          </p:nvPr>
        </p:nvGraphicFramePr>
        <p:xfrm>
          <a:off x="2278063" y="2492375"/>
          <a:ext cx="3390900" cy="646113"/>
        </p:xfrm>
        <a:graphic>
          <a:graphicData uri="http://schemas.openxmlformats.org/presentationml/2006/ole">
            <mc:AlternateContent xmlns:mc="http://schemas.openxmlformats.org/markup-compatibility/2006">
              <mc:Choice xmlns:v="urn:schemas-microsoft-com:vml" Requires="v">
                <p:oleObj spid="_x0000_s12341" name="Formel" r:id="rId3" imgW="2260440" imgH="431640" progId="Equation.3">
                  <p:embed/>
                </p:oleObj>
              </mc:Choice>
              <mc:Fallback>
                <p:oleObj name="Formel" r:id="rId3" imgW="2260440" imgH="431640" progId="Equation.3">
                  <p:embed/>
                  <p:pic>
                    <p:nvPicPr>
                      <p:cNvPr id="0" name=""/>
                      <p:cNvPicPr>
                        <a:picLocks noChangeAspect="1" noChangeArrowheads="1"/>
                      </p:cNvPicPr>
                      <p:nvPr/>
                    </p:nvPicPr>
                    <p:blipFill>
                      <a:blip r:embed="rId4"/>
                      <a:srcRect/>
                      <a:stretch>
                        <a:fillRect/>
                      </a:stretch>
                    </p:blipFill>
                    <p:spPr bwMode="auto">
                      <a:xfrm>
                        <a:off x="2278063" y="2492375"/>
                        <a:ext cx="3390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kt 15"/>
          <p:cNvGraphicFramePr>
            <a:graphicFrameLocks noChangeAspect="1"/>
          </p:cNvGraphicFramePr>
          <p:nvPr>
            <p:extLst>
              <p:ext uri="{D42A27DB-BD31-4B8C-83A1-F6EECF244321}">
                <p14:modId xmlns:p14="http://schemas.microsoft.com/office/powerpoint/2010/main" val="1331888959"/>
              </p:ext>
            </p:extLst>
          </p:nvPr>
        </p:nvGraphicFramePr>
        <p:xfrm>
          <a:off x="2062163" y="3429000"/>
          <a:ext cx="4743450" cy="666750"/>
        </p:xfrm>
        <a:graphic>
          <a:graphicData uri="http://schemas.openxmlformats.org/presentationml/2006/ole">
            <mc:AlternateContent xmlns:mc="http://schemas.openxmlformats.org/markup-compatibility/2006">
              <mc:Choice xmlns:v="urn:schemas-microsoft-com:vml" Requires="v">
                <p:oleObj spid="_x0000_s12342" name="Formel" r:id="rId5" imgW="3162240" imgH="444240" progId="Equation.3">
                  <p:embed/>
                </p:oleObj>
              </mc:Choice>
              <mc:Fallback>
                <p:oleObj name="Formel" r:id="rId5" imgW="3162240" imgH="444240" progId="Equation.3">
                  <p:embed/>
                  <p:pic>
                    <p:nvPicPr>
                      <p:cNvPr id="0" name=""/>
                      <p:cNvPicPr>
                        <a:picLocks noChangeAspect="1" noChangeArrowheads="1"/>
                      </p:cNvPicPr>
                      <p:nvPr/>
                    </p:nvPicPr>
                    <p:blipFill>
                      <a:blip r:embed="rId6"/>
                      <a:srcRect/>
                      <a:stretch>
                        <a:fillRect/>
                      </a:stretch>
                    </p:blipFill>
                    <p:spPr bwMode="auto">
                      <a:xfrm>
                        <a:off x="2062163" y="3429000"/>
                        <a:ext cx="47434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kt 16"/>
          <p:cNvGraphicFramePr>
            <a:graphicFrameLocks noChangeAspect="1"/>
          </p:cNvGraphicFramePr>
          <p:nvPr>
            <p:extLst>
              <p:ext uri="{D42A27DB-BD31-4B8C-83A1-F6EECF244321}">
                <p14:modId xmlns:p14="http://schemas.microsoft.com/office/powerpoint/2010/main" val="404574991"/>
              </p:ext>
            </p:extLst>
          </p:nvPr>
        </p:nvGraphicFramePr>
        <p:xfrm>
          <a:off x="2627784" y="4365104"/>
          <a:ext cx="1466640" cy="304560"/>
        </p:xfrm>
        <a:graphic>
          <a:graphicData uri="http://schemas.openxmlformats.org/presentationml/2006/ole">
            <mc:AlternateContent xmlns:mc="http://schemas.openxmlformats.org/markup-compatibility/2006">
              <mc:Choice xmlns:v="urn:schemas-microsoft-com:vml" Requires="v">
                <p:oleObj spid="_x0000_s12343" name="Formel" r:id="rId7" imgW="977760" imgH="203040" progId="Equation.3">
                  <p:embed/>
                </p:oleObj>
              </mc:Choice>
              <mc:Fallback>
                <p:oleObj name="Formel" r:id="rId7" imgW="977760" imgH="203040" progId="Equation.3">
                  <p:embed/>
                  <p:pic>
                    <p:nvPicPr>
                      <p:cNvPr id="0" name=""/>
                      <p:cNvPicPr/>
                      <p:nvPr/>
                    </p:nvPicPr>
                    <p:blipFill>
                      <a:blip r:embed="rId8"/>
                      <a:stretch>
                        <a:fillRect/>
                      </a:stretch>
                    </p:blipFill>
                    <p:spPr>
                      <a:xfrm>
                        <a:off x="2627784" y="4365104"/>
                        <a:ext cx="1466640" cy="304560"/>
                      </a:xfrm>
                      <a:prstGeom prst="rect">
                        <a:avLst/>
                      </a:prstGeom>
                    </p:spPr>
                  </p:pic>
                </p:oleObj>
              </mc:Fallback>
            </mc:AlternateContent>
          </a:graphicData>
        </a:graphic>
      </p:graphicFrame>
      <p:sp>
        <p:nvSpPr>
          <p:cNvPr id="18" name="Textfeld 17"/>
          <p:cNvSpPr txBox="1"/>
          <p:nvPr/>
        </p:nvSpPr>
        <p:spPr>
          <a:xfrm>
            <a:off x="2051720" y="4874676"/>
            <a:ext cx="2115139" cy="276999"/>
          </a:xfrm>
          <a:prstGeom prst="rect">
            <a:avLst/>
          </a:prstGeom>
          <a:noFill/>
          <a:ln w="12700">
            <a:solidFill>
              <a:srgbClr val="FF0000"/>
            </a:solidFill>
          </a:ln>
        </p:spPr>
        <p:txBody>
          <a:bodyPr wrap="square" rtlCol="0">
            <a:spAutoFit/>
          </a:bodyPr>
          <a:lstStyle/>
          <a:p>
            <a:r>
              <a:rPr lang="en-GB" b="1" dirty="0" smtClean="0">
                <a:solidFill>
                  <a:srgbClr val="FF0000"/>
                </a:solidFill>
              </a:rPr>
              <a:t>Not yet simplification!</a:t>
            </a:r>
            <a:endParaRPr lang="en-GB" b="1" dirty="0">
              <a:solidFill>
                <a:srgbClr val="FF0000"/>
              </a:solidFill>
            </a:endParaRPr>
          </a:p>
        </p:txBody>
      </p:sp>
      <p:cxnSp>
        <p:nvCxnSpPr>
          <p:cNvPr id="20" name="Gerade Verbindung mit Pfeil 19"/>
          <p:cNvCxnSpPr/>
          <p:nvPr/>
        </p:nvCxnSpPr>
        <p:spPr bwMode="auto">
          <a:xfrm flipV="1">
            <a:off x="2987824" y="4653136"/>
            <a:ext cx="0" cy="221540"/>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801998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260648"/>
            <a:ext cx="6212896" cy="432395"/>
          </a:xfrm>
        </p:spPr>
        <p:txBody>
          <a:bodyPr/>
          <a:lstStyle/>
          <a:p>
            <a:r>
              <a:rPr lang="en-GB" dirty="0" smtClean="0"/>
              <a:t>Uncertainty Cumulating</a:t>
            </a:r>
            <a:br>
              <a:rPr lang="en-GB" dirty="0" smtClean="0"/>
            </a:br>
            <a:r>
              <a:rPr lang="en-GB" dirty="0" smtClean="0"/>
              <a:t>Simplifications in IEC 61400-12-X (part 1) </a:t>
            </a:r>
            <a:endParaRPr lang="en-GB" dirty="0"/>
          </a:p>
        </p:txBody>
      </p:sp>
      <p:sp>
        <p:nvSpPr>
          <p:cNvPr id="3" name="Inhaltsplatzhalter 2"/>
          <p:cNvSpPr>
            <a:spLocks noGrp="1"/>
          </p:cNvSpPr>
          <p:nvPr>
            <p:ph idx="1"/>
          </p:nvPr>
        </p:nvSpPr>
        <p:spPr>
          <a:xfrm>
            <a:off x="482816" y="908720"/>
            <a:ext cx="8229600" cy="4641379"/>
          </a:xfrm>
        </p:spPr>
        <p:txBody>
          <a:bodyPr/>
          <a:lstStyle/>
          <a:p>
            <a:r>
              <a:rPr lang="en-GB" dirty="0" smtClean="0"/>
              <a:t>Uncertainty components fully uncorrelated </a:t>
            </a:r>
            <a:r>
              <a:rPr lang="en-GB" dirty="0"/>
              <a:t>across each </a:t>
            </a:r>
            <a:r>
              <a:rPr lang="en-GB" dirty="0" smtClean="0"/>
              <a:t>other</a:t>
            </a:r>
          </a:p>
          <a:p>
            <a:pPr marL="0" indent="0">
              <a:buNone/>
            </a:pPr>
            <a:endParaRPr lang="en-GB" dirty="0" smtClean="0"/>
          </a:p>
          <a:p>
            <a:r>
              <a:rPr lang="en-GB" dirty="0" smtClean="0"/>
              <a:t>Only a few components are direction dependent (some SC components), these are considered either fully correlated across direction bins, or fully uncorrelated across direction bins. The correlation of these uncertainties across direction bins is independent on their correlation across wind speed bins and measurement heights. The cumulating of each of these components across direction bins provides a set of directional independent components (but some can be height dependent in case of evaluation of REWS).</a:t>
            </a:r>
          </a:p>
          <a:p>
            <a:pPr marL="0" indent="0">
              <a:buNone/>
            </a:pP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8</a:t>
            </a:fld>
            <a:endParaRPr lang="en-GB" dirty="0"/>
          </a:p>
        </p:txBody>
      </p:sp>
      <p:sp>
        <p:nvSpPr>
          <p:cNvPr id="18" name="Textfeld 17"/>
          <p:cNvSpPr txBox="1"/>
          <p:nvPr/>
        </p:nvSpPr>
        <p:spPr>
          <a:xfrm>
            <a:off x="4340180" y="1268760"/>
            <a:ext cx="4392488" cy="646331"/>
          </a:xfrm>
          <a:prstGeom prst="rect">
            <a:avLst/>
          </a:prstGeom>
          <a:noFill/>
          <a:ln w="12700">
            <a:noFill/>
          </a:ln>
        </p:spPr>
        <p:txBody>
          <a:bodyPr wrap="square" rtlCol="0">
            <a:spAutoFit/>
          </a:bodyPr>
          <a:lstStyle/>
          <a:p>
            <a:r>
              <a:rPr lang="en-GB" b="1" dirty="0" smtClean="0">
                <a:solidFill>
                  <a:srgbClr val="FF0000"/>
                </a:solidFill>
              </a:rPr>
              <a:t>Not correct for same type of component across steps SC, NTF, PC!</a:t>
            </a:r>
          </a:p>
          <a:p>
            <a:r>
              <a:rPr lang="en-GB" b="1" dirty="0" smtClean="0">
                <a:solidFill>
                  <a:srgbClr val="FF0000"/>
                </a:solidFill>
              </a:rPr>
              <a:t>Special approaches for that in each standard!</a:t>
            </a:r>
            <a:endParaRPr lang="en-GB" b="1" dirty="0">
              <a:solidFill>
                <a:srgbClr val="FF0000"/>
              </a:solidFill>
            </a:endParaRPr>
          </a:p>
        </p:txBody>
      </p:sp>
      <p:graphicFrame>
        <p:nvGraphicFramePr>
          <p:cNvPr id="5" name="Objekt 4"/>
          <p:cNvGraphicFramePr>
            <a:graphicFrameLocks noChangeAspect="1"/>
          </p:cNvGraphicFramePr>
          <p:nvPr>
            <p:extLst>
              <p:ext uri="{D42A27DB-BD31-4B8C-83A1-F6EECF244321}">
                <p14:modId xmlns:p14="http://schemas.microsoft.com/office/powerpoint/2010/main" val="3024136731"/>
              </p:ext>
            </p:extLst>
          </p:nvPr>
        </p:nvGraphicFramePr>
        <p:xfrm>
          <a:off x="1907704" y="1287854"/>
          <a:ext cx="2251197" cy="432048"/>
        </p:xfrm>
        <a:graphic>
          <a:graphicData uri="http://schemas.openxmlformats.org/presentationml/2006/ole">
            <mc:AlternateContent xmlns:mc="http://schemas.openxmlformats.org/markup-compatibility/2006">
              <mc:Choice xmlns:v="urn:schemas-microsoft-com:vml" Requires="v">
                <p:oleObj spid="_x0000_s13330" name="Formel" r:id="rId3" imgW="1257120" imgH="241200" progId="Equation.3">
                  <p:embed/>
                </p:oleObj>
              </mc:Choice>
              <mc:Fallback>
                <p:oleObj name="Formel" r:id="rId3" imgW="1257120" imgH="241200" progId="Equation.3">
                  <p:embed/>
                  <p:pic>
                    <p:nvPicPr>
                      <p:cNvPr id="0" name=""/>
                      <p:cNvPicPr/>
                      <p:nvPr/>
                    </p:nvPicPr>
                    <p:blipFill>
                      <a:blip r:embed="rId4"/>
                      <a:stretch>
                        <a:fillRect/>
                      </a:stretch>
                    </p:blipFill>
                    <p:spPr>
                      <a:xfrm>
                        <a:off x="1907704" y="1287854"/>
                        <a:ext cx="2251197" cy="432048"/>
                      </a:xfrm>
                      <a:prstGeom prst="rect">
                        <a:avLst/>
                      </a:prstGeom>
                    </p:spPr>
                  </p:pic>
                </p:oleObj>
              </mc:Fallback>
            </mc:AlternateContent>
          </a:graphicData>
        </a:graphic>
      </p:graphicFrame>
    </p:spTree>
    <p:extLst>
      <p:ext uri="{BB962C8B-B14F-4D97-AF65-F5344CB8AC3E}">
        <p14:creationId xmlns:p14="http://schemas.microsoft.com/office/powerpoint/2010/main" val="1942972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WG Design">
  <a:themeElements>
    <a:clrScheme name="VorlageWindGuard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orlageWindGuard010">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rgbClr val="0070C0"/>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rgbClr val="0070C0"/>
            </a:solidFill>
            <a:effectLst/>
            <a:latin typeface="Verdana" pitchFamily="34" charset="0"/>
          </a:defRPr>
        </a:defPPr>
      </a:lstStyle>
    </a:lnDef>
  </a:objectDefaults>
  <a:extraClrSchemeLst>
    <a:extraClrScheme>
      <a:clrScheme name="VorlageWindGuard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WindGuard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WindGuard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WindGuard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WindGuard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WindGuard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WindGuard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WindGuard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WindGuard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WindGuard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WindGuard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WindGuard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DWG Design</Template>
  <TotalTime>0</TotalTime>
  <Words>544</Words>
  <Application>Microsoft Office PowerPoint</Application>
  <PresentationFormat>Bildschirmpräsentation (4:3)</PresentationFormat>
  <Paragraphs>106</Paragraphs>
  <Slides>12</Slides>
  <Notes>0</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12</vt:i4>
      </vt:variant>
    </vt:vector>
  </HeadingPairs>
  <TitlesOfParts>
    <vt:vector size="14" baseType="lpstr">
      <vt:lpstr>DWG Design</vt:lpstr>
      <vt:lpstr>Formel</vt:lpstr>
      <vt:lpstr>Worked Examples Feedback</vt:lpstr>
      <vt:lpstr>Contents</vt:lpstr>
      <vt:lpstr>Problem of Cumulating Uncertainties Across Site Calibration and Power Curve Test</vt:lpstr>
      <vt:lpstr>Practical Approach</vt:lpstr>
      <vt:lpstr>Theoretical Background for Practical Approach</vt:lpstr>
      <vt:lpstr>Why you should Use Equation E.4 of FDIS IEC 61400-12-1, Ed.2 Instead of E.5</vt:lpstr>
      <vt:lpstr>Uncertainty Cumulating in General</vt:lpstr>
      <vt:lpstr>Uncertainty Cumulating Approach in IEC 61400-12-X </vt:lpstr>
      <vt:lpstr>Uncertainty Cumulating Simplifications in IEC 61400-12-X (part 1) </vt:lpstr>
      <vt:lpstr>Uncertainty Cumulating Simplifications in IEC 61400-12-X (part 2) </vt:lpstr>
      <vt:lpstr>Order of Uncertainty Cumulating</vt:lpstr>
      <vt:lpstr>PowerPoint-Präsentation</vt:lpstr>
    </vt:vector>
  </TitlesOfParts>
  <Company>Deutsche WindGuard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Axel Albers</dc:creator>
  <cp:lastModifiedBy>Axel Albers</cp:lastModifiedBy>
  <cp:revision>197</cp:revision>
  <dcterms:created xsi:type="dcterms:W3CDTF">2015-09-28T09:35:34Z</dcterms:created>
  <dcterms:modified xsi:type="dcterms:W3CDTF">2016-12-12T07:54:47Z</dcterms:modified>
</cp:coreProperties>
</file>