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E5720-4F2F-483C-81BA-32B293126406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3A-8C17-48D6-9DF0-5634C634C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1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3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8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7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4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8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6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0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AC6A-597E-4117-916F-CDE6ACAFA1E4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0017-84A0-437D-830F-948981DE9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2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roupsmith.com/uploads/file/technical%20problems%20vs%20%20adaptive%20challeng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328498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21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st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Meeting: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13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December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2016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– Kings Langley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2" y="4633445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107504" y="112474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Road Map Exercise: 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Revisiting </a:t>
            </a:r>
            <a:r>
              <a:rPr lang="en-GB" altLang="en-US" sz="3200" b="1" dirty="0">
                <a:solidFill>
                  <a:srgbClr val="00B0F0"/>
                </a:solidFill>
              </a:rPr>
              <a:t>the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Adaptive Problem Space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331640" y="720080"/>
            <a:ext cx="0" cy="50131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31640" y="5733256"/>
            <a:ext cx="67687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6135" y="5908630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Certainty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876364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Certainty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54331" y="627796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6372200" y="1019850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Adapted from work on adaptive leadership by </a:t>
            </a:r>
            <a:r>
              <a:rPr lang="en-GB" dirty="0" err="1" smtClean="0"/>
              <a:t>Heifitz</a:t>
            </a:r>
            <a:r>
              <a:rPr lang="en-GB" dirty="0" smtClean="0"/>
              <a:t> and </a:t>
            </a:r>
            <a:r>
              <a:rPr lang="en-GB" dirty="0" err="1" smtClean="0"/>
              <a:t>Linsky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827939" y="287251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5588" y="1697098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Consensus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2519" y="4598151"/>
            <a:ext cx="218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Consensus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1331640" y="3945817"/>
            <a:ext cx="2890683" cy="1787439"/>
          </a:xfrm>
          <a:custGeom>
            <a:avLst/>
            <a:gdLst>
              <a:gd name="connsiteX0" fmla="*/ 0 w 2890683"/>
              <a:gd name="connsiteY0" fmla="*/ 2885 h 1787439"/>
              <a:gd name="connsiteX1" fmla="*/ 1460090 w 2890683"/>
              <a:gd name="connsiteY1" fmla="*/ 283104 h 1787439"/>
              <a:gd name="connsiteX2" fmla="*/ 2890683 w 2890683"/>
              <a:gd name="connsiteY2" fmla="*/ 1787439 h 178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0683" h="1787439">
                <a:moveTo>
                  <a:pt x="0" y="2885"/>
                </a:moveTo>
                <a:cubicBezTo>
                  <a:pt x="489155" y="-5719"/>
                  <a:pt x="978310" y="-14322"/>
                  <a:pt x="1460090" y="283104"/>
                </a:cubicBezTo>
                <a:cubicBezTo>
                  <a:pt x="1941871" y="580530"/>
                  <a:pt x="2890683" y="1787439"/>
                  <a:pt x="2890683" y="1787439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475656" y="436510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B0F0"/>
                </a:solidFill>
              </a:rPr>
              <a:t>Simple</a:t>
            </a:r>
            <a:endParaRPr lang="en-GB" sz="3200" b="1" dirty="0">
              <a:solidFill>
                <a:srgbClr val="00B0F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460090" y="766916"/>
            <a:ext cx="1972935" cy="3569110"/>
          </a:xfrm>
          <a:custGeom>
            <a:avLst/>
            <a:gdLst>
              <a:gd name="connsiteX0" fmla="*/ 0 w 1972935"/>
              <a:gd name="connsiteY0" fmla="*/ 0 h 3569110"/>
              <a:gd name="connsiteX1" fmla="*/ 1902542 w 1972935"/>
              <a:gd name="connsiteY1" fmla="*/ 1120878 h 3569110"/>
              <a:gd name="connsiteX2" fmla="*/ 1548581 w 1972935"/>
              <a:gd name="connsiteY2" fmla="*/ 3569110 h 35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35" h="3569110">
                <a:moveTo>
                  <a:pt x="0" y="0"/>
                </a:moveTo>
                <a:cubicBezTo>
                  <a:pt x="822222" y="263013"/>
                  <a:pt x="1644445" y="526026"/>
                  <a:pt x="1902542" y="1120878"/>
                </a:cubicBezTo>
                <a:cubicBezTo>
                  <a:pt x="2160639" y="1715730"/>
                  <a:pt x="1632155" y="3143865"/>
                  <a:pt x="1548581" y="356911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509436" y="1881764"/>
            <a:ext cx="1766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B050"/>
                </a:solidFill>
              </a:rPr>
              <a:t>Political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987824" y="4122942"/>
            <a:ext cx="4822722" cy="1610314"/>
          </a:xfrm>
          <a:custGeom>
            <a:avLst/>
            <a:gdLst>
              <a:gd name="connsiteX0" fmla="*/ 0 w 4822722"/>
              <a:gd name="connsiteY0" fmla="*/ 199160 h 1659250"/>
              <a:gd name="connsiteX1" fmla="*/ 2566219 w 4822722"/>
              <a:gd name="connsiteY1" fmla="*/ 125418 h 1659250"/>
              <a:gd name="connsiteX2" fmla="*/ 4822722 w 4822722"/>
              <a:gd name="connsiteY2" fmla="*/ 1659250 h 165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722" h="1659250">
                <a:moveTo>
                  <a:pt x="0" y="199160"/>
                </a:moveTo>
                <a:cubicBezTo>
                  <a:pt x="881216" y="40615"/>
                  <a:pt x="1762432" y="-117930"/>
                  <a:pt x="2566219" y="125418"/>
                </a:cubicBezTo>
                <a:cubicBezTo>
                  <a:pt x="3370006" y="368766"/>
                  <a:pt x="4822722" y="1659250"/>
                  <a:pt x="4822722" y="16592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350753" y="496421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Technical Puzzles</a:t>
            </a:r>
            <a:endParaRPr lang="en-GB" sz="2400" b="1" dirty="0"/>
          </a:p>
        </p:txBody>
      </p:sp>
      <p:sp>
        <p:nvSpPr>
          <p:cNvPr id="22" name="Freeform 21"/>
          <p:cNvSpPr/>
          <p:nvPr/>
        </p:nvSpPr>
        <p:spPr>
          <a:xfrm>
            <a:off x="2802194" y="1019850"/>
            <a:ext cx="3996812" cy="3832369"/>
          </a:xfrm>
          <a:custGeom>
            <a:avLst/>
            <a:gdLst>
              <a:gd name="connsiteX0" fmla="*/ 0 w 3996812"/>
              <a:gd name="connsiteY0" fmla="*/ 189518 h 3832369"/>
              <a:gd name="connsiteX1" fmla="*/ 2993922 w 3996812"/>
              <a:gd name="connsiteY1" fmla="*/ 410744 h 3832369"/>
              <a:gd name="connsiteX2" fmla="*/ 3996812 w 3996812"/>
              <a:gd name="connsiteY2" fmla="*/ 3832369 h 383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6812" h="3832369">
                <a:moveTo>
                  <a:pt x="0" y="189518"/>
                </a:moveTo>
                <a:cubicBezTo>
                  <a:pt x="1163893" y="-3440"/>
                  <a:pt x="2327787" y="-196398"/>
                  <a:pt x="2993922" y="410744"/>
                </a:cubicBezTo>
                <a:cubicBezTo>
                  <a:pt x="3660057" y="1017886"/>
                  <a:pt x="3828434" y="2425127"/>
                  <a:pt x="3996812" y="38323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800600" y="5102279"/>
            <a:ext cx="2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</a:rPr>
              <a:t>Complicated</a:t>
            </a:r>
            <a:endParaRPr lang="en-GB" sz="3200" b="1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3928" y="234888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Adaptive Problems</a:t>
            </a:r>
            <a:endParaRPr lang="en-GB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25645" y="1772816"/>
            <a:ext cx="2120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Complexity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20" grpId="0"/>
      <p:bldP spid="19" grpId="0" animBg="1"/>
      <p:bldP spid="23" grpId="0"/>
      <p:bldP spid="22" grpId="0" animBg="1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843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Source: </a:t>
            </a:r>
            <a:r>
              <a:rPr lang="en-GB" dirty="0" smtClean="0">
                <a:hlinkClick r:id="rId2"/>
              </a:rPr>
              <a:t>h</a:t>
            </a:r>
            <a:r>
              <a:rPr lang="en-GB" sz="1400" dirty="0" smtClean="0">
                <a:hlinkClick r:id="rId2"/>
              </a:rPr>
              <a:t>ttp</a:t>
            </a:r>
            <a:r>
              <a:rPr lang="en-GB" sz="1400" dirty="0">
                <a:hlinkClick r:id="rId2"/>
              </a:rPr>
              <a:t>://www.groupsmith.com/uploads/file/technical%20problems%20vs%20%20adaptive%20challenges.pdf</a:t>
            </a:r>
            <a:endParaRPr lang="en-GB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77026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331640" y="720080"/>
            <a:ext cx="0" cy="50131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31640" y="5733256"/>
            <a:ext cx="67687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6135" y="5908630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Certainty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876364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Certainty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54331" y="627796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Technical Dimension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827939" y="2872512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Political Dimension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5588" y="1697098"/>
            <a:ext cx="2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Far From Consensus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2519" y="4598151"/>
            <a:ext cx="218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Close to Consensus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64001" y="312104"/>
            <a:ext cx="58273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B0F0"/>
                </a:solidFill>
              </a:rPr>
              <a:t>Exercise: during the break mark the flipchart with an X to indicate where you think the wind industry is on the issue of turbine performance in outer range conditions.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1938" y="4131197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  <p:sp>
        <p:nvSpPr>
          <p:cNvPr id="24" name="Rectangle 23"/>
          <p:cNvSpPr/>
          <p:nvPr/>
        </p:nvSpPr>
        <p:spPr>
          <a:xfrm>
            <a:off x="2113141" y="1881764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  <p:sp>
        <p:nvSpPr>
          <p:cNvPr id="28" name="Rectangle 27"/>
          <p:cNvSpPr/>
          <p:nvPr/>
        </p:nvSpPr>
        <p:spPr>
          <a:xfrm>
            <a:off x="6494231" y="4500529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  <p:sp>
        <p:nvSpPr>
          <p:cNvPr id="29" name="Rectangle 28"/>
          <p:cNvSpPr/>
          <p:nvPr/>
        </p:nvSpPr>
        <p:spPr>
          <a:xfrm>
            <a:off x="4716015" y="2488004"/>
            <a:ext cx="4635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200" dirty="0" smtClean="0"/>
              <a:t>X</a:t>
            </a: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13846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RESGROUP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12</cp:revision>
  <dcterms:created xsi:type="dcterms:W3CDTF">2015-01-07T20:10:18Z</dcterms:created>
  <dcterms:modified xsi:type="dcterms:W3CDTF">2016-12-13T07:59:34Z</dcterms:modified>
</cp:coreProperties>
</file>