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2"/>
  </p:notesMasterIdLst>
  <p:sldIdLst>
    <p:sldId id="294" r:id="rId4"/>
    <p:sldId id="328" r:id="rId5"/>
    <p:sldId id="331" r:id="rId6"/>
    <p:sldId id="329" r:id="rId7"/>
    <p:sldId id="330" r:id="rId8"/>
    <p:sldId id="332" r:id="rId9"/>
    <p:sldId id="333" r:id="rId10"/>
    <p:sldId id="292"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780" y="-78"/>
      </p:cViewPr>
      <p:guideLst>
        <p:guide orient="horz" pos="1620"/>
        <p:guide pos="2880"/>
      </p:guideLst>
    </p:cSldViewPr>
  </p:slideViewPr>
  <p:notesTextViewPr>
    <p:cViewPr>
      <p:scale>
        <a:sx n="1" d="1"/>
        <a:sy n="1" d="1"/>
      </p:scale>
      <p:origin x="0" y="0"/>
    </p:cViewPr>
  </p:notesTextViewPr>
  <p:gridSpacing cx="1828668" cy="182866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CB712-5A44-4824-A7A8-BCBCE3FAC351}" type="datetimeFigureOut">
              <a:rPr lang="en-GB" smtClean="0"/>
              <a:t>01/03/2017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04A766-3975-4BC6-ABA8-582EB2B57A00}" type="slidenum">
              <a:rPr lang="en-GB" smtClean="0"/>
              <a:t>‹#›</a:t>
            </a:fld>
            <a:endParaRPr lang="en-GB"/>
          </a:p>
        </p:txBody>
      </p:sp>
    </p:spTree>
    <p:extLst>
      <p:ext uri="{BB962C8B-B14F-4D97-AF65-F5344CB8AC3E}">
        <p14:creationId xmlns:p14="http://schemas.microsoft.com/office/powerpoint/2010/main" val="198980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7"/>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331083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96208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87708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7"/>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6831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75892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4554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21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74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56464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24510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766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308E2C-6D86-4E3E-84D7-FA20F9A77A53}"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008518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5709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9070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400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13" name="Picture 2" descr="Z:\Logos\RES logo folder\logo_300x600.jpg"/>
          <p:cNvPicPr>
            <a:picLocks noChangeAspect="1" noChangeArrowheads="1"/>
          </p:cNvPicPr>
          <p:nvPr userDrawn="1"/>
        </p:nvPicPr>
        <p:blipFill>
          <a:blip r:embed="rId2" cstate="screen"/>
          <a:srcRect/>
          <a:stretch>
            <a:fillRect/>
          </a:stretch>
        </p:blipFill>
        <p:spPr bwMode="auto">
          <a:xfrm>
            <a:off x="511856" y="660449"/>
            <a:ext cx="2687112" cy="1007667"/>
          </a:xfrm>
          <a:prstGeom prst="rect">
            <a:avLst/>
          </a:prstGeom>
          <a:noFill/>
        </p:spPr>
      </p:pic>
      <p:pic>
        <p:nvPicPr>
          <p:cNvPr id="6" name="Picture 2" descr="Z:\Group\Branding Elements\Logos\Icons\RES_5icons_LATEST_notext.jpg"/>
          <p:cNvPicPr>
            <a:picLocks noChangeAspect="1" noChangeArrowheads="1"/>
          </p:cNvPicPr>
          <p:nvPr userDrawn="1"/>
        </p:nvPicPr>
        <p:blipFill>
          <a:blip r:embed="rId3" cstate="print"/>
          <a:srcRect/>
          <a:stretch>
            <a:fillRect/>
          </a:stretch>
        </p:blipFill>
        <p:spPr bwMode="auto">
          <a:xfrm>
            <a:off x="782460" y="3254525"/>
            <a:ext cx="7153276" cy="978694"/>
          </a:xfrm>
          <a:prstGeom prst="rect">
            <a:avLst/>
          </a:prstGeom>
          <a:noFill/>
          <a:effectLst>
            <a:reflection blurRad="6350" stA="50000" endA="300" endPos="55500" dist="50800" dir="5400000" sy="-100000" algn="bl" rotWithShape="0"/>
          </a:effectLst>
        </p:spPr>
      </p:pic>
    </p:spTree>
    <p:extLst>
      <p:ext uri="{BB962C8B-B14F-4D97-AF65-F5344CB8AC3E}">
        <p14:creationId xmlns:p14="http://schemas.microsoft.com/office/powerpoint/2010/main" val="387240945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7"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90912820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7" y="322219"/>
            <a:ext cx="5527675" cy="242888"/>
          </a:xfrm>
        </p:spPr>
        <p:txBody>
          <a:bodyPr/>
          <a:lstStyle>
            <a:lvl1pPr>
              <a:defRPr sz="2000"/>
            </a:lvl1pPr>
          </a:lstStyle>
          <a:p>
            <a:r>
              <a:rPr lang="en-US" dirty="0" smtClean="0"/>
              <a:t>Click to edit Master title style</a:t>
            </a:r>
            <a:endParaRPr lang="en-GB" dirty="0"/>
          </a:p>
        </p:txBody>
      </p:sp>
      <p:sp>
        <p:nvSpPr>
          <p:cNvPr id="3"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4"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41235588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3"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5"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89172863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7433" y="596900"/>
            <a:ext cx="9036579"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321733" y="3854459"/>
            <a:ext cx="5486400" cy="9120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6"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endParaRPr lang="en-GB">
              <a:solidFill>
                <a:srgbClr val="969696">
                  <a:lumMod val="60000"/>
                  <a:lumOff val="40000"/>
                </a:srgbClr>
              </a:solidFill>
            </a:endParaRPr>
          </a:p>
        </p:txBody>
      </p:sp>
      <p:sp>
        <p:nvSpPr>
          <p:cNvPr id="8"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fld id="{115EFD02-6CCC-46C7-B9FA-587A28970004}" type="slidenum">
              <a:rPr lang="en-GB" smtClean="0">
                <a:solidFill>
                  <a:srgbClr val="969696">
                    <a:lumMod val="60000"/>
                    <a:lumOff val="40000"/>
                  </a:srgbClr>
                </a:solidFill>
              </a:rPr>
              <a:pPr/>
              <a:t>‹#›</a:t>
            </a:fld>
            <a:endParaRPr lang="en-GB">
              <a:solidFill>
                <a:srgbClr val="969696">
                  <a:lumMod val="60000"/>
                  <a:lumOff val="40000"/>
                </a:srgbClr>
              </a:solidFill>
            </a:endParaRPr>
          </a:p>
        </p:txBody>
      </p:sp>
    </p:spTree>
    <p:extLst>
      <p:ext uri="{BB962C8B-B14F-4D97-AF65-F5344CB8AC3E}">
        <p14:creationId xmlns:p14="http://schemas.microsoft.com/office/powerpoint/2010/main" val="32786946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5238" y="547689"/>
            <a:ext cx="2019300" cy="398859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5750" y="547689"/>
            <a:ext cx="5907088" cy="39885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3"/>
          <p:cNvSpPr>
            <a:spLocks noGrp="1" noChangeArrowheads="1"/>
          </p:cNvSpPr>
          <p:nvPr>
            <p:ph type="sldNum" sz="quarter" idx="10"/>
          </p:nvPr>
        </p:nvSpPr>
        <p:spPr>
          <a:xfrm>
            <a:off x="7843838" y="4841081"/>
            <a:ext cx="938212" cy="229791"/>
          </a:xfrm>
          <a:prstGeom prst="rect">
            <a:avLst/>
          </a:prstGeom>
          <a:ln/>
        </p:spPr>
        <p:txBody>
          <a:bodyPr/>
          <a:lstStyle>
            <a:lvl1pPr>
              <a:defRPr/>
            </a:lvl1pPr>
          </a:lstStyle>
          <a:p>
            <a:pPr>
              <a:defRPr/>
            </a:pPr>
            <a:fld id="{716D086E-44DA-4C43-B922-063D4B92383C}" type="slidenum">
              <a:rPr lang="en-US">
                <a:solidFill>
                  <a:srgbClr val="969696">
                    <a:lumMod val="60000"/>
                    <a:lumOff val="40000"/>
                  </a:srgbClr>
                </a:solidFill>
              </a:rPr>
              <a:pPr>
                <a:defRPr/>
              </a:pPr>
              <a:t>‹#›</a:t>
            </a:fld>
            <a:endParaRPr lang="en-US">
              <a:solidFill>
                <a:srgbClr val="969696">
                  <a:lumMod val="60000"/>
                  <a:lumOff val="40000"/>
                </a:srgbClr>
              </a:solidFill>
            </a:endParaRPr>
          </a:p>
        </p:txBody>
      </p:sp>
      <p:pic>
        <p:nvPicPr>
          <p:cNvPr id="5" name="Picture 5" descr="Holding1"/>
          <p:cNvPicPr>
            <a:picLocks noChangeAspect="1" noChangeArrowheads="1"/>
          </p:cNvPicPr>
          <p:nvPr userDrawn="1"/>
        </p:nvPicPr>
        <p:blipFill>
          <a:blip r:embed="rId2" cstate="screen"/>
          <a:srcRect/>
          <a:stretch>
            <a:fillRect/>
          </a:stretch>
        </p:blipFill>
        <p:spPr bwMode="auto">
          <a:xfrm>
            <a:off x="0" y="2"/>
            <a:ext cx="9144000" cy="5144691"/>
          </a:xfrm>
          <a:prstGeom prst="rect">
            <a:avLst/>
          </a:prstGeom>
          <a:noFill/>
          <a:ln w="9525">
            <a:noFill/>
            <a:miter lim="800000"/>
            <a:headEnd/>
            <a:tailEnd/>
          </a:ln>
        </p:spPr>
      </p:pic>
    </p:spTree>
    <p:extLst>
      <p:ext uri="{BB962C8B-B14F-4D97-AF65-F5344CB8AC3E}">
        <p14:creationId xmlns:p14="http://schemas.microsoft.com/office/powerpoint/2010/main" val="7760474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4841081"/>
            <a:ext cx="938212" cy="229791"/>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5143500"/>
          </a:xfrm>
          <a:prstGeom prst="rect">
            <a:avLst/>
          </a:prstGeom>
          <a:solidFill>
            <a:srgbClr val="768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5" name="Picture 2" descr="Z:\Logos\icons\RES_6icons.png"/>
          <p:cNvPicPr>
            <a:picLocks noChangeAspect="1" noChangeArrowheads="1"/>
          </p:cNvPicPr>
          <p:nvPr userDrawn="1"/>
        </p:nvPicPr>
        <p:blipFill>
          <a:blip r:embed="rId2" cstate="screen"/>
          <a:srcRect/>
          <a:stretch>
            <a:fillRect/>
          </a:stretch>
        </p:blipFill>
        <p:spPr bwMode="auto">
          <a:xfrm>
            <a:off x="0" y="1485901"/>
            <a:ext cx="5507590" cy="3028950"/>
          </a:xfrm>
          <a:prstGeom prst="rect">
            <a:avLst/>
          </a:prstGeom>
          <a:noFill/>
        </p:spPr>
      </p:pic>
      <p:cxnSp>
        <p:nvCxnSpPr>
          <p:cNvPr id="8" name="Straight Connector 7"/>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9" name="TextBox 8"/>
          <p:cNvSpPr txBox="1"/>
          <p:nvPr userDrawn="1"/>
        </p:nvSpPr>
        <p:spPr>
          <a:xfrm>
            <a:off x="5655740" y="1058300"/>
            <a:ext cx="2385181"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WIND</a:t>
            </a:r>
          </a:p>
        </p:txBody>
      </p:sp>
    </p:spTree>
    <p:extLst>
      <p:ext uri="{BB962C8B-B14F-4D97-AF65-F5344CB8AC3E}">
        <p14:creationId xmlns:p14="http://schemas.microsoft.com/office/powerpoint/2010/main" val="34525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308E2C-6D86-4E3E-84D7-FA20F9A77A53}"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1704492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FD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6" name="Picture 2" descr="Z:\Logos\icons\RES_6icons.png"/>
          <p:cNvPicPr>
            <a:picLocks noChangeAspect="1" noChangeArrowheads="1"/>
          </p:cNvPicPr>
          <p:nvPr userDrawn="1"/>
        </p:nvPicPr>
        <p:blipFill>
          <a:blip r:embed="rId2" cstate="screen"/>
          <a:srcRect/>
          <a:stretch>
            <a:fillRect/>
          </a:stretch>
        </p:blipFill>
        <p:spPr bwMode="auto">
          <a:xfrm>
            <a:off x="292819" y="1543042"/>
            <a:ext cx="4800600" cy="3038624"/>
          </a:xfrm>
          <a:prstGeom prst="rect">
            <a:avLst/>
          </a:prstGeom>
          <a:noFill/>
        </p:spPr>
      </p:pic>
      <p:cxnSp>
        <p:nvCxnSpPr>
          <p:cNvPr id="9" name="Straight Connector 8"/>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7" name="TextBox 6"/>
          <p:cNvSpPr txBox="1"/>
          <p:nvPr userDrawn="1"/>
        </p:nvSpPr>
        <p:spPr>
          <a:xfrm>
            <a:off x="5655733" y="1058300"/>
            <a:ext cx="2829005"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SOLAR</a:t>
            </a:r>
          </a:p>
        </p:txBody>
      </p:sp>
    </p:spTree>
    <p:extLst>
      <p:ext uri="{BB962C8B-B14F-4D97-AF65-F5344CB8AC3E}">
        <p14:creationId xmlns:p14="http://schemas.microsoft.com/office/powerpoint/2010/main" val="291924543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843838" y="4841081"/>
            <a:ext cx="938212" cy="229791"/>
          </a:xfrm>
          <a:prstGeom prst="rect">
            <a:avLst/>
          </a:prstGeom>
        </p:spPr>
        <p:txBody>
          <a:bodyPr/>
          <a:lstStyle/>
          <a:p>
            <a:pPr>
              <a:defRPr/>
            </a:pPr>
            <a:fld id="{4F492EBC-DEF2-4E61-B2FC-E4D9B636B3DB}" type="slidenum">
              <a:rPr lang="en-US" smtClean="0">
                <a:solidFill>
                  <a:srgbClr val="969696">
                    <a:lumMod val="60000"/>
                    <a:lumOff val="40000"/>
                  </a:srgbClr>
                </a:solidFill>
              </a:rPr>
              <a:pPr>
                <a:defRPr/>
              </a:pPr>
              <a:t>‹#›</a:t>
            </a:fld>
            <a:endParaRPr lang="en-US">
              <a:solidFill>
                <a:srgbClr val="969696">
                  <a:lumMod val="60000"/>
                  <a:lumOff val="40000"/>
                </a:srgbClr>
              </a:solidFill>
            </a:endParaRPr>
          </a:p>
        </p:txBody>
      </p:sp>
      <p:sp>
        <p:nvSpPr>
          <p:cNvPr id="4" name="Rectangle 3"/>
          <p:cNvSpPr/>
          <p:nvPr userDrawn="1"/>
        </p:nvSpPr>
        <p:spPr>
          <a:xfrm>
            <a:off x="0" y="0"/>
            <a:ext cx="9144000" cy="5143500"/>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pic>
        <p:nvPicPr>
          <p:cNvPr id="886786" name="Picture 2" descr="Z:\Logos\icons\RES_6icons_RGB-01.png"/>
          <p:cNvPicPr>
            <a:picLocks noChangeAspect="1" noChangeArrowheads="1"/>
          </p:cNvPicPr>
          <p:nvPr userDrawn="1"/>
        </p:nvPicPr>
        <p:blipFill>
          <a:blip r:embed="rId2" cstate="screen"/>
          <a:srcRect/>
          <a:stretch>
            <a:fillRect/>
          </a:stretch>
        </p:blipFill>
        <p:spPr bwMode="auto">
          <a:xfrm>
            <a:off x="152400" y="2286000"/>
            <a:ext cx="5279596" cy="2631282"/>
          </a:xfrm>
          <a:prstGeom prst="rect">
            <a:avLst/>
          </a:prstGeom>
          <a:noFill/>
        </p:spPr>
      </p:pic>
      <p:cxnSp>
        <p:nvCxnSpPr>
          <p:cNvPr id="7" name="Straight Connector 6"/>
          <p:cNvCxnSpPr/>
          <p:nvPr userDrawn="1"/>
        </p:nvCxnSpPr>
        <p:spPr>
          <a:xfrm>
            <a:off x="4470400" y="1543040"/>
            <a:ext cx="467360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8" name="TextBox 7"/>
          <p:cNvSpPr txBox="1"/>
          <p:nvPr userDrawn="1"/>
        </p:nvSpPr>
        <p:spPr>
          <a:xfrm>
            <a:off x="4470400" y="1058300"/>
            <a:ext cx="463845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STORAGE</a:t>
            </a:r>
          </a:p>
        </p:txBody>
      </p:sp>
    </p:spTree>
    <p:extLst>
      <p:ext uri="{BB962C8B-B14F-4D97-AF65-F5344CB8AC3E}">
        <p14:creationId xmlns:p14="http://schemas.microsoft.com/office/powerpoint/2010/main" val="26844091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6A7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sp>
        <p:nvSpPr>
          <p:cNvPr id="6" name="TextBox 5"/>
          <p:cNvSpPr txBox="1"/>
          <p:nvPr userDrawn="1"/>
        </p:nvSpPr>
        <p:spPr>
          <a:xfrm>
            <a:off x="4601030" y="1058300"/>
            <a:ext cx="4507824"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TRANSMISSION</a:t>
            </a:r>
          </a:p>
        </p:txBody>
      </p:sp>
      <p:pic>
        <p:nvPicPr>
          <p:cNvPr id="1028" name="Picture 4" descr="Z:\Logos\icons\transmissionIcon2-01.png"/>
          <p:cNvPicPr>
            <a:picLocks noChangeAspect="1" noChangeArrowheads="1"/>
          </p:cNvPicPr>
          <p:nvPr userDrawn="1"/>
        </p:nvPicPr>
        <p:blipFill>
          <a:blip r:embed="rId2" cstate="print"/>
          <a:srcRect l="23780" t="31868" r="24805" b="12097"/>
          <a:stretch>
            <a:fillRect/>
          </a:stretch>
        </p:blipFill>
        <p:spPr bwMode="auto">
          <a:xfrm>
            <a:off x="275589" y="1643938"/>
            <a:ext cx="4033381" cy="3296828"/>
          </a:xfrm>
          <a:prstGeom prst="rect">
            <a:avLst/>
          </a:prstGeom>
          <a:noFill/>
        </p:spPr>
      </p:pic>
      <p:cxnSp>
        <p:nvCxnSpPr>
          <p:cNvPr id="7" name="Straight Connector 6"/>
          <p:cNvCxnSpPr/>
          <p:nvPr userDrawn="1"/>
        </p:nvCxnSpPr>
        <p:spPr>
          <a:xfrm>
            <a:off x="4601030" y="1543040"/>
            <a:ext cx="454297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715108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78A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p:cxnSp>
        <p:nvCxnSpPr>
          <p:cNvPr id="8" name="Straight Connector 7"/>
          <p:cNvCxnSpPr/>
          <p:nvPr userDrawn="1"/>
        </p:nvCxnSpPr>
        <p:spPr>
          <a:xfrm>
            <a:off x="5655736" y="1543040"/>
            <a:ext cx="3488267"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6" name="TextBox 5"/>
          <p:cNvSpPr txBox="1"/>
          <p:nvPr userDrawn="1"/>
        </p:nvSpPr>
        <p:spPr>
          <a:xfrm>
            <a:off x="5655737" y="1058300"/>
            <a:ext cx="3453119" cy="646331"/>
          </a:xfrm>
          <a:prstGeom prst="rect">
            <a:avLst/>
          </a:prstGeom>
          <a:noFill/>
        </p:spPr>
        <p:txBody>
          <a:bodyPr wrap="square" rtlCol="0">
            <a:spAutoFit/>
          </a:bodyPr>
          <a:lstStyle/>
          <a:p>
            <a:pPr fontAlgn="base">
              <a:spcBef>
                <a:spcPct val="0"/>
              </a:spcBef>
              <a:spcAft>
                <a:spcPct val="0"/>
              </a:spcAft>
            </a:pPr>
            <a:r>
              <a:rPr lang="en-GB" sz="3600" b="1" dirty="0">
                <a:solidFill>
                  <a:srgbClr val="FFFFFF"/>
                </a:solidFill>
                <a:latin typeface="Arial" pitchFamily="34" charset="0"/>
                <a:cs typeface="Arial" pitchFamily="34" charset="0"/>
              </a:rPr>
              <a:t>DSM</a:t>
            </a:r>
          </a:p>
        </p:txBody>
      </p:sp>
      <p:pic>
        <p:nvPicPr>
          <p:cNvPr id="2050" name="Picture 2"/>
          <p:cNvPicPr>
            <a:picLocks noChangeAspect="1" noChangeArrowheads="1"/>
          </p:cNvPicPr>
          <p:nvPr userDrawn="1"/>
        </p:nvPicPr>
        <p:blipFill>
          <a:blip r:embed="rId2" cstate="print"/>
          <a:srcRect/>
          <a:stretch>
            <a:fillRect/>
          </a:stretch>
        </p:blipFill>
        <p:spPr bwMode="auto">
          <a:xfrm>
            <a:off x="158496" y="1661828"/>
            <a:ext cx="4669536" cy="2978761"/>
          </a:xfrm>
          <a:prstGeom prst="rect">
            <a:avLst/>
          </a:prstGeom>
          <a:noFill/>
          <a:ln w="9525">
            <a:noFill/>
            <a:miter lim="800000"/>
            <a:headEnd/>
            <a:tailEnd/>
          </a:ln>
        </p:spPr>
      </p:pic>
    </p:spTree>
    <p:extLst>
      <p:ext uri="{BB962C8B-B14F-4D97-AF65-F5344CB8AC3E}">
        <p14:creationId xmlns:p14="http://schemas.microsoft.com/office/powerpoint/2010/main" val="321386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308E2C-6D86-4E3E-84D7-FA20F9A77A53}" type="datetimeFigureOut">
              <a:rPr lang="en-GB" smtClean="0"/>
              <a:t>01/03/2017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22566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308E2C-6D86-4E3E-84D7-FA20F9A77A53}" type="datetimeFigureOut">
              <a:rPr lang="en-GB" smtClean="0"/>
              <a:t>01/03/2017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637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308E2C-6D86-4E3E-84D7-FA20F9A77A53}" type="datetimeFigureOut">
              <a:rPr lang="en-GB" smtClean="0"/>
              <a:t>01/03/2017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78454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8E2C-6D86-4E3E-84D7-FA20F9A77A53}" type="datetimeFigureOut">
              <a:rPr lang="en-GB" smtClean="0"/>
              <a:t>01/03/2017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352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01/03/2017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42861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308E2C-6D86-4E3E-84D7-FA20F9A77A53}" type="datetimeFigureOut">
              <a:rPr lang="en-GB" smtClean="0"/>
              <a:t>01/03/2017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2CC178-1117-4C04-9A9B-096075E6FDCC}" type="slidenum">
              <a:rPr lang="en-GB" smtClean="0"/>
              <a:t>‹#›</a:t>
            </a:fld>
            <a:endParaRPr lang="en-GB"/>
          </a:p>
        </p:txBody>
      </p:sp>
    </p:spTree>
    <p:extLst>
      <p:ext uri="{BB962C8B-B14F-4D97-AF65-F5344CB8AC3E}">
        <p14:creationId xmlns:p14="http://schemas.microsoft.com/office/powerpoint/2010/main" val="20553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4308E2C-6D86-4E3E-84D7-FA20F9A77A53}" type="datetimeFigureOut">
              <a:rPr lang="en-GB" smtClean="0"/>
              <a:t>01/03/2017</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C2CC178-1117-4C04-9A9B-096075E6FDCC}" type="slidenum">
              <a:rPr lang="en-GB" smtClean="0"/>
              <a:t>‹#›</a:t>
            </a:fld>
            <a:endParaRPr lang="en-GB"/>
          </a:p>
        </p:txBody>
      </p:sp>
    </p:spTree>
    <p:extLst>
      <p:ext uri="{BB962C8B-B14F-4D97-AF65-F5344CB8AC3E}">
        <p14:creationId xmlns:p14="http://schemas.microsoft.com/office/powerpoint/2010/main" val="258423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F2E42BC-CC31-4CA8-BD49-D7D2765FE1FB}" type="datetimeFigureOut">
              <a:rPr lang="en-GB" smtClean="0">
                <a:solidFill>
                  <a:prstClr val="black">
                    <a:tint val="75000"/>
                  </a:prstClr>
                </a:solidFill>
              </a:rPr>
              <a:pPr/>
              <a:t>01/03/2017</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28505F-AAA9-4962-B6C4-A5BC5A34AA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60047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285750" y="850858"/>
            <a:ext cx="8078788" cy="34599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9" name="Rectangle 9"/>
          <p:cNvSpPr>
            <a:spLocks noChangeArrowheads="1"/>
          </p:cNvSpPr>
          <p:nvPr/>
        </p:nvSpPr>
        <p:spPr bwMode="auto">
          <a:xfrm>
            <a:off x="10" y="294882"/>
            <a:ext cx="7416799" cy="303610"/>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2053" name="Rectangle 2"/>
          <p:cNvSpPr>
            <a:spLocks noGrp="1" noChangeArrowheads="1"/>
          </p:cNvSpPr>
          <p:nvPr>
            <p:ph type="title"/>
          </p:nvPr>
        </p:nvSpPr>
        <p:spPr bwMode="auto">
          <a:xfrm>
            <a:off x="285757" y="322219"/>
            <a:ext cx="5527675" cy="2428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1566722" name="Picture 2" descr="Z:\Logos\RES logo folder\RES_logo_transparent.png"/>
          <p:cNvPicPr>
            <a:picLocks noChangeAspect="1" noChangeArrowheads="1"/>
          </p:cNvPicPr>
          <p:nvPr/>
        </p:nvPicPr>
        <p:blipFill>
          <a:blip r:embed="rId13" cstate="screen"/>
          <a:srcRect/>
          <a:stretch>
            <a:fillRect/>
          </a:stretch>
        </p:blipFill>
        <p:spPr bwMode="auto">
          <a:xfrm>
            <a:off x="7940523" y="288164"/>
            <a:ext cx="687821" cy="252095"/>
          </a:xfrm>
          <a:prstGeom prst="rect">
            <a:avLst/>
          </a:prstGeom>
          <a:noFill/>
        </p:spPr>
      </p:pic>
      <p:sp>
        <p:nvSpPr>
          <p:cNvPr id="11" name="Rectangle 9"/>
          <p:cNvSpPr>
            <a:spLocks noChangeArrowheads="1"/>
          </p:cNvSpPr>
          <p:nvPr/>
        </p:nvSpPr>
        <p:spPr bwMode="auto">
          <a:xfrm rot="16200000" flipV="1">
            <a:off x="-2244158" y="2791841"/>
            <a:ext cx="4595815" cy="107506"/>
          </a:xfrm>
          <a:prstGeom prst="rect">
            <a:avLst/>
          </a:prstGeom>
          <a:solidFill>
            <a:srgbClr val="F37421"/>
          </a:solidFill>
          <a:ln w="9525">
            <a:noFill/>
            <a:miter lim="800000"/>
            <a:headEnd/>
            <a:tailEnd/>
          </a:ln>
          <a:effectLst/>
        </p:spPr>
        <p:txBody>
          <a:bodyPr anchor="ctr"/>
          <a:lstStyle/>
          <a:p>
            <a:pPr fontAlgn="base">
              <a:spcBef>
                <a:spcPct val="0"/>
              </a:spcBef>
              <a:spcAft>
                <a:spcPct val="0"/>
              </a:spcAft>
              <a:defRPr/>
            </a:pPr>
            <a:endParaRPr lang="en-US" sz="1400">
              <a:solidFill>
                <a:srgbClr val="FFFFFF"/>
              </a:solidFill>
            </a:endParaRPr>
          </a:p>
        </p:txBody>
      </p:sp>
      <p:sp>
        <p:nvSpPr>
          <p:cNvPr id="7" name="Date Placeholder 3"/>
          <p:cNvSpPr>
            <a:spLocks noGrp="1"/>
          </p:cNvSpPr>
          <p:nvPr>
            <p:ph type="dt" sz="half" idx="2"/>
          </p:nvPr>
        </p:nvSpPr>
        <p:spPr>
          <a:xfrm>
            <a:off x="457200" y="4767264"/>
            <a:ext cx="2133600" cy="273844"/>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8" name="Footer Placeholder 4"/>
          <p:cNvSpPr>
            <a:spLocks noGrp="1"/>
          </p:cNvSpPr>
          <p:nvPr>
            <p:ph type="ftr" sz="quarter" idx="3"/>
          </p:nvPr>
        </p:nvSpPr>
        <p:spPr>
          <a:xfrm>
            <a:off x="3124200" y="4767264"/>
            <a:ext cx="2895600" cy="273844"/>
          </a:xfrm>
          <a:prstGeom prst="rect">
            <a:avLst/>
          </a:prstGeom>
        </p:spPr>
        <p:txBody>
          <a:bodyPr/>
          <a:lstStyle>
            <a:lvl1pPr>
              <a:defRPr>
                <a:solidFill>
                  <a:schemeClr val="bg2">
                    <a:lumMod val="60000"/>
                    <a:lumOff val="40000"/>
                  </a:schemeClr>
                </a:solidFill>
              </a:defRPr>
            </a:lvl1pPr>
          </a:lstStyle>
          <a:p>
            <a:pPr fontAlgn="base">
              <a:spcBef>
                <a:spcPct val="0"/>
              </a:spcBef>
              <a:spcAft>
                <a:spcPct val="0"/>
              </a:spcAft>
            </a:pPr>
            <a:endParaRPr lang="en-GB">
              <a:solidFill>
                <a:srgbClr val="969696">
                  <a:lumMod val="60000"/>
                  <a:lumOff val="40000"/>
                </a:srgbClr>
              </a:solidFill>
              <a:latin typeface="Arial" charset="0"/>
            </a:endParaRPr>
          </a:p>
        </p:txBody>
      </p:sp>
      <p:sp>
        <p:nvSpPr>
          <p:cNvPr id="9" name="Slide Number Placeholder 5"/>
          <p:cNvSpPr>
            <a:spLocks noGrp="1"/>
          </p:cNvSpPr>
          <p:nvPr>
            <p:ph type="sldNum" sz="quarter" idx="4"/>
          </p:nvPr>
        </p:nvSpPr>
        <p:spPr>
          <a:xfrm>
            <a:off x="6845808" y="4767264"/>
            <a:ext cx="2133600" cy="273844"/>
          </a:xfrm>
          <a:prstGeom prst="rect">
            <a:avLst/>
          </a:prstGeom>
        </p:spPr>
        <p:txBody>
          <a:bodyPr/>
          <a:lstStyle>
            <a:lvl1pPr algn="r">
              <a:defRPr>
                <a:solidFill>
                  <a:schemeClr val="bg2">
                    <a:lumMod val="60000"/>
                    <a:lumOff val="40000"/>
                  </a:schemeClr>
                </a:solidFill>
              </a:defRPr>
            </a:lvl1pPr>
          </a:lstStyle>
          <a:p>
            <a:pPr fontAlgn="base">
              <a:spcBef>
                <a:spcPct val="0"/>
              </a:spcBef>
              <a:spcAft>
                <a:spcPct val="0"/>
              </a:spcAft>
            </a:pPr>
            <a:fld id="{115EFD02-6CCC-46C7-B9FA-587A28970004}" type="slidenum">
              <a:rPr lang="en-GB" smtClean="0">
                <a:solidFill>
                  <a:srgbClr val="969696">
                    <a:lumMod val="60000"/>
                    <a:lumOff val="40000"/>
                  </a:srgbClr>
                </a:solidFill>
                <a:latin typeface="Arial" charset="0"/>
              </a:rPr>
              <a:pPr fontAlgn="base">
                <a:spcBef>
                  <a:spcPct val="0"/>
                </a:spcBef>
                <a:spcAft>
                  <a:spcPct val="0"/>
                </a:spcAft>
              </a:pPr>
              <a:t>‹#›</a:t>
            </a:fld>
            <a:endParaRPr lang="en-GB">
              <a:solidFill>
                <a:srgbClr val="969696">
                  <a:lumMod val="60000"/>
                  <a:lumOff val="40000"/>
                </a:srgbClr>
              </a:solidFill>
              <a:latin typeface="Arial" charset="0"/>
            </a:endParaRPr>
          </a:p>
        </p:txBody>
      </p:sp>
    </p:spTree>
    <p:extLst>
      <p:ext uri="{BB962C8B-B14F-4D97-AF65-F5344CB8AC3E}">
        <p14:creationId xmlns:p14="http://schemas.microsoft.com/office/powerpoint/2010/main" val="4046606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1400">
          <a:solidFill>
            <a:schemeClr val="bg1"/>
          </a:solidFill>
          <a:latin typeface="Trebuchet MS" pitchFamily="34" charset="0"/>
        </a:defRPr>
      </a:lvl2pPr>
      <a:lvl3pPr algn="l" rtl="0" eaLnBrk="0" fontAlgn="base" hangingPunct="0">
        <a:spcBef>
          <a:spcPct val="0"/>
        </a:spcBef>
        <a:spcAft>
          <a:spcPct val="0"/>
        </a:spcAft>
        <a:defRPr sz="1400">
          <a:solidFill>
            <a:schemeClr val="bg1"/>
          </a:solidFill>
          <a:latin typeface="Trebuchet MS" pitchFamily="34" charset="0"/>
        </a:defRPr>
      </a:lvl3pPr>
      <a:lvl4pPr algn="l" rtl="0" eaLnBrk="0" fontAlgn="base" hangingPunct="0">
        <a:spcBef>
          <a:spcPct val="0"/>
        </a:spcBef>
        <a:spcAft>
          <a:spcPct val="0"/>
        </a:spcAft>
        <a:defRPr sz="1400">
          <a:solidFill>
            <a:schemeClr val="bg1"/>
          </a:solidFill>
          <a:latin typeface="Trebuchet MS" pitchFamily="34" charset="0"/>
        </a:defRPr>
      </a:lvl4pPr>
      <a:lvl5pPr algn="l" rtl="0" eaLnBrk="0" fontAlgn="base" hangingPunct="0">
        <a:spcBef>
          <a:spcPct val="0"/>
        </a:spcBef>
        <a:spcAft>
          <a:spcPct val="0"/>
        </a:spcAft>
        <a:defRPr sz="1400">
          <a:solidFill>
            <a:schemeClr val="bg1"/>
          </a:solidFill>
          <a:latin typeface="Trebuchet MS" pitchFamily="34" charset="0"/>
        </a:defRPr>
      </a:lvl5pPr>
      <a:lvl6pPr marL="457200" algn="l" rtl="0" fontAlgn="base">
        <a:spcBef>
          <a:spcPct val="0"/>
        </a:spcBef>
        <a:spcAft>
          <a:spcPct val="0"/>
        </a:spcAft>
        <a:defRPr sz="1400">
          <a:solidFill>
            <a:schemeClr val="bg1"/>
          </a:solidFill>
          <a:latin typeface="Trebuchet MS" pitchFamily="34" charset="0"/>
        </a:defRPr>
      </a:lvl6pPr>
      <a:lvl7pPr marL="914400" algn="l" rtl="0" fontAlgn="base">
        <a:spcBef>
          <a:spcPct val="0"/>
        </a:spcBef>
        <a:spcAft>
          <a:spcPct val="0"/>
        </a:spcAft>
        <a:defRPr sz="1400">
          <a:solidFill>
            <a:schemeClr val="bg1"/>
          </a:solidFill>
          <a:latin typeface="Trebuchet MS" pitchFamily="34" charset="0"/>
        </a:defRPr>
      </a:lvl7pPr>
      <a:lvl8pPr marL="1371600" algn="l" rtl="0" fontAlgn="base">
        <a:spcBef>
          <a:spcPct val="0"/>
        </a:spcBef>
        <a:spcAft>
          <a:spcPct val="0"/>
        </a:spcAft>
        <a:defRPr sz="1400">
          <a:solidFill>
            <a:schemeClr val="bg1"/>
          </a:solidFill>
          <a:latin typeface="Trebuchet MS" pitchFamily="34" charset="0"/>
        </a:defRPr>
      </a:lvl8pPr>
      <a:lvl9pPr marL="1828800" algn="l" rtl="0" fontAlgn="base">
        <a:spcBef>
          <a:spcPct val="0"/>
        </a:spcBef>
        <a:spcAft>
          <a:spcPct val="0"/>
        </a:spcAft>
        <a:defRPr sz="1400">
          <a:solidFill>
            <a:schemeClr val="bg1"/>
          </a:solidFill>
          <a:latin typeface="Trebuchet MS" pitchFamily="34" charset="0"/>
        </a:defRPr>
      </a:lvl9pPr>
    </p:titleStyle>
    <p:bodyStyle>
      <a:lvl1pPr marL="273050" indent="-273050" algn="l" rtl="0" eaLnBrk="0" fontAlgn="base" hangingPunct="0">
        <a:spcBef>
          <a:spcPct val="20000"/>
        </a:spcBef>
        <a:spcAft>
          <a:spcPct val="0"/>
        </a:spcAft>
        <a:buChar char="•"/>
        <a:defRPr>
          <a:solidFill>
            <a:schemeClr val="tx1"/>
          </a:solidFill>
          <a:latin typeface="+mn-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n-lt"/>
        </a:defRPr>
      </a:lvl2pPr>
      <a:lvl3pPr marL="1160463" indent="-228600" algn="l" rtl="0" eaLnBrk="0" fontAlgn="base" hangingPunct="0">
        <a:spcBef>
          <a:spcPct val="20000"/>
        </a:spcBef>
        <a:spcAft>
          <a:spcPct val="0"/>
        </a:spcAft>
        <a:buFont typeface="Arial" charset="0"/>
        <a:buChar char="–"/>
        <a:defRPr sz="1400">
          <a:solidFill>
            <a:schemeClr val="tx1"/>
          </a:solidFill>
          <a:latin typeface="+mn-lt"/>
        </a:defRPr>
      </a:lvl3pPr>
      <a:lvl4pPr marL="1568450" indent="-228600" algn="l" rtl="0" eaLnBrk="0" fontAlgn="base" hangingPunct="0">
        <a:spcBef>
          <a:spcPct val="20000"/>
        </a:spcBef>
        <a:spcAft>
          <a:spcPct val="0"/>
        </a:spcAft>
        <a:buFont typeface="Arial" charset="0"/>
        <a:buChar char="–"/>
        <a:defRPr sz="1200">
          <a:solidFill>
            <a:schemeClr val="tx1"/>
          </a:solidFill>
          <a:latin typeface="+mn-lt"/>
        </a:defRPr>
      </a:lvl4pPr>
      <a:lvl5pPr marL="1979613" indent="-231775" algn="l" rtl="0" eaLnBrk="0" fontAlgn="base" hangingPunct="0">
        <a:spcBef>
          <a:spcPct val="20000"/>
        </a:spcBef>
        <a:spcAft>
          <a:spcPct val="0"/>
        </a:spcAft>
        <a:buFont typeface="Arial" charset="0"/>
        <a:buChar char="–"/>
        <a:defRPr sz="1200">
          <a:solidFill>
            <a:schemeClr val="tx1"/>
          </a:solidFill>
          <a:latin typeface="+mn-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pcwg@res-lt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cwg.or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386220"/>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Future Organisation of the PCWG</a:t>
            </a:r>
          </a:p>
          <a:p>
            <a:pPr algn="ctr"/>
            <a:r>
              <a:rPr lang="en-GB" altLang="en-US" sz="3200" b="1" dirty="0" smtClean="0">
                <a:solidFill>
                  <a:srgbClr val="00B0F0"/>
                </a:solidFill>
              </a:rPr>
              <a:t> </a:t>
            </a:r>
            <a:endParaRPr lang="en-GB" altLang="en-US" sz="3200" b="1" dirty="0">
              <a:solidFill>
                <a:srgbClr val="00B0F0"/>
              </a:solidFill>
            </a:endParaRPr>
          </a:p>
          <a:p>
            <a:pPr algn="ctr" fontAlgn="base"/>
            <a:r>
              <a:rPr lang="en-GB" sz="3200" b="1" dirty="0">
                <a:solidFill>
                  <a:srgbClr val="00B0F0"/>
                </a:solidFill>
              </a:rPr>
              <a:t>Wednesday, </a:t>
            </a:r>
            <a:r>
              <a:rPr lang="en-GB" sz="3200" b="1" dirty="0" smtClean="0">
                <a:solidFill>
                  <a:srgbClr val="00B0F0"/>
                </a:solidFill>
              </a:rPr>
              <a:t>13 December 2016</a:t>
            </a:r>
            <a:endParaRPr lang="en-GB" sz="3200" b="1" dirty="0">
              <a:solidFill>
                <a:srgbClr val="00B0F0"/>
              </a:solidFill>
            </a:endParaRPr>
          </a:p>
          <a:p>
            <a:pPr algn="ctr"/>
            <a:r>
              <a:rPr lang="en-GB" altLang="en-US" sz="3200" b="1" dirty="0" smtClean="0">
                <a:solidFill>
                  <a:srgbClr val="00B0F0"/>
                </a:solidFill>
              </a:rPr>
              <a:t>Glasgow, Scotland</a:t>
            </a:r>
          </a:p>
          <a:p>
            <a:pPr algn="ctr"/>
            <a:endParaRPr lang="en-GB" altLang="en-US" sz="2400" b="1" dirty="0" smtClean="0">
              <a:solidFill>
                <a:srgbClr val="00B0F0"/>
              </a:solidFill>
            </a:endParaRPr>
          </a:p>
          <a:p>
            <a:pPr algn="ctr"/>
            <a:r>
              <a:rPr lang="en-GB" altLang="en-US" sz="2400" b="1" dirty="0" smtClean="0">
                <a:solidFill>
                  <a:schemeClr val="bg1">
                    <a:lumMod val="65000"/>
                  </a:schemeClr>
                </a:solidFill>
              </a:rPr>
              <a:t>Peter Stuart</a:t>
            </a:r>
            <a:endParaRPr lang="en-GB" altLang="en-US" sz="3200" b="1" dirty="0">
              <a:solidFill>
                <a:schemeClr val="bg1">
                  <a:lumMod val="65000"/>
                </a:schemeClr>
              </a:solidFill>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1395" y="3405639"/>
            <a:ext cx="2181235" cy="1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889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Proposed PCWG Organisational Approach 2017</a:t>
            </a:r>
          </a:p>
        </p:txBody>
      </p:sp>
      <p:sp>
        <p:nvSpPr>
          <p:cNvPr id="7" name="Rectangle 6"/>
          <p:cNvSpPr/>
          <p:nvPr/>
        </p:nvSpPr>
        <p:spPr>
          <a:xfrm>
            <a:off x="141124" y="1205708"/>
            <a:ext cx="1411210" cy="6028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Committee Member</a:t>
            </a:r>
            <a:endParaRPr lang="en-US" dirty="0"/>
          </a:p>
        </p:txBody>
      </p:sp>
      <p:sp>
        <p:nvSpPr>
          <p:cNvPr id="8" name="Rectangle 7"/>
          <p:cNvSpPr/>
          <p:nvPr/>
        </p:nvSpPr>
        <p:spPr>
          <a:xfrm>
            <a:off x="1666246" y="1204188"/>
            <a:ext cx="1411210" cy="6028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Committee Member</a:t>
            </a:r>
            <a:endParaRPr lang="en-US" dirty="0"/>
          </a:p>
        </p:txBody>
      </p:sp>
      <p:sp>
        <p:nvSpPr>
          <p:cNvPr id="9" name="Rectangle 8"/>
          <p:cNvSpPr/>
          <p:nvPr/>
        </p:nvSpPr>
        <p:spPr>
          <a:xfrm>
            <a:off x="3178540" y="1202668"/>
            <a:ext cx="1411210" cy="6028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Committee Member</a:t>
            </a:r>
            <a:endParaRPr lang="en-US" dirty="0"/>
          </a:p>
        </p:txBody>
      </p:sp>
      <p:sp>
        <p:nvSpPr>
          <p:cNvPr id="10" name="Rectangle 9"/>
          <p:cNvSpPr/>
          <p:nvPr/>
        </p:nvSpPr>
        <p:spPr>
          <a:xfrm>
            <a:off x="4678004" y="1188321"/>
            <a:ext cx="1411210" cy="6028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Committee Member</a:t>
            </a:r>
            <a:endParaRPr lang="en-US" dirty="0"/>
          </a:p>
        </p:txBody>
      </p:sp>
      <p:sp>
        <p:nvSpPr>
          <p:cNvPr id="11" name="Rectangle 10"/>
          <p:cNvSpPr/>
          <p:nvPr/>
        </p:nvSpPr>
        <p:spPr>
          <a:xfrm>
            <a:off x="6164640" y="1186800"/>
            <a:ext cx="1327604" cy="6028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Coordinator</a:t>
            </a:r>
            <a:endParaRPr lang="en-US" dirty="0"/>
          </a:p>
        </p:txBody>
      </p:sp>
      <p:sp>
        <p:nvSpPr>
          <p:cNvPr id="12" name="TextBox 11"/>
          <p:cNvSpPr txBox="1"/>
          <p:nvPr/>
        </p:nvSpPr>
        <p:spPr>
          <a:xfrm>
            <a:off x="128292" y="2206184"/>
            <a:ext cx="9015707" cy="2831544"/>
          </a:xfrm>
          <a:prstGeom prst="rect">
            <a:avLst/>
          </a:prstGeom>
          <a:noFill/>
        </p:spPr>
        <p:txBody>
          <a:bodyPr wrap="square" rtlCol="0">
            <a:spAutoFit/>
          </a:bodyPr>
          <a:lstStyle/>
          <a:p>
            <a:pPr marL="285750" indent="-285750">
              <a:buFont typeface="Arial"/>
              <a:buChar char="•"/>
            </a:pPr>
            <a:r>
              <a:rPr lang="en-US" dirty="0" smtClean="0"/>
              <a:t>PCWG members will be invited to volunteer as committee members and/or coordinator</a:t>
            </a:r>
          </a:p>
          <a:p>
            <a:pPr marL="285750" indent="-285750">
              <a:buFont typeface="Arial"/>
              <a:buChar char="•"/>
            </a:pPr>
            <a:endParaRPr lang="en-US" dirty="0" smtClean="0"/>
          </a:p>
          <a:p>
            <a:pPr marL="285750" indent="-285750">
              <a:buFont typeface="Arial"/>
              <a:buChar char="•"/>
            </a:pPr>
            <a:r>
              <a:rPr lang="en-US" dirty="0" smtClean="0"/>
              <a:t>Committee  members and coordinator tenure of one-year (with possibility of renewal)</a:t>
            </a:r>
          </a:p>
          <a:p>
            <a:pPr marL="285750" indent="-285750">
              <a:buFont typeface="Arial"/>
              <a:buChar char="•"/>
            </a:pPr>
            <a:endParaRPr lang="en-US" dirty="0" smtClean="0"/>
          </a:p>
          <a:p>
            <a:pPr marL="285750" indent="-285750">
              <a:buFont typeface="Arial"/>
              <a:buChar char="•"/>
            </a:pPr>
            <a:r>
              <a:rPr lang="en-US" dirty="0" smtClean="0"/>
              <a:t>Potential to overlap committee members with meeting host (organizational efficiency)</a:t>
            </a:r>
          </a:p>
          <a:p>
            <a:pPr marL="285750" indent="-285750">
              <a:buFont typeface="Arial"/>
              <a:buChar char="•"/>
            </a:pPr>
            <a:endParaRPr lang="en-US" dirty="0"/>
          </a:p>
          <a:p>
            <a:pPr marL="285750" indent="-285750">
              <a:buFont typeface="Arial"/>
              <a:buChar char="•"/>
            </a:pPr>
            <a:r>
              <a:rPr lang="en-US" dirty="0" smtClean="0"/>
              <a:t>Monthly committee call (organized by coordinator)</a:t>
            </a:r>
          </a:p>
          <a:p>
            <a:pPr marL="285750" indent="-285750">
              <a:buFont typeface="Arial"/>
              <a:buChar char="•"/>
            </a:pPr>
            <a:endParaRPr lang="en-US" dirty="0"/>
          </a:p>
          <a:p>
            <a:pPr marL="285750" indent="-285750">
              <a:buFont typeface="Arial"/>
              <a:buChar char="•"/>
            </a:pPr>
            <a:r>
              <a:rPr lang="en-US" sz="1700" dirty="0" smtClean="0"/>
              <a:t>If you are interested in being either the coordinator or an organizational committee please email </a:t>
            </a:r>
            <a:r>
              <a:rPr lang="en-US" sz="1700" dirty="0" smtClean="0">
                <a:solidFill>
                  <a:srgbClr val="3366FF"/>
                </a:solidFill>
                <a:hlinkClick r:id="rId2"/>
              </a:rPr>
              <a:t>pcwg@res-ltd.com</a:t>
            </a:r>
            <a:endParaRPr lang="en-US" sz="1700" dirty="0">
              <a:solidFill>
                <a:srgbClr val="3366FF"/>
              </a:solidFill>
            </a:endParaRPr>
          </a:p>
        </p:txBody>
      </p:sp>
      <p:sp>
        <p:nvSpPr>
          <p:cNvPr id="13" name="Rectangle 12"/>
          <p:cNvSpPr/>
          <p:nvPr/>
        </p:nvSpPr>
        <p:spPr>
          <a:xfrm>
            <a:off x="51316" y="1077442"/>
            <a:ext cx="7556389" cy="820907"/>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556387" y="963320"/>
            <a:ext cx="1600441" cy="923330"/>
          </a:xfrm>
          <a:prstGeom prst="rect">
            <a:avLst/>
          </a:prstGeom>
        </p:spPr>
        <p:txBody>
          <a:bodyPr wrap="square">
            <a:spAutoFit/>
          </a:bodyPr>
          <a:lstStyle/>
          <a:p>
            <a:pPr algn="ctr"/>
            <a:r>
              <a:rPr lang="en-US" dirty="0" smtClean="0"/>
              <a:t>PCWG Organizational Committee</a:t>
            </a:r>
            <a:endParaRPr lang="en-US" dirty="0"/>
          </a:p>
        </p:txBody>
      </p:sp>
    </p:spTree>
    <p:extLst>
      <p:ext uri="{BB962C8B-B14F-4D97-AF65-F5344CB8AC3E}">
        <p14:creationId xmlns:p14="http://schemas.microsoft.com/office/powerpoint/2010/main" val="364334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Proposed PCWG Organisational Approach 2017</a:t>
            </a:r>
          </a:p>
        </p:txBody>
      </p:sp>
      <p:cxnSp>
        <p:nvCxnSpPr>
          <p:cNvPr id="6" name="Straight Connector 5"/>
          <p:cNvCxnSpPr/>
          <p:nvPr/>
        </p:nvCxnSpPr>
        <p:spPr>
          <a:xfrm>
            <a:off x="2553011" y="808081"/>
            <a:ext cx="51317" cy="4040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350445" y="769601"/>
            <a:ext cx="38488" cy="4027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05267" y="1115915"/>
            <a:ext cx="8492919"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26745" y="691112"/>
            <a:ext cx="2374946" cy="369332"/>
          </a:xfrm>
          <a:prstGeom prst="rect">
            <a:avLst/>
          </a:prstGeom>
          <a:noFill/>
        </p:spPr>
        <p:txBody>
          <a:bodyPr wrap="square" rtlCol="0">
            <a:spAutoFit/>
          </a:bodyPr>
          <a:lstStyle/>
          <a:p>
            <a:pPr algn="ctr"/>
            <a:r>
              <a:rPr lang="en-US" b="1" dirty="0" smtClean="0"/>
              <a:t>Committee Member</a:t>
            </a:r>
            <a:endParaRPr lang="en-US" b="1" dirty="0"/>
          </a:p>
        </p:txBody>
      </p:sp>
      <p:sp>
        <p:nvSpPr>
          <p:cNvPr id="17" name="Rectangle 16"/>
          <p:cNvSpPr/>
          <p:nvPr/>
        </p:nvSpPr>
        <p:spPr>
          <a:xfrm>
            <a:off x="28618" y="1245499"/>
            <a:ext cx="2498734" cy="646331"/>
          </a:xfrm>
          <a:prstGeom prst="rect">
            <a:avLst/>
          </a:prstGeom>
        </p:spPr>
        <p:txBody>
          <a:bodyPr wrap="square">
            <a:spAutoFit/>
          </a:bodyPr>
          <a:lstStyle/>
          <a:p>
            <a:pPr algn="ctr"/>
            <a:r>
              <a:rPr lang="en-US" dirty="0" smtClean="0"/>
              <a:t>Attend Committee monthly call</a:t>
            </a:r>
            <a:endParaRPr lang="en-US" dirty="0"/>
          </a:p>
        </p:txBody>
      </p:sp>
      <p:sp>
        <p:nvSpPr>
          <p:cNvPr id="18" name="TextBox 17"/>
          <p:cNvSpPr txBox="1"/>
          <p:nvPr/>
        </p:nvSpPr>
        <p:spPr>
          <a:xfrm>
            <a:off x="6424314" y="715245"/>
            <a:ext cx="2631530" cy="369332"/>
          </a:xfrm>
          <a:prstGeom prst="rect">
            <a:avLst/>
          </a:prstGeom>
          <a:noFill/>
        </p:spPr>
        <p:txBody>
          <a:bodyPr wrap="square" rtlCol="0">
            <a:spAutoFit/>
          </a:bodyPr>
          <a:lstStyle/>
          <a:p>
            <a:pPr algn="ctr"/>
            <a:r>
              <a:rPr lang="en-US" b="1" dirty="0" smtClean="0"/>
              <a:t>Administrative Assistant</a:t>
            </a:r>
            <a:endParaRPr lang="en-US" b="1" dirty="0"/>
          </a:p>
        </p:txBody>
      </p:sp>
      <p:sp>
        <p:nvSpPr>
          <p:cNvPr id="19" name="TextBox 18"/>
          <p:cNvSpPr txBox="1"/>
          <p:nvPr/>
        </p:nvSpPr>
        <p:spPr>
          <a:xfrm>
            <a:off x="6401761" y="1834216"/>
            <a:ext cx="2629984" cy="369332"/>
          </a:xfrm>
          <a:prstGeom prst="rect">
            <a:avLst/>
          </a:prstGeom>
          <a:noFill/>
        </p:spPr>
        <p:txBody>
          <a:bodyPr wrap="square" rtlCol="0">
            <a:spAutoFit/>
          </a:bodyPr>
          <a:lstStyle/>
          <a:p>
            <a:pPr algn="ctr"/>
            <a:r>
              <a:rPr lang="en-US" b="1" dirty="0" smtClean="0">
                <a:solidFill>
                  <a:srgbClr val="FF0000"/>
                </a:solidFill>
              </a:rPr>
              <a:t>Doesn't exist!</a:t>
            </a:r>
          </a:p>
        </p:txBody>
      </p:sp>
      <p:sp>
        <p:nvSpPr>
          <p:cNvPr id="20" name="Rectangle 19"/>
          <p:cNvSpPr/>
          <p:nvPr/>
        </p:nvSpPr>
        <p:spPr>
          <a:xfrm>
            <a:off x="6363275" y="2528178"/>
            <a:ext cx="2780725" cy="1477328"/>
          </a:xfrm>
          <a:prstGeom prst="rect">
            <a:avLst/>
          </a:prstGeom>
        </p:spPr>
        <p:txBody>
          <a:bodyPr wrap="square">
            <a:spAutoFit/>
          </a:bodyPr>
          <a:lstStyle/>
          <a:p>
            <a:pPr algn="ctr"/>
            <a:r>
              <a:rPr lang="en-US" b="1" dirty="0" smtClean="0">
                <a:solidFill>
                  <a:srgbClr val="FF0000"/>
                </a:solidFill>
              </a:rPr>
              <a:t>It would be very helpful to the PCWG if funding could be provided for this position(estimated cost of 15EUR/year)</a:t>
            </a:r>
            <a:endParaRPr lang="en-US" b="1" dirty="0">
              <a:solidFill>
                <a:srgbClr val="FF0000"/>
              </a:solidFill>
            </a:endParaRPr>
          </a:p>
        </p:txBody>
      </p:sp>
      <p:sp>
        <p:nvSpPr>
          <p:cNvPr id="21" name="Rectangle 20"/>
          <p:cNvSpPr/>
          <p:nvPr/>
        </p:nvSpPr>
        <p:spPr>
          <a:xfrm>
            <a:off x="27068" y="2834493"/>
            <a:ext cx="2498734" cy="646331"/>
          </a:xfrm>
          <a:prstGeom prst="rect">
            <a:avLst/>
          </a:prstGeom>
        </p:spPr>
        <p:txBody>
          <a:bodyPr wrap="square">
            <a:spAutoFit/>
          </a:bodyPr>
          <a:lstStyle/>
          <a:p>
            <a:pPr algn="ctr"/>
            <a:r>
              <a:rPr lang="en-US" dirty="0" smtClean="0"/>
              <a:t>Lead specific PCWG activities</a:t>
            </a:r>
            <a:endParaRPr lang="en-US" dirty="0"/>
          </a:p>
        </p:txBody>
      </p:sp>
      <p:sp>
        <p:nvSpPr>
          <p:cNvPr id="22" name="Rectangle 21"/>
          <p:cNvSpPr/>
          <p:nvPr/>
        </p:nvSpPr>
        <p:spPr>
          <a:xfrm>
            <a:off x="12689" y="2076193"/>
            <a:ext cx="2498734" cy="646331"/>
          </a:xfrm>
          <a:prstGeom prst="rect">
            <a:avLst/>
          </a:prstGeom>
        </p:spPr>
        <p:txBody>
          <a:bodyPr wrap="square">
            <a:spAutoFit/>
          </a:bodyPr>
          <a:lstStyle/>
          <a:p>
            <a:pPr algn="ctr"/>
            <a:r>
              <a:rPr lang="en-US" dirty="0" smtClean="0"/>
              <a:t>Provide strategic input to PCWG</a:t>
            </a:r>
            <a:endParaRPr lang="en-US" dirty="0"/>
          </a:p>
        </p:txBody>
      </p:sp>
      <p:sp>
        <p:nvSpPr>
          <p:cNvPr id="23" name="Rectangle 22"/>
          <p:cNvSpPr/>
          <p:nvPr/>
        </p:nvSpPr>
        <p:spPr>
          <a:xfrm>
            <a:off x="89663" y="3679534"/>
            <a:ext cx="2498734" cy="369332"/>
          </a:xfrm>
          <a:prstGeom prst="rect">
            <a:avLst/>
          </a:prstGeom>
        </p:spPr>
        <p:txBody>
          <a:bodyPr wrap="square">
            <a:spAutoFit/>
          </a:bodyPr>
          <a:lstStyle/>
          <a:p>
            <a:pPr algn="ctr"/>
            <a:r>
              <a:rPr lang="en-US" dirty="0" smtClean="0"/>
              <a:t>Host meetings/webinars</a:t>
            </a:r>
            <a:endParaRPr lang="en-US" dirty="0"/>
          </a:p>
        </p:txBody>
      </p:sp>
      <p:sp>
        <p:nvSpPr>
          <p:cNvPr id="25" name="TextBox 24"/>
          <p:cNvSpPr txBox="1"/>
          <p:nvPr/>
        </p:nvSpPr>
        <p:spPr>
          <a:xfrm>
            <a:off x="2527349" y="715245"/>
            <a:ext cx="3810267" cy="369332"/>
          </a:xfrm>
          <a:prstGeom prst="rect">
            <a:avLst/>
          </a:prstGeom>
          <a:noFill/>
        </p:spPr>
        <p:txBody>
          <a:bodyPr wrap="square" rtlCol="0">
            <a:spAutoFit/>
          </a:bodyPr>
          <a:lstStyle/>
          <a:p>
            <a:pPr algn="ctr"/>
            <a:r>
              <a:rPr lang="en-US" b="1" dirty="0" smtClean="0"/>
              <a:t>Coordinator</a:t>
            </a:r>
            <a:endParaRPr lang="en-US" b="1" dirty="0"/>
          </a:p>
        </p:txBody>
      </p:sp>
      <p:sp>
        <p:nvSpPr>
          <p:cNvPr id="26" name="Rectangle 25"/>
          <p:cNvSpPr/>
          <p:nvPr/>
        </p:nvSpPr>
        <p:spPr>
          <a:xfrm>
            <a:off x="2578666" y="1192669"/>
            <a:ext cx="3746121" cy="3785652"/>
          </a:xfrm>
          <a:prstGeom prst="rect">
            <a:avLst/>
          </a:prstGeom>
        </p:spPr>
        <p:txBody>
          <a:bodyPr wrap="square">
            <a:spAutoFit/>
          </a:bodyPr>
          <a:lstStyle/>
          <a:p>
            <a:pPr algn="ctr"/>
            <a:r>
              <a:rPr lang="en-US" sz="1600" dirty="0" smtClean="0"/>
              <a:t>Takes accountability for overall organization of group and effective running of the steering committee.</a:t>
            </a:r>
          </a:p>
          <a:p>
            <a:pPr algn="ctr"/>
            <a:endParaRPr lang="en-US" sz="1600" dirty="0"/>
          </a:p>
          <a:p>
            <a:pPr algn="ctr"/>
            <a:r>
              <a:rPr lang="en-US" sz="1600" dirty="0" smtClean="0"/>
              <a:t>Chairs/facilitates meetings (could also be done by committee members).</a:t>
            </a:r>
          </a:p>
          <a:p>
            <a:pPr algn="ctr"/>
            <a:endParaRPr lang="en-US" sz="1600" dirty="0"/>
          </a:p>
          <a:p>
            <a:r>
              <a:rPr lang="en-US" sz="1600" dirty="0" smtClean="0"/>
              <a:t>Administrative functions:</a:t>
            </a:r>
          </a:p>
          <a:p>
            <a:pPr marL="285750" indent="-285750">
              <a:buFont typeface="Arial"/>
              <a:buChar char="•"/>
            </a:pPr>
            <a:r>
              <a:rPr lang="en-US" sz="1600" dirty="0" smtClean="0"/>
              <a:t>Managing PCWG inbox.</a:t>
            </a:r>
          </a:p>
          <a:p>
            <a:pPr marL="285750" indent="-285750">
              <a:buFont typeface="Arial"/>
              <a:buChar char="•"/>
            </a:pPr>
            <a:r>
              <a:rPr lang="en-US" sz="1600" dirty="0" smtClean="0"/>
              <a:t>Manage PCWG mailing list.</a:t>
            </a:r>
          </a:p>
          <a:p>
            <a:pPr marL="285750" indent="-285750">
              <a:buFont typeface="Arial"/>
              <a:buChar char="•"/>
            </a:pPr>
            <a:r>
              <a:rPr lang="en-US" sz="1600" dirty="0" smtClean="0"/>
              <a:t>Support meeting hosts</a:t>
            </a:r>
          </a:p>
          <a:p>
            <a:pPr marL="285750" indent="-285750">
              <a:buFont typeface="Arial"/>
              <a:buChar char="•"/>
            </a:pPr>
            <a:r>
              <a:rPr lang="en-US" sz="1600" dirty="0" smtClean="0"/>
              <a:t>Prepare meeting agendas, minutes and proceeds</a:t>
            </a:r>
          </a:p>
          <a:p>
            <a:pPr marL="285750" indent="-285750">
              <a:buFont typeface="Arial"/>
              <a:buChar char="•"/>
            </a:pPr>
            <a:r>
              <a:rPr lang="en-US" sz="1600" dirty="0" smtClean="0"/>
              <a:t>Update PCWG website.</a:t>
            </a:r>
          </a:p>
          <a:p>
            <a:pPr marL="285750" indent="-285750">
              <a:buFont typeface="Arial"/>
              <a:buChar char="•"/>
            </a:pPr>
            <a:r>
              <a:rPr lang="en-US" sz="1600" dirty="0" smtClean="0"/>
              <a:t>Manage PCWG DropBox</a:t>
            </a:r>
            <a:endParaRPr lang="en-US" sz="1600" dirty="0"/>
          </a:p>
        </p:txBody>
      </p:sp>
      <p:sp>
        <p:nvSpPr>
          <p:cNvPr id="27" name="Right Arrow 26"/>
          <p:cNvSpPr/>
          <p:nvPr/>
        </p:nvSpPr>
        <p:spPr>
          <a:xfrm>
            <a:off x="5426744" y="4232805"/>
            <a:ext cx="1501015" cy="51306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rPr>
              <a:t>?</a:t>
            </a:r>
            <a:endParaRPr lang="en-US" sz="3600" dirty="0">
              <a:solidFill>
                <a:schemeClr val="tx1"/>
              </a:solidFill>
            </a:endParaRPr>
          </a:p>
        </p:txBody>
      </p:sp>
      <p:sp>
        <p:nvSpPr>
          <p:cNvPr id="28" name="Rectangle 27"/>
          <p:cNvSpPr/>
          <p:nvPr/>
        </p:nvSpPr>
        <p:spPr>
          <a:xfrm>
            <a:off x="100942" y="4332173"/>
            <a:ext cx="2498734" cy="646331"/>
          </a:xfrm>
          <a:prstGeom prst="rect">
            <a:avLst/>
          </a:prstGeom>
        </p:spPr>
        <p:txBody>
          <a:bodyPr wrap="square">
            <a:spAutoFit/>
          </a:bodyPr>
          <a:lstStyle/>
          <a:p>
            <a:pPr algn="ctr"/>
            <a:r>
              <a:rPr lang="en-US" dirty="0" smtClean="0"/>
              <a:t>Lead PCWG code feature development?</a:t>
            </a:r>
            <a:endParaRPr lang="en-US" dirty="0"/>
          </a:p>
        </p:txBody>
      </p:sp>
    </p:spTree>
    <p:extLst>
      <p:ext uri="{BB962C8B-B14F-4D97-AF65-F5344CB8AC3E}">
        <p14:creationId xmlns:p14="http://schemas.microsoft.com/office/powerpoint/2010/main" val="277842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Funding &amp; Membership Fee</a:t>
            </a:r>
          </a:p>
        </p:txBody>
      </p:sp>
      <p:sp>
        <p:nvSpPr>
          <p:cNvPr id="12" name="TextBox 11"/>
          <p:cNvSpPr txBox="1"/>
          <p:nvPr/>
        </p:nvSpPr>
        <p:spPr>
          <a:xfrm>
            <a:off x="128293" y="923484"/>
            <a:ext cx="8890622" cy="4247317"/>
          </a:xfrm>
          <a:prstGeom prst="rect">
            <a:avLst/>
          </a:prstGeom>
          <a:noFill/>
        </p:spPr>
        <p:txBody>
          <a:bodyPr wrap="square" rtlCol="0">
            <a:spAutoFit/>
          </a:bodyPr>
          <a:lstStyle/>
          <a:p>
            <a:pPr marL="285750" indent="-285750">
              <a:buFont typeface="Arial"/>
              <a:buChar char="•"/>
            </a:pPr>
            <a:r>
              <a:rPr lang="en-US" dirty="0" smtClean="0"/>
              <a:t>The potential for a PCWG membership fee has been discussed, but the initial conclusion is that this would be unworkable and undermine the open ethos of the group.</a:t>
            </a:r>
          </a:p>
          <a:p>
            <a:endParaRPr lang="en-US" dirty="0"/>
          </a:p>
          <a:p>
            <a:pPr marL="285750" indent="-285750">
              <a:buFont typeface="Arial"/>
              <a:buChar char="•"/>
            </a:pPr>
            <a:r>
              <a:rPr lang="en-US" dirty="0" smtClean="0"/>
              <a:t>The potential to fund a part-time coordinator or a part-time administrative assistant has been briefly explored, but is currently considered unworkable (not clear who would pay and how).</a:t>
            </a:r>
          </a:p>
          <a:p>
            <a:pPr marL="285750" indent="-285750">
              <a:buFont typeface="Arial"/>
              <a:buChar char="•"/>
            </a:pPr>
            <a:endParaRPr lang="en-US" dirty="0"/>
          </a:p>
          <a:p>
            <a:pPr marL="285750" indent="-285750">
              <a:buFont typeface="Arial"/>
              <a:buChar char="•"/>
            </a:pPr>
            <a:r>
              <a:rPr lang="en-US" b="1" dirty="0" smtClean="0">
                <a:solidFill>
                  <a:srgbClr val="3366FF"/>
                </a:solidFill>
              </a:rPr>
              <a:t>Therefore the plan is for the PCWG to continue to rely on ‘in kind’ (time, food, venues, data </a:t>
            </a:r>
            <a:r>
              <a:rPr lang="en-US" b="1" dirty="0" err="1" smtClean="0">
                <a:solidFill>
                  <a:srgbClr val="3366FF"/>
                </a:solidFill>
              </a:rPr>
              <a:t>etc</a:t>
            </a:r>
            <a:r>
              <a:rPr lang="en-US" b="1" dirty="0" smtClean="0">
                <a:solidFill>
                  <a:srgbClr val="3366FF"/>
                </a:solidFill>
              </a:rPr>
              <a:t>) contributions from its members and hosts.</a:t>
            </a:r>
          </a:p>
          <a:p>
            <a:pPr marL="285750" indent="-285750">
              <a:buFont typeface="Arial"/>
              <a:buChar char="•"/>
            </a:pPr>
            <a:endParaRPr lang="en-US" b="1" dirty="0">
              <a:solidFill>
                <a:srgbClr val="3366FF"/>
              </a:solidFill>
            </a:endParaRPr>
          </a:p>
          <a:p>
            <a:pPr marL="285750" indent="-285750">
              <a:buFont typeface="Arial"/>
              <a:buChar char="•"/>
            </a:pPr>
            <a:r>
              <a:rPr lang="en-US" dirty="0" smtClean="0"/>
              <a:t>The group will attempt to repeat the funded PCWG summer internship which was successfully implemented in 2016, however it is acknowledge that even this small level of funding is still hard to organize.</a:t>
            </a:r>
            <a:endParaRPr lang="en-US" dirty="0"/>
          </a:p>
          <a:p>
            <a:pPr marL="285750" indent="-285750">
              <a:buFont typeface="Arial"/>
              <a:buChar char="•"/>
            </a:pPr>
            <a:endParaRPr lang="en-US" b="1" dirty="0" smtClean="0">
              <a:solidFill>
                <a:srgbClr val="3366FF"/>
              </a:solidFill>
            </a:endParaRPr>
          </a:p>
          <a:p>
            <a:pPr marL="285750" indent="-285750">
              <a:buFont typeface="Arial"/>
              <a:buChar char="•"/>
            </a:pPr>
            <a:r>
              <a:rPr lang="en-US" b="1" dirty="0">
                <a:solidFill>
                  <a:srgbClr val="3366FF"/>
                </a:solidFill>
              </a:rPr>
              <a:t>Q. Does the group agree</a:t>
            </a:r>
            <a:r>
              <a:rPr lang="en-US" b="1" dirty="0" smtClean="0">
                <a:solidFill>
                  <a:srgbClr val="3366FF"/>
                </a:solidFill>
              </a:rPr>
              <a:t>?</a:t>
            </a:r>
            <a:endParaRPr lang="en-US" b="1" dirty="0">
              <a:solidFill>
                <a:srgbClr val="3366FF"/>
              </a:solidFill>
            </a:endParaRPr>
          </a:p>
        </p:txBody>
      </p:sp>
    </p:spTree>
    <p:extLst>
      <p:ext uri="{BB962C8B-B14F-4D97-AF65-F5344CB8AC3E}">
        <p14:creationId xmlns:p14="http://schemas.microsoft.com/office/powerpoint/2010/main" val="1048158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Should the PCWG Continue?</a:t>
            </a:r>
          </a:p>
        </p:txBody>
      </p:sp>
      <p:sp>
        <p:nvSpPr>
          <p:cNvPr id="12" name="TextBox 11"/>
          <p:cNvSpPr txBox="1"/>
          <p:nvPr/>
        </p:nvSpPr>
        <p:spPr>
          <a:xfrm>
            <a:off x="128292" y="833695"/>
            <a:ext cx="9015707" cy="4524316"/>
          </a:xfrm>
          <a:prstGeom prst="rect">
            <a:avLst/>
          </a:prstGeom>
          <a:noFill/>
        </p:spPr>
        <p:txBody>
          <a:bodyPr wrap="square" rtlCol="0">
            <a:spAutoFit/>
          </a:bodyPr>
          <a:lstStyle/>
          <a:p>
            <a:pPr marL="285750" indent="-285750" algn="just">
              <a:buFont typeface="Arial"/>
              <a:buChar char="•"/>
            </a:pPr>
            <a:r>
              <a:rPr lang="en-US" dirty="0" smtClean="0"/>
              <a:t>Informal feedback is that the group should continue its activities into 2017. The consensus view seems to be that, although progress has been made, the PCWG has unfinished business.</a:t>
            </a:r>
            <a:endParaRPr lang="en-US" dirty="0"/>
          </a:p>
          <a:p>
            <a:pPr marL="285750" indent="-285750">
              <a:buFont typeface="Arial"/>
              <a:buChar char="•"/>
            </a:pPr>
            <a:endParaRPr lang="en-US" dirty="0" smtClean="0"/>
          </a:p>
          <a:p>
            <a:r>
              <a:rPr lang="en-US" dirty="0" smtClean="0"/>
              <a:t>	</a:t>
            </a:r>
            <a:r>
              <a:rPr lang="en-US" b="1" dirty="0" smtClean="0">
                <a:solidFill>
                  <a:srgbClr val="3366FF"/>
                </a:solidFill>
              </a:rPr>
              <a:t>Q. Does the group agree?</a:t>
            </a:r>
          </a:p>
          <a:p>
            <a:r>
              <a:rPr lang="en-US" b="1" dirty="0">
                <a:solidFill>
                  <a:srgbClr val="3366FF"/>
                </a:solidFill>
              </a:rPr>
              <a:t>	</a:t>
            </a:r>
            <a:r>
              <a:rPr lang="en-US" b="1" dirty="0" smtClean="0">
                <a:solidFill>
                  <a:srgbClr val="3366FF"/>
                </a:solidFill>
              </a:rPr>
              <a:t>Q. Should the PCWG create a new roadmap or refresh the existing 2016 roadma</a:t>
            </a:r>
            <a:r>
              <a:rPr lang="en-US" b="1" dirty="0">
                <a:solidFill>
                  <a:srgbClr val="3366FF"/>
                </a:solidFill>
              </a:rPr>
              <a:t>p</a:t>
            </a:r>
            <a:r>
              <a:rPr lang="en-US" b="1" dirty="0" smtClean="0">
                <a:solidFill>
                  <a:srgbClr val="3366FF"/>
                </a:solidFill>
              </a:rPr>
              <a:t>?</a:t>
            </a:r>
            <a:endParaRPr lang="en-US" b="1" dirty="0">
              <a:solidFill>
                <a:srgbClr val="3366FF"/>
              </a:solidFill>
            </a:endParaRPr>
          </a:p>
          <a:p>
            <a:pPr marL="285750" indent="-285750">
              <a:buFont typeface="Arial"/>
              <a:buChar char="•"/>
            </a:pPr>
            <a:endParaRPr lang="en-US" dirty="0" smtClean="0"/>
          </a:p>
          <a:p>
            <a:pPr marL="285750" indent="-285750">
              <a:buFont typeface="Arial"/>
              <a:buChar char="•"/>
            </a:pPr>
            <a:r>
              <a:rPr lang="en-US" dirty="0" smtClean="0"/>
              <a:t>Informal feedback indicates that the PCWG should try and focus its activities as much as possible in 2017 and this might mean that it should decide not to undertake certain activities in the future which are well covered by other groups.</a:t>
            </a:r>
          </a:p>
          <a:p>
            <a:pPr marL="285750" indent="-285750">
              <a:buFont typeface="Arial"/>
              <a:buChar char="•"/>
            </a:pPr>
            <a:endParaRPr lang="en-US" b="1" dirty="0">
              <a:solidFill>
                <a:srgbClr val="3366FF"/>
              </a:solidFill>
            </a:endParaRPr>
          </a:p>
          <a:p>
            <a:r>
              <a:rPr lang="en-US" dirty="0"/>
              <a:t>	</a:t>
            </a:r>
            <a:r>
              <a:rPr lang="en-US" b="1" dirty="0">
                <a:solidFill>
                  <a:srgbClr val="3366FF"/>
                </a:solidFill>
              </a:rPr>
              <a:t>Q. Does the group agree</a:t>
            </a:r>
            <a:r>
              <a:rPr lang="en-US" b="1" dirty="0" smtClean="0">
                <a:solidFill>
                  <a:srgbClr val="3366FF"/>
                </a:solidFill>
              </a:rPr>
              <a:t>?</a:t>
            </a:r>
          </a:p>
          <a:p>
            <a:r>
              <a:rPr lang="en-US" b="1" dirty="0">
                <a:solidFill>
                  <a:srgbClr val="3366FF"/>
                </a:solidFill>
              </a:rPr>
              <a:t>	</a:t>
            </a:r>
            <a:endParaRPr lang="en-US" b="1" dirty="0" smtClean="0">
              <a:solidFill>
                <a:srgbClr val="3366FF"/>
              </a:solidFill>
            </a:endParaRPr>
          </a:p>
          <a:p>
            <a:r>
              <a:rPr lang="en-US" b="1" dirty="0">
                <a:solidFill>
                  <a:srgbClr val="3366FF"/>
                </a:solidFill>
              </a:rPr>
              <a:t>	</a:t>
            </a:r>
            <a:r>
              <a:rPr lang="en-US" b="1" dirty="0" smtClean="0">
                <a:solidFill>
                  <a:srgbClr val="3366FF"/>
                </a:solidFill>
              </a:rPr>
              <a:t>Q. What activities should the PCWG avoid?</a:t>
            </a:r>
          </a:p>
          <a:p>
            <a:r>
              <a:rPr lang="en-US" b="1" dirty="0">
                <a:solidFill>
                  <a:srgbClr val="3366FF"/>
                </a:solidFill>
              </a:rPr>
              <a:t>	</a:t>
            </a:r>
            <a:r>
              <a:rPr lang="en-US" b="1" dirty="0" smtClean="0">
                <a:solidFill>
                  <a:srgbClr val="3366FF"/>
                </a:solidFill>
              </a:rPr>
              <a:t>Q. What activities should the PCWG focus on?</a:t>
            </a:r>
            <a:endParaRPr lang="en-US" b="1" dirty="0">
              <a:solidFill>
                <a:srgbClr val="3366FF"/>
              </a:solidFill>
            </a:endParaRPr>
          </a:p>
          <a:p>
            <a:pPr marL="285750" indent="-285750">
              <a:buFont typeface="Arial"/>
              <a:buChar char="•"/>
            </a:pPr>
            <a:endParaRPr lang="en-US" b="1" dirty="0">
              <a:solidFill>
                <a:srgbClr val="3366FF"/>
              </a:solidFill>
            </a:endParaRPr>
          </a:p>
        </p:txBody>
      </p:sp>
    </p:spTree>
    <p:extLst>
      <p:ext uri="{BB962C8B-B14F-4D97-AF65-F5344CB8AC3E}">
        <p14:creationId xmlns:p14="http://schemas.microsoft.com/office/powerpoint/2010/main" val="156171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0" y="179719"/>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Meeting Frequency</a:t>
            </a:r>
          </a:p>
        </p:txBody>
      </p:sp>
      <p:sp>
        <p:nvSpPr>
          <p:cNvPr id="12" name="TextBox 11"/>
          <p:cNvSpPr txBox="1"/>
          <p:nvPr/>
        </p:nvSpPr>
        <p:spPr>
          <a:xfrm>
            <a:off x="128293" y="769560"/>
            <a:ext cx="8890622" cy="4278094"/>
          </a:xfrm>
          <a:prstGeom prst="rect">
            <a:avLst/>
          </a:prstGeom>
          <a:noFill/>
        </p:spPr>
        <p:txBody>
          <a:bodyPr wrap="square" rtlCol="0">
            <a:spAutoFit/>
          </a:bodyPr>
          <a:lstStyle/>
          <a:p>
            <a:pPr marL="285750" indent="-285750" algn="just">
              <a:buFont typeface="Arial"/>
              <a:buChar char="•"/>
            </a:pPr>
            <a:r>
              <a:rPr lang="en-US" sz="1700" dirty="0" smtClean="0"/>
              <a:t>Informal feedback is that the group should have less physical meetings per year in future than in 2016 (6 physical meetings in 2016).</a:t>
            </a:r>
          </a:p>
          <a:p>
            <a:pPr marL="285750" indent="-285750" algn="just">
              <a:buFont typeface="Arial"/>
              <a:buChar char="•"/>
            </a:pPr>
            <a:endParaRPr lang="en-US" sz="1700" dirty="0"/>
          </a:p>
          <a:p>
            <a:pPr marL="742950" lvl="1" indent="-285750" algn="just">
              <a:buFont typeface="Courier New"/>
              <a:buChar char="o"/>
            </a:pPr>
            <a:r>
              <a:rPr lang="en-US" sz="1700" dirty="0" smtClean="0"/>
              <a:t>Need to hold at least one meeting per year in US (there is substantial US engagement in the group).</a:t>
            </a:r>
          </a:p>
          <a:p>
            <a:pPr marL="742950" lvl="1" indent="-285750" algn="just">
              <a:buFont typeface="Courier New"/>
              <a:buChar char="o"/>
            </a:pPr>
            <a:endParaRPr lang="en-US" sz="1700" dirty="0" smtClean="0"/>
          </a:p>
          <a:p>
            <a:pPr marL="742950" lvl="1" indent="-285750" algn="just">
              <a:buFont typeface="Courier New"/>
              <a:buChar char="o"/>
            </a:pPr>
            <a:r>
              <a:rPr lang="en-US" sz="1700" dirty="0" smtClean="0"/>
              <a:t>Aim for 2 meetings in Europe and 1 meeting in US in 2017. Where possible time meetings to be coincident with other events e.g. standard meetings or conferences.</a:t>
            </a:r>
          </a:p>
          <a:p>
            <a:pPr marL="742950" lvl="1" indent="-285750" algn="just">
              <a:buFont typeface="Courier New"/>
              <a:buChar char="o"/>
            </a:pPr>
            <a:endParaRPr lang="en-US" sz="1700" dirty="0"/>
          </a:p>
          <a:p>
            <a:pPr marL="742950" lvl="1" indent="-285750" algn="just">
              <a:buFont typeface="Courier New"/>
              <a:buChar char="o"/>
            </a:pPr>
            <a:r>
              <a:rPr lang="en-US" sz="1700" dirty="0" smtClean="0"/>
              <a:t>Additionally host virtual meetings/webinars in between physical meetings. Aims for 3 virtual meetings in 2017.</a:t>
            </a:r>
          </a:p>
          <a:p>
            <a:pPr marL="742950" lvl="1" indent="-285750" algn="just">
              <a:buFont typeface="Courier New"/>
              <a:buChar char="o"/>
            </a:pPr>
            <a:endParaRPr lang="en-US" sz="1700" dirty="0"/>
          </a:p>
          <a:p>
            <a:pPr marL="742950" lvl="1" indent="-285750" algn="just">
              <a:buFont typeface="Courier New"/>
              <a:buChar char="o"/>
            </a:pPr>
            <a:r>
              <a:rPr lang="en-US" sz="1700" dirty="0" smtClean="0"/>
              <a:t>Strong feeling that ‘physical meetings should be 100% physical’ and ‘virtual meetings should be 100% virtual’ i.e. no remote attendance at physical meetings. </a:t>
            </a:r>
            <a:endParaRPr lang="en-US" sz="1700" dirty="0"/>
          </a:p>
          <a:p>
            <a:pPr marL="285750" indent="-285750">
              <a:buFont typeface="Arial"/>
              <a:buChar char="•"/>
            </a:pPr>
            <a:endParaRPr lang="en-US" sz="1700" dirty="0" smtClean="0"/>
          </a:p>
          <a:p>
            <a:pPr lvl="1"/>
            <a:r>
              <a:rPr lang="en-US" sz="1700" b="1" dirty="0" smtClean="0">
                <a:solidFill>
                  <a:srgbClr val="3366FF"/>
                </a:solidFill>
              </a:rPr>
              <a:t>Q. Does the group agree?</a:t>
            </a:r>
          </a:p>
        </p:txBody>
      </p:sp>
    </p:spTree>
    <p:extLst>
      <p:ext uri="{BB962C8B-B14F-4D97-AF65-F5344CB8AC3E}">
        <p14:creationId xmlns:p14="http://schemas.microsoft.com/office/powerpoint/2010/main" val="224016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59" y="265656"/>
            <a:ext cx="8906719" cy="4166886"/>
          </a:xfrm>
        </p:spPr>
        <p:txBody>
          <a:bodyPr>
            <a:noAutofit/>
          </a:bodyPr>
          <a:lstStyle/>
          <a:p>
            <a:r>
              <a:rPr lang="en-GB" sz="1600" dirty="0" smtClean="0"/>
              <a:t>The PCWG will remain free to join and free to participate in.</a:t>
            </a:r>
          </a:p>
          <a:p>
            <a:r>
              <a:rPr lang="en-GB" sz="1600" b="1" dirty="0" smtClean="0"/>
              <a:t>Voluntary contributions will be sought from corporate members</a:t>
            </a:r>
            <a:r>
              <a:rPr lang="en-GB" sz="1600" dirty="0" smtClean="0"/>
              <a:t>. Organisations making annual contributions ≥ £1500 GBP will be offered the opportunity for their support of the PCWG to be publicised on the PCWG website (</a:t>
            </a:r>
            <a:r>
              <a:rPr lang="en-GB" sz="1600" dirty="0" smtClean="0">
                <a:hlinkClick r:id="rId2"/>
              </a:rPr>
              <a:t>www.pcwg.org/Sponsors</a:t>
            </a:r>
            <a:r>
              <a:rPr lang="en-GB" sz="1600" dirty="0" smtClean="0"/>
              <a:t>):</a:t>
            </a:r>
          </a:p>
          <a:p>
            <a:pPr lvl="1"/>
            <a:r>
              <a:rPr lang="en-GB" sz="1400" dirty="0" smtClean="0"/>
              <a:t>An area of up to 600×400 pixels will be provided.</a:t>
            </a:r>
          </a:p>
          <a:p>
            <a:pPr lvl="1"/>
            <a:r>
              <a:rPr lang="en-GB" sz="1400" dirty="0" smtClean="0"/>
              <a:t>All necessary design work must be completed by the sponsor.</a:t>
            </a:r>
          </a:p>
          <a:p>
            <a:pPr lvl="1"/>
            <a:r>
              <a:rPr lang="en-GB" sz="1400" dirty="0" smtClean="0"/>
              <a:t>Sponsorship information will be removed at the end of the funding period.</a:t>
            </a:r>
          </a:p>
          <a:p>
            <a:pPr lvl="1"/>
            <a:r>
              <a:rPr lang="en-GB" sz="1400" dirty="0" smtClean="0"/>
              <a:t>Sponsors may choose to provider links to their products, services or recruitment web pages.</a:t>
            </a:r>
          </a:p>
          <a:p>
            <a:pPr lvl="1"/>
            <a:endParaRPr lang="en-GB" sz="800" dirty="0" smtClean="0"/>
          </a:p>
          <a:p>
            <a:r>
              <a:rPr lang="en-GB" sz="1600" dirty="0" smtClean="0"/>
              <a:t>The contributions will be spent on:</a:t>
            </a:r>
          </a:p>
          <a:p>
            <a:pPr marL="685800" lvl="2"/>
            <a:r>
              <a:rPr lang="en-GB" sz="1400" dirty="0" smtClean="0"/>
              <a:t>‘Out of pocket’ travel expenses of Group Coordinator (≈5000 EUR/year).</a:t>
            </a:r>
          </a:p>
          <a:p>
            <a:pPr marL="685800" lvl="2"/>
            <a:r>
              <a:rPr lang="en-GB" sz="1400" dirty="0" smtClean="0"/>
              <a:t>Salary cost of part-time PCWG administrator </a:t>
            </a:r>
            <a:r>
              <a:rPr lang="en-GB" sz="1400" dirty="0"/>
              <a:t>(</a:t>
            </a:r>
            <a:r>
              <a:rPr lang="en-GB" sz="1400" dirty="0" smtClean="0"/>
              <a:t>≈15000 EUR/year).</a:t>
            </a:r>
          </a:p>
          <a:p>
            <a:pPr marL="685800" lvl="2"/>
            <a:r>
              <a:rPr lang="en-GB" sz="1400" dirty="0" smtClean="0"/>
              <a:t>Salary cost of PCWG Student Interns </a:t>
            </a:r>
            <a:r>
              <a:rPr lang="en-GB" sz="1400" dirty="0"/>
              <a:t>(</a:t>
            </a:r>
            <a:r>
              <a:rPr lang="en-GB" sz="1400" dirty="0" smtClean="0"/>
              <a:t>≈5000 EUR per intern depending on placement duration).</a:t>
            </a:r>
          </a:p>
          <a:p>
            <a:pPr marL="685800" lvl="2"/>
            <a:r>
              <a:rPr lang="en-GB" sz="1400" dirty="0" smtClean="0"/>
              <a:t>A nominal financial administration fee </a:t>
            </a:r>
            <a:r>
              <a:rPr lang="en-GB" sz="1400" dirty="0"/>
              <a:t>(≈</a:t>
            </a:r>
            <a:r>
              <a:rPr lang="en-GB" sz="1400" dirty="0" smtClean="0"/>
              <a:t>1000 EUR/year)</a:t>
            </a:r>
          </a:p>
          <a:p>
            <a:pPr marL="685800" lvl="2"/>
            <a:endParaRPr lang="en-GB" sz="800" dirty="0"/>
          </a:p>
          <a:p>
            <a:r>
              <a:rPr lang="en-GB" sz="1600" dirty="0" smtClean="0"/>
              <a:t>The PCWG will publish a description of its financial management process on the PCWG website.</a:t>
            </a:r>
          </a:p>
          <a:p>
            <a:r>
              <a:rPr lang="en-GB" sz="1600" dirty="0"/>
              <a:t>The PCWG will publish an annual outline financial </a:t>
            </a:r>
            <a:r>
              <a:rPr lang="en-GB" sz="1600" dirty="0" smtClean="0"/>
              <a:t>statement.</a:t>
            </a:r>
          </a:p>
          <a:p>
            <a:r>
              <a:rPr lang="en-GB" sz="1600" dirty="0" smtClean="0"/>
              <a:t>The PCWG will aim to end each year with a cash neutral financial position.</a:t>
            </a:r>
          </a:p>
          <a:p>
            <a:r>
              <a:rPr lang="en-GB" sz="1600" dirty="0" smtClean="0"/>
              <a:t>The PCWG funds will be held in a dedicated bank account managed by a PCWG member organisation.</a:t>
            </a:r>
          </a:p>
          <a:p>
            <a:endParaRPr lang="en-GB" sz="1400" dirty="0"/>
          </a:p>
          <a:p>
            <a:endParaRPr lang="en-GB" sz="1600" dirty="0"/>
          </a:p>
          <a:p>
            <a:endParaRPr lang="en-GB" sz="2000" dirty="0"/>
          </a:p>
        </p:txBody>
      </p:sp>
      <p:sp>
        <p:nvSpPr>
          <p:cNvPr id="4" name="TextBox 6"/>
          <p:cNvSpPr txBox="1">
            <a:spLocks noChangeArrowheads="1"/>
          </p:cNvSpPr>
          <p:nvPr/>
        </p:nvSpPr>
        <p:spPr bwMode="auto">
          <a:xfrm>
            <a:off x="0" y="-17056"/>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1800" b="1" dirty="0" smtClean="0">
                <a:solidFill>
                  <a:srgbClr val="00B0F0"/>
                </a:solidFill>
              </a:rPr>
              <a:t>Proposed PCWG Funding Principles</a:t>
            </a:r>
          </a:p>
        </p:txBody>
      </p:sp>
    </p:spTree>
    <p:extLst>
      <p:ext uri="{BB962C8B-B14F-4D97-AF65-F5344CB8AC3E}">
        <p14:creationId xmlns:p14="http://schemas.microsoft.com/office/powerpoint/2010/main" val="348987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0348" y="734151"/>
            <a:ext cx="2808312" cy="2465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0" y="3427391"/>
            <a:ext cx="9144000" cy="3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4096990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750</Words>
  <Application>Microsoft Office PowerPoint</Application>
  <PresentationFormat>On-screen Show (16:9)</PresentationFormat>
  <Paragraphs>100</Paragraphs>
  <Slides>8</Slides>
  <Notes>0</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Office Theme</vt:lpstr>
      <vt:lpstr>1_Office Theme</vt:lpstr>
      <vt:lpstr>17_Default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80</cp:revision>
  <dcterms:created xsi:type="dcterms:W3CDTF">2016-03-10T07:56:16Z</dcterms:created>
  <dcterms:modified xsi:type="dcterms:W3CDTF">2017-03-01T22:52:11Z</dcterms:modified>
</cp:coreProperties>
</file>