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94" r:id="rId3"/>
    <p:sldId id="296" r:id="rId4"/>
    <p:sldId id="314" r:id="rId5"/>
    <p:sldId id="329" r:id="rId6"/>
    <p:sldId id="330" r:id="rId7"/>
    <p:sldId id="315" r:id="rId8"/>
    <p:sldId id="313" r:id="rId9"/>
    <p:sldId id="311" r:id="rId10"/>
    <p:sldId id="331" r:id="rId11"/>
    <p:sldId id="336" r:id="rId12"/>
    <p:sldId id="332" r:id="rId13"/>
    <p:sldId id="334" r:id="rId14"/>
    <p:sldId id="33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>
        <p:scale>
          <a:sx n="75" d="100"/>
          <a:sy n="75" d="100"/>
        </p:scale>
        <p:origin x="-1594" y="-5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660449"/>
            <a:ext cx="2687112" cy="1007667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3254525"/>
            <a:ext cx="7153276" cy="978694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7" y="322219"/>
            <a:ext cx="5527675" cy="24288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33" y="596900"/>
            <a:ext cx="903657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3854459"/>
            <a:ext cx="5486400" cy="9120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547689"/>
            <a:ext cx="2019300" cy="3988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47689"/>
            <a:ext cx="5907088" cy="39885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5901"/>
            <a:ext cx="5507590" cy="30289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40" y="1058300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1543042"/>
            <a:ext cx="4800600" cy="3038624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058300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2286000"/>
            <a:ext cx="5279596" cy="2631282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1543040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058300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058300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89" y="1643938"/>
            <a:ext cx="4033381" cy="329682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1543040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7" y="1058300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1661828"/>
            <a:ext cx="4669536" cy="297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850858"/>
            <a:ext cx="8078788" cy="345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" y="294882"/>
            <a:ext cx="7416799" cy="303610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7" y="322219"/>
            <a:ext cx="55276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23" y="288164"/>
            <a:ext cx="687821" cy="252095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6200000" flipV="1">
            <a:off x="-2244158" y="2791841"/>
            <a:ext cx="4595815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rbit.dtu.dk/files/55566391/ris_m_263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wg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posals/PCWG-Inner-Outer-Range-Proposal-Dec-201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ceedings/2016-08-10/06%20-%20High%20Resolution%20Turbine-Specific%20Matrix,%20Carl%20Ostridge%20(DNV%20GL).pptx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386220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2017 Roadmap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 fontAlgn="base"/>
            <a:r>
              <a:rPr lang="en-GB" sz="3200" b="1" dirty="0" smtClean="0">
                <a:solidFill>
                  <a:srgbClr val="00B0F0"/>
                </a:solidFill>
              </a:rPr>
              <a:t>Friday, 09 June 2017</a:t>
            </a:r>
            <a:endParaRPr lang="en-GB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Copenhagen, Denmark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Peter Stuart</a:t>
            </a:r>
            <a:endParaRPr lang="en-GB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3405639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01007" y="27561"/>
            <a:ext cx="2851553" cy="78157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2017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01007" y="49014"/>
            <a:ext cx="2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Roadmap Page 4/4</a:t>
            </a:r>
            <a:endParaRPr lang="en-GB" b="1" i="1" dirty="0"/>
          </a:p>
        </p:txBody>
      </p:sp>
      <p:sp>
        <p:nvSpPr>
          <p:cNvPr id="5" name="Rectangle 4"/>
          <p:cNvSpPr/>
          <p:nvPr/>
        </p:nvSpPr>
        <p:spPr>
          <a:xfrm>
            <a:off x="166070" y="1058332"/>
            <a:ext cx="6144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Define best </a:t>
            </a:r>
            <a:r>
              <a:rPr lang="en-GB" b="1" dirty="0"/>
              <a:t>practice guidelines </a:t>
            </a:r>
            <a:r>
              <a:rPr lang="en-GB" dirty="0"/>
              <a:t>for stakeholder data exchange and analysis to establish inner/average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13914" y="418346"/>
            <a:ext cx="28414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700" i="1" dirty="0"/>
              <a:t>1. Inner/Average Performance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07" y="927411"/>
            <a:ext cx="2742344" cy="4144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62879" y="2597055"/>
            <a:ext cx="0" cy="2467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434" y="2093238"/>
            <a:ext cx="23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2017 - Timeline</a:t>
            </a:r>
            <a:endParaRPr lang="en-GB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37506" y="2512203"/>
            <a:ext cx="5238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Draft Guidelines Document (based on a overhaul of existing DRAFT ‘guidelines for preparation of a turbine information pack’ document).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6390" y="257378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16869" y="4384318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37507" y="3071618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96550" y="3084743"/>
            <a:ext cx="5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1811" y="3522230"/>
            <a:ext cx="5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Oct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47666" y="3498620"/>
            <a:ext cx="3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Updated Draft Document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57825" y="3932202"/>
            <a:ext cx="23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Feedback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16869" y="3945327"/>
            <a:ext cx="5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Nov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67986" y="4384318"/>
            <a:ext cx="3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Publication on PCWG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7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78319" y="97185"/>
            <a:ext cx="2184400" cy="10954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793530" y="217656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Roadmap Page 3/4</a:t>
            </a:r>
            <a:endParaRPr lang="en-GB" b="1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203440" y="2081292"/>
            <a:ext cx="0" cy="2651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3554" y="1524000"/>
            <a:ext cx="23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2017 - Timeline</a:t>
            </a:r>
            <a:endParaRPr lang="en-GB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278068" y="2081292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PCWG-Share-2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05040" y="3127772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PCWG-Share-3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305222" y="4184412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PCWG-Share-4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52323" y="218797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26951" y="312777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26951" y="4196636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Oct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935954" y="586988"/>
            <a:ext cx="1940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2. Outer/Specific Performance</a:t>
            </a:r>
            <a:endParaRPr lang="en-GB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" y="6191"/>
            <a:ext cx="6541739" cy="506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74913" y="49014"/>
            <a:ext cx="2184400" cy="78157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2017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8480" y="49014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Roadmap Page 4/4</a:t>
            </a:r>
            <a:endParaRPr lang="en-GB" b="1" i="1" dirty="0"/>
          </a:p>
        </p:txBody>
      </p:sp>
      <p:sp>
        <p:nvSpPr>
          <p:cNvPr id="5" name="Rectangle 4"/>
          <p:cNvSpPr/>
          <p:nvPr/>
        </p:nvSpPr>
        <p:spPr>
          <a:xfrm>
            <a:off x="172823" y="874270"/>
            <a:ext cx="8886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Publically </a:t>
            </a:r>
            <a:r>
              <a:rPr lang="en-GB" b="1" dirty="0" smtClean="0"/>
              <a:t>Available Worked Examples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IEC Worked Examples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Non-IEC Worked Examples e.g. Production by Height, </a:t>
            </a:r>
            <a:r>
              <a:rPr lang="en-GB" dirty="0" err="1" smtClean="0"/>
              <a:t>Marmander</a:t>
            </a:r>
            <a:r>
              <a:rPr lang="en-GB" dirty="0" smtClean="0"/>
              <a:t> Interpolation etc.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PCWG Analysis Tool </a:t>
            </a:r>
            <a:r>
              <a:rPr lang="en-GB" b="1" dirty="0" smtClean="0"/>
              <a:t>Development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Implementation of New Methods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/>
              <a:t>Improved Testing and worked </a:t>
            </a:r>
            <a:r>
              <a:rPr lang="en-GB" dirty="0" smtClean="0"/>
              <a:t>examples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Improved Beta Testing (Beta Testing Sub Group)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Improved Documentation (Beta Testing Sub Group)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Machine Learning</a:t>
            </a:r>
            <a:endParaRPr lang="en-GB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Sub-group meetings and discussions</a:t>
            </a:r>
            <a:endParaRPr lang="en-GB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Creation of Machine Learning Web Service for PCWG-Share-4</a:t>
            </a:r>
            <a:endParaRPr lang="en-GB" dirty="0"/>
          </a:p>
          <a:p>
            <a:pPr lvl="1"/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Publish Summary of PCWG Activities &amp; Outcomes (on PCWG Website)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6874913" y="461252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3. Enabling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1568088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Questions/Discussion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2798371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2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18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We’ve Always Known that Real World Wind Turbine Performance is </a:t>
            </a:r>
            <a:r>
              <a:rPr lang="en-GB" altLang="en-US" sz="2400" b="1" dirty="0" smtClean="0"/>
              <a:t>NOT</a:t>
            </a:r>
            <a:r>
              <a:rPr lang="en-GB" altLang="en-US" sz="2400" b="1" dirty="0" smtClean="0">
                <a:solidFill>
                  <a:srgbClr val="00B0F0"/>
                </a:solidFill>
              </a:rPr>
              <a:t> as Simple as Power=P(v, </a:t>
            </a:r>
            <a:r>
              <a:rPr lang="el-GR" altLang="en-US" sz="2400" b="1" dirty="0">
                <a:solidFill>
                  <a:srgbClr val="00B0F0"/>
                </a:solidFill>
              </a:rPr>
              <a:t>ρ</a:t>
            </a:r>
            <a:r>
              <a:rPr lang="en-GB" altLang="en-US" sz="2400" b="1" dirty="0" smtClean="0">
                <a:solidFill>
                  <a:srgbClr val="00B0F0"/>
                </a:solidFill>
              </a:rPr>
              <a:t>)! 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284" y="1019252"/>
            <a:ext cx="904341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en-US" sz="1700" b="1" dirty="0"/>
              <a:t>Extract from</a:t>
            </a:r>
            <a:r>
              <a:rPr lang="da-DK" altLang="en-US" sz="1700" dirty="0"/>
              <a:t> </a:t>
            </a:r>
            <a:r>
              <a:rPr lang="da-DK" altLang="en-US" sz="1700" dirty="0" smtClean="0">
                <a:hlinkClick r:id="rId2"/>
              </a:rPr>
              <a:t>C.J</a:t>
            </a:r>
            <a:r>
              <a:rPr lang="da-DK" altLang="en-US" sz="1700" dirty="0">
                <a:hlinkClick r:id="rId2"/>
              </a:rPr>
              <a:t>. Christensen et al: ”Accuracy of power curve measurements”, Risø-M-2632, </a:t>
            </a:r>
            <a:r>
              <a:rPr lang="da-DK" altLang="en-US" sz="1700" dirty="0" smtClean="0">
                <a:hlinkClick r:id="rId2"/>
              </a:rPr>
              <a:t>1986</a:t>
            </a:r>
            <a:r>
              <a:rPr lang="da-DK" altLang="en-US" sz="1700" b="1" dirty="0"/>
              <a:t>...</a:t>
            </a:r>
            <a:endParaRPr lang="en-GB" sz="1700" b="1" dirty="0"/>
          </a:p>
        </p:txBody>
      </p:sp>
      <p:sp>
        <p:nvSpPr>
          <p:cNvPr id="10" name="Rectangle 9"/>
          <p:cNvSpPr/>
          <p:nvPr/>
        </p:nvSpPr>
        <p:spPr>
          <a:xfrm>
            <a:off x="471711" y="1523702"/>
            <a:ext cx="4590288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GB" i="1" dirty="0"/>
              <a:t>”… The power curve is then seen as the relation between the </a:t>
            </a:r>
            <a:r>
              <a:rPr lang="en-GB" b="1" i="1" dirty="0">
                <a:solidFill>
                  <a:srgbClr val="00B0F0"/>
                </a:solidFill>
              </a:rPr>
              <a:t>power P(v)</a:t>
            </a:r>
            <a:r>
              <a:rPr lang="en-GB" i="1" dirty="0"/>
              <a:t> produced by this </a:t>
            </a:r>
            <a:r>
              <a:rPr lang="en-GB" b="1" i="1" dirty="0">
                <a:solidFill>
                  <a:srgbClr val="00B0F0"/>
                </a:solidFill>
              </a:rPr>
              <a:t>undisturbed wind v</a:t>
            </a:r>
            <a:r>
              <a:rPr lang="en-GB" i="1" dirty="0" smtClean="0"/>
              <a:t>.</a:t>
            </a:r>
          </a:p>
          <a:p>
            <a:endParaRPr lang="en-GB" i="1" dirty="0"/>
          </a:p>
          <a:p>
            <a:r>
              <a:rPr lang="en-GB" i="1" dirty="0"/>
              <a:t>This definition is, however, of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B0F0"/>
                </a:solidFill>
              </a:rPr>
              <a:t>very doubtful </a:t>
            </a:r>
            <a:r>
              <a:rPr lang="en-GB" i="1" dirty="0"/>
              <a:t>value for a windmill in the natural wind. The main difficulty is that it assumes a </a:t>
            </a:r>
            <a:r>
              <a:rPr lang="en-GB" b="1" i="1" dirty="0">
                <a:solidFill>
                  <a:srgbClr val="00B0F0"/>
                </a:solidFill>
              </a:rPr>
              <a:t>smooth laminar flow of high degree of homogeneity and </a:t>
            </a:r>
            <a:r>
              <a:rPr lang="en-GB" b="1" i="1" dirty="0" smtClean="0">
                <a:solidFill>
                  <a:srgbClr val="00B0F0"/>
                </a:solidFill>
              </a:rPr>
              <a:t>symmetry</a:t>
            </a:r>
            <a:r>
              <a:rPr lang="en-GB" i="1" dirty="0"/>
              <a:t>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08659" y="1612590"/>
            <a:ext cx="3385164" cy="2421028"/>
            <a:chOff x="5205610" y="1210709"/>
            <a:chExt cx="3385164" cy="2421028"/>
          </a:xfrm>
        </p:grpSpPr>
        <p:grpSp>
          <p:nvGrpSpPr>
            <p:cNvPr id="40" name="Group 39"/>
            <p:cNvGrpSpPr/>
            <p:nvPr/>
          </p:nvGrpSpPr>
          <p:grpSpPr>
            <a:xfrm>
              <a:off x="5205610" y="1368559"/>
              <a:ext cx="3377708" cy="2263178"/>
              <a:chOff x="5272516" y="1491220"/>
              <a:chExt cx="3377708" cy="226317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272516" y="1491220"/>
                <a:ext cx="3377708" cy="2263178"/>
                <a:chOff x="5272516" y="1491220"/>
                <a:chExt cx="3377708" cy="2263178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641848" y="1491220"/>
                  <a:ext cx="0" cy="1893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5272516" y="1491220"/>
                  <a:ext cx="3377708" cy="2263178"/>
                  <a:chOff x="5272516" y="1491220"/>
                  <a:chExt cx="3377708" cy="2263178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5641848" y="3385066"/>
                    <a:ext cx="300837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Freeform 17"/>
                  <p:cNvSpPr/>
                  <p:nvPr/>
                </p:nvSpPr>
                <p:spPr>
                  <a:xfrm>
                    <a:off x="5971032" y="1841005"/>
                    <a:ext cx="1014984" cy="1534917"/>
                  </a:xfrm>
                  <a:custGeom>
                    <a:avLst/>
                    <a:gdLst>
                      <a:gd name="connsiteX0" fmla="*/ 0 w 1014984"/>
                      <a:gd name="connsiteY0" fmla="*/ 1534917 h 1534917"/>
                      <a:gd name="connsiteX1" fmla="*/ 393192 w 1014984"/>
                      <a:gd name="connsiteY1" fmla="*/ 1288029 h 1534917"/>
                      <a:gd name="connsiteX2" fmla="*/ 685800 w 1014984"/>
                      <a:gd name="connsiteY2" fmla="*/ 190749 h 1534917"/>
                      <a:gd name="connsiteX3" fmla="*/ 1014984 w 1014984"/>
                      <a:gd name="connsiteY3" fmla="*/ 7869 h 1534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4984" h="1534917">
                        <a:moveTo>
                          <a:pt x="0" y="1534917"/>
                        </a:moveTo>
                        <a:cubicBezTo>
                          <a:pt x="139446" y="1523487"/>
                          <a:pt x="278892" y="1512057"/>
                          <a:pt x="393192" y="1288029"/>
                        </a:cubicBezTo>
                        <a:cubicBezTo>
                          <a:pt x="507492" y="1064001"/>
                          <a:pt x="582168" y="404109"/>
                          <a:pt x="685800" y="190749"/>
                        </a:cubicBezTo>
                        <a:cubicBezTo>
                          <a:pt x="789432" y="-22611"/>
                          <a:pt x="902208" y="-7371"/>
                          <a:pt x="1014984" y="7869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903720" y="1841005"/>
                    <a:ext cx="1161288" cy="0"/>
                  </a:xfrm>
                  <a:prstGeom prst="lin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8065008" y="1841006"/>
                    <a:ext cx="0" cy="1544060"/>
                  </a:xfrm>
                  <a:prstGeom prst="lin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 rot="16200000">
                    <a:off x="4514831" y="2248905"/>
                    <a:ext cx="18847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 smtClean="0"/>
                      <a:t>Power (P)</a:t>
                    </a:r>
                    <a:endParaRPr lang="en-GB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80306" y="3385066"/>
                    <a:ext cx="18847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 smtClean="0"/>
                      <a:t>Wind Speed (v)</a:t>
                    </a:r>
                    <a:endParaRPr lang="en-GB" dirty="0"/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6903720" y="1859294"/>
                <a:ext cx="740664" cy="225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884389" y="1228497"/>
              <a:ext cx="1020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1" dirty="0"/>
                <a:t>P=P(v, </a:t>
              </a:r>
              <a:r>
                <a:rPr lang="el-GR" altLang="en-US" b="1" dirty="0"/>
                <a:t>ρ</a:t>
              </a:r>
              <a:r>
                <a:rPr lang="en-GB" altLang="en-US" b="1" dirty="0" smtClean="0"/>
                <a:t>)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11496" y="1210709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en-US" b="1" dirty="0" smtClean="0"/>
                <a:t>ρ</a:t>
              </a:r>
              <a:r>
                <a:rPr lang="en-GB" altLang="en-US" b="1" dirty="0" smtClean="0"/>
                <a:t> = Air Density</a:t>
              </a:r>
              <a:endParaRPr lang="en-GB" dirty="0"/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1" y="4289264"/>
            <a:ext cx="1090618" cy="83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5764" y="4326675"/>
            <a:ext cx="772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The PCWG aims to build industry consensus on how best to predict real world turbine performance and look </a:t>
            </a:r>
            <a:r>
              <a:rPr lang="en-GB" sz="2000" i="1" dirty="0"/>
              <a:t>beyond </a:t>
            </a:r>
            <a:r>
              <a:rPr lang="en-GB" altLang="en-US" sz="2000" b="1" dirty="0">
                <a:solidFill>
                  <a:srgbClr val="00B0F0"/>
                </a:solidFill>
              </a:rPr>
              <a:t>P=P(v, </a:t>
            </a:r>
            <a:r>
              <a:rPr lang="el-GR" altLang="en-US" sz="2000" b="1" dirty="0">
                <a:solidFill>
                  <a:srgbClr val="00B0F0"/>
                </a:solidFill>
              </a:rPr>
              <a:t>ρ</a:t>
            </a:r>
            <a:r>
              <a:rPr lang="en-GB" altLang="en-US" sz="2000" b="1" dirty="0">
                <a:solidFill>
                  <a:srgbClr val="00B0F0"/>
                </a:solidFill>
              </a:rPr>
              <a:t>)</a:t>
            </a:r>
            <a:r>
              <a:rPr lang="en-GB" sz="2000" i="1" dirty="0" smtClean="0"/>
              <a:t>. </a:t>
            </a:r>
            <a:r>
              <a:rPr lang="en-GB" sz="2000" i="1" dirty="0" smtClean="0">
                <a:hlinkClick r:id="rId4"/>
              </a:rPr>
              <a:t>www.pcwg.org</a:t>
            </a:r>
            <a:r>
              <a:rPr lang="en-GB" sz="2000" i="1" dirty="0" smtClean="0"/>
              <a:t>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3398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5039" y="511716"/>
            <a:ext cx="877824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000" b="1" dirty="0" smtClean="0"/>
              <a:t>Categories of Turbine Performance Corrections</a:t>
            </a:r>
            <a:endParaRPr lang="en-GB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4874" y="1069984"/>
            <a:ext cx="4435848" cy="12935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Inner Range Performance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Adjustments to reflect the fact that even under warranted/ideal conditions performance may not be 100%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874" y="2476116"/>
            <a:ext cx="4435848" cy="148597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Outer Range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Adjustments to reflect the fact that </a:t>
            </a:r>
            <a:r>
              <a:rPr lang="en-GB" dirty="0" smtClean="0">
                <a:solidFill>
                  <a:schemeClr val="tx1"/>
                </a:solidFill>
              </a:rPr>
              <a:t>turbine performance may deviate from Inner 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ange behaviour in Outer Range Conditions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e.g. Low/High TI, Low/High Shear etc.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50" y="1136045"/>
            <a:ext cx="4082345" cy="28037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936581" y="3984388"/>
            <a:ext cx="411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Note</a:t>
            </a:r>
            <a:r>
              <a:rPr lang="en-GB" i="1" dirty="0" smtClean="0"/>
              <a:t>: The </a:t>
            </a:r>
            <a:r>
              <a:rPr lang="en-GB" i="1" dirty="0" smtClean="0">
                <a:hlinkClick r:id="rId3"/>
              </a:rPr>
              <a:t>PCWG Inner-Outer Range Proposal</a:t>
            </a:r>
            <a:r>
              <a:rPr lang="en-GB" i="1" dirty="0" smtClean="0"/>
              <a:t> is </a:t>
            </a:r>
            <a:r>
              <a:rPr lang="en-GB" b="1" i="1" dirty="0" smtClean="0"/>
              <a:t>Conceptual Decomposition</a:t>
            </a:r>
            <a:r>
              <a:rPr lang="en-GB" i="1" dirty="0" smtClean="0"/>
              <a:t>, and does infer specific parameter ranges.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Reflecting the Real World: Inner-Outer Range Decomposition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874" y="4070196"/>
            <a:ext cx="4435848" cy="9740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+ Other Performance Corrections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Icing, Blade Degradation, Sub-optimal performance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8938" y="2375218"/>
            <a:ext cx="1126273" cy="691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Inner Range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67604" y="1527185"/>
            <a:ext cx="1126273" cy="691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Outer Range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039" y="1005840"/>
            <a:ext cx="4695911" cy="30090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599" y="693584"/>
            <a:ext cx="19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PCWG Activities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5039" y="511716"/>
            <a:ext cx="877824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000" b="1" dirty="0" smtClean="0"/>
              <a:t>Categories of Turbine Performance Corrections</a:t>
            </a:r>
            <a:endParaRPr lang="en-GB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4874" y="1069984"/>
            <a:ext cx="4435848" cy="12935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Average Performance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(Bulk) Adjustments to reflect the fact that on average (in all conditions) turbines may not meet their documented performance level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874" y="2463032"/>
            <a:ext cx="4435848" cy="148597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Conditions Specific Performance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Adjustments </a:t>
            </a:r>
            <a:r>
              <a:rPr lang="en-GB" dirty="0">
                <a:solidFill>
                  <a:schemeClr val="tx1"/>
                </a:solidFill>
              </a:rPr>
              <a:t>to reflect the fact that </a:t>
            </a:r>
            <a:r>
              <a:rPr lang="en-GB" dirty="0" smtClean="0">
                <a:solidFill>
                  <a:schemeClr val="tx1"/>
                </a:solidFill>
              </a:rPr>
              <a:t>turbine performance may deviate from </a:t>
            </a:r>
            <a:r>
              <a:rPr lang="en-GB" dirty="0">
                <a:solidFill>
                  <a:schemeClr val="tx1"/>
                </a:solidFill>
              </a:rPr>
              <a:t>average performance in </a:t>
            </a:r>
            <a:r>
              <a:rPr lang="en-GB" dirty="0" smtClean="0">
                <a:solidFill>
                  <a:schemeClr val="tx1"/>
                </a:solidFill>
              </a:rPr>
              <a:t>‘non-average’ </a:t>
            </a:r>
            <a:r>
              <a:rPr lang="en-GB" dirty="0">
                <a:solidFill>
                  <a:schemeClr val="tx1"/>
                </a:solidFill>
              </a:rPr>
              <a:t>Conditions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e.g. Low/High TI, Low/High Shear etc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Reflecting the Real World: </a:t>
            </a:r>
            <a:r>
              <a:rPr lang="en-GB" altLang="en-US" sz="2400" b="1" dirty="0" smtClean="0">
                <a:solidFill>
                  <a:srgbClr val="00B0F0"/>
                </a:solidFill>
              </a:rPr>
              <a:t>Average-Specific Decomposition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874" y="4070196"/>
            <a:ext cx="4435848" cy="9740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+ Other Performance Corrections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Icing, Blade Degradation, Sub-optimal performance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039" y="1005840"/>
            <a:ext cx="4695911" cy="30090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599" y="693584"/>
            <a:ext cx="19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PCWG Activities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38181" y="1498312"/>
            <a:ext cx="712379" cy="43688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1074" y="1532086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Remove Bias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38181" y="3000661"/>
            <a:ext cx="712379" cy="436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1074" y="3034435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Remove Uncertainty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51234" y="3407061"/>
            <a:ext cx="23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Improve Project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2" grpId="0" animBg="1"/>
      <p:bldP spid="3" grpId="0"/>
      <p:bldP spid="7" grpId="0" animBg="1"/>
      <p:bldP spid="10" grpId="0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74" y="2055504"/>
            <a:ext cx="3545286" cy="5251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Inner Range 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874" y="2685424"/>
            <a:ext cx="3545286" cy="5251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Average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Classification of PCWG Activities by Component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240" y="1910080"/>
            <a:ext cx="3779520" cy="1391920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0391" y="3684288"/>
            <a:ext cx="3545286" cy="5251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Outer Range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391" y="4314208"/>
            <a:ext cx="3545286" cy="5251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Conditions Specific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757" y="3538864"/>
            <a:ext cx="3779520" cy="1391920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2240" y="568006"/>
            <a:ext cx="900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/>
              <a:t>Note</a:t>
            </a:r>
            <a:r>
              <a:rPr lang="en-GB" i="1" dirty="0"/>
              <a:t>: </a:t>
            </a:r>
            <a:r>
              <a:rPr lang="en-GB" i="1" dirty="0" smtClean="0"/>
              <a:t>whilst the two decompositions are subtly different, they are broadly compatible with respect to the roadmap e.g. actions to further ‘Inner Range’ understanding, will generally further ‘Average Performance’ understanding.</a:t>
            </a:r>
            <a:endParaRPr lang="en-GB" i="1" dirty="0"/>
          </a:p>
        </p:txBody>
      </p:sp>
      <p:sp>
        <p:nvSpPr>
          <p:cNvPr id="12" name="Rectangle 11"/>
          <p:cNvSpPr/>
          <p:nvPr/>
        </p:nvSpPr>
        <p:spPr>
          <a:xfrm>
            <a:off x="176953" y="1480660"/>
            <a:ext cx="8811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 smtClean="0">
                <a:solidFill>
                  <a:srgbClr val="FF0000"/>
                </a:solidFill>
              </a:rPr>
              <a:t>The type of PCWG activates differs strongly depending on the problem component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1922" y="1893610"/>
            <a:ext cx="497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/>
              <a:t>The PCWG is seeking to define an </a:t>
            </a:r>
            <a:r>
              <a:rPr lang="en-GB" sz="2000" b="1" i="1" dirty="0" smtClean="0"/>
              <a:t>assessment framework</a:t>
            </a:r>
            <a:r>
              <a:rPr lang="en-GB" sz="2000" i="1" dirty="0" smtClean="0"/>
              <a:t> to define how to make best use of historic power performance tests when predicting future inner/average performance.</a:t>
            </a:r>
            <a:endParaRPr lang="en-GB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41922" y="3547704"/>
            <a:ext cx="497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/>
              <a:t>The PCWG is attempting to evaluate </a:t>
            </a:r>
            <a:r>
              <a:rPr lang="en-GB" sz="2000" b="1" i="1" dirty="0" smtClean="0"/>
              <a:t>quantitative methods </a:t>
            </a:r>
            <a:r>
              <a:rPr lang="en-GB" sz="2000" i="1" dirty="0"/>
              <a:t>for predicting </a:t>
            </a:r>
            <a:r>
              <a:rPr lang="en-GB" sz="2000" i="1" dirty="0" smtClean="0"/>
              <a:t>Outer/ Specific performance </a:t>
            </a:r>
            <a:r>
              <a:rPr lang="en-GB" sz="2000" i="1" dirty="0"/>
              <a:t>via the PCWG Intelligence Sharing Initiative (PCWG-Share-X)</a:t>
            </a:r>
          </a:p>
        </p:txBody>
      </p:sp>
    </p:spTree>
    <p:extLst>
      <p:ext uri="{BB962C8B-B14F-4D97-AF65-F5344CB8AC3E}">
        <p14:creationId xmlns:p14="http://schemas.microsoft.com/office/powerpoint/2010/main" val="37564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ata\CPO Temp\AWEA WRA PPT\99 Pres Plots\2015\AEP His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7" y="701574"/>
            <a:ext cx="6119499" cy="36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20469" y="190816"/>
            <a:ext cx="8778240" cy="36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 smtClean="0">
                <a:solidFill>
                  <a:schemeClr val="tx1"/>
                </a:solidFill>
              </a:rPr>
              <a:t>Reflecting </a:t>
            </a:r>
            <a:r>
              <a:rPr lang="en-GB" altLang="en-US" dirty="0">
                <a:solidFill>
                  <a:schemeClr val="tx1"/>
                </a:solidFill>
              </a:rPr>
              <a:t>the Real World: Inner </a:t>
            </a:r>
            <a:r>
              <a:rPr lang="en-GB" altLang="en-US" dirty="0" smtClean="0">
                <a:solidFill>
                  <a:schemeClr val="tx1"/>
                </a:solidFill>
              </a:rPr>
              <a:t>Range / Average </a:t>
            </a:r>
            <a:r>
              <a:rPr lang="en-GB" alt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1" y="44971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Extract from </a:t>
            </a:r>
            <a:r>
              <a:rPr lang="en-GB" b="1" i="1" dirty="0" smtClean="0"/>
              <a:t>‘High </a:t>
            </a:r>
            <a:r>
              <a:rPr lang="en-GB" b="1" i="1" dirty="0"/>
              <a:t>Resolution Turbine-Specific </a:t>
            </a:r>
            <a:r>
              <a:rPr lang="en-GB" b="1" i="1" dirty="0" smtClean="0"/>
              <a:t>Matrix’</a:t>
            </a:r>
            <a:r>
              <a:rPr lang="en-GB" b="1" dirty="0" smtClean="0"/>
              <a:t>, Carl Ostridge DNV GL, </a:t>
            </a:r>
          </a:p>
          <a:p>
            <a:pPr algn="ctr"/>
            <a:r>
              <a:rPr lang="en-GB" b="1" dirty="0" smtClean="0"/>
              <a:t>Colorado PCWG Meeting, 10 August 2016, download from </a:t>
            </a:r>
            <a:r>
              <a:rPr lang="en-GB" b="1" dirty="0" smtClean="0">
                <a:hlinkClick r:id="rId3"/>
              </a:rPr>
              <a:t>www.pcwg.org</a:t>
            </a:r>
            <a:r>
              <a:rPr lang="en-GB" b="1" dirty="0" smtClean="0"/>
              <a:t>. 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" y="4547969"/>
            <a:ext cx="857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6282029" y="1698417"/>
            <a:ext cx="383535" cy="451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462511" y="1164897"/>
            <a:ext cx="4425461" cy="2950607"/>
            <a:chOff x="3946761" y="1522608"/>
            <a:chExt cx="4425461" cy="295060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74" b="14243"/>
            <a:stretch/>
          </p:blipFill>
          <p:spPr bwMode="auto">
            <a:xfrm>
              <a:off x="4180842" y="1805511"/>
              <a:ext cx="3788482" cy="226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 rot="16200000">
              <a:off x="2667162" y="2802207"/>
              <a:ext cx="2711255" cy="152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Turbulence Intensity [%]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6643" y="4016170"/>
              <a:ext cx="3665560" cy="457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Wind Speed [m/s]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8575" y="1774685"/>
              <a:ext cx="1753647" cy="7436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Colour = % Observed Power Deviation</a:t>
              </a:r>
            </a:p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(Observed - Base)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9892" y="1416965"/>
            <a:ext cx="3377708" cy="2263178"/>
            <a:chOff x="5272516" y="1491220"/>
            <a:chExt cx="3377708" cy="2263178"/>
          </a:xfrm>
        </p:grpSpPr>
        <p:grpSp>
          <p:nvGrpSpPr>
            <p:cNvPr id="50" name="Group 49"/>
            <p:cNvGrpSpPr/>
            <p:nvPr/>
          </p:nvGrpSpPr>
          <p:grpSpPr>
            <a:xfrm>
              <a:off x="5272516" y="1491220"/>
              <a:ext cx="3377708" cy="2263178"/>
              <a:chOff x="5272516" y="1491220"/>
              <a:chExt cx="3377708" cy="2263178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5641848" y="1491220"/>
                <a:ext cx="0" cy="1893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5272516" y="1491220"/>
                <a:ext cx="3377708" cy="2263178"/>
                <a:chOff x="5272516" y="1491220"/>
                <a:chExt cx="3377708" cy="2263178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641848" y="3385066"/>
                  <a:ext cx="300837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5971032" y="1841005"/>
                  <a:ext cx="1014984" cy="1534917"/>
                </a:xfrm>
                <a:custGeom>
                  <a:avLst/>
                  <a:gdLst>
                    <a:gd name="connsiteX0" fmla="*/ 0 w 1014984"/>
                    <a:gd name="connsiteY0" fmla="*/ 1534917 h 1534917"/>
                    <a:gd name="connsiteX1" fmla="*/ 393192 w 1014984"/>
                    <a:gd name="connsiteY1" fmla="*/ 1288029 h 1534917"/>
                    <a:gd name="connsiteX2" fmla="*/ 685800 w 1014984"/>
                    <a:gd name="connsiteY2" fmla="*/ 190749 h 1534917"/>
                    <a:gd name="connsiteX3" fmla="*/ 1014984 w 1014984"/>
                    <a:gd name="connsiteY3" fmla="*/ 7869 h 153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4984" h="1534917">
                      <a:moveTo>
                        <a:pt x="0" y="1534917"/>
                      </a:moveTo>
                      <a:cubicBezTo>
                        <a:pt x="139446" y="1523487"/>
                        <a:pt x="278892" y="1512057"/>
                        <a:pt x="393192" y="1288029"/>
                      </a:cubicBezTo>
                      <a:cubicBezTo>
                        <a:pt x="507492" y="1064001"/>
                        <a:pt x="582168" y="404109"/>
                        <a:pt x="685800" y="190749"/>
                      </a:cubicBezTo>
                      <a:cubicBezTo>
                        <a:pt x="789432" y="-22611"/>
                        <a:pt x="902208" y="-7371"/>
                        <a:pt x="1014984" y="7869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903720" y="1841005"/>
                  <a:ext cx="1161288" cy="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065008" y="1841006"/>
                  <a:ext cx="0" cy="154406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4514831" y="2248905"/>
                  <a:ext cx="1884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Power (P)</a:t>
                  </a:r>
                  <a:endParaRPr lang="en-GB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180306" y="3385066"/>
                  <a:ext cx="1884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Wind Speed (v)</a:t>
                  </a:r>
                  <a:endParaRPr lang="en-GB" dirty="0"/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6903720" y="1859294"/>
              <a:ext cx="740664" cy="225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71128" y="2145035"/>
            <a:ext cx="102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/>
              <a:t>P=P(v, </a:t>
            </a:r>
            <a:r>
              <a:rPr lang="el-GR" altLang="en-US" b="1" dirty="0"/>
              <a:t>ρ</a:t>
            </a:r>
            <a:r>
              <a:rPr lang="en-GB" altLang="en-US" b="1" dirty="0" smtClean="0"/>
              <a:t>)</a:t>
            </a:r>
            <a:endParaRPr lang="en-GB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4557" y="1302451"/>
            <a:ext cx="3099816" cy="283892"/>
            <a:chOff x="374904" y="1332790"/>
            <a:chExt cx="3099816" cy="2838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4904" y="1343305"/>
              <a:ext cx="30998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474720" y="1332790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464570" y="960551"/>
            <a:ext cx="31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Inner Range Performance</a:t>
            </a:r>
            <a:endParaRPr lang="en-GB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47716" y="1298608"/>
            <a:ext cx="4613411" cy="305036"/>
            <a:chOff x="374904" y="1333779"/>
            <a:chExt cx="4416552" cy="30503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74904" y="1343305"/>
              <a:ext cx="4416552" cy="483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91456" y="1355912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4356853" y="929274"/>
            <a:ext cx="46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Outer Range Deviations (Observed – Base)</a:t>
            </a:r>
            <a:endParaRPr lang="en-GB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85900" y="1603650"/>
            <a:ext cx="5353812" cy="1234177"/>
            <a:chOff x="1485900" y="1782058"/>
            <a:chExt cx="5353812" cy="1234177"/>
          </a:xfrm>
        </p:grpSpPr>
        <p:cxnSp>
          <p:nvCxnSpPr>
            <p:cNvPr id="8" name="Straight Connector 7"/>
            <p:cNvCxnSpPr>
              <a:stCxn id="5" idx="6"/>
              <a:endCxn id="37" idx="2"/>
            </p:cNvCxnSpPr>
            <p:nvPr/>
          </p:nvCxnSpPr>
          <p:spPr>
            <a:xfrm>
              <a:off x="2075185" y="2099064"/>
              <a:ext cx="3809318" cy="4090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485900" y="1782058"/>
              <a:ext cx="5353812" cy="1234177"/>
              <a:chOff x="1485900" y="1782058"/>
              <a:chExt cx="5353812" cy="12341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85900" y="1782058"/>
                <a:ext cx="589285" cy="63401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884503" y="2060939"/>
                <a:ext cx="955209" cy="8943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84708" y="1815906"/>
                <a:ext cx="1168070" cy="1200329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High TI &amp; High V</a:t>
                </a:r>
              </a:p>
              <a:p>
                <a:pPr algn="ctr"/>
                <a:r>
                  <a:rPr lang="en-GB" dirty="0" smtClean="0"/>
                  <a:t>Negative Deviation</a:t>
                </a:r>
                <a:endParaRPr lang="en-GB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69802" y="2520519"/>
            <a:ext cx="5014707" cy="1242502"/>
            <a:chOff x="869795" y="2330912"/>
            <a:chExt cx="5014707" cy="1242502"/>
          </a:xfrm>
        </p:grpSpPr>
        <p:cxnSp>
          <p:nvCxnSpPr>
            <p:cNvPr id="48" name="Straight Connector 47"/>
            <p:cNvCxnSpPr>
              <a:stCxn id="71" idx="6"/>
              <a:endCxn id="72" idx="2"/>
            </p:cNvCxnSpPr>
            <p:nvPr/>
          </p:nvCxnSpPr>
          <p:spPr>
            <a:xfrm>
              <a:off x="1628078" y="2717182"/>
              <a:ext cx="3084309" cy="3936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869795" y="2330912"/>
              <a:ext cx="5014707" cy="1242502"/>
              <a:chOff x="869795" y="2330912"/>
              <a:chExt cx="5014707" cy="124250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69795" y="2333452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712387" y="2648214"/>
                <a:ext cx="1172115" cy="925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189190" y="2330912"/>
                <a:ext cx="1168070" cy="120032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Low TI &amp; Low V</a:t>
                </a:r>
              </a:p>
              <a:p>
                <a:pPr algn="ctr"/>
                <a:r>
                  <a:rPr lang="en-GB" dirty="0" smtClean="0"/>
                  <a:t>Negative Deviation</a:t>
                </a:r>
                <a:endParaRPr lang="en-GB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869795" y="1462190"/>
            <a:ext cx="5014708" cy="1818390"/>
            <a:chOff x="869795" y="1293672"/>
            <a:chExt cx="5014708" cy="1818390"/>
          </a:xfrm>
        </p:grpSpPr>
        <p:cxnSp>
          <p:nvCxnSpPr>
            <p:cNvPr id="75" name="Straight Connector 74"/>
            <p:cNvCxnSpPr>
              <a:stCxn id="77" idx="6"/>
              <a:endCxn id="78" idx="2"/>
            </p:cNvCxnSpPr>
            <p:nvPr/>
          </p:nvCxnSpPr>
          <p:spPr>
            <a:xfrm flipV="1">
              <a:off x="1628078" y="1852458"/>
              <a:ext cx="3084310" cy="8758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869795" y="1293672"/>
              <a:ext cx="5014708" cy="1818390"/>
              <a:chOff x="869795" y="1293672"/>
              <a:chExt cx="5014708" cy="181839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69795" y="2344603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712388" y="1293672"/>
                <a:ext cx="1172115" cy="11175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70232" y="1690230"/>
                <a:ext cx="1168070" cy="1200329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High TI &amp; Low V</a:t>
                </a:r>
              </a:p>
              <a:p>
                <a:pPr algn="ctr"/>
                <a:r>
                  <a:rPr lang="en-GB" dirty="0" smtClean="0"/>
                  <a:t>Positive Deviation</a:t>
                </a:r>
                <a:endParaRPr lang="en-GB" dirty="0"/>
              </a:p>
            </p:txBody>
          </p:sp>
        </p:grpSp>
      </p:grp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196669" y="254316"/>
            <a:ext cx="8778240" cy="36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 smtClean="0">
                <a:solidFill>
                  <a:schemeClr val="tx1"/>
                </a:solidFill>
              </a:rPr>
              <a:t>Reflecting </a:t>
            </a:r>
            <a:r>
              <a:rPr lang="en-GB" altLang="en-US" dirty="0">
                <a:solidFill>
                  <a:schemeClr val="tx1"/>
                </a:solidFill>
              </a:rPr>
              <a:t>the Real World: </a:t>
            </a:r>
            <a:r>
              <a:rPr lang="en-GB" altLang="en-US" dirty="0" smtClean="0">
                <a:solidFill>
                  <a:schemeClr val="tx1"/>
                </a:solidFill>
              </a:rPr>
              <a:t>Outer Range </a:t>
            </a:r>
            <a:r>
              <a:rPr lang="en-GB" alt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4547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568088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2017 Roadmap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2798371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2017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8480" y="49014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Roadmap Page 1/4</a:t>
            </a:r>
            <a:endParaRPr lang="en-GB" b="1" i="1" dirty="0"/>
          </a:p>
        </p:txBody>
      </p:sp>
      <p:sp>
        <p:nvSpPr>
          <p:cNvPr id="5" name="Right Arrow 4"/>
          <p:cNvSpPr/>
          <p:nvPr/>
        </p:nvSpPr>
        <p:spPr>
          <a:xfrm>
            <a:off x="223520" y="709716"/>
            <a:ext cx="6431280" cy="1354097"/>
          </a:xfrm>
          <a:prstGeom prst="rightArrow">
            <a:avLst>
              <a:gd name="adj1" fmla="val 50000"/>
              <a:gd name="adj2" fmla="val 670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Define </a:t>
            </a:r>
            <a:r>
              <a:rPr lang="en-GB" sz="1600" dirty="0" smtClean="0">
                <a:solidFill>
                  <a:schemeClr val="tx1"/>
                </a:solidFill>
              </a:rPr>
              <a:t>best </a:t>
            </a:r>
            <a:r>
              <a:rPr lang="en-GB" sz="1600" b="1" dirty="0">
                <a:solidFill>
                  <a:schemeClr val="tx1"/>
                </a:solidFill>
              </a:rPr>
              <a:t>practice guidelines </a:t>
            </a:r>
            <a:r>
              <a:rPr lang="en-GB" sz="1600" dirty="0" smtClean="0">
                <a:solidFill>
                  <a:schemeClr val="tx1"/>
                </a:solidFill>
              </a:rPr>
              <a:t>for stakeholder data </a:t>
            </a:r>
            <a:r>
              <a:rPr lang="en-GB" sz="1600" dirty="0">
                <a:solidFill>
                  <a:schemeClr val="tx1"/>
                </a:solidFill>
              </a:rPr>
              <a:t>exchange </a:t>
            </a:r>
            <a:r>
              <a:rPr lang="en-GB" sz="1600" dirty="0" smtClean="0">
                <a:solidFill>
                  <a:schemeClr val="tx1"/>
                </a:solidFill>
              </a:rPr>
              <a:t>and analysis </a:t>
            </a:r>
            <a:r>
              <a:rPr lang="en-GB" sz="1600" dirty="0">
                <a:solidFill>
                  <a:schemeClr val="tx1"/>
                </a:solidFill>
              </a:rPr>
              <a:t>to establish inner/average </a:t>
            </a:r>
            <a:r>
              <a:rPr lang="en-GB" sz="1600" dirty="0" smtClean="0">
                <a:solidFill>
                  <a:schemeClr val="tx1"/>
                </a:solidFill>
              </a:rPr>
              <a:t>performance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23520" y="2133600"/>
            <a:ext cx="6502402" cy="1300480"/>
          </a:xfrm>
          <a:prstGeom prst="rightArrow">
            <a:avLst>
              <a:gd name="adj1" fmla="val 50000"/>
              <a:gd name="adj2" fmla="val 7402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Objectively </a:t>
            </a:r>
            <a:r>
              <a:rPr lang="en-GB" sz="1600" b="1" dirty="0" smtClean="0">
                <a:solidFill>
                  <a:schemeClr val="tx1"/>
                </a:solidFill>
              </a:rPr>
              <a:t>determine/refine the best methods for modelling outer/specific performance </a:t>
            </a:r>
            <a:r>
              <a:rPr lang="en-GB" sz="1600" dirty="0" smtClean="0">
                <a:solidFill>
                  <a:schemeClr val="tx1"/>
                </a:solidFill>
              </a:rPr>
              <a:t>using the PCWG-Share-X Platform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828" y="698072"/>
            <a:ext cx="549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1. Inner/Average </a:t>
            </a:r>
            <a:r>
              <a:rPr lang="en-GB" i="1" dirty="0"/>
              <a:t>P</a:t>
            </a:r>
            <a:r>
              <a:rPr lang="en-GB" i="1" dirty="0" smtClean="0"/>
              <a:t>erformance</a:t>
            </a:r>
            <a:endParaRPr lang="en-GB" i="1" dirty="0"/>
          </a:p>
        </p:txBody>
      </p:sp>
      <p:sp>
        <p:nvSpPr>
          <p:cNvPr id="18" name="Rectangle 17"/>
          <p:cNvSpPr/>
          <p:nvPr/>
        </p:nvSpPr>
        <p:spPr>
          <a:xfrm>
            <a:off x="223520" y="2081165"/>
            <a:ext cx="541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2. Outer/Specific Performance</a:t>
            </a:r>
            <a:endParaRPr lang="en-GB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88480" y="456622"/>
            <a:ext cx="2184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OUTCOME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5923" y="2225040"/>
            <a:ext cx="2418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50% reduction in outer/specific modelling uncertainty</a:t>
            </a:r>
          </a:p>
          <a:p>
            <a:pPr algn="ctr"/>
            <a:r>
              <a:rPr lang="en-GB" sz="1700" b="1" dirty="0">
                <a:solidFill>
                  <a:srgbClr val="00B0F0"/>
                </a:solidFill>
              </a:rPr>
              <a:t>→ Reduced Investor </a:t>
            </a:r>
            <a:r>
              <a:rPr lang="en-GB" sz="1700" b="1" dirty="0" smtClean="0">
                <a:solidFill>
                  <a:srgbClr val="00B0F0"/>
                </a:solidFill>
              </a:rPr>
              <a:t>Risk </a:t>
            </a:r>
            <a:endParaRPr lang="en-GB" sz="17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5922" y="948757"/>
            <a:ext cx="2539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Evidence Pathway for Inner/Average Performance</a:t>
            </a:r>
          </a:p>
          <a:p>
            <a:pPr algn="ctr"/>
            <a:r>
              <a:rPr lang="en-GB" sz="1700" b="1" dirty="0" smtClean="0">
                <a:solidFill>
                  <a:srgbClr val="00B0F0"/>
                </a:solidFill>
              </a:rPr>
              <a:t>→ Reduced Investor Risk</a:t>
            </a:r>
            <a:endParaRPr lang="en-GB" sz="1700" b="1" dirty="0">
              <a:solidFill>
                <a:srgbClr val="00B0F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8898" y="882738"/>
            <a:ext cx="7621" cy="381118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561" y="882738"/>
            <a:ext cx="0" cy="381118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NOW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26480" y="4693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End of 2017</a:t>
            </a:r>
            <a:endParaRPr lang="en-GB" b="1" dirty="0"/>
          </a:p>
        </p:txBody>
      </p:sp>
      <p:sp>
        <p:nvSpPr>
          <p:cNvPr id="38" name="Right Arrow 37"/>
          <p:cNvSpPr/>
          <p:nvPr/>
        </p:nvSpPr>
        <p:spPr>
          <a:xfrm>
            <a:off x="223521" y="3535680"/>
            <a:ext cx="6502402" cy="1300480"/>
          </a:xfrm>
          <a:prstGeom prst="rightArrow">
            <a:avLst>
              <a:gd name="adj1" fmla="val 50000"/>
              <a:gd name="adj2" fmla="val 7402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Publically available worked Examples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PCWG Analysis Tool Development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9874" y="3483245"/>
            <a:ext cx="541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/>
              <a:t>3. Enabling Activities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86882" y="3629208"/>
            <a:ext cx="241807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The </a:t>
            </a:r>
            <a:r>
              <a:rPr lang="en-GB" sz="1700" b="1" dirty="0" smtClean="0"/>
              <a:t>right tools &amp; industry understanding </a:t>
            </a:r>
            <a:r>
              <a:rPr lang="en-GB" sz="1700" dirty="0" smtClean="0"/>
              <a:t>to deliver items 1 &amp; 2</a:t>
            </a:r>
            <a:endParaRPr lang="en-GB" sz="17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/>
      <p:bldP spid="18" grpId="0"/>
      <p:bldP spid="20" grpId="0"/>
      <p:bldP spid="21" grpId="0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827</Words>
  <Application>Microsoft Office PowerPoint</Application>
  <PresentationFormat>On-screen Show (16:9)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80</cp:revision>
  <dcterms:created xsi:type="dcterms:W3CDTF">2016-03-10T07:56:16Z</dcterms:created>
  <dcterms:modified xsi:type="dcterms:W3CDTF">2017-06-12T10:43:46Z</dcterms:modified>
</cp:coreProperties>
</file>