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1" r:id="rId3"/>
    <p:sldId id="317" r:id="rId4"/>
    <p:sldId id="292" r:id="rId5"/>
    <p:sldId id="315" r:id="rId6"/>
    <p:sldId id="316" r:id="rId7"/>
    <p:sldId id="318" r:id="rId8"/>
    <p:sldId id="319" r:id="rId9"/>
    <p:sldId id="320" r:id="rId10"/>
    <p:sldId id="290" r:id="rId11"/>
    <p:sldId id="294" r:id="rId12"/>
    <p:sldId id="321" r:id="rId13"/>
    <p:sldId id="322" r:id="rId14"/>
    <p:sldId id="288" r:id="rId15"/>
    <p:sldId id="323" r:id="rId16"/>
    <p:sldId id="324" r:id="rId17"/>
    <p:sldId id="325" r:id="rId18"/>
    <p:sldId id="326" r:id="rId19"/>
    <p:sldId id="296" r:id="rId20"/>
    <p:sldId id="301" r:id="rId21"/>
    <p:sldId id="300" r:id="rId22"/>
    <p:sldId id="302" r:id="rId23"/>
    <p:sldId id="299" r:id="rId24"/>
    <p:sldId id="308" r:id="rId25"/>
    <p:sldId id="309" r:id="rId26"/>
    <p:sldId id="310" r:id="rId27"/>
    <p:sldId id="311" r:id="rId28"/>
    <p:sldId id="303" r:id="rId29"/>
    <p:sldId id="329" r:id="rId30"/>
    <p:sldId id="327" r:id="rId31"/>
    <p:sldId id="328" r:id="rId32"/>
    <p:sldId id="295" r:id="rId33"/>
    <p:sldId id="330" r:id="rId34"/>
    <p:sldId id="304" r:id="rId35"/>
    <p:sldId id="305" r:id="rId36"/>
    <p:sldId id="313" r:id="rId37"/>
    <p:sldId id="314" r:id="rId38"/>
    <p:sldId id="331" r:id="rId39"/>
    <p:sldId id="312" r:id="rId40"/>
    <p:sldId id="332" r:id="rId41"/>
    <p:sldId id="333" r:id="rId42"/>
    <p:sldId id="306" r:id="rId43"/>
    <p:sldId id="307" r:id="rId4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29" autoAdjust="0"/>
  </p:normalViewPr>
  <p:slideViewPr>
    <p:cSldViewPr>
      <p:cViewPr varScale="1">
        <p:scale>
          <a:sx n="76" d="100"/>
          <a:sy n="76" d="100"/>
        </p:scale>
        <p:origin x="132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9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9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6021288"/>
            <a:ext cx="2097024" cy="57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840000">
            <a:off x="63592" y="204041"/>
            <a:ext cx="2322352" cy="10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23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88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6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4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8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8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45D8-7F88-472E-9EE7-70E2CCF65F4F}" type="datetimeFigureOut">
              <a:rPr lang="da-DK" smtClean="0"/>
              <a:t>09-06-2017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EAC8-E900-4226-B86E-F6D22EA1C5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0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LS@emd.d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6021288"/>
            <a:ext cx="2097024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" y="0"/>
            <a:ext cx="3269639" cy="6864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3492944" y="3538599"/>
            <a:ext cx="6961727" cy="3042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9656" y="32720"/>
            <a:ext cx="9192344" cy="3468288"/>
          </a:xfrm>
        </p:spPr>
        <p:txBody>
          <a:bodyPr>
            <a:noAutofit/>
          </a:bodyPr>
          <a:lstStyle/>
          <a:p>
            <a:r>
              <a:rPr lang="en-GB" sz="47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 of </a:t>
            </a:r>
            <a:r>
              <a:rPr lang="en-GB" sz="47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new</a:t>
            </a:r>
            <a:r>
              <a:rPr lang="en-GB" sz="45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45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45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data format</a:t>
            </a:r>
            <a:br>
              <a:rPr lang="en-GB" sz="45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GB" sz="5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5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39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motivation &amp; draft -</a:t>
            </a:r>
            <a:endParaRPr lang="en-GB" sz="39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5893" y="6021288"/>
            <a:ext cx="2386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Lasse Svenningsen</a:t>
            </a:r>
          </a:p>
        </p:txBody>
      </p:sp>
    </p:spTree>
    <p:extLst>
      <p:ext uri="{BB962C8B-B14F-4D97-AF65-F5344CB8AC3E}">
        <p14:creationId xmlns:p14="http://schemas.microsoft.com/office/powerpoint/2010/main" val="6830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3352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challenges: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wholly or partly in “Special Operation Modes” (SOM)</a:t>
            </a:r>
          </a:p>
          <a:p>
            <a:pPr marL="176213" indent="0" defTabSz="722313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E.g.: Noise, Load, Power/Boost, High/low temp., (High wind), …</a:t>
            </a:r>
          </a:p>
          <a:p>
            <a:pPr marL="176213" indent="0" defTabSz="722313">
              <a:buNone/>
            </a:pPr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 startAt="2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SOM’s are not ‘power optimal’     (</a:t>
            </a:r>
            <a:r>
              <a:rPr lang="en-GB" sz="20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→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corrections do not work)</a:t>
            </a:r>
          </a:p>
          <a:p>
            <a:pPr marL="690563" indent="-514350" defTabSz="722313">
              <a:buAutoNum type="romanUcParenR" startAt="2"/>
            </a:pPr>
            <a:endParaRPr lang="en-GB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III) 	The effect/benefit of the SOM on AEP is not quantified</a:t>
            </a:r>
          </a:p>
          <a:p>
            <a:pPr marL="176213" indent="0" defTabSz="722313">
              <a:buNone/>
            </a:pP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Manufacturers or consultants need to show the added value or limited loss</a:t>
            </a:r>
          </a:p>
          <a:p>
            <a:pPr marL="176213" indent="0" defTabSz="722313">
              <a:buNone/>
            </a:pPr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IV) 	Manual copy paste from e.g. pdf’s, increase risk of human errors</a:t>
            </a:r>
          </a:p>
          <a:p>
            <a:pPr marL="176213" indent="0" defTabSz="722313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ideas for a solution: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data MUST include full dependence on relevant climate variables</a:t>
            </a:r>
          </a:p>
          <a:p>
            <a:pPr marL="514350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ideas for a solution: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data MUST include full dependence on relevant climate variables</a:t>
            </a:r>
          </a:p>
          <a:p>
            <a:pPr marL="514350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data MUST include ‘reference mode’ to quantify effect of SOM’s</a:t>
            </a:r>
          </a:p>
          <a:p>
            <a:pPr marL="514350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ideas for a solution: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data MUST include full dependence on relevant climate variables</a:t>
            </a:r>
          </a:p>
          <a:p>
            <a:pPr marL="514350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data MUST include ‘reference mode’ to quantify effect of SOM’s</a:t>
            </a:r>
          </a:p>
          <a:p>
            <a:pPr marL="514350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relevant data/info compiled in one file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657184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asic assumptions/decisions: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elf-contained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~self-explained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657184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asic assumptions/decisions: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elf-contained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~self-explained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 as simple as possible,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ensure 100% reproducibility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657184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asic assumptions/decisions: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elf-contained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~self-explained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 as simple as possible,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ensure 100% reproducibility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operation modes mutually exclude each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(or fixed combination)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657184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asic assumptions/decisions: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elf-contained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~self-explained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 as simple as possible,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ensure 100% reproducibility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operation modes mutually exclude each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(or fixed combination)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 shear can be handled as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explicit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or using REWS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Solution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1017224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outline: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single zip-file containing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60363" indent="-184150"/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new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1017224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outline: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single zip-file containing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60363" indent="-184150"/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0613" lvl="1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XML-file with basic info, list of SOMs and climate variables </a:t>
            </a:r>
          </a:p>
          <a:p>
            <a:pPr marL="1090613" lvl="1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6263" lvl="1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II)  Mat files for each SOM giving power or Ct dependence of climate variables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new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PC format…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…Challenges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…A solution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 of a new power data format</a:t>
            </a: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of new format?</a:t>
            </a: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Summary, limitations &amp; alternative</a:t>
            </a:r>
          </a:p>
          <a:p>
            <a:pPr marL="542925" indent="-361950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steps: feedback &amp; input needed</a:t>
            </a:r>
          </a:p>
          <a:p>
            <a:pPr marL="180975" indent="0">
              <a:buNone/>
            </a:pPr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2925" indent="-361950"/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2925" indent="-361950"/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outline: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single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zip-file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containing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541338" lvl="1" indent="-179388"/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Keeps everything together, yet easy to extract/view</a:t>
            </a:r>
          </a:p>
          <a:p>
            <a:pPr marL="541338" lvl="1" indent="-179388"/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Encryption + license protection in windPRO optional for project specific use</a:t>
            </a:r>
          </a:p>
          <a:p>
            <a:pPr marL="360363" indent="-184150"/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0613" lvl="1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XML-file with basic info, list of SOMs and climate variables </a:t>
            </a:r>
          </a:p>
          <a:p>
            <a:pPr marL="1090613" lvl="1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6263" lvl="1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II)  Mat files for each SOM giving dependence of climate variables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outline: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single zip-file containing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60363" indent="-184150"/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0613" lvl="1" indent="-514350">
              <a:buAutoNum type="romanUcParenR"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XML-file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basic info, list of M SOMs and N climate variables </a:t>
            </a:r>
          </a:p>
          <a:p>
            <a:pPr marL="576263" lvl="1" indent="0" defTabSz="107315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Structured</a:t>
            </a:r>
          </a:p>
          <a:p>
            <a:pPr marL="576263" lvl="1" indent="0" defTabSz="107315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Human readable</a:t>
            </a:r>
          </a:p>
          <a:p>
            <a:pPr marL="576263" lvl="1" indent="0" defTabSz="107315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Extendable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0613" lvl="1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6263" lvl="1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Mat files for each SOM giving dependence of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climate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marL="976313" lvl="2" indent="0">
              <a:buNone/>
            </a:pP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1136560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outline: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single zip-file containing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60363" indent="-184150"/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0613" lvl="1" indent="-514350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XML-file with basic info, list of SOMs and climate variables </a:t>
            </a:r>
          </a:p>
          <a:p>
            <a:pPr marL="1090613" lvl="1" indent="-514350">
              <a:buAutoNum type="romanUcParenR"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6263" lvl="1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II)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 </a:t>
            </a:r>
            <a:r>
              <a:rPr lang="en-GB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M SOM’s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giving dependence of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climate var.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76313" lvl="2" indent="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- 1 Mat file = 1 data matrix (with N dimensions)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76313" lvl="2" indent="0">
              <a:buNone/>
            </a:pP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 Standard binary data format, supported by </a:t>
            </a:r>
            <a:r>
              <a:rPr lang="en-GB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Python, R, …</a:t>
            </a:r>
          </a:p>
          <a:p>
            <a:pPr marL="976313" lvl="2" indent="0">
              <a:buNone/>
            </a:pP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 Power versus N relevant climate variables </a:t>
            </a:r>
          </a:p>
          <a:p>
            <a:pPr marL="976313" lvl="2" indent="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Ct versus N relevant climate variables</a:t>
            </a:r>
          </a:p>
          <a:p>
            <a:pPr marL="976313" lvl="2" indent="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 Source noise versus 1/3-octave band and wind speed)   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XML file: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 structure (xml schema)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501008"/>
            <a:ext cx="4896797" cy="23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XML file: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 structure (xml schema)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492896"/>
            <a:ext cx="6559004" cy="42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XML file: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 structure (xml schema)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364413"/>
            <a:ext cx="10214033" cy="31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XML file: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 structure (xml schema)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286992"/>
            <a:ext cx="8485336" cy="45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XML file: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 structure (xml schema)</a:t>
            </a:r>
          </a:p>
          <a:p>
            <a:pPr marL="576263" lvl="1" indent="0">
              <a:buNone/>
            </a:pPr>
            <a:endParaRPr lang="en-GB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429000"/>
            <a:ext cx="7957608" cy="26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Mat files: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mat file for power and one for Ct, for </a:t>
            </a:r>
            <a:r>
              <a:rPr lang="en-GB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SOM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Mat files: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mat file for power and one for Ct, for </a:t>
            </a:r>
            <a:r>
              <a:rPr lang="en-GB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SOM 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mat file has N dimensions, representing N climate variables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729192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AEP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calculations</a:t>
            </a:r>
          </a:p>
          <a:p>
            <a:pPr marL="176213" indent="0">
              <a:buNone/>
            </a:pPr>
            <a:endParaRPr lang="en-GB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565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Mat files: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mat file for power and one for Ct, for </a:t>
            </a:r>
            <a:r>
              <a:rPr lang="en-GB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SOM 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mat file has N dimensions, representing N climate variables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344" y="4365104"/>
            <a:ext cx="5838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6263" lvl="1" indent="0">
              <a:buNone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N=3 climate dimensions, power matrix: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225136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Mat files: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mat file for power and one for Ct, for </a:t>
            </a:r>
            <a:r>
              <a:rPr lang="en-GB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SOM </a:t>
            </a:r>
          </a:p>
          <a:p>
            <a:pPr marL="719138" indent="-366713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mat file has N dimensions, representing N climate variables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421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new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3554951"/>
            <a:ext cx="3372132" cy="3096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4967" y="425487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Wind speed (</a:t>
            </a:r>
            <a:r>
              <a:rPr lang="en-GB" b="1" dirty="0" err="1" smtClean="0"/>
              <a:t>i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95293" y="6281963"/>
            <a:ext cx="14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Air density (j)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63952" y="3554951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Turbulence (k)</a:t>
            </a:r>
            <a:endParaRPr lang="en-GB" b="1" dirty="0"/>
          </a:p>
        </p:txBody>
      </p:sp>
      <p:sp>
        <p:nvSpPr>
          <p:cNvPr id="9" name="Arc 8"/>
          <p:cNvSpPr/>
          <p:nvPr/>
        </p:nvSpPr>
        <p:spPr>
          <a:xfrm rot="15898722">
            <a:off x="7549291" y="3231159"/>
            <a:ext cx="1964918" cy="2253466"/>
          </a:xfrm>
          <a:prstGeom prst="arc">
            <a:avLst>
              <a:gd name="adj1" fmla="val 16200000"/>
              <a:gd name="adj2" fmla="val 20019493"/>
            </a:avLst>
          </a:prstGeom>
          <a:ln w="190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71210" y="3260290"/>
            <a:ext cx="2613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Power values (</a:t>
            </a:r>
            <a:r>
              <a:rPr lang="en-GB" sz="2400" b="1" dirty="0" err="1" smtClean="0"/>
              <a:t>p</a:t>
            </a:r>
            <a:r>
              <a:rPr lang="en-GB" sz="2400" b="1" baseline="-25000" dirty="0" err="1" smtClean="0"/>
              <a:t>i,j,k</a:t>
            </a:r>
            <a:r>
              <a:rPr lang="en-GB" sz="2400" b="1" dirty="0" smtClean="0"/>
              <a:t>)</a:t>
            </a:r>
            <a:endParaRPr lang="en-GB" sz="24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1027" y="53551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P</a:t>
            </a:r>
            <a:r>
              <a:rPr lang="en-GB" i="1" baseline="-25000" dirty="0" err="1" smtClean="0"/>
              <a:t>i,j,k</a:t>
            </a:r>
            <a:endParaRPr lang="en-GB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16832" y="454912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P</a:t>
            </a:r>
            <a:r>
              <a:rPr lang="en-GB" i="1" baseline="-25000" dirty="0" smtClean="0"/>
              <a:t>1,1,1</a:t>
            </a:r>
            <a:endParaRPr lang="en-GB" i="1" dirty="0"/>
          </a:p>
        </p:txBody>
      </p:sp>
      <p:sp>
        <p:nvSpPr>
          <p:cNvPr id="17" name="Rectangle 16"/>
          <p:cNvSpPr/>
          <p:nvPr/>
        </p:nvSpPr>
        <p:spPr>
          <a:xfrm>
            <a:off x="191344" y="4365104"/>
            <a:ext cx="5838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6263" lvl="1" indent="0">
              <a:buNone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N=3 climate dimensions, power matrix: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‘extract’ power or Ct values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via multi-linear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interpolation in defined parameter order</a:t>
            </a:r>
          </a:p>
          <a:p>
            <a:pPr marL="360363" indent="-184150"/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‘extract’ power or Ct values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via multi-linear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interpolation in defined parameter order</a:t>
            </a:r>
          </a:p>
          <a:p>
            <a:pPr marL="360363" indent="-184150"/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Extrapolation NOT allowed, truncation at the ‘edges’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example 1: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Modes: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{‘Mode 0 (reference)’,  ‘Noise 1’, ‘Noise 2’, ‘Noise 3’}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variables:	{Wind speed, Air density, Turbulence} 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Parameters: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{Power, Ct}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I.e.:  </a:t>
            </a:r>
          </a:p>
          <a:p>
            <a:pPr marL="760413" lvl="1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power Mat-files each with 3 climate dimensions</a:t>
            </a:r>
          </a:p>
          <a:p>
            <a:pPr marL="760413" lvl="1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Ct Mat-files each with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climate dimensions</a:t>
            </a:r>
          </a:p>
          <a:p>
            <a:pPr marL="760413" lvl="1" indent="-184150"/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94521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example 1 cont’d: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 strategy, turbine X: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Mode 0:  		08-16h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Noise 1:	 	16-20h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Noise 3:		20-08h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7188" indent="-180975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AEP calculation: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 each time step find mode from turbine strategy (set at each WTG)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 power and Ct for mode using wind speed, air density, turbulence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 power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Ct for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ref. mode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wind speed, air density, turbulence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etc. …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example 2: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Modes: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{‘Reference’,  ‘Boost’, ‘Load’}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variables:	{Wind speed, Air density, Turbulence, Shear} 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Parameters: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{Power, Ct}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I.e.:  </a:t>
            </a:r>
          </a:p>
          <a:p>
            <a:pPr marL="760413" lvl="1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power Mat-files each with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climate dimensions</a:t>
            </a:r>
          </a:p>
          <a:p>
            <a:pPr marL="760413" lvl="1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Ct Mat-files each with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dimensions</a:t>
            </a:r>
          </a:p>
          <a:p>
            <a:pPr marL="760413" lvl="1" indent="-184150"/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94521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example 2 cont’d: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 strategy, turbine Y: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Reference:  		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 not below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Boost:		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TI≤0.16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u≥12m/s &amp; </a:t>
            </a:r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∈{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15; 170}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Load:			TI≥0.22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7188" indent="-180975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AEP calculation: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 each time step find mode from turbine strategy (set at each WTG)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 power and Ct for mode using wind speed, air density, turbulence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 power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Ct for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ref. mode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wind speed, air density, turbulence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etc. …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94521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you make the Mat files?:</a:t>
            </a: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 to the individual manufacturers!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be based on aero-elastic simulations 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be based on in-house PC correction models 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 be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measurements or basically anything!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power and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matrices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94521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Summary: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partly/wholly in ‘SOM’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corrections don’t necessarily apply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reference mode important to quantify effect of ‘SOM’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proposed format:   simple math,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reproducibility 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   =&gt; a more complete set of self-explained data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6672" y="-27136"/>
            <a:ext cx="10045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Summary,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limitations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alternative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729192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AEP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calculations</a:t>
            </a: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data: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ower and Ct curve at std. conditions* for a set of air densities</a:t>
            </a: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ower (and Ct?) at std.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 density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conditions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for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set of noise modes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1/3 octave band data of source noise for each of the noise modes</a:t>
            </a:r>
          </a:p>
          <a:p>
            <a:pPr marL="176213" indent="0">
              <a:buNone/>
            </a:pP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*) May be site specific (TI, shear, ..)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565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1208568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Summary: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partly/wholly in ‘SOM’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corrections don’t necessarily apply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reference mode important to quantify effect of ‘SOM’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proposed format:   simple math, ensure reproducibility 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   =&gt; a more complete set of self-explained data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Limitations:</a:t>
            </a:r>
          </a:p>
          <a:p>
            <a:pPr marL="355600" indent="-179388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directly handle hysteresis behaviour </a:t>
            </a:r>
          </a:p>
          <a:p>
            <a:pPr marL="355600" indent="-179388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ontroller behaviour must be reflected in the power/Ct data</a:t>
            </a:r>
          </a:p>
          <a:p>
            <a:pPr marL="355600" indent="-179388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 profile parameterised via shear exponent (could be handled)</a:t>
            </a:r>
          </a:p>
          <a:p>
            <a:pPr marL="355600" indent="-179388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10045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Summary,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limitations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alternative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1208568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Summary: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partly/wholly in ‘SOM’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corrections don’t necessarily apply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reference mode important to quantify effect of ‘SOM’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proposed format:   simple math, ensure reproducibility </a:t>
            </a: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   =&gt; a more complete set of self-explained data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Limitations:</a:t>
            </a:r>
          </a:p>
          <a:p>
            <a:pPr marL="355600" indent="-179388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directly handle hysteresis behaviour </a:t>
            </a:r>
          </a:p>
          <a:p>
            <a:pPr marL="355600" indent="-179388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ontroller behaviour must be reflected in the power/Ct data</a:t>
            </a:r>
          </a:p>
          <a:p>
            <a:pPr marL="355600" indent="-179388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 profile parameterised via shear exponent (could be handled)</a:t>
            </a:r>
          </a:p>
          <a:p>
            <a:pPr marL="355600" indent="-179388"/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Alternative?:</a:t>
            </a: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indent="-180975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interface to ‘black box’ </a:t>
            </a:r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dlls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10045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Summary,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limitations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alternative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94521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feedback: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Questions/suggestions are much welcome!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a short web meeting in the no too distant future?  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Interested? Please mail: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LS@emd.dk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give me a business card.</a:t>
            </a: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today’s input we will make a draft documentation + example</a:t>
            </a: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 We can send that out prior to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web-meeting.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available in windPRO 3.2 in a first version.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steps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945216" cy="50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	          </a:t>
            </a:r>
            <a:r>
              <a:rPr lang="en-GB" sz="3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 for your attention! 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781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End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729192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AEP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calculations</a:t>
            </a: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data: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ower and Ct curve at std. conditions* for a set of air densities</a:t>
            </a: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ower (and Ct?) at std.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 density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conditions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for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set of noise modes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1/3 octave band data of source noise for each of the noise modes</a:t>
            </a:r>
          </a:p>
          <a:p>
            <a:pPr marL="176213" indent="0">
              <a:buNone/>
            </a:pP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Format: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Typically, tables in a pdf or excel  </a:t>
            </a:r>
          </a:p>
          <a:p>
            <a:pPr marL="176213" indent="0">
              <a:buNone/>
            </a:pP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*) May be site specific (TI, shear, ..)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565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55440" y="1519448"/>
            <a:ext cx="10729192" cy="500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AEP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calculations</a:t>
            </a: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data: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ower and Ct curve at std. conditions* for a set of air densities</a:t>
            </a:r>
          </a:p>
          <a:p>
            <a:pPr marL="360363" indent="-18415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ower (and Ct?) at std.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 density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conditions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for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set of noise modes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1/3 octave band data of source noise for each of the noise modes</a:t>
            </a:r>
          </a:p>
          <a:p>
            <a:pPr marL="176213" indent="0">
              <a:buNone/>
            </a:pP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Format:</a:t>
            </a:r>
          </a:p>
          <a:p>
            <a:pPr marL="360363" indent="-18415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Typically, tables in a pdf or excel  </a:t>
            </a:r>
          </a:p>
          <a:p>
            <a:pPr marL="176213" indent="0">
              <a:buNone/>
            </a:pP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Possible corrections:</a:t>
            </a:r>
          </a:p>
          <a:p>
            <a:pPr marL="355600" indent="-179388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 IEC61400-12-1 ed. 2 corrections for rho, TI, shear, etc.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*) May be site specific (TI, shear, ..)</a:t>
            </a:r>
          </a:p>
          <a:p>
            <a:pPr marL="176213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9565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 format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3352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challenges: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wholly or partly in “Special Operation Modes” (SOM)</a:t>
            </a:r>
          </a:p>
          <a:p>
            <a:pPr marL="176213" indent="0" defTabSz="722313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E.g.: Noise, Load, Power/Boost, High/low temp., (High wind), …</a:t>
            </a:r>
          </a:p>
          <a:p>
            <a:pPr marL="176213" indent="0" defTabSz="722313">
              <a:buNone/>
            </a:pPr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3352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challenges: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wholly or partly in “Special Operation Modes” (SOM)</a:t>
            </a:r>
          </a:p>
          <a:p>
            <a:pPr marL="176213" indent="0" defTabSz="722313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E.g.: Noise, Load, Power/Boost, High/low temp., (High wind), …</a:t>
            </a:r>
          </a:p>
          <a:p>
            <a:pPr marL="176213" indent="0" defTabSz="722313">
              <a:buNone/>
            </a:pPr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 startAt="2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SOM’s are not ‘power optimal’     (</a:t>
            </a:r>
            <a:r>
              <a:rPr lang="en-GB" sz="20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→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corrections do not work)</a:t>
            </a:r>
          </a:p>
          <a:p>
            <a:pPr marL="690563" indent="-514350" defTabSz="722313">
              <a:buAutoNum type="romanUcParenR" startAt="2"/>
            </a:pPr>
            <a:endParaRPr lang="en-GB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83432" y="1588400"/>
            <a:ext cx="10585176" cy="3352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challenges:</a:t>
            </a:r>
          </a:p>
          <a:p>
            <a:pPr marL="0" indent="0">
              <a:buNone/>
            </a:pPr>
            <a:endParaRPr lang="en-GB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turbines run wholly or partly in “Special Operation Modes” (SOM)</a:t>
            </a:r>
          </a:p>
          <a:p>
            <a:pPr marL="176213" indent="0" defTabSz="722313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E.g.: Noise, Load, Power/Boost, High/low temp., (High wind), …</a:t>
            </a:r>
          </a:p>
          <a:p>
            <a:pPr marL="176213" indent="0" defTabSz="722313">
              <a:buNone/>
            </a:pPr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90563" indent="-514350" defTabSz="722313">
              <a:buAutoNum type="romanUcParenR" startAt="2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SOM’s are not ‘power optimal’     (</a:t>
            </a:r>
            <a:r>
              <a:rPr lang="en-GB" sz="20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→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corrections do not work)</a:t>
            </a:r>
          </a:p>
          <a:p>
            <a:pPr marL="690563" indent="-514350" defTabSz="722313">
              <a:buAutoNum type="romanUcParenR" startAt="2"/>
            </a:pPr>
            <a:endParaRPr lang="en-GB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III) 	The effect/benefit of the SOM on AEP is not quantified</a:t>
            </a:r>
          </a:p>
          <a:p>
            <a:pPr marL="176213" indent="0" defTabSz="722313">
              <a:buNone/>
            </a:pP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Manufacturers or consultants need to show the added value or limited loss</a:t>
            </a:r>
          </a:p>
          <a:p>
            <a:pPr marL="176213" indent="0" defTabSz="722313">
              <a:buNone/>
            </a:pPr>
            <a:endParaRPr lang="en-GB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6213" indent="0" defTabSz="722313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6672" y="-27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</a:t>
            </a:r>
            <a:endParaRPr lang="da-DK" sz="40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news" id="{8A17EB33-F9B1-447B-825D-F1010C29EA45}" vid="{82916CFB-64B5-4C33-AA23-3185D232C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German TI</Template>
  <TotalTime>12202</TotalTime>
  <Words>1426</Words>
  <Application>Microsoft Office PowerPoint</Application>
  <PresentationFormat>Widescreen</PresentationFormat>
  <Paragraphs>359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Verdana</vt:lpstr>
      <vt:lpstr>Office Theme</vt:lpstr>
      <vt:lpstr>Proposal of a new power data format    - motivation &amp; draft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EMD International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of load assessments  based on modelled turbulence  - The German example -</dc:title>
  <dc:creator>Lasse Svenningsen</dc:creator>
  <cp:lastModifiedBy>Lasse Svenningsen</cp:lastModifiedBy>
  <cp:revision>155</cp:revision>
  <dcterms:created xsi:type="dcterms:W3CDTF">2016-09-22T12:37:07Z</dcterms:created>
  <dcterms:modified xsi:type="dcterms:W3CDTF">2017-06-09T11:51:35Z</dcterms:modified>
</cp:coreProperties>
</file>