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3"/>
  </p:notesMasterIdLst>
  <p:sldIdLst>
    <p:sldId id="257" r:id="rId5"/>
    <p:sldId id="381" r:id="rId6"/>
    <p:sldId id="379" r:id="rId7"/>
    <p:sldId id="380" r:id="rId8"/>
    <p:sldId id="322" r:id="rId9"/>
    <p:sldId id="297" r:id="rId10"/>
    <p:sldId id="358" r:id="rId11"/>
    <p:sldId id="382" r:id="rId12"/>
    <p:sldId id="378" r:id="rId13"/>
    <p:sldId id="326" r:id="rId14"/>
    <p:sldId id="321" r:id="rId15"/>
    <p:sldId id="377" r:id="rId16"/>
    <p:sldId id="383" r:id="rId17"/>
    <p:sldId id="384" r:id="rId18"/>
    <p:sldId id="385" r:id="rId19"/>
    <p:sldId id="387" r:id="rId20"/>
    <p:sldId id="386" r:id="rId21"/>
    <p:sldId id="32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79" d="100"/>
          <a:sy n="79" d="100"/>
        </p:scale>
        <p:origin x="78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73790-FC78-4B7C-994C-001551491B12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B5619-8711-4638-A58C-EF0E13A8E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25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D8AE-10EB-644F-97EC-77061D77B0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24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33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601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RES Master Bkgrnd SCT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Blue2 PNG copy"/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4188"/>
            <a:ext cx="62007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Holding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484188"/>
            <a:ext cx="2525713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" y="576263"/>
            <a:ext cx="5643563" cy="752475"/>
          </a:xfrm>
        </p:spPr>
        <p:txBody>
          <a:bodyPr anchor="t"/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4788" y="1328738"/>
            <a:ext cx="5629275" cy="922337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263112D-6174-48D2-AF07-B2CD0EC38F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84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BD4E7-68A5-4922-A600-39A8B0B7D7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71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762A9-382D-442F-BBE7-B7493E9E5D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67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50" y="1435100"/>
            <a:ext cx="3962400" cy="461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0550" y="1435100"/>
            <a:ext cx="3963988" cy="461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B7952-9B54-4AF3-A50B-0889E2427A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60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5CC21-8268-4104-A363-BC75DD8E8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3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4CB4-F94A-488F-B15D-D48FA9A3B6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09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39D41-FEC4-42B4-9F3B-BF949774F3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069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B759B-1251-48CD-BB25-B91440C36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1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158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393A8-E0B9-4E96-BDCD-0F552CFF6A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745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E2F88-DC3F-4F0A-A9C8-CF4A7E945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83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5238" y="730250"/>
            <a:ext cx="2019300" cy="5318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0" y="730250"/>
            <a:ext cx="5907088" cy="5318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7DA36-D32B-4F08-B107-74E48D5B2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13" name="Picture 2" descr="Z:\Logos\RES logo folder\logo_300x600.jp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11856" y="880599"/>
            <a:ext cx="2687112" cy="1343556"/>
          </a:xfrm>
          <a:prstGeom prst="rect">
            <a:avLst/>
          </a:prstGeom>
          <a:noFill/>
        </p:spPr>
      </p:pic>
      <p:pic>
        <p:nvPicPr>
          <p:cNvPr id="6" name="Picture 2" descr="Z:\Group\Branding Elements\Logos\Icons\RES_5icons_LATEST_notext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460" y="4339366"/>
            <a:ext cx="7153276" cy="1304925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4631745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68669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429626"/>
            <a:ext cx="5527675" cy="32385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70193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6529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420" y="795867"/>
            <a:ext cx="903657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1733" y="5139267"/>
            <a:ext cx="5486400" cy="1216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41323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5238" y="730250"/>
            <a:ext cx="2019300" cy="5318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0" y="730250"/>
            <a:ext cx="5907088" cy="5318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D086E-44DA-4C43-B922-063D4B92383C}" type="slidenum">
              <a:rPr lang="en-US">
                <a:solidFill>
                  <a:srgbClr val="969696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5" name="Picture 5" descr="Holding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405957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492EBC-DEF2-4E61-B2FC-E4D9B636B3DB}" type="slidenum">
              <a:rPr lang="en-US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68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5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981201"/>
            <a:ext cx="5507590" cy="4038600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5655733" y="1411055"/>
            <a:ext cx="2385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WIND</a:t>
            </a:r>
          </a:p>
        </p:txBody>
      </p:sp>
    </p:spTree>
    <p:extLst>
      <p:ext uri="{BB962C8B-B14F-4D97-AF65-F5344CB8AC3E}">
        <p14:creationId xmlns:p14="http://schemas.microsoft.com/office/powerpoint/2010/main" val="40007152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8783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6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92819" y="2057386"/>
            <a:ext cx="4800600" cy="4051499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5655733" y="1411055"/>
            <a:ext cx="282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SOLAR</a:t>
            </a:r>
          </a:p>
        </p:txBody>
      </p:sp>
    </p:spTree>
    <p:extLst>
      <p:ext uri="{BB962C8B-B14F-4D97-AF65-F5344CB8AC3E}">
        <p14:creationId xmlns:p14="http://schemas.microsoft.com/office/powerpoint/2010/main" val="3886624489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492EBC-DEF2-4E61-B2FC-E4D9B636B3DB}" type="slidenum">
              <a:rPr lang="en-US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37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886786" name="Picture 2" descr="Z:\Logos\icons\RES_6icons_RGB-0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52400" y="3048000"/>
            <a:ext cx="5279596" cy="3508376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4470400" y="2057386"/>
            <a:ext cx="46736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470400" y="1411055"/>
            <a:ext cx="4638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2955493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A7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601030" y="1411055"/>
            <a:ext cx="4507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TRANSMISSION</a:t>
            </a:r>
          </a:p>
        </p:txBody>
      </p:sp>
      <p:pic>
        <p:nvPicPr>
          <p:cNvPr id="1028" name="Picture 4" descr="Z:\Logos\icons\transmissionIcon2-01.png"/>
          <p:cNvPicPr>
            <a:picLocks noChangeAspect="1" noChangeArrowheads="1"/>
          </p:cNvPicPr>
          <p:nvPr userDrawn="1"/>
        </p:nvPicPr>
        <p:blipFill>
          <a:blip r:embed="rId2" cstate="print"/>
          <a:srcRect l="23780" t="31868" r="24805" b="12097"/>
          <a:stretch>
            <a:fillRect/>
          </a:stretch>
        </p:blipFill>
        <p:spPr bwMode="auto">
          <a:xfrm>
            <a:off x="275572" y="2191916"/>
            <a:ext cx="4033381" cy="4395770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4601030" y="2057386"/>
            <a:ext cx="454297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41956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8A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655733" y="1411055"/>
            <a:ext cx="345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DSM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496" y="2215759"/>
            <a:ext cx="4669536" cy="3971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8557024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2" name="Picture 2" descr="Z:\Logos\icons\RES_6icons_we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128" y="4244810"/>
            <a:ext cx="7656838" cy="1161669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</p:pic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5324F8-EFEF-4C5F-811A-35CC7624FAAE}" type="slidenum">
              <a:rPr lang="en-US">
                <a:solidFill>
                  <a:srgbClr val="FFFFFF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13" name="Picture 2" descr="Z:\Logos\RES logo folder\logo_300x600.jp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11856" y="880599"/>
            <a:ext cx="2687112" cy="13435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271280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366025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429626"/>
            <a:ext cx="5527675" cy="32385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46794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55528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420" y="795867"/>
            <a:ext cx="903657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1733" y="5139267"/>
            <a:ext cx="5486400" cy="1216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7417027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5238" y="730250"/>
            <a:ext cx="2019300" cy="5318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0" y="730250"/>
            <a:ext cx="5907088" cy="5318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6D086E-44DA-4C43-B922-063D4B92383C}" type="slidenum">
              <a:rPr 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5" descr="Holding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747849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3093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492EBC-DEF2-4E61-B2FC-E4D9B636B3DB}" type="slidenum">
              <a:rPr lang="en-US" smtClean="0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68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5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981201"/>
            <a:ext cx="5507590" cy="4038600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5655733" y="1411055"/>
            <a:ext cx="2385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WIND</a:t>
            </a:r>
          </a:p>
        </p:txBody>
      </p:sp>
    </p:spTree>
    <p:extLst>
      <p:ext uri="{BB962C8B-B14F-4D97-AF65-F5344CB8AC3E}">
        <p14:creationId xmlns:p14="http://schemas.microsoft.com/office/powerpoint/2010/main" val="3418518705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6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92819" y="2057386"/>
            <a:ext cx="4800600" cy="4051499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5655733" y="1411055"/>
            <a:ext cx="282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SOLAR</a:t>
            </a:r>
          </a:p>
        </p:txBody>
      </p:sp>
    </p:spTree>
    <p:extLst>
      <p:ext uri="{BB962C8B-B14F-4D97-AF65-F5344CB8AC3E}">
        <p14:creationId xmlns:p14="http://schemas.microsoft.com/office/powerpoint/2010/main" val="1726522529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8A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83716" name="Picture 4" descr="Z:\Logos\icons\RES_6icons_RGB-0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82135" y="1506348"/>
            <a:ext cx="3352800" cy="494842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 userDrawn="1"/>
        </p:nvSpPr>
        <p:spPr>
          <a:xfrm>
            <a:off x="5655733" y="1411055"/>
            <a:ext cx="345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THERMAL</a:t>
            </a:r>
          </a:p>
        </p:txBody>
      </p:sp>
    </p:spTree>
    <p:extLst>
      <p:ext uri="{BB962C8B-B14F-4D97-AF65-F5344CB8AC3E}">
        <p14:creationId xmlns:p14="http://schemas.microsoft.com/office/powerpoint/2010/main" val="1574972605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492EBC-DEF2-4E61-B2FC-E4D9B636B3DB}" type="slidenum">
              <a:rPr lang="en-US" smtClean="0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7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884738" name="Picture 2" descr="Z:\Logos\icons\RES_6icons_RGB-0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64117" y="1697754"/>
            <a:ext cx="4394198" cy="4757022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5655733" y="1411055"/>
            <a:ext cx="345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MARINE</a:t>
            </a:r>
          </a:p>
        </p:txBody>
      </p:sp>
    </p:spTree>
    <p:extLst>
      <p:ext uri="{BB962C8B-B14F-4D97-AF65-F5344CB8AC3E}">
        <p14:creationId xmlns:p14="http://schemas.microsoft.com/office/powerpoint/2010/main" val="2115736438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A7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601030" y="1411055"/>
            <a:ext cx="4507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INFRASTRUCTURE</a:t>
            </a:r>
          </a:p>
        </p:txBody>
      </p:sp>
      <p:pic>
        <p:nvPicPr>
          <p:cNvPr id="1028" name="Picture 4" descr="Z:\Logos\icons\transmissionIcon2-01.png"/>
          <p:cNvPicPr>
            <a:picLocks noChangeAspect="1" noChangeArrowheads="1"/>
          </p:cNvPicPr>
          <p:nvPr userDrawn="1"/>
        </p:nvPicPr>
        <p:blipFill>
          <a:blip r:embed="rId2" cstate="print"/>
          <a:srcRect l="23780" t="31868" r="24805" b="12097"/>
          <a:stretch>
            <a:fillRect/>
          </a:stretch>
        </p:blipFill>
        <p:spPr bwMode="auto">
          <a:xfrm>
            <a:off x="275572" y="2191916"/>
            <a:ext cx="4033381" cy="4395770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4601030" y="2057386"/>
            <a:ext cx="454297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05897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492EBC-DEF2-4E61-B2FC-E4D9B636B3DB}" type="slidenum">
              <a:rPr lang="en-US" smtClean="0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37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886786" name="Picture 2" descr="Z:\Logos\icons\RES_6icons_RGB-0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52400" y="3048000"/>
            <a:ext cx="5279596" cy="3508376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4470400" y="2057386"/>
            <a:ext cx="46736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470400" y="1411055"/>
            <a:ext cx="4638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ENERGY SERVICES</a:t>
            </a:r>
          </a:p>
        </p:txBody>
      </p:sp>
    </p:spTree>
    <p:extLst>
      <p:ext uri="{BB962C8B-B14F-4D97-AF65-F5344CB8AC3E}">
        <p14:creationId xmlns:p14="http://schemas.microsoft.com/office/powerpoint/2010/main" val="27130659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65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76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24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35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2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E42BC-CC31-4CA8-BD49-D7D2765FE1FB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9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2"/>
          <p:cNvSpPr>
            <a:spLocks noChangeArrowheads="1"/>
          </p:cNvSpPr>
          <p:nvPr/>
        </p:nvSpPr>
        <p:spPr bwMode="auto">
          <a:xfrm>
            <a:off x="0" y="982663"/>
            <a:ext cx="8686800" cy="5332412"/>
          </a:xfrm>
          <a:prstGeom prst="rect">
            <a:avLst/>
          </a:prstGeom>
          <a:solidFill>
            <a:srgbClr val="E2D1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435100"/>
            <a:ext cx="8078788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9156" name="Rectangle 9"/>
          <p:cNvSpPr>
            <a:spLocks noChangeArrowheads="1"/>
          </p:cNvSpPr>
          <p:nvPr/>
        </p:nvSpPr>
        <p:spPr bwMode="auto">
          <a:xfrm>
            <a:off x="0" y="688975"/>
            <a:ext cx="7556500" cy="404813"/>
          </a:xfrm>
          <a:prstGeom prst="rect">
            <a:avLst/>
          </a:prstGeom>
          <a:solidFill>
            <a:srgbClr val="F37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400">
              <a:solidFill>
                <a:srgbClr val="FFFFFF"/>
              </a:solidFill>
              <a:latin typeface="Trebuchet MS" pitchFamily="34" charset="0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730250"/>
            <a:ext cx="55276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3838" y="6454775"/>
            <a:ext cx="938212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Arial" pitchFamily="34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8DB044-6603-41D9-A18C-F8728FE8EF9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pic>
        <p:nvPicPr>
          <p:cNvPr id="49159" name="Picture 3" descr="Holding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7" t="21870" r="12239" b="30873"/>
          <a:stretch>
            <a:fillRect/>
          </a:stretch>
        </p:blipFill>
        <p:spPr bwMode="auto">
          <a:xfrm>
            <a:off x="7839075" y="282575"/>
            <a:ext cx="889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44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52475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1160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1568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1979613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4368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6pPr>
      <a:lvl7pPr marL="28940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7pPr>
      <a:lvl8pPr marL="33512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8pPr>
      <a:lvl9pPr marL="38084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134476"/>
            <a:ext cx="8078788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" y="393173"/>
            <a:ext cx="7416799" cy="404813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429626"/>
            <a:ext cx="55276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566722" name="Picture 2" descr="Z:\Logos\RES logo folder\RES_logo_transparent.png"/>
          <p:cNvPicPr>
            <a:picLocks noChangeAspect="1" noChangeArrowheads="1"/>
          </p:cNvPicPr>
          <p:nvPr userDrawn="1"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7940518" y="384207"/>
            <a:ext cx="687821" cy="336127"/>
          </a:xfrm>
          <a:prstGeom prst="rect">
            <a:avLst/>
          </a:prstGeom>
          <a:noFill/>
        </p:spPr>
      </p:pic>
      <p:sp>
        <p:nvSpPr>
          <p:cNvPr id="11" name="Rectangle 9"/>
          <p:cNvSpPr>
            <a:spLocks noChangeArrowheads="1"/>
          </p:cNvSpPr>
          <p:nvPr userDrawn="1"/>
        </p:nvSpPr>
        <p:spPr bwMode="auto">
          <a:xfrm rot="16200000" flipV="1">
            <a:off x="-3010127" y="3740373"/>
            <a:ext cx="6127753" cy="107506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969696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969696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94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52475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1160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1568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1979613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4368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6pPr>
      <a:lvl7pPr marL="28940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7pPr>
      <a:lvl8pPr marL="33512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8pPr>
      <a:lvl9pPr marL="38084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134476"/>
            <a:ext cx="8078788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" y="393173"/>
            <a:ext cx="7416799" cy="404813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429626"/>
            <a:ext cx="55276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566722" name="Picture 2" descr="Z:\Logos\RES logo folder\RES_logo_transparent.png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7940518" y="384207"/>
            <a:ext cx="687821" cy="336127"/>
          </a:xfrm>
          <a:prstGeom prst="rect">
            <a:avLst/>
          </a:prstGeom>
          <a:noFill/>
        </p:spPr>
      </p:pic>
      <p:sp>
        <p:nvSpPr>
          <p:cNvPr id="11" name="Rectangle 9"/>
          <p:cNvSpPr>
            <a:spLocks noChangeArrowheads="1"/>
          </p:cNvSpPr>
          <p:nvPr userDrawn="1"/>
        </p:nvSpPr>
        <p:spPr bwMode="auto">
          <a:xfrm rot="16200000" flipV="1">
            <a:off x="-3010127" y="3740373"/>
            <a:ext cx="6127753" cy="107506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62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52475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1160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1568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1979613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4368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6pPr>
      <a:lvl7pPr marL="28940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7pPr>
      <a:lvl8pPr marL="33512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8pPr>
      <a:lvl9pPr marL="38084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wg.org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wg.org/proposals/PCWG-Inner-Outer-Range-Proposal-Dec-2013.pdf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wg.p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0" y="2474222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GB" altLang="en-US" sz="3200" b="1" dirty="0">
              <a:solidFill>
                <a:srgbClr val="00B0F0"/>
              </a:solidFill>
            </a:endParaRPr>
          </a:p>
          <a:p>
            <a:pPr algn="ctr"/>
            <a:r>
              <a:rPr lang="en-GB" altLang="en-US" sz="3200" b="1" dirty="0">
                <a:solidFill>
                  <a:srgbClr val="00B0F0"/>
                </a:solidFill>
              </a:rPr>
              <a:t>PCWG-Share-03 Launch</a:t>
            </a:r>
          </a:p>
          <a:p>
            <a:pPr algn="ctr"/>
            <a:r>
              <a:rPr lang="en-GB" altLang="en-US" sz="3200" b="1" dirty="0">
                <a:solidFill>
                  <a:srgbClr val="00B0F0"/>
                </a:solidFill>
              </a:rPr>
              <a:t> </a:t>
            </a:r>
          </a:p>
          <a:p>
            <a:pPr algn="ctr"/>
            <a:r>
              <a:rPr lang="en-GB" altLang="en-US" sz="3200" b="1" dirty="0">
                <a:solidFill>
                  <a:srgbClr val="00B0F0"/>
                </a:solidFill>
              </a:rPr>
              <a:t>PCWG Meeting Hamburg</a:t>
            </a:r>
          </a:p>
          <a:p>
            <a:pPr algn="ctr"/>
            <a:endParaRPr lang="en-GB" altLang="en-US" sz="2400" b="1" dirty="0">
              <a:solidFill>
                <a:srgbClr val="00B0F0"/>
              </a:solidFill>
            </a:endParaRPr>
          </a:p>
          <a:p>
            <a:pPr algn="ctr"/>
            <a:r>
              <a:rPr lang="en-GB" altLang="en-US" sz="2400" b="1" dirty="0">
                <a:solidFill>
                  <a:srgbClr val="00B0F0"/>
                </a:solidFill>
              </a:rPr>
              <a:t>Peter Stuart (RES) &amp; Paul Housley (SSE)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109" y="4941168"/>
            <a:ext cx="2160240" cy="183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4913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36512" y="135706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000" b="1" dirty="0">
                <a:solidFill>
                  <a:srgbClr val="00B0F0"/>
                </a:solidFill>
              </a:rPr>
              <a:t>PCWG-Share-02: Turbine Size vs Measurement Year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980728"/>
            <a:ext cx="8543925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9768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36512" y="135706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000" b="1" dirty="0">
                <a:solidFill>
                  <a:srgbClr val="00B0F0"/>
                </a:solidFill>
              </a:rPr>
              <a:t>PCWG-Share-02: Baseline Error, Inner vs Outer Range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1022945"/>
            <a:ext cx="8591550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4386064" y="1022945"/>
            <a:ext cx="1266056" cy="14401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52120" y="699779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Inner Range baseline errors are all close to zero (self-consistent)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843808" y="4653136"/>
            <a:ext cx="4608512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86064" y="3212976"/>
            <a:ext cx="3173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Spread of Outer Range Results representative of Outer Range Modelling Uncertainty.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C7D333-88A0-4853-98CD-39531DD058B1}"/>
              </a:ext>
            </a:extLst>
          </p:cNvPr>
          <p:cNvCxnSpPr>
            <a:cxnSpLocks/>
          </p:cNvCxnSpPr>
          <p:nvPr/>
        </p:nvCxnSpPr>
        <p:spPr>
          <a:xfrm>
            <a:off x="4211960" y="5301208"/>
            <a:ext cx="1512168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2F09F57-83BD-49B7-9AB1-2E862ABBAD2F}"/>
              </a:ext>
            </a:extLst>
          </p:cNvPr>
          <p:cNvSpPr txBox="1"/>
          <p:nvPr/>
        </p:nvSpPr>
        <p:spPr>
          <a:xfrm>
            <a:off x="5622087" y="5189056"/>
            <a:ext cx="2836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Shift to RHS indicative of outer range bias</a:t>
            </a:r>
          </a:p>
        </p:txBody>
      </p:sp>
    </p:spTree>
    <p:extLst>
      <p:ext uri="{BB962C8B-B14F-4D97-AF65-F5344CB8AC3E}">
        <p14:creationId xmlns:p14="http://schemas.microsoft.com/office/powerpoint/2010/main" val="474100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36512" y="44624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2400" b="1" dirty="0">
                <a:solidFill>
                  <a:srgbClr val="00B0F0"/>
                </a:solidFill>
              </a:rPr>
              <a:t>PCWG-Share-02: Errors by Method (‘Four Cell Matrix’)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720000"/>
            <a:ext cx="7428167" cy="5708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E9D55E8-B4C6-4759-B7D0-1D62A2F13A16}"/>
              </a:ext>
            </a:extLst>
          </p:cNvPr>
          <p:cNvSpPr/>
          <p:nvPr/>
        </p:nvSpPr>
        <p:spPr>
          <a:xfrm rot="5400000">
            <a:off x="6407267" y="3033893"/>
            <a:ext cx="2952328" cy="286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BCF21-D516-4438-8A60-54DF3BE91558}"/>
              </a:ext>
            </a:extLst>
          </p:cNvPr>
          <p:cNvSpPr txBox="1"/>
          <p:nvPr/>
        </p:nvSpPr>
        <p:spPr>
          <a:xfrm rot="5400000">
            <a:off x="6597383" y="2854677"/>
            <a:ext cx="322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F0"/>
                </a:solidFill>
              </a:rPr>
              <a:t>Improvement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E57EA7-E047-47A4-942C-29AAABA8344E}"/>
              </a:ext>
            </a:extLst>
          </p:cNvPr>
          <p:cNvSpPr/>
          <p:nvPr/>
        </p:nvSpPr>
        <p:spPr>
          <a:xfrm>
            <a:off x="1619672" y="3039343"/>
            <a:ext cx="720080" cy="12537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77CA068-8936-4127-B08C-49CC96F8F404}"/>
              </a:ext>
            </a:extLst>
          </p:cNvPr>
          <p:cNvSpPr/>
          <p:nvPr/>
        </p:nvSpPr>
        <p:spPr>
          <a:xfrm>
            <a:off x="1619672" y="1798283"/>
            <a:ext cx="720080" cy="4785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2D6DD98-9F97-4A33-B218-B5644C22DE90}"/>
              </a:ext>
            </a:extLst>
          </p:cNvPr>
          <p:cNvSpPr/>
          <p:nvPr/>
        </p:nvSpPr>
        <p:spPr>
          <a:xfrm>
            <a:off x="4716016" y="1798282"/>
            <a:ext cx="720080" cy="4785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3C28759-0482-4037-9D70-1DC5897FE915}"/>
              </a:ext>
            </a:extLst>
          </p:cNvPr>
          <p:cNvSpPr/>
          <p:nvPr/>
        </p:nvSpPr>
        <p:spPr>
          <a:xfrm>
            <a:off x="4707400" y="3187630"/>
            <a:ext cx="720080" cy="9614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8376F8-511F-4BC7-ADE3-90CCCA872645}"/>
              </a:ext>
            </a:extLst>
          </p:cNvPr>
          <p:cNvSpPr txBox="1"/>
          <p:nvPr/>
        </p:nvSpPr>
        <p:spPr>
          <a:xfrm>
            <a:off x="1463184" y="2334942"/>
            <a:ext cx="3252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Q. Large improvement for matrix methods: too good to be true?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79EC92-D029-43C2-B272-BDB9BF8AFE35}"/>
              </a:ext>
            </a:extLst>
          </p:cNvPr>
          <p:cNvSpPr txBox="1"/>
          <p:nvPr/>
        </p:nvSpPr>
        <p:spPr>
          <a:xfrm>
            <a:off x="4641493" y="2318102"/>
            <a:ext cx="2378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A. Yes, unfortunately (software bug)</a:t>
            </a:r>
          </a:p>
        </p:txBody>
      </p:sp>
    </p:spTree>
    <p:extLst>
      <p:ext uri="{BB962C8B-B14F-4D97-AF65-F5344CB8AC3E}">
        <p14:creationId xmlns:p14="http://schemas.microsoft.com/office/powerpoint/2010/main" val="356486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-36512" y="135706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000" b="1" dirty="0">
                <a:solidFill>
                  <a:srgbClr val="00B0F0"/>
                </a:solidFill>
              </a:rPr>
              <a:t>PCWG-Share-X Matrix Method Bug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536" y="1124744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GB" sz="2400" b="1" dirty="0">
                <a:solidFill>
                  <a:srgbClr val="00B0F0"/>
                </a:solidFill>
              </a:rPr>
              <a:t>Impact of bug</a:t>
            </a:r>
            <a:r>
              <a:rPr lang="en-GB" sz="2400" dirty="0">
                <a:solidFill>
                  <a:srgbClr val="00B0F0"/>
                </a:solidFill>
              </a:rPr>
              <a:t>: benefit of 2D matrix methods was overstating.</a:t>
            </a:r>
          </a:p>
          <a:p>
            <a:pPr marL="571500" indent="-571500">
              <a:buFont typeface="Arial" pitchFamily="34" charset="0"/>
              <a:buChar char="•"/>
            </a:pPr>
            <a:endParaRPr lang="en-GB" sz="2400" dirty="0">
              <a:solidFill>
                <a:srgbClr val="00B0F0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GB" sz="2400" b="1" dirty="0">
                <a:solidFill>
                  <a:srgbClr val="00B0F0"/>
                </a:solidFill>
              </a:rPr>
              <a:t>Cause</a:t>
            </a:r>
            <a:r>
              <a:rPr lang="en-GB" sz="2400" dirty="0">
                <a:solidFill>
                  <a:srgbClr val="00B0F0"/>
                </a:solidFill>
              </a:rPr>
              <a:t>:</a:t>
            </a:r>
          </a:p>
          <a:p>
            <a:pPr marL="571500" indent="-571500">
              <a:buFont typeface="Arial" pitchFamily="34" charset="0"/>
              <a:buChar char="•"/>
            </a:pPr>
            <a:endParaRPr lang="en-GB" sz="2400" dirty="0">
              <a:solidFill>
                <a:srgbClr val="00B0F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4A3BFCC-43E6-4756-A3BF-7174473292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51" r="45536" b="26035"/>
          <a:stretch/>
        </p:blipFill>
        <p:spPr bwMode="auto">
          <a:xfrm>
            <a:off x="1907705" y="1926789"/>
            <a:ext cx="4392487" cy="374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Bildergebnis für denominator numerator">
            <a:extLst>
              <a:ext uri="{FF2B5EF4-FFF2-40B4-BE49-F238E27FC236}">
                <a16:creationId xmlns:a16="http://schemas.microsoft.com/office/drawing/2014/main" id="{BEB04306-7CDB-462D-B346-A64FA1D83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776582"/>
            <a:ext cx="1841748" cy="8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761892-D96D-4B84-B0A7-811E77708748}"/>
              </a:ext>
            </a:extLst>
          </p:cNvPr>
          <p:cNvSpPr txBox="1"/>
          <p:nvPr/>
        </p:nvSpPr>
        <p:spPr>
          <a:xfrm>
            <a:off x="1907705" y="2585458"/>
            <a:ext cx="6840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Time series data points for matrix cells below data count threshold (</a:t>
            </a:r>
            <a:r>
              <a:rPr lang="en-GB" dirty="0" err="1"/>
              <a:t>NaN</a:t>
            </a:r>
            <a:r>
              <a:rPr lang="en-GB" dirty="0"/>
              <a:t> values) were removed from the numerator, but the baseline values were left in the </a:t>
            </a:r>
            <a:r>
              <a:rPr lang="en-GB" dirty="0" err="1"/>
              <a:t>denomintator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Errors of matrix methods understated (benefit overstated)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27CDD2-FAE9-4C3A-8329-DADECB26A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73" y="3933056"/>
            <a:ext cx="7956375" cy="28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02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-36512" y="135706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000" b="1" dirty="0">
                <a:solidFill>
                  <a:srgbClr val="00B0F0"/>
                </a:solidFill>
              </a:rPr>
              <a:t>PCWG-Share-02 Bug Lessons Learnt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6762" y="980728"/>
            <a:ext cx="849745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GB" sz="2400" dirty="0">
                <a:solidFill>
                  <a:srgbClr val="00B0F0"/>
                </a:solidFill>
              </a:rPr>
              <a:t>Implementation of comprehensive end-to-end excel tests for all PCWG-Share-X methods.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GB" sz="2400" dirty="0"/>
              <a:t>Excel tests prepared by Paul Housley &amp; Peter Stuart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GB" sz="2400" dirty="0"/>
              <a:t>Tests/benchmarks will be made publicly available on pcwg.org.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GB" sz="2400" dirty="0"/>
              <a:t>Time-coming, but very valuable process.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GB" sz="2400" dirty="0"/>
              <a:t>No other material bugs (other than known matrix bug) discovered by testing.</a:t>
            </a:r>
          </a:p>
          <a:p>
            <a:pPr marL="571500" indent="-571500">
              <a:buFont typeface="Arial" pitchFamily="34" charset="0"/>
              <a:buChar char="•"/>
            </a:pPr>
            <a:endParaRPr lang="en-GB" sz="2400" dirty="0">
              <a:solidFill>
                <a:srgbClr val="00B0F0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GB" sz="2400" dirty="0">
                <a:solidFill>
                  <a:srgbClr val="00B0F0"/>
                </a:solidFill>
              </a:rPr>
              <a:t>Changes to future practice: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GB" sz="2400" dirty="0"/>
              <a:t>Don’t rush out PCWG tool releases.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GB" sz="2400" b="1" dirty="0"/>
              <a:t>New Process</a:t>
            </a:r>
            <a:r>
              <a:rPr lang="en-GB" sz="2400" dirty="0"/>
              <a:t>: Two gateways now defined:</a:t>
            </a:r>
          </a:p>
          <a:p>
            <a:pPr marL="1485900" lvl="2" indent="-571500">
              <a:buFont typeface="Arial" pitchFamily="34" charset="0"/>
              <a:buChar char="•"/>
            </a:pPr>
            <a:r>
              <a:rPr lang="en-GB" sz="2200" dirty="0"/>
              <a:t>End-to-end numeric testing of all methods (prior to beta testing)</a:t>
            </a:r>
          </a:p>
          <a:p>
            <a:pPr marL="1485900" lvl="2" indent="-571500">
              <a:buFont typeface="Arial" pitchFamily="34" charset="0"/>
              <a:buChar char="•"/>
            </a:pPr>
            <a:r>
              <a:rPr lang="en-GB" sz="2200" dirty="0"/>
              <a:t>Usability Testing by Beta Testing Group (prior to release)</a:t>
            </a:r>
            <a:endParaRPr lang="en-GB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727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-36512" y="135706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000" b="1" dirty="0">
                <a:solidFill>
                  <a:srgbClr val="00B0F0"/>
                </a:solidFill>
              </a:rPr>
              <a:t>PCWG-Share-03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6762" y="980728"/>
            <a:ext cx="84974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GB" sz="2400" dirty="0">
                <a:solidFill>
                  <a:srgbClr val="00B0F0"/>
                </a:solidFill>
              </a:rPr>
              <a:t>Beta Testing Start: week commencing 5</a:t>
            </a:r>
            <a:r>
              <a:rPr lang="en-GB" sz="2400" baseline="30000" dirty="0">
                <a:solidFill>
                  <a:srgbClr val="00B0F0"/>
                </a:solidFill>
              </a:rPr>
              <a:t>th</a:t>
            </a:r>
            <a:r>
              <a:rPr lang="en-GB" sz="2400" dirty="0">
                <a:solidFill>
                  <a:srgbClr val="00B0F0"/>
                </a:solidFill>
              </a:rPr>
              <a:t> of Feb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GB" sz="2400" dirty="0">
                <a:solidFill>
                  <a:srgbClr val="00B0F0"/>
                </a:solidFill>
              </a:rPr>
              <a:t>Planned Tool Release &amp; PCWG Start mid Feb</a:t>
            </a:r>
          </a:p>
          <a:p>
            <a:pPr marL="571500" indent="-571500">
              <a:buFont typeface="Arial" pitchFamily="34" charset="0"/>
              <a:buChar char="•"/>
            </a:pPr>
            <a:endParaRPr lang="en-GB" sz="2400" dirty="0">
              <a:solidFill>
                <a:srgbClr val="00B0F0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GB" sz="2400" dirty="0">
                <a:solidFill>
                  <a:srgbClr val="00B0F0"/>
                </a:solidFill>
              </a:rPr>
              <a:t>New Methods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GB" sz="2400" dirty="0"/>
              <a:t>Empirical Turbulence Correction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GB" sz="2400" dirty="0"/>
              <a:t>Modified version of IEC Turbulence Correction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GB" sz="2400" dirty="0"/>
              <a:t>+ all other previous methods</a:t>
            </a:r>
          </a:p>
          <a:p>
            <a:pPr marL="1028700" lvl="1" indent="-571500">
              <a:buFont typeface="Arial" pitchFamily="34" charset="0"/>
              <a:buChar char="•"/>
            </a:pPr>
            <a:endParaRPr lang="en-GB" sz="2400" dirty="0"/>
          </a:p>
          <a:p>
            <a:pPr marL="571500" indent="-571500">
              <a:buFont typeface="Arial" pitchFamily="34" charset="0"/>
              <a:buChar char="•"/>
            </a:pPr>
            <a:r>
              <a:rPr lang="en-GB" sz="2400" dirty="0">
                <a:solidFill>
                  <a:srgbClr val="00B0F0"/>
                </a:solidFill>
              </a:rPr>
              <a:t>Other Tool Improvements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GB" sz="2400" dirty="0"/>
              <a:t>Range Specific Matrices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GB" sz="2400" dirty="0"/>
              <a:t>Minor improvements to IEC Zero Turbulence Curve </a:t>
            </a:r>
            <a:r>
              <a:rPr lang="en-GB" sz="2400" dirty="0" err="1"/>
              <a:t>Calc</a:t>
            </a:r>
            <a:endParaRPr lang="en-GB" sz="2400" dirty="0"/>
          </a:p>
          <a:p>
            <a:pPr marL="1028700" lvl="1" indent="-571500">
              <a:buFont typeface="Arial" pitchFamily="34" charset="0"/>
              <a:buChar char="•"/>
            </a:pPr>
            <a:r>
              <a:rPr lang="en-GB" sz="2400" dirty="0"/>
              <a:t>Hermite Interpolation (in place of Cubic Spline)</a:t>
            </a:r>
          </a:p>
          <a:p>
            <a:pPr lvl="1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01706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6CD60D-5584-4911-ABFC-E89F1F35C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2" y="44624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000" b="1" dirty="0">
                <a:solidFill>
                  <a:srgbClr val="00B0F0"/>
                </a:solidFill>
              </a:rPr>
              <a:t>Range Specific Matrices (A)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3EA5FB-EDA3-4387-8114-7D0071F59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08720"/>
            <a:ext cx="8532440" cy="568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3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5E6455-7EFC-4C43-8A4C-79E1FD1FA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20688"/>
            <a:ext cx="8748464" cy="58151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6CD60D-5584-4911-ABFC-E89F1F35C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2" y="44624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000" b="1" dirty="0">
                <a:solidFill>
                  <a:srgbClr val="00B0F0"/>
                </a:solidFill>
              </a:rPr>
              <a:t>Range Specific Matrices (B)</a:t>
            </a:r>
          </a:p>
        </p:txBody>
      </p:sp>
    </p:spTree>
    <p:extLst>
      <p:ext uri="{BB962C8B-B14F-4D97-AF65-F5344CB8AC3E}">
        <p14:creationId xmlns:p14="http://schemas.microsoft.com/office/powerpoint/2010/main" val="1569355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412776"/>
            <a:ext cx="2808312" cy="2381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0" y="4437112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000" b="1" dirty="0">
                <a:solidFill>
                  <a:srgbClr val="00B0F0"/>
                </a:solidFill>
              </a:rPr>
              <a:t>Join the Power Curve Working Group at: </a:t>
            </a:r>
            <a:r>
              <a:rPr lang="en-GB" altLang="en-US" sz="3000" b="1" dirty="0">
                <a:solidFill>
                  <a:srgbClr val="00B0F0"/>
                </a:solidFill>
                <a:hlinkClick r:id="rId3"/>
              </a:rPr>
              <a:t>www.pcwg.org</a:t>
            </a:r>
            <a:endParaRPr lang="en-GB" altLang="en-US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73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2708920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6000" b="1" dirty="0">
                <a:solidFill>
                  <a:srgbClr val="00B0F0"/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403274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1183781"/>
            <a:ext cx="7560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b="1" dirty="0"/>
              <a:t>We Want to:</a:t>
            </a:r>
          </a:p>
          <a:p>
            <a:pPr lvl="0"/>
            <a:endParaRPr lang="en-GB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B050"/>
                </a:solidFill>
              </a:rPr>
              <a:t>Examine bias errors and uncertainties of methods for predicting wind turbine performance in outer range conditions.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B050"/>
                </a:solidFill>
              </a:rPr>
              <a:t>Determine the optimum methods across many datasets.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-36512" y="207714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000" b="1" dirty="0">
                <a:solidFill>
                  <a:srgbClr val="00B0F0"/>
                </a:solidFill>
              </a:rPr>
              <a:t>PCWG-Share-X: Objective</a:t>
            </a:r>
            <a:endParaRPr lang="en-GB" sz="3000" b="1" dirty="0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B255E8-EC42-4BC8-A825-C9D37AEC4960}"/>
              </a:ext>
            </a:extLst>
          </p:cNvPr>
          <p:cNvSpPr txBox="1"/>
          <p:nvPr/>
        </p:nvSpPr>
        <p:spPr>
          <a:xfrm>
            <a:off x="251520" y="3296966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b="1" dirty="0"/>
              <a:t>By:</a:t>
            </a:r>
          </a:p>
          <a:p>
            <a:pPr lvl="0"/>
            <a:endParaRPr lang="en-GB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B050"/>
                </a:solidFill>
              </a:rPr>
              <a:t>Sharing experiences of how methods perform across organisations using a consistent tool.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906F6E-30E1-4E0C-B3B1-472CD72CE939}"/>
              </a:ext>
            </a:extLst>
          </p:cNvPr>
          <p:cNvSpPr txBox="1"/>
          <p:nvPr/>
        </p:nvSpPr>
        <p:spPr>
          <a:xfrm>
            <a:off x="251520" y="4653136"/>
            <a:ext cx="8655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b="1" dirty="0"/>
              <a:t>And:</a:t>
            </a:r>
          </a:p>
          <a:p>
            <a:pPr lvl="0"/>
            <a:endParaRPr lang="en-GB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B050"/>
                </a:solidFill>
              </a:rPr>
              <a:t>Avoiding the sensitivities that would normally inhibit organisations sharing data.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C2D6CE-9410-4F1E-BE4E-42600B4A78B2}"/>
              </a:ext>
            </a:extLst>
          </p:cNvPr>
          <p:cNvSpPr txBox="1"/>
          <p:nvPr/>
        </p:nvSpPr>
        <p:spPr>
          <a:xfrm>
            <a:off x="251520" y="5733256"/>
            <a:ext cx="8655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b="1" dirty="0"/>
              <a:t>And:</a:t>
            </a:r>
          </a:p>
          <a:p>
            <a:pPr lvl="0"/>
            <a:endParaRPr lang="en-GB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B050"/>
                </a:solidFill>
              </a:rPr>
              <a:t>Making it quick and easy for organisations to participate.</a:t>
            </a:r>
          </a:p>
        </p:txBody>
      </p:sp>
    </p:spTree>
    <p:extLst>
      <p:ext uri="{BB962C8B-B14F-4D97-AF65-F5344CB8AC3E}">
        <p14:creationId xmlns:p14="http://schemas.microsoft.com/office/powerpoint/2010/main" val="377837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C45262-55FE-4F4F-ADD6-2FE7524D1CC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24744"/>
            <a:ext cx="6243503" cy="373311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F40184-9C9E-4F5E-974B-F2E0FACE3A1C}"/>
              </a:ext>
            </a:extLst>
          </p:cNvPr>
          <p:cNvSpPr txBox="1"/>
          <p:nvPr/>
        </p:nvSpPr>
        <p:spPr>
          <a:xfrm>
            <a:off x="742742" y="5301208"/>
            <a:ext cx="6997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The </a:t>
            </a:r>
            <a:r>
              <a:rPr lang="en-GB" i="1" dirty="0">
                <a:hlinkClick r:id="rId3"/>
              </a:rPr>
              <a:t>PCWG Inner-Outer Range Proposal</a:t>
            </a:r>
            <a:r>
              <a:rPr lang="en-GB" i="1" dirty="0"/>
              <a:t> is </a:t>
            </a:r>
            <a:r>
              <a:rPr lang="en-GB" b="1" i="1" dirty="0"/>
              <a:t>Conceptual Decomposition</a:t>
            </a:r>
            <a:r>
              <a:rPr lang="en-GB" i="1" dirty="0"/>
              <a:t>, and does not infer specific parameter ranges.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5777D8-52DD-4BE3-83E0-7C06D68BA4E3}"/>
              </a:ext>
            </a:extLst>
          </p:cNvPr>
          <p:cNvSpPr/>
          <p:nvPr/>
        </p:nvSpPr>
        <p:spPr>
          <a:xfrm>
            <a:off x="3111094" y="2691285"/>
            <a:ext cx="1761772" cy="108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Inner 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78CCBF-6E81-42B4-BDFB-0BCBB6D15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2" y="207714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sz="3000" b="1" dirty="0">
                <a:solidFill>
                  <a:srgbClr val="00B0F0"/>
                </a:solidFill>
              </a:rPr>
              <a:t>Inner And Outer Range Concept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4D1798-8443-401F-A751-191FE6F68AB4}"/>
              </a:ext>
            </a:extLst>
          </p:cNvPr>
          <p:cNvSpPr/>
          <p:nvPr/>
        </p:nvSpPr>
        <p:spPr>
          <a:xfrm>
            <a:off x="5088890" y="1704490"/>
            <a:ext cx="1584176" cy="9147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Outer Range</a:t>
            </a:r>
          </a:p>
        </p:txBody>
      </p:sp>
    </p:spTree>
    <p:extLst>
      <p:ext uri="{BB962C8B-B14F-4D97-AF65-F5344CB8AC3E}">
        <p14:creationId xmlns:p14="http://schemas.microsoft.com/office/powerpoint/2010/main" val="261313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012" y="836712"/>
            <a:ext cx="87134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b="1" dirty="0"/>
              <a:t>Inner Range Power Curves Extracted from the Dataset Itself:</a:t>
            </a:r>
          </a:p>
          <a:p>
            <a:pPr lvl="0"/>
            <a:endParaRPr lang="en-GB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B050"/>
                </a:solidFill>
              </a:rPr>
              <a:t>Warranted/sales power curve not used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B050"/>
                </a:solidFill>
              </a:rPr>
              <a:t>Power curve extracted from inner range (tested in outer range)</a:t>
            </a:r>
          </a:p>
          <a:p>
            <a:pPr lvl="0"/>
            <a:endParaRPr lang="en-GB" b="1" dirty="0"/>
          </a:p>
          <a:p>
            <a:pPr lvl="0"/>
            <a:endParaRPr lang="en-GB" b="1" dirty="0"/>
          </a:p>
          <a:p>
            <a:pPr lvl="0"/>
            <a:endParaRPr lang="en-GB" b="1" dirty="0"/>
          </a:p>
          <a:p>
            <a:pPr lvl="0"/>
            <a:endParaRPr lang="en-GB" b="1" dirty="0"/>
          </a:p>
          <a:p>
            <a:pPr lvl="0"/>
            <a:endParaRPr lang="en-GB" b="1" dirty="0"/>
          </a:p>
          <a:p>
            <a:pPr lvl="0"/>
            <a:endParaRPr lang="en-GB" b="1" dirty="0"/>
          </a:p>
          <a:p>
            <a:pPr lvl="0"/>
            <a:endParaRPr lang="en-GB" b="1" dirty="0"/>
          </a:p>
          <a:p>
            <a:pPr lvl="0"/>
            <a:endParaRPr lang="en-GB" b="1" dirty="0"/>
          </a:p>
          <a:p>
            <a:pPr lvl="0"/>
            <a:endParaRPr lang="en-GB" b="1" dirty="0"/>
          </a:p>
          <a:p>
            <a:pPr lvl="0"/>
            <a:endParaRPr lang="en-GB" b="1" dirty="0"/>
          </a:p>
          <a:p>
            <a:pPr lvl="0"/>
            <a:endParaRPr lang="en-GB" b="1" dirty="0"/>
          </a:p>
          <a:p>
            <a:pPr lvl="0"/>
            <a:endParaRPr lang="en-GB" dirty="0"/>
          </a:p>
          <a:p>
            <a:pPr lvl="0"/>
            <a:r>
              <a:rPr lang="en-GB" b="1" dirty="0"/>
              <a:t>Intelligence Sharing, not Data Sharing: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B050"/>
                </a:solidFill>
              </a:rPr>
              <a:t>Share highly anonymised performance metrics of correction methods (not raw data shared)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2"/>
            <a:ext cx="5131600" cy="335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-36512" y="207714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000" b="1" dirty="0">
                <a:solidFill>
                  <a:srgbClr val="00B0F0"/>
                </a:solidFill>
              </a:rPr>
              <a:t>PCWG-Share-X: Neutralising </a:t>
            </a:r>
            <a:r>
              <a:rPr lang="en-GB" sz="3000" b="1" dirty="0">
                <a:solidFill>
                  <a:srgbClr val="00B0F0"/>
                </a:solidFill>
              </a:rPr>
              <a:t>Commercial Sensitivities</a:t>
            </a:r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20E8D6FC-5C8E-4DDA-A9B7-AFCCE134F0EA}"/>
              </a:ext>
            </a:extLst>
          </p:cNvPr>
          <p:cNvSpPr/>
          <p:nvPr/>
        </p:nvSpPr>
        <p:spPr>
          <a:xfrm rot="8567200">
            <a:off x="3940431" y="3563243"/>
            <a:ext cx="2042402" cy="50405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2F17ED-E0C4-4392-ACE8-7C6668C1F94E}"/>
              </a:ext>
            </a:extLst>
          </p:cNvPr>
          <p:cNvSpPr txBox="1"/>
          <p:nvPr/>
        </p:nvSpPr>
        <p:spPr>
          <a:xfrm>
            <a:off x="5276153" y="3815271"/>
            <a:ext cx="81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Test</a:t>
            </a: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6757C2D2-45A8-47A0-8AA5-CB7F8B105661}"/>
              </a:ext>
            </a:extLst>
          </p:cNvPr>
          <p:cNvSpPr/>
          <p:nvPr/>
        </p:nvSpPr>
        <p:spPr>
          <a:xfrm rot="9675628" flipV="1">
            <a:off x="3222794" y="2147913"/>
            <a:ext cx="2042402" cy="5918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B25B4-57FF-4E50-B3E7-D1973C0DB6A5}"/>
              </a:ext>
            </a:extLst>
          </p:cNvPr>
          <p:cNvSpPr txBox="1"/>
          <p:nvPr/>
        </p:nvSpPr>
        <p:spPr>
          <a:xfrm>
            <a:off x="3059832" y="2259184"/>
            <a:ext cx="81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1754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Box 200"/>
          <p:cNvSpPr txBox="1"/>
          <p:nvPr/>
        </p:nvSpPr>
        <p:spPr>
          <a:xfrm>
            <a:off x="7279359" y="1665867"/>
            <a:ext cx="1760697" cy="17232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202" name="TextBox 201"/>
          <p:cNvSpPr txBox="1"/>
          <p:nvPr/>
        </p:nvSpPr>
        <p:spPr>
          <a:xfrm>
            <a:off x="7466281" y="2670781"/>
            <a:ext cx="1465471" cy="66398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Proprietary Dataset D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7477121" y="1833126"/>
            <a:ext cx="1465471" cy="66398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Analysis Definition Y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7364117" y="3345279"/>
            <a:ext cx="167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Organization D</a:t>
            </a:r>
          </a:p>
        </p:txBody>
      </p:sp>
      <p:sp>
        <p:nvSpPr>
          <p:cNvPr id="222" name="Down Arrow 221"/>
          <p:cNvSpPr/>
          <p:nvPr/>
        </p:nvSpPr>
        <p:spPr>
          <a:xfrm rot="2271116">
            <a:off x="7494531" y="3682365"/>
            <a:ext cx="513969" cy="1477711"/>
          </a:xfrm>
          <a:prstGeom prst="downArrow">
            <a:avLst>
              <a:gd name="adj1" fmla="val 22113"/>
              <a:gd name="adj2" fmla="val 449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7718" y="1665867"/>
            <a:ext cx="1905159" cy="174971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4640" y="2684168"/>
            <a:ext cx="1465471" cy="66398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Proprietary Dataset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59640" y="3355106"/>
            <a:ext cx="167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Organization 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82162" y="1665866"/>
            <a:ext cx="1905159" cy="17476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53808" y="2677165"/>
            <a:ext cx="1465471" cy="66398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Proprietary Dataset 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74084" y="3353081"/>
            <a:ext cx="167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Organization 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52356" y="1665865"/>
            <a:ext cx="1760697" cy="17497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39278" y="2683588"/>
            <a:ext cx="1465471" cy="66398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Proprietary Dataset 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44278" y="3355106"/>
            <a:ext cx="167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Organization C</a:t>
            </a:r>
          </a:p>
        </p:txBody>
      </p:sp>
      <p:sp>
        <p:nvSpPr>
          <p:cNvPr id="31" name="Down Arrow 30"/>
          <p:cNvSpPr/>
          <p:nvPr/>
        </p:nvSpPr>
        <p:spPr>
          <a:xfrm rot="19163373">
            <a:off x="2542487" y="3769940"/>
            <a:ext cx="513969" cy="1299952"/>
          </a:xfrm>
          <a:prstGeom prst="downArrow">
            <a:avLst>
              <a:gd name="adj1" fmla="val 22113"/>
              <a:gd name="adj2" fmla="val 449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3906410" y="3808082"/>
            <a:ext cx="513969" cy="761693"/>
          </a:xfrm>
          <a:prstGeom prst="downArrow">
            <a:avLst>
              <a:gd name="adj1" fmla="val 22113"/>
              <a:gd name="adj2" fmla="val 449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 rot="156429">
            <a:off x="6128412" y="3773282"/>
            <a:ext cx="513969" cy="796568"/>
          </a:xfrm>
          <a:prstGeom prst="downArrow">
            <a:avLst>
              <a:gd name="adj1" fmla="val 22113"/>
              <a:gd name="adj2" fmla="val 449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364891" y="4675640"/>
            <a:ext cx="1668441" cy="57776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843808" y="4648330"/>
            <a:ext cx="2622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Aggregator</a:t>
            </a:r>
          </a:p>
          <a:p>
            <a:pPr algn="ctr"/>
            <a:r>
              <a:rPr lang="en-US" b="1" dirty="0"/>
              <a:t>(NREL)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364892" y="4647142"/>
            <a:ext cx="166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Combination Analysis</a:t>
            </a:r>
          </a:p>
        </p:txBody>
      </p:sp>
      <p:sp>
        <p:nvSpPr>
          <p:cNvPr id="97" name="Down Arrow 96"/>
          <p:cNvSpPr/>
          <p:nvPr/>
        </p:nvSpPr>
        <p:spPr>
          <a:xfrm>
            <a:off x="5993520" y="5405082"/>
            <a:ext cx="513969" cy="352344"/>
          </a:xfrm>
          <a:prstGeom prst="downArrow">
            <a:avLst>
              <a:gd name="adj1" fmla="val 43488"/>
              <a:gd name="adj2" fmla="val 449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2972877" y="5879179"/>
            <a:ext cx="260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Aggregated Hypothesis Performance Metrics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-19190" y="3871113"/>
            <a:ext cx="2337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Hypothesis Performance Metrics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1250556" y="1887802"/>
            <a:ext cx="1465471" cy="66398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Analysis Definition Y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3354543" y="1856419"/>
            <a:ext cx="1465471" cy="66398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Analysis Definition Y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5550118" y="1833126"/>
            <a:ext cx="1465471" cy="66398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Analysis Definition Y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5662498" y="5808885"/>
            <a:ext cx="1094355" cy="931382"/>
            <a:chOff x="3879186" y="5658399"/>
            <a:chExt cx="1094355" cy="931382"/>
          </a:xfrm>
        </p:grpSpPr>
        <p:grpSp>
          <p:nvGrpSpPr>
            <p:cNvPr id="171" name="Group 170"/>
            <p:cNvGrpSpPr/>
            <p:nvPr/>
          </p:nvGrpSpPr>
          <p:grpSpPr>
            <a:xfrm>
              <a:off x="3879186" y="5658399"/>
              <a:ext cx="1094355" cy="931382"/>
              <a:chOff x="-2527003" y="836265"/>
              <a:chExt cx="1216926" cy="1136506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-2519099" y="836265"/>
                <a:ext cx="1209022" cy="1136506"/>
                <a:chOff x="-2519099" y="836265"/>
                <a:chExt cx="1209022" cy="1136506"/>
              </a:xfrm>
            </p:grpSpPr>
            <p:sp>
              <p:nvSpPr>
                <p:cNvPr id="183" name="TextBox 182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5" name="TextBox 184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-1611286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 rot="16200000">
                <a:off x="-2480014" y="799591"/>
                <a:ext cx="1122948" cy="1216926"/>
                <a:chOff x="-2519099" y="836265"/>
                <a:chExt cx="1209025" cy="1136508"/>
              </a:xfrm>
            </p:grpSpPr>
            <p:sp>
              <p:nvSpPr>
                <p:cNvPr id="179" name="TextBox 178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TextBox 181"/>
                <p:cNvSpPr txBox="1"/>
                <p:nvPr/>
              </p:nvSpPr>
              <p:spPr>
                <a:xfrm>
                  <a:off x="-1611282" y="837488"/>
                  <a:ext cx="301208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72" name="TextBox 171"/>
            <p:cNvSpPr txBox="1"/>
            <p:nvPr/>
          </p:nvSpPr>
          <p:spPr>
            <a:xfrm>
              <a:off x="3880362" y="6102362"/>
              <a:ext cx="543946" cy="487419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879187" y="5658399"/>
              <a:ext cx="545122" cy="443963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413075" y="5670747"/>
              <a:ext cx="545122" cy="443963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413075" y="6100223"/>
              <a:ext cx="545122" cy="489558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1067718" y="548680"/>
            <a:ext cx="321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Hypothesis/Trial Methodology</a:t>
            </a:r>
          </a:p>
        </p:txBody>
      </p:sp>
      <p:grpSp>
        <p:nvGrpSpPr>
          <p:cNvPr id="189" name="Group 188"/>
          <p:cNvGrpSpPr/>
          <p:nvPr/>
        </p:nvGrpSpPr>
        <p:grpSpPr>
          <a:xfrm>
            <a:off x="4317984" y="530289"/>
            <a:ext cx="1094355" cy="931382"/>
            <a:chOff x="3879186" y="5658399"/>
            <a:chExt cx="1094355" cy="931382"/>
          </a:xfrm>
        </p:grpSpPr>
        <p:grpSp>
          <p:nvGrpSpPr>
            <p:cNvPr id="190" name="Group 189"/>
            <p:cNvGrpSpPr/>
            <p:nvPr/>
          </p:nvGrpSpPr>
          <p:grpSpPr>
            <a:xfrm>
              <a:off x="3879186" y="5658399"/>
              <a:ext cx="1094355" cy="931382"/>
              <a:chOff x="-2527003" y="836265"/>
              <a:chExt cx="1216926" cy="1136506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-2519099" y="836265"/>
                <a:ext cx="1209022" cy="1136506"/>
                <a:chOff x="-2519099" y="836265"/>
                <a:chExt cx="1209022" cy="1136506"/>
              </a:xfrm>
            </p:grpSpPr>
            <p:sp>
              <p:nvSpPr>
                <p:cNvPr id="244" name="TextBox 243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5" name="TextBox 244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6" name="TextBox 245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/>
                <p:cNvSpPr txBox="1"/>
                <p:nvPr/>
              </p:nvSpPr>
              <p:spPr>
                <a:xfrm>
                  <a:off x="-1611286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96" name="Group 195"/>
              <p:cNvGrpSpPr/>
              <p:nvPr/>
            </p:nvGrpSpPr>
            <p:grpSpPr>
              <a:xfrm rot="16200000">
                <a:off x="-2480014" y="799591"/>
                <a:ext cx="1122948" cy="1216926"/>
                <a:chOff x="-2519099" y="836265"/>
                <a:chExt cx="1209025" cy="1136508"/>
              </a:xfrm>
            </p:grpSpPr>
            <p:sp>
              <p:nvSpPr>
                <p:cNvPr id="197" name="TextBox 196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3" name="TextBox 242"/>
                <p:cNvSpPr txBox="1"/>
                <p:nvPr/>
              </p:nvSpPr>
              <p:spPr>
                <a:xfrm>
                  <a:off x="-1611282" y="837488"/>
                  <a:ext cx="301208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91" name="TextBox 190"/>
            <p:cNvSpPr txBox="1"/>
            <p:nvPr/>
          </p:nvSpPr>
          <p:spPr>
            <a:xfrm>
              <a:off x="3880362" y="6102362"/>
              <a:ext cx="543946" cy="48741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879187" y="5658399"/>
              <a:ext cx="545122" cy="443963"/>
            </a:xfrm>
            <a:prstGeom prst="rect">
              <a:avLst/>
            </a:prstGeom>
            <a:solidFill>
              <a:srgbClr val="008000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413075" y="5670747"/>
              <a:ext cx="545122" cy="443963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413075" y="6100223"/>
              <a:ext cx="545122" cy="489558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48" name="Down Arrow 247"/>
          <p:cNvSpPr/>
          <p:nvPr/>
        </p:nvSpPr>
        <p:spPr>
          <a:xfrm rot="2252063">
            <a:off x="4050051" y="1282800"/>
            <a:ext cx="478396" cy="576589"/>
          </a:xfrm>
          <a:prstGeom prst="downArrow">
            <a:avLst>
              <a:gd name="adj1" fmla="val 22113"/>
              <a:gd name="adj2" fmla="val 449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Down Arrow 248"/>
          <p:cNvSpPr/>
          <p:nvPr/>
        </p:nvSpPr>
        <p:spPr>
          <a:xfrm rot="4028519">
            <a:off x="3075833" y="434603"/>
            <a:ext cx="507099" cy="1886952"/>
          </a:xfrm>
          <a:prstGeom prst="downArrow">
            <a:avLst>
              <a:gd name="adj1" fmla="val 22113"/>
              <a:gd name="adj2" fmla="val 449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Down Arrow 266"/>
          <p:cNvSpPr/>
          <p:nvPr/>
        </p:nvSpPr>
        <p:spPr>
          <a:xfrm rot="17445095">
            <a:off x="6146028" y="401568"/>
            <a:ext cx="478396" cy="1694681"/>
          </a:xfrm>
          <a:prstGeom prst="downArrow">
            <a:avLst>
              <a:gd name="adj1" fmla="val 22113"/>
              <a:gd name="adj2" fmla="val 449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Down Arrow 267"/>
          <p:cNvSpPr/>
          <p:nvPr/>
        </p:nvSpPr>
        <p:spPr>
          <a:xfrm rot="18504035">
            <a:off x="5297295" y="1230934"/>
            <a:ext cx="552545" cy="632483"/>
          </a:xfrm>
          <a:prstGeom prst="downArrow">
            <a:avLst>
              <a:gd name="adj1" fmla="val 22113"/>
              <a:gd name="adj2" fmla="val 449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5" name="Group 284"/>
          <p:cNvGrpSpPr/>
          <p:nvPr/>
        </p:nvGrpSpPr>
        <p:grpSpPr>
          <a:xfrm>
            <a:off x="2344357" y="3961533"/>
            <a:ext cx="548592" cy="482549"/>
            <a:chOff x="3879186" y="5658399"/>
            <a:chExt cx="1094355" cy="931382"/>
          </a:xfrm>
        </p:grpSpPr>
        <p:grpSp>
          <p:nvGrpSpPr>
            <p:cNvPr id="286" name="Group 285"/>
            <p:cNvGrpSpPr/>
            <p:nvPr/>
          </p:nvGrpSpPr>
          <p:grpSpPr>
            <a:xfrm>
              <a:off x="3879186" y="5658399"/>
              <a:ext cx="1094355" cy="931382"/>
              <a:chOff x="-2527003" y="836265"/>
              <a:chExt cx="1216926" cy="1136506"/>
            </a:xfrm>
          </p:grpSpPr>
          <p:grpSp>
            <p:nvGrpSpPr>
              <p:cNvPr id="291" name="Group 290"/>
              <p:cNvGrpSpPr/>
              <p:nvPr/>
            </p:nvGrpSpPr>
            <p:grpSpPr>
              <a:xfrm>
                <a:off x="-2519099" y="836265"/>
                <a:ext cx="1209022" cy="1136506"/>
                <a:chOff x="-2519099" y="836265"/>
                <a:chExt cx="1209022" cy="1136506"/>
              </a:xfrm>
            </p:grpSpPr>
            <p:sp>
              <p:nvSpPr>
                <p:cNvPr id="297" name="TextBox 296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8" name="TextBox 297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9" name="TextBox 298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0" name="TextBox 299"/>
                <p:cNvSpPr txBox="1"/>
                <p:nvPr/>
              </p:nvSpPr>
              <p:spPr>
                <a:xfrm>
                  <a:off x="-1611286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92" name="Group 291"/>
              <p:cNvGrpSpPr/>
              <p:nvPr/>
            </p:nvGrpSpPr>
            <p:grpSpPr>
              <a:xfrm rot="16200000">
                <a:off x="-2480014" y="799591"/>
                <a:ext cx="1122948" cy="1216926"/>
                <a:chOff x="-2519099" y="836265"/>
                <a:chExt cx="1209025" cy="1136508"/>
              </a:xfrm>
            </p:grpSpPr>
            <p:sp>
              <p:nvSpPr>
                <p:cNvPr id="293" name="TextBox 292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4" name="TextBox 293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5" name="TextBox 294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6" name="TextBox 295"/>
                <p:cNvSpPr txBox="1"/>
                <p:nvPr/>
              </p:nvSpPr>
              <p:spPr>
                <a:xfrm>
                  <a:off x="-1611282" y="837488"/>
                  <a:ext cx="301208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287" name="TextBox 286"/>
            <p:cNvSpPr txBox="1"/>
            <p:nvPr/>
          </p:nvSpPr>
          <p:spPr>
            <a:xfrm>
              <a:off x="3880362" y="6102362"/>
              <a:ext cx="543946" cy="487419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3879187" y="5658399"/>
              <a:ext cx="545122" cy="443963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4413075" y="5670747"/>
              <a:ext cx="545122" cy="443963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4413075" y="6100223"/>
              <a:ext cx="545122" cy="489558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3907773" y="3934580"/>
            <a:ext cx="548592" cy="482549"/>
            <a:chOff x="3879186" y="5658399"/>
            <a:chExt cx="1094355" cy="931382"/>
          </a:xfrm>
        </p:grpSpPr>
        <p:grpSp>
          <p:nvGrpSpPr>
            <p:cNvPr id="302" name="Group 301"/>
            <p:cNvGrpSpPr/>
            <p:nvPr/>
          </p:nvGrpSpPr>
          <p:grpSpPr>
            <a:xfrm>
              <a:off x="3879186" y="5658399"/>
              <a:ext cx="1094355" cy="931382"/>
              <a:chOff x="-2527003" y="836265"/>
              <a:chExt cx="1216926" cy="1136506"/>
            </a:xfrm>
          </p:grpSpPr>
          <p:grpSp>
            <p:nvGrpSpPr>
              <p:cNvPr id="307" name="Group 306"/>
              <p:cNvGrpSpPr/>
              <p:nvPr/>
            </p:nvGrpSpPr>
            <p:grpSpPr>
              <a:xfrm>
                <a:off x="-2519099" y="836265"/>
                <a:ext cx="1209022" cy="1136506"/>
                <a:chOff x="-2519099" y="836265"/>
                <a:chExt cx="1209022" cy="1136506"/>
              </a:xfrm>
            </p:grpSpPr>
            <p:sp>
              <p:nvSpPr>
                <p:cNvPr id="313" name="TextBox 312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4" name="TextBox 313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5" name="TextBox 314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6" name="TextBox 315"/>
                <p:cNvSpPr txBox="1"/>
                <p:nvPr/>
              </p:nvSpPr>
              <p:spPr>
                <a:xfrm>
                  <a:off x="-1611286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08" name="Group 307"/>
              <p:cNvGrpSpPr/>
              <p:nvPr/>
            </p:nvGrpSpPr>
            <p:grpSpPr>
              <a:xfrm rot="16200000">
                <a:off x="-2480014" y="799591"/>
                <a:ext cx="1122948" cy="1216926"/>
                <a:chOff x="-2519099" y="836265"/>
                <a:chExt cx="1209025" cy="1136508"/>
              </a:xfrm>
            </p:grpSpPr>
            <p:sp>
              <p:nvSpPr>
                <p:cNvPr id="309" name="TextBox 308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0" name="TextBox 309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1" name="TextBox 310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2" name="TextBox 311"/>
                <p:cNvSpPr txBox="1"/>
                <p:nvPr/>
              </p:nvSpPr>
              <p:spPr>
                <a:xfrm>
                  <a:off x="-1611282" y="837488"/>
                  <a:ext cx="301208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303" name="TextBox 302"/>
            <p:cNvSpPr txBox="1"/>
            <p:nvPr/>
          </p:nvSpPr>
          <p:spPr>
            <a:xfrm>
              <a:off x="3880362" y="6102362"/>
              <a:ext cx="543946" cy="487419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3879187" y="5658399"/>
              <a:ext cx="545122" cy="443963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4413075" y="5670747"/>
              <a:ext cx="545122" cy="443963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413075" y="6100223"/>
              <a:ext cx="545122" cy="489558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17" name="Group 316"/>
          <p:cNvGrpSpPr/>
          <p:nvPr/>
        </p:nvGrpSpPr>
        <p:grpSpPr>
          <a:xfrm>
            <a:off x="6102453" y="3864078"/>
            <a:ext cx="548592" cy="482549"/>
            <a:chOff x="3879186" y="5658399"/>
            <a:chExt cx="1094355" cy="931382"/>
          </a:xfrm>
        </p:grpSpPr>
        <p:grpSp>
          <p:nvGrpSpPr>
            <p:cNvPr id="318" name="Group 317"/>
            <p:cNvGrpSpPr/>
            <p:nvPr/>
          </p:nvGrpSpPr>
          <p:grpSpPr>
            <a:xfrm>
              <a:off x="3879186" y="5658399"/>
              <a:ext cx="1094355" cy="931382"/>
              <a:chOff x="-2527003" y="836265"/>
              <a:chExt cx="1216926" cy="1136506"/>
            </a:xfrm>
          </p:grpSpPr>
          <p:grpSp>
            <p:nvGrpSpPr>
              <p:cNvPr id="323" name="Group 322"/>
              <p:cNvGrpSpPr/>
              <p:nvPr/>
            </p:nvGrpSpPr>
            <p:grpSpPr>
              <a:xfrm>
                <a:off x="-2519099" y="836265"/>
                <a:ext cx="1209022" cy="1136506"/>
                <a:chOff x="-2519099" y="836265"/>
                <a:chExt cx="1209022" cy="1136506"/>
              </a:xfrm>
            </p:grpSpPr>
            <p:sp>
              <p:nvSpPr>
                <p:cNvPr id="329" name="TextBox 328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0" name="TextBox 329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1" name="TextBox 330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2" name="TextBox 331"/>
                <p:cNvSpPr txBox="1"/>
                <p:nvPr/>
              </p:nvSpPr>
              <p:spPr>
                <a:xfrm>
                  <a:off x="-1611286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24" name="Group 323"/>
              <p:cNvGrpSpPr/>
              <p:nvPr/>
            </p:nvGrpSpPr>
            <p:grpSpPr>
              <a:xfrm rot="16200000">
                <a:off x="-2480014" y="799591"/>
                <a:ext cx="1122948" cy="1216926"/>
                <a:chOff x="-2519099" y="836265"/>
                <a:chExt cx="1209025" cy="1136508"/>
              </a:xfrm>
            </p:grpSpPr>
            <p:sp>
              <p:nvSpPr>
                <p:cNvPr id="325" name="TextBox 324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6" name="TextBox 325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7" name="TextBox 326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8" name="TextBox 327"/>
                <p:cNvSpPr txBox="1"/>
                <p:nvPr/>
              </p:nvSpPr>
              <p:spPr>
                <a:xfrm>
                  <a:off x="-1611282" y="837488"/>
                  <a:ext cx="301208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319" name="TextBox 318"/>
            <p:cNvSpPr txBox="1"/>
            <p:nvPr/>
          </p:nvSpPr>
          <p:spPr>
            <a:xfrm>
              <a:off x="3880362" y="6102362"/>
              <a:ext cx="543946" cy="487419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3879187" y="5658399"/>
              <a:ext cx="545122" cy="443963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4413075" y="5670747"/>
              <a:ext cx="545122" cy="443963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4413075" y="6100223"/>
              <a:ext cx="545122" cy="489558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7718643" y="3908570"/>
            <a:ext cx="548592" cy="482549"/>
            <a:chOff x="3879186" y="5658399"/>
            <a:chExt cx="1094355" cy="931382"/>
          </a:xfrm>
        </p:grpSpPr>
        <p:grpSp>
          <p:nvGrpSpPr>
            <p:cNvPr id="334" name="Group 333"/>
            <p:cNvGrpSpPr/>
            <p:nvPr/>
          </p:nvGrpSpPr>
          <p:grpSpPr>
            <a:xfrm>
              <a:off x="3879186" y="5658399"/>
              <a:ext cx="1094355" cy="931382"/>
              <a:chOff x="-2527003" y="836265"/>
              <a:chExt cx="1216926" cy="1136506"/>
            </a:xfrm>
          </p:grpSpPr>
          <p:grpSp>
            <p:nvGrpSpPr>
              <p:cNvPr id="339" name="Group 338"/>
              <p:cNvGrpSpPr/>
              <p:nvPr/>
            </p:nvGrpSpPr>
            <p:grpSpPr>
              <a:xfrm>
                <a:off x="-2519099" y="836265"/>
                <a:ext cx="1209022" cy="1136506"/>
                <a:chOff x="-2519099" y="836265"/>
                <a:chExt cx="1209022" cy="1136506"/>
              </a:xfrm>
            </p:grpSpPr>
            <p:sp>
              <p:nvSpPr>
                <p:cNvPr id="345" name="TextBox 344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6" name="TextBox 345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7" name="TextBox 346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8" name="TextBox 347"/>
                <p:cNvSpPr txBox="1"/>
                <p:nvPr/>
              </p:nvSpPr>
              <p:spPr>
                <a:xfrm>
                  <a:off x="-1611286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40" name="Group 339"/>
              <p:cNvGrpSpPr/>
              <p:nvPr/>
            </p:nvGrpSpPr>
            <p:grpSpPr>
              <a:xfrm rot="16200000">
                <a:off x="-2480014" y="799591"/>
                <a:ext cx="1122948" cy="1216926"/>
                <a:chOff x="-2519099" y="836265"/>
                <a:chExt cx="1209025" cy="1136508"/>
              </a:xfrm>
            </p:grpSpPr>
            <p:sp>
              <p:nvSpPr>
                <p:cNvPr id="341" name="TextBox 340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2" name="TextBox 341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3" name="TextBox 342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4" name="TextBox 343"/>
                <p:cNvSpPr txBox="1"/>
                <p:nvPr/>
              </p:nvSpPr>
              <p:spPr>
                <a:xfrm>
                  <a:off x="-1611282" y="837488"/>
                  <a:ext cx="301208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335" name="TextBox 334"/>
            <p:cNvSpPr txBox="1"/>
            <p:nvPr/>
          </p:nvSpPr>
          <p:spPr>
            <a:xfrm>
              <a:off x="3880362" y="6102362"/>
              <a:ext cx="543946" cy="487419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3879187" y="5658399"/>
              <a:ext cx="545122" cy="443963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4413075" y="5670747"/>
              <a:ext cx="545122" cy="443963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4413075" y="6100223"/>
              <a:ext cx="545122" cy="489558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87592" y="5879179"/>
            <a:ext cx="2551597" cy="646331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How well did the trial method perform?</a:t>
            </a:r>
          </a:p>
        </p:txBody>
      </p:sp>
      <p:sp>
        <p:nvSpPr>
          <p:cNvPr id="131" name="TextBox 6"/>
          <p:cNvSpPr txBox="1">
            <a:spLocks noChangeArrowheads="1"/>
          </p:cNvSpPr>
          <p:nvPr/>
        </p:nvSpPr>
        <p:spPr bwMode="auto">
          <a:xfrm>
            <a:off x="-36512" y="-8310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000" b="1" dirty="0">
                <a:solidFill>
                  <a:srgbClr val="00B0F0"/>
                </a:solidFill>
              </a:rPr>
              <a:t>PCWG-Share-X: Data Flow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3D6667A-B0EC-4CBA-8824-7A9BA24E4D53}"/>
              </a:ext>
            </a:extLst>
          </p:cNvPr>
          <p:cNvSpPr txBox="1"/>
          <p:nvPr/>
        </p:nvSpPr>
        <p:spPr>
          <a:xfrm>
            <a:off x="6974953" y="5808885"/>
            <a:ext cx="2006198" cy="646331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Discuss outcome at PCWG Meetings</a:t>
            </a:r>
          </a:p>
        </p:txBody>
      </p:sp>
    </p:spTree>
    <p:extLst>
      <p:ext uri="{BB962C8B-B14F-4D97-AF65-F5344CB8AC3E}">
        <p14:creationId xmlns:p14="http://schemas.microsoft.com/office/powerpoint/2010/main" val="420045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8677081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-36512" y="207714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000" b="1" dirty="0">
                <a:solidFill>
                  <a:srgbClr val="00B0F0"/>
                </a:solidFill>
              </a:rPr>
              <a:t>PCWG-Share-X: Error Metric Definitions</a:t>
            </a:r>
            <a:endParaRPr lang="en-GB" sz="3000" b="1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5543944"/>
            <a:ext cx="860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B0F0"/>
                </a:solidFill>
              </a:rPr>
              <a:t>See PCWG-Share-X Definition Document for Further Details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1C466-B989-4DB1-8AF1-BADFBBFA8F9F}"/>
              </a:ext>
            </a:extLst>
          </p:cNvPr>
          <p:cNvSpPr txBox="1"/>
          <p:nvPr/>
        </p:nvSpPr>
        <p:spPr>
          <a:xfrm>
            <a:off x="1570509" y="5930696"/>
            <a:ext cx="592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Download PCWG-Share-X Definition Doc from </a:t>
            </a:r>
            <a:r>
              <a:rPr lang="en-GB" dirty="0">
                <a:hlinkClick r:id="rId3"/>
              </a:rPr>
              <a:t>www.pcwg.prg</a:t>
            </a:r>
            <a:endParaRPr lang="en-GB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15BAA8-8617-4B2B-8535-F14A4809029B}"/>
              </a:ext>
            </a:extLst>
          </p:cNvPr>
          <p:cNvCxnSpPr>
            <a:cxnSpLocks/>
          </p:cNvCxnSpPr>
          <p:nvPr/>
        </p:nvCxnSpPr>
        <p:spPr>
          <a:xfrm flipH="1" flipV="1">
            <a:off x="6156176" y="4437112"/>
            <a:ext cx="792088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865AE7-3D6B-4479-94DB-C85D27B19BF8}"/>
              </a:ext>
            </a:extLst>
          </p:cNvPr>
          <p:cNvSpPr txBox="1"/>
          <p:nvPr/>
        </p:nvSpPr>
        <p:spPr>
          <a:xfrm>
            <a:off x="6876256" y="4617132"/>
            <a:ext cx="22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0 if ‘right all the time’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3CD5A0-9B40-4E6F-B8A8-CE33782A5F5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788024" y="3802978"/>
            <a:ext cx="122413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9983EC-3F8D-46D6-9B86-E8B0C5AF98DA}"/>
              </a:ext>
            </a:extLst>
          </p:cNvPr>
          <p:cNvSpPr txBox="1"/>
          <p:nvPr/>
        </p:nvSpPr>
        <p:spPr>
          <a:xfrm>
            <a:off x="6012160" y="361831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0 if ‘right on average’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4A531B-B3F4-4933-AECF-6B2094182EDF}"/>
              </a:ext>
            </a:extLst>
          </p:cNvPr>
          <p:cNvSpPr txBox="1"/>
          <p:nvPr/>
        </p:nvSpPr>
        <p:spPr>
          <a:xfrm>
            <a:off x="1115616" y="778060"/>
            <a:ext cx="62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How we test the accuracy of correction methods</a:t>
            </a:r>
          </a:p>
        </p:txBody>
      </p:sp>
    </p:spTree>
    <p:extLst>
      <p:ext uri="{BB962C8B-B14F-4D97-AF65-F5344CB8AC3E}">
        <p14:creationId xmlns:p14="http://schemas.microsoft.com/office/powerpoint/2010/main" val="273767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-36512" y="135706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000" b="1" dirty="0">
                <a:solidFill>
                  <a:srgbClr val="00B0F0"/>
                </a:solidFill>
              </a:rPr>
              <a:t>Progress to Date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6391" y="836712"/>
            <a:ext cx="8424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B0F0"/>
                </a:solidFill>
              </a:rPr>
              <a:t>PCWG-Share-1 (winter 2015)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GB" sz="2000" b="1" dirty="0"/>
              <a:t>Initial roll-out</a:t>
            </a:r>
            <a:r>
              <a:rPr lang="en-GB" sz="2000" dirty="0"/>
              <a:t>: tool teething and usability issues.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GB" sz="2000" dirty="0"/>
              <a:t>Some unexpected results when ‘round-tripping’ inner range power curve (‘baseline errors’)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167F949-37CF-4BDF-98A5-F534D575C586}"/>
              </a:ext>
            </a:extLst>
          </p:cNvPr>
          <p:cNvSpPr/>
          <p:nvPr/>
        </p:nvSpPr>
        <p:spPr>
          <a:xfrm rot="5400000">
            <a:off x="-2744369" y="3575507"/>
            <a:ext cx="6039049" cy="239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EB1077-854C-4C94-9BCB-0D35DAD3E47E}"/>
              </a:ext>
            </a:extLst>
          </p:cNvPr>
          <p:cNvSpPr txBox="1"/>
          <p:nvPr/>
        </p:nvSpPr>
        <p:spPr>
          <a:xfrm>
            <a:off x="386899" y="2204864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B0F0"/>
                </a:solidFill>
              </a:rPr>
              <a:t>PCWG-Share-1.1 (autumn 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New interpolation method to eliminate baseline errors (</a:t>
            </a:r>
            <a:r>
              <a:rPr lang="en-GB" sz="2000" dirty="0" err="1"/>
              <a:t>Marmander</a:t>
            </a:r>
            <a:r>
              <a:rPr lang="en-GB" sz="2000" dirty="0"/>
              <a:t>/Albers).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Correction of bug causing large baseline errors for around 1 in 10 datasets.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893C36-05CE-473E-A14A-09DF94298480}"/>
              </a:ext>
            </a:extLst>
          </p:cNvPr>
          <p:cNvSpPr txBox="1"/>
          <p:nvPr/>
        </p:nvSpPr>
        <p:spPr>
          <a:xfrm>
            <a:off x="395536" y="3300660"/>
            <a:ext cx="842493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B0F0"/>
                </a:solidFill>
              </a:rPr>
              <a:t>PCWG-Share-2 (summer 2017)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Much improved tool usability: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Moved turbine parameters (hub, diameter etc) into dataset object.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One-click participation (for existing participants)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More methods tested.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Bug impacting Matrix Results (more later)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4390A-551E-49E4-BECD-408DB53E7550}"/>
              </a:ext>
            </a:extLst>
          </p:cNvPr>
          <p:cNvSpPr txBox="1"/>
          <p:nvPr/>
        </p:nvSpPr>
        <p:spPr>
          <a:xfrm>
            <a:off x="386391" y="5356373"/>
            <a:ext cx="8424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B0F0"/>
                </a:solidFill>
              </a:rPr>
              <a:t>PCWG-Share-3 (launching mid-Fib 2018)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Much improved tool usability.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Matrix Bug Fix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More methods tested.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6C4868-8825-4821-9DD6-EF1D611C2BFF}"/>
              </a:ext>
            </a:extLst>
          </p:cNvPr>
          <p:cNvSpPr txBox="1"/>
          <p:nvPr/>
        </p:nvSpPr>
        <p:spPr>
          <a:xfrm>
            <a:off x="3707904" y="5999230"/>
            <a:ext cx="5334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Extensive/comprehensive numerical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u="sng" dirty="0"/>
              <a:t>Optional</a:t>
            </a:r>
            <a:r>
              <a:rPr lang="en-GB" sz="2000" dirty="0"/>
              <a:t> Enhanced Data Sharing Submission</a:t>
            </a:r>
          </a:p>
        </p:txBody>
      </p:sp>
    </p:spTree>
    <p:extLst>
      <p:ext uri="{BB962C8B-B14F-4D97-AF65-F5344CB8AC3E}">
        <p14:creationId xmlns:p14="http://schemas.microsoft.com/office/powerpoint/2010/main" val="179793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-36512" y="135706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000" b="1" dirty="0">
                <a:solidFill>
                  <a:srgbClr val="00B0F0"/>
                </a:solidFill>
              </a:rPr>
              <a:t>PCWG-Share-02 Results Recap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536" y="1268760"/>
            <a:ext cx="84249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B0F0"/>
                </a:solidFill>
              </a:rPr>
              <a:t>Methods under test</a:t>
            </a:r>
          </a:p>
          <a:p>
            <a:endParaRPr lang="en-GB" sz="2400" dirty="0">
              <a:solidFill>
                <a:srgbClr val="00B0F0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GB" sz="2400" dirty="0">
                <a:solidFill>
                  <a:srgbClr val="00B0F0"/>
                </a:solidFill>
              </a:rPr>
              <a:t>IEC Turbulence Correction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GB" sz="2400" dirty="0">
                <a:solidFill>
                  <a:srgbClr val="00B0F0"/>
                </a:solidFill>
              </a:rPr>
              <a:t>REWS (Speed, Veer &amp; </a:t>
            </a:r>
            <a:r>
              <a:rPr lang="en-GB" sz="2400" dirty="0" err="1">
                <a:solidFill>
                  <a:srgbClr val="00B0F0"/>
                </a:solidFill>
              </a:rPr>
              <a:t>Upflow</a:t>
            </a:r>
            <a:r>
              <a:rPr lang="en-GB" sz="2400" dirty="0">
                <a:solidFill>
                  <a:srgbClr val="00B0F0"/>
                </a:solidFill>
              </a:rPr>
              <a:t>) - REWS (S, V &amp; U)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GB" sz="2400" dirty="0">
                <a:solidFill>
                  <a:srgbClr val="00B0F0"/>
                </a:solidFill>
              </a:rPr>
              <a:t>RAWS (Speed, Veer &amp; </a:t>
            </a:r>
            <a:r>
              <a:rPr lang="en-GB" sz="2400" dirty="0" err="1">
                <a:solidFill>
                  <a:srgbClr val="00B0F0"/>
                </a:solidFill>
              </a:rPr>
              <a:t>Upflow</a:t>
            </a:r>
            <a:r>
              <a:rPr lang="en-GB" sz="2400" dirty="0">
                <a:solidFill>
                  <a:srgbClr val="00B0F0"/>
                </a:solidFill>
              </a:rPr>
              <a:t>) - RAWS (S, V &amp; U)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GB" sz="2400" dirty="0">
                <a:solidFill>
                  <a:srgbClr val="00B0F0"/>
                </a:solidFill>
              </a:rPr>
              <a:t>2D Power Deviation Matrix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GB" sz="2400" dirty="0">
                <a:solidFill>
                  <a:srgbClr val="00B0F0"/>
                </a:solidFill>
              </a:rPr>
              <a:t>3D Power Deviation Matrix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GB" sz="2400" dirty="0">
                <a:solidFill>
                  <a:srgbClr val="00B0F0"/>
                </a:solidFill>
              </a:rPr>
              <a:t>Production by Height (Dan Bernadette AWS True Power)</a:t>
            </a:r>
          </a:p>
          <a:p>
            <a:pPr marL="571500" indent="-571500">
              <a:buFont typeface="Arial" pitchFamily="34" charset="0"/>
              <a:buChar char="•"/>
            </a:pPr>
            <a:endParaRPr lang="en-GB" sz="2400" dirty="0">
              <a:solidFill>
                <a:srgbClr val="00B0F0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endParaRPr lang="en-GB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13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7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buFont typeface="Arial" pitchFamily="34" charset="0"/>
          <a:buChar char="•"/>
          <a:defRPr dirty="0" smtClean="0"/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7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1_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6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1_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4445</TotalTime>
  <Words>778</Words>
  <Application>Microsoft Office PowerPoint</Application>
  <PresentationFormat>On-screen Show (4:3)</PresentationFormat>
  <Paragraphs>148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Trebuchet MS</vt:lpstr>
      <vt:lpstr>Office Theme</vt:lpstr>
      <vt:lpstr>37_Default Design</vt:lpstr>
      <vt:lpstr>17_Default Design</vt:lpstr>
      <vt:lpstr>16_Default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RES Group (UK)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Stuart</dc:creator>
  <cp:lastModifiedBy>Peter Stuart</cp:lastModifiedBy>
  <cp:revision>101</cp:revision>
  <dcterms:created xsi:type="dcterms:W3CDTF">2015-05-07T19:09:35Z</dcterms:created>
  <dcterms:modified xsi:type="dcterms:W3CDTF">2018-02-01T10:55:06Z</dcterms:modified>
</cp:coreProperties>
</file>