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4"/>
  </p:notesMasterIdLst>
  <p:handoutMasterIdLst>
    <p:handoutMasterId r:id="rId15"/>
  </p:handoutMasterIdLst>
  <p:sldIdLst>
    <p:sldId id="260" r:id="rId3"/>
    <p:sldId id="424" r:id="rId4"/>
    <p:sldId id="427" r:id="rId5"/>
    <p:sldId id="442" r:id="rId6"/>
    <p:sldId id="448" r:id="rId7"/>
    <p:sldId id="449" r:id="rId8"/>
    <p:sldId id="421" r:id="rId9"/>
    <p:sldId id="453" r:id="rId10"/>
    <p:sldId id="452" r:id="rId11"/>
    <p:sldId id="455" r:id="rId12"/>
    <p:sldId id="263" r:id="rId13"/>
  </p:sldIdLst>
  <p:sldSz cx="9144000" cy="6858000" type="screen4x3"/>
  <p:notesSz cx="6731000" cy="9863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228"/>
    <a:srgbClr val="FAC30F"/>
    <a:srgbClr val="6969AA"/>
    <a:srgbClr val="ADCB57"/>
    <a:srgbClr val="C3001E"/>
    <a:srgbClr val="6A737B"/>
    <a:srgbClr val="EBEBEB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 snapToGrid="0">
      <p:cViewPr>
        <p:scale>
          <a:sx n="70" d="100"/>
          <a:sy n="70" d="100"/>
        </p:scale>
        <p:origin x="-2010" y="-168"/>
      </p:cViewPr>
      <p:guideLst>
        <p:guide orient="horz" pos="749"/>
        <p:guide orient="horz" pos="1074"/>
        <p:guide pos="605"/>
        <p:guide pos="2065"/>
        <p:guide pos="5629"/>
      </p:guideLst>
    </p:cSldViewPr>
  </p:slideViewPr>
  <p:outlineViewPr>
    <p:cViewPr>
      <p:scale>
        <a:sx n="33" d="100"/>
        <a:sy n="33" d="100"/>
      </p:scale>
      <p:origin x="234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2106" y="-90"/>
      </p:cViewPr>
      <p:guideLst>
        <p:guide orient="horz" pos="3107"/>
        <p:guide pos="212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0" tIns="47410" rIns="94820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0" tIns="47410" rIns="94820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7838"/>
            <a:ext cx="29162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0" tIns="47410" rIns="94820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7838"/>
            <a:ext cx="29162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0" tIns="47410" rIns="94820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cs typeface="+mn-cs"/>
              </a:defRPr>
            </a:lvl1pPr>
          </a:lstStyle>
          <a:p>
            <a:pPr>
              <a:defRPr/>
            </a:pPr>
            <a:fld id="{38AFAA87-A05A-4C7F-A63C-F3FF8C64EA1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0" tIns="47410" rIns="94820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0" tIns="47410" rIns="94820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2362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4713"/>
            <a:ext cx="53848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0" tIns="47410" rIns="94820" bIns="4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7838"/>
            <a:ext cx="29162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0" tIns="47410" rIns="94820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67838"/>
            <a:ext cx="29162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0" tIns="47410" rIns="94820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cs typeface="+mn-cs"/>
              </a:defRPr>
            </a:lvl1pPr>
          </a:lstStyle>
          <a:p>
            <a:pPr>
              <a:defRPr/>
            </a:pPr>
            <a:fld id="{F7F85796-DC25-491A-BA46-A1B3E02D0D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0150F-F29F-4F8A-B79E-5FB157FA67A1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9B394B-0A9C-491B-8F53-E11052B54D65}" type="slidenum">
              <a:rPr lang="de-DE" smtClean="0">
                <a:latin typeface="Arial" charset="0"/>
                <a:cs typeface="Arial" charset="0"/>
              </a:rPr>
              <a:pPr/>
              <a:t>3</a:t>
            </a:fld>
            <a:endParaRPr lang="de-DE" smtClean="0">
              <a:latin typeface="Arial" charset="0"/>
              <a:cs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05624-96A5-428B-A644-6E5292938321}" type="slidenum">
              <a:rPr lang="en-US" smtClean="0">
                <a:cs typeface="Arial" charset="0"/>
              </a:rPr>
              <a:pPr/>
              <a:t>11</a:t>
            </a:fld>
            <a:endParaRPr lang="en-US" dirty="0" smtClean="0">
              <a:cs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wmf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1.wmf"/><Relationship Id="rId10" Type="http://schemas.openxmlformats.org/officeDocument/2006/relationships/image" Target="../media/image9.jpeg"/><Relationship Id="rId4" Type="http://schemas.openxmlformats.org/officeDocument/2006/relationships/image" Target="../media/image4.wmf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k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8575" y="6203950"/>
            <a:ext cx="12588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376363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cs typeface="+mn-cs"/>
            </a:endParaRPr>
          </a:p>
        </p:txBody>
      </p:sp>
      <p:pic>
        <p:nvPicPr>
          <p:cNvPr id="6" name="Picture 4" descr="gl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4988" y="568325"/>
            <a:ext cx="1504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gl_hassan_doma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8850" y="6335713"/>
            <a:ext cx="1724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gl_gar_hass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4250" y="954088"/>
            <a:ext cx="22955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2"/>
          <p:cNvSpPr>
            <a:spLocks noChangeAspect="1" noChangeArrowheads="1" noTextEdit="1"/>
          </p:cNvSpPr>
          <p:nvPr/>
        </p:nvSpPr>
        <p:spPr bwMode="auto">
          <a:xfrm>
            <a:off x="714375" y="1376363"/>
            <a:ext cx="4953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>
              <a:cs typeface="+mn-cs"/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2500" y="1624013"/>
            <a:ext cx="2857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2500" y="1624013"/>
            <a:ext cx="2857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reeform 15"/>
          <p:cNvSpPr>
            <a:spLocks/>
          </p:cNvSpPr>
          <p:nvPr/>
        </p:nvSpPr>
        <p:spPr bwMode="auto">
          <a:xfrm>
            <a:off x="601663" y="1374775"/>
            <a:ext cx="485775" cy="247650"/>
          </a:xfrm>
          <a:custGeom>
            <a:avLst/>
            <a:gdLst/>
            <a:ahLst/>
            <a:cxnLst>
              <a:cxn ang="0">
                <a:pos x="306" y="0"/>
              </a:cxn>
              <a:cxn ang="0">
                <a:pos x="155" y="156"/>
              </a:cxn>
              <a:cxn ang="0">
                <a:pos x="0" y="0"/>
              </a:cxn>
              <a:cxn ang="0">
                <a:pos x="306" y="0"/>
              </a:cxn>
            </a:cxnLst>
            <a:rect l="0" t="0" r="r" b="b"/>
            <a:pathLst>
              <a:path w="306" h="156">
                <a:moveTo>
                  <a:pt x="306" y="0"/>
                </a:moveTo>
                <a:lnTo>
                  <a:pt x="155" y="156"/>
                </a:lnTo>
                <a:lnTo>
                  <a:pt x="0" y="0"/>
                </a:lnTo>
                <a:lnTo>
                  <a:pt x="306" y="0"/>
                </a:lnTo>
                <a:close/>
              </a:path>
            </a:pathLst>
          </a:custGeom>
          <a:solidFill>
            <a:srgbClr val="EBEBEB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cs typeface="+mn-cs"/>
            </a:endParaRPr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74925" y="6465888"/>
            <a:ext cx="2857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7" descr="Untitled-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7900" y="215900"/>
            <a:ext cx="253365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3" descr="image1 grayscale (cropped)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325" y="2384425"/>
            <a:ext cx="67881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0" y="2384425"/>
            <a:ext cx="855663" cy="3656013"/>
          </a:xfrm>
          <a:custGeom>
            <a:avLst/>
            <a:gdLst>
              <a:gd name="T0" fmla="*/ 0 w 1270000"/>
              <a:gd name="T1" fmla="*/ 0 h 3208866"/>
              <a:gd name="T2" fmla="*/ 855663 w 1270000"/>
              <a:gd name="T3" fmla="*/ 0 h 3208866"/>
              <a:gd name="T4" fmla="*/ 855663 w 1270000"/>
              <a:gd name="T5" fmla="*/ 3656013 h 3208866"/>
              <a:gd name="T6" fmla="*/ 0 w 1270000"/>
              <a:gd name="T7" fmla="*/ 3656013 h 3208866"/>
              <a:gd name="T8" fmla="*/ 0 w 1270000"/>
              <a:gd name="T9" fmla="*/ 0 h 32088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000"/>
              <a:gd name="T16" fmla="*/ 0 h 3208866"/>
              <a:gd name="T17" fmla="*/ 1270000 w 1270000"/>
              <a:gd name="T18" fmla="*/ 3208866 h 32088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000" h="3208866">
                <a:moveTo>
                  <a:pt x="0" y="0"/>
                </a:moveTo>
                <a:lnTo>
                  <a:pt x="1270000" y="0"/>
                </a:lnTo>
                <a:lnTo>
                  <a:pt x="1270000" y="3208866"/>
                </a:lnTo>
                <a:lnTo>
                  <a:pt x="0" y="3208866"/>
                </a:lnTo>
                <a:lnTo>
                  <a:pt x="0" y="0"/>
                </a:lnTo>
                <a:close/>
              </a:path>
            </a:pathLst>
          </a:custGeom>
          <a:solidFill>
            <a:srgbClr val="ADCB57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srgbClr val="13648C"/>
                </a:solidFill>
                <a:latin typeface="+mn-lt"/>
                <a:cs typeface="+mn-cs"/>
              </a:rPr>
              <a:t> </a:t>
            </a:r>
          </a:p>
        </p:txBody>
      </p:sp>
      <p:pic>
        <p:nvPicPr>
          <p:cNvPr id="17" name="Picture 38" descr="Technical-by-natur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64238" y="5688013"/>
            <a:ext cx="1503362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22"/>
          <p:cNvSpPr>
            <a:spLocks noChangeShapeType="1"/>
          </p:cNvSpPr>
          <p:nvPr userDrawn="1"/>
        </p:nvSpPr>
        <p:spPr bwMode="auto">
          <a:xfrm rot="16200000" flipH="1">
            <a:off x="254794" y="592931"/>
            <a:ext cx="1187450" cy="1588"/>
          </a:xfrm>
          <a:prstGeom prst="line">
            <a:avLst/>
          </a:prstGeom>
          <a:noFill/>
          <a:ln w="12700">
            <a:solidFill>
              <a:srgbClr val="969EA4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GB" dirty="0">
              <a:cs typeface="+mn-cs"/>
            </a:endParaRP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38213" y="1603375"/>
            <a:ext cx="796766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Presentation Title appear here</a:t>
            </a: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47738" y="1957388"/>
            <a:ext cx="7967662" cy="304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GB"/>
              <a:t>Presentation date appear here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8175" y="844550"/>
            <a:ext cx="2016125" cy="1547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9800" y="844550"/>
            <a:ext cx="5895975" cy="1547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844550"/>
            <a:ext cx="80581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6150" y="1392238"/>
            <a:ext cx="8058150" cy="1000125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9800" y="844550"/>
            <a:ext cx="8064500" cy="1547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150" y="1392238"/>
            <a:ext cx="3952875" cy="100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1425" y="1392238"/>
            <a:ext cx="3952875" cy="100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1.jpe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l_gar_hassa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60438" y="6429375"/>
            <a:ext cx="1284287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22"/>
          <p:cNvSpPr>
            <a:spLocks noChangeShapeType="1"/>
          </p:cNvSpPr>
          <p:nvPr/>
        </p:nvSpPr>
        <p:spPr bwMode="auto">
          <a:xfrm rot="5400000">
            <a:off x="638969" y="6647657"/>
            <a:ext cx="420687" cy="0"/>
          </a:xfrm>
          <a:prstGeom prst="line">
            <a:avLst/>
          </a:prstGeom>
          <a:noFill/>
          <a:ln w="12700">
            <a:solidFill>
              <a:srgbClr val="72797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GB" dirty="0">
              <a:cs typeface="+mn-cs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844550"/>
            <a:ext cx="8058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Presentation Title appear here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1392238"/>
            <a:ext cx="80581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Process text master formats through clicking</a:t>
            </a:r>
          </a:p>
          <a:p>
            <a:pPr lvl="1"/>
            <a:r>
              <a:rPr lang="en-GB" smtClean="0"/>
              <a:t>Second plain</a:t>
            </a:r>
          </a:p>
          <a:p>
            <a:pPr lvl="2"/>
            <a:r>
              <a:rPr lang="en-GB" smtClean="0"/>
              <a:t>Third plain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0" y="6000750"/>
            <a:ext cx="9144000" cy="0"/>
          </a:xfrm>
          <a:prstGeom prst="line">
            <a:avLst/>
          </a:prstGeom>
          <a:noFill/>
          <a:ln w="19050">
            <a:solidFill>
              <a:srgbClr val="ADCB57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dirty="0">
              <a:cs typeface="+mn-cs"/>
            </a:endParaRPr>
          </a:p>
        </p:txBody>
      </p:sp>
      <p:pic>
        <p:nvPicPr>
          <p:cNvPr id="9223" name="Picture 7" descr="gl_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32700" y="6240463"/>
            <a:ext cx="795338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49" r:id="rId13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618C"/>
        </a:buClr>
        <a:buFont typeface="Arial" charset="0"/>
        <a:defRPr sz="2000">
          <a:solidFill>
            <a:srgbClr val="72797F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20000"/>
        </a:spcBef>
        <a:spcAft>
          <a:spcPct val="0"/>
        </a:spcAft>
        <a:buClr>
          <a:srgbClr val="00618C"/>
        </a:buClr>
        <a:buFont typeface="Arial" charset="0"/>
        <a:buChar char="•"/>
        <a:defRPr sz="2000">
          <a:solidFill>
            <a:srgbClr val="72797F"/>
          </a:solidFill>
          <a:latin typeface="+mn-lt"/>
          <a:cs typeface="+mn-cs"/>
        </a:defRPr>
      </a:lvl2pPr>
      <a:lvl3pPr marL="357188" indent="-1746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>
          <a:solidFill>
            <a:srgbClr val="72797F"/>
          </a:solidFill>
          <a:latin typeface="+mn-lt"/>
          <a:cs typeface="+mn-cs"/>
        </a:defRPr>
      </a:lvl3pPr>
      <a:lvl4pPr marL="1485900" indent="-2317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 Narrow" pitchFamily="34" charset="0"/>
        <a:buChar char="–"/>
        <a:defRPr sz="2000">
          <a:solidFill>
            <a:srgbClr val="72797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18C"/>
        </a:buClr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18C"/>
        </a:buClr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18C"/>
        </a:buClr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18C"/>
        </a:buClr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18C"/>
        </a:buClr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chluss_gl_garrad_hassa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4550" y="2370138"/>
            <a:ext cx="1312863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1376363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cs typeface="+mn-cs"/>
            </a:endParaRP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601663" y="1374775"/>
            <a:ext cx="485775" cy="247650"/>
          </a:xfrm>
          <a:custGeom>
            <a:avLst/>
            <a:gdLst/>
            <a:ahLst/>
            <a:cxnLst>
              <a:cxn ang="0">
                <a:pos x="306" y="0"/>
              </a:cxn>
              <a:cxn ang="0">
                <a:pos x="155" y="156"/>
              </a:cxn>
              <a:cxn ang="0">
                <a:pos x="0" y="0"/>
              </a:cxn>
              <a:cxn ang="0">
                <a:pos x="306" y="0"/>
              </a:cxn>
            </a:cxnLst>
            <a:rect l="0" t="0" r="r" b="b"/>
            <a:pathLst>
              <a:path w="306" h="156">
                <a:moveTo>
                  <a:pt x="306" y="0"/>
                </a:moveTo>
                <a:lnTo>
                  <a:pt x="155" y="156"/>
                </a:lnTo>
                <a:lnTo>
                  <a:pt x="0" y="0"/>
                </a:lnTo>
                <a:lnTo>
                  <a:pt x="306" y="0"/>
                </a:lnTo>
                <a:close/>
              </a:path>
            </a:pathLst>
          </a:custGeom>
          <a:solidFill>
            <a:srgbClr val="EBEBEB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cs typeface="+mn-cs"/>
            </a:endParaRPr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0" y="2370138"/>
            <a:ext cx="855663" cy="3236912"/>
          </a:xfrm>
          <a:custGeom>
            <a:avLst/>
            <a:gdLst>
              <a:gd name="T0" fmla="*/ 0 w 1270000"/>
              <a:gd name="T1" fmla="*/ 0 h 3208866"/>
              <a:gd name="T2" fmla="*/ 855663 w 1270000"/>
              <a:gd name="T3" fmla="*/ 0 h 3208866"/>
              <a:gd name="T4" fmla="*/ 855663 w 1270000"/>
              <a:gd name="T5" fmla="*/ 3236912 h 3208866"/>
              <a:gd name="T6" fmla="*/ 0 w 1270000"/>
              <a:gd name="T7" fmla="*/ 3236912 h 3208866"/>
              <a:gd name="T8" fmla="*/ 0 w 1270000"/>
              <a:gd name="T9" fmla="*/ 0 h 32088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000"/>
              <a:gd name="T16" fmla="*/ 0 h 3208866"/>
              <a:gd name="T17" fmla="*/ 1270000 w 1270000"/>
              <a:gd name="T18" fmla="*/ 3208866 h 32088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000" h="3208866">
                <a:moveTo>
                  <a:pt x="0" y="0"/>
                </a:moveTo>
                <a:lnTo>
                  <a:pt x="1270000" y="0"/>
                </a:lnTo>
                <a:lnTo>
                  <a:pt x="1270000" y="3208866"/>
                </a:lnTo>
                <a:lnTo>
                  <a:pt x="0" y="3208866"/>
                </a:lnTo>
                <a:lnTo>
                  <a:pt x="0" y="0"/>
                </a:lnTo>
                <a:close/>
              </a:path>
            </a:pathLst>
          </a:custGeom>
          <a:solidFill>
            <a:srgbClr val="ADCB57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</a:p>
        </p:txBody>
      </p:sp>
      <p:pic>
        <p:nvPicPr>
          <p:cNvPr id="10246" name="Picture 7" descr="gl_hassan_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58850" y="6335713"/>
            <a:ext cx="1724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8" descr="gl_gar_hassa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58850" y="954088"/>
            <a:ext cx="22955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9" descr="gl_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84988" y="568325"/>
            <a:ext cx="1504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12" descr="piktos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21525" y="6203950"/>
            <a:ext cx="12588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4" descr="Untitled-1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977900" y="215900"/>
            <a:ext cx="253365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22"/>
          <p:cNvSpPr>
            <a:spLocks noChangeShapeType="1"/>
          </p:cNvSpPr>
          <p:nvPr userDrawn="1"/>
        </p:nvSpPr>
        <p:spPr bwMode="auto">
          <a:xfrm rot="16200000" flipH="1">
            <a:off x="254794" y="592931"/>
            <a:ext cx="1187450" cy="1588"/>
          </a:xfrm>
          <a:prstGeom prst="line">
            <a:avLst/>
          </a:prstGeom>
          <a:noFill/>
          <a:ln w="12700">
            <a:solidFill>
              <a:srgbClr val="969EA4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GB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038" y="1654373"/>
            <a:ext cx="7561262" cy="307777"/>
          </a:xfrm>
        </p:spPr>
        <p:txBody>
          <a:bodyPr/>
          <a:lstStyle/>
          <a:p>
            <a:pPr eaLnBrk="1" hangingPunct="1"/>
            <a:r>
              <a:rPr lang="en-GB" sz="2000" dirty="0" smtClean="0"/>
              <a:t>How to Improve Energy Predictions?</a:t>
            </a:r>
          </a:p>
        </p:txBody>
      </p:sp>
      <p:sp>
        <p:nvSpPr>
          <p:cNvPr id="12291" name="TextBox 9"/>
          <p:cNvSpPr txBox="1">
            <a:spLocks noChangeArrowheads="1"/>
          </p:cNvSpPr>
          <p:nvPr/>
        </p:nvSpPr>
        <p:spPr bwMode="auto">
          <a:xfrm>
            <a:off x="852488" y="1965325"/>
            <a:ext cx="72628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/>
            <a:r>
              <a:rPr lang="en-US" sz="1600" dirty="0" smtClean="0">
                <a:solidFill>
                  <a:schemeClr val="bg2"/>
                </a:solidFill>
              </a:rPr>
              <a:t>4</a:t>
            </a:r>
            <a:r>
              <a:rPr lang="en-US" sz="1600" baseline="30000" dirty="0" smtClean="0">
                <a:solidFill>
                  <a:schemeClr val="bg2"/>
                </a:solidFill>
              </a:rPr>
              <a:t>th</a:t>
            </a:r>
            <a:r>
              <a:rPr lang="en-US" sz="1600" dirty="0" smtClean="0">
                <a:solidFill>
                  <a:schemeClr val="bg2"/>
                </a:solidFill>
              </a:rPr>
              <a:t> December 2012   Andrew Tindal, SVP Head of Energy</a:t>
            </a:r>
            <a:endParaRPr lang="en-US" sz="1600" dirty="0">
              <a:solidFill>
                <a:schemeClr val="bg2"/>
              </a:solidFill>
              <a:ea typeface="ＭＳ Ｐゴシック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453" y="526978"/>
            <a:ext cx="8058150" cy="369332"/>
          </a:xfrm>
        </p:spPr>
        <p:txBody>
          <a:bodyPr/>
          <a:lstStyle/>
          <a:p>
            <a:pPr eaLnBrk="1" hangingPunct="1"/>
            <a:r>
              <a:rPr lang="en-GB" dirty="0" smtClean="0"/>
              <a:t>What would help improve predictions? 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8557" y="1234696"/>
            <a:ext cx="81569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Theme 4 – Information to improve models for “additional issues”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Improved information exchange to better model:</a:t>
            </a:r>
          </a:p>
          <a:p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7"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Curtailment</a:t>
            </a:r>
          </a:p>
          <a:p>
            <a:pPr lvl="7"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Hysteresis algorithms</a:t>
            </a:r>
          </a:p>
          <a:p>
            <a:pPr lvl="7"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Blade issues</a:t>
            </a:r>
          </a:p>
          <a:p>
            <a:pPr lvl="7"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Sub-optimal performance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4" name="Picture 5" descr="Matthias Steger - GH-D 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051" y="2797791"/>
            <a:ext cx="2149581" cy="319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57463" y="2924770"/>
            <a:ext cx="5005387" cy="923330"/>
          </a:xfr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 smtClean="0">
                <a:solidFill>
                  <a:srgbClr val="13648C"/>
                </a:solidFill>
              </a:rPr>
              <a:t>Questions?</a:t>
            </a:r>
            <a:br>
              <a:rPr lang="en-US" sz="2000" dirty="0" smtClean="0">
                <a:solidFill>
                  <a:srgbClr val="13648C"/>
                </a:solidFill>
              </a:rPr>
            </a:br>
            <a:r>
              <a:rPr lang="en-US" sz="2000" dirty="0" smtClean="0">
                <a:solidFill>
                  <a:srgbClr val="13648C"/>
                </a:solidFill>
              </a:rPr>
              <a:t>Discussion to be continued in afternoon</a:t>
            </a:r>
            <a:r>
              <a:rPr lang="en-US" sz="2000" dirty="0" smtClean="0">
                <a:solidFill>
                  <a:srgbClr val="13648C"/>
                </a:solidFill>
              </a:rPr>
              <a:t/>
            </a:r>
            <a:br>
              <a:rPr lang="en-US" sz="2000" dirty="0" smtClean="0">
                <a:solidFill>
                  <a:srgbClr val="13648C"/>
                </a:solidFill>
              </a:rPr>
            </a:br>
            <a:endParaRPr lang="en-US" sz="2000" dirty="0" smtClean="0">
              <a:solidFill>
                <a:srgbClr val="13648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242" y="610781"/>
            <a:ext cx="68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do we need to improve?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740" y="1187355"/>
            <a:ext cx="7196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For wind to compete in the global energy market we need trust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Trust from Developers / Owners to take projects forward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Trust from Financiers to put money into wind projects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093" y="2279176"/>
            <a:ext cx="7792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Wind already has the challenge of wind variability to deal with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This has the potential to give Owners / Financiers surprises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Need to reduce other potential sources of surprises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366" y="3373272"/>
            <a:ext cx="8200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Power curves are a potential source of surprises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There are complex technical issues to deal with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Unlike wind variability the issues are under the control of our industry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6" descr="William Keogh, GH Bristol, windfarm near Chahar Youyi Zhongqi, inner Mongol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1267" y="4790364"/>
            <a:ext cx="4856661" cy="16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97282" name="think-cell Slide" r:id="rId5" imgW="0" imgH="0" progId="">
              <p:embed/>
            </p:oleObj>
          </a:graphicData>
        </a:graphic>
      </p:graphicFrame>
      <p:sp>
        <p:nvSpPr>
          <p:cNvPr id="11267" name="Rectangle 3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</a:pPr>
            <a:endParaRPr lang="en-GB" sz="800" dirty="0">
              <a:latin typeface="Arial Narrow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2707" y="597133"/>
            <a:ext cx="848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about warranties?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092" y="1173708"/>
            <a:ext cx="769733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Focus of this presentation is how we can improve predictions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It would be naive to ignore the fact that power curves are subject to warranty arrangements – but these are commercial arrangements – and are outside the direct scope of this presentation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To make progress need to consider how predictions can be improved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by better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modelling the science of what is going on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en-GB" sz="2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Picture 4" descr="Turbine desig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3074" y="4995081"/>
            <a:ext cx="4331603" cy="159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 bwMode="auto">
          <a:xfrm>
            <a:off x="696036" y="968991"/>
            <a:ext cx="7751928" cy="696035"/>
          </a:xfrm>
          <a:prstGeom prst="rightArrow">
            <a:avLst/>
          </a:prstGeom>
          <a:solidFill>
            <a:schemeClr val="hlink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Input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2472" y="667656"/>
            <a:ext cx="8058150" cy="369332"/>
          </a:xfrm>
        </p:spPr>
        <p:txBody>
          <a:bodyPr/>
          <a:lstStyle/>
          <a:p>
            <a:pPr eaLnBrk="1" hangingPunct="1"/>
            <a:r>
              <a:rPr lang="en-GB" dirty="0" smtClean="0"/>
              <a:t>The current power curve model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57257" y="3211775"/>
            <a:ext cx="159266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Wind speed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Air density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435" y="1794681"/>
            <a:ext cx="2313720" cy="369332"/>
          </a:xfrm>
          <a:prstGeom prst="rect">
            <a:avLst/>
          </a:prstGeom>
          <a:noFill/>
          <a:ln w="3810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Site wind conditions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82092" y="1785580"/>
            <a:ext cx="2111281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Energy prediction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573013" y="1799231"/>
            <a:ext cx="2111281" cy="369332"/>
          </a:xfrm>
          <a:prstGeom prst="rect">
            <a:avLst/>
          </a:prstGeom>
          <a:noFill/>
          <a:ln w="3810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Power curve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96036" y="2456597"/>
            <a:ext cx="7642746" cy="13648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079" y="2640844"/>
            <a:ext cx="3364602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Current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power curve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variables: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550925" y="1132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 bwMode="auto">
          <a:xfrm>
            <a:off x="696036" y="968991"/>
            <a:ext cx="7751928" cy="696035"/>
          </a:xfrm>
          <a:prstGeom prst="rightArrow">
            <a:avLst/>
          </a:prstGeom>
          <a:solidFill>
            <a:schemeClr val="hlink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0925" y="1132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2472" y="667656"/>
            <a:ext cx="8058150" cy="369332"/>
          </a:xfrm>
        </p:spPr>
        <p:txBody>
          <a:bodyPr/>
          <a:lstStyle/>
          <a:p>
            <a:pPr eaLnBrk="1" hangingPunct="1"/>
            <a:r>
              <a:rPr lang="en-GB" dirty="0" smtClean="0"/>
              <a:t>In reality the situation is more complex – core issues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57257" y="3211775"/>
            <a:ext cx="1592665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Wind speed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Air density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435" y="1794681"/>
            <a:ext cx="2313720" cy="369332"/>
          </a:xfrm>
          <a:prstGeom prst="rect">
            <a:avLst/>
          </a:prstGeom>
          <a:noFill/>
          <a:ln w="3810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Site wind conditions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82092" y="1785580"/>
            <a:ext cx="2111281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Energy prediction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573013" y="1799231"/>
            <a:ext cx="2111281" cy="369332"/>
          </a:xfrm>
          <a:prstGeom prst="rect">
            <a:avLst/>
          </a:prstGeom>
          <a:noFill/>
          <a:ln w="3810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Power curve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96036" y="2456597"/>
            <a:ext cx="7642746" cy="13648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080" y="2640844"/>
            <a:ext cx="3610260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Additional power curve variables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617669" y="4087362"/>
            <a:ext cx="1626786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Turbulence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Wind shear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Inflow angle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270" y="4089636"/>
            <a:ext cx="1694599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</a:rPr>
              <a:t>Anemometer characteristics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263" y="5131558"/>
            <a:ext cx="3712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These parameters vary with effects of terrain, roughness, atmospheric conditions and wakes of other turbines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88174" y="5133833"/>
            <a:ext cx="3712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Site measurements may use different sensors from sensors assumed for sales power curve </a:t>
            </a:r>
            <a:endParaRPr lang="en-GB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 bwMode="auto">
          <a:xfrm>
            <a:off x="696036" y="968991"/>
            <a:ext cx="7751928" cy="696035"/>
          </a:xfrm>
          <a:prstGeom prst="rightArrow">
            <a:avLst/>
          </a:prstGeom>
          <a:solidFill>
            <a:schemeClr val="hlink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925" y="1132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2472" y="298324"/>
            <a:ext cx="8351528" cy="479598"/>
          </a:xfrm>
        </p:spPr>
        <p:txBody>
          <a:bodyPr/>
          <a:lstStyle/>
          <a:p>
            <a:pPr eaLnBrk="1" hangingPunct="1"/>
            <a:r>
              <a:rPr lang="en-GB" dirty="0" smtClean="0"/>
              <a:t>There are other issues which impact power performance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2435" y="1794681"/>
            <a:ext cx="2313720" cy="369332"/>
          </a:xfrm>
          <a:prstGeom prst="rect">
            <a:avLst/>
          </a:prstGeom>
          <a:noFill/>
          <a:ln w="3810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Site wind conditions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282092" y="1785580"/>
            <a:ext cx="2111281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Energy prediction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573013" y="1799231"/>
            <a:ext cx="2111281" cy="369332"/>
          </a:xfrm>
          <a:prstGeom prst="rect">
            <a:avLst/>
          </a:prstGeom>
          <a:noFill/>
          <a:ln w="38100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Power curve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96036" y="2456597"/>
            <a:ext cx="7642746" cy="13648"/>
          </a:xfrm>
          <a:prstGeom prst="line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079" y="2640844"/>
            <a:ext cx="7458930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Power curve – additional issues which impact energy prediction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25094" y="4722124"/>
            <a:ext cx="3155336" cy="1200329"/>
          </a:xfrm>
          <a:prstGeom prst="rect">
            <a:avLst/>
          </a:prstGeom>
          <a:noFill/>
          <a:ln w="38100">
            <a:solidFill>
              <a:srgbClr val="418228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418228"/>
                </a:solidFill>
              </a:rPr>
              <a:t> Hysteresis algorithms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Cut in parameters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Cut out parameters</a:t>
            </a:r>
          </a:p>
          <a:p>
            <a:pPr lvl="1">
              <a:buFont typeface="Wingdings" pitchFamily="2" charset="2"/>
              <a:buChar char="§"/>
            </a:pPr>
            <a:endParaRPr lang="en-GB" dirty="0">
              <a:solidFill>
                <a:srgbClr val="41822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31132" y="4703788"/>
            <a:ext cx="3153060" cy="1200329"/>
          </a:xfrm>
          <a:prstGeom prst="rect">
            <a:avLst/>
          </a:prstGeom>
          <a:noFill/>
          <a:ln w="38100">
            <a:solidFill>
              <a:srgbClr val="418228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418228"/>
                </a:solidFill>
              </a:rPr>
              <a:t> Sub-optimal performance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Sensor issues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Software issues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Other issues</a:t>
            </a:r>
            <a:endParaRPr lang="en-GB" dirty="0">
              <a:solidFill>
                <a:srgbClr val="41822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3406" y="3286695"/>
            <a:ext cx="3153060" cy="1200329"/>
          </a:xfrm>
          <a:prstGeom prst="rect">
            <a:avLst/>
          </a:prstGeom>
          <a:noFill/>
          <a:ln w="38100">
            <a:solidFill>
              <a:srgbClr val="418228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418228"/>
                </a:solidFill>
              </a:rPr>
              <a:t> Curtailment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Loads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Environmental</a:t>
            </a:r>
            <a:endParaRPr lang="en-GB" dirty="0">
              <a:solidFill>
                <a:srgbClr val="41822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568" y="3248026"/>
            <a:ext cx="3153060" cy="1200329"/>
          </a:xfrm>
          <a:prstGeom prst="rect">
            <a:avLst/>
          </a:prstGeom>
          <a:noFill/>
          <a:ln w="38100">
            <a:solidFill>
              <a:srgbClr val="418228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418228"/>
                </a:solidFill>
              </a:rPr>
              <a:t> Blade issues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Fouling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Icing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solidFill>
                  <a:srgbClr val="418228"/>
                </a:solidFill>
              </a:rPr>
              <a:t>Surface degradation</a:t>
            </a:r>
            <a:endParaRPr lang="en-GB" dirty="0">
              <a:solidFill>
                <a:srgbClr val="418228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453" y="526978"/>
            <a:ext cx="8058150" cy="369332"/>
          </a:xfrm>
        </p:spPr>
        <p:txBody>
          <a:bodyPr/>
          <a:lstStyle/>
          <a:p>
            <a:pPr eaLnBrk="1" hangingPunct="1"/>
            <a:r>
              <a:rPr lang="en-GB" dirty="0" smtClean="0"/>
              <a:t>What would help improve predictions? 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8558" y="1234696"/>
            <a:ext cx="50452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Theme 1 – Definition of the problem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Agreement of the variables to which a power curve is sensitive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4" name="Picture 4" descr="P Smergut, GL GH North America, Biglow Canyon, OR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0298" y="1444890"/>
            <a:ext cx="2748721" cy="410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453" y="526978"/>
            <a:ext cx="8058150" cy="369332"/>
          </a:xfrm>
        </p:spPr>
        <p:txBody>
          <a:bodyPr/>
          <a:lstStyle/>
          <a:p>
            <a:pPr eaLnBrk="1" hangingPunct="1"/>
            <a:r>
              <a:rPr lang="en-GB" dirty="0" smtClean="0"/>
              <a:t>What would help improve predictions? 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8557" y="1234696"/>
            <a:ext cx="81569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Theme 2 – A clear starting point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A specific definition of the conditions for which a sales power is representative</a:t>
            </a:r>
          </a:p>
          <a:p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Improved knowledge of the information used to define the sales power curve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4" name="Picture 9" descr="Oliver Kuehl - GH-D 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3003" y="3802870"/>
            <a:ext cx="2711096" cy="203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453" y="526978"/>
            <a:ext cx="8058150" cy="369332"/>
          </a:xfrm>
        </p:spPr>
        <p:txBody>
          <a:bodyPr/>
          <a:lstStyle/>
          <a:p>
            <a:pPr eaLnBrk="1" hangingPunct="1"/>
            <a:r>
              <a:rPr lang="en-GB" dirty="0" smtClean="0"/>
              <a:t>What would help improve predictions? 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8557" y="1234696"/>
            <a:ext cx="815695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Theme 3 – Improved models and measurements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Improved models to allow power curves to be adjusted on a site specific basis for all variables to which a power curve is sensitive</a:t>
            </a:r>
          </a:p>
          <a:p>
            <a:endParaRPr lang="en-GB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Changing site specific measurement campaigns to provide better data as inputs to power curve adjustment models</a:t>
            </a: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4" name="Picture 4" descr="R Dela, GH North America Elkhorn Valle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590" y="3941364"/>
            <a:ext cx="7615545" cy="185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MR.7XlWU6vUFr_yp3UWg"/>
</p:tagLst>
</file>

<file path=ppt/theme/theme1.xml><?xml version="1.0" encoding="utf-8"?>
<a:theme xmlns:a="http://schemas.openxmlformats.org/drawingml/2006/main" name="5_Standarddesign">
  <a:themeElements>
    <a:clrScheme name="5_Standarddesign 13">
      <a:dk1>
        <a:srgbClr val="000000"/>
      </a:dk1>
      <a:lt1>
        <a:srgbClr val="FFFFFF"/>
      </a:lt1>
      <a:dk2>
        <a:srgbClr val="00618C"/>
      </a:dk2>
      <a:lt2>
        <a:srgbClr val="878787"/>
      </a:lt2>
      <a:accent1>
        <a:srgbClr val="64A0B9"/>
      </a:accent1>
      <a:accent2>
        <a:srgbClr val="A0C8D7"/>
      </a:accent2>
      <a:accent3>
        <a:srgbClr val="FFFFFF"/>
      </a:accent3>
      <a:accent4>
        <a:srgbClr val="000000"/>
      </a:accent4>
      <a:accent5>
        <a:srgbClr val="B8CDD9"/>
      </a:accent5>
      <a:accent6>
        <a:srgbClr val="91B5C3"/>
      </a:accent6>
      <a:hlink>
        <a:srgbClr val="C3DCEB"/>
      </a:hlink>
      <a:folHlink>
        <a:srgbClr val="F07D00"/>
      </a:folHlink>
    </a:clrScheme>
    <a:fontScheme name="5_Standarddesign">
      <a:majorFont>
        <a:latin typeface="Arial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andarddesign 13">
        <a:dk1>
          <a:srgbClr val="000000"/>
        </a:dk1>
        <a:lt1>
          <a:srgbClr val="FFFFFF"/>
        </a:lt1>
        <a:dk2>
          <a:srgbClr val="00618C"/>
        </a:dk2>
        <a:lt2>
          <a:srgbClr val="878787"/>
        </a:lt2>
        <a:accent1>
          <a:srgbClr val="64A0B9"/>
        </a:accent1>
        <a:accent2>
          <a:srgbClr val="A0C8D7"/>
        </a:accent2>
        <a:accent3>
          <a:srgbClr val="FFFFFF"/>
        </a:accent3>
        <a:accent4>
          <a:srgbClr val="000000"/>
        </a:accent4>
        <a:accent5>
          <a:srgbClr val="B8CDD9"/>
        </a:accent5>
        <a:accent6>
          <a:srgbClr val="91B5C3"/>
        </a:accent6>
        <a:hlink>
          <a:srgbClr val="C3DCEB"/>
        </a:hlink>
        <a:folHlink>
          <a:srgbClr val="F07D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enutzerdefiniertes Design">
  <a:themeElements>
    <a:clrScheme name="3_Benutzerdefiniertes Design 1">
      <a:dk1>
        <a:srgbClr val="000000"/>
      </a:dk1>
      <a:lt1>
        <a:srgbClr val="FFFFFF"/>
      </a:lt1>
      <a:dk2>
        <a:srgbClr val="00618C"/>
      </a:dk2>
      <a:lt2>
        <a:srgbClr val="878787"/>
      </a:lt2>
      <a:accent1>
        <a:srgbClr val="64A0B9"/>
      </a:accent1>
      <a:accent2>
        <a:srgbClr val="A0C8D7"/>
      </a:accent2>
      <a:accent3>
        <a:srgbClr val="FFFFFF"/>
      </a:accent3>
      <a:accent4>
        <a:srgbClr val="000000"/>
      </a:accent4>
      <a:accent5>
        <a:srgbClr val="B8CDD9"/>
      </a:accent5>
      <a:accent6>
        <a:srgbClr val="91B5C3"/>
      </a:accent6>
      <a:hlink>
        <a:srgbClr val="C3DCEB"/>
      </a:hlink>
      <a:folHlink>
        <a:srgbClr val="F07D00"/>
      </a:folHlink>
    </a:clrScheme>
    <a:fontScheme name="3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enutzerdefiniertes Design 1">
        <a:dk1>
          <a:srgbClr val="000000"/>
        </a:dk1>
        <a:lt1>
          <a:srgbClr val="FFFFFF"/>
        </a:lt1>
        <a:dk2>
          <a:srgbClr val="00618C"/>
        </a:dk2>
        <a:lt2>
          <a:srgbClr val="878787"/>
        </a:lt2>
        <a:accent1>
          <a:srgbClr val="64A0B9"/>
        </a:accent1>
        <a:accent2>
          <a:srgbClr val="A0C8D7"/>
        </a:accent2>
        <a:accent3>
          <a:srgbClr val="FFFFFF"/>
        </a:accent3>
        <a:accent4>
          <a:srgbClr val="000000"/>
        </a:accent4>
        <a:accent5>
          <a:srgbClr val="B8CDD9"/>
        </a:accent5>
        <a:accent6>
          <a:srgbClr val="91B5C3"/>
        </a:accent6>
        <a:hlink>
          <a:srgbClr val="C3DCEB"/>
        </a:hlink>
        <a:folHlink>
          <a:srgbClr val="F07D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475</Words>
  <Application>Microsoft Office PowerPoint</Application>
  <PresentationFormat>On-screen Show (4:3)</PresentationFormat>
  <Paragraphs>141</Paragraphs>
  <Slides>11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5_Standarddesign</vt:lpstr>
      <vt:lpstr>3_Benutzerdefiniertes Design</vt:lpstr>
      <vt:lpstr>think-cell Slide</vt:lpstr>
      <vt:lpstr>How to Improve Energy Predictions?</vt:lpstr>
      <vt:lpstr>Slide 2</vt:lpstr>
      <vt:lpstr>Slide 3</vt:lpstr>
      <vt:lpstr>The current power curve model</vt:lpstr>
      <vt:lpstr>In reality the situation is more complex – core issues</vt:lpstr>
      <vt:lpstr>There are other issues which impact power performance</vt:lpstr>
      <vt:lpstr>What would help improve predictions?  </vt:lpstr>
      <vt:lpstr>What would help improve predictions?  </vt:lpstr>
      <vt:lpstr>What would help improve predictions?  </vt:lpstr>
      <vt:lpstr>What would help improve predictions?  </vt:lpstr>
      <vt:lpstr>Questions? Discussion to be continued in afternoon </vt:lpstr>
    </vt:vector>
  </TitlesOfParts>
  <Company>screenmakers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to appear here</dc:title>
  <dc:creator>Oliver Henkel</dc:creator>
  <cp:lastModifiedBy>andrew.tindal</cp:lastModifiedBy>
  <cp:revision>652</cp:revision>
  <dcterms:created xsi:type="dcterms:W3CDTF">2010-07-26T14:21:01Z</dcterms:created>
  <dcterms:modified xsi:type="dcterms:W3CDTF">2012-11-30T17:34:42Z</dcterms:modified>
</cp:coreProperties>
</file>