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93396" r:id="rId1"/>
    <p:sldMasterId id="2147493414" r:id="rId2"/>
  </p:sldMasterIdLst>
  <p:notesMasterIdLst>
    <p:notesMasterId r:id="rId17"/>
  </p:notesMasterIdLst>
  <p:handoutMasterIdLst>
    <p:handoutMasterId r:id="rId18"/>
  </p:handoutMasterIdLst>
  <p:sldIdLst>
    <p:sldId id="256" r:id="rId3"/>
    <p:sldId id="316" r:id="rId4"/>
    <p:sldId id="313" r:id="rId5"/>
    <p:sldId id="314" r:id="rId6"/>
    <p:sldId id="307" r:id="rId7"/>
    <p:sldId id="317" r:id="rId8"/>
    <p:sldId id="315" r:id="rId9"/>
    <p:sldId id="309" r:id="rId10"/>
    <p:sldId id="308" r:id="rId11"/>
    <p:sldId id="310" r:id="rId12"/>
    <p:sldId id="321" r:id="rId13"/>
    <p:sldId id="320" r:id="rId14"/>
    <p:sldId id="311" r:id="rId15"/>
    <p:sldId id="312" r:id="rId1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76">
          <p15:clr>
            <a:srgbClr val="A4A3A4"/>
          </p15:clr>
        </p15:guide>
        <p15:guide id="3" orient="horz" pos="4172">
          <p15:clr>
            <a:srgbClr val="A4A3A4"/>
          </p15:clr>
        </p15:guide>
        <p15:guide id="4" orient="horz" pos="562">
          <p15:clr>
            <a:srgbClr val="A4A3A4"/>
          </p15:clr>
        </p15:guide>
        <p15:guide id="5" orient="horz" pos="3991">
          <p15:clr>
            <a:srgbClr val="A4A3A4"/>
          </p15:clr>
        </p15:guide>
        <p15:guide id="6" pos="2880">
          <p15:clr>
            <a:srgbClr val="A4A3A4"/>
          </p15:clr>
        </p15:guide>
        <p15:guide id="7" pos="195">
          <p15:clr>
            <a:srgbClr val="A4A3A4"/>
          </p15:clr>
        </p15:guide>
        <p15:guide id="8" pos="5478">
          <p15:clr>
            <a:srgbClr val="A4A3A4"/>
          </p15:clr>
        </p15:guide>
        <p15:guide id="9" pos="4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B813"/>
    <a:srgbClr val="F37421"/>
    <a:srgbClr val="ECE0EB"/>
    <a:srgbClr val="FFCCFF"/>
    <a:srgbClr val="CCCCFF"/>
    <a:srgbClr val="CBD1E7"/>
    <a:srgbClr val="7686C2"/>
    <a:srgbClr val="AEB7DA"/>
    <a:srgbClr val="929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83514" autoAdjust="0"/>
  </p:normalViewPr>
  <p:slideViewPr>
    <p:cSldViewPr snapToGrid="0" snapToObjects="1">
      <p:cViewPr varScale="1">
        <p:scale>
          <a:sx n="68" d="100"/>
          <a:sy n="68" d="100"/>
        </p:scale>
        <p:origin x="552" y="38"/>
      </p:cViewPr>
      <p:guideLst>
        <p:guide orient="horz" pos="2160"/>
        <p:guide orient="horz" pos="976"/>
        <p:guide orient="horz" pos="4172"/>
        <p:guide orient="horz" pos="562"/>
        <p:guide orient="horz" pos="3991"/>
        <p:guide pos="2880"/>
        <p:guide pos="195"/>
        <p:guide pos="5478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notesViewPr>
    <p:cSldViewPr snapToGrid="0" snapToObjects="1">
      <p:cViewPr varScale="1">
        <p:scale>
          <a:sx n="53" d="100"/>
          <a:sy n="53" d="100"/>
        </p:scale>
        <p:origin x="-1764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4BF5A-099F-4E0A-AAE7-A17E299FE054}" type="datetimeFigureOut">
              <a:rPr lang="en-GB" smtClean="0"/>
              <a:pPr/>
              <a:t>25/05/2018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3495A-2FBD-436B-8C1C-C0D833EAD6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79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4813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2"/>
            <a:ext cx="2944813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2" y="4714877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165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28165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A82B705-37E5-48D3-AF10-6AD43690C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7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Please note this was last updated in March 2017 – if you have any comments on content / figures please contact designuk@res-group.com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>
                <a:latin typeface="Arial" charset="0"/>
              </a:rPr>
              <a:t>Logo</a:t>
            </a:r>
            <a:r>
              <a:rPr lang="en-GB" baseline="0">
                <a:latin typeface="Arial" charset="0"/>
              </a:rPr>
              <a:t> updated</a:t>
            </a:r>
            <a:r>
              <a:rPr lang="en-GB">
                <a:latin typeface="Arial" charset="0"/>
              </a:rPr>
              <a:t>: RES power for good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45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0CE5B-A779-47C1-A930-50E2E7E498F4}" type="slidenum">
              <a:rPr lang="en-GB"/>
              <a:pPr/>
              <a:t>1</a:t>
            </a:fld>
            <a:endParaRPr lang="en-GB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1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0CE5B-A779-47C1-A930-50E2E7E498F4}" type="slidenum">
              <a:rPr lang="en-GB"/>
              <a:pPr/>
              <a:t>2</a:t>
            </a:fld>
            <a:endParaRPr lang="en-GB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1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0CE5B-A779-47C1-A930-50E2E7E498F4}" type="slidenum">
              <a:rPr lang="en-GB"/>
              <a:pPr/>
              <a:t>3</a:t>
            </a:fld>
            <a:endParaRPr lang="en-GB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9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0CE5B-A779-47C1-A930-50E2E7E498F4}" type="slidenum">
              <a:rPr lang="en-GB"/>
              <a:pPr/>
              <a:t>4</a:t>
            </a:fld>
            <a:endParaRPr lang="en-GB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0CE5B-A779-47C1-A930-50E2E7E498F4}" type="slidenum">
              <a:rPr lang="en-GB"/>
              <a:pPr/>
              <a:t>5</a:t>
            </a:fld>
            <a:endParaRPr lang="en-GB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3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0CE5B-A779-47C1-A930-50E2E7E498F4}" type="slidenum">
              <a:rPr lang="en-GB"/>
              <a:pPr/>
              <a:t>6</a:t>
            </a:fld>
            <a:endParaRPr lang="en-GB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5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0CE5B-A779-47C1-A930-50E2E7E498F4}" type="slidenum">
              <a:rPr lang="en-GB"/>
              <a:pPr/>
              <a:t>8</a:t>
            </a:fld>
            <a:endParaRPr lang="en-GB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83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72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Z:\_SharedComms\Brand\RES\RES power for good\No ®\RES_Swirl_powerforgoo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6" y="823913"/>
            <a:ext cx="2197100" cy="139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r="20488"/>
          <a:stretch/>
        </p:blipFill>
        <p:spPr bwMode="auto">
          <a:xfrm>
            <a:off x="1728000" y="4339366"/>
            <a:ext cx="5688000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E7B2-50FF-4DE0-8800-73D3780F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C2FA-14A5-485A-8DE6-4EE42E00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CE209-74C4-452A-9B61-1860AAF9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A566B-5A95-4D05-9BF9-858FF1FF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D1F3-B127-4364-B989-D83949C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A75-86A4-495D-811B-B523EB29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2ED1-D5BE-4171-90B2-AD2D59B59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65EA-29A0-43E9-B982-C25E097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7211-4D17-45EE-926C-A6349BBE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8BC8-0F86-498D-9D3C-810D1A9C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26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3344-46DE-4CD7-88F7-EEE6A58D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1B98-AF30-4012-A2ED-05B773403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C2A6-8783-46CB-B347-55FC793E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B4C1A-8451-45AD-8B1F-9154F170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D8743-5672-46AB-B1D5-7CF31846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102E-99D4-4364-8FCA-BE056E8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0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8E7-6D32-4330-8861-2BDD4522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BC7D2-DA79-4CEC-BCCD-C7F6EB70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7604-425B-42A6-9DA3-73E09D8A4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2DB75-FFCC-49A2-AF90-C67CE6B06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37382-DBD8-423F-9240-89AE29B4B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6A6A6-B98D-406E-8B1D-944831E8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770D9-3DEF-4BE7-B1E9-93A512E9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5B6B5-F97A-47D7-AEB6-8ADF17EF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039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EBE9-9A0B-4B97-8187-8C2F34B9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6797E-0E1B-4A30-9027-7CB2BDE7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030B7-C4C2-408A-8B82-78BAC81D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32E3B-BB04-4B96-9FC7-247143C4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98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1C9D7-1A47-4475-8229-E01E962A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CB7B-63F7-464A-AB25-CFF66117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D2891-4372-4C4F-B66B-B85B7CFD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7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3AFA-1D81-46B0-B97B-7C29401E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1EF8-C87B-449C-9D95-3A4676100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7CF95-DD58-44FD-ACD4-A56D2D26F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DD117-7881-43F9-8F2B-F3C74541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91797-189A-4E28-BC31-C66E879C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992A-E600-4DE2-AC1F-539E9079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6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10B9-42E8-462D-8665-AAE0E01C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A1B07-F7EC-488B-A040-384454AF1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DC499-8545-48D8-B60A-2CD1D20D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EE314-BAC3-4678-8C2B-8C47B472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677DD-77E7-4D4B-9415-D4F1146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92E3B-CE78-4150-A244-0F8FA608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09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3A6F-F4AF-4CAA-8025-04789C1E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54729-5723-4E69-8676-A719EA1E1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7F0C-8519-4171-979F-E8C1C48B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77D6-2993-4B0C-B8A3-9944C3D9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4123-6F66-40B9-A6E2-1E728CB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54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36974-762A-4ADC-ADC1-20401105E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724F6-4E97-4425-85C9-A7FAFBD31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96AB-4D92-4423-8C11-5D030FD0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1F13-423B-43E6-A0BA-076ABE4D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CE5E-8916-4B93-8FC7-C44B6937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6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115EFD02-6CCC-46C7-B9FA-587A289700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115EFD02-6CCC-46C7-B9FA-587A289700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 rotWithShape="1">
          <a:blip r:embed="rId2" cstate="screen"/>
          <a:srcRect l="17512" r="24038"/>
          <a:stretch/>
        </p:blipFill>
        <p:spPr bwMode="auto">
          <a:xfrm>
            <a:off x="2962406" y="1981201"/>
            <a:ext cx="3219189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379409" y="1094472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WIND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71700" y="1968302"/>
            <a:ext cx="4800600" cy="405149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379410" y="1094472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SOLAR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 rotWithShape="1">
          <a:blip r:embed="rId2" cstate="screen"/>
          <a:srcRect l="8955" r="5634"/>
          <a:stretch/>
        </p:blipFill>
        <p:spPr bwMode="auto">
          <a:xfrm>
            <a:off x="2317315" y="2591279"/>
            <a:ext cx="4509371" cy="35083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170907" y="1094472"/>
            <a:ext cx="280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STORAGE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555310" y="2191916"/>
            <a:ext cx="4033381" cy="43957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2616631" y="1094472"/>
            <a:ext cx="391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TRANSMISSION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A80A-6056-4890-96C8-D425B7B4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D29A0-3143-4BAA-A998-7F724C84B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7FFB-BB9A-4B21-9B23-8492B390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7F1B-712B-4DBA-9CBD-52E7DDD3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A895-DC9B-447D-9D9C-46CF38FD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" y="393173"/>
            <a:ext cx="7891396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2" name="Picture 3" descr="Z:\Group\Branding Elements\Logos\RES Powering change\Variants\RES_SPOT_1COL_NOSTRAP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882" y="391378"/>
            <a:ext cx="612265" cy="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397" r:id="rId1"/>
    <p:sldLayoutId id="2147493398" r:id="rId2"/>
    <p:sldLayoutId id="2147493402" r:id="rId3"/>
    <p:sldLayoutId id="2147493403" r:id="rId4"/>
    <p:sldLayoutId id="2147493408" r:id="rId5"/>
    <p:sldLayoutId id="2147493409" r:id="rId6"/>
    <p:sldLayoutId id="2147493413" r:id="rId7"/>
    <p:sldLayoutId id="2147493412" r:id="rId8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09B5F-D8EB-4714-A316-B8EF1452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119E-8875-466C-BBE0-D075E725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F1BB-CE70-46B0-9388-D7FB86547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C68F-E70E-4D62-A33B-C1FB902F724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94B5-8309-4FA2-B60A-83710B6FB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F429-FF91-4AFD-9171-5BA37AE2C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B5C4-EE24-4A4C-BB69-2AA3AA5D7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6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15" r:id="rId1"/>
    <p:sldLayoutId id="2147493416" r:id="rId2"/>
    <p:sldLayoutId id="2147493417" r:id="rId3"/>
    <p:sldLayoutId id="2147493418" r:id="rId4"/>
    <p:sldLayoutId id="2147493419" r:id="rId5"/>
    <p:sldLayoutId id="2147493420" r:id="rId6"/>
    <p:sldLayoutId id="2147493421" r:id="rId7"/>
    <p:sldLayoutId id="2147493422" r:id="rId8"/>
    <p:sldLayoutId id="2147493423" r:id="rId9"/>
    <p:sldLayoutId id="2147493424" r:id="rId10"/>
    <p:sldLayoutId id="21474934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rel.gov/docs/fy13osti/58314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3331023" y="758757"/>
            <a:ext cx="5446874" cy="161131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en-GB" sz="2400" b="1" dirty="0">
                <a:solidFill>
                  <a:srgbClr val="F37421"/>
                </a:solidFill>
                <a:latin typeface="+mn-lt"/>
                <a:cs typeface="Arial" charset="0"/>
              </a:rPr>
              <a:t>Calibrate to Power</a:t>
            </a:r>
          </a:p>
          <a:p>
            <a:pPr eaLnBrk="1" hangingPunct="1">
              <a:lnSpc>
                <a:spcPct val="100000"/>
              </a:lnSpc>
              <a:buNone/>
            </a:pPr>
            <a:br>
              <a:rPr lang="en-GB" sz="2000" b="1" dirty="0">
                <a:solidFill>
                  <a:schemeClr val="bg1">
                    <a:lumMod val="65000"/>
                  </a:schemeClr>
                </a:solidFill>
                <a:latin typeface="+mn-lt"/>
                <a:cs typeface="Arial" charset="0"/>
              </a:rPr>
            </a:br>
            <a:r>
              <a:rPr lang="en-GB" sz="2000" dirty="0">
                <a:solidFill>
                  <a:schemeClr val="tx2"/>
                </a:solidFill>
                <a:latin typeface="+mn-lt"/>
                <a:cs typeface="Arial" charset="0"/>
              </a:rPr>
              <a:t>Peter Stuart</a:t>
            </a:r>
            <a:endParaRPr lang="en-US" sz="20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479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188B-F46F-4A67-BF91-D63E3A30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4F0C-8A34-414B-8E26-D22985A8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134477"/>
            <a:ext cx="8490260" cy="872744"/>
          </a:xfrm>
        </p:spPr>
        <p:txBody>
          <a:bodyPr/>
          <a:lstStyle/>
          <a:p>
            <a:r>
              <a:rPr lang="en-GB" dirty="0"/>
              <a:t>This approach would like itself to advance statistical modelling approaches e.g. </a:t>
            </a:r>
            <a:r>
              <a:rPr lang="en-GB" b="1" dirty="0">
                <a:solidFill>
                  <a:srgbClr val="00B0F0"/>
                </a:solidFill>
              </a:rPr>
              <a:t>machine learning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would mean ‘outer range’ considerations would be inherently addressed (as long as training data sufficient).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C538F-79A5-42F1-A90C-FB30039BE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6"/>
          <a:stretch/>
        </p:blipFill>
        <p:spPr bwMode="auto">
          <a:xfrm>
            <a:off x="1323618" y="3431692"/>
            <a:ext cx="2722292" cy="187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8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3138C9-4BBE-473E-B455-5120B052C077}"/>
              </a:ext>
            </a:extLst>
          </p:cNvPr>
          <p:cNvSpPr txBox="1"/>
          <p:nvPr/>
        </p:nvSpPr>
        <p:spPr>
          <a:xfrm>
            <a:off x="1423340" y="5080093"/>
            <a:ext cx="258997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Wind Speed</a:t>
            </a:r>
          </a:p>
          <a:p>
            <a:pPr algn="ctr"/>
            <a:r>
              <a:rPr lang="en-GB" dirty="0"/>
              <a:t>Power Curve Measured by ABC123</a:t>
            </a:r>
          </a:p>
          <a:p>
            <a:pPr algn="ctr"/>
            <a:r>
              <a:rPr lang="en-GB" dirty="0"/>
              <a:t>(from Site 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E63E5-7037-4C7C-96EB-19CEE6F4D98D}"/>
              </a:ext>
            </a:extLst>
          </p:cNvPr>
          <p:cNvSpPr txBox="1"/>
          <p:nvPr/>
        </p:nvSpPr>
        <p:spPr>
          <a:xfrm rot="16200000">
            <a:off x="420000" y="4144351"/>
            <a:ext cx="20518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WT 100 Power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71438-CF6E-433C-922E-A7FAB4890E50}"/>
              </a:ext>
            </a:extLst>
          </p:cNvPr>
          <p:cNvSpPr txBox="1"/>
          <p:nvPr/>
        </p:nvSpPr>
        <p:spPr>
          <a:xfrm>
            <a:off x="1261245" y="3066586"/>
            <a:ext cx="305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Traditional Power Cure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3A73B-01DA-476E-90E3-80CFE9798C13}"/>
              </a:ext>
            </a:extLst>
          </p:cNvPr>
          <p:cNvSpPr txBox="1"/>
          <p:nvPr/>
        </p:nvSpPr>
        <p:spPr>
          <a:xfrm>
            <a:off x="5205060" y="3062360"/>
            <a:ext cx="305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Machine Learning</a:t>
            </a:r>
          </a:p>
        </p:txBody>
      </p:sp>
      <p:pic>
        <p:nvPicPr>
          <p:cNvPr id="4098" name="Picture 2" descr="http://www.pcwg.org/images/machine_learning.png">
            <a:extLst>
              <a:ext uri="{FF2B5EF4-FFF2-40B4-BE49-F238E27FC236}">
                <a16:creationId xmlns:a16="http://schemas.microsoft.com/office/drawing/2014/main" id="{E7C9D804-1475-48BC-8D71-ECEFB071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0" y="3583390"/>
            <a:ext cx="2347769" cy="29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047017-9A52-4EE2-8E39-7905C5A56CDC}"/>
              </a:ext>
            </a:extLst>
          </p:cNvPr>
          <p:cNvSpPr/>
          <p:nvPr/>
        </p:nvSpPr>
        <p:spPr>
          <a:xfrm>
            <a:off x="3624148" y="6523902"/>
            <a:ext cx="5597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 Clifton </a:t>
            </a:r>
            <a:r>
              <a:rPr lang="en-GB" dirty="0">
                <a:hlinkClick r:id="rId4"/>
              </a:rPr>
              <a:t>http://www.nrel.gov/docs/fy13osti/58314.pdf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6810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F2B8D8-67D6-437F-92EB-C0836B85D364}"/>
              </a:ext>
            </a:extLst>
          </p:cNvPr>
          <p:cNvCxnSpPr/>
          <p:nvPr/>
        </p:nvCxnSpPr>
        <p:spPr>
          <a:xfrm>
            <a:off x="148588" y="3320032"/>
            <a:ext cx="830765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182BB7-DDB2-4594-B08F-98CA05DDDDB7}"/>
              </a:ext>
            </a:extLst>
          </p:cNvPr>
          <p:cNvGrpSpPr/>
          <p:nvPr/>
        </p:nvGrpSpPr>
        <p:grpSpPr>
          <a:xfrm>
            <a:off x="3903162" y="426424"/>
            <a:ext cx="277815" cy="2893608"/>
            <a:chOff x="5015736" y="1771650"/>
            <a:chExt cx="277815" cy="289360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3105E1-8A17-4BC8-8ED3-C47C5778FF94}"/>
                </a:ext>
              </a:extLst>
            </p:cNvPr>
            <p:cNvCxnSpPr/>
            <p:nvPr/>
          </p:nvCxnSpPr>
          <p:spPr bwMode="auto">
            <a:xfrm flipH="1">
              <a:off x="5061775" y="2742543"/>
              <a:ext cx="231776" cy="0"/>
            </a:xfrm>
            <a:prstGeom prst="line">
              <a:avLst/>
            </a:prstGeom>
            <a:noFill/>
            <a:ln w="1270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1DAA7C-DB02-4F46-B525-C644206DB445}"/>
                </a:ext>
              </a:extLst>
            </p:cNvPr>
            <p:cNvSpPr/>
            <p:nvPr/>
          </p:nvSpPr>
          <p:spPr bwMode="auto">
            <a:xfrm rot="5400000">
              <a:off x="4592419" y="3156499"/>
              <a:ext cx="924424" cy="7778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A0FC64-DF24-4DC5-8F11-3E6C07531433}"/>
                </a:ext>
              </a:extLst>
            </p:cNvPr>
            <p:cNvSpPr/>
            <p:nvPr/>
          </p:nvSpPr>
          <p:spPr>
            <a:xfrm>
              <a:off x="5153850" y="2801240"/>
              <a:ext cx="47625" cy="186401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9ACFA3-C1DA-470E-9B27-109ABE431AF7}"/>
                </a:ext>
              </a:extLst>
            </p:cNvPr>
            <p:cNvSpPr/>
            <p:nvPr/>
          </p:nvSpPr>
          <p:spPr bwMode="auto">
            <a:xfrm rot="5400000">
              <a:off x="4552796" y="2234590"/>
              <a:ext cx="1003670" cy="7779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A42F0D6D-5A76-48C4-B136-D170B41A98AA}"/>
              </a:ext>
            </a:extLst>
          </p:cNvPr>
          <p:cNvSpPr/>
          <p:nvPr/>
        </p:nvSpPr>
        <p:spPr>
          <a:xfrm>
            <a:off x="1452328" y="1327592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DC685D-48F9-42FE-AC34-58729FE21CC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435498" y="217519"/>
            <a:ext cx="849647" cy="2713564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29AFBDC-2C3F-4BCF-A2B0-87EA105C1961}"/>
              </a:ext>
            </a:extLst>
          </p:cNvPr>
          <p:cNvSpPr/>
          <p:nvPr/>
        </p:nvSpPr>
        <p:spPr>
          <a:xfrm>
            <a:off x="757479" y="141319"/>
            <a:ext cx="1527666" cy="180975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3F2C4F-51A4-42A2-931E-A35D283CF83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757479" y="231807"/>
            <a:ext cx="678019" cy="269927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4" name="Rounded Rectangle 116">
            <a:extLst>
              <a:ext uri="{FF2B5EF4-FFF2-40B4-BE49-F238E27FC236}">
                <a16:creationId xmlns:a16="http://schemas.microsoft.com/office/drawing/2014/main" id="{BE3A52A5-1F3C-467D-94F0-EC8C8084ABD4}"/>
              </a:ext>
            </a:extLst>
          </p:cNvPr>
          <p:cNvSpPr/>
          <p:nvPr/>
        </p:nvSpPr>
        <p:spPr>
          <a:xfrm>
            <a:off x="1219812" y="2931083"/>
            <a:ext cx="431372" cy="403237"/>
          </a:xfrm>
          <a:prstGeom prst="roundRect">
            <a:avLst/>
          </a:prstGeom>
          <a:solidFill>
            <a:srgbClr val="00B0F0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73616-8BE0-4CD3-94CE-81F5772DC9A5}"/>
              </a:ext>
            </a:extLst>
          </p:cNvPr>
          <p:cNvSpPr/>
          <p:nvPr/>
        </p:nvSpPr>
        <p:spPr>
          <a:xfrm>
            <a:off x="1459765" y="1078550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497C09-4A4C-4E7D-A8A3-D1C02B9CC54D}"/>
              </a:ext>
            </a:extLst>
          </p:cNvPr>
          <p:cNvSpPr/>
          <p:nvPr/>
        </p:nvSpPr>
        <p:spPr>
          <a:xfrm>
            <a:off x="1448612" y="1591506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12F307-208F-413E-96F5-B127FF5C835F}"/>
              </a:ext>
            </a:extLst>
          </p:cNvPr>
          <p:cNvSpPr/>
          <p:nvPr/>
        </p:nvSpPr>
        <p:spPr>
          <a:xfrm>
            <a:off x="1437461" y="1847979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E620ED-BD1D-4BAA-B1B2-46D670AC0CFA}"/>
              </a:ext>
            </a:extLst>
          </p:cNvPr>
          <p:cNvSpPr/>
          <p:nvPr/>
        </p:nvSpPr>
        <p:spPr>
          <a:xfrm>
            <a:off x="1458816" y="830376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635FAE-1BB4-498D-B662-B4E442E6AFF3}"/>
              </a:ext>
            </a:extLst>
          </p:cNvPr>
          <p:cNvSpPr/>
          <p:nvPr/>
        </p:nvSpPr>
        <p:spPr>
          <a:xfrm>
            <a:off x="1466252" y="559029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FA628-6C66-4B11-8619-072B29350034}"/>
              </a:ext>
            </a:extLst>
          </p:cNvPr>
          <p:cNvSpPr txBox="1"/>
          <p:nvPr/>
        </p:nvSpPr>
        <p:spPr>
          <a:xfrm>
            <a:off x="2067071" y="-8769"/>
            <a:ext cx="447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Training site (e.g. prototype install)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850AE1-9DE4-493E-9F3D-32FFA317A763}"/>
              </a:ext>
            </a:extLst>
          </p:cNvPr>
          <p:cNvCxnSpPr/>
          <p:nvPr/>
        </p:nvCxnSpPr>
        <p:spPr>
          <a:xfrm>
            <a:off x="148588" y="6778040"/>
            <a:ext cx="830765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7366EEF-D04B-427E-96AE-F9654A0E2A9A}"/>
              </a:ext>
            </a:extLst>
          </p:cNvPr>
          <p:cNvSpPr/>
          <p:nvPr/>
        </p:nvSpPr>
        <p:spPr>
          <a:xfrm>
            <a:off x="1452328" y="4774311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5735AB-9478-4727-B3E0-F9798A79E87D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35498" y="3664238"/>
            <a:ext cx="849647" cy="2713564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EDB9C67-BD2F-4BB1-B5AA-81FBC0FE0FCE}"/>
              </a:ext>
            </a:extLst>
          </p:cNvPr>
          <p:cNvSpPr/>
          <p:nvPr/>
        </p:nvSpPr>
        <p:spPr>
          <a:xfrm>
            <a:off x="757479" y="3588038"/>
            <a:ext cx="1527666" cy="180975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CA9CF3-DEA0-488A-B035-E4782816176F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H="1" flipV="1">
            <a:off x="757479" y="3678526"/>
            <a:ext cx="678019" cy="269927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6" name="Rounded Rectangle 116">
            <a:extLst>
              <a:ext uri="{FF2B5EF4-FFF2-40B4-BE49-F238E27FC236}">
                <a16:creationId xmlns:a16="http://schemas.microsoft.com/office/drawing/2014/main" id="{CCC41008-7E2D-473A-AA0B-B09C2A83BA20}"/>
              </a:ext>
            </a:extLst>
          </p:cNvPr>
          <p:cNvSpPr/>
          <p:nvPr/>
        </p:nvSpPr>
        <p:spPr>
          <a:xfrm>
            <a:off x="1219812" y="6377802"/>
            <a:ext cx="431372" cy="403237"/>
          </a:xfrm>
          <a:prstGeom prst="roundRect">
            <a:avLst/>
          </a:prstGeom>
          <a:solidFill>
            <a:srgbClr val="00B0F0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B1BCEB-63E7-4715-ABB9-F077A466A4DD}"/>
              </a:ext>
            </a:extLst>
          </p:cNvPr>
          <p:cNvSpPr/>
          <p:nvPr/>
        </p:nvSpPr>
        <p:spPr>
          <a:xfrm>
            <a:off x="1459765" y="4525269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1548083-DBFF-442F-AE12-C71DDBF06AD0}"/>
              </a:ext>
            </a:extLst>
          </p:cNvPr>
          <p:cNvSpPr/>
          <p:nvPr/>
        </p:nvSpPr>
        <p:spPr>
          <a:xfrm>
            <a:off x="1448612" y="5038225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C6EBFF-7E99-4A58-A296-D1841F3BF5AB}"/>
              </a:ext>
            </a:extLst>
          </p:cNvPr>
          <p:cNvSpPr/>
          <p:nvPr/>
        </p:nvSpPr>
        <p:spPr>
          <a:xfrm>
            <a:off x="1437461" y="5294698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5E7811-E78F-4EA1-A488-F652507900E1}"/>
              </a:ext>
            </a:extLst>
          </p:cNvPr>
          <p:cNvSpPr/>
          <p:nvPr/>
        </p:nvSpPr>
        <p:spPr>
          <a:xfrm>
            <a:off x="1458816" y="4277095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E4C8E5-D9E7-471C-A16B-E540CFC732B8}"/>
              </a:ext>
            </a:extLst>
          </p:cNvPr>
          <p:cNvSpPr/>
          <p:nvPr/>
        </p:nvSpPr>
        <p:spPr>
          <a:xfrm>
            <a:off x="1466252" y="4005748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780CB1-D447-4CB2-95CF-03DC3C2D0FB3}"/>
              </a:ext>
            </a:extLst>
          </p:cNvPr>
          <p:cNvSpPr txBox="1"/>
          <p:nvPr/>
        </p:nvSpPr>
        <p:spPr>
          <a:xfrm>
            <a:off x="2219471" y="3362107"/>
            <a:ext cx="447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Target site (pre-construction)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F314C-C418-44F0-B5C6-1D77633B07AE}"/>
              </a:ext>
            </a:extLst>
          </p:cNvPr>
          <p:cNvSpPr txBox="1"/>
          <p:nvPr/>
        </p:nvSpPr>
        <p:spPr>
          <a:xfrm>
            <a:off x="7031122" y="1327592"/>
            <a:ext cx="181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 months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</a:rPr>
              <a:t>Measurement at training site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393D7A-025F-4E46-82DC-51BD2F442430}"/>
              </a:ext>
            </a:extLst>
          </p:cNvPr>
          <p:cNvSpPr txBox="1"/>
          <p:nvPr/>
        </p:nvSpPr>
        <p:spPr>
          <a:xfrm>
            <a:off x="7099782" y="4235365"/>
            <a:ext cx="1678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12 months measurement at target site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286634-7A79-433E-8249-DF87F1CB109F}"/>
              </a:ext>
            </a:extLst>
          </p:cNvPr>
          <p:cNvSpPr txBox="1"/>
          <p:nvPr/>
        </p:nvSpPr>
        <p:spPr>
          <a:xfrm>
            <a:off x="6840446" y="5632908"/>
            <a:ext cx="230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=&gt; Machine Identification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18 months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17E05-F79F-421E-B34B-38722475522A}"/>
              </a:ext>
            </a:extLst>
          </p:cNvPr>
          <p:cNvSpPr/>
          <p:nvPr/>
        </p:nvSpPr>
        <p:spPr>
          <a:xfrm>
            <a:off x="6423539" y="79959"/>
            <a:ext cx="2574909" cy="918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Q. How Long does the training measurement need to be?</a:t>
            </a:r>
          </a:p>
        </p:txBody>
      </p:sp>
    </p:spTree>
    <p:extLst>
      <p:ext uri="{BB962C8B-B14F-4D97-AF65-F5344CB8AC3E}">
        <p14:creationId xmlns:p14="http://schemas.microsoft.com/office/powerpoint/2010/main" val="34403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4487EC5-1E2E-4FEB-BB69-AAEADAE5B367}"/>
              </a:ext>
            </a:extLst>
          </p:cNvPr>
          <p:cNvSpPr/>
          <p:nvPr/>
        </p:nvSpPr>
        <p:spPr>
          <a:xfrm>
            <a:off x="960630" y="1327592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A95BBD-9D06-403E-A751-26B0A52233C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43800" y="217519"/>
            <a:ext cx="849647" cy="2713564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2BB9C6E-FDB4-4DC9-89A1-DA5ABE69CD3B}"/>
              </a:ext>
            </a:extLst>
          </p:cNvPr>
          <p:cNvSpPr/>
          <p:nvPr/>
        </p:nvSpPr>
        <p:spPr>
          <a:xfrm>
            <a:off x="265781" y="141319"/>
            <a:ext cx="1527666" cy="180975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4B04AF-7D5A-4EDA-A9EE-23E02D9A049A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65781" y="231807"/>
            <a:ext cx="678019" cy="269927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8" name="Rounded Rectangle 116">
            <a:extLst>
              <a:ext uri="{FF2B5EF4-FFF2-40B4-BE49-F238E27FC236}">
                <a16:creationId xmlns:a16="http://schemas.microsoft.com/office/drawing/2014/main" id="{AD889296-E889-454A-8E27-3A57D076057D}"/>
              </a:ext>
            </a:extLst>
          </p:cNvPr>
          <p:cNvSpPr/>
          <p:nvPr/>
        </p:nvSpPr>
        <p:spPr>
          <a:xfrm>
            <a:off x="728114" y="2931083"/>
            <a:ext cx="431372" cy="403237"/>
          </a:xfrm>
          <a:prstGeom prst="roundRect">
            <a:avLst/>
          </a:prstGeom>
          <a:solidFill>
            <a:srgbClr val="7030A0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F2B8D8-67D6-437F-92EB-C0836B85D364}"/>
              </a:ext>
            </a:extLst>
          </p:cNvPr>
          <p:cNvCxnSpPr/>
          <p:nvPr/>
        </p:nvCxnSpPr>
        <p:spPr>
          <a:xfrm>
            <a:off x="148588" y="3320032"/>
            <a:ext cx="830765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8261BB9-F5F1-4ABA-AFD0-942A5A6CB3D2}"/>
              </a:ext>
            </a:extLst>
          </p:cNvPr>
          <p:cNvSpPr/>
          <p:nvPr/>
        </p:nvSpPr>
        <p:spPr>
          <a:xfrm>
            <a:off x="968067" y="1078550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EE5AE4-5528-4DDB-9338-FBB1AE5F2D33}"/>
              </a:ext>
            </a:extLst>
          </p:cNvPr>
          <p:cNvSpPr/>
          <p:nvPr/>
        </p:nvSpPr>
        <p:spPr>
          <a:xfrm>
            <a:off x="956914" y="1591506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C6892-3BAC-4646-A570-A6E36724FCA3}"/>
              </a:ext>
            </a:extLst>
          </p:cNvPr>
          <p:cNvSpPr/>
          <p:nvPr/>
        </p:nvSpPr>
        <p:spPr>
          <a:xfrm>
            <a:off x="945763" y="1847979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BD8B00-F640-4FD8-B133-D39701EEA822}"/>
              </a:ext>
            </a:extLst>
          </p:cNvPr>
          <p:cNvSpPr/>
          <p:nvPr/>
        </p:nvSpPr>
        <p:spPr>
          <a:xfrm>
            <a:off x="967118" y="830376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9F243C-3AD0-4DDD-9A5B-AC382B089C75}"/>
              </a:ext>
            </a:extLst>
          </p:cNvPr>
          <p:cNvSpPr/>
          <p:nvPr/>
        </p:nvSpPr>
        <p:spPr>
          <a:xfrm>
            <a:off x="974554" y="559029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182BB7-DDB2-4594-B08F-98CA05DDDDB7}"/>
              </a:ext>
            </a:extLst>
          </p:cNvPr>
          <p:cNvGrpSpPr/>
          <p:nvPr/>
        </p:nvGrpSpPr>
        <p:grpSpPr>
          <a:xfrm>
            <a:off x="3903162" y="426424"/>
            <a:ext cx="277815" cy="2893608"/>
            <a:chOff x="5015736" y="1771650"/>
            <a:chExt cx="277815" cy="289360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3105E1-8A17-4BC8-8ED3-C47C5778FF94}"/>
                </a:ext>
              </a:extLst>
            </p:cNvPr>
            <p:cNvCxnSpPr/>
            <p:nvPr/>
          </p:nvCxnSpPr>
          <p:spPr bwMode="auto">
            <a:xfrm flipH="1">
              <a:off x="5061775" y="2742543"/>
              <a:ext cx="231776" cy="0"/>
            </a:xfrm>
            <a:prstGeom prst="line">
              <a:avLst/>
            </a:prstGeom>
            <a:noFill/>
            <a:ln w="1270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1DAA7C-DB02-4F46-B525-C644206DB445}"/>
                </a:ext>
              </a:extLst>
            </p:cNvPr>
            <p:cNvSpPr/>
            <p:nvPr/>
          </p:nvSpPr>
          <p:spPr bwMode="auto">
            <a:xfrm rot="5400000">
              <a:off x="4592419" y="3156499"/>
              <a:ext cx="924424" cy="7778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A0FC64-DF24-4DC5-8F11-3E6C07531433}"/>
                </a:ext>
              </a:extLst>
            </p:cNvPr>
            <p:cNvSpPr/>
            <p:nvPr/>
          </p:nvSpPr>
          <p:spPr>
            <a:xfrm>
              <a:off x="5153850" y="2801240"/>
              <a:ext cx="47625" cy="186401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9ACFA3-C1DA-470E-9B27-109ABE431AF7}"/>
                </a:ext>
              </a:extLst>
            </p:cNvPr>
            <p:cNvSpPr/>
            <p:nvPr/>
          </p:nvSpPr>
          <p:spPr bwMode="auto">
            <a:xfrm rot="5400000">
              <a:off x="4552796" y="2234590"/>
              <a:ext cx="1003670" cy="7779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A42F0D6D-5A76-48C4-B136-D170B41A98AA}"/>
              </a:ext>
            </a:extLst>
          </p:cNvPr>
          <p:cNvSpPr/>
          <p:nvPr/>
        </p:nvSpPr>
        <p:spPr>
          <a:xfrm>
            <a:off x="1452328" y="1327592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DC685D-48F9-42FE-AC34-58729FE21CC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435498" y="217519"/>
            <a:ext cx="849647" cy="2713564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29AFBDC-2C3F-4BCF-A2B0-87EA105C1961}"/>
              </a:ext>
            </a:extLst>
          </p:cNvPr>
          <p:cNvSpPr/>
          <p:nvPr/>
        </p:nvSpPr>
        <p:spPr>
          <a:xfrm>
            <a:off x="757479" y="141319"/>
            <a:ext cx="1527666" cy="180975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3F2C4F-51A4-42A2-931E-A35D283CF83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757479" y="231807"/>
            <a:ext cx="678019" cy="269927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4" name="Rounded Rectangle 116">
            <a:extLst>
              <a:ext uri="{FF2B5EF4-FFF2-40B4-BE49-F238E27FC236}">
                <a16:creationId xmlns:a16="http://schemas.microsoft.com/office/drawing/2014/main" id="{BE3A52A5-1F3C-467D-94F0-EC8C8084ABD4}"/>
              </a:ext>
            </a:extLst>
          </p:cNvPr>
          <p:cNvSpPr/>
          <p:nvPr/>
        </p:nvSpPr>
        <p:spPr>
          <a:xfrm>
            <a:off x="1219812" y="2931083"/>
            <a:ext cx="431372" cy="403237"/>
          </a:xfrm>
          <a:prstGeom prst="roundRect">
            <a:avLst/>
          </a:prstGeom>
          <a:solidFill>
            <a:srgbClr val="00B0F0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73616-8BE0-4CD3-94CE-81F5772DC9A5}"/>
              </a:ext>
            </a:extLst>
          </p:cNvPr>
          <p:cNvSpPr/>
          <p:nvPr/>
        </p:nvSpPr>
        <p:spPr>
          <a:xfrm>
            <a:off x="1459765" y="1078550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497C09-4A4C-4E7D-A8A3-D1C02B9CC54D}"/>
              </a:ext>
            </a:extLst>
          </p:cNvPr>
          <p:cNvSpPr/>
          <p:nvPr/>
        </p:nvSpPr>
        <p:spPr>
          <a:xfrm>
            <a:off x="1448612" y="1591506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12F307-208F-413E-96F5-B127FF5C835F}"/>
              </a:ext>
            </a:extLst>
          </p:cNvPr>
          <p:cNvSpPr/>
          <p:nvPr/>
        </p:nvSpPr>
        <p:spPr>
          <a:xfrm>
            <a:off x="1437461" y="1847979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E620ED-BD1D-4BAA-B1B2-46D670AC0CFA}"/>
              </a:ext>
            </a:extLst>
          </p:cNvPr>
          <p:cNvSpPr/>
          <p:nvPr/>
        </p:nvSpPr>
        <p:spPr>
          <a:xfrm>
            <a:off x="1458816" y="830376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635FAE-1BB4-498D-B662-B4E442E6AFF3}"/>
              </a:ext>
            </a:extLst>
          </p:cNvPr>
          <p:cNvSpPr/>
          <p:nvPr/>
        </p:nvSpPr>
        <p:spPr>
          <a:xfrm>
            <a:off x="1466252" y="559029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F7446-4F26-4624-B26F-09AF3544C526}"/>
              </a:ext>
            </a:extLst>
          </p:cNvPr>
          <p:cNvCxnSpPr>
            <a:cxnSpLocks/>
          </p:cNvCxnSpPr>
          <p:nvPr/>
        </p:nvCxnSpPr>
        <p:spPr>
          <a:xfrm flipV="1">
            <a:off x="5551931" y="1507277"/>
            <a:ext cx="0" cy="106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9791F7-4E6C-4EB9-80ED-FF0B2E22A5EF}"/>
              </a:ext>
            </a:extLst>
          </p:cNvPr>
          <p:cNvCxnSpPr>
            <a:cxnSpLocks/>
          </p:cNvCxnSpPr>
          <p:nvPr/>
        </p:nvCxnSpPr>
        <p:spPr>
          <a:xfrm>
            <a:off x="5552284" y="2563294"/>
            <a:ext cx="1101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C82394-91E9-4AAC-8F4E-D53430550DB6}"/>
              </a:ext>
            </a:extLst>
          </p:cNvPr>
          <p:cNvCxnSpPr/>
          <p:nvPr/>
        </p:nvCxnSpPr>
        <p:spPr>
          <a:xfrm flipV="1">
            <a:off x="5552284" y="1583477"/>
            <a:ext cx="959908" cy="979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61415A-9DB4-45E3-9C51-56BD486D1E70}"/>
              </a:ext>
            </a:extLst>
          </p:cNvPr>
          <p:cNvSpPr txBox="1"/>
          <p:nvPr/>
        </p:nvSpPr>
        <p:spPr>
          <a:xfrm>
            <a:off x="5552284" y="2541102"/>
            <a:ext cx="11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FA628-6C66-4B11-8619-072B29350034}"/>
              </a:ext>
            </a:extLst>
          </p:cNvPr>
          <p:cNvSpPr txBox="1"/>
          <p:nvPr/>
        </p:nvSpPr>
        <p:spPr>
          <a:xfrm rot="16200000">
            <a:off x="4816227" y="1872042"/>
            <a:ext cx="11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Purple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1A22C1-FC00-4893-AAD9-3E9F6351A2CD}"/>
              </a:ext>
            </a:extLst>
          </p:cNvPr>
          <p:cNvSpPr txBox="1"/>
          <p:nvPr/>
        </p:nvSpPr>
        <p:spPr>
          <a:xfrm>
            <a:off x="6723584" y="1560359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 week measurement (very low standard error)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89D84B-2599-448C-B382-CECDE5B33FA0}"/>
              </a:ext>
            </a:extLst>
          </p:cNvPr>
          <p:cNvSpPr/>
          <p:nvPr/>
        </p:nvSpPr>
        <p:spPr>
          <a:xfrm>
            <a:off x="960630" y="4774311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CCF106-4087-4B79-9068-225B0C115BB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943800" y="3664238"/>
            <a:ext cx="849647" cy="2713564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C7EC871-50ED-4DFC-9703-0C96E485582A}"/>
              </a:ext>
            </a:extLst>
          </p:cNvPr>
          <p:cNvSpPr/>
          <p:nvPr/>
        </p:nvSpPr>
        <p:spPr>
          <a:xfrm>
            <a:off x="265781" y="3588038"/>
            <a:ext cx="1527666" cy="180975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33C1E5-68D0-4A71-B2F9-70214EDAF386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flipH="1" flipV="1">
            <a:off x="265781" y="3678526"/>
            <a:ext cx="678019" cy="269927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0" name="Rounded Rectangle 116">
            <a:extLst>
              <a:ext uri="{FF2B5EF4-FFF2-40B4-BE49-F238E27FC236}">
                <a16:creationId xmlns:a16="http://schemas.microsoft.com/office/drawing/2014/main" id="{BC9E1F7D-A4B3-4A1D-8B8E-4F5D88217714}"/>
              </a:ext>
            </a:extLst>
          </p:cNvPr>
          <p:cNvSpPr/>
          <p:nvPr/>
        </p:nvSpPr>
        <p:spPr>
          <a:xfrm>
            <a:off x="728114" y="6377802"/>
            <a:ext cx="431372" cy="403237"/>
          </a:xfrm>
          <a:prstGeom prst="roundRect">
            <a:avLst/>
          </a:prstGeom>
          <a:solidFill>
            <a:srgbClr val="00B050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850AE1-9DE4-493E-9F3D-32FFA317A763}"/>
              </a:ext>
            </a:extLst>
          </p:cNvPr>
          <p:cNvCxnSpPr/>
          <p:nvPr/>
        </p:nvCxnSpPr>
        <p:spPr>
          <a:xfrm>
            <a:off x="148588" y="6778040"/>
            <a:ext cx="830765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00AD920-D8F3-438A-BBB2-9A68F49A327D}"/>
              </a:ext>
            </a:extLst>
          </p:cNvPr>
          <p:cNvSpPr/>
          <p:nvPr/>
        </p:nvSpPr>
        <p:spPr>
          <a:xfrm>
            <a:off x="968067" y="4525269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FE104F-71D7-4F11-BB81-D15E56871F4E}"/>
              </a:ext>
            </a:extLst>
          </p:cNvPr>
          <p:cNvSpPr/>
          <p:nvPr/>
        </p:nvSpPr>
        <p:spPr>
          <a:xfrm>
            <a:off x="956914" y="5038225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BEE062-005F-4FC3-AAF4-F38C66E8A5A7}"/>
              </a:ext>
            </a:extLst>
          </p:cNvPr>
          <p:cNvSpPr/>
          <p:nvPr/>
        </p:nvSpPr>
        <p:spPr>
          <a:xfrm>
            <a:off x="945763" y="5294698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3F2CE7-A1FF-42CE-ABA2-7D3C4FCE826A}"/>
              </a:ext>
            </a:extLst>
          </p:cNvPr>
          <p:cNvSpPr/>
          <p:nvPr/>
        </p:nvSpPr>
        <p:spPr>
          <a:xfrm>
            <a:off x="967118" y="4277095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C59009-8D09-4F7B-9564-5305D6FC3DDA}"/>
              </a:ext>
            </a:extLst>
          </p:cNvPr>
          <p:cNvSpPr/>
          <p:nvPr/>
        </p:nvSpPr>
        <p:spPr>
          <a:xfrm>
            <a:off x="974554" y="4005748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7366EEF-D04B-427E-96AE-F9654A0E2A9A}"/>
              </a:ext>
            </a:extLst>
          </p:cNvPr>
          <p:cNvSpPr/>
          <p:nvPr/>
        </p:nvSpPr>
        <p:spPr>
          <a:xfrm>
            <a:off x="1452328" y="4774311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5735AB-9478-4727-B3E0-F9798A79E87D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35498" y="3664238"/>
            <a:ext cx="849647" cy="2713564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EDB9C67-BD2F-4BB1-B5AA-81FBC0FE0FCE}"/>
              </a:ext>
            </a:extLst>
          </p:cNvPr>
          <p:cNvSpPr/>
          <p:nvPr/>
        </p:nvSpPr>
        <p:spPr>
          <a:xfrm>
            <a:off x="757479" y="3588038"/>
            <a:ext cx="1527666" cy="180975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CA9CF3-DEA0-488A-B035-E4782816176F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H="1" flipV="1">
            <a:off x="757479" y="3678526"/>
            <a:ext cx="678019" cy="269927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6" name="Rounded Rectangle 116">
            <a:extLst>
              <a:ext uri="{FF2B5EF4-FFF2-40B4-BE49-F238E27FC236}">
                <a16:creationId xmlns:a16="http://schemas.microsoft.com/office/drawing/2014/main" id="{CCC41008-7E2D-473A-AA0B-B09C2A83BA20}"/>
              </a:ext>
            </a:extLst>
          </p:cNvPr>
          <p:cNvSpPr/>
          <p:nvPr/>
        </p:nvSpPr>
        <p:spPr>
          <a:xfrm>
            <a:off x="1219812" y="6377802"/>
            <a:ext cx="431372" cy="403237"/>
          </a:xfrm>
          <a:prstGeom prst="roundRect">
            <a:avLst/>
          </a:prstGeom>
          <a:solidFill>
            <a:srgbClr val="00B0F0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B1BCEB-63E7-4715-ABB9-F077A466A4DD}"/>
              </a:ext>
            </a:extLst>
          </p:cNvPr>
          <p:cNvSpPr/>
          <p:nvPr/>
        </p:nvSpPr>
        <p:spPr>
          <a:xfrm>
            <a:off x="1459765" y="4525269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1548083-DBFF-442F-AE12-C71DDBF06AD0}"/>
              </a:ext>
            </a:extLst>
          </p:cNvPr>
          <p:cNvSpPr/>
          <p:nvPr/>
        </p:nvSpPr>
        <p:spPr>
          <a:xfrm>
            <a:off x="1448612" y="5038225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C6EBFF-7E99-4A58-A296-D1841F3BF5AB}"/>
              </a:ext>
            </a:extLst>
          </p:cNvPr>
          <p:cNvSpPr/>
          <p:nvPr/>
        </p:nvSpPr>
        <p:spPr>
          <a:xfrm>
            <a:off x="1437461" y="5294698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5E7811-E78F-4EA1-A488-F652507900E1}"/>
              </a:ext>
            </a:extLst>
          </p:cNvPr>
          <p:cNvSpPr/>
          <p:nvPr/>
        </p:nvSpPr>
        <p:spPr>
          <a:xfrm>
            <a:off x="1458816" y="4277095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E4C8E5-D9E7-471C-A16B-E540CFC732B8}"/>
              </a:ext>
            </a:extLst>
          </p:cNvPr>
          <p:cNvSpPr/>
          <p:nvPr/>
        </p:nvSpPr>
        <p:spPr>
          <a:xfrm>
            <a:off x="1466252" y="4005748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D768BE-2751-4D09-BFDB-EBEC31C39BB6}"/>
              </a:ext>
            </a:extLst>
          </p:cNvPr>
          <p:cNvCxnSpPr>
            <a:cxnSpLocks/>
          </p:cNvCxnSpPr>
          <p:nvPr/>
        </p:nvCxnSpPr>
        <p:spPr>
          <a:xfrm flipV="1">
            <a:off x="5574509" y="3791240"/>
            <a:ext cx="0" cy="106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2DAA3F-A702-4A4F-884F-8ECEE3FA11E6}"/>
              </a:ext>
            </a:extLst>
          </p:cNvPr>
          <p:cNvCxnSpPr>
            <a:cxnSpLocks/>
          </p:cNvCxnSpPr>
          <p:nvPr/>
        </p:nvCxnSpPr>
        <p:spPr>
          <a:xfrm>
            <a:off x="5574862" y="4847257"/>
            <a:ext cx="1101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950516-204D-4308-93EB-720A0A19E39F}"/>
              </a:ext>
            </a:extLst>
          </p:cNvPr>
          <p:cNvCxnSpPr/>
          <p:nvPr/>
        </p:nvCxnSpPr>
        <p:spPr>
          <a:xfrm flipV="1">
            <a:off x="5574862" y="3867440"/>
            <a:ext cx="959908" cy="979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D06AC65-741E-480C-AD63-7A9FA522D49D}"/>
              </a:ext>
            </a:extLst>
          </p:cNvPr>
          <p:cNvSpPr txBox="1"/>
          <p:nvPr/>
        </p:nvSpPr>
        <p:spPr>
          <a:xfrm>
            <a:off x="5574862" y="4825065"/>
            <a:ext cx="11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Blue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E8A59D-D6D4-4C86-9528-E446D1B4892D}"/>
              </a:ext>
            </a:extLst>
          </p:cNvPr>
          <p:cNvSpPr txBox="1"/>
          <p:nvPr/>
        </p:nvSpPr>
        <p:spPr>
          <a:xfrm rot="16200000">
            <a:off x="4838805" y="4156005"/>
            <a:ext cx="11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Green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AFD7D-396D-448A-9B4D-562E500D86F0}"/>
              </a:ext>
            </a:extLst>
          </p:cNvPr>
          <p:cNvSpPr txBox="1"/>
          <p:nvPr/>
        </p:nvSpPr>
        <p:spPr>
          <a:xfrm>
            <a:off x="6746162" y="3844322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 week measurement (very low standard error)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8563F7-2F7B-473F-AABC-F2E535752805}"/>
              </a:ext>
            </a:extLst>
          </p:cNvPr>
          <p:cNvSpPr txBox="1"/>
          <p:nvPr/>
        </p:nvSpPr>
        <p:spPr>
          <a:xfrm>
            <a:off x="6840446" y="5731005"/>
            <a:ext cx="230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Machine Identification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 months out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94410C-3183-4C91-AA4C-6D13DAFA217F}"/>
              </a:ext>
            </a:extLst>
          </p:cNvPr>
          <p:cNvSpPr txBox="1"/>
          <p:nvPr/>
        </p:nvSpPr>
        <p:spPr>
          <a:xfrm>
            <a:off x="2067071" y="-8769"/>
            <a:ext cx="447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Training site (e.g. prototype install)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3406B3-FFC0-4AFF-87B1-8FC4C9350C4C}"/>
              </a:ext>
            </a:extLst>
          </p:cNvPr>
          <p:cNvSpPr txBox="1"/>
          <p:nvPr/>
        </p:nvSpPr>
        <p:spPr>
          <a:xfrm>
            <a:off x="2219471" y="3305662"/>
            <a:ext cx="447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Target site (pre-construction)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BD82C1-81B7-4541-A558-78117662D2C5}"/>
              </a:ext>
            </a:extLst>
          </p:cNvPr>
          <p:cNvSpPr/>
          <p:nvPr/>
        </p:nvSpPr>
        <p:spPr>
          <a:xfrm>
            <a:off x="6690163" y="90152"/>
            <a:ext cx="2396938" cy="81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 of transfer LiDAR to shorten duration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8F64D-BE7B-4B1C-9159-B8260C6557E4}"/>
              </a:ext>
            </a:extLst>
          </p:cNvPr>
          <p:cNvSpPr txBox="1"/>
          <p:nvPr/>
        </p:nvSpPr>
        <p:spPr>
          <a:xfrm>
            <a:off x="1760553" y="2607917"/>
            <a:ext cx="219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Existing (</a:t>
            </a:r>
            <a:r>
              <a:rPr lang="en-GB" dirty="0">
                <a:solidFill>
                  <a:srgbClr val="7030A0"/>
                </a:solidFill>
              </a:rPr>
              <a:t>purple</a:t>
            </a:r>
            <a:r>
              <a:rPr lang="en-GB" dirty="0"/>
              <a:t>) at training location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D5DF28-1580-415A-A326-58DD855E1010}"/>
              </a:ext>
            </a:extLst>
          </p:cNvPr>
          <p:cNvSpPr txBox="1"/>
          <p:nvPr/>
        </p:nvSpPr>
        <p:spPr>
          <a:xfrm>
            <a:off x="1783129" y="6099912"/>
            <a:ext cx="219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Existing (</a:t>
            </a:r>
            <a:r>
              <a:rPr lang="en-GB" dirty="0">
                <a:solidFill>
                  <a:srgbClr val="00B050"/>
                </a:solidFill>
              </a:rPr>
              <a:t>green</a:t>
            </a:r>
            <a:r>
              <a:rPr lang="en-GB" dirty="0"/>
              <a:t>) at target location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065D3D5-C959-4F69-88F0-26BFFF6B66B2}"/>
              </a:ext>
            </a:extLst>
          </p:cNvPr>
          <p:cNvSpPr/>
          <p:nvPr/>
        </p:nvSpPr>
        <p:spPr>
          <a:xfrm>
            <a:off x="2452140" y="3282663"/>
            <a:ext cx="404845" cy="2813867"/>
          </a:xfrm>
          <a:prstGeom prst="downArrow">
            <a:avLst/>
          </a:prstGeom>
          <a:solidFill>
            <a:srgbClr val="00B0F0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4055DB-68F0-43BC-9D86-358DFC2B2366}"/>
              </a:ext>
            </a:extLst>
          </p:cNvPr>
          <p:cNvSpPr txBox="1"/>
          <p:nvPr/>
        </p:nvSpPr>
        <p:spPr>
          <a:xfrm>
            <a:off x="2790280" y="4370652"/>
            <a:ext cx="230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transfer (</a:t>
            </a:r>
            <a:r>
              <a:rPr lang="en-GB" dirty="0">
                <a:solidFill>
                  <a:srgbClr val="00B0F0"/>
                </a:solidFill>
              </a:rPr>
              <a:t>blue</a:t>
            </a:r>
            <a:r>
              <a:rPr lang="en-GB" dirty="0"/>
              <a:t>) LiDAR from training to target site</a:t>
            </a: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DCE31D7F-0D0C-40E4-93E9-E463373DF372}"/>
              </a:ext>
            </a:extLst>
          </p:cNvPr>
          <p:cNvSpPr/>
          <p:nvPr/>
        </p:nvSpPr>
        <p:spPr>
          <a:xfrm rot="16200000">
            <a:off x="6571150" y="5803653"/>
            <a:ext cx="404845" cy="849648"/>
          </a:xfrm>
          <a:prstGeom prst="downArrow">
            <a:avLst/>
          </a:prstGeom>
          <a:solidFill>
            <a:srgbClr val="00B0F0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4533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188B-F46F-4A67-BF91-D63E3A30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4F0C-8A34-414B-8E26-D22985A8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908698"/>
            <a:ext cx="8557167" cy="2355855"/>
          </a:xfrm>
        </p:spPr>
        <p:txBody>
          <a:bodyPr/>
          <a:lstStyle/>
          <a:p>
            <a:pPr marL="0" indent="0">
              <a:buNone/>
            </a:pPr>
            <a:r>
              <a:rPr lang="en-GB" sz="1700" b="1" dirty="0"/>
              <a:t>Benefits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700" dirty="0"/>
              <a:t>Site step major measurement uncertainty component (no requirement to reference LiDAR measurement to Anemometer).</a:t>
            </a:r>
          </a:p>
          <a:p>
            <a:endParaRPr lang="en-GB" sz="1700" dirty="0"/>
          </a:p>
          <a:p>
            <a:r>
              <a:rPr lang="en-GB" sz="1700" dirty="0"/>
              <a:t>Provide highly specific training dataset to advanced statistical methods (specific to turbine model and specific to physical LiDAR).</a:t>
            </a:r>
          </a:p>
          <a:p>
            <a:endParaRPr lang="en-GB" sz="1700" dirty="0"/>
          </a:p>
          <a:p>
            <a:r>
              <a:rPr lang="en-GB" sz="1700" dirty="0"/>
              <a:t>Lower overall yield uncertainty, assist project design and inform turbine selection (lower £/MWh).</a:t>
            </a:r>
          </a:p>
          <a:p>
            <a:endParaRPr lang="en-GB" sz="1700" dirty="0"/>
          </a:p>
          <a:p>
            <a:r>
              <a:rPr lang="en-GB" sz="1700" dirty="0"/>
              <a:t>Could be extended to loading analysis if loading sensors on training site.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0E06C6-5D6F-45C4-B052-8972A3D6A45F}"/>
              </a:ext>
            </a:extLst>
          </p:cNvPr>
          <p:cNvSpPr txBox="1">
            <a:spLocks/>
          </p:cNvSpPr>
          <p:nvPr/>
        </p:nvSpPr>
        <p:spPr bwMode="auto">
          <a:xfrm>
            <a:off x="285748" y="4799512"/>
            <a:ext cx="8557167" cy="205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524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j-lt"/>
              </a:defRPr>
            </a:lvl2pPr>
            <a:lvl3pPr marL="1160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j-lt"/>
              </a:defRPr>
            </a:lvl3pPr>
            <a:lvl4pPr marL="1568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 marL="1979613" indent="-231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5pPr>
            <a:lvl6pPr marL="2436813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894013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3351213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808413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700" b="1" kern="0" dirty="0"/>
              <a:t>Next Steps</a:t>
            </a:r>
          </a:p>
          <a:p>
            <a:pPr marL="0" indent="0">
              <a:buFontTx/>
              <a:buNone/>
            </a:pPr>
            <a:endParaRPr lang="en-GB" sz="1400" kern="0" dirty="0"/>
          </a:p>
          <a:p>
            <a:r>
              <a:rPr lang="en-GB" sz="1700" kern="0" dirty="0"/>
              <a:t>RES is planning to trial approach on two operational sites in 2018.</a:t>
            </a:r>
          </a:p>
          <a:p>
            <a:pPr lvl="1"/>
            <a:r>
              <a:rPr lang="en-GB" sz="1700" kern="0" dirty="0"/>
              <a:t>Training Site (Site A)</a:t>
            </a:r>
          </a:p>
          <a:p>
            <a:pPr lvl="1"/>
            <a:r>
              <a:rPr lang="en-GB" sz="1700" kern="0" dirty="0"/>
              <a:t>Validation Site (Site B)</a:t>
            </a:r>
          </a:p>
          <a:p>
            <a:r>
              <a:rPr lang="en-GB" sz="1700" kern="0" dirty="0"/>
              <a:t>RES is open to collaboration with industry stakeholders</a:t>
            </a:r>
          </a:p>
        </p:txBody>
      </p:sp>
    </p:spTree>
    <p:extLst>
      <p:ext uri="{BB962C8B-B14F-4D97-AF65-F5344CB8AC3E}">
        <p14:creationId xmlns:p14="http://schemas.microsoft.com/office/powerpoint/2010/main" val="2125037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188B-F46F-4A67-BF91-D63E3A30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4F0C-8A34-414B-8E26-D22985A8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134476"/>
            <a:ext cx="8557167" cy="2355855"/>
          </a:xfrm>
        </p:spPr>
        <p:txBody>
          <a:bodyPr/>
          <a:lstStyle/>
          <a:p>
            <a:r>
              <a:rPr lang="en-GB" dirty="0"/>
              <a:t>This presentation expands upon ideas originally voiced by Matt Smith of </a:t>
            </a:r>
            <a:r>
              <a:rPr lang="en-GB" dirty="0" err="1"/>
              <a:t>ZephIR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4561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4453" y="435144"/>
            <a:ext cx="733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+mn-lt"/>
              </a:rPr>
              <a:t>Traditional Approach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8EDCAA-A940-4DD3-B517-3BF11EE0B5C5}"/>
              </a:ext>
            </a:extLst>
          </p:cNvPr>
          <p:cNvSpPr txBox="1"/>
          <p:nvPr/>
        </p:nvSpPr>
        <p:spPr>
          <a:xfrm>
            <a:off x="664443" y="2678508"/>
            <a:ext cx="8122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>
                <a:solidFill>
                  <a:schemeClr val="accent1"/>
                </a:solidFill>
              </a:rPr>
              <a:t>Traditional Resource Assessment Approach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285426964"/>
      </p:ext>
    </p:extLst>
  </p:cSld>
  <p:clrMapOvr>
    <a:masterClrMapping/>
  </p:clrMapOvr>
  <p:transition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4453" y="435144"/>
            <a:ext cx="733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+mn-lt"/>
              </a:rPr>
              <a:t>Traditional Approach: Step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A21987-A643-4A2F-990B-5FC06068C8E9}"/>
              </a:ext>
            </a:extLst>
          </p:cNvPr>
          <p:cNvSpPr/>
          <p:nvPr/>
        </p:nvSpPr>
        <p:spPr>
          <a:xfrm>
            <a:off x="2941922" y="4475266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ED89C-C1B7-484E-B1D1-62569C044D8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925092" y="3365193"/>
            <a:ext cx="849647" cy="2713564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B834700-86A7-4D4E-82BD-6C59D2BB27AA}"/>
              </a:ext>
            </a:extLst>
          </p:cNvPr>
          <p:cNvSpPr/>
          <p:nvPr/>
        </p:nvSpPr>
        <p:spPr>
          <a:xfrm>
            <a:off x="2247073" y="3288993"/>
            <a:ext cx="1527666" cy="180975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8DEE8A-2841-4319-B310-EB9DDB7595B6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H="1" flipV="1">
            <a:off x="2247073" y="3379481"/>
            <a:ext cx="678019" cy="269927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Rounded Rectangle 116">
            <a:extLst>
              <a:ext uri="{FF2B5EF4-FFF2-40B4-BE49-F238E27FC236}">
                <a16:creationId xmlns:a16="http://schemas.microsoft.com/office/drawing/2014/main" id="{508731A4-A432-4929-BB49-FE104AC62A71}"/>
              </a:ext>
            </a:extLst>
          </p:cNvPr>
          <p:cNvSpPr/>
          <p:nvPr/>
        </p:nvSpPr>
        <p:spPr>
          <a:xfrm>
            <a:off x="2709406" y="6078757"/>
            <a:ext cx="431372" cy="403237"/>
          </a:xfrm>
          <a:prstGeom prst="roundRect">
            <a:avLst/>
          </a:prstGeom>
          <a:solidFill>
            <a:srgbClr val="FDECB3">
              <a:lumMod val="7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84B594-4826-4FFC-BCC2-20D32CB25009}"/>
              </a:ext>
            </a:extLst>
          </p:cNvPr>
          <p:cNvCxnSpPr/>
          <p:nvPr/>
        </p:nvCxnSpPr>
        <p:spPr>
          <a:xfrm>
            <a:off x="501805" y="6467706"/>
            <a:ext cx="8307658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49B330-28E8-4F60-B3B7-93F901E7AC79}"/>
              </a:ext>
            </a:extLst>
          </p:cNvPr>
          <p:cNvSpPr txBox="1"/>
          <p:nvPr/>
        </p:nvSpPr>
        <p:spPr>
          <a:xfrm>
            <a:off x="3132545" y="5771224"/>
            <a:ext cx="208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LiDAR Serial number ABC123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A78AD3A-5265-42CD-9922-EF3E8D764EC1}"/>
              </a:ext>
            </a:extLst>
          </p:cNvPr>
          <p:cNvSpPr/>
          <p:nvPr/>
        </p:nvSpPr>
        <p:spPr>
          <a:xfrm>
            <a:off x="2949359" y="4226224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038E56-5CE2-4DB9-B019-73263F9309EE}"/>
              </a:ext>
            </a:extLst>
          </p:cNvPr>
          <p:cNvSpPr/>
          <p:nvPr/>
        </p:nvSpPr>
        <p:spPr>
          <a:xfrm>
            <a:off x="2938206" y="4739180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275C33-BAB5-4D04-AEBE-B4C491D0F898}"/>
              </a:ext>
            </a:extLst>
          </p:cNvPr>
          <p:cNvSpPr/>
          <p:nvPr/>
        </p:nvSpPr>
        <p:spPr>
          <a:xfrm>
            <a:off x="2927055" y="4995653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CD9189-1692-4460-BA55-8D584F4D1015}"/>
              </a:ext>
            </a:extLst>
          </p:cNvPr>
          <p:cNvSpPr/>
          <p:nvPr/>
        </p:nvSpPr>
        <p:spPr>
          <a:xfrm>
            <a:off x="2948410" y="3978050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E4AC12-A1A5-47FC-B2E4-019F619EB9B9}"/>
              </a:ext>
            </a:extLst>
          </p:cNvPr>
          <p:cNvSpPr/>
          <p:nvPr/>
        </p:nvSpPr>
        <p:spPr>
          <a:xfrm>
            <a:off x="2955846" y="3706703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8EDCAA-A940-4DD3-B517-3BF11EE0B5C5}"/>
              </a:ext>
            </a:extLst>
          </p:cNvPr>
          <p:cNvSpPr txBox="1"/>
          <p:nvPr/>
        </p:nvSpPr>
        <p:spPr>
          <a:xfrm>
            <a:off x="407965" y="1083884"/>
            <a:ext cx="812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Calibrate (validate) LiDAR to Met Mast Anemometer.</a:t>
            </a:r>
            <a:endParaRPr lang="en-GB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374A-812F-460A-97D4-4FF941F1EC35}"/>
              </a:ext>
            </a:extLst>
          </p:cNvPr>
          <p:cNvCxnSpPr>
            <a:cxnSpLocks/>
          </p:cNvCxnSpPr>
          <p:nvPr/>
        </p:nvCxnSpPr>
        <p:spPr>
          <a:xfrm>
            <a:off x="5215874" y="4897484"/>
            <a:ext cx="0" cy="1552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87EB33-75D4-476C-9F85-11F06FF94D1C}"/>
              </a:ext>
            </a:extLst>
          </p:cNvPr>
          <p:cNvCxnSpPr>
            <a:cxnSpLocks/>
          </p:cNvCxnSpPr>
          <p:nvPr/>
        </p:nvCxnSpPr>
        <p:spPr>
          <a:xfrm>
            <a:off x="5215874" y="5067295"/>
            <a:ext cx="2942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30C278-4127-42A1-AF17-2A6F7E62DBA4}"/>
              </a:ext>
            </a:extLst>
          </p:cNvPr>
          <p:cNvCxnSpPr>
            <a:cxnSpLocks/>
          </p:cNvCxnSpPr>
          <p:nvPr/>
        </p:nvCxnSpPr>
        <p:spPr>
          <a:xfrm flipV="1">
            <a:off x="5510159" y="4841932"/>
            <a:ext cx="0" cy="222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C2C7838-D160-4497-B798-A44BE521C519}"/>
              </a:ext>
            </a:extLst>
          </p:cNvPr>
          <p:cNvSpPr/>
          <p:nvPr/>
        </p:nvSpPr>
        <p:spPr>
          <a:xfrm>
            <a:off x="5354041" y="4838010"/>
            <a:ext cx="15611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6777B4-4F4C-43CA-9215-A85443A843CE}"/>
              </a:ext>
            </a:extLst>
          </p:cNvPr>
          <p:cNvSpPr/>
          <p:nvPr/>
        </p:nvSpPr>
        <p:spPr>
          <a:xfrm>
            <a:off x="5506441" y="4834296"/>
            <a:ext cx="15611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4F50B9-4088-43B9-ACE0-DF8BC373A46B}"/>
              </a:ext>
            </a:extLst>
          </p:cNvPr>
          <p:cNvCxnSpPr>
            <a:cxnSpLocks/>
          </p:cNvCxnSpPr>
          <p:nvPr/>
        </p:nvCxnSpPr>
        <p:spPr>
          <a:xfrm flipH="1">
            <a:off x="5584499" y="3930787"/>
            <a:ext cx="761180" cy="79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B2B821-332F-4E6D-97AC-58379B87A8B6}"/>
              </a:ext>
            </a:extLst>
          </p:cNvPr>
          <p:cNvSpPr txBox="1"/>
          <p:nvPr/>
        </p:nvSpPr>
        <p:spPr>
          <a:xfrm>
            <a:off x="6178155" y="3432261"/>
            <a:ext cx="263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Anemometer Calibrated in Wind Tunnel</a:t>
            </a:r>
          </a:p>
        </p:txBody>
      </p:sp>
    </p:spTree>
    <p:extLst>
      <p:ext uri="{BB962C8B-B14F-4D97-AF65-F5344CB8AC3E}">
        <p14:creationId xmlns:p14="http://schemas.microsoft.com/office/powerpoint/2010/main" val="4114149379"/>
      </p:ext>
    </p:extLst>
  </p:cSld>
  <p:clrMapOvr>
    <a:masterClrMapping/>
  </p:clrMapOvr>
  <p:transition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4453" y="435144"/>
            <a:ext cx="733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+mn-lt"/>
              </a:rPr>
              <a:t>Traditional Approach: Step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A21987-A643-4A2F-990B-5FC06068C8E9}"/>
              </a:ext>
            </a:extLst>
          </p:cNvPr>
          <p:cNvSpPr/>
          <p:nvPr/>
        </p:nvSpPr>
        <p:spPr>
          <a:xfrm>
            <a:off x="1313847" y="4475266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ED89C-C1B7-484E-B1D1-62569C044D8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297017" y="3365193"/>
            <a:ext cx="849647" cy="2713564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B834700-86A7-4D4E-82BD-6C59D2BB27AA}"/>
              </a:ext>
            </a:extLst>
          </p:cNvPr>
          <p:cNvSpPr/>
          <p:nvPr/>
        </p:nvSpPr>
        <p:spPr>
          <a:xfrm>
            <a:off x="618998" y="3288993"/>
            <a:ext cx="1527666" cy="180975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8DEE8A-2841-4319-B310-EB9DDB7595B6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H="1" flipV="1">
            <a:off x="618998" y="3379481"/>
            <a:ext cx="678019" cy="269927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Rounded Rectangle 116">
            <a:extLst>
              <a:ext uri="{FF2B5EF4-FFF2-40B4-BE49-F238E27FC236}">
                <a16:creationId xmlns:a16="http://schemas.microsoft.com/office/drawing/2014/main" id="{508731A4-A432-4929-BB49-FE104AC62A71}"/>
              </a:ext>
            </a:extLst>
          </p:cNvPr>
          <p:cNvSpPr/>
          <p:nvPr/>
        </p:nvSpPr>
        <p:spPr>
          <a:xfrm>
            <a:off x="1081331" y="6078757"/>
            <a:ext cx="431372" cy="403237"/>
          </a:xfrm>
          <a:prstGeom prst="roundRect">
            <a:avLst/>
          </a:prstGeom>
          <a:solidFill>
            <a:srgbClr val="FDECB3">
              <a:lumMod val="7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84B594-4826-4FFC-BCC2-20D32CB25009}"/>
              </a:ext>
            </a:extLst>
          </p:cNvPr>
          <p:cNvCxnSpPr/>
          <p:nvPr/>
        </p:nvCxnSpPr>
        <p:spPr>
          <a:xfrm>
            <a:off x="501805" y="6467706"/>
            <a:ext cx="8307658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A78AD3A-5265-42CD-9922-EF3E8D764EC1}"/>
              </a:ext>
            </a:extLst>
          </p:cNvPr>
          <p:cNvSpPr/>
          <p:nvPr/>
        </p:nvSpPr>
        <p:spPr>
          <a:xfrm>
            <a:off x="1321284" y="4226224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038E56-5CE2-4DB9-B019-73263F9309EE}"/>
              </a:ext>
            </a:extLst>
          </p:cNvPr>
          <p:cNvSpPr/>
          <p:nvPr/>
        </p:nvSpPr>
        <p:spPr>
          <a:xfrm>
            <a:off x="1310131" y="4739180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275C33-BAB5-4D04-AEBE-B4C491D0F898}"/>
              </a:ext>
            </a:extLst>
          </p:cNvPr>
          <p:cNvSpPr/>
          <p:nvPr/>
        </p:nvSpPr>
        <p:spPr>
          <a:xfrm>
            <a:off x="1298980" y="4995653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CD9189-1692-4460-BA55-8D584F4D1015}"/>
              </a:ext>
            </a:extLst>
          </p:cNvPr>
          <p:cNvSpPr/>
          <p:nvPr/>
        </p:nvSpPr>
        <p:spPr>
          <a:xfrm>
            <a:off x="1320335" y="3978050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E4AC12-A1A5-47FC-B2E4-019F619EB9B9}"/>
              </a:ext>
            </a:extLst>
          </p:cNvPr>
          <p:cNvSpPr/>
          <p:nvPr/>
        </p:nvSpPr>
        <p:spPr>
          <a:xfrm>
            <a:off x="1327771" y="3706703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8EDCAA-A940-4DD3-B517-3BF11EE0B5C5}"/>
              </a:ext>
            </a:extLst>
          </p:cNvPr>
          <p:cNvSpPr txBox="1"/>
          <p:nvPr/>
        </p:nvSpPr>
        <p:spPr>
          <a:xfrm>
            <a:off x="407965" y="1083884"/>
            <a:ext cx="812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Measure Power Curve on test site</a:t>
            </a:r>
            <a:endParaRPr lang="en-GB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BD003A-F1E1-43AD-9D84-CA166A7810A0}"/>
              </a:ext>
            </a:extLst>
          </p:cNvPr>
          <p:cNvCxnSpPr>
            <a:cxnSpLocks/>
          </p:cNvCxnSpPr>
          <p:nvPr/>
        </p:nvCxnSpPr>
        <p:spPr>
          <a:xfrm>
            <a:off x="2142842" y="4911239"/>
            <a:ext cx="0" cy="1552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CE5967-9678-49FF-A118-50C9ED80DBBC}"/>
              </a:ext>
            </a:extLst>
          </p:cNvPr>
          <p:cNvCxnSpPr>
            <a:cxnSpLocks/>
          </p:cNvCxnSpPr>
          <p:nvPr/>
        </p:nvCxnSpPr>
        <p:spPr>
          <a:xfrm>
            <a:off x="2142842" y="5081050"/>
            <a:ext cx="2942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D191C9-5408-4F77-A714-B1698E1ED5DF}"/>
              </a:ext>
            </a:extLst>
          </p:cNvPr>
          <p:cNvCxnSpPr>
            <a:cxnSpLocks/>
          </p:cNvCxnSpPr>
          <p:nvPr/>
        </p:nvCxnSpPr>
        <p:spPr>
          <a:xfrm flipV="1">
            <a:off x="2437127" y="4855687"/>
            <a:ext cx="0" cy="222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28F328F-A09E-4BAA-ABE1-B9F0BF72397B}"/>
              </a:ext>
            </a:extLst>
          </p:cNvPr>
          <p:cNvSpPr/>
          <p:nvPr/>
        </p:nvSpPr>
        <p:spPr>
          <a:xfrm>
            <a:off x="2281009" y="4851765"/>
            <a:ext cx="15611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0B04E-C1FD-45E6-A60A-3E8C4E032BD7}"/>
              </a:ext>
            </a:extLst>
          </p:cNvPr>
          <p:cNvSpPr/>
          <p:nvPr/>
        </p:nvSpPr>
        <p:spPr>
          <a:xfrm>
            <a:off x="2433409" y="4848051"/>
            <a:ext cx="15611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78AE45-9C11-440D-AB8E-87D0615E8FF9}"/>
              </a:ext>
            </a:extLst>
          </p:cNvPr>
          <p:cNvGrpSpPr/>
          <p:nvPr/>
        </p:nvGrpSpPr>
        <p:grpSpPr>
          <a:xfrm>
            <a:off x="4256379" y="3574098"/>
            <a:ext cx="277815" cy="2893608"/>
            <a:chOff x="5015736" y="1771650"/>
            <a:chExt cx="277815" cy="289360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304F84-04A3-4F13-9FEB-72C48722D5E2}"/>
                </a:ext>
              </a:extLst>
            </p:cNvPr>
            <p:cNvCxnSpPr/>
            <p:nvPr/>
          </p:nvCxnSpPr>
          <p:spPr bwMode="auto">
            <a:xfrm flipH="1">
              <a:off x="5061775" y="2742543"/>
              <a:ext cx="231776" cy="0"/>
            </a:xfrm>
            <a:prstGeom prst="line">
              <a:avLst/>
            </a:prstGeom>
            <a:noFill/>
            <a:ln w="1270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3D616C0-50D2-4363-9370-71A39C0003E2}"/>
                </a:ext>
              </a:extLst>
            </p:cNvPr>
            <p:cNvSpPr/>
            <p:nvPr/>
          </p:nvSpPr>
          <p:spPr bwMode="auto">
            <a:xfrm rot="5400000">
              <a:off x="4592419" y="3156499"/>
              <a:ext cx="924424" cy="7778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E02207-D7F7-4446-9F44-54208F867C35}"/>
                </a:ext>
              </a:extLst>
            </p:cNvPr>
            <p:cNvSpPr/>
            <p:nvPr/>
          </p:nvSpPr>
          <p:spPr>
            <a:xfrm>
              <a:off x="5153850" y="2801240"/>
              <a:ext cx="47625" cy="186401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2EAFF7-B360-4348-AD17-2647BA7941FC}"/>
                </a:ext>
              </a:extLst>
            </p:cNvPr>
            <p:cNvSpPr/>
            <p:nvPr/>
          </p:nvSpPr>
          <p:spPr bwMode="auto">
            <a:xfrm rot="5400000">
              <a:off x="4552796" y="2234590"/>
              <a:ext cx="1003670" cy="7779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A1254C7-460D-4E7C-A2D1-F45DB2A2A405}"/>
              </a:ext>
            </a:extLst>
          </p:cNvPr>
          <p:cNvSpPr/>
          <p:nvPr/>
        </p:nvSpPr>
        <p:spPr>
          <a:xfrm>
            <a:off x="4771980" y="4707086"/>
            <a:ext cx="892097" cy="290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C964F7-82DC-4B70-8856-AC9918DAE19F}"/>
              </a:ext>
            </a:extLst>
          </p:cNvPr>
          <p:cNvGrpSpPr/>
          <p:nvPr/>
        </p:nvGrpSpPr>
        <p:grpSpPr>
          <a:xfrm>
            <a:off x="5932993" y="3659114"/>
            <a:ext cx="2763221" cy="2323079"/>
            <a:chOff x="5932993" y="3659114"/>
            <a:chExt cx="2763221" cy="232307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EB3BFB0-6789-45BA-A160-A0994629E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922" y="3794200"/>
              <a:ext cx="2722292" cy="2112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8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7CF37F-204C-4C97-8223-747B8E8733A5}"/>
                </a:ext>
              </a:extLst>
            </p:cNvPr>
            <p:cNvSpPr txBox="1"/>
            <p:nvPr/>
          </p:nvSpPr>
          <p:spPr>
            <a:xfrm>
              <a:off x="6311590" y="3659114"/>
              <a:ext cx="2051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Power Curve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0202FA-12AA-44B5-9A92-CCD39D96A4A9}"/>
                </a:ext>
              </a:extLst>
            </p:cNvPr>
            <p:cNvSpPr txBox="1"/>
            <p:nvPr/>
          </p:nvSpPr>
          <p:spPr>
            <a:xfrm rot="16200000">
              <a:off x="5091747" y="4771615"/>
              <a:ext cx="2051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 Power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FA8B51C-E732-4E41-87C9-461DEF5C3E0F}"/>
              </a:ext>
            </a:extLst>
          </p:cNvPr>
          <p:cNvSpPr txBox="1"/>
          <p:nvPr/>
        </p:nvSpPr>
        <p:spPr>
          <a:xfrm>
            <a:off x="6095087" y="5707357"/>
            <a:ext cx="25899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Wind Speed</a:t>
            </a:r>
          </a:p>
          <a:p>
            <a:pPr algn="ctr"/>
            <a:r>
              <a:rPr lang="en-GB" dirty="0"/>
              <a:t>(absolute)</a:t>
            </a:r>
          </a:p>
        </p:txBody>
      </p:sp>
    </p:spTree>
    <p:extLst>
      <p:ext uri="{BB962C8B-B14F-4D97-AF65-F5344CB8AC3E}">
        <p14:creationId xmlns:p14="http://schemas.microsoft.com/office/powerpoint/2010/main" val="2082404644"/>
      </p:ext>
    </p:extLst>
  </p:cSld>
  <p:clrMapOvr>
    <a:masterClrMapping/>
  </p:clrMapOvr>
  <p:transition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4453" y="435144"/>
            <a:ext cx="733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+mn-lt"/>
              </a:rPr>
              <a:t>Calibrate to Power: LiDAR Specific Power Curve Measurement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84B594-4826-4FFC-BCC2-20D32CB25009}"/>
              </a:ext>
            </a:extLst>
          </p:cNvPr>
          <p:cNvCxnSpPr/>
          <p:nvPr/>
        </p:nvCxnSpPr>
        <p:spPr>
          <a:xfrm>
            <a:off x="501805" y="6467706"/>
            <a:ext cx="8307658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8EDCAA-A940-4DD3-B517-3BF11EE0B5C5}"/>
              </a:ext>
            </a:extLst>
          </p:cNvPr>
          <p:cNvSpPr txBox="1"/>
          <p:nvPr/>
        </p:nvSpPr>
        <p:spPr>
          <a:xfrm>
            <a:off x="407965" y="1083884"/>
            <a:ext cx="849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Measurement on target site (pre-construction)</a:t>
            </a:r>
            <a:endParaRPr lang="en-GB" sz="24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883FC69-86ED-426F-AA5D-353B74D7DBD6}"/>
              </a:ext>
            </a:extLst>
          </p:cNvPr>
          <p:cNvSpPr/>
          <p:nvPr/>
        </p:nvSpPr>
        <p:spPr>
          <a:xfrm>
            <a:off x="1313847" y="4475266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AF43EA-F966-43AD-BF69-3032D4B64E88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297017" y="3365193"/>
            <a:ext cx="849647" cy="2713564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97FBEDE-BF74-4904-A7D4-24C55ADD1E9E}"/>
              </a:ext>
            </a:extLst>
          </p:cNvPr>
          <p:cNvSpPr/>
          <p:nvPr/>
        </p:nvSpPr>
        <p:spPr>
          <a:xfrm>
            <a:off x="618998" y="3288993"/>
            <a:ext cx="1527666" cy="180975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F5F44F-4045-43CF-B1EC-62A7524E56F1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H="1" flipV="1">
            <a:off x="618998" y="3379481"/>
            <a:ext cx="678019" cy="269927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3" name="Rounded Rectangle 116">
            <a:extLst>
              <a:ext uri="{FF2B5EF4-FFF2-40B4-BE49-F238E27FC236}">
                <a16:creationId xmlns:a16="http://schemas.microsoft.com/office/drawing/2014/main" id="{0F1B2AAE-A257-4A1E-9498-8224F7C769D3}"/>
              </a:ext>
            </a:extLst>
          </p:cNvPr>
          <p:cNvSpPr/>
          <p:nvPr/>
        </p:nvSpPr>
        <p:spPr>
          <a:xfrm>
            <a:off x="1081331" y="6078757"/>
            <a:ext cx="431372" cy="403237"/>
          </a:xfrm>
          <a:prstGeom prst="roundRect">
            <a:avLst/>
          </a:prstGeom>
          <a:solidFill>
            <a:srgbClr val="FDECB3">
              <a:lumMod val="7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12B8708-EA4A-4779-B68D-45DD01580B36}"/>
              </a:ext>
            </a:extLst>
          </p:cNvPr>
          <p:cNvSpPr/>
          <p:nvPr/>
        </p:nvSpPr>
        <p:spPr>
          <a:xfrm>
            <a:off x="1321284" y="4226224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DDD34D-47D1-4871-977E-DC393CD471CB}"/>
              </a:ext>
            </a:extLst>
          </p:cNvPr>
          <p:cNvSpPr/>
          <p:nvPr/>
        </p:nvSpPr>
        <p:spPr>
          <a:xfrm>
            <a:off x="1310131" y="4739180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B51C6F-2A75-4B21-8E6B-DAF040D83CBE}"/>
              </a:ext>
            </a:extLst>
          </p:cNvPr>
          <p:cNvSpPr/>
          <p:nvPr/>
        </p:nvSpPr>
        <p:spPr>
          <a:xfrm>
            <a:off x="1298980" y="4995653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089C47F-230B-4003-A25C-FB590FF816D4}"/>
              </a:ext>
            </a:extLst>
          </p:cNvPr>
          <p:cNvSpPr/>
          <p:nvPr/>
        </p:nvSpPr>
        <p:spPr>
          <a:xfrm>
            <a:off x="1320335" y="3978050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DB8C72E-53C1-4F9F-A734-51FD6CA9EFA3}"/>
              </a:ext>
            </a:extLst>
          </p:cNvPr>
          <p:cNvSpPr/>
          <p:nvPr/>
        </p:nvSpPr>
        <p:spPr>
          <a:xfrm>
            <a:off x="1327771" y="3706703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1974723-D40C-499E-886D-86D3EDB6E376}"/>
              </a:ext>
            </a:extLst>
          </p:cNvPr>
          <p:cNvCxnSpPr>
            <a:cxnSpLocks/>
          </p:cNvCxnSpPr>
          <p:nvPr/>
        </p:nvCxnSpPr>
        <p:spPr>
          <a:xfrm>
            <a:off x="2142842" y="4911239"/>
            <a:ext cx="0" cy="1552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C8A968-F75A-433A-A5D8-763D9A9F8DFE}"/>
              </a:ext>
            </a:extLst>
          </p:cNvPr>
          <p:cNvCxnSpPr>
            <a:cxnSpLocks/>
          </p:cNvCxnSpPr>
          <p:nvPr/>
        </p:nvCxnSpPr>
        <p:spPr>
          <a:xfrm>
            <a:off x="2142842" y="5081050"/>
            <a:ext cx="2942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7F64E6-F18D-4607-B491-F4A7B1004610}"/>
              </a:ext>
            </a:extLst>
          </p:cNvPr>
          <p:cNvCxnSpPr>
            <a:cxnSpLocks/>
          </p:cNvCxnSpPr>
          <p:nvPr/>
        </p:nvCxnSpPr>
        <p:spPr>
          <a:xfrm flipV="1">
            <a:off x="2437127" y="4855687"/>
            <a:ext cx="0" cy="222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8C962FF-24DC-4F3D-9235-8650A0ECA2AA}"/>
              </a:ext>
            </a:extLst>
          </p:cNvPr>
          <p:cNvSpPr/>
          <p:nvPr/>
        </p:nvSpPr>
        <p:spPr>
          <a:xfrm>
            <a:off x="2281009" y="4851765"/>
            <a:ext cx="15611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ECFD832-E718-4917-BBEB-D6CC10BE2275}"/>
              </a:ext>
            </a:extLst>
          </p:cNvPr>
          <p:cNvSpPr/>
          <p:nvPr/>
        </p:nvSpPr>
        <p:spPr>
          <a:xfrm>
            <a:off x="2433409" y="4848051"/>
            <a:ext cx="15611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BF2AA55-72F5-41F0-9BD5-1BF6D7399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6"/>
          <a:stretch/>
        </p:blipFill>
        <p:spPr bwMode="auto">
          <a:xfrm>
            <a:off x="5654707" y="3429231"/>
            <a:ext cx="2722292" cy="187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8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Arrow: Right 74">
            <a:extLst>
              <a:ext uri="{FF2B5EF4-FFF2-40B4-BE49-F238E27FC236}">
                <a16:creationId xmlns:a16="http://schemas.microsoft.com/office/drawing/2014/main" id="{82EF8BAF-E1D5-4823-89F4-9447E825289E}"/>
              </a:ext>
            </a:extLst>
          </p:cNvPr>
          <p:cNvSpPr/>
          <p:nvPr/>
        </p:nvSpPr>
        <p:spPr>
          <a:xfrm>
            <a:off x="1957600" y="4285182"/>
            <a:ext cx="564820" cy="29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86399D-4500-417A-B8A0-9FC20B95D29E}"/>
              </a:ext>
            </a:extLst>
          </p:cNvPr>
          <p:cNvSpPr txBox="1"/>
          <p:nvPr/>
        </p:nvSpPr>
        <p:spPr>
          <a:xfrm>
            <a:off x="5754429" y="5077632"/>
            <a:ext cx="25899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Absolute Wind Speed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0E1A39A-3BF7-4463-A2A8-3ECABF2EF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813" y="3401765"/>
            <a:ext cx="2740353" cy="184494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7ABB292-CE5C-43DF-9390-020BDA638AB0}"/>
              </a:ext>
            </a:extLst>
          </p:cNvPr>
          <p:cNvSpPr txBox="1"/>
          <p:nvPr/>
        </p:nvSpPr>
        <p:spPr>
          <a:xfrm>
            <a:off x="5288735" y="4036277"/>
            <a:ext cx="39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40194E-A1BB-4C8B-9EA6-E73632D01EBA}"/>
              </a:ext>
            </a:extLst>
          </p:cNvPr>
          <p:cNvSpPr txBox="1"/>
          <p:nvPr/>
        </p:nvSpPr>
        <p:spPr>
          <a:xfrm>
            <a:off x="8126101" y="4021612"/>
            <a:ext cx="998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=EY</a:t>
            </a:r>
          </a:p>
          <a:p>
            <a:r>
              <a:rPr lang="en-GB" sz="2400" dirty="0"/>
              <a:t>MWh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7A0908-4AFA-40FA-BB0F-79956265EA92}"/>
              </a:ext>
            </a:extLst>
          </p:cNvPr>
          <p:cNvSpPr txBox="1"/>
          <p:nvPr/>
        </p:nvSpPr>
        <p:spPr>
          <a:xfrm>
            <a:off x="2740190" y="5074016"/>
            <a:ext cx="25899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Absolute Wind Speed</a:t>
            </a:r>
          </a:p>
        </p:txBody>
      </p:sp>
    </p:spTree>
    <p:extLst>
      <p:ext uri="{BB962C8B-B14F-4D97-AF65-F5344CB8AC3E}">
        <p14:creationId xmlns:p14="http://schemas.microsoft.com/office/powerpoint/2010/main" val="698813120"/>
      </p:ext>
    </p:extLst>
  </p:cSld>
  <p:clrMapOvr>
    <a:masterClrMapping/>
  </p:clrMapOvr>
  <p:transition advClick="0"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4453" y="435144"/>
            <a:ext cx="733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+mn-lt"/>
              </a:rPr>
              <a:t>Calibrate to Power Approach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8EDCAA-A940-4DD3-B517-3BF11EE0B5C5}"/>
              </a:ext>
            </a:extLst>
          </p:cNvPr>
          <p:cNvSpPr txBox="1"/>
          <p:nvPr/>
        </p:nvSpPr>
        <p:spPr>
          <a:xfrm>
            <a:off x="664443" y="2678508"/>
            <a:ext cx="8122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accent1"/>
                </a:solidFill>
              </a:rPr>
              <a:t>Calibrate to Power</a:t>
            </a:r>
          </a:p>
          <a:p>
            <a:pPr algn="ctr"/>
            <a:r>
              <a:rPr lang="en-GB" sz="4800" dirty="0">
                <a:solidFill>
                  <a:schemeClr val="accent1"/>
                </a:solidFill>
              </a:rPr>
              <a:t>Resource Assessment</a:t>
            </a:r>
          </a:p>
        </p:txBody>
      </p:sp>
    </p:spTree>
    <p:extLst>
      <p:ext uri="{BB962C8B-B14F-4D97-AF65-F5344CB8AC3E}">
        <p14:creationId xmlns:p14="http://schemas.microsoft.com/office/powerpoint/2010/main" val="1396690041"/>
      </p:ext>
    </p:extLst>
  </p:cSld>
  <p:clrMapOvr>
    <a:masterClrMapping/>
  </p:clrMapOvr>
  <p:transition advClick="0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4453" y="435144"/>
            <a:ext cx="733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+mn-lt"/>
              </a:rPr>
              <a:t>Calibrate to Power: LiDAR Specific Power Curve Measurement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A21987-A643-4A2F-990B-5FC06068C8E9}"/>
              </a:ext>
            </a:extLst>
          </p:cNvPr>
          <p:cNvSpPr/>
          <p:nvPr/>
        </p:nvSpPr>
        <p:spPr>
          <a:xfrm>
            <a:off x="1648381" y="4460978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ED89C-C1B7-484E-B1D1-62569C044D8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631551" y="3350905"/>
            <a:ext cx="849647" cy="2713564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B834700-86A7-4D4E-82BD-6C59D2BB27AA}"/>
              </a:ext>
            </a:extLst>
          </p:cNvPr>
          <p:cNvSpPr/>
          <p:nvPr/>
        </p:nvSpPr>
        <p:spPr>
          <a:xfrm>
            <a:off x="953532" y="3274705"/>
            <a:ext cx="1527666" cy="180975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8DEE8A-2841-4319-B310-EB9DDB7595B6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H="1" flipV="1">
            <a:off x="953532" y="3365193"/>
            <a:ext cx="678019" cy="269927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0AC74F-3D7A-40B3-A60A-DACAE1C9D5D0}"/>
              </a:ext>
            </a:extLst>
          </p:cNvPr>
          <p:cNvGrpSpPr/>
          <p:nvPr/>
        </p:nvGrpSpPr>
        <p:grpSpPr>
          <a:xfrm>
            <a:off x="4256379" y="3574098"/>
            <a:ext cx="277815" cy="2893608"/>
            <a:chOff x="5015736" y="1771650"/>
            <a:chExt cx="277815" cy="289360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016ECE-44B4-4C86-811C-D5B1461AD9B6}"/>
                </a:ext>
              </a:extLst>
            </p:cNvPr>
            <p:cNvCxnSpPr/>
            <p:nvPr/>
          </p:nvCxnSpPr>
          <p:spPr bwMode="auto">
            <a:xfrm flipH="1">
              <a:off x="5061775" y="2742543"/>
              <a:ext cx="231776" cy="0"/>
            </a:xfrm>
            <a:prstGeom prst="line">
              <a:avLst/>
            </a:prstGeom>
            <a:noFill/>
            <a:ln w="1270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867D54-2466-4CAC-AC64-C2F5FCF48030}"/>
                </a:ext>
              </a:extLst>
            </p:cNvPr>
            <p:cNvSpPr/>
            <p:nvPr/>
          </p:nvSpPr>
          <p:spPr bwMode="auto">
            <a:xfrm rot="5400000">
              <a:off x="4592419" y="3156499"/>
              <a:ext cx="924424" cy="7778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8AE178-D130-4D42-9571-622F6939C5F6}"/>
                </a:ext>
              </a:extLst>
            </p:cNvPr>
            <p:cNvSpPr/>
            <p:nvPr/>
          </p:nvSpPr>
          <p:spPr>
            <a:xfrm>
              <a:off x="5153850" y="2801240"/>
              <a:ext cx="47625" cy="186401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381362-287A-48B0-AF89-BB717850E2DB}"/>
                </a:ext>
              </a:extLst>
            </p:cNvPr>
            <p:cNvSpPr/>
            <p:nvPr/>
          </p:nvSpPr>
          <p:spPr bwMode="auto">
            <a:xfrm rot="5400000">
              <a:off x="4552796" y="2234590"/>
              <a:ext cx="1003670" cy="7779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22" name="Rounded Rectangle 116">
            <a:extLst>
              <a:ext uri="{FF2B5EF4-FFF2-40B4-BE49-F238E27FC236}">
                <a16:creationId xmlns:a16="http://schemas.microsoft.com/office/drawing/2014/main" id="{508731A4-A432-4929-BB49-FE104AC62A71}"/>
              </a:ext>
            </a:extLst>
          </p:cNvPr>
          <p:cNvSpPr/>
          <p:nvPr/>
        </p:nvSpPr>
        <p:spPr>
          <a:xfrm>
            <a:off x="1415865" y="6064469"/>
            <a:ext cx="431372" cy="403237"/>
          </a:xfrm>
          <a:prstGeom prst="roundRect">
            <a:avLst/>
          </a:prstGeom>
          <a:solidFill>
            <a:srgbClr val="FDECB3">
              <a:lumMod val="7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84B594-4826-4FFC-BCC2-20D32CB25009}"/>
              </a:ext>
            </a:extLst>
          </p:cNvPr>
          <p:cNvCxnSpPr/>
          <p:nvPr/>
        </p:nvCxnSpPr>
        <p:spPr>
          <a:xfrm>
            <a:off x="501805" y="6467706"/>
            <a:ext cx="8307658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C0ECA6E5-C492-40E1-B2F4-93E7C20238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0622" y="949403"/>
          <a:ext cx="2178841" cy="258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Bitmap Image" r:id="rId4" imgW="3878640" imgH="4602600" progId="Paint.Picture">
                  <p:embed/>
                </p:oleObj>
              </mc:Choice>
              <mc:Fallback>
                <p:oleObj name="Bitmap Image" r:id="rId4" imgW="3878640" imgH="4602600" progId="Paint.Picture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C0ECA6E5-C492-40E1-B2F4-93E7C20238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0622" y="949403"/>
                        <a:ext cx="2178841" cy="2585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C47A2F43-C249-497E-9661-97C02C437D56}"/>
              </a:ext>
            </a:extLst>
          </p:cNvPr>
          <p:cNvSpPr/>
          <p:nvPr/>
        </p:nvSpPr>
        <p:spPr>
          <a:xfrm>
            <a:off x="8363414" y="2938480"/>
            <a:ext cx="100361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99C1E5-D095-4550-B132-6B6B6586B9AB}"/>
              </a:ext>
            </a:extLst>
          </p:cNvPr>
          <p:cNvSpPr txBox="1"/>
          <p:nvPr/>
        </p:nvSpPr>
        <p:spPr>
          <a:xfrm>
            <a:off x="7997600" y="3070983"/>
            <a:ext cx="93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Site 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92CC88A-8978-4141-8EA7-99D52DF1E6A4}"/>
              </a:ext>
            </a:extLst>
          </p:cNvPr>
          <p:cNvSpPr/>
          <p:nvPr/>
        </p:nvSpPr>
        <p:spPr>
          <a:xfrm>
            <a:off x="7053498" y="2773711"/>
            <a:ext cx="100361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4911A1-5D16-4ADF-ABFD-A9B59B631D49}"/>
              </a:ext>
            </a:extLst>
          </p:cNvPr>
          <p:cNvSpPr txBox="1"/>
          <p:nvPr/>
        </p:nvSpPr>
        <p:spPr>
          <a:xfrm>
            <a:off x="6687684" y="2906214"/>
            <a:ext cx="93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Site B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94BE2A-20E7-456F-9D71-4C28D5AC2300}"/>
              </a:ext>
            </a:extLst>
          </p:cNvPr>
          <p:cNvSpPr/>
          <p:nvPr/>
        </p:nvSpPr>
        <p:spPr>
          <a:xfrm>
            <a:off x="4771980" y="4707086"/>
            <a:ext cx="892097" cy="290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49B330-28E8-4F60-B3B7-93F901E7AC79}"/>
              </a:ext>
            </a:extLst>
          </p:cNvPr>
          <p:cNvSpPr txBox="1"/>
          <p:nvPr/>
        </p:nvSpPr>
        <p:spPr>
          <a:xfrm>
            <a:off x="1839004" y="5756936"/>
            <a:ext cx="208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LiDAR Serial number ABC123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AAAEFFE-BD47-4BB5-8253-4934FD10B72A}"/>
              </a:ext>
            </a:extLst>
          </p:cNvPr>
          <p:cNvSpPr/>
          <p:nvPr/>
        </p:nvSpPr>
        <p:spPr>
          <a:xfrm>
            <a:off x="7954859" y="2773711"/>
            <a:ext cx="893736" cy="761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61AA3F-CD30-46C9-8E8D-423D11C3DF32}"/>
              </a:ext>
            </a:extLst>
          </p:cNvPr>
          <p:cNvGrpSpPr/>
          <p:nvPr/>
        </p:nvGrpSpPr>
        <p:grpSpPr>
          <a:xfrm>
            <a:off x="5932993" y="3659114"/>
            <a:ext cx="2763221" cy="2323079"/>
            <a:chOff x="5932993" y="3659114"/>
            <a:chExt cx="2763221" cy="232307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FE578F8-F279-4188-8839-728B680E0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922" y="3794200"/>
              <a:ext cx="2722292" cy="2112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8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AC1943-0495-4946-82F3-20023CEFAA1D}"/>
                </a:ext>
              </a:extLst>
            </p:cNvPr>
            <p:cNvSpPr txBox="1"/>
            <p:nvPr/>
          </p:nvSpPr>
          <p:spPr>
            <a:xfrm>
              <a:off x="6311590" y="3659114"/>
              <a:ext cx="2051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Power Curve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1D2E22-CDC1-4024-95F1-5FE7F5AA9715}"/>
                </a:ext>
              </a:extLst>
            </p:cNvPr>
            <p:cNvSpPr txBox="1"/>
            <p:nvPr/>
          </p:nvSpPr>
          <p:spPr>
            <a:xfrm rot="16200000">
              <a:off x="5091747" y="4771615"/>
              <a:ext cx="2051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WT100 Power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4A78AD3A-5265-42CD-9922-EF3E8D764EC1}"/>
              </a:ext>
            </a:extLst>
          </p:cNvPr>
          <p:cNvSpPr/>
          <p:nvPr/>
        </p:nvSpPr>
        <p:spPr>
          <a:xfrm>
            <a:off x="1655818" y="4211936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038E56-5CE2-4DB9-B019-73263F9309EE}"/>
              </a:ext>
            </a:extLst>
          </p:cNvPr>
          <p:cNvSpPr/>
          <p:nvPr/>
        </p:nvSpPr>
        <p:spPr>
          <a:xfrm>
            <a:off x="1644665" y="4724892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275C33-BAB5-4D04-AEBE-B4C491D0F898}"/>
              </a:ext>
            </a:extLst>
          </p:cNvPr>
          <p:cNvSpPr/>
          <p:nvPr/>
        </p:nvSpPr>
        <p:spPr>
          <a:xfrm>
            <a:off x="1633514" y="4981365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CD9189-1692-4460-BA55-8D584F4D1015}"/>
              </a:ext>
            </a:extLst>
          </p:cNvPr>
          <p:cNvSpPr/>
          <p:nvPr/>
        </p:nvSpPr>
        <p:spPr>
          <a:xfrm>
            <a:off x="1654869" y="3963762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E4AC12-A1A5-47FC-B2E4-019F619EB9B9}"/>
              </a:ext>
            </a:extLst>
          </p:cNvPr>
          <p:cNvSpPr/>
          <p:nvPr/>
        </p:nvSpPr>
        <p:spPr>
          <a:xfrm>
            <a:off x="1662305" y="3692415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8EDCAA-A940-4DD3-B517-3BF11EE0B5C5}"/>
              </a:ext>
            </a:extLst>
          </p:cNvPr>
          <p:cNvSpPr txBox="1"/>
          <p:nvPr/>
        </p:nvSpPr>
        <p:spPr>
          <a:xfrm>
            <a:off x="407965" y="1083884"/>
            <a:ext cx="62226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Measurement on Site A (Training):</a:t>
            </a:r>
          </a:p>
          <a:p>
            <a:r>
              <a:rPr lang="en-GB" sz="2400" dirty="0"/>
              <a:t>Existing Operational Turbine Model WT100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B97D6-2E0F-4DDE-971E-CAE0388E994C}"/>
              </a:ext>
            </a:extLst>
          </p:cNvPr>
          <p:cNvSpPr txBox="1"/>
          <p:nvPr/>
        </p:nvSpPr>
        <p:spPr>
          <a:xfrm>
            <a:off x="6095087" y="5707357"/>
            <a:ext cx="25899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Wind Speed as Measured by ABC123</a:t>
            </a:r>
          </a:p>
        </p:txBody>
      </p:sp>
    </p:spTree>
    <p:extLst>
      <p:ext uri="{BB962C8B-B14F-4D97-AF65-F5344CB8AC3E}">
        <p14:creationId xmlns:p14="http://schemas.microsoft.com/office/powerpoint/2010/main" val="1458583130"/>
      </p:ext>
    </p:extLst>
  </p:cSld>
  <p:clrMapOvr>
    <a:masterClrMapping/>
  </p:clrMapOvr>
  <p:transition advClick="0" advTm="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BAEB-748B-47C0-9FA9-E3B3204C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Transport Same Physical LiDAR (Serial ABC123)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89FA0A4-757A-4898-B747-A21749E0D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478891"/>
              </p:ext>
            </p:extLst>
          </p:nvPr>
        </p:nvGraphicFramePr>
        <p:xfrm>
          <a:off x="2579193" y="1122381"/>
          <a:ext cx="4189837" cy="497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Bitmap Image" r:id="rId3" imgW="3878640" imgH="4602600" progId="Paint.Picture">
                  <p:embed/>
                </p:oleObj>
              </mc:Choice>
              <mc:Fallback>
                <p:oleObj name="Bitmap Image" r:id="rId3" imgW="3878640" imgH="4602600" progId="Paint.Picture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C0ECA6E5-C492-40E1-B2F4-93E7C20238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9193" y="1122381"/>
                        <a:ext cx="4189837" cy="4971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4704CCA-F581-4292-A0FC-C8E90A089B41}"/>
              </a:ext>
            </a:extLst>
          </p:cNvPr>
          <p:cNvSpPr/>
          <p:nvPr/>
        </p:nvSpPr>
        <p:spPr>
          <a:xfrm>
            <a:off x="6029235" y="4901095"/>
            <a:ext cx="100361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DF6C9-8CF7-42E3-A524-3859BC7A9FBB}"/>
              </a:ext>
            </a:extLst>
          </p:cNvPr>
          <p:cNvSpPr txBox="1"/>
          <p:nvPr/>
        </p:nvSpPr>
        <p:spPr>
          <a:xfrm>
            <a:off x="5663421" y="5033598"/>
            <a:ext cx="93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Site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4A3E6B-5293-4CBC-B226-9E819C58E9FB}"/>
              </a:ext>
            </a:extLst>
          </p:cNvPr>
          <p:cNvSpPr/>
          <p:nvPr/>
        </p:nvSpPr>
        <p:spPr>
          <a:xfrm>
            <a:off x="3533401" y="4531763"/>
            <a:ext cx="100361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5405-E083-43F9-B854-2DFFD5BCB5A6}"/>
              </a:ext>
            </a:extLst>
          </p:cNvPr>
          <p:cNvSpPr txBox="1"/>
          <p:nvPr/>
        </p:nvSpPr>
        <p:spPr>
          <a:xfrm>
            <a:off x="3167587" y="4664266"/>
            <a:ext cx="93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Site B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F109B1-B9E0-4AB2-92EF-6C497819AEA4}"/>
              </a:ext>
            </a:extLst>
          </p:cNvPr>
          <p:cNvSpPr/>
          <p:nvPr/>
        </p:nvSpPr>
        <p:spPr>
          <a:xfrm rot="11382175">
            <a:off x="3738144" y="4607583"/>
            <a:ext cx="2225565" cy="26161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56739-8778-4A5A-808E-BB4709F57558}"/>
              </a:ext>
            </a:extLst>
          </p:cNvPr>
          <p:cNvSpPr txBox="1"/>
          <p:nvPr/>
        </p:nvSpPr>
        <p:spPr>
          <a:xfrm>
            <a:off x="529709" y="3498576"/>
            <a:ext cx="194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LiDAR (same physical device) to site B.</a:t>
            </a:r>
          </a:p>
        </p:txBody>
      </p:sp>
    </p:spTree>
    <p:extLst>
      <p:ext uri="{BB962C8B-B14F-4D97-AF65-F5344CB8AC3E}">
        <p14:creationId xmlns:p14="http://schemas.microsoft.com/office/powerpoint/2010/main" val="8320077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4453" y="435144"/>
            <a:ext cx="733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+mn-lt"/>
              </a:rPr>
              <a:t>Calibrate to Power: LiDAR Specific Power Curve Measurement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A21987-A643-4A2F-990B-5FC06068C8E9}"/>
              </a:ext>
            </a:extLst>
          </p:cNvPr>
          <p:cNvSpPr/>
          <p:nvPr/>
        </p:nvSpPr>
        <p:spPr>
          <a:xfrm>
            <a:off x="1380757" y="4460978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ED89C-C1B7-484E-B1D1-62569C044D8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363927" y="3350905"/>
            <a:ext cx="849647" cy="2713564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B834700-86A7-4D4E-82BD-6C59D2BB27AA}"/>
              </a:ext>
            </a:extLst>
          </p:cNvPr>
          <p:cNvSpPr/>
          <p:nvPr/>
        </p:nvSpPr>
        <p:spPr>
          <a:xfrm>
            <a:off x="685908" y="3274705"/>
            <a:ext cx="1527666" cy="180975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8DEE8A-2841-4319-B310-EB9DDB7595B6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H="1" flipV="1">
            <a:off x="685908" y="3365193"/>
            <a:ext cx="678019" cy="2699276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Rounded Rectangle 116">
            <a:extLst>
              <a:ext uri="{FF2B5EF4-FFF2-40B4-BE49-F238E27FC236}">
                <a16:creationId xmlns:a16="http://schemas.microsoft.com/office/drawing/2014/main" id="{508731A4-A432-4929-BB49-FE104AC62A71}"/>
              </a:ext>
            </a:extLst>
          </p:cNvPr>
          <p:cNvSpPr/>
          <p:nvPr/>
        </p:nvSpPr>
        <p:spPr>
          <a:xfrm>
            <a:off x="1148241" y="6064469"/>
            <a:ext cx="431372" cy="403237"/>
          </a:xfrm>
          <a:prstGeom prst="roundRect">
            <a:avLst/>
          </a:prstGeom>
          <a:solidFill>
            <a:srgbClr val="FDECB3">
              <a:lumMod val="7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84B594-4826-4FFC-BCC2-20D32CB25009}"/>
              </a:ext>
            </a:extLst>
          </p:cNvPr>
          <p:cNvCxnSpPr/>
          <p:nvPr/>
        </p:nvCxnSpPr>
        <p:spPr>
          <a:xfrm>
            <a:off x="501805" y="6467706"/>
            <a:ext cx="8307658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C0ECA6E5-C492-40E1-B2F4-93E7C2023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11011"/>
              </p:ext>
            </p:extLst>
          </p:nvPr>
        </p:nvGraphicFramePr>
        <p:xfrm>
          <a:off x="6630622" y="826742"/>
          <a:ext cx="2178841" cy="258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Bitmap Image" r:id="rId4" imgW="3878640" imgH="4602600" progId="Paint.Picture">
                  <p:embed/>
                </p:oleObj>
              </mc:Choice>
              <mc:Fallback>
                <p:oleObj name="Bitmap Image" r:id="rId4" imgW="3878640" imgH="4602600" progId="Paint.Picture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C0ECA6E5-C492-40E1-B2F4-93E7C20238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0622" y="826742"/>
                        <a:ext cx="2178841" cy="2585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C47A2F43-C249-497E-9661-97C02C437D56}"/>
              </a:ext>
            </a:extLst>
          </p:cNvPr>
          <p:cNvSpPr/>
          <p:nvPr/>
        </p:nvSpPr>
        <p:spPr>
          <a:xfrm>
            <a:off x="8363414" y="2815819"/>
            <a:ext cx="100361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99C1E5-D095-4550-B132-6B6B6586B9AB}"/>
              </a:ext>
            </a:extLst>
          </p:cNvPr>
          <p:cNvSpPr txBox="1"/>
          <p:nvPr/>
        </p:nvSpPr>
        <p:spPr>
          <a:xfrm>
            <a:off x="7729976" y="2948322"/>
            <a:ext cx="93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Site 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92CC88A-8978-4141-8EA7-99D52DF1E6A4}"/>
              </a:ext>
            </a:extLst>
          </p:cNvPr>
          <p:cNvSpPr/>
          <p:nvPr/>
        </p:nvSpPr>
        <p:spPr>
          <a:xfrm>
            <a:off x="7053498" y="2651050"/>
            <a:ext cx="100361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4911A1-5D16-4ADF-ABFD-A9B59B631D49}"/>
              </a:ext>
            </a:extLst>
          </p:cNvPr>
          <p:cNvSpPr txBox="1"/>
          <p:nvPr/>
        </p:nvSpPr>
        <p:spPr>
          <a:xfrm>
            <a:off x="6687684" y="2783553"/>
            <a:ext cx="93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Site B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FE578F8-F279-4188-8839-728B680E0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6"/>
          <a:stretch/>
        </p:blipFill>
        <p:spPr bwMode="auto">
          <a:xfrm>
            <a:off x="5654707" y="3429231"/>
            <a:ext cx="2722292" cy="187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8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94BE2A-20E7-456F-9D71-4C28D5AC2300}"/>
              </a:ext>
            </a:extLst>
          </p:cNvPr>
          <p:cNvSpPr/>
          <p:nvPr/>
        </p:nvSpPr>
        <p:spPr>
          <a:xfrm>
            <a:off x="1957600" y="4285182"/>
            <a:ext cx="564820" cy="29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49B330-28E8-4F60-B3B7-93F901E7AC79}"/>
              </a:ext>
            </a:extLst>
          </p:cNvPr>
          <p:cNvSpPr txBox="1"/>
          <p:nvPr/>
        </p:nvSpPr>
        <p:spPr>
          <a:xfrm>
            <a:off x="1481557" y="6135767"/>
            <a:ext cx="208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LiDAR Serial number ABC123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AAAEFFE-BD47-4BB5-8253-4934FD10B72A}"/>
              </a:ext>
            </a:extLst>
          </p:cNvPr>
          <p:cNvSpPr/>
          <p:nvPr/>
        </p:nvSpPr>
        <p:spPr>
          <a:xfrm>
            <a:off x="6606630" y="2464180"/>
            <a:ext cx="893736" cy="761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B97D6-2E0F-4DDE-971E-CAE0388E994C}"/>
              </a:ext>
            </a:extLst>
          </p:cNvPr>
          <p:cNvSpPr txBox="1"/>
          <p:nvPr/>
        </p:nvSpPr>
        <p:spPr>
          <a:xfrm>
            <a:off x="5754429" y="5077632"/>
            <a:ext cx="258997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Wind Speed</a:t>
            </a:r>
          </a:p>
          <a:p>
            <a:pPr algn="ctr"/>
            <a:r>
              <a:rPr lang="en-GB" dirty="0"/>
              <a:t>Measured by ABC123</a:t>
            </a:r>
          </a:p>
          <a:p>
            <a:pPr algn="ctr"/>
            <a:r>
              <a:rPr lang="en-GB" dirty="0"/>
              <a:t>(on Site A)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1D2E22-CDC1-4024-95F1-5FE7F5AA9715}"/>
              </a:ext>
            </a:extLst>
          </p:cNvPr>
          <p:cNvSpPr txBox="1"/>
          <p:nvPr/>
        </p:nvSpPr>
        <p:spPr>
          <a:xfrm rot="16200000">
            <a:off x="4751089" y="4141890"/>
            <a:ext cx="20518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WT 100 Power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A78AD3A-5265-42CD-9922-EF3E8D764EC1}"/>
              </a:ext>
            </a:extLst>
          </p:cNvPr>
          <p:cNvSpPr/>
          <p:nvPr/>
        </p:nvSpPr>
        <p:spPr>
          <a:xfrm>
            <a:off x="1388194" y="4211936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038E56-5CE2-4DB9-B019-73263F9309EE}"/>
              </a:ext>
            </a:extLst>
          </p:cNvPr>
          <p:cNvSpPr/>
          <p:nvPr/>
        </p:nvSpPr>
        <p:spPr>
          <a:xfrm>
            <a:off x="1377041" y="4724892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275C33-BAB5-4D04-AEBE-B4C491D0F898}"/>
              </a:ext>
            </a:extLst>
          </p:cNvPr>
          <p:cNvSpPr/>
          <p:nvPr/>
        </p:nvSpPr>
        <p:spPr>
          <a:xfrm>
            <a:off x="1365890" y="4981365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CD9189-1692-4460-BA55-8D584F4D1015}"/>
              </a:ext>
            </a:extLst>
          </p:cNvPr>
          <p:cNvSpPr/>
          <p:nvPr/>
        </p:nvSpPr>
        <p:spPr>
          <a:xfrm>
            <a:off x="1387245" y="3963762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E4AC12-A1A5-47FC-B2E4-019F619EB9B9}"/>
              </a:ext>
            </a:extLst>
          </p:cNvPr>
          <p:cNvSpPr/>
          <p:nvPr/>
        </p:nvSpPr>
        <p:spPr>
          <a:xfrm>
            <a:off x="1394681" y="3692415"/>
            <a:ext cx="93363" cy="78363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8EDCAA-A940-4DD3-B517-3BF11EE0B5C5}"/>
              </a:ext>
            </a:extLst>
          </p:cNvPr>
          <p:cNvSpPr txBox="1"/>
          <p:nvPr/>
        </p:nvSpPr>
        <p:spPr>
          <a:xfrm>
            <a:off x="407965" y="1083884"/>
            <a:ext cx="6115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accent1"/>
                </a:solidFill>
              </a:rPr>
              <a:t>Measurement on Site B (Application):</a:t>
            </a:r>
          </a:p>
          <a:p>
            <a:r>
              <a:rPr lang="en-GB" sz="2400" dirty="0"/>
              <a:t>Pre-construction Site for Model WT100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2F9CF7-BE72-40FC-8898-412076905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813" y="3401765"/>
            <a:ext cx="2740353" cy="184494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50A937-6E24-4335-B48D-D7DF2DD0486D}"/>
              </a:ext>
            </a:extLst>
          </p:cNvPr>
          <p:cNvSpPr txBox="1"/>
          <p:nvPr/>
        </p:nvSpPr>
        <p:spPr>
          <a:xfrm>
            <a:off x="407964" y="2232782"/>
            <a:ext cx="544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X = planned turbine location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D79B44-BB29-40BC-B143-1D0115D12942}"/>
              </a:ext>
            </a:extLst>
          </p:cNvPr>
          <p:cNvSpPr txBox="1"/>
          <p:nvPr/>
        </p:nvSpPr>
        <p:spPr>
          <a:xfrm>
            <a:off x="1148241" y="6175319"/>
            <a:ext cx="39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135F7F-3C0D-4E8D-AC48-58B2D51E5905}"/>
              </a:ext>
            </a:extLst>
          </p:cNvPr>
          <p:cNvSpPr txBox="1"/>
          <p:nvPr/>
        </p:nvSpPr>
        <p:spPr>
          <a:xfrm>
            <a:off x="5288735" y="4036277"/>
            <a:ext cx="39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6ED59C-3629-4457-B68B-5A260791AA72}"/>
              </a:ext>
            </a:extLst>
          </p:cNvPr>
          <p:cNvSpPr txBox="1"/>
          <p:nvPr/>
        </p:nvSpPr>
        <p:spPr>
          <a:xfrm>
            <a:off x="8126101" y="4021612"/>
            <a:ext cx="998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=EY</a:t>
            </a:r>
          </a:p>
          <a:p>
            <a:r>
              <a:rPr lang="en-GB" sz="2400" dirty="0"/>
              <a:t>MWh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6A4450-14FB-4440-98F2-CB3CF9745274}"/>
              </a:ext>
            </a:extLst>
          </p:cNvPr>
          <p:cNvSpPr txBox="1"/>
          <p:nvPr/>
        </p:nvSpPr>
        <p:spPr>
          <a:xfrm>
            <a:off x="2802562" y="5097870"/>
            <a:ext cx="258997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Wind Speed</a:t>
            </a:r>
          </a:p>
          <a:p>
            <a:pPr algn="ctr"/>
            <a:r>
              <a:rPr lang="en-GB" dirty="0"/>
              <a:t>Measured by ABC123</a:t>
            </a:r>
          </a:p>
          <a:p>
            <a:pPr algn="ctr"/>
            <a:r>
              <a:rPr lang="en-GB" dirty="0"/>
              <a:t>(on Site B)</a:t>
            </a:r>
          </a:p>
        </p:txBody>
      </p:sp>
    </p:spTree>
    <p:extLst>
      <p:ext uri="{BB962C8B-B14F-4D97-AF65-F5344CB8AC3E}">
        <p14:creationId xmlns:p14="http://schemas.microsoft.com/office/powerpoint/2010/main" val="1013834388"/>
      </p:ext>
    </p:extLst>
  </p:cSld>
  <p:clrMapOvr>
    <a:masterClrMapping/>
  </p:clrMapOvr>
  <p:transition advClick="0" advTm="5000"/>
</p:sld>
</file>

<file path=ppt/theme/theme1.xml><?xml version="1.0" encoding="utf-8"?>
<a:theme xmlns:a="http://schemas.openxmlformats.org/drawingml/2006/main" name="16_Default Design">
  <a:themeElements>
    <a:clrScheme name="RES Colors">
      <a:dk1>
        <a:sysClr val="windowText" lastClr="000000"/>
      </a:dk1>
      <a:lt1>
        <a:sysClr val="window" lastClr="FFFFFF"/>
      </a:lt1>
      <a:dk2>
        <a:srgbClr val="6A737B"/>
      </a:dk2>
      <a:lt2>
        <a:srgbClr val="FDB813"/>
      </a:lt2>
      <a:accent1>
        <a:srgbClr val="0076C0"/>
      </a:accent1>
      <a:accent2>
        <a:srgbClr val="79BDE8"/>
      </a:accent2>
      <a:accent3>
        <a:srgbClr val="7686C2"/>
      </a:accent3>
      <a:accent4>
        <a:srgbClr val="78A22F"/>
      </a:accent4>
      <a:accent5>
        <a:srgbClr val="C0CE31"/>
      </a:accent5>
      <a:accent6>
        <a:srgbClr val="F37421"/>
      </a:accent6>
      <a:hlink>
        <a:srgbClr val="F37421"/>
      </a:hlink>
      <a:folHlink>
        <a:srgbClr val="F37421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13161</TotalTime>
  <Words>567</Words>
  <Application>Microsoft Office PowerPoint</Application>
  <PresentationFormat>On-screen Show (4:3)</PresentationFormat>
  <Paragraphs>116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16_Default Design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Transport Same Physical LiDAR (Serial ABC123)</vt:lpstr>
      <vt:lpstr>PowerPoint Presentation</vt:lpstr>
      <vt:lpstr>Machine Learning</vt:lpstr>
      <vt:lpstr>PowerPoint Presentation</vt:lpstr>
      <vt:lpstr>PowerPoint Presentation</vt:lpstr>
      <vt:lpstr>Benefits &amp; Next Steps</vt:lpstr>
      <vt:lpstr>Acknowledgements</vt:lpstr>
    </vt:vector>
  </TitlesOfParts>
  <Company>JCIM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 Cook</dc:creator>
  <cp:lastModifiedBy>Peter Stuart</cp:lastModifiedBy>
  <cp:revision>1002</cp:revision>
  <dcterms:created xsi:type="dcterms:W3CDTF">2008-10-10T09:13:56Z</dcterms:created>
  <dcterms:modified xsi:type="dcterms:W3CDTF">2018-05-25T13:40:09Z</dcterms:modified>
</cp:coreProperties>
</file>