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ygee\Dropbox\PCWG-Private\01%20-%20Meetings\23%20-%2001%20Feb%202018\PCWG_Meeting23_survey%20respon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Sheet3!$G$1:$G$7</c:f>
              <c:strCache>
                <c:ptCount val="7"/>
                <c:pt idx="0">
                  <c:v>Power Curve Uncertainty</c:v>
                </c:pt>
                <c:pt idx="1">
                  <c:v>Knowledge Sharing</c:v>
                </c:pt>
                <c:pt idx="2">
                  <c:v>Best Practice</c:v>
                </c:pt>
                <c:pt idx="3">
                  <c:v>Lidars for performance measurement</c:v>
                </c:pt>
                <c:pt idx="4">
                  <c:v>Monitoring Turbine Performance</c:v>
                </c:pt>
                <c:pt idx="5">
                  <c:v>Thrust Curve Validation</c:v>
                </c:pt>
                <c:pt idx="6">
                  <c:v>Transparency</c:v>
                </c:pt>
              </c:strCache>
            </c:strRef>
          </c:cat>
          <c:val>
            <c:numRef>
              <c:f>Sheet3!$H$1:$H$7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7-4F9B-92B9-483671E6F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2250624"/>
        <c:axId val="362252160"/>
        <c:axId val="0"/>
      </c:bar3DChart>
      <c:catAx>
        <c:axId val="362250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62252160"/>
        <c:crosses val="autoZero"/>
        <c:auto val="1"/>
        <c:lblAlgn val="ctr"/>
        <c:lblOffset val="100"/>
        <c:noMultiLvlLbl val="0"/>
      </c:catAx>
      <c:valAx>
        <c:axId val="362252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250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DDDAA-D7BA-4786-9F8B-41A5B394DC0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33B-FD29-4E04-A732-517982FE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EC2AB-FD5C-4EF7-AF8D-FB95907AF3A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8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7293-D76B-4B1D-A8E4-38C73AAF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37B8-E254-4689-8873-F7F798A67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D9DA-3984-40DE-963C-017EDF64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FAF5-2ED4-450F-A1E8-CF76BD52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E851-623F-4ABF-8C01-993CF947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296-5F9C-47EE-B210-2A619934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B5AA-0798-435C-ACCE-35BFC745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EB9F-95BF-4766-BA5A-2DBD9B17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3F3B-DFF9-4D08-AE6B-30E72990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147-4F1C-497E-90C1-DFD968E0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BCC22-B6EF-497E-85F1-C4F0EFF53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2111-1619-4E3B-A4F9-3FDC9031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0A59-83FB-4C58-A5E7-9022114C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5448-E916-41E7-A4C6-FB7BF399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1F00-64AC-4F8B-BD83-3E89EAC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5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" y="1160464"/>
            <a:ext cx="11857565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41864"/>
            <a:ext cx="8593668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1"/>
            <a:ext cx="11857565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1" y="4204580"/>
            <a:ext cx="11857567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" y="6272408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92749"/>
            <a:ext cx="27275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4741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2014</a:t>
            </a:r>
          </a:p>
        </p:txBody>
      </p:sp>
      <p:sp>
        <p:nvSpPr>
          <p:cNvPr id="21" name="bmkFldDocumentNumber"/>
          <p:cNvSpPr txBox="1">
            <a:spLocks noChangeArrowheads="1"/>
          </p:cNvSpPr>
          <p:nvPr userDrawn="1"/>
        </p:nvSpPr>
        <p:spPr bwMode="auto">
          <a:xfrm>
            <a:off x="2255574" y="6517698"/>
            <a:ext cx="3740943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bmkDraft"/>
          <p:cNvSpPr txBox="1">
            <a:spLocks noChangeArrowheads="1"/>
          </p:cNvSpPr>
          <p:nvPr userDrawn="1"/>
        </p:nvSpPr>
        <p:spPr bwMode="auto">
          <a:xfrm>
            <a:off x="5082117" y="6012013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bmkConfidentiality"/>
          <p:cNvSpPr/>
          <p:nvPr userDrawn="1"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bmkFldDate"/>
          <p:cNvSpPr/>
          <p:nvPr userDrawn="1"/>
        </p:nvSpPr>
        <p:spPr>
          <a:xfrm>
            <a:off x="332694" y="3862800"/>
            <a:ext cx="8595407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2018-02-01</a:t>
            </a:r>
            <a:endParaRPr lang="en-GB" sz="16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bmkFldAuthorName"/>
          <p:cNvSpPr txBox="1">
            <a:spLocks noChangeArrowheads="1"/>
          </p:cNvSpPr>
          <p:nvPr userDrawn="1"/>
        </p:nvSpPr>
        <p:spPr bwMode="auto">
          <a:xfrm>
            <a:off x="334431" y="3574800"/>
            <a:ext cx="8593669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bmkBusinessAreaName"/>
          <p:cNvSpPr/>
          <p:nvPr userDrawn="1"/>
        </p:nvSpPr>
        <p:spPr>
          <a:xfrm>
            <a:off x="334431" y="1396801"/>
            <a:ext cx="8593669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334433" y="2420888"/>
            <a:ext cx="859366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19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748"/>
            <a:ext cx="11857567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65373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1"/>
            <a:ext cx="11857565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1" y="4528482"/>
            <a:ext cx="11857567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" y="6272408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92749"/>
            <a:ext cx="27275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54741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2014</a:t>
            </a:r>
          </a:p>
        </p:txBody>
      </p:sp>
      <p:sp>
        <p:nvSpPr>
          <p:cNvPr id="16" name="bmkConfidentiality4"/>
          <p:cNvSpPr/>
          <p:nvPr userDrawn="1"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bmkDraft4"/>
          <p:cNvSpPr txBox="1">
            <a:spLocks noChangeArrowheads="1"/>
          </p:cNvSpPr>
          <p:nvPr userDrawn="1"/>
        </p:nvSpPr>
        <p:spPr bwMode="auto">
          <a:xfrm>
            <a:off x="5082117" y="6012000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Fld4Date"/>
          <p:cNvSpPr txBox="1">
            <a:spLocks noChangeArrowheads="1"/>
          </p:cNvSpPr>
          <p:nvPr userDrawn="1"/>
        </p:nvSpPr>
        <p:spPr bwMode="auto">
          <a:xfrm>
            <a:off x="2256000" y="6519600"/>
            <a:ext cx="374051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bmkBusinessAreaName"/>
          <p:cNvSpPr/>
          <p:nvPr userDrawn="1"/>
        </p:nvSpPr>
        <p:spPr>
          <a:xfrm>
            <a:off x="334431" y="1396801"/>
            <a:ext cx="8593669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58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11857565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4271530"/>
            <a:ext cx="11857567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876155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1"/>
            <a:ext cx="11857565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1" y="4264788"/>
            <a:ext cx="11857567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" y="6272408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92749"/>
            <a:ext cx="27275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54741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2014</a:t>
            </a:r>
          </a:p>
        </p:txBody>
      </p:sp>
      <p:sp>
        <p:nvSpPr>
          <p:cNvPr id="18" name="bmkConfidentiality5"/>
          <p:cNvSpPr/>
          <p:nvPr userDrawn="1"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bmkDraft5"/>
          <p:cNvSpPr txBox="1">
            <a:spLocks noChangeArrowheads="1"/>
          </p:cNvSpPr>
          <p:nvPr userDrawn="1"/>
        </p:nvSpPr>
        <p:spPr bwMode="auto">
          <a:xfrm>
            <a:off x="5082117" y="6012000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bmkFld5Date"/>
          <p:cNvSpPr txBox="1">
            <a:spLocks noChangeArrowheads="1"/>
          </p:cNvSpPr>
          <p:nvPr userDrawn="1"/>
        </p:nvSpPr>
        <p:spPr bwMode="auto">
          <a:xfrm>
            <a:off x="2256000" y="6519600"/>
            <a:ext cx="374051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bmkBusinessAreaName"/>
          <p:cNvSpPr/>
          <p:nvPr userDrawn="1"/>
        </p:nvSpPr>
        <p:spPr>
          <a:xfrm>
            <a:off x="334434" y="4501597"/>
            <a:ext cx="8593669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>
                <a:solidFill>
                  <a:schemeClr val="bg1"/>
                </a:solidFill>
              </a:rPr>
              <a:t>Energy</a:t>
            </a:r>
            <a:endParaRPr lang="en-GB" sz="1400" b="1" cap="all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8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" y="3933057"/>
            <a:ext cx="11857565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11857565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4" y="4312347"/>
            <a:ext cx="8593668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1"/>
            <a:ext cx="11857565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1" y="3924941"/>
            <a:ext cx="11857567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" y="6272408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92749"/>
            <a:ext cx="27275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741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2014</a:t>
            </a:r>
          </a:p>
        </p:txBody>
      </p:sp>
      <p:sp>
        <p:nvSpPr>
          <p:cNvPr id="22" name="bmkFld2AuthorName"/>
          <p:cNvSpPr txBox="1">
            <a:spLocks noChangeArrowheads="1"/>
          </p:cNvSpPr>
          <p:nvPr userDrawn="1"/>
        </p:nvSpPr>
        <p:spPr bwMode="auto">
          <a:xfrm>
            <a:off x="334431" y="5363202"/>
            <a:ext cx="8593669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Taylor Geer</a:t>
            </a: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bmkFld3Date"/>
          <p:cNvSpPr/>
          <p:nvPr userDrawn="1"/>
        </p:nvSpPr>
        <p:spPr>
          <a:xfrm>
            <a:off x="332694" y="5685609"/>
            <a:ext cx="8595407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2018-02-01</a:t>
            </a:r>
            <a:endParaRPr lang="en-GB" sz="12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bmkConfidentiality3"/>
          <p:cNvSpPr/>
          <p:nvPr userDrawn="1"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bmkDraft3"/>
          <p:cNvSpPr txBox="1">
            <a:spLocks noChangeArrowheads="1"/>
          </p:cNvSpPr>
          <p:nvPr userDrawn="1"/>
        </p:nvSpPr>
        <p:spPr bwMode="auto">
          <a:xfrm>
            <a:off x="5082117" y="6012000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bmkFld2DocumentNumber"/>
          <p:cNvSpPr txBox="1">
            <a:spLocks noChangeArrowheads="1"/>
          </p:cNvSpPr>
          <p:nvPr userDrawn="1"/>
        </p:nvSpPr>
        <p:spPr bwMode="auto">
          <a:xfrm>
            <a:off x="2255574" y="6517698"/>
            <a:ext cx="3740943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bmkBusinessAreaName"/>
          <p:cNvSpPr/>
          <p:nvPr userDrawn="1"/>
        </p:nvSpPr>
        <p:spPr>
          <a:xfrm>
            <a:off x="328163" y="4056886"/>
            <a:ext cx="8593669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334433" y="5039166"/>
            <a:ext cx="8593667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761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260351"/>
            <a:ext cx="11857565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11856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87403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11856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11856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3" y="1268414"/>
            <a:ext cx="5657852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7" y="1268414"/>
            <a:ext cx="565784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5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A158-BE67-4556-AFAF-1CE44978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2C3C-2992-4EE5-AB70-F46265D6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F44D-0BF2-4995-9D98-2BD20CD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1ED7-001D-4235-9324-3FEABF41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A265-D44B-459F-AA7E-3931A339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16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2000"/>
            <a:ext cx="5657852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36" y="1620001"/>
            <a:ext cx="5657849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717" y="970248"/>
            <a:ext cx="5656923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717" y="1618861"/>
            <a:ext cx="5656924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054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2" y="1270801"/>
            <a:ext cx="5659968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717" y="1268413"/>
            <a:ext cx="5656923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3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2018-02-01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0598" y="5678682"/>
            <a:ext cx="1152604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200"/>
            <a:ext cx="11856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11856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0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927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96518" y="6537523"/>
            <a:ext cx="5662084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bmkFld6Date"/>
          <p:cNvSpPr txBox="1">
            <a:spLocks noChangeArrowheads="1"/>
          </p:cNvSpPr>
          <p:nvPr userDrawn="1"/>
        </p:nvSpPr>
        <p:spPr bwMode="auto">
          <a:xfrm>
            <a:off x="2256000" y="6519600"/>
            <a:ext cx="374051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7" name="bmkDraft6"/>
          <p:cNvSpPr txBox="1">
            <a:spLocks noChangeArrowheads="1"/>
          </p:cNvSpPr>
          <p:nvPr userDrawn="1"/>
        </p:nvSpPr>
        <p:spPr bwMode="auto">
          <a:xfrm>
            <a:off x="5082117" y="6012000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bmkConfidentiality6"/>
          <p:cNvSpPr/>
          <p:nvPr userDrawn="1"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188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2018-02-01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4801" y="3343880"/>
            <a:ext cx="118608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1" y="3518053"/>
            <a:ext cx="5662084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1" y="3752839"/>
            <a:ext cx="5662084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1" y="3957711"/>
            <a:ext cx="5662084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967444"/>
            <a:ext cx="27275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</p:spTree>
    <p:extLst>
      <p:ext uri="{BB962C8B-B14F-4D97-AF65-F5344CB8AC3E}">
        <p14:creationId xmlns:p14="http://schemas.microsoft.com/office/powerpoint/2010/main" val="844387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53848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3848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53848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197600" y="1295400"/>
            <a:ext cx="53848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2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9728-6ED6-4743-95B2-38C1D7A9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C533-5E4B-43BE-9622-EA596CF9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2B68-3F34-4861-955C-BDEA5E7A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3D16-3AF0-45A0-89B5-D5952DC9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BBD0-4605-404F-8A23-F6EB7E0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9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1F4D-649C-4257-B8E5-9AD9338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CE1A-A44B-46A4-AE42-BC5EBA032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0011-FE4C-4E7E-A2C5-2D1ED8C59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C07C-60DE-44F7-B851-1D67B0C6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6D18-59D6-49B2-8A89-C91AF3E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FC82-F350-4A88-AFE3-83DEA0ED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0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522D-70B3-4D9C-8125-EEFD04C5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6A55-74DE-435F-8B46-EC6FAA74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81F4-101C-428C-A889-94AA38F6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3C07-B4FA-45F1-9F53-274011F86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17791-B7EF-408A-8248-0D94FC373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9D5FC-0065-4B22-AF77-DEBFB76B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18AD-7C0A-4417-BFB2-6F82F136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8E4CD-E38F-447C-A525-9BB775EB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1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52F4-3DAD-4EE3-B395-BAB319DE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E588-00BF-40DB-B7D2-C3159CBB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61B97-979B-4020-892B-1E0AC626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988D1-482B-4430-B693-C2366D34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2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F734-C237-4690-A8EA-B98F687B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8384-06DC-432C-84E5-702C22E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CF0A-C854-4084-B48A-669D669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09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2283-A6F0-4E0F-B15F-63EF70EC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E99-CCB0-43B9-B474-960E79A0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38F54-01C7-4D37-A766-C052DD0F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77BE-09DB-4198-B454-0A0B103C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0131-C2F5-4E78-A695-3F99B6FA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2684-8192-44AB-B70F-C7DD6CDC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2D0-7E4B-4CC5-88C8-15A8775D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88D8F-388E-4AF9-BAA4-4DD8FAE8C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5D87B-BD0F-4FE6-9597-FC70765E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E8A17-DE97-44BA-B886-4DB99CE3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672F-C20C-4B30-9CCD-1719C3D6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CF16-0DF3-46F4-9FB4-B4DA48AE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535FF-AD1E-487C-A22A-ED952C87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223C-C8C4-463D-A2E8-06B2CE9E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38D9-5022-43AF-90ED-C4CC61DD2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91FB-84E7-4B77-A598-178A75356120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6706-1B51-43D4-A208-C9654E1F7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5D51-49A2-4207-98DA-A7496C94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45055-F673-4FD0-93D8-08EAD8D68C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1" y="6277565"/>
            <a:ext cx="11860140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4"/>
            <a:ext cx="11522208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803" y="6697681"/>
            <a:ext cx="1676715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/>
              <a:t>2018-02-01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97681"/>
            <a:ext cx="3985371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17927"/>
            <a:ext cx="320308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4741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2014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" y="943200"/>
            <a:ext cx="1185664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mkConfidentiality2"/>
          <p:cNvSpPr/>
          <p:nvPr/>
        </p:nvSpPr>
        <p:spPr>
          <a:xfrm>
            <a:off x="334430" y="6112090"/>
            <a:ext cx="3793351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bmkDraft2"/>
          <p:cNvSpPr txBox="1">
            <a:spLocks noChangeArrowheads="1"/>
          </p:cNvSpPr>
          <p:nvPr/>
        </p:nvSpPr>
        <p:spPr bwMode="auto">
          <a:xfrm>
            <a:off x="5082117" y="6012000"/>
            <a:ext cx="2015067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bmkFld2Date"/>
          <p:cNvSpPr txBox="1">
            <a:spLocks noChangeArrowheads="1"/>
          </p:cNvSpPr>
          <p:nvPr/>
        </p:nvSpPr>
        <p:spPr bwMode="auto">
          <a:xfrm>
            <a:off x="2256000" y="6519600"/>
            <a:ext cx="3740517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2018-02-01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3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eworkforcheese.com/wp-content/uploads/2010/06/lightbulb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eworkforcheese.com/wp-content/uploads/2010/06/lightbulb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the PCWG help with the IEC 61400-15 standard?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>
                <a:solidFill>
                  <a:srgbClr val="333333"/>
                </a:solidFill>
                <a:latin typeface="Verdana"/>
              </a:rPr>
              <a:pPr/>
              <a:t>1</a:t>
            </a:fld>
            <a:endParaRPr lang="en-GB" dirty="0">
              <a:solidFill>
                <a:srgbClr val="333333"/>
              </a:solidFill>
              <a:latin typeface="Verdana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774826" y="1268412"/>
          <a:ext cx="8642349" cy="47169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38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Informative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Method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404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Tool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3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http://www.violinschool.org/wp-content/uploads/2014/09/lightbul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48" y="1365081"/>
            <a:ext cx="2130426" cy="22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68" y="248635"/>
            <a:ext cx="10820660" cy="37558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Breakout #1: Support for IEC 61400-15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81" y="881209"/>
            <a:ext cx="8078788" cy="684798"/>
          </a:xfrm>
        </p:spPr>
        <p:txBody>
          <a:bodyPr/>
          <a:lstStyle/>
          <a:p>
            <a:r>
              <a:rPr lang="en-GB" sz="1800" dirty="0"/>
              <a:t>What actions should the PCWG take to support the IEC61400-15 standard?</a:t>
            </a:r>
          </a:p>
        </p:txBody>
      </p:sp>
      <p:sp>
        <p:nvSpPr>
          <p:cNvPr id="4" name="AutoShape 2" descr="https://media.licdn.com/mpr/mpr/p/3/005/04b/1be/382ec2a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681" y="1606535"/>
            <a:ext cx="54881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Breakout (10 minutes)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into 4 groups (mix 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actions to support to </a:t>
            </a:r>
            <a:r>
              <a:rPr lang="en-GB" dirty="0">
                <a:solidFill>
                  <a:prstClr val="black"/>
                </a:solidFill>
              </a:rPr>
              <a:t>IEC61400-15 standard (record using post-its).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08" y="1327812"/>
            <a:ext cx="240421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http://weworkforcheese.com/wp-content/uploads/2010/06/lightbulb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83" y="1421788"/>
            <a:ext cx="1601156" cy="213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9660016" y="116633"/>
            <a:ext cx="72768" cy="226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2BABE-3408-441D-9301-6E8CA89567C3}"/>
              </a:ext>
            </a:extLst>
          </p:cNvPr>
          <p:cNvSpPr/>
          <p:nvPr/>
        </p:nvSpPr>
        <p:spPr>
          <a:xfrm>
            <a:off x="423678" y="3730193"/>
            <a:ext cx="5488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u="sng" dirty="0">
                <a:solidFill>
                  <a:prstClr val="black"/>
                </a:solidFill>
                <a:latin typeface="Calibri" panose="020F0502020204030204"/>
              </a:rPr>
              <a:t>Classify</a:t>
            </a: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(5 minutes)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Classify the possible actions in terms of normative/informative and tool/method.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6C2614-6256-4572-948F-6F1E01258697}"/>
              </a:ext>
            </a:extLst>
          </p:cNvPr>
          <p:cNvSpPr/>
          <p:nvPr/>
        </p:nvSpPr>
        <p:spPr>
          <a:xfrm>
            <a:off x="423677" y="4878716"/>
            <a:ext cx="548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Regroup Discussion (5 minutes)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lang="en-GB" b="1" u="sng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person from each group to present key findings.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8513F-38BD-4264-8D34-85BE3008E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783" y="4003265"/>
            <a:ext cx="4651383" cy="25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>
            <a:normAutofit fontScale="90000"/>
          </a:bodyPr>
          <a:lstStyle/>
          <a:p>
            <a:r>
              <a:rPr lang="en-GB" dirty="0"/>
              <a:t>What one </a:t>
            </a:r>
            <a:r>
              <a:rPr lang="en-GB" dirty="0" err="1"/>
              <a:t>thin﻿g</a:t>
            </a:r>
            <a:r>
              <a:rPr lang="en-GB" dirty="0"/>
              <a:t> could the PCWG do to add value to you or your organization?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41644"/>
              </p:ext>
            </p:extLst>
          </p:nvPr>
        </p:nvGraphicFramePr>
        <p:xfrm>
          <a:off x="334963" y="1268413"/>
          <a:ext cx="11522075" cy="464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019436" y="1484784"/>
            <a:ext cx="5868652" cy="464451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3000"/>
              </a:lnSpc>
              <a:spcBef>
                <a:spcPts val="600"/>
              </a:spcBef>
            </a:pP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8864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http://www.violinschool.org/wp-content/uploads/2014/09/lightbul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48" y="1365081"/>
            <a:ext cx="2130426" cy="22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68" y="248635"/>
            <a:ext cx="10820660" cy="37558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Breakout # 2: The Future of the PCWG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81" y="881209"/>
            <a:ext cx="8078788" cy="684798"/>
          </a:xfrm>
        </p:spPr>
        <p:txBody>
          <a:bodyPr/>
          <a:lstStyle/>
          <a:p>
            <a:r>
              <a:rPr lang="en-GB" sz="1800" dirty="0"/>
              <a:t>What actions should the PCWG take in 2018-19, to deliver its vision?</a:t>
            </a:r>
          </a:p>
        </p:txBody>
      </p:sp>
      <p:sp>
        <p:nvSpPr>
          <p:cNvPr id="4" name="AutoShape 2" descr="https://media.licdn.com/mpr/mpr/p/3/005/04b/1be/382ec2a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3287" y="1365081"/>
            <a:ext cx="5488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Breakout (10 minutes)</a:t>
            </a:r>
            <a:r>
              <a:rPr lang="en-GB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/>
              <a:t>Break</a:t>
            </a:r>
            <a:r>
              <a:rPr lang="en-GB" dirty="0"/>
              <a:t> into 4 groups (mix up)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/>
              <a:t>Identify</a:t>
            </a:r>
            <a:r>
              <a:rPr lang="en-GB" dirty="0"/>
              <a:t> as many possible PCWG actions as possible (record using post-its) to benefit the wind energy industry (within the scope of the PCWG).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u="sng" dirty="0"/>
              <a:t>Regroup Discussion (5 minutes)</a:t>
            </a:r>
            <a:r>
              <a:rPr lang="en-GB" b="1" dirty="0"/>
              <a:t>:</a:t>
            </a:r>
            <a:r>
              <a:rPr lang="en-GB" b="1" u="sng" dirty="0"/>
              <a:t> </a:t>
            </a:r>
            <a:r>
              <a:rPr lang="en-GB" dirty="0"/>
              <a:t>One person from each group to present key findings.</a:t>
            </a:r>
          </a:p>
          <a:p>
            <a:pPr lvl="2"/>
            <a:endParaRPr lang="en-GB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08" y="1327812"/>
            <a:ext cx="240421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http://weworkforcheese.com/wp-content/uploads/2010/06/lightbulb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83" y="1421788"/>
            <a:ext cx="1601156" cy="213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9660016" y="116633"/>
            <a:ext cx="72768" cy="226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000"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2BABE-3408-441D-9301-6E8CA89567C3}"/>
              </a:ext>
            </a:extLst>
          </p:cNvPr>
          <p:cNvSpPr/>
          <p:nvPr/>
        </p:nvSpPr>
        <p:spPr>
          <a:xfrm>
            <a:off x="423680" y="4745856"/>
            <a:ext cx="5488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Prioritisation (5 minutes)</a:t>
            </a:r>
            <a:r>
              <a:rPr lang="en-GB" dirty="0"/>
              <a:t>: Rank the possible actions in terms of ‘effort’ vs ‘benefit/impact’</a:t>
            </a:r>
          </a:p>
          <a:p>
            <a:pPr lvl="2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6C2614-6256-4572-948F-6F1E01258697}"/>
              </a:ext>
            </a:extLst>
          </p:cNvPr>
          <p:cNvSpPr/>
          <p:nvPr/>
        </p:nvSpPr>
        <p:spPr>
          <a:xfrm>
            <a:off x="423679" y="5669186"/>
            <a:ext cx="5488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u="sng" dirty="0"/>
              <a:t>Regroup Discussion (5 minutes)</a:t>
            </a:r>
            <a:r>
              <a:rPr lang="en-GB" b="1" dirty="0"/>
              <a:t>:</a:t>
            </a:r>
            <a:r>
              <a:rPr lang="en-GB" b="1" u="sng" dirty="0"/>
              <a:t> </a:t>
            </a:r>
            <a:r>
              <a:rPr lang="en-GB" dirty="0"/>
              <a:t>One person from each group to present key findings.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AAA7A5-4EFB-4908-AB05-13B9A8BD236E}"/>
              </a:ext>
            </a:extLst>
          </p:cNvPr>
          <p:cNvCxnSpPr>
            <a:cxnSpLocks/>
          </p:cNvCxnSpPr>
          <p:nvPr/>
        </p:nvCxnSpPr>
        <p:spPr>
          <a:xfrm flipV="1">
            <a:off x="7546108" y="4093101"/>
            <a:ext cx="0" cy="2351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F6B04A-487D-46EF-BBB0-12FF61373B00}"/>
              </a:ext>
            </a:extLst>
          </p:cNvPr>
          <p:cNvCxnSpPr>
            <a:cxnSpLocks/>
          </p:cNvCxnSpPr>
          <p:nvPr/>
        </p:nvCxnSpPr>
        <p:spPr>
          <a:xfrm>
            <a:off x="7546108" y="6433093"/>
            <a:ext cx="27108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73243D-A811-48BF-8A31-08B3840F4ED6}"/>
              </a:ext>
            </a:extLst>
          </p:cNvPr>
          <p:cNvSpPr txBox="1"/>
          <p:nvPr/>
        </p:nvSpPr>
        <p:spPr>
          <a:xfrm rot="16200000">
            <a:off x="6553741" y="5009478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BENEFIT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232DB-6041-402F-8F28-99DDF53DAF64}"/>
              </a:ext>
            </a:extLst>
          </p:cNvPr>
          <p:cNvSpPr txBox="1"/>
          <p:nvPr/>
        </p:nvSpPr>
        <p:spPr>
          <a:xfrm>
            <a:off x="8019210" y="6464662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EFFORT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91A4B-0155-44D0-97D4-BF79AAEB2A1D}"/>
              </a:ext>
            </a:extLst>
          </p:cNvPr>
          <p:cNvSpPr txBox="1"/>
          <p:nvPr/>
        </p:nvSpPr>
        <p:spPr>
          <a:xfrm rot="16200000">
            <a:off x="6939575" y="4265949"/>
            <a:ext cx="706752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BIG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FA8E3-4CDD-40BA-A03C-E93B601CD0C6}"/>
              </a:ext>
            </a:extLst>
          </p:cNvPr>
          <p:cNvSpPr txBox="1"/>
          <p:nvPr/>
        </p:nvSpPr>
        <p:spPr>
          <a:xfrm>
            <a:off x="7037583" y="6454853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EASY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448D7-51D0-410B-80F6-608B9487DC5F}"/>
              </a:ext>
            </a:extLst>
          </p:cNvPr>
          <p:cNvSpPr txBox="1"/>
          <p:nvPr/>
        </p:nvSpPr>
        <p:spPr>
          <a:xfrm>
            <a:off x="8901510" y="6468229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HARD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098DE-027F-4D60-B383-3A7C22176D4A}"/>
              </a:ext>
            </a:extLst>
          </p:cNvPr>
          <p:cNvSpPr txBox="1"/>
          <p:nvPr/>
        </p:nvSpPr>
        <p:spPr>
          <a:xfrm rot="16200000">
            <a:off x="6853041" y="5906620"/>
            <a:ext cx="87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SMALL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E04B7-17CB-44C3-8075-0C0181681254}"/>
              </a:ext>
            </a:extLst>
          </p:cNvPr>
          <p:cNvCxnSpPr>
            <a:cxnSpLocks/>
          </p:cNvCxnSpPr>
          <p:nvPr/>
        </p:nvCxnSpPr>
        <p:spPr>
          <a:xfrm>
            <a:off x="7614598" y="5194145"/>
            <a:ext cx="264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9F1F88-7027-4D57-8367-4BBEBDFF1673}"/>
              </a:ext>
            </a:extLst>
          </p:cNvPr>
          <p:cNvCxnSpPr>
            <a:cxnSpLocks/>
          </p:cNvCxnSpPr>
          <p:nvPr/>
        </p:nvCxnSpPr>
        <p:spPr>
          <a:xfrm flipV="1">
            <a:off x="8871264" y="4083292"/>
            <a:ext cx="0" cy="2371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225</Words>
  <Application>Microsoft Office PowerPoint</Application>
  <PresentationFormat>Widescreen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Courier New</vt:lpstr>
      <vt:lpstr>Verdana</vt:lpstr>
      <vt:lpstr>Wingdings</vt:lpstr>
      <vt:lpstr>Wingdings 2</vt:lpstr>
      <vt:lpstr>Office Theme</vt:lpstr>
      <vt:lpstr>Blank</vt:lpstr>
      <vt:lpstr>How can the PCWG help with the IEC 61400-15 standard?</vt:lpstr>
      <vt:lpstr>Breakout #1: Support for IEC 61400-15</vt:lpstr>
      <vt:lpstr>What one thin﻿g could the PCWG do to add value to you or your organization?</vt:lpstr>
      <vt:lpstr>Breakout # 2: The Future of the PCWG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8</cp:revision>
  <dcterms:created xsi:type="dcterms:W3CDTF">2018-01-18T17:12:34Z</dcterms:created>
  <dcterms:modified xsi:type="dcterms:W3CDTF">2018-02-02T13:41:29Z</dcterms:modified>
</cp:coreProperties>
</file>