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10"/>
  </p:notesMasterIdLst>
  <p:sldIdLst>
    <p:sldId id="256" r:id="rId3"/>
    <p:sldId id="258" r:id="rId4"/>
    <p:sldId id="265" r:id="rId5"/>
    <p:sldId id="261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3725">
          <p15:clr>
            <a:srgbClr val="A4A3A4"/>
          </p15:clr>
        </p15:guide>
        <p15:guide id="6" pos="1928">
          <p15:clr>
            <a:srgbClr val="A4A3A4"/>
          </p15:clr>
        </p15:guide>
        <p15:guide id="7" pos="211">
          <p15:clr>
            <a:srgbClr val="A4A3A4"/>
          </p15:clr>
        </p15:guide>
        <p15:guide id="8" pos="7469">
          <p15:clr>
            <a:srgbClr val="A4A3A4"/>
          </p15:clr>
        </p15:guide>
        <p15:guide id="9" pos="5752">
          <p15:clr>
            <a:srgbClr val="A4A3A4"/>
          </p15:clr>
        </p15:guide>
        <p15:guide id="10" pos="5624">
          <p15:clr>
            <a:srgbClr val="A4A3A4"/>
          </p15:clr>
        </p15:guide>
        <p15:guide id="11" pos="3905">
          <p15:clr>
            <a:srgbClr val="A4A3A4"/>
          </p15:clr>
        </p15:guide>
        <p15:guide id="12" pos="3776">
          <p15:clr>
            <a:srgbClr val="A4A3A4"/>
          </p15:clr>
        </p15:guide>
        <p15:guide id="13" pos="2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Objects="1" showGuides="1">
      <p:cViewPr varScale="1">
        <p:scale>
          <a:sx n="104" d="100"/>
          <a:sy n="104" d="100"/>
        </p:scale>
        <p:origin x="150" y="228"/>
      </p:cViewPr>
      <p:guideLst>
        <p:guide orient="horz" pos="164"/>
        <p:guide orient="horz" pos="4156"/>
        <p:guide orient="horz" pos="845"/>
        <p:guide orient="horz" pos="799"/>
        <p:guide orient="horz" pos="3725"/>
        <p:guide pos="1928"/>
        <p:guide pos="211"/>
        <p:guide pos="7469"/>
        <p:guide pos="5752"/>
        <p:guide pos="5624"/>
        <p:guide pos="3905"/>
        <p:guide pos="3776"/>
        <p:guide pos="20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E76DE-4B20-48AF-A365-040FD839019D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FF6C07DB-37DF-444C-A268-965BAA765D59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Freestream wind speed measurements</a:t>
          </a:r>
        </a:p>
      </dgm:t>
    </dgm:pt>
    <dgm:pt modelId="{2E9B1221-7389-4C65-AFD6-F3ABFB0EDE74}" type="parTrans" cxnId="{2EB8EEEA-6D1A-496C-AE51-43879D377A7A}">
      <dgm:prSet/>
      <dgm:spPr/>
      <dgm:t>
        <a:bodyPr/>
        <a:lstStyle/>
        <a:p>
          <a:endParaRPr lang="en-US"/>
        </a:p>
      </dgm:t>
    </dgm:pt>
    <dgm:pt modelId="{F161C8FE-1A6B-4CC5-92AC-79D504858E8B}" type="sibTrans" cxnId="{2EB8EEEA-6D1A-496C-AE51-43879D377A7A}">
      <dgm:prSet/>
      <dgm:spPr/>
      <dgm:t>
        <a:bodyPr/>
        <a:lstStyle/>
        <a:p>
          <a:endParaRPr lang="en-US"/>
        </a:p>
      </dgm:t>
    </dgm:pt>
    <dgm:pt modelId="{AE73C03B-13BA-4970-A7F4-5BCBEC9DB110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Sales power curve</a:t>
          </a:r>
        </a:p>
      </dgm:t>
    </dgm:pt>
    <dgm:pt modelId="{951D9F80-41C9-4A25-8A6B-23036F7F1BF7}" type="parTrans" cxnId="{123D07D7-F5A6-49A5-95BA-66260971E300}">
      <dgm:prSet/>
      <dgm:spPr/>
      <dgm:t>
        <a:bodyPr/>
        <a:lstStyle/>
        <a:p>
          <a:endParaRPr lang="en-US"/>
        </a:p>
      </dgm:t>
    </dgm:pt>
    <dgm:pt modelId="{EE964937-6A64-444E-8107-41B06624E52D}" type="sibTrans" cxnId="{123D07D7-F5A6-49A5-95BA-66260971E300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9D9E42E6-2F59-483F-9FFF-02A6E5A2676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Expected energy output</a:t>
          </a:r>
        </a:p>
      </dgm:t>
    </dgm:pt>
    <dgm:pt modelId="{2BCBEF97-9366-43BC-97E8-B80777EE28BE}" type="parTrans" cxnId="{02643E6D-DEA3-4ECA-BC99-5A4A6EFB693F}">
      <dgm:prSet/>
      <dgm:spPr/>
      <dgm:t>
        <a:bodyPr/>
        <a:lstStyle/>
        <a:p>
          <a:endParaRPr lang="en-US"/>
        </a:p>
      </dgm:t>
    </dgm:pt>
    <dgm:pt modelId="{5C4EB1D2-4A3A-4CBC-9141-F9A26F625298}" type="sibTrans" cxnId="{02643E6D-DEA3-4ECA-BC99-5A4A6EFB693F}">
      <dgm:prSet/>
      <dgm:spPr/>
      <dgm:t>
        <a:bodyPr/>
        <a:lstStyle/>
        <a:p>
          <a:endParaRPr lang="en-US"/>
        </a:p>
      </dgm:t>
    </dgm:pt>
    <dgm:pt modelId="{D1044E8F-F468-49A4-B3B8-12FA93982858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Measured power data</a:t>
          </a:r>
        </a:p>
      </dgm:t>
    </dgm:pt>
    <dgm:pt modelId="{65366F6F-34B8-4A40-9B44-B887791B2656}" type="parTrans" cxnId="{BB029B1A-88E6-4CAF-9C78-687ECD149E53}">
      <dgm:prSet/>
      <dgm:spPr/>
      <dgm:t>
        <a:bodyPr/>
        <a:lstStyle/>
        <a:p>
          <a:endParaRPr lang="en-US"/>
        </a:p>
      </dgm:t>
    </dgm:pt>
    <dgm:pt modelId="{82043707-3A99-4CD7-88A2-DC1356064B13}" type="sibTrans" cxnId="{BB029B1A-88E6-4CAF-9C78-687ECD149E53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823E6A93-5B32-42A0-B3B2-C93D7D5C162A}" type="pres">
      <dgm:prSet presAssocID="{B6AE76DE-4B20-48AF-A365-040FD839019D}" presName="Name0" presStyleCnt="0">
        <dgm:presLayoutVars>
          <dgm:dir/>
          <dgm:resizeHandles val="exact"/>
        </dgm:presLayoutVars>
      </dgm:prSet>
      <dgm:spPr/>
    </dgm:pt>
    <dgm:pt modelId="{D659D66C-DE87-4007-8DA2-F7143CAE8767}" type="pres">
      <dgm:prSet presAssocID="{B6AE76DE-4B20-48AF-A365-040FD839019D}" presName="vNodes" presStyleCnt="0"/>
      <dgm:spPr/>
    </dgm:pt>
    <dgm:pt modelId="{678987B1-1DEC-468F-B9F2-4877879901FB}" type="pres">
      <dgm:prSet presAssocID="{FF6C07DB-37DF-444C-A268-965BAA765D59}" presName="node" presStyleLbl="node1" presStyleIdx="0" presStyleCnt="4" custScaleX="260039">
        <dgm:presLayoutVars>
          <dgm:bulletEnabled val="1"/>
        </dgm:presLayoutVars>
      </dgm:prSet>
      <dgm:spPr/>
    </dgm:pt>
    <dgm:pt modelId="{626921D6-5142-4FBD-A5F9-4C1716802F15}" type="pres">
      <dgm:prSet presAssocID="{F161C8FE-1A6B-4CC5-92AC-79D504858E8B}" presName="spacerT" presStyleCnt="0"/>
      <dgm:spPr/>
    </dgm:pt>
    <dgm:pt modelId="{DB11D5D3-1C01-4752-B465-6D7309CA225B}" type="pres">
      <dgm:prSet presAssocID="{F161C8FE-1A6B-4CC5-92AC-79D504858E8B}" presName="sibTrans" presStyleLbl="sibTrans2D1" presStyleIdx="0" presStyleCnt="3"/>
      <dgm:spPr/>
    </dgm:pt>
    <dgm:pt modelId="{68E389EB-A1BE-451E-9E69-F717CC11DCD9}" type="pres">
      <dgm:prSet presAssocID="{F161C8FE-1A6B-4CC5-92AC-79D504858E8B}" presName="spacerB" presStyleCnt="0"/>
      <dgm:spPr/>
    </dgm:pt>
    <dgm:pt modelId="{C4936531-58A8-46B8-917F-B81E8992CA2B}" type="pres">
      <dgm:prSet presAssocID="{AE73C03B-13BA-4970-A7F4-5BCBEC9DB110}" presName="node" presStyleLbl="node1" presStyleIdx="1" presStyleCnt="4" custScaleX="259941">
        <dgm:presLayoutVars>
          <dgm:bulletEnabled val="1"/>
        </dgm:presLayoutVars>
      </dgm:prSet>
      <dgm:spPr/>
    </dgm:pt>
    <dgm:pt modelId="{48F2FDAB-9BB6-457D-96BA-27916B8A70D4}" type="pres">
      <dgm:prSet presAssocID="{EE964937-6A64-444E-8107-41B06624E52D}" presName="spacerT" presStyleCnt="0"/>
      <dgm:spPr/>
    </dgm:pt>
    <dgm:pt modelId="{88EA9DAC-9284-4E16-AD5C-1289CFA9B38A}" type="pres">
      <dgm:prSet presAssocID="{EE964937-6A64-444E-8107-41B06624E52D}" presName="sibTrans" presStyleLbl="sibTrans2D1" presStyleIdx="1" presStyleCnt="3"/>
      <dgm:spPr/>
    </dgm:pt>
    <dgm:pt modelId="{88F1EFDE-6807-421B-8307-08AC127745B5}" type="pres">
      <dgm:prSet presAssocID="{EE964937-6A64-444E-8107-41B06624E52D}" presName="spacerB" presStyleCnt="0"/>
      <dgm:spPr/>
    </dgm:pt>
    <dgm:pt modelId="{45FB4490-BBB7-4E1E-93D1-12F2305DC2DF}" type="pres">
      <dgm:prSet presAssocID="{D1044E8F-F468-49A4-B3B8-12FA93982858}" presName="node" presStyleLbl="node1" presStyleIdx="2" presStyleCnt="4" custScaleX="259941">
        <dgm:presLayoutVars>
          <dgm:bulletEnabled val="1"/>
        </dgm:presLayoutVars>
      </dgm:prSet>
      <dgm:spPr/>
    </dgm:pt>
    <dgm:pt modelId="{740680AF-C664-4422-A859-268A5B6FF832}" type="pres">
      <dgm:prSet presAssocID="{B6AE76DE-4B20-48AF-A365-040FD839019D}" presName="sibTransLast" presStyleLbl="sibTrans2D1" presStyleIdx="2" presStyleCnt="3"/>
      <dgm:spPr/>
    </dgm:pt>
    <dgm:pt modelId="{9A0C15CE-D50B-4E94-AA72-25B27F166F68}" type="pres">
      <dgm:prSet presAssocID="{B6AE76DE-4B20-48AF-A365-040FD839019D}" presName="connectorText" presStyleLbl="sibTrans2D1" presStyleIdx="2" presStyleCnt="3"/>
      <dgm:spPr/>
    </dgm:pt>
    <dgm:pt modelId="{FE8DE3B6-7E52-40CB-AF75-F3F2F7701B34}" type="pres">
      <dgm:prSet presAssocID="{B6AE76DE-4B20-48AF-A365-040FD839019D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BB029B1A-88E6-4CAF-9C78-687ECD149E53}" srcId="{B6AE76DE-4B20-48AF-A365-040FD839019D}" destId="{D1044E8F-F468-49A4-B3B8-12FA93982858}" srcOrd="2" destOrd="0" parTransId="{65366F6F-34B8-4A40-9B44-B887791B2656}" sibTransId="{82043707-3A99-4CD7-88A2-DC1356064B13}"/>
    <dgm:cxn modelId="{9750471D-1A14-41C5-A8E8-81CD6EF447D3}" type="presOf" srcId="{AE73C03B-13BA-4970-A7F4-5BCBEC9DB110}" destId="{C4936531-58A8-46B8-917F-B81E8992CA2B}" srcOrd="0" destOrd="0" presId="urn:microsoft.com/office/officeart/2005/8/layout/equation2"/>
    <dgm:cxn modelId="{A7706D2F-234E-4EB2-A715-90C0B8C239A3}" type="presOf" srcId="{82043707-3A99-4CD7-88A2-DC1356064B13}" destId="{740680AF-C664-4422-A859-268A5B6FF832}" srcOrd="0" destOrd="0" presId="urn:microsoft.com/office/officeart/2005/8/layout/equation2"/>
    <dgm:cxn modelId="{9B57E23A-EB4F-44BE-A23C-5803CF360175}" type="presOf" srcId="{D1044E8F-F468-49A4-B3B8-12FA93982858}" destId="{45FB4490-BBB7-4E1E-93D1-12F2305DC2DF}" srcOrd="0" destOrd="0" presId="urn:microsoft.com/office/officeart/2005/8/layout/equation2"/>
    <dgm:cxn modelId="{186C9F4B-A3CB-489C-B6C4-22F507F19242}" type="presOf" srcId="{B6AE76DE-4B20-48AF-A365-040FD839019D}" destId="{823E6A93-5B32-42A0-B3B2-C93D7D5C162A}" srcOrd="0" destOrd="0" presId="urn:microsoft.com/office/officeart/2005/8/layout/equation2"/>
    <dgm:cxn modelId="{38C7BA4C-D897-4B0C-9E67-FF6A1CBB79F2}" type="presOf" srcId="{EE964937-6A64-444E-8107-41B06624E52D}" destId="{88EA9DAC-9284-4E16-AD5C-1289CFA9B38A}" srcOrd="0" destOrd="0" presId="urn:microsoft.com/office/officeart/2005/8/layout/equation2"/>
    <dgm:cxn modelId="{02643E6D-DEA3-4ECA-BC99-5A4A6EFB693F}" srcId="{B6AE76DE-4B20-48AF-A365-040FD839019D}" destId="{9D9E42E6-2F59-483F-9FFF-02A6E5A26769}" srcOrd="3" destOrd="0" parTransId="{2BCBEF97-9366-43BC-97E8-B80777EE28BE}" sibTransId="{5C4EB1D2-4A3A-4CBC-9141-F9A26F625298}"/>
    <dgm:cxn modelId="{5578FE9D-DBCC-4BC0-8B6B-FFEAE9B59014}" type="presOf" srcId="{FF6C07DB-37DF-444C-A268-965BAA765D59}" destId="{678987B1-1DEC-468F-B9F2-4877879901FB}" srcOrd="0" destOrd="0" presId="urn:microsoft.com/office/officeart/2005/8/layout/equation2"/>
    <dgm:cxn modelId="{D26372B0-D335-40D7-961A-43761C67C62D}" type="presOf" srcId="{82043707-3A99-4CD7-88A2-DC1356064B13}" destId="{9A0C15CE-D50B-4E94-AA72-25B27F166F68}" srcOrd="1" destOrd="0" presId="urn:microsoft.com/office/officeart/2005/8/layout/equation2"/>
    <dgm:cxn modelId="{DF13A4BA-D195-4AD9-A1F4-AEBE968A1CE9}" type="presOf" srcId="{9D9E42E6-2F59-483F-9FFF-02A6E5A26769}" destId="{FE8DE3B6-7E52-40CB-AF75-F3F2F7701B34}" srcOrd="0" destOrd="0" presId="urn:microsoft.com/office/officeart/2005/8/layout/equation2"/>
    <dgm:cxn modelId="{598505D3-8B96-4F83-B091-2474ACE1E184}" type="presOf" srcId="{F161C8FE-1A6B-4CC5-92AC-79D504858E8B}" destId="{DB11D5D3-1C01-4752-B465-6D7309CA225B}" srcOrd="0" destOrd="0" presId="urn:microsoft.com/office/officeart/2005/8/layout/equation2"/>
    <dgm:cxn modelId="{123D07D7-F5A6-49A5-95BA-66260971E300}" srcId="{B6AE76DE-4B20-48AF-A365-040FD839019D}" destId="{AE73C03B-13BA-4970-A7F4-5BCBEC9DB110}" srcOrd="1" destOrd="0" parTransId="{951D9F80-41C9-4A25-8A6B-23036F7F1BF7}" sibTransId="{EE964937-6A64-444E-8107-41B06624E52D}"/>
    <dgm:cxn modelId="{2EB8EEEA-6D1A-496C-AE51-43879D377A7A}" srcId="{B6AE76DE-4B20-48AF-A365-040FD839019D}" destId="{FF6C07DB-37DF-444C-A268-965BAA765D59}" srcOrd="0" destOrd="0" parTransId="{2E9B1221-7389-4C65-AFD6-F3ABFB0EDE74}" sibTransId="{F161C8FE-1A6B-4CC5-92AC-79D504858E8B}"/>
    <dgm:cxn modelId="{EE3EA6ED-E2B2-4281-A80B-0384F6A138FB}" type="presParOf" srcId="{823E6A93-5B32-42A0-B3B2-C93D7D5C162A}" destId="{D659D66C-DE87-4007-8DA2-F7143CAE8767}" srcOrd="0" destOrd="0" presId="urn:microsoft.com/office/officeart/2005/8/layout/equation2"/>
    <dgm:cxn modelId="{3D32E88A-6236-458A-8DFF-85C4394DF57E}" type="presParOf" srcId="{D659D66C-DE87-4007-8DA2-F7143CAE8767}" destId="{678987B1-1DEC-468F-B9F2-4877879901FB}" srcOrd="0" destOrd="0" presId="urn:microsoft.com/office/officeart/2005/8/layout/equation2"/>
    <dgm:cxn modelId="{C10C00C6-AE59-40D7-894F-28E4BB594FE5}" type="presParOf" srcId="{D659D66C-DE87-4007-8DA2-F7143CAE8767}" destId="{626921D6-5142-4FBD-A5F9-4C1716802F15}" srcOrd="1" destOrd="0" presId="urn:microsoft.com/office/officeart/2005/8/layout/equation2"/>
    <dgm:cxn modelId="{23EFC405-A82F-4A66-97DF-8A3E54A26430}" type="presParOf" srcId="{D659D66C-DE87-4007-8DA2-F7143CAE8767}" destId="{DB11D5D3-1C01-4752-B465-6D7309CA225B}" srcOrd="2" destOrd="0" presId="urn:microsoft.com/office/officeart/2005/8/layout/equation2"/>
    <dgm:cxn modelId="{60DB0ECF-BC6A-4850-8AB8-A048DA99AF0F}" type="presParOf" srcId="{D659D66C-DE87-4007-8DA2-F7143CAE8767}" destId="{68E389EB-A1BE-451E-9E69-F717CC11DCD9}" srcOrd="3" destOrd="0" presId="urn:microsoft.com/office/officeart/2005/8/layout/equation2"/>
    <dgm:cxn modelId="{D5E54BE4-8960-4E14-80F4-E95DAA6147E2}" type="presParOf" srcId="{D659D66C-DE87-4007-8DA2-F7143CAE8767}" destId="{C4936531-58A8-46B8-917F-B81E8992CA2B}" srcOrd="4" destOrd="0" presId="urn:microsoft.com/office/officeart/2005/8/layout/equation2"/>
    <dgm:cxn modelId="{5C289AA2-59B7-406A-84C9-3340A116020C}" type="presParOf" srcId="{D659D66C-DE87-4007-8DA2-F7143CAE8767}" destId="{48F2FDAB-9BB6-457D-96BA-27916B8A70D4}" srcOrd="5" destOrd="0" presId="urn:microsoft.com/office/officeart/2005/8/layout/equation2"/>
    <dgm:cxn modelId="{6765FF7C-E5ED-4769-A458-7647C34BD999}" type="presParOf" srcId="{D659D66C-DE87-4007-8DA2-F7143CAE8767}" destId="{88EA9DAC-9284-4E16-AD5C-1289CFA9B38A}" srcOrd="6" destOrd="0" presId="urn:microsoft.com/office/officeart/2005/8/layout/equation2"/>
    <dgm:cxn modelId="{B28D1BC6-5827-450D-BBA7-469133E66BA9}" type="presParOf" srcId="{D659D66C-DE87-4007-8DA2-F7143CAE8767}" destId="{88F1EFDE-6807-421B-8307-08AC127745B5}" srcOrd="7" destOrd="0" presId="urn:microsoft.com/office/officeart/2005/8/layout/equation2"/>
    <dgm:cxn modelId="{D011E4BF-D131-4458-9591-4E96668FDFEE}" type="presParOf" srcId="{D659D66C-DE87-4007-8DA2-F7143CAE8767}" destId="{45FB4490-BBB7-4E1E-93D1-12F2305DC2DF}" srcOrd="8" destOrd="0" presId="urn:microsoft.com/office/officeart/2005/8/layout/equation2"/>
    <dgm:cxn modelId="{CCB5C40F-5004-4B11-A43C-82F600437C8C}" type="presParOf" srcId="{823E6A93-5B32-42A0-B3B2-C93D7D5C162A}" destId="{740680AF-C664-4422-A859-268A5B6FF832}" srcOrd="1" destOrd="0" presId="urn:microsoft.com/office/officeart/2005/8/layout/equation2"/>
    <dgm:cxn modelId="{F93B9BB3-C9EF-455F-ABCD-E1CB782251CD}" type="presParOf" srcId="{740680AF-C664-4422-A859-268A5B6FF832}" destId="{9A0C15CE-D50B-4E94-AA72-25B27F166F68}" srcOrd="0" destOrd="0" presId="urn:microsoft.com/office/officeart/2005/8/layout/equation2"/>
    <dgm:cxn modelId="{6C0375CD-4CEA-4EAD-BE6D-331984869509}" type="presParOf" srcId="{823E6A93-5B32-42A0-B3B2-C93D7D5C162A}" destId="{FE8DE3B6-7E52-40CB-AF75-F3F2F7701B3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987B1-1DEC-468F-B9F2-4877879901FB}">
      <dsp:nvSpPr>
        <dsp:cNvPr id="0" name=""/>
        <dsp:cNvSpPr/>
      </dsp:nvSpPr>
      <dsp:spPr>
        <a:xfrm>
          <a:off x="224518" y="936"/>
          <a:ext cx="2692205" cy="1035308"/>
        </a:xfrm>
        <a:prstGeom prst="ellipse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Freestream wind speed measurements</a:t>
          </a:r>
        </a:p>
      </dsp:txBody>
      <dsp:txXfrm>
        <a:off x="618782" y="152553"/>
        <a:ext cx="1903677" cy="732074"/>
      </dsp:txXfrm>
    </dsp:sp>
    <dsp:sp modelId="{DB11D5D3-1C01-4752-B465-6D7309CA225B}">
      <dsp:nvSpPr>
        <dsp:cNvPr id="0" name=""/>
        <dsp:cNvSpPr/>
      </dsp:nvSpPr>
      <dsp:spPr>
        <a:xfrm>
          <a:off x="1270381" y="1120312"/>
          <a:ext cx="600478" cy="60047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49974" y="1349935"/>
        <a:ext cx="441292" cy="141232"/>
      </dsp:txXfrm>
    </dsp:sp>
    <dsp:sp modelId="{C4936531-58A8-46B8-917F-B81E8992CA2B}">
      <dsp:nvSpPr>
        <dsp:cNvPr id="0" name=""/>
        <dsp:cNvSpPr/>
      </dsp:nvSpPr>
      <dsp:spPr>
        <a:xfrm>
          <a:off x="225025" y="1804858"/>
          <a:ext cx="2691191" cy="1035308"/>
        </a:xfrm>
        <a:prstGeom prst="ellipse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Sales power curve</a:t>
          </a:r>
        </a:p>
      </dsp:txBody>
      <dsp:txXfrm>
        <a:off x="619141" y="1956475"/>
        <a:ext cx="1902959" cy="732074"/>
      </dsp:txXfrm>
    </dsp:sp>
    <dsp:sp modelId="{88EA9DAC-9284-4E16-AD5C-1289CFA9B38A}">
      <dsp:nvSpPr>
        <dsp:cNvPr id="0" name=""/>
        <dsp:cNvSpPr/>
      </dsp:nvSpPr>
      <dsp:spPr>
        <a:xfrm>
          <a:off x="1270381" y="2924233"/>
          <a:ext cx="600478" cy="600478"/>
        </a:xfrm>
        <a:prstGeom prst="mathPlus">
          <a:avLst/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1349974" y="3153856"/>
        <a:ext cx="441292" cy="141232"/>
      </dsp:txXfrm>
    </dsp:sp>
    <dsp:sp modelId="{45FB4490-BBB7-4E1E-93D1-12F2305DC2DF}">
      <dsp:nvSpPr>
        <dsp:cNvPr id="0" name=""/>
        <dsp:cNvSpPr/>
      </dsp:nvSpPr>
      <dsp:spPr>
        <a:xfrm>
          <a:off x="225025" y="3608779"/>
          <a:ext cx="2691191" cy="1035308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Measured power data</a:t>
          </a:r>
        </a:p>
      </dsp:txBody>
      <dsp:txXfrm>
        <a:off x="619141" y="3760396"/>
        <a:ext cx="1902959" cy="732074"/>
      </dsp:txXfrm>
    </dsp:sp>
    <dsp:sp modelId="{740680AF-C664-4422-A859-268A5B6FF832}">
      <dsp:nvSpPr>
        <dsp:cNvPr id="0" name=""/>
        <dsp:cNvSpPr/>
      </dsp:nvSpPr>
      <dsp:spPr>
        <a:xfrm>
          <a:off x="3072020" y="2129945"/>
          <a:ext cx="329228" cy="3851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72020" y="2206972"/>
        <a:ext cx="230460" cy="231080"/>
      </dsp:txXfrm>
    </dsp:sp>
    <dsp:sp modelId="{FE8DE3B6-7E52-40CB-AF75-F3F2F7701B34}">
      <dsp:nvSpPr>
        <dsp:cNvPr id="0" name=""/>
        <dsp:cNvSpPr/>
      </dsp:nvSpPr>
      <dsp:spPr>
        <a:xfrm>
          <a:off x="3537909" y="1287203"/>
          <a:ext cx="2070617" cy="2070617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Expected energy output</a:t>
          </a:r>
        </a:p>
      </dsp:txBody>
      <dsp:txXfrm>
        <a:off x="3841144" y="1590438"/>
        <a:ext cx="1464147" cy="1464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C5E0D-B76F-47A8-91B1-C71AD6BE59C3}" type="datetimeFigureOut">
              <a:rPr lang="en-GB" smtClean="0"/>
              <a:t>2/1/2018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EC2AB-FD5C-4EF7-AF8D-FB95907AF3A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87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13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50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35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168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816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47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1125538"/>
            <a:ext cx="11857565" cy="31527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3" y="1605600"/>
            <a:ext cx="8593668" cy="702502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-3601" y="4179682"/>
            <a:ext cx="11862000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195600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131301" y="6481529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pic>
        <p:nvPicPr>
          <p:cNvPr id="23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0" r="1"/>
          <a:stretch/>
        </p:blipFill>
        <p:spPr bwMode="auto">
          <a:xfrm>
            <a:off x="1" y="260350"/>
            <a:ext cx="11857037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334431" y="6508356"/>
            <a:ext cx="276467" cy="179340"/>
          </a:xfrm>
        </p:spPr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SD_VAR_CompanyYear"/>
          <p:cNvSpPr txBox="1"/>
          <p:nvPr userDrawn="1">
            <p:custDataLst>
              <p:tags r:id="rId1"/>
            </p:custDataLst>
          </p:nvPr>
        </p:nvSpPr>
        <p:spPr>
          <a:xfrm>
            <a:off x="610899" y="6508357"/>
            <a:ext cx="8399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>
                <a:solidFill>
                  <a:schemeClr val="tx1"/>
                </a:solidFill>
              </a:rPr>
              <a:t>DNV GL © 2018</a:t>
            </a:r>
            <a:endParaRPr lang="en-GB" sz="800" noProof="0" dirty="0">
              <a:solidFill>
                <a:schemeClr val="tx1"/>
              </a:solidFill>
            </a:endParaRPr>
          </a:p>
        </p:txBody>
      </p:sp>
      <p:sp>
        <p:nvSpPr>
          <p:cNvPr id="26" name="SD_FLD_Author"/>
          <p:cNvSpPr txBox="1">
            <a:spLocks noChangeArrowheads="1"/>
          </p:cNvSpPr>
          <p:nvPr userDrawn="1"/>
        </p:nvSpPr>
        <p:spPr bwMode="auto">
          <a:xfrm>
            <a:off x="334431" y="3542827"/>
            <a:ext cx="8593670" cy="29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altLang="ja-JP" sz="18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SD_FLD_DocumentDate"/>
          <p:cNvSpPr/>
          <p:nvPr userDrawn="1"/>
        </p:nvSpPr>
        <p:spPr>
          <a:xfrm>
            <a:off x="334433" y="3834426"/>
            <a:ext cx="8593668" cy="33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01 February 2018</a:t>
            </a:r>
            <a:endParaRPr lang="en-GB" sz="1800" b="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SD_FLD_DocumentNumber"/>
          <p:cNvSpPr txBox="1">
            <a:spLocks noChangeArrowheads="1"/>
          </p:cNvSpPr>
          <p:nvPr userDrawn="1"/>
        </p:nvSpPr>
        <p:spPr bwMode="auto">
          <a:xfrm>
            <a:off x="1886137" y="6508356"/>
            <a:ext cx="4109851" cy="18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8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0" name="SD_FLD_BusinessAreaName"/>
          <p:cNvSpPr/>
          <p:nvPr userDrawn="1"/>
        </p:nvSpPr>
        <p:spPr>
          <a:xfrm>
            <a:off x="334431" y="1360800"/>
            <a:ext cx="8593669" cy="209126"/>
          </a:xfrm>
          <a:prstGeom prst="rect">
            <a:avLst/>
          </a:pr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lnSpc>
                <a:spcPct val="113000"/>
              </a:lnSpc>
              <a:spcBef>
                <a:spcPts val="600"/>
              </a:spcBef>
            </a:pP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Subtitle 2"/>
          <p:cNvSpPr>
            <a:spLocks noGrp="1"/>
          </p:cNvSpPr>
          <p:nvPr>
            <p:ph type="subTitle" idx="1"/>
          </p:nvPr>
        </p:nvSpPr>
        <p:spPr>
          <a:xfrm>
            <a:off x="334962" y="2420888"/>
            <a:ext cx="8593137" cy="648072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963" y="1270801"/>
            <a:ext cx="5659437" cy="464263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99188" y="1268413"/>
            <a:ext cx="5657452" cy="4645025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1849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943200"/>
            <a:ext cx="11856000" cy="4679687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0598" y="5678682"/>
            <a:ext cx="11526041" cy="2347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1"/>
            </a:lvl1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17" name="Table Placeholder 11"/>
          <p:cNvSpPr>
            <a:spLocks noGrp="1"/>
          </p:cNvSpPr>
          <p:nvPr>
            <p:ph type="tbl" sz="quarter" idx="15"/>
          </p:nvPr>
        </p:nvSpPr>
        <p:spPr>
          <a:xfrm>
            <a:off x="0" y="5508267"/>
            <a:ext cx="11856000" cy="2794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30934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71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996518" y="6537523"/>
            <a:ext cx="5662084" cy="1603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SD_FLD_DocumentDate"/>
          <p:cNvSpPr txBox="1">
            <a:spLocks noChangeArrowheads="1"/>
          </p:cNvSpPr>
          <p:nvPr userDrawn="1"/>
        </p:nvSpPr>
        <p:spPr bwMode="auto">
          <a:xfrm>
            <a:off x="2255572" y="6508356"/>
            <a:ext cx="374041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800">
                <a:solidFill>
                  <a:schemeClr val="tx1"/>
                </a:solidFill>
                <a:ea typeface="ＭＳ Ｐゴシック" charset="-128"/>
                <a:cs typeface="Arial" charset="0"/>
              </a:rPr>
              <a:t>01 February 2018</a:t>
            </a:r>
            <a:endParaRPr lang="en-GB" altLang="ja-JP" sz="8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7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260350"/>
            <a:ext cx="11857565" cy="31612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1262573"/>
            <a:ext cx="11234175" cy="1304415"/>
          </a:xfrm>
        </p:spPr>
        <p:txBody>
          <a:bodyPr anchor="t" anchorCtr="0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3319536"/>
            <a:ext cx="11857567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34430" y="3518053"/>
            <a:ext cx="8593669" cy="216024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34430" y="3803626"/>
            <a:ext cx="8593669" cy="27688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Email address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34430" y="4080506"/>
            <a:ext cx="8593669" cy="320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Telephone number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34434" y="5769261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2885" y="4869160"/>
            <a:ext cx="27275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b="1" cap="none" baseline="0" noProof="1">
                <a:solidFill>
                  <a:schemeClr val="tx1"/>
                </a:solidFill>
              </a:rPr>
              <a:t>www.dnvgl.com</a:t>
            </a:r>
          </a:p>
        </p:txBody>
      </p:sp>
    </p:spTree>
    <p:extLst>
      <p:ext uri="{BB962C8B-B14F-4D97-AF65-F5344CB8AC3E}">
        <p14:creationId xmlns:p14="http://schemas.microsoft.com/office/powerpoint/2010/main" val="381487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4432" y="1268413"/>
            <a:ext cx="11522209" cy="46450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rgbClr val="333333"/>
              </a:buClr>
              <a:buFont typeface="+mj-lt"/>
              <a:buAutoNum type="arabicPeriod"/>
              <a:defRPr b="1"/>
            </a:lvl1pPr>
            <a:lvl2pPr marL="522000" indent="-180000">
              <a:buFont typeface="Wingdings" panose="05000000000000000000" pitchFamily="2" charset="2"/>
              <a:buChar char="§"/>
              <a:defRPr/>
            </a:lvl2pPr>
            <a:lvl3pPr marL="738000">
              <a:defRPr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7740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125538"/>
            <a:ext cx="11857567" cy="347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2" y="1728000"/>
            <a:ext cx="11090160" cy="1909957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503543"/>
            <a:ext cx="11857567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0" r="1"/>
          <a:stretch/>
        </p:blipFill>
        <p:spPr bwMode="auto">
          <a:xfrm>
            <a:off x="1" y="260350"/>
            <a:ext cx="11857037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 userDrawn="1"/>
        </p:nvCxnSpPr>
        <p:spPr>
          <a:xfrm>
            <a:off x="0" y="6195600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9131301" y="6481529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20" name="SD_VAR_CompanyYear"/>
          <p:cNvSpPr txBox="1"/>
          <p:nvPr userDrawn="1">
            <p:custDataLst>
              <p:tags r:id="rId1"/>
            </p:custDataLst>
          </p:nvPr>
        </p:nvSpPr>
        <p:spPr>
          <a:xfrm>
            <a:off x="610899" y="6508357"/>
            <a:ext cx="8399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>
                <a:solidFill>
                  <a:schemeClr val="tx1"/>
                </a:solidFill>
              </a:rPr>
              <a:t>DNV GL © 2018</a:t>
            </a:r>
            <a:endParaRPr lang="en-GB" sz="800" noProof="0" dirty="0">
              <a:solidFill>
                <a:schemeClr val="tx1"/>
              </a:solidFill>
            </a:endParaRPr>
          </a:p>
        </p:txBody>
      </p:sp>
      <p:sp>
        <p:nvSpPr>
          <p:cNvPr id="19" name="SD_FLD_DocumentDate"/>
          <p:cNvSpPr txBox="1">
            <a:spLocks noChangeArrowheads="1"/>
          </p:cNvSpPr>
          <p:nvPr userDrawn="1"/>
        </p:nvSpPr>
        <p:spPr bwMode="auto">
          <a:xfrm>
            <a:off x="2255572" y="6508356"/>
            <a:ext cx="374041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800">
                <a:solidFill>
                  <a:schemeClr val="tx1"/>
                </a:solidFill>
                <a:ea typeface="ＭＳ Ｐゴシック" charset="-128"/>
                <a:cs typeface="Arial" charset="0"/>
              </a:rPr>
              <a:t>01 February 2018</a:t>
            </a:r>
            <a:endParaRPr lang="en-GB" altLang="ja-JP" sz="8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SD_FLD_BusinessAreaName"/>
          <p:cNvSpPr/>
          <p:nvPr userDrawn="1"/>
        </p:nvSpPr>
        <p:spPr>
          <a:xfrm>
            <a:off x="334431" y="1360800"/>
            <a:ext cx="8593669" cy="209126"/>
          </a:xfrm>
          <a:prstGeom prst="rect">
            <a:avLst/>
          </a:pr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lnSpc>
                <a:spcPct val="113000"/>
              </a:lnSpc>
              <a:spcBef>
                <a:spcPts val="600"/>
              </a:spcBef>
            </a:pP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67748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126596"/>
            <a:ext cx="11857565" cy="29700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FontTx/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" y="4121994"/>
            <a:ext cx="11857038" cy="17914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2" y="4719836"/>
            <a:ext cx="11090160" cy="1037283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101673"/>
            <a:ext cx="11857567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9131301" y="6481529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pic>
        <p:nvPicPr>
          <p:cNvPr id="24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0" r="1"/>
          <a:stretch/>
        </p:blipFill>
        <p:spPr bwMode="auto">
          <a:xfrm>
            <a:off x="1" y="260350"/>
            <a:ext cx="11857037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/>
          <p:nvPr userDrawn="1"/>
        </p:nvCxnSpPr>
        <p:spPr>
          <a:xfrm>
            <a:off x="0" y="6195600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D_VAR_CompanyYear"/>
          <p:cNvSpPr txBox="1"/>
          <p:nvPr userDrawn="1">
            <p:custDataLst>
              <p:tags r:id="rId1"/>
            </p:custDataLst>
          </p:nvPr>
        </p:nvSpPr>
        <p:spPr>
          <a:xfrm>
            <a:off x="610899" y="6508357"/>
            <a:ext cx="8399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>
                <a:solidFill>
                  <a:schemeClr val="tx1"/>
                </a:solidFill>
              </a:rPr>
              <a:t>DNV GL © 2018</a:t>
            </a:r>
            <a:endParaRPr lang="en-GB" sz="800" noProof="0" dirty="0">
              <a:solidFill>
                <a:schemeClr val="tx1"/>
              </a:solidFill>
            </a:endParaRPr>
          </a:p>
        </p:txBody>
      </p:sp>
      <p:sp>
        <p:nvSpPr>
          <p:cNvPr id="20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D_FLD_DocumentDate"/>
          <p:cNvSpPr txBox="1">
            <a:spLocks noChangeArrowheads="1"/>
          </p:cNvSpPr>
          <p:nvPr userDrawn="1"/>
        </p:nvSpPr>
        <p:spPr bwMode="auto">
          <a:xfrm>
            <a:off x="2255572" y="6508356"/>
            <a:ext cx="374041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800">
                <a:solidFill>
                  <a:schemeClr val="tx1"/>
                </a:solidFill>
                <a:ea typeface="ＭＳ Ｐゴシック" charset="-128"/>
                <a:cs typeface="Arial" charset="0"/>
              </a:rPr>
              <a:t>01 February 2018</a:t>
            </a:r>
            <a:endParaRPr lang="en-GB" altLang="ja-JP" sz="8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6" name="SD_FLD_BusinessAreaName"/>
          <p:cNvSpPr/>
          <p:nvPr userDrawn="1"/>
        </p:nvSpPr>
        <p:spPr>
          <a:xfrm>
            <a:off x="334431" y="4352300"/>
            <a:ext cx="8593669" cy="20912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lnSpc>
                <a:spcPct val="113000"/>
              </a:lnSpc>
              <a:spcBef>
                <a:spcPts val="600"/>
              </a:spcBef>
            </a:pP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39340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1125538"/>
            <a:ext cx="11857037" cy="2662691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" y="3810227"/>
            <a:ext cx="11857565" cy="21032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3" y="4190400"/>
            <a:ext cx="8593668" cy="736833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3798614"/>
            <a:ext cx="11857567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9131301" y="6481529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pic>
        <p:nvPicPr>
          <p:cNvPr id="25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0" r="1"/>
          <a:stretch/>
        </p:blipFill>
        <p:spPr bwMode="auto">
          <a:xfrm>
            <a:off x="1" y="260350"/>
            <a:ext cx="11857037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 userDrawn="1"/>
        </p:nvCxnSpPr>
        <p:spPr>
          <a:xfrm>
            <a:off x="0" y="6195600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D_VAR_CompanyYear"/>
          <p:cNvSpPr txBox="1"/>
          <p:nvPr userDrawn="1">
            <p:custDataLst>
              <p:tags r:id="rId1"/>
            </p:custDataLst>
          </p:nvPr>
        </p:nvSpPr>
        <p:spPr>
          <a:xfrm>
            <a:off x="610899" y="6508357"/>
            <a:ext cx="8399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>
                <a:solidFill>
                  <a:schemeClr val="tx1"/>
                </a:solidFill>
              </a:rPr>
              <a:t>DNV GL © 2018</a:t>
            </a:r>
            <a:endParaRPr lang="en-GB" sz="800" noProof="0" dirty="0">
              <a:solidFill>
                <a:schemeClr val="tx1"/>
              </a:solidFill>
            </a:endParaRPr>
          </a:p>
        </p:txBody>
      </p:sp>
      <p:sp>
        <p:nvSpPr>
          <p:cNvPr id="21" name="SD_FLD_DocumentNumber"/>
          <p:cNvSpPr txBox="1">
            <a:spLocks noChangeArrowheads="1"/>
          </p:cNvSpPr>
          <p:nvPr userDrawn="1"/>
        </p:nvSpPr>
        <p:spPr bwMode="auto">
          <a:xfrm>
            <a:off x="1886137" y="6508356"/>
            <a:ext cx="4109851" cy="18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8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SD_FLD_DocumentDate"/>
          <p:cNvSpPr/>
          <p:nvPr userDrawn="1"/>
        </p:nvSpPr>
        <p:spPr>
          <a:xfrm>
            <a:off x="334433" y="5660878"/>
            <a:ext cx="8593668" cy="2525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01 February 2018</a:t>
            </a:r>
            <a:endParaRPr lang="en-GB" sz="1400" b="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SD_FLD_Author"/>
          <p:cNvSpPr txBox="1">
            <a:spLocks noChangeArrowheads="1"/>
          </p:cNvSpPr>
          <p:nvPr userDrawn="1"/>
        </p:nvSpPr>
        <p:spPr bwMode="auto">
          <a:xfrm>
            <a:off x="334431" y="5409220"/>
            <a:ext cx="8593670" cy="24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 anchorCtr="0"/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altLang="ja-JP" sz="14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SD_FLD_BusinessAreaName"/>
          <p:cNvSpPr/>
          <p:nvPr userDrawn="1"/>
        </p:nvSpPr>
        <p:spPr>
          <a:xfrm>
            <a:off x="334431" y="3944453"/>
            <a:ext cx="8593669" cy="20912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lnSpc>
                <a:spcPct val="113000"/>
              </a:lnSpc>
              <a:spcBef>
                <a:spcPts val="600"/>
              </a:spcBef>
            </a:pP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334431" y="5039166"/>
            <a:ext cx="8593670" cy="324036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0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25069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260349"/>
            <a:ext cx="11857565" cy="56502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" y="1268761"/>
            <a:ext cx="8593667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794703"/>
            <a:ext cx="11856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90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60349"/>
            <a:ext cx="11856000" cy="5650271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" y="1268761"/>
            <a:ext cx="8593667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4"/>
          </p:nvPr>
        </p:nvSpPr>
        <p:spPr>
          <a:xfrm>
            <a:off x="0" y="5796000"/>
            <a:ext cx="11856000" cy="2794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4398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1" y="1268414"/>
            <a:ext cx="5659969" cy="464502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188" y="1268414"/>
            <a:ext cx="5657454" cy="464502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0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970248"/>
            <a:ext cx="5659967" cy="575287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187" y="970248"/>
            <a:ext cx="5657453" cy="576000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334431" y="1627201"/>
            <a:ext cx="5659969" cy="428623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199188" y="1627201"/>
            <a:ext cx="5657454" cy="428623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113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r="-1" b="-44689"/>
          <a:stretch/>
        </p:blipFill>
        <p:spPr bwMode="auto">
          <a:xfrm>
            <a:off x="-1" y="6202575"/>
            <a:ext cx="11856377" cy="58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33" y="241082"/>
            <a:ext cx="11522208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268412"/>
            <a:ext cx="11522208" cy="4644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5819" y="6689029"/>
            <a:ext cx="1520697" cy="172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433" y="6687696"/>
            <a:ext cx="4141386" cy="17413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4431" y="6508356"/>
            <a:ext cx="276467" cy="1793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SD_VAR_CompanyYear"/>
          <p:cNvSpPr txBox="1"/>
          <p:nvPr userDrawn="1">
            <p:custDataLst>
              <p:tags r:id="rId16"/>
            </p:custDataLst>
          </p:nvPr>
        </p:nvSpPr>
        <p:spPr>
          <a:xfrm>
            <a:off x="610899" y="6508357"/>
            <a:ext cx="8399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>
                <a:solidFill>
                  <a:schemeClr val="tx1"/>
                </a:solidFill>
              </a:rPr>
              <a:t>DNV GL © 2018</a:t>
            </a:r>
            <a:endParaRPr lang="en-GB" sz="800" noProof="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" y="951174"/>
            <a:ext cx="11856641" cy="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6" name="SD_FLD_DocumentDate"/>
          <p:cNvSpPr txBox="1">
            <a:spLocks noChangeArrowheads="1"/>
          </p:cNvSpPr>
          <p:nvPr userDrawn="1"/>
        </p:nvSpPr>
        <p:spPr bwMode="auto">
          <a:xfrm>
            <a:off x="2255572" y="6508356"/>
            <a:ext cx="374041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800">
                <a:solidFill>
                  <a:schemeClr val="tx1"/>
                </a:solidFill>
                <a:ea typeface="ＭＳ Ｐゴシック" charset="-128"/>
                <a:cs typeface="Arial" charset="0"/>
              </a:rPr>
              <a:t>01 February 2018</a:t>
            </a:r>
            <a:endParaRPr lang="en-GB" altLang="ja-JP" sz="8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65" r:id="rId7"/>
    <p:sldLayoutId id="2147483652" r:id="rId8"/>
    <p:sldLayoutId id="2147483653" r:id="rId9"/>
    <p:sldLayoutId id="2147483664" r:id="rId10"/>
    <p:sldLayoutId id="2147483666" r:id="rId11"/>
    <p:sldLayoutId id="2147483654" r:id="rId12"/>
    <p:sldLayoutId id="2147483655" r:id="rId13"/>
    <p:sldLayoutId id="2147483667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r="-1" b="-44689"/>
          <a:stretch/>
        </p:blipFill>
        <p:spPr bwMode="auto">
          <a:xfrm>
            <a:off x="-1" y="6202575"/>
            <a:ext cx="11856377" cy="58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33" y="241082"/>
            <a:ext cx="11522208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268412"/>
            <a:ext cx="11522208" cy="4644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5819" y="6689029"/>
            <a:ext cx="1520697" cy="172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433" y="6687696"/>
            <a:ext cx="4141386" cy="17413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4431" y="6508356"/>
            <a:ext cx="276467" cy="1793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SD_VAR_CompanyYear"/>
          <p:cNvSpPr txBox="1"/>
          <p:nvPr userDrawn="1">
            <p:custDataLst>
              <p:tags r:id="rId3"/>
            </p:custDataLst>
          </p:nvPr>
        </p:nvSpPr>
        <p:spPr>
          <a:xfrm>
            <a:off x="610899" y="6508357"/>
            <a:ext cx="8399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>
                <a:solidFill>
                  <a:schemeClr val="tx1"/>
                </a:solidFill>
              </a:rPr>
              <a:t>DNV GL © 2018</a:t>
            </a:r>
            <a:endParaRPr lang="en-GB" sz="800" noProof="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" y="951174"/>
            <a:ext cx="11856641" cy="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D_FLD_DocumentDate"/>
          <p:cNvSpPr txBox="1">
            <a:spLocks noChangeArrowheads="1"/>
          </p:cNvSpPr>
          <p:nvPr userDrawn="1"/>
        </p:nvSpPr>
        <p:spPr bwMode="auto">
          <a:xfrm>
            <a:off x="2255572" y="6508356"/>
            <a:ext cx="374041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800">
                <a:solidFill>
                  <a:schemeClr val="tx1"/>
                </a:solidFill>
                <a:ea typeface="ＭＳ Ｐゴシック" charset="-128"/>
                <a:cs typeface="Arial" charset="0"/>
              </a:rPr>
              <a:t>01 February 2018</a:t>
            </a:r>
            <a:endParaRPr lang="en-GB" altLang="ja-JP" sz="8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4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4800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Turbine Performance Practice &amp; Theory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964" y="2437692"/>
            <a:ext cx="8593137" cy="648072"/>
          </a:xfrm>
        </p:spPr>
        <p:txBody>
          <a:bodyPr/>
          <a:lstStyle/>
          <a:p>
            <a:r>
              <a:rPr lang="en-GB" dirty="0"/>
              <a:t>Updates From The Leading Edge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91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 Flow Blockage Due to Operational Wind Turbines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4433" y="1268412"/>
            <a:ext cx="6769679" cy="4644347"/>
          </a:xfrm>
        </p:spPr>
        <p:txBody>
          <a:bodyPr/>
          <a:lstStyle/>
          <a:p>
            <a:r>
              <a:rPr lang="en-GB" dirty="0"/>
              <a:t>Presence of wind turbines slows the incoming free stream wind</a:t>
            </a:r>
          </a:p>
          <a:p>
            <a:endParaRPr lang="en-GB" dirty="0"/>
          </a:p>
          <a:p>
            <a:r>
              <a:rPr lang="en-GB" dirty="0"/>
              <a:t>Local effect caused by single turbine</a:t>
            </a:r>
          </a:p>
          <a:p>
            <a:endParaRPr lang="en-GB" dirty="0"/>
          </a:p>
          <a:p>
            <a:r>
              <a:rPr lang="en-GB" dirty="0"/>
              <a:t>Large-scale impact due to presence of neighbouring turbines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t>2</a:t>
            </a:fld>
            <a:endParaRPr lang="en-GB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4" r="5697"/>
          <a:stretch/>
        </p:blipFill>
        <p:spPr bwMode="auto">
          <a:xfrm>
            <a:off x="7013963" y="1268412"/>
            <a:ext cx="4842678" cy="44088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8516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Translating Pre-Construction Wind Speed Measurements to Energy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58663"/>
              </p:ext>
            </p:extLst>
          </p:nvPr>
        </p:nvGraphicFramePr>
        <p:xfrm>
          <a:off x="334963" y="1268413"/>
          <a:ext cx="5833045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384032" y="1263368"/>
            <a:ext cx="5617551" cy="4644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6000" indent="-198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98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8000" indent="-198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4000" indent="-198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Pre-construction measurements are freestream wind speed</a:t>
            </a:r>
          </a:p>
          <a:p>
            <a:endParaRPr lang="en-GB" dirty="0"/>
          </a:p>
          <a:p>
            <a:r>
              <a:rPr lang="en-GB" dirty="0"/>
              <a:t>Wind speeds measured in power curve tests are not freestream</a:t>
            </a:r>
          </a:p>
          <a:p>
            <a:endParaRPr lang="en-GB" dirty="0"/>
          </a:p>
          <a:p>
            <a:r>
              <a:rPr lang="en-GB" dirty="0"/>
              <a:t>Industry use of power curve measurements to correct for ‘outer range’ performance</a:t>
            </a:r>
          </a:p>
          <a:p>
            <a:endParaRPr lang="en-GB" dirty="0"/>
          </a:p>
          <a:p>
            <a:r>
              <a:rPr lang="en-GB" dirty="0"/>
              <a:t>Energy assessment requires a power curve representative of </a:t>
            </a:r>
            <a:r>
              <a:rPr lang="en-GB" b="1" dirty="0"/>
              <a:t>freestream wind speed </a:t>
            </a:r>
            <a:r>
              <a:rPr lang="en-GB" dirty="0"/>
              <a:t>for an </a:t>
            </a:r>
            <a:r>
              <a:rPr lang="en-GB" b="1" dirty="0"/>
              <a:t>isolated turbine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334963" y="4797152"/>
            <a:ext cx="3168749" cy="1224136"/>
          </a:xfrm>
          <a:prstGeom prst="roundRect">
            <a:avLst/>
          </a:prstGeom>
          <a:noFill/>
          <a:ln w="34925">
            <a:solidFill>
              <a:srgbClr val="C4262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3000"/>
              </a:lnSpc>
              <a:spcBef>
                <a:spcPts val="600"/>
              </a:spcBef>
            </a:pPr>
            <a:endParaRPr lang="en-GB" sz="1600" dirty="0" err="1"/>
          </a:p>
        </p:txBody>
      </p:sp>
    </p:spTree>
    <p:extLst>
      <p:ext uri="{BB962C8B-B14F-4D97-AF65-F5344CB8AC3E}">
        <p14:creationId xmlns:p14="http://schemas.microsoft.com/office/powerpoint/2010/main" val="327818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340" y="1141567"/>
            <a:ext cx="5028301" cy="4898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Real-world Blockage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433" y="1268412"/>
            <a:ext cx="5689559" cy="4644347"/>
          </a:xfrm>
        </p:spPr>
        <p:txBody>
          <a:bodyPr/>
          <a:lstStyle/>
          <a:p>
            <a:r>
              <a:rPr lang="en-GB" dirty="0"/>
              <a:t>&gt; 50 power curve test mast locations</a:t>
            </a:r>
          </a:p>
          <a:p>
            <a:endParaRPr lang="en-GB" dirty="0"/>
          </a:p>
          <a:p>
            <a:r>
              <a:rPr lang="en-GB" dirty="0"/>
              <a:t>Use CFD simulations to determine impact</a:t>
            </a:r>
          </a:p>
          <a:p>
            <a:endParaRPr lang="en-GB" dirty="0"/>
          </a:p>
          <a:p>
            <a:r>
              <a:rPr lang="en-GB" dirty="0"/>
              <a:t>Trends in mast placement by OEM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4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5720"/>
          <a:stretch/>
        </p:blipFill>
        <p:spPr>
          <a:xfrm rot="16200000">
            <a:off x="2159823" y="3363241"/>
            <a:ext cx="2442517" cy="25740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Isosceles Triangle 7"/>
          <p:cNvSpPr/>
          <p:nvPr/>
        </p:nvSpPr>
        <p:spPr>
          <a:xfrm>
            <a:off x="9552384" y="3284984"/>
            <a:ext cx="144016" cy="144016"/>
          </a:xfrm>
          <a:prstGeom prst="triangle">
            <a:avLst/>
          </a:prstGeom>
          <a:solidFill>
            <a:srgbClr val="FECB00"/>
          </a:solidFill>
          <a:ln w="9525">
            <a:solidFill>
              <a:srgbClr val="E9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3000"/>
              </a:lnSpc>
              <a:spcBef>
                <a:spcPts val="600"/>
              </a:spcBef>
            </a:pPr>
            <a:endParaRPr lang="en-GB" sz="1600" dirty="0" err="1"/>
          </a:p>
        </p:txBody>
      </p:sp>
    </p:spTree>
    <p:extLst>
      <p:ext uri="{BB962C8B-B14F-4D97-AF65-F5344CB8AC3E}">
        <p14:creationId xmlns:p14="http://schemas.microsoft.com/office/powerpoint/2010/main" val="22264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432" y="1032518"/>
            <a:ext cx="4154482" cy="513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CFD 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433" y="1268412"/>
            <a:ext cx="6913695" cy="4644347"/>
          </a:xfrm>
        </p:spPr>
        <p:txBody>
          <a:bodyPr/>
          <a:lstStyle/>
          <a:p>
            <a:r>
              <a:rPr lang="en-GB" dirty="0"/>
              <a:t>Magnitude of blockage impact is sensitive to relative mast location</a:t>
            </a:r>
          </a:p>
          <a:p>
            <a:endParaRPr lang="en-GB" dirty="0"/>
          </a:p>
          <a:p>
            <a:r>
              <a:rPr lang="en-GB" dirty="0"/>
              <a:t>OEM power curve test specifications and preferences determine mast positioning (within IEC guidelines)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30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 curve test measurements of wind speed are not representative of true freestream conditions</a:t>
            </a:r>
          </a:p>
          <a:p>
            <a:endParaRPr lang="en-GB" dirty="0"/>
          </a:p>
          <a:p>
            <a:r>
              <a:rPr lang="en-GB" dirty="0"/>
              <a:t>Pre-construction energy assessments use power curve test measurements to ‘correct’ for outer range performance</a:t>
            </a:r>
          </a:p>
          <a:p>
            <a:endParaRPr lang="en-GB" dirty="0"/>
          </a:p>
          <a:p>
            <a:r>
              <a:rPr lang="en-GB" dirty="0"/>
              <a:t>CFD simulations have been used to determine blockage impact for real world test mast measurements</a:t>
            </a:r>
          </a:p>
          <a:p>
            <a:endParaRPr lang="en-GB" dirty="0"/>
          </a:p>
          <a:p>
            <a:r>
              <a:rPr lang="en-GB" dirty="0"/>
              <a:t>Variation in relative mast locations between different turbine manufacturers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66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Questions?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Carl Ostridge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carl.ostridge@dnvgl.com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6502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&#1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&#1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&#10;"/>
</p:tagLst>
</file>

<file path=ppt/theme/theme1.xml><?xml version="1.0" encoding="utf-8"?>
<a:theme xmlns:a="http://schemas.openxmlformats.org/drawingml/2006/main" name="DNV PowerPoint Template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  <a:custClrLst>
    <a:custClr name="Sky blue">
      <a:srgbClr val="99D6F0"/>
    </a:custClr>
    <a:custClr name="Land green">
      <a:srgbClr val="3F9C35"/>
    </a:custClr>
    <a:custClr name="Sea Blue">
      <a:srgbClr val="003591"/>
    </a:custClr>
    <a:custClr name="Dark blue">
      <a:srgbClr val="0F204B"/>
    </a:custClr>
    <a:custClr name="White">
      <a:srgbClr val="FFFFFF"/>
    </a:custClr>
    <a:custClr name="Cyan">
      <a:srgbClr val="009FDA"/>
    </a:custClr>
    <a:custClr name="80 % Cyan">
      <a:srgbClr val="33B2E1"/>
    </a:custClr>
    <a:custClr name="60 % Cyan">
      <a:srgbClr val="66C5E9"/>
    </a:custClr>
    <a:custClr name="40 % Cyan">
      <a:srgbClr val="99D6F0"/>
    </a:custClr>
    <a:custClr name="20 % Cyan">
      <a:srgbClr val="CCECF8"/>
    </a:custClr>
    <a:custClr name="10 % Cyan">
      <a:srgbClr val="E5F5FB"/>
    </a:custClr>
    <a:custClr name="Black">
      <a:srgbClr val="000000"/>
    </a:custClr>
    <a:custClr name="80 % Black (Text)">
      <a:srgbClr val="333333"/>
    </a:custClr>
    <a:custClr name="60 % Black">
      <a:srgbClr val="666666"/>
    </a:custClr>
    <a:custClr name="40 % Black">
      <a:srgbClr val="999999"/>
    </a:custClr>
    <a:custClr name="20 % Black">
      <a:srgbClr val="CCCCCC"/>
    </a:custClr>
    <a:custClr name="10 % Black">
      <a:srgbClr val="E5E5E5"/>
    </a:custClr>
    <a:custClr name="Yellow">
      <a:srgbClr val="FECB00"/>
    </a:custClr>
    <a:custClr name="Orange">
      <a:srgbClr val="E98300"/>
    </a:custClr>
    <a:custClr name="Purple">
      <a:srgbClr val="6E5091"/>
    </a:custClr>
    <a:custClr name="Red">
      <a:srgbClr val="C4262E"/>
    </a:custClr>
    <a:custClr name="Warm grey">
      <a:srgbClr val="988F86"/>
    </a:custClr>
  </a:custClrLst>
  <a:extLst>
    <a:ext uri="{05A4C25C-085E-4340-85A3-A5531E510DB2}">
      <thm15:themeFamily xmlns:thm15="http://schemas.microsoft.com/office/thememl/2012/main" name="DNV GL PowerPoint template 16-9 company wide.potx" id="{EBE6F640-57DB-4B89-929B-C8C4488C0011}" vid="{3F6B863A-CBC6-433B-9DB2-29ADE9586AFC}"/>
    </a:ext>
  </a:extLst>
</a:theme>
</file>

<file path=ppt/theme/theme2.xml><?xml version="1.0" encoding="utf-8"?>
<a:theme xmlns:a="http://schemas.openxmlformats.org/drawingml/2006/main" name="Agenda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NV GL PowerPoint template 16-9 company wide.potx" id="{EBE6F640-57DB-4B89-929B-C8C4488C0011}" vid="{8967D187-7BCD-4311-BDDE-B395CEADE67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DNV GL PowerPoint template 16-9 company wide</Template>
  <TotalTime>360</TotalTime>
  <Words>237</Words>
  <Application>Microsoft Office PowerPoint</Application>
  <PresentationFormat>Widescreen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MS PGothic</vt:lpstr>
      <vt:lpstr>Arial</vt:lpstr>
      <vt:lpstr>Calibri</vt:lpstr>
      <vt:lpstr>Verdana</vt:lpstr>
      <vt:lpstr>Wingdings</vt:lpstr>
      <vt:lpstr>Wingdings 2</vt:lpstr>
      <vt:lpstr>DNV PowerPoint Template</vt:lpstr>
      <vt:lpstr>Agenda</vt:lpstr>
      <vt:lpstr>Turbine Performance Practice &amp; Theory</vt:lpstr>
      <vt:lpstr>Wind Flow Blockage Due to Operational Wind Turbines</vt:lpstr>
      <vt:lpstr>Translating Pre-Construction Wind Speed Measurements to Energy</vt:lpstr>
      <vt:lpstr>Real-world Blockage Impact</vt:lpstr>
      <vt:lpstr>CFD Simulation Results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Ostridge, Carl</dc:creator>
  <cp:lastModifiedBy>Ostridge, Carl</cp:lastModifiedBy>
  <cp:revision>12</cp:revision>
  <dcterms:created xsi:type="dcterms:W3CDTF">2018-02-01T06:28:53Z</dcterms:created>
  <dcterms:modified xsi:type="dcterms:W3CDTF">2018-02-01T12:29:53Z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RunSetTextContentFromTag">
    <vt:lpwstr>True</vt:lpwstr>
  </property>
  <property fmtid="{D5CDD505-2E9C-101B-9397-08002B2CF9AE}" pid="4" name="SD_DocumentLanguage">
    <vt:lpwstr>en-GB</vt:lpwstr>
  </property>
  <property fmtid="{D5CDD505-2E9C-101B-9397-08002B2CF9AE}" pid="5" name="SD_DocumentLanguageString">
    <vt:lpwstr>English (United Kingdom)</vt:lpwstr>
  </property>
  <property fmtid="{D5CDD505-2E9C-101B-9397-08002B2CF9AE}" pid="6" name="SD_CtlText_BusinessAreaName">
    <vt:lpwstr>Blank</vt:lpwstr>
  </property>
  <property fmtid="{D5CDD505-2E9C-101B-9397-08002B2CF9AE}" pid="7" name="SD_CtlText_DocumentNumber">
    <vt:lpwstr/>
  </property>
  <property fmtid="{D5CDD505-2E9C-101B-9397-08002B2CF9AE}" pid="8" name="sdDocumentDate">
    <vt:lpwstr>43132</vt:lpwstr>
  </property>
  <property fmtid="{D5CDD505-2E9C-101B-9397-08002B2CF9AE}" pid="9" name="sdDocumentDateFormat">
    <vt:lpwstr>en-GB:dd MMMM yyyy</vt:lpwstr>
  </property>
  <property fmtid="{D5CDD505-2E9C-101B-9397-08002B2CF9AE}" pid="10" name="SD_CtlText_AuthorName">
    <vt:lpwstr/>
  </property>
  <property fmtid="{D5CDD505-2E9C-101B-9397-08002B2CF9AE}" pid="11" name="SD_CtlText_Confidentiality">
    <vt:lpwstr>Open (Ungraded)</vt:lpwstr>
  </property>
  <property fmtid="{D5CDD505-2E9C-101B-9397-08002B2CF9AE}" pid="12" name="SD_UserprofileName">
    <vt:lpwstr/>
  </property>
  <property fmtid="{D5CDD505-2E9C-101B-9397-08002B2CF9AE}" pid="13" name="DocumentInfoFinished">
    <vt:lpwstr>True</vt:lpwstr>
  </property>
</Properties>
</file>