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0" r:id="rId3"/>
    <p:sldId id="264" r:id="rId4"/>
    <p:sldId id="262" r:id="rId5"/>
    <p:sldId id="263" r:id="rId6"/>
    <p:sldId id="265" r:id="rId7"/>
    <p:sldId id="266" r:id="rId8"/>
    <p:sldId id="267" r:id="rId9"/>
    <p:sldId id="268" r:id="rId10"/>
    <p:sldId id="259" r:id="rId11"/>
    <p:sldId id="269" r:id="rId12"/>
    <p:sldId id="270" r:id="rId13"/>
    <p:sldId id="271" r:id="rId14"/>
    <p:sldId id="27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pos="4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pos="3840"/>
        <p:guide orient="horz" pos="2160"/>
        <p:guide pos="3940"/>
        <p:guide pos="4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4BF6-E372-4C93-B60E-7E9FCE64504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E69A-2420-4F1A-9973-DEA1C91A4F3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68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4BF6-E372-4C93-B60E-7E9FCE64504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E69A-2420-4F1A-9973-DEA1C91A4F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56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4BF6-E372-4C93-B60E-7E9FCE64504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E69A-2420-4F1A-9973-DEA1C91A4F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271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4BF6-E372-4C93-B60E-7E9FCE64504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E69A-2420-4F1A-9973-DEA1C91A4F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183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4BF6-E372-4C93-B60E-7E9FCE64504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E69A-2420-4F1A-9973-DEA1C91A4F3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55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4BF6-E372-4C93-B60E-7E9FCE64504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E69A-2420-4F1A-9973-DEA1C91A4F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62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4BF6-E372-4C93-B60E-7E9FCE64504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E69A-2420-4F1A-9973-DEA1C91A4F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17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4BF6-E372-4C93-B60E-7E9FCE64504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E69A-2420-4F1A-9973-DEA1C91A4F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05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4BF6-E372-4C93-B60E-7E9FCE64504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E69A-2420-4F1A-9973-DEA1C91A4F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90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464BF6-E372-4C93-B60E-7E9FCE64504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A5E69A-2420-4F1A-9973-DEA1C91A4F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79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4BF6-E372-4C93-B60E-7E9FCE64504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E69A-2420-4F1A-9973-DEA1C91A4F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16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464BF6-E372-4C93-B60E-7E9FCE64504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A5E69A-2420-4F1A-9973-DEA1C91A4F36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19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13" Type="http://schemas.openxmlformats.org/officeDocument/2006/relationships/image" Target="../media/image23.jpg"/><Relationship Id="rId18" Type="http://schemas.openxmlformats.org/officeDocument/2006/relationships/image" Target="../media/image28.jpg"/><Relationship Id="rId3" Type="http://schemas.openxmlformats.org/officeDocument/2006/relationships/image" Target="../media/image14.png"/><Relationship Id="rId7" Type="http://schemas.openxmlformats.org/officeDocument/2006/relationships/image" Target="../media/image9.jpg"/><Relationship Id="rId12" Type="http://schemas.openxmlformats.org/officeDocument/2006/relationships/image" Target="../media/image22.jpg"/><Relationship Id="rId17" Type="http://schemas.openxmlformats.org/officeDocument/2006/relationships/image" Target="../media/image27.jpg"/><Relationship Id="rId2" Type="http://schemas.openxmlformats.org/officeDocument/2006/relationships/image" Target="../media/image13.png"/><Relationship Id="rId16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1.jpg"/><Relationship Id="rId5" Type="http://schemas.openxmlformats.org/officeDocument/2006/relationships/image" Target="../media/image16.png"/><Relationship Id="rId15" Type="http://schemas.openxmlformats.org/officeDocument/2006/relationships/image" Target="../media/image25.jpg"/><Relationship Id="rId10" Type="http://schemas.openxmlformats.org/officeDocument/2006/relationships/image" Target="../media/image20.jpg"/><Relationship Id="rId4" Type="http://schemas.openxmlformats.org/officeDocument/2006/relationships/image" Target="../media/image15.png"/><Relationship Id="rId9" Type="http://schemas.openxmlformats.org/officeDocument/2006/relationships/image" Target="../media/image19.jpg"/><Relationship Id="rId1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isible_light_communication#/media/File:EM_spectrum.sv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9F1A-360F-4375-8467-3DF0BF9A1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6000" dirty="0"/>
              <a:t>Relative Performance Differentials of Saliency Models with Co-Registered IR-VIS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D1235-A7C0-4AD1-8098-3519CDD8A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Peter Caruana</a:t>
            </a:r>
          </a:p>
          <a:p>
            <a:r>
              <a:rPr lang="en-CA" dirty="0"/>
              <a:t>EECS 4422, Fall 2019</a:t>
            </a:r>
          </a:p>
        </p:txBody>
      </p:sp>
    </p:spTree>
    <p:extLst>
      <p:ext uri="{BB962C8B-B14F-4D97-AF65-F5344CB8AC3E}">
        <p14:creationId xmlns:p14="http://schemas.microsoft.com/office/powerpoint/2010/main" val="159511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A picture containing sitting, monitor, blue, dark&#10;&#10;Description automatically generated">
            <a:extLst>
              <a:ext uri="{FF2B5EF4-FFF2-40B4-BE49-F238E27FC236}">
                <a16:creationId xmlns:a16="http://schemas.microsoft.com/office/drawing/2014/main" id="{5272D7CC-A2D9-4AC4-A1F1-DB6DB8797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28" y="4902779"/>
            <a:ext cx="1865031" cy="1243355"/>
          </a:xfrm>
          <a:prstGeom prst="rect">
            <a:avLst/>
          </a:prstGeom>
        </p:spPr>
      </p:pic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96F2F4B5-A53B-457B-9CCD-8245E90B1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86" y="4902780"/>
            <a:ext cx="1865031" cy="1243355"/>
          </a:xfrm>
          <a:prstGeom prst="rect">
            <a:avLst/>
          </a:prstGeom>
        </p:spPr>
      </p:pic>
      <p:pic>
        <p:nvPicPr>
          <p:cNvPr id="4" name="Picture 3" descr="A picture containing indoor, object, sitting, monitor&#10;&#10;Description automatically generated">
            <a:extLst>
              <a:ext uri="{FF2B5EF4-FFF2-40B4-BE49-F238E27FC236}">
                <a16:creationId xmlns:a16="http://schemas.microsoft.com/office/drawing/2014/main" id="{7D1E123C-353C-481B-87FB-644245BBB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717" y="4902784"/>
            <a:ext cx="1865033" cy="1243355"/>
          </a:xfrm>
          <a:prstGeom prst="rect">
            <a:avLst/>
          </a:prstGeom>
        </p:spPr>
      </p:pic>
      <p:pic>
        <p:nvPicPr>
          <p:cNvPr id="5" name="Picture 4" descr="A picture containing sitting, clock&#10;&#10;Description automatically generated">
            <a:extLst>
              <a:ext uri="{FF2B5EF4-FFF2-40B4-BE49-F238E27FC236}">
                <a16:creationId xmlns:a16="http://schemas.microsoft.com/office/drawing/2014/main" id="{8B78A28C-5465-4C61-ABCB-144991C11C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935" y="4902784"/>
            <a:ext cx="1865033" cy="1243355"/>
          </a:xfrm>
          <a:prstGeom prst="rect">
            <a:avLst/>
          </a:prstGeom>
        </p:spPr>
      </p:pic>
      <p:pic>
        <p:nvPicPr>
          <p:cNvPr id="6" name="Picture 5" descr="A picture containing animal, star&#10;&#10;Description automatically generated">
            <a:extLst>
              <a:ext uri="{FF2B5EF4-FFF2-40B4-BE49-F238E27FC236}">
                <a16:creationId xmlns:a16="http://schemas.microsoft.com/office/drawing/2014/main" id="{CB271734-9194-43AF-BDAE-9DCEDC1509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593" y="4902784"/>
            <a:ext cx="1865035" cy="1243356"/>
          </a:xfrm>
          <a:prstGeom prst="rect">
            <a:avLst/>
          </a:prstGeom>
        </p:spPr>
      </p:pic>
      <p:pic>
        <p:nvPicPr>
          <p:cNvPr id="7" name="Picture 6" descr="A picture containing photo, water, white, black&#10;&#10;Description automatically generated">
            <a:extLst>
              <a:ext uri="{FF2B5EF4-FFF2-40B4-BE49-F238E27FC236}">
                <a16:creationId xmlns:a16="http://schemas.microsoft.com/office/drawing/2014/main" id="{6C9CC7CB-CE48-454A-8E61-33B98C59F7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023" y="124083"/>
            <a:ext cx="1763322" cy="1175548"/>
          </a:xfrm>
          <a:prstGeom prst="rect">
            <a:avLst/>
          </a:prstGeom>
        </p:spPr>
      </p:pic>
      <p:pic>
        <p:nvPicPr>
          <p:cNvPr id="8" name="Picture 7" descr="A person standing on a court with a racket&#10;&#10;Description automatically generated">
            <a:extLst>
              <a:ext uri="{FF2B5EF4-FFF2-40B4-BE49-F238E27FC236}">
                <a16:creationId xmlns:a16="http://schemas.microsoft.com/office/drawing/2014/main" id="{ED99C11B-E7F5-48F6-828B-158CACE45D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083" y="124083"/>
            <a:ext cx="1763322" cy="1175548"/>
          </a:xfrm>
          <a:prstGeom prst="rect">
            <a:avLst/>
          </a:prstGeom>
        </p:spPr>
      </p:pic>
      <p:pic>
        <p:nvPicPr>
          <p:cNvPr id="10" name="Picture 9" descr="A picture containing sky, star, night, black&#10;&#10;Description automatically generated">
            <a:extLst>
              <a:ext uri="{FF2B5EF4-FFF2-40B4-BE49-F238E27FC236}">
                <a16:creationId xmlns:a16="http://schemas.microsoft.com/office/drawing/2014/main" id="{F3B3440D-3F61-4919-A11F-CE697D14CB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048" y="2252536"/>
            <a:ext cx="1865032" cy="1243355"/>
          </a:xfrm>
          <a:prstGeom prst="rect">
            <a:avLst/>
          </a:prstGeom>
        </p:spPr>
      </p:pic>
      <p:pic>
        <p:nvPicPr>
          <p:cNvPr id="12" name="Picture 11" descr="A picture containing black, sky, star, cat&#10;&#10;Description automatically generated">
            <a:extLst>
              <a:ext uri="{FF2B5EF4-FFF2-40B4-BE49-F238E27FC236}">
                <a16:creationId xmlns:a16="http://schemas.microsoft.com/office/drawing/2014/main" id="{10146494-AA8E-4928-BA02-8087F827E4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26" y="3573118"/>
            <a:ext cx="1865034" cy="1243356"/>
          </a:xfrm>
          <a:prstGeom prst="rect">
            <a:avLst/>
          </a:prstGeom>
        </p:spPr>
      </p:pic>
      <p:pic>
        <p:nvPicPr>
          <p:cNvPr id="14" name="Picture 13" descr="A picture containing monitor, sitting, black, table&#10;&#10;Description automatically generated">
            <a:extLst>
              <a:ext uri="{FF2B5EF4-FFF2-40B4-BE49-F238E27FC236}">
                <a16:creationId xmlns:a16="http://schemas.microsoft.com/office/drawing/2014/main" id="{DDCF9589-24D9-4432-8013-C5E2BD9156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007" y="2252536"/>
            <a:ext cx="1865034" cy="1243356"/>
          </a:xfrm>
          <a:prstGeom prst="rect">
            <a:avLst/>
          </a:prstGeom>
        </p:spPr>
      </p:pic>
      <p:pic>
        <p:nvPicPr>
          <p:cNvPr id="16" name="Picture 15" descr="A picture containing star, light&#10;&#10;Description automatically generated">
            <a:extLst>
              <a:ext uri="{FF2B5EF4-FFF2-40B4-BE49-F238E27FC236}">
                <a16:creationId xmlns:a16="http://schemas.microsoft.com/office/drawing/2014/main" id="{8F1ECA61-1A2C-45E3-AD07-B2F8821384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82" y="3573118"/>
            <a:ext cx="1865034" cy="1243356"/>
          </a:xfrm>
          <a:prstGeom prst="rect">
            <a:avLst/>
          </a:prstGeom>
        </p:spPr>
      </p:pic>
      <p:pic>
        <p:nvPicPr>
          <p:cNvPr id="18" name="Picture 17" descr="A picture containing sky, star&#10;&#10;Description automatically generated">
            <a:extLst>
              <a:ext uri="{FF2B5EF4-FFF2-40B4-BE49-F238E27FC236}">
                <a16:creationId xmlns:a16="http://schemas.microsoft.com/office/drawing/2014/main" id="{D345E3D2-C35A-4688-B737-885E53A4F2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838" y="2252536"/>
            <a:ext cx="1865034" cy="1243356"/>
          </a:xfrm>
          <a:prstGeom prst="rect">
            <a:avLst/>
          </a:prstGeom>
        </p:spPr>
      </p:pic>
      <p:pic>
        <p:nvPicPr>
          <p:cNvPr id="20" name="Picture 19" descr="A picture containing star, sky&#10;&#10;Description automatically generated">
            <a:extLst>
              <a:ext uri="{FF2B5EF4-FFF2-40B4-BE49-F238E27FC236}">
                <a16:creationId xmlns:a16="http://schemas.microsoft.com/office/drawing/2014/main" id="{D8187563-CE3F-4B75-B50F-A8545126946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838" y="3573119"/>
            <a:ext cx="1865034" cy="1243356"/>
          </a:xfrm>
          <a:prstGeom prst="rect">
            <a:avLst/>
          </a:prstGeom>
        </p:spPr>
      </p:pic>
      <p:pic>
        <p:nvPicPr>
          <p:cNvPr id="22" name="Picture 21" descr="A picture containing star&#10;&#10;Description automatically generated">
            <a:extLst>
              <a:ext uri="{FF2B5EF4-FFF2-40B4-BE49-F238E27FC236}">
                <a16:creationId xmlns:a16="http://schemas.microsoft.com/office/drawing/2014/main" id="{495EC0DD-72A4-4BC7-B126-FF07D658C4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006" y="2252540"/>
            <a:ext cx="1865034" cy="1243356"/>
          </a:xfrm>
          <a:prstGeom prst="rect">
            <a:avLst/>
          </a:prstGeom>
        </p:spPr>
      </p:pic>
      <p:pic>
        <p:nvPicPr>
          <p:cNvPr id="24" name="Picture 23" descr="A picture containing star&#10;&#10;Description automatically generated">
            <a:extLst>
              <a:ext uri="{FF2B5EF4-FFF2-40B4-BE49-F238E27FC236}">
                <a16:creationId xmlns:a16="http://schemas.microsoft.com/office/drawing/2014/main" id="{ECCA5E79-3D2E-4FF0-939D-1693E7EB85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934" y="3573122"/>
            <a:ext cx="1865034" cy="1243356"/>
          </a:xfrm>
          <a:prstGeom prst="rect">
            <a:avLst/>
          </a:prstGeom>
        </p:spPr>
      </p:pic>
      <p:pic>
        <p:nvPicPr>
          <p:cNvPr id="26" name="Picture 25" descr="A picture containing cat&#10;&#10;Description automatically generated">
            <a:extLst>
              <a:ext uri="{FF2B5EF4-FFF2-40B4-BE49-F238E27FC236}">
                <a16:creationId xmlns:a16="http://schemas.microsoft.com/office/drawing/2014/main" id="{986E4541-0E64-4DE2-B4A1-276F1C40FE3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962" y="2252540"/>
            <a:ext cx="1865034" cy="124335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538E148-CD64-4199-968E-01C23316F21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839" y="3582202"/>
            <a:ext cx="1865034" cy="124335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B3761D4-AD6D-4EDE-8B59-6A91FFB94602}"/>
              </a:ext>
            </a:extLst>
          </p:cNvPr>
          <p:cNvSpPr txBox="1"/>
          <p:nvPr/>
        </p:nvSpPr>
        <p:spPr>
          <a:xfrm>
            <a:off x="664435" y="2689547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FB67CA-F0D5-47E9-B473-6403CD24C198}"/>
              </a:ext>
            </a:extLst>
          </p:cNvPr>
          <p:cNvSpPr txBox="1"/>
          <p:nvPr/>
        </p:nvSpPr>
        <p:spPr>
          <a:xfrm>
            <a:off x="700220" y="4010130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AD555D-C64E-4E24-A2D2-FA1C79B515A9}"/>
              </a:ext>
            </a:extLst>
          </p:cNvPr>
          <p:cNvSpPr txBox="1"/>
          <p:nvPr/>
        </p:nvSpPr>
        <p:spPr>
          <a:xfrm>
            <a:off x="259623" y="5330713"/>
            <a:ext cx="128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Difference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D4AC1B-E77A-433C-8EDF-BA30B5819DE6}"/>
              </a:ext>
            </a:extLst>
          </p:cNvPr>
          <p:cNvSpPr txBox="1"/>
          <p:nvPr/>
        </p:nvSpPr>
        <p:spPr>
          <a:xfrm>
            <a:off x="2348932" y="1805977"/>
            <a:ext cx="7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AWS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DE06FD-E20E-4791-9A20-2587626DE905}"/>
              </a:ext>
            </a:extLst>
          </p:cNvPr>
          <p:cNvSpPr txBox="1"/>
          <p:nvPr/>
        </p:nvSpPr>
        <p:spPr>
          <a:xfrm>
            <a:off x="4321888" y="1762987"/>
            <a:ext cx="7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DVA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B786CD-4055-4E36-BE61-B50B3C26DC24}"/>
              </a:ext>
            </a:extLst>
          </p:cNvPr>
          <p:cNvSpPr txBox="1"/>
          <p:nvPr/>
        </p:nvSpPr>
        <p:spPr>
          <a:xfrm>
            <a:off x="6303722" y="1762987"/>
            <a:ext cx="7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GBVS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60748B-9B97-4103-BD4B-63DAA043968C}"/>
              </a:ext>
            </a:extLst>
          </p:cNvPr>
          <p:cNvSpPr txBox="1"/>
          <p:nvPr/>
        </p:nvSpPr>
        <p:spPr>
          <a:xfrm>
            <a:off x="8301012" y="1753466"/>
            <a:ext cx="7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IKN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6C5CF7-C41A-445B-A098-7552954D1902}"/>
              </a:ext>
            </a:extLst>
          </p:cNvPr>
          <p:cNvSpPr txBox="1"/>
          <p:nvPr/>
        </p:nvSpPr>
        <p:spPr>
          <a:xfrm>
            <a:off x="10051342" y="1753466"/>
            <a:ext cx="11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RARE2012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99210F-EE92-4085-B258-934ACFFCE95D}"/>
              </a:ext>
            </a:extLst>
          </p:cNvPr>
          <p:cNvSpPr txBox="1"/>
          <p:nvPr/>
        </p:nvSpPr>
        <p:spPr>
          <a:xfrm>
            <a:off x="5291642" y="1304334"/>
            <a:ext cx="1762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VIS/IR – Lab_1230_take5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BD936D-347C-4E44-B6CD-DE234DEC8CBA}"/>
              </a:ext>
            </a:extLst>
          </p:cNvPr>
          <p:cNvSpPr txBox="1"/>
          <p:nvPr/>
        </p:nvSpPr>
        <p:spPr>
          <a:xfrm>
            <a:off x="2804329" y="527191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Input images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E69AE9-CC51-42FE-BF74-3216D2EB3AA3}"/>
              </a:ext>
            </a:extLst>
          </p:cNvPr>
          <p:cNvCxnSpPr/>
          <p:nvPr/>
        </p:nvCxnSpPr>
        <p:spPr>
          <a:xfrm>
            <a:off x="1651247" y="1762987"/>
            <a:ext cx="0" cy="43831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C16D8F-8EF7-42A9-B17E-C0F0C364612D}"/>
              </a:ext>
            </a:extLst>
          </p:cNvPr>
          <p:cNvCxnSpPr/>
          <p:nvPr/>
        </p:nvCxnSpPr>
        <p:spPr>
          <a:xfrm>
            <a:off x="88777" y="2132319"/>
            <a:ext cx="114840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849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4185-DE0F-43EA-B9E3-73C9330F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Metrics – Score/Missed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E723D74-3CDC-4A65-A5BE-41EF82FCA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57625"/>
            <a:ext cx="5333333" cy="40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70737BE-8E8D-45C4-904B-200B82807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21" y="1857625"/>
            <a:ext cx="5333333" cy="40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4543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04B8-6D18-405C-9A0C-A81B8D35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Metrics – Score/Missed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1296-D395-4335-900C-46EA81DEB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Computed ROI for human map</a:t>
            </a:r>
          </a:p>
          <a:p>
            <a:r>
              <a:rPr lang="en-CA" dirty="0"/>
              <a:t>Calculated score and missed metrics based on map ROI for the VIS and IR saliency maps.</a:t>
            </a:r>
          </a:p>
          <a:p>
            <a:r>
              <a:rPr lang="en-CA" dirty="0"/>
              <a:t>We can see that across the various models, score between IR and VIS appears similar. However the VIS images actually tend to have a lot more misses.</a:t>
            </a:r>
          </a:p>
          <a:p>
            <a:r>
              <a:rPr lang="en-CA" dirty="0"/>
              <a:t>Some Caveats*</a:t>
            </a:r>
          </a:p>
          <a:p>
            <a:pPr lvl="1"/>
            <a:r>
              <a:rPr lang="en-CA" dirty="0"/>
              <a:t>This analysis was done on a small subset (22 pairs)</a:t>
            </a:r>
          </a:p>
          <a:p>
            <a:pPr lvl="1"/>
            <a:r>
              <a:rPr lang="en-CA" dirty="0"/>
              <a:t>Human maps need much more participants to be more robust</a:t>
            </a:r>
          </a:p>
        </p:txBody>
      </p:sp>
    </p:spTree>
    <p:extLst>
      <p:ext uri="{BB962C8B-B14F-4D97-AF65-F5344CB8AC3E}">
        <p14:creationId xmlns:p14="http://schemas.microsoft.com/office/powerpoint/2010/main" val="59139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4E7D-30DC-4824-A9CE-95928EFF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Metrics – Analytical </a:t>
            </a:r>
          </a:p>
        </p:txBody>
      </p:sp>
      <p:pic>
        <p:nvPicPr>
          <p:cNvPr id="14" name="Picture 13" descr="A picture containing food&#10;&#10;Description automatically generated">
            <a:extLst>
              <a:ext uri="{FF2B5EF4-FFF2-40B4-BE49-F238E27FC236}">
                <a16:creationId xmlns:a16="http://schemas.microsoft.com/office/drawing/2014/main" id="{7CF878FE-6D05-425A-BFDB-FC3197424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976" y="2343702"/>
            <a:ext cx="2405765" cy="1603843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E40D777D-7999-45BF-A36E-E8B178B40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976" y="4552943"/>
            <a:ext cx="2394593" cy="1596395"/>
          </a:xfrm>
          <a:prstGeom prst="rect">
            <a:avLst/>
          </a:prstGeom>
        </p:spPr>
      </p:pic>
      <p:pic>
        <p:nvPicPr>
          <p:cNvPr id="18" name="Picture 17" descr="A close up of a hillside&#10;&#10;Description automatically generated">
            <a:extLst>
              <a:ext uri="{FF2B5EF4-FFF2-40B4-BE49-F238E27FC236}">
                <a16:creationId xmlns:a16="http://schemas.microsoft.com/office/drawing/2014/main" id="{036A53E2-8658-428F-85CD-2D668FA34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75" y="2343704"/>
            <a:ext cx="2405765" cy="1603843"/>
          </a:xfrm>
          <a:prstGeom prst="rect">
            <a:avLst/>
          </a:prstGeom>
        </p:spPr>
      </p:pic>
      <p:pic>
        <p:nvPicPr>
          <p:cNvPr id="10" name="Picture 9" descr="A picture containing animal, star&#10;&#10;Description automatically generated">
            <a:extLst>
              <a:ext uri="{FF2B5EF4-FFF2-40B4-BE49-F238E27FC236}">
                <a16:creationId xmlns:a16="http://schemas.microsoft.com/office/drawing/2014/main" id="{2F4EE930-8D81-4FCF-8943-7608AC8A227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167" y="3413464"/>
            <a:ext cx="2405765" cy="1603843"/>
          </a:xfrm>
          <a:prstGeom prst="rect">
            <a:avLst/>
          </a:prstGeom>
        </p:spPr>
      </p:pic>
      <p:pic>
        <p:nvPicPr>
          <p:cNvPr id="21" name="Picture 20" descr="A body of water&#10;&#10;Description automatically generated">
            <a:extLst>
              <a:ext uri="{FF2B5EF4-FFF2-40B4-BE49-F238E27FC236}">
                <a16:creationId xmlns:a16="http://schemas.microsoft.com/office/drawing/2014/main" id="{6ADDA5E2-2152-41DA-9F5A-3871011C0D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75" y="4545497"/>
            <a:ext cx="2405765" cy="160384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0877896-1552-453E-87CC-AA356AC4347F}"/>
              </a:ext>
            </a:extLst>
          </p:cNvPr>
          <p:cNvSpPr txBox="1"/>
          <p:nvPr/>
        </p:nvSpPr>
        <p:spPr>
          <a:xfrm>
            <a:off x="8389398" y="2077375"/>
            <a:ext cx="27662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 can see that the human map tends to focus on the tree in the top right.</a:t>
            </a:r>
          </a:p>
          <a:p>
            <a:endParaRPr lang="en-CA" dirty="0"/>
          </a:p>
          <a:p>
            <a:r>
              <a:rPr lang="en-CA" dirty="0"/>
              <a:t>Though not exactly the same, qualitatively both the VIS and IR have high saliency values around that same object shape.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4E15D5-6D7D-4075-90C9-8C3DF5D5405B}"/>
              </a:ext>
            </a:extLst>
          </p:cNvPr>
          <p:cNvSpPr txBox="1"/>
          <p:nvPr/>
        </p:nvSpPr>
        <p:spPr>
          <a:xfrm>
            <a:off x="1267618" y="1965978"/>
            <a:ext cx="110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VIS Image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BBEAB0-2F06-4402-9A1C-2A3B9F1E5509}"/>
              </a:ext>
            </a:extLst>
          </p:cNvPr>
          <p:cNvSpPr txBox="1"/>
          <p:nvPr/>
        </p:nvSpPr>
        <p:spPr>
          <a:xfrm>
            <a:off x="1267618" y="4166669"/>
            <a:ext cx="110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IR Image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930C6C-E883-4F76-95AD-2CC284D66F0F}"/>
              </a:ext>
            </a:extLst>
          </p:cNvPr>
          <p:cNvSpPr txBox="1"/>
          <p:nvPr/>
        </p:nvSpPr>
        <p:spPr>
          <a:xfrm>
            <a:off x="3794397" y="2960957"/>
            <a:ext cx="137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Human Map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ABE9C2-24AB-4175-9928-48FAB9D75C05}"/>
              </a:ext>
            </a:extLst>
          </p:cNvPr>
          <p:cNvSpPr txBox="1"/>
          <p:nvPr/>
        </p:nvSpPr>
        <p:spPr>
          <a:xfrm>
            <a:off x="6366861" y="1965978"/>
            <a:ext cx="156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(DVA) VIS 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9BAA07-EC50-46A5-81C5-63A918E3C373}"/>
              </a:ext>
            </a:extLst>
          </p:cNvPr>
          <p:cNvSpPr txBox="1"/>
          <p:nvPr/>
        </p:nvSpPr>
        <p:spPr>
          <a:xfrm>
            <a:off x="6277823" y="4166669"/>
            <a:ext cx="156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(DVA) IR Sal</a:t>
            </a:r>
          </a:p>
        </p:txBody>
      </p:sp>
    </p:spTree>
    <p:extLst>
      <p:ext uri="{BB962C8B-B14F-4D97-AF65-F5344CB8AC3E}">
        <p14:creationId xmlns:p14="http://schemas.microsoft.com/office/powerpoint/2010/main" val="68221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A594-90C7-475A-B944-EF3A1CDA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91A3-E834-4993-82F4-4C9B28346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674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8744-404B-4463-9341-E2F55074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6618E-EF69-48B7-8BFB-FDC0B96C7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[1] - </a:t>
            </a:r>
            <a:r>
              <a:rPr lang="en-CA" dirty="0">
                <a:hlinkClick r:id="rId2"/>
              </a:rPr>
              <a:t>https://en.wikipedia.org/wiki/Visible_light_communication#/media/File:EM_spectrum.svg</a:t>
            </a:r>
            <a:endParaRPr lang="en-CA" dirty="0"/>
          </a:p>
          <a:p>
            <a:r>
              <a:rPr lang="en-CA" dirty="0"/>
              <a:t>[2] - </a:t>
            </a:r>
            <a:r>
              <a:rPr lang="en-US" i="1" dirty="0"/>
              <a:t>IR Saliency Detection via a GCF-SB Visual Attention Framework</a:t>
            </a:r>
            <a:r>
              <a:rPr lang="en-US" dirty="0"/>
              <a:t>, Zhao et.al </a:t>
            </a:r>
          </a:p>
          <a:p>
            <a:r>
              <a:rPr lang="en-US" dirty="0"/>
              <a:t>[3] – </a:t>
            </a:r>
            <a:r>
              <a:rPr lang="en-US" i="1" dirty="0"/>
              <a:t>SMILER: Saliency Model Implementation Library for Experimental Research</a:t>
            </a:r>
            <a:r>
              <a:rPr lang="en-US" dirty="0"/>
              <a:t>, C. </a:t>
            </a:r>
            <a:r>
              <a:rPr lang="en-US" dirty="0" err="1"/>
              <a:t>Wloka</a:t>
            </a:r>
            <a:r>
              <a:rPr lang="en-US" dirty="0"/>
              <a:t>, T. </a:t>
            </a:r>
            <a:r>
              <a:rPr lang="en-US" dirty="0" err="1"/>
              <a:t>Kunic</a:t>
            </a:r>
            <a:r>
              <a:rPr lang="en-US" dirty="0"/>
              <a:t>, I. </a:t>
            </a:r>
            <a:r>
              <a:rPr lang="en-US" dirty="0" err="1"/>
              <a:t>Kotseruba</a:t>
            </a:r>
            <a:r>
              <a:rPr lang="en-US" dirty="0"/>
              <a:t>, R. </a:t>
            </a:r>
            <a:r>
              <a:rPr lang="en-US" dirty="0" err="1"/>
              <a:t>Fahimi</a:t>
            </a:r>
            <a:r>
              <a:rPr lang="en-US" dirty="0"/>
              <a:t>, N. </a:t>
            </a:r>
            <a:r>
              <a:rPr lang="en-US" dirty="0" err="1"/>
              <a:t>Frosst</a:t>
            </a:r>
            <a:r>
              <a:rPr lang="en-US" dirty="0"/>
              <a:t>, N. Bruce, J. </a:t>
            </a:r>
            <a:r>
              <a:rPr lang="en-US" dirty="0" err="1"/>
              <a:t>Tsotsos</a:t>
            </a:r>
            <a:r>
              <a:rPr lang="en-US" dirty="0"/>
              <a:t> (York University, University of Manitoba, Google Brain Toronto, Ryerson University), (2018)</a:t>
            </a:r>
          </a:p>
          <a:p>
            <a:r>
              <a:rPr lang="en-US" dirty="0"/>
              <a:t>[4] – Visible Infrared Database, SMT/COPPE/</a:t>
            </a:r>
            <a:r>
              <a:rPr lang="en-US" dirty="0" err="1"/>
              <a:t>Poli</a:t>
            </a:r>
            <a:r>
              <a:rPr lang="en-US"/>
              <a:t>/UFRJ and IME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480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56566-D1B3-4762-A285-13067C2B0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CA" dirty="0"/>
              <a:t>Motivation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A41683-6B01-4688-8A27-567961F6E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810669"/>
            <a:ext cx="5451627" cy="291662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6CC7B-4EFB-4CF4-8235-02C958BB9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CA" dirty="0"/>
              <a:t>Humans see light on the visible spectrum, which is wavelengths from about 300nm to 700nm. Typically cameras only record light in this spectrum range</a:t>
            </a:r>
          </a:p>
          <a:p>
            <a:r>
              <a:rPr lang="en-CA" dirty="0"/>
              <a:t>But we are able to record intensities of other wavelengths of light. IR cameras are able to see the light emitted by thermal radiation from objects.</a:t>
            </a:r>
          </a:p>
          <a:p>
            <a:r>
              <a:rPr lang="en-CA" dirty="0"/>
              <a:t>Things that emit noticeable thermal radiation tend to be things which humans find important. Vehicles, electronics, animals, other humans etc.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210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BA14-BB6B-4E83-969D-37DECE64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care about 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E53A3-4934-40CA-A40F-887901EA8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situations where there is no visible light, there is almost always a usable abundance of IR light</a:t>
            </a:r>
          </a:p>
          <a:p>
            <a:r>
              <a:rPr lang="en-CA" dirty="0"/>
              <a:t>Using IR images for computer vision opens up a large array of applications where there is not enough visible light.</a:t>
            </a:r>
          </a:p>
          <a:p>
            <a:r>
              <a:rPr lang="en-CA" dirty="0"/>
              <a:t>You may have noticed that a large portion of the day on earth is entirely devoid of light. (Night)</a:t>
            </a:r>
          </a:p>
        </p:txBody>
      </p:sp>
    </p:spTree>
    <p:extLst>
      <p:ext uri="{BB962C8B-B14F-4D97-AF65-F5344CB8AC3E}">
        <p14:creationId xmlns:p14="http://schemas.microsoft.com/office/powerpoint/2010/main" val="76584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E6BF-BCAA-44B9-892D-65C4F6A3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Saliency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B49C5-2E7B-4D0D-9409-AE245EDA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Saliency models aim to segment images with the goal to adapt the information in an image to show what is interesting or important</a:t>
            </a:r>
          </a:p>
          <a:p>
            <a:r>
              <a:rPr lang="en-CA" dirty="0"/>
              <a:t>Almost all saliency models are designed/trained with visual images in mind. In fact I can only find 1 paper which aims to design a model specifically for use with IR images.</a:t>
            </a:r>
          </a:p>
          <a:p>
            <a:r>
              <a:rPr lang="en-CA" dirty="0"/>
              <a:t>(</a:t>
            </a:r>
            <a:r>
              <a:rPr lang="en-US" i="1" dirty="0"/>
              <a:t>IR Saliency Detection via a GCF-SB Visual Attention Framework, Zhao et. Al.</a:t>
            </a:r>
            <a:r>
              <a:rPr lang="en-CA" dirty="0"/>
              <a:t>)</a:t>
            </a:r>
          </a:p>
          <a:p>
            <a:pPr lvl="1"/>
            <a:endParaRPr lang="en-CA" dirty="0"/>
          </a:p>
        </p:txBody>
      </p:sp>
      <p:pic>
        <p:nvPicPr>
          <p:cNvPr id="5" name="Picture 4" descr="A picture containing outdoor, road, mountain, plane&#10;&#10;Description automatically generated">
            <a:extLst>
              <a:ext uri="{FF2B5EF4-FFF2-40B4-BE49-F238E27FC236}">
                <a16:creationId xmlns:a16="http://schemas.microsoft.com/office/drawing/2014/main" id="{B3823CCB-AB32-49C3-86A9-959BB5F8B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964613"/>
            <a:ext cx="2856722" cy="1904481"/>
          </a:xfrm>
          <a:prstGeom prst="rect">
            <a:avLst/>
          </a:prstGeom>
        </p:spPr>
      </p:pic>
      <p:pic>
        <p:nvPicPr>
          <p:cNvPr id="7" name="Picture 6" descr="A picture containing star, sky&#10;&#10;Description automatically generated">
            <a:extLst>
              <a:ext uri="{FF2B5EF4-FFF2-40B4-BE49-F238E27FC236}">
                <a16:creationId xmlns:a16="http://schemas.microsoft.com/office/drawing/2014/main" id="{92F773FE-9E16-438B-962F-761BC0281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089" y="3964612"/>
            <a:ext cx="2856722" cy="190448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CFA3292-B3AF-4837-A748-FE96F0219ACB}"/>
              </a:ext>
            </a:extLst>
          </p:cNvPr>
          <p:cNvSpPr/>
          <p:nvPr/>
        </p:nvSpPr>
        <p:spPr>
          <a:xfrm>
            <a:off x="4180114" y="4730620"/>
            <a:ext cx="774441" cy="317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74BB0F-8520-46A0-B2A3-CF96ED3BB795}"/>
              </a:ext>
            </a:extLst>
          </p:cNvPr>
          <p:cNvSpPr txBox="1"/>
          <p:nvPr/>
        </p:nvSpPr>
        <p:spPr>
          <a:xfrm>
            <a:off x="1097280" y="5869093"/>
            <a:ext cx="28567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Image from: Visible-Infrared Database – SMT Lab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500F6-2EDA-481F-808E-DFCB0E02858C}"/>
              </a:ext>
            </a:extLst>
          </p:cNvPr>
          <p:cNvSpPr txBox="1"/>
          <p:nvPr/>
        </p:nvSpPr>
        <p:spPr>
          <a:xfrm>
            <a:off x="5184089" y="5869093"/>
            <a:ext cx="28567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GBVS Saliency Map</a:t>
            </a:r>
          </a:p>
        </p:txBody>
      </p:sp>
    </p:spTree>
    <p:extLst>
      <p:ext uri="{BB962C8B-B14F-4D97-AF65-F5344CB8AC3E}">
        <p14:creationId xmlns:p14="http://schemas.microsoft.com/office/powerpoint/2010/main" val="263297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983D-8AA5-4564-94EF-C01F9D56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Question(s):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165D-EC5C-4642-B2ED-A7094A8F5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Can saliency models be used on IR images? How do they compare in performance to VIS images?</a:t>
            </a:r>
          </a:p>
          <a:p>
            <a:r>
              <a:rPr lang="en-CA" dirty="0"/>
              <a:t>Are there any use cases in which IR and VIS images are interchangeable?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847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8D66-202E-4E0B-9D2B-65F1F2A6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 -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12C6A-7F5E-417D-B1AC-6BA971C17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used the Visible-Infrared Database - </a:t>
            </a:r>
            <a:r>
              <a:rPr lang="en-US" dirty="0"/>
              <a:t>SMT/COPPE/</a:t>
            </a:r>
            <a:r>
              <a:rPr lang="en-US" dirty="0" err="1"/>
              <a:t>Poli</a:t>
            </a:r>
            <a:r>
              <a:rPr lang="en-US" dirty="0"/>
              <a:t>/UFRJ and IME</a:t>
            </a:r>
          </a:p>
          <a:p>
            <a:pPr lvl="1"/>
            <a:r>
              <a:rPr lang="en-US" dirty="0"/>
              <a:t>Various datasets</a:t>
            </a:r>
          </a:p>
          <a:p>
            <a:pPr lvl="1"/>
            <a:r>
              <a:rPr lang="en-US" dirty="0"/>
              <a:t>All IR and VIS image pairs are Co-Registered. This is IMPORTANT – In order to compare performance the images need to at least be of the same scene!</a:t>
            </a:r>
          </a:p>
        </p:txBody>
      </p:sp>
    </p:spTree>
    <p:extLst>
      <p:ext uri="{BB962C8B-B14F-4D97-AF65-F5344CB8AC3E}">
        <p14:creationId xmlns:p14="http://schemas.microsoft.com/office/powerpoint/2010/main" val="72140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AA17-649C-4AF8-8B5B-6662C75E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 – Ground Truth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4B9881-D1F8-4B8D-B843-4763C5FB9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2674" y="3844211"/>
            <a:ext cx="2702652" cy="2024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EEC868-23FD-4CC1-8DB2-2064FB44D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41" y="3844212"/>
            <a:ext cx="2699701" cy="20247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2F69F9-207B-494A-8135-6743DE9156DC}"/>
              </a:ext>
            </a:extLst>
          </p:cNvPr>
          <p:cNvSpPr txBox="1"/>
          <p:nvPr/>
        </p:nvSpPr>
        <p:spPr>
          <a:xfrm>
            <a:off x="774441" y="5868988"/>
            <a:ext cx="564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Mouse Contingent Stimuli – From SALICON: Saliency in Context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232A35-726E-4044-B3AD-D326BA2E2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070" y="3844211"/>
            <a:ext cx="3037165" cy="20247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ABD423-85BA-4EB1-A239-7B6B7F036BF3}"/>
              </a:ext>
            </a:extLst>
          </p:cNvPr>
          <p:cNvSpPr txBox="1"/>
          <p:nvPr/>
        </p:nvSpPr>
        <p:spPr>
          <a:xfrm>
            <a:off x="9005413" y="5868988"/>
            <a:ext cx="1410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My implementation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43568-757A-4222-B1D4-74DD89000E97}"/>
              </a:ext>
            </a:extLst>
          </p:cNvPr>
          <p:cNvSpPr txBox="1"/>
          <p:nvPr/>
        </p:nvSpPr>
        <p:spPr>
          <a:xfrm>
            <a:off x="1180730" y="1899821"/>
            <a:ext cx="997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Need ground truth data to assess performance</a:t>
            </a:r>
          </a:p>
          <a:p>
            <a:endParaRPr lang="en-CA" dirty="0"/>
          </a:p>
          <a:p>
            <a:r>
              <a:rPr lang="en-CA" dirty="0"/>
              <a:t>SALICON method: </a:t>
            </a:r>
            <a:r>
              <a:rPr lang="en-CA" b="1" dirty="0"/>
              <a:t>Mouse-Contingent Free-Viewing </a:t>
            </a:r>
            <a:r>
              <a:rPr lang="en-CA" dirty="0"/>
              <a:t>paradigm</a:t>
            </a:r>
          </a:p>
          <a:p>
            <a:endParaRPr lang="en-CA" dirty="0"/>
          </a:p>
          <a:p>
            <a:r>
              <a:rPr lang="en-CA" dirty="0"/>
              <a:t>Uses mouse tracking in leu of eye tracking to generate human saliency maps</a:t>
            </a:r>
          </a:p>
        </p:txBody>
      </p:sp>
    </p:spTree>
    <p:extLst>
      <p:ext uri="{BB962C8B-B14F-4D97-AF65-F5344CB8AC3E}">
        <p14:creationId xmlns:p14="http://schemas.microsoft.com/office/powerpoint/2010/main" val="75438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0BBA-FC15-4D6F-9BE9-62685B89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 – Ground Truth Data</a:t>
            </a:r>
          </a:p>
        </p:txBody>
      </p:sp>
      <p:pic>
        <p:nvPicPr>
          <p:cNvPr id="5" name="Content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B7CF28D1-CAF7-4084-BAA1-0D911F0F5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90" y="4539342"/>
            <a:ext cx="2473316" cy="1648877"/>
          </a:xfrm>
        </p:spPr>
      </p:pic>
      <p:pic>
        <p:nvPicPr>
          <p:cNvPr id="7" name="Picture 6" descr="A picture containing photo, water, white, black&#10;&#10;Description automatically generated">
            <a:extLst>
              <a:ext uri="{FF2B5EF4-FFF2-40B4-BE49-F238E27FC236}">
                <a16:creationId xmlns:a16="http://schemas.microsoft.com/office/drawing/2014/main" id="{48E6E910-9CCB-4D7A-A268-2C840CD25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43" y="4539342"/>
            <a:ext cx="2473316" cy="1648878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4350689-21D4-493A-B186-2B95F7CBB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546" y="3315502"/>
            <a:ext cx="1131260" cy="754173"/>
          </a:xfrm>
          <a:prstGeom prst="rect">
            <a:avLst/>
          </a:prstGeom>
        </p:spPr>
      </p:pic>
      <p:pic>
        <p:nvPicPr>
          <p:cNvPr id="11" name="Picture 10" descr="A picture containing black, drawing&#10;&#10;Description automatically generated">
            <a:extLst>
              <a:ext uri="{FF2B5EF4-FFF2-40B4-BE49-F238E27FC236}">
                <a16:creationId xmlns:a16="http://schemas.microsoft.com/office/drawing/2014/main" id="{F3710DBA-B344-4E66-8DC9-E509F63FE4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04" y="3315502"/>
            <a:ext cx="1131260" cy="754173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953AE7FC-5C19-4F1F-8365-06B84B6FEA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18" y="2468749"/>
            <a:ext cx="1131260" cy="7541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11390D-BFF6-4C18-A0D4-04357526A563}"/>
              </a:ext>
            </a:extLst>
          </p:cNvPr>
          <p:cNvSpPr txBox="1"/>
          <p:nvPr/>
        </p:nvSpPr>
        <p:spPr>
          <a:xfrm>
            <a:off x="2050046" y="3634774"/>
            <a:ext cx="31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6B7D24-0A85-4097-8C07-21C96B653726}"/>
              </a:ext>
            </a:extLst>
          </p:cNvPr>
          <p:cNvCxnSpPr/>
          <p:nvPr/>
        </p:nvCxnSpPr>
        <p:spPr>
          <a:xfrm>
            <a:off x="2205405" y="4136994"/>
            <a:ext cx="0" cy="28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21E09D-91A9-4EB6-87C2-F4629304077B}"/>
              </a:ext>
            </a:extLst>
          </p:cNvPr>
          <p:cNvSpPr txBox="1"/>
          <p:nvPr/>
        </p:nvSpPr>
        <p:spPr>
          <a:xfrm>
            <a:off x="3806743" y="2077375"/>
            <a:ext cx="7348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Mouse tracking data is blurred then added up. The final image is normalized to achieve a map which is brightest in areas with the most overlap</a:t>
            </a:r>
          </a:p>
          <a:p>
            <a:endParaRPr lang="en-CA" dirty="0"/>
          </a:p>
          <a:p>
            <a:r>
              <a:rPr lang="en-CA" dirty="0"/>
              <a:t>Requires a decent size pool of participants to get accurate data.</a:t>
            </a:r>
          </a:p>
        </p:txBody>
      </p:sp>
    </p:spTree>
    <p:extLst>
      <p:ext uri="{BB962C8B-B14F-4D97-AF65-F5344CB8AC3E}">
        <p14:creationId xmlns:p14="http://schemas.microsoft.com/office/powerpoint/2010/main" val="11988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766D-F430-4383-B63C-0AD9FD88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 – Saliency Model Implements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FC13-6C59-49A3-BAC5-6953A3BE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Used SMILER (</a:t>
            </a:r>
            <a:r>
              <a:rPr lang="en-US" dirty="0"/>
              <a:t>Saliency Model Implementation Library for Experimental Research</a:t>
            </a:r>
            <a:r>
              <a:rPr lang="en-CA" dirty="0"/>
              <a:t>) for implementation of saliency models. [C. </a:t>
            </a:r>
            <a:r>
              <a:rPr lang="en-CA" dirty="0" err="1"/>
              <a:t>Wloka</a:t>
            </a:r>
            <a:r>
              <a:rPr lang="en-CA" dirty="0"/>
              <a:t> et. Al.]</a:t>
            </a:r>
          </a:p>
          <a:p>
            <a:r>
              <a:rPr lang="en-CA" dirty="0"/>
              <a:t>Models used:</a:t>
            </a:r>
          </a:p>
          <a:p>
            <a:pPr lvl="1"/>
            <a:r>
              <a:rPr lang="en-CA" dirty="0"/>
              <a:t>AWS</a:t>
            </a:r>
          </a:p>
          <a:p>
            <a:pPr lvl="1"/>
            <a:r>
              <a:rPr lang="en-CA" dirty="0"/>
              <a:t>DVA</a:t>
            </a:r>
          </a:p>
          <a:p>
            <a:pPr lvl="1"/>
            <a:r>
              <a:rPr lang="en-CA" dirty="0"/>
              <a:t>GBVS</a:t>
            </a:r>
          </a:p>
          <a:p>
            <a:pPr lvl="1"/>
            <a:r>
              <a:rPr lang="en-CA" dirty="0"/>
              <a:t>IKN</a:t>
            </a:r>
          </a:p>
          <a:p>
            <a:pPr lvl="1"/>
            <a:r>
              <a:rPr lang="en-CA" dirty="0"/>
              <a:t>RARE2012</a:t>
            </a:r>
          </a:p>
          <a:p>
            <a:pPr lvl="1"/>
            <a:endParaRPr lang="en-CA" dirty="0"/>
          </a:p>
          <a:p>
            <a:pPr marL="201168" lvl="1" indent="0">
              <a:buNone/>
            </a:pPr>
            <a:r>
              <a:rPr lang="en-CA" dirty="0"/>
              <a:t>Mix of classical and deep net models. I avoided models which rely on colour (e.g. CVS). </a:t>
            </a:r>
          </a:p>
          <a:p>
            <a:pPr marL="201168" lvl="1" indent="0">
              <a:buNone/>
            </a:pPr>
            <a:r>
              <a:rPr lang="en-CA" dirty="0"/>
              <a:t>(…Also this is what I could get working)</a:t>
            </a:r>
          </a:p>
        </p:txBody>
      </p:sp>
    </p:spTree>
    <p:extLst>
      <p:ext uri="{BB962C8B-B14F-4D97-AF65-F5344CB8AC3E}">
        <p14:creationId xmlns:p14="http://schemas.microsoft.com/office/powerpoint/2010/main" val="29708274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787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Relative Performance Differentials of Saliency Models with Co-Registered IR-VIS Images</vt:lpstr>
      <vt:lpstr>Motivation</vt:lpstr>
      <vt:lpstr>Why care about IR?</vt:lpstr>
      <vt:lpstr>Saliency</vt:lpstr>
      <vt:lpstr>Question(s):</vt:lpstr>
      <vt:lpstr>Methods - Datasets</vt:lpstr>
      <vt:lpstr>Methods – Ground Truth Data</vt:lpstr>
      <vt:lpstr>Methods – Ground Truth Data</vt:lpstr>
      <vt:lpstr>Methods – Saliency Model Implements</vt:lpstr>
      <vt:lpstr>PowerPoint Presentation</vt:lpstr>
      <vt:lpstr>Metrics – Score/Missed</vt:lpstr>
      <vt:lpstr>Metrics – Score/Missed</vt:lpstr>
      <vt:lpstr>Metrics – Analytical 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Relative Performance Differentials of Saliency Models with Co-Registered IR-VIS Images</dc:title>
  <dc:creator>Peter Caruana</dc:creator>
  <cp:lastModifiedBy>Peter Caruana</cp:lastModifiedBy>
  <cp:revision>22</cp:revision>
  <dcterms:created xsi:type="dcterms:W3CDTF">2019-11-26T22:09:58Z</dcterms:created>
  <dcterms:modified xsi:type="dcterms:W3CDTF">2019-11-27T04:24:17Z</dcterms:modified>
</cp:coreProperties>
</file>