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86"/>
  </p:normalViewPr>
  <p:slideViewPr>
    <p:cSldViewPr snapToGrid="0">
      <p:cViewPr>
        <p:scale>
          <a:sx n="90" d="100"/>
          <a:sy n="90" d="100"/>
        </p:scale>
        <p:origin x="153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690-9E75-F3B7-07B5-3A3F0E15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DA4D-C24D-E381-D98C-7A1D565D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D6F0-D140-A479-8108-3931AA38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DA0E-7C23-4B5E-58AF-306CA5EA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519B-E7D2-D0FE-7DDA-9803F1EA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2898-F386-53AC-E6EE-6D692549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05FF-54D6-5B72-D07C-89FF99CE9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1297-0E6E-09AC-6F1D-5BB1971B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7F7C-2D5D-D060-62DB-F946B79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05A-2ADE-98EC-BDC1-9A83C7A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EC63C-9D49-5DE3-D6D8-257FA3F3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4CF4B-153C-6FD3-7F1C-521980783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0829-8FC8-F123-53F5-EBD4865F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E41C-38B6-4BA2-F146-A36D8114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6D8A-AF1D-1AF6-044C-79F89E9C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3114-4FE0-0F42-3BF9-79A9DC4A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A92E-A903-CB29-A5C7-47FCE5DA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46E6-A5D1-E47F-F580-7D3BC97E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8586-6278-6D10-F21E-8FCAAB5A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F126-7B73-0B12-E2E2-8646ED0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4D8E-B8E2-0B48-F028-6ABCD24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120D-92E8-CD7B-0307-D7AA3582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FA63-7A89-18F1-FC65-EB4488F1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A37-7397-55E9-D903-EE3ECDE1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F7F6-5E60-69AB-2D77-D17BDC44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39F1-C6B1-B1DD-C268-67F1626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F49-5CAD-41BB-6912-B36CD50DE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EC4A-4249-421B-97F7-17016F5D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D6EF-1CDD-918F-B5A6-E74AE1B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BC5F-31F2-0910-F075-4A0BDE3D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AF58B-475F-AF64-C76F-EFC1807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CFD9-326D-8965-B701-52D22D2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0FEA-D73F-1F4C-C5CC-46DCC15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4778-C3E3-7B85-BF0B-436090D7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6B3CC-59ED-CF3B-3B0C-D26827506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0209-6668-645A-A2FB-26809C538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0F6B0-DB9E-F884-6DC8-B56386E4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5E2AB-5B26-7576-CAD5-834C5A3D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55810-9FC3-DBB2-1BCF-E6B5A34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E6DF-F9F3-A9A5-2D46-7E2DC6DA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E81F-501C-4162-DCD4-C3B6B6C7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BC653-8750-D427-1579-7EB44CEA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8F4FB-336E-4EF2-B047-95954DEB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08FD2-C6AE-9E21-079B-33881666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BD666-721F-FE58-98A8-D0FC70A6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A362-799F-379B-8BA9-592884CC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AF7-7E5D-E019-B6D2-1EE1A0A1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7770-9DE0-2119-00DA-B5905B0E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1599-5A05-6C7E-AEE8-FBAF9862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DD9E-5664-0585-C193-8723796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52D6-5559-0572-6595-52DC3C80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11CC-5CFC-3851-9417-C0F24170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4748-911A-9B8B-ED0F-6BEACE53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5BD42-35D0-5BBF-C619-3E93B73E8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E2FE1-69BC-5FE2-ECD8-9C15B471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A84C7-6B82-E364-9A7F-1822D4C2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706F8-7AD9-A31A-7757-7BF9378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EA3B-EC66-0D60-896B-08CF9998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64158-D00E-1FD5-F0FB-469996D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DFBF-3F33-A935-EB70-1629B558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9772-DBE5-C946-ABFF-57B51EF34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5149-8BE6-E3CA-7B0A-8639D96B3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D043-12F4-A4C7-3EDE-4E5CD43A7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9CEDBE8A-4DC3-DCCA-2EED-058CEE4ED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3D8A-1021-9722-7CE3-4DF67A483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22237"/>
            <a:ext cx="9730746" cy="290051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INCOME</a:t>
            </a:r>
            <a:r>
              <a:rPr lang="en-US" sz="4400" b="1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4400" b="1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4400" b="1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4400" b="1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CENSUS</a:t>
            </a:r>
            <a:r>
              <a:rPr lang="en-US" sz="4400" b="1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spc="-2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F7A6F-B371-0F1A-4CAE-2EC778CC9F7C}"/>
              </a:ext>
            </a:extLst>
          </p:cNvPr>
          <p:cNvSpPr txBox="1"/>
          <p:nvPr/>
        </p:nvSpPr>
        <p:spPr>
          <a:xfrm>
            <a:off x="219166" y="4386379"/>
            <a:ext cx="11753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GGROUP 12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 NARAYAN GURRAM     SAI DEEPTHI GALI     SAHIL SUSHIL MAHAJAN     PRABHAT CHANDA     RUCHIRKANTH GANDIKOTA</a:t>
            </a:r>
          </a:p>
        </p:txBody>
      </p:sp>
    </p:spTree>
    <p:extLst>
      <p:ext uri="{BB962C8B-B14F-4D97-AF65-F5344CB8AC3E}">
        <p14:creationId xmlns:p14="http://schemas.microsoft.com/office/powerpoint/2010/main" val="350583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A39C-C2DE-F0D0-0CBC-F85D7833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VS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7172-3210-645C-4834-1A8A2FB0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34" y="1528763"/>
            <a:ext cx="8343728" cy="4964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8529-A6E2-49A9-8709-B3AA6D3CEAE9}"/>
              </a:ext>
            </a:extLst>
          </p:cNvPr>
          <p:cNvSpPr txBox="1"/>
          <p:nvPr/>
        </p:nvSpPr>
        <p:spPr>
          <a:xfrm>
            <a:off x="9663112" y="1985963"/>
            <a:ext cx="252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0.00000001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3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C221-8272-96AC-7E87-F92C1782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L2 - REGULARIZATION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BF83C6-D916-76D6-5A72-A82376804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3691"/>
              </p:ext>
            </p:extLst>
          </p:nvPr>
        </p:nvGraphicFramePr>
        <p:xfrm>
          <a:off x="385762" y="1462087"/>
          <a:ext cx="11372850" cy="18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38810725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6087270"/>
                    </a:ext>
                  </a:extLst>
                </a:gridCol>
                <a:gridCol w="2200237">
                  <a:extLst>
                    <a:ext uri="{9D8B030D-6E8A-4147-A177-3AD203B41FA5}">
                      <a16:colId xmlns:a16="http://schemas.microsoft.com/office/drawing/2014/main" val="2879169403"/>
                    </a:ext>
                  </a:extLst>
                </a:gridCol>
                <a:gridCol w="2143163">
                  <a:extLst>
                    <a:ext uri="{9D8B030D-6E8A-4147-A177-3AD203B41FA5}">
                      <a16:colId xmlns:a16="http://schemas.microsoft.com/office/drawing/2014/main" val="3113329875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649329458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847482418"/>
                    </a:ext>
                  </a:extLst>
                </a:gridCol>
              </a:tblGrid>
              <a:tr h="91201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LearningRate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Regularization_Param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Accuracy_Train_Data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Recall_Train_Data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Accuracy_Test_Data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Recall_Test_Data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45024"/>
                  </a:ext>
                </a:extLst>
              </a:tr>
              <a:tr h="91201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0.7013473593198357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0.7998414871388428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0.6695563488016318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0.8112094395280236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4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BDAF8C-0420-5E40-367B-BC6328488789}"/>
              </a:ext>
            </a:extLst>
          </p:cNvPr>
          <p:cNvSpPr txBox="1"/>
          <p:nvPr/>
        </p:nvSpPr>
        <p:spPr>
          <a:xfrm>
            <a:off x="500063" y="3686175"/>
            <a:ext cx="10639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L2 regularization in logistic regression has demonstrated an improvement in both accuracy. The regularization term effectively addresses overfitting, leading to a more robust and generalizable model.</a:t>
            </a:r>
          </a:p>
        </p:txBody>
      </p:sp>
    </p:spTree>
    <p:extLst>
      <p:ext uri="{BB962C8B-B14F-4D97-AF65-F5344CB8AC3E}">
        <p14:creationId xmlns:p14="http://schemas.microsoft.com/office/powerpoint/2010/main" val="417940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1245-6CE4-7183-C39F-ADD87BE9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6B86-2EEB-84C4-79BC-F59DFBF4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assumes that features are conditionally independent, simplifying the modeling process.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simplicity makes it particularly suitable for scenarios with two possible outcomes.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56D7-F10E-021B-ECEA-5E3F5D83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286"/>
            <a:ext cx="10515600" cy="126047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metrics suggest that the Naive Bayes model is performing reasonably well, achieving a good balance between precision and recall for the binary classification task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FF01EB34-4BC7-B119-2355-0C39EECC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770858"/>
            <a:ext cx="4305300" cy="1443037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6C09F57-D39F-D430-564E-0625A33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282574"/>
            <a:ext cx="6029326" cy="37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3DBE-C5A3-894E-13E5-60288D10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CA7-FDDF-B439-43DC-53B00ED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Neural networks excel at capturing intricate patterns in data, while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 introduces crucial non-linearity, enhancing the model's ability to understand complex relationships.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mitigates the vanishing gradient problem, promoting stable gradient flow during training. This characteristic, coupled with neural networks, facilitates effective training even in deep architectures.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F7309-3DB6-982C-C719-A28958E5B3D2}"/>
              </a:ext>
            </a:extLst>
          </p:cNvPr>
          <p:cNvSpPr txBox="1"/>
          <p:nvPr/>
        </p:nvSpPr>
        <p:spPr>
          <a:xfrm>
            <a:off x="428625" y="46126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D98DE-B9AF-7698-9502-43282B5F6DD1}"/>
              </a:ext>
            </a:extLst>
          </p:cNvPr>
          <p:cNvSpPr txBox="1"/>
          <p:nvPr/>
        </p:nvSpPr>
        <p:spPr>
          <a:xfrm>
            <a:off x="428625" y="2084387"/>
            <a:ext cx="279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F68605-9AFC-7CF3-21D6-6EDC10C4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0" y="1173161"/>
            <a:ext cx="2476500" cy="825500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D72099D4-6FA2-1F36-6CA9-9FE824CA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690218"/>
            <a:ext cx="3556000" cy="939800"/>
          </a:xfrm>
          <a:prstGeom prst="rect">
            <a:avLst/>
          </a:prstGeom>
        </p:spPr>
      </p:pic>
      <p:pic>
        <p:nvPicPr>
          <p:cNvPr id="12" name="Picture 11" descr="A graph showing the value of a train&#10;&#10;Description automatically generated">
            <a:extLst>
              <a:ext uri="{FF2B5EF4-FFF2-40B4-BE49-F238E27FC236}">
                <a16:creationId xmlns:a16="http://schemas.microsoft.com/office/drawing/2014/main" id="{DE556796-4925-5CA2-0C01-7DC1716F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991294"/>
            <a:ext cx="7772400" cy="4337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D69CA-9B26-0C96-9477-9282F5634AB5}"/>
              </a:ext>
            </a:extLst>
          </p:cNvPr>
          <p:cNvSpPr txBox="1"/>
          <p:nvPr/>
        </p:nvSpPr>
        <p:spPr>
          <a:xfrm>
            <a:off x="5100638" y="461264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vs 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3F947-0D85-02C5-F5E5-3251918550A4}"/>
              </a:ext>
            </a:extLst>
          </p:cNvPr>
          <p:cNvSpPr txBox="1"/>
          <p:nvPr/>
        </p:nvSpPr>
        <p:spPr>
          <a:xfrm>
            <a:off x="185738" y="5361673"/>
            <a:ext cx="9158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model demonstrates good discrimination, overall correctness, and proficiency in identifying positive instances, but with room for improvement in positive prediction accuracy.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1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BA15-308E-CC5D-08F9-4FE0C55D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93675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 ACCURACY METRICS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8ECB8E-9B6D-345B-B89F-6BAC7F54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1316"/>
              </p:ext>
            </p:extLst>
          </p:nvPr>
        </p:nvGraphicFramePr>
        <p:xfrm>
          <a:off x="533399" y="1519238"/>
          <a:ext cx="8982075" cy="315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25">
                  <a:extLst>
                    <a:ext uri="{9D8B030D-6E8A-4147-A177-3AD203B41FA5}">
                      <a16:colId xmlns:a16="http://schemas.microsoft.com/office/drawing/2014/main" val="1544655730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3326981566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795993761"/>
                    </a:ext>
                  </a:extLst>
                </a:gridCol>
              </a:tblGrid>
              <a:tr h="55060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3493"/>
                  </a:ext>
                </a:extLst>
              </a:tr>
              <a:tr h="55060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0.6440591534931157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0.8348082595870207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92287"/>
                  </a:ext>
                </a:extLst>
              </a:tr>
              <a:tr h="95035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with L2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0.6695563488016318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0.8112094395280236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41537"/>
                  </a:ext>
                </a:extLst>
              </a:tr>
              <a:tr h="55060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0.7946952308084673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0.7479423868312757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52027"/>
                  </a:ext>
                </a:extLst>
              </a:tr>
              <a:tr h="550604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0.7656807751147374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0.8190757128810227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251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67BA5F-B2EA-3B40-327A-636F5FEDA9B3}"/>
              </a:ext>
            </a:extLst>
          </p:cNvPr>
          <p:cNvSpPr txBox="1"/>
          <p:nvPr/>
        </p:nvSpPr>
        <p:spPr>
          <a:xfrm>
            <a:off x="533399" y="5086350"/>
            <a:ext cx="918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outperforms other models with the highest accuracy (79%), while Neural Networks exhibit a strong balance between overall accuracy (77%) and positive instance recall (82%).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4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051B-AAC6-D5E0-340F-1716C283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2265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80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35-A68E-DB10-6CB2-62354A6C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68590"/>
            <a:ext cx="6457950" cy="161620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03DD011-6D64-DB1F-1C80-90BEF422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29" y="2233439"/>
            <a:ext cx="6457950" cy="3981624"/>
          </a:xfrm>
        </p:spPr>
        <p:txBody>
          <a:bodyPr anchor="t"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build a classification model that predicts whether an individual’s income exceeds a threshold of $50,000 per year, based on their demographic and employment related attributes. 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can be formulated as a binary classification task, where the target variable is binary, indicating whether the individual falls into the “high-income &gt; $50K/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or “low-income &lt;= $50K/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category.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 descr="Codes on papers">
            <a:extLst>
              <a:ext uri="{FF2B5EF4-FFF2-40B4-BE49-F238E27FC236}">
                <a16:creationId xmlns:a16="http://schemas.microsoft.com/office/drawing/2014/main" id="{8946062D-D31A-BFFA-78B7-AFF8423E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4" r="25076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5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EAD6-1D1E-4E0A-2F8D-A85D8C02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098139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42196D1-41B7-6264-1E3C-DEDE0DDD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572735"/>
            <a:ext cx="7403659" cy="4130952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the UCI Machine Learning Repository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.ics.uci.edu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/dataset/20/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census+income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Census Income dataset provides a collection of demographic and employment related attributes for individuals. Each record in the dataset represents an individual, and the goal is to predict whether their income exceeds a threshold of $50,000 per year.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48,842 records and 15 features in total among which 9 are categorical and 6 are numerical variables.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B4F9310-14B3-0E3E-78F7-20163D86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95C7E-BCFB-3E93-3691-132D2AE60718}"/>
              </a:ext>
            </a:extLst>
          </p:cNvPr>
          <p:cNvSpPr txBox="1"/>
          <p:nvPr/>
        </p:nvSpPr>
        <p:spPr>
          <a:xfrm>
            <a:off x="9686925" y="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CEB644-4EAC-0923-D5F1-F5FA9D8C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243013"/>
            <a:ext cx="4843463" cy="437197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8C2-0537-5810-35A1-AE2702DF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330" y="1085851"/>
            <a:ext cx="6607870" cy="557663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Sparse Columns: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columns with a high prevalence of zero values (&gt;90%).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 'Capital - gain' and 'Capital - loss' due to their predominantly zero values.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and eliminated duplicate entries in the dataset.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removed rows containing values denoted as "?", ensuring data consistency and reliability.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due to its nature as a weighting factor and 'Education - num' as it redundantly encodes information already present in the 'Education' column.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7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ECE0-BA2F-7D7A-88DE-34CE028A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9390528" cy="14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903B-1907-8C21-8EF4-79F235F06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10069605" cy="36029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(70%), validation (15%), and test (15%) sets for model development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94620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3B0F-DED6-38BE-127D-78A7B8D6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362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AND SCALING</a:t>
            </a:r>
            <a:b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8C27-0F45-6B1B-6CE1-FBDE3FA7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49"/>
            <a:ext cx="10515600" cy="5229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label encoding to the following categorical variables: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- status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- Country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all features using Standard Scaler for consistent numerical representation in the model.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24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C1A-9AE0-FD2B-FF0F-ECC096D1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00014"/>
            <a:ext cx="11658600" cy="13144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IMBALANCED DATA</a:t>
            </a:r>
            <a:b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16EF-AA59-17B8-EB25-908C3C26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14144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imbalanced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(Synthetic Minority Over-sampling Technique) to create synthetic samples, balancing the dataset for improved model training.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ar graph with numbers and a bar&#10;&#10;Description automatically generated">
            <a:extLst>
              <a:ext uri="{FF2B5EF4-FFF2-40B4-BE49-F238E27FC236}">
                <a16:creationId xmlns:a16="http://schemas.microsoft.com/office/drawing/2014/main" id="{A96BE347-6B40-F86A-67BF-4E9483A9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3000374"/>
            <a:ext cx="6076950" cy="3857625"/>
          </a:xfrm>
          <a:prstGeom prst="rect">
            <a:avLst/>
          </a:prstGeom>
        </p:spPr>
      </p:pic>
      <p:pic>
        <p:nvPicPr>
          <p:cNvPr id="11" name="Picture 10" descr="A graph with blue bars&#10;&#10;Description automatically generated">
            <a:extLst>
              <a:ext uri="{FF2B5EF4-FFF2-40B4-BE49-F238E27FC236}">
                <a16:creationId xmlns:a16="http://schemas.microsoft.com/office/drawing/2014/main" id="{40007BE6-06F2-1E41-A901-9EC47231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3" y="3000374"/>
            <a:ext cx="5710237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DF99-E8F1-E24B-7CA5-F1CE6F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4C7D-866F-8ECE-1DD7-B5E98E2D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well-suited for predicting binary outcomes, making it appropriate for scenarios where the response variable has only two possible classes.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provides interpretable results, allowing a clear understanding of how changes in predictor variables impact the log-odds of the binary outcome.</a:t>
            </a:r>
          </a:p>
        </p:txBody>
      </p:sp>
    </p:spTree>
    <p:extLst>
      <p:ext uri="{BB962C8B-B14F-4D97-AF65-F5344CB8AC3E}">
        <p14:creationId xmlns:p14="http://schemas.microsoft.com/office/powerpoint/2010/main" val="9183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6B14-F4F5-90AC-3761-6D2E8869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2858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69C30-51DD-4A65-12A5-8C7F8149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2105"/>
              </p:ext>
            </p:extLst>
          </p:nvPr>
        </p:nvGraphicFramePr>
        <p:xfrm>
          <a:off x="642937" y="1328737"/>
          <a:ext cx="11082338" cy="328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38">
                  <a:extLst>
                    <a:ext uri="{9D8B030D-6E8A-4147-A177-3AD203B41FA5}">
                      <a16:colId xmlns:a16="http://schemas.microsoft.com/office/drawing/2014/main" val="87721453"/>
                    </a:ext>
                  </a:extLst>
                </a:gridCol>
                <a:gridCol w="2132698">
                  <a:extLst>
                    <a:ext uri="{9D8B030D-6E8A-4147-A177-3AD203B41FA5}">
                      <a16:colId xmlns:a16="http://schemas.microsoft.com/office/drawing/2014/main" val="2822876494"/>
                    </a:ext>
                  </a:extLst>
                </a:gridCol>
                <a:gridCol w="2428677">
                  <a:extLst>
                    <a:ext uri="{9D8B030D-6E8A-4147-A177-3AD203B41FA5}">
                      <a16:colId xmlns:a16="http://schemas.microsoft.com/office/drawing/2014/main" val="4256357318"/>
                    </a:ext>
                  </a:extLst>
                </a:gridCol>
                <a:gridCol w="2516334">
                  <a:extLst>
                    <a:ext uri="{9D8B030D-6E8A-4147-A177-3AD203B41FA5}">
                      <a16:colId xmlns:a16="http://schemas.microsoft.com/office/drawing/2014/main" val="880952891"/>
                    </a:ext>
                  </a:extLst>
                </a:gridCol>
                <a:gridCol w="1799591">
                  <a:extLst>
                    <a:ext uri="{9D8B030D-6E8A-4147-A177-3AD203B41FA5}">
                      <a16:colId xmlns:a16="http://schemas.microsoft.com/office/drawing/2014/main" val="2072956824"/>
                    </a:ext>
                  </a:extLst>
                </a:gridCol>
              </a:tblGrid>
              <a:tr h="82153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LearningRate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Accuracy_Training_Data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Recall_Training_Data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Accuracy_Test_Data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Recall_Test_Data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44747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0.00000001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0.6943223575185532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0.8258520066287196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0.6440591534931157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0.8348082595870207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95435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0.694754665321709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0.8257079040276677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0.6455889852116268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0.8298918387413963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5923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0.694754665321709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0.8259240579292456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0.6463539010708822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0.8298918387413963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940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0CA2DB-55F2-031B-653E-FA6827A4DA66}"/>
              </a:ext>
            </a:extLst>
          </p:cNvPr>
          <p:cNvSpPr txBox="1"/>
          <p:nvPr/>
        </p:nvSpPr>
        <p:spPr>
          <a:xfrm>
            <a:off x="547688" y="4929098"/>
            <a:ext cx="1164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variations in the learning rate, there are no substantial changes in the performance on both the training and test datasets.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stability may indicate that the model is robust to small variations in the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370234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804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INCOME PREDICTION BASED ON CENSUS DATA</vt:lpstr>
      <vt:lpstr>PROBLEM DEFINITION</vt:lpstr>
      <vt:lpstr>DATA DESCRIPTION</vt:lpstr>
      <vt:lpstr>DATA PREPROCESSING </vt:lpstr>
      <vt:lpstr>DATA SPLITTING</vt:lpstr>
      <vt:lpstr>LABEL ENCODING AND SCALING </vt:lpstr>
      <vt:lpstr>ADDRESSING IMBALANCED DATA </vt:lpstr>
      <vt:lpstr>LOGISTIC REGRESSION</vt:lpstr>
      <vt:lpstr>MODEL PERFORMANCE</vt:lpstr>
      <vt:lpstr>COST FUNCTION VS ITERATIONS</vt:lpstr>
      <vt:lpstr>USING L2 - REGULARIZATION</vt:lpstr>
      <vt:lpstr>NAIVE BAYES</vt:lpstr>
      <vt:lpstr>PowerPoint Presentation</vt:lpstr>
      <vt:lpstr>NEURAL NETWORKS</vt:lpstr>
      <vt:lpstr>PowerPoint Presentation</vt:lpstr>
      <vt:lpstr>MODEL COMPARISON: ACCURACY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BASED ON CENSUS DATA</dc:title>
  <dc:creator>Sai Deepthi Gali</dc:creator>
  <cp:lastModifiedBy>Sai Deepthi Gali</cp:lastModifiedBy>
  <cp:revision>14</cp:revision>
  <dcterms:created xsi:type="dcterms:W3CDTF">2023-12-08T21:34:36Z</dcterms:created>
  <dcterms:modified xsi:type="dcterms:W3CDTF">2023-12-09T02:41:17Z</dcterms:modified>
</cp:coreProperties>
</file>