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d1567a39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d1567a39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d1567a39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d1567a3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d1567a39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d1567a39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d1567a39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d1567a39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d1567a39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d1567a39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d1567a39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d1567a39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d1567a39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d1567a39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d1567a39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d1567a39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74543ff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74543ff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74543fff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74543fff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68e4f11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68e4f11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d1567a39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d1567a39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d68e4f11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d68e4f11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d1567a39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d1567a39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d68e4f11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d68e4f11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d68e4f1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d68e4f1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d1567a3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d1567a3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d1567a3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d1567a3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d1567a39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d1567a39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d1567a39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d1567a39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d1567a39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d1567a39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la.v@northeastern.edu" TargetMode="External"/><Relationship Id="rId4" Type="http://schemas.openxmlformats.org/officeDocument/2006/relationships/hyperlink" Target="mailto:chanda.p@northeaster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ubmed.ncbi.nlm.nih.gov/29652932/" TargetMode="External"/><Relationship Id="rId4" Type="http://schemas.openxmlformats.org/officeDocument/2006/relationships/hyperlink" Target="https://pubmed.ncbi.nlm.nih.gov/2965293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400575"/>
            <a:ext cx="8520600" cy="19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9003"/>
              <a:buNone/>
            </a:pPr>
            <a:r>
              <a:t/>
            </a:r>
            <a:endParaRPr b="1" sz="3413"/>
          </a:p>
          <a:p>
            <a:pPr indent="0" lvl="0" marL="0" rtl="0" algn="l">
              <a:spcBef>
                <a:spcPts val="0"/>
              </a:spcBef>
              <a:spcAft>
                <a:spcPts val="0"/>
              </a:spcAft>
              <a:buSzPct val="29003"/>
              <a:buNone/>
            </a:pPr>
            <a:r>
              <a:t/>
            </a:r>
            <a:endParaRPr b="1" sz="3413"/>
          </a:p>
          <a:p>
            <a:pPr indent="0" lvl="0" marL="0" rtl="0" algn="l">
              <a:spcBef>
                <a:spcPts val="0"/>
              </a:spcBef>
              <a:spcAft>
                <a:spcPts val="0"/>
              </a:spcAft>
              <a:buSzPct val="29003"/>
              <a:buNone/>
            </a:pPr>
            <a:r>
              <a:rPr lang="en-GB" sz="3413">
                <a:latin typeface="Arial"/>
                <a:ea typeface="Arial"/>
                <a:cs typeface="Arial"/>
                <a:sym typeface="Arial"/>
              </a:rPr>
              <a:t>PREDICTION OF HOSPITAL STAY DURATION</a:t>
            </a:r>
            <a:endParaRPr sz="3413">
              <a:latin typeface="Arial"/>
              <a:ea typeface="Arial"/>
              <a:cs typeface="Arial"/>
              <a:sym typeface="Arial"/>
            </a:endParaRPr>
          </a:p>
          <a:p>
            <a:pPr indent="0" lvl="0" marL="0" rtl="0" algn="l">
              <a:spcBef>
                <a:spcPts val="0"/>
              </a:spcBef>
              <a:spcAft>
                <a:spcPts val="0"/>
              </a:spcAft>
              <a:buSzPct val="29003"/>
              <a:buNone/>
            </a:pPr>
            <a:r>
              <a:t/>
            </a:r>
            <a:endParaRPr b="1" sz="3413"/>
          </a:p>
        </p:txBody>
      </p:sp>
      <p:sp>
        <p:nvSpPr>
          <p:cNvPr id="87" name="Google Shape;87;p13"/>
          <p:cNvSpPr txBox="1"/>
          <p:nvPr>
            <p:ph idx="1" type="subTitle"/>
          </p:nvPr>
        </p:nvSpPr>
        <p:spPr>
          <a:xfrm>
            <a:off x="215550" y="1642400"/>
            <a:ext cx="8520600" cy="317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500">
                <a:solidFill>
                  <a:schemeClr val="dk2"/>
                </a:solidFill>
                <a:latin typeface="Arial"/>
                <a:ea typeface="Arial"/>
                <a:cs typeface="Arial"/>
                <a:sym typeface="Arial"/>
              </a:rPr>
              <a:t>GROUP 53</a:t>
            </a:r>
            <a:endParaRPr sz="2500">
              <a:solidFill>
                <a:schemeClr val="dk2"/>
              </a:solidFill>
              <a:latin typeface="Arial"/>
              <a:ea typeface="Arial"/>
              <a:cs typeface="Arial"/>
              <a:sym typeface="Arial"/>
            </a:endParaRPr>
          </a:p>
          <a:p>
            <a:pPr indent="0" lvl="0" marL="0" rtl="0" algn="ctr">
              <a:spcBef>
                <a:spcPts val="0"/>
              </a:spcBef>
              <a:spcAft>
                <a:spcPts val="0"/>
              </a:spcAft>
              <a:buNone/>
            </a:pPr>
            <a:r>
              <a:t/>
            </a:r>
            <a:endParaRPr sz="2500">
              <a:solidFill>
                <a:schemeClr val="dk2"/>
              </a:solidFill>
              <a:latin typeface="Arial"/>
              <a:ea typeface="Arial"/>
              <a:cs typeface="Arial"/>
              <a:sym typeface="Arial"/>
            </a:endParaRPr>
          </a:p>
          <a:p>
            <a:pPr indent="0" lvl="0" marL="0" rtl="0" algn="ctr">
              <a:spcBef>
                <a:spcPts val="0"/>
              </a:spcBef>
              <a:spcAft>
                <a:spcPts val="0"/>
              </a:spcAft>
              <a:buNone/>
            </a:pPr>
            <a:r>
              <a:rPr lang="en-GB" sz="2500">
                <a:solidFill>
                  <a:schemeClr val="dk2"/>
                </a:solidFill>
                <a:latin typeface="Arial"/>
                <a:ea typeface="Arial"/>
                <a:cs typeface="Arial"/>
                <a:sym typeface="Arial"/>
              </a:rPr>
              <a:t>Venkata Nithya Ala (</a:t>
            </a:r>
            <a:r>
              <a:rPr lang="en-GB" sz="2500" u="sng">
                <a:solidFill>
                  <a:schemeClr val="dk2"/>
                </a:solidFill>
                <a:latin typeface="Arial"/>
                <a:ea typeface="Arial"/>
                <a:cs typeface="Arial"/>
                <a:sym typeface="Arial"/>
                <a:hlinkClick r:id="rId3">
                  <a:extLst>
                    <a:ext uri="{A12FA001-AC4F-418D-AE19-62706E023703}">
                      <ahyp:hlinkClr val="tx"/>
                    </a:ext>
                  </a:extLst>
                </a:hlinkClick>
              </a:rPr>
              <a:t>ala.v@northeastern.edu</a:t>
            </a:r>
            <a:r>
              <a:rPr lang="en-GB" sz="2500">
                <a:solidFill>
                  <a:schemeClr val="dk2"/>
                </a:solidFill>
                <a:latin typeface="Arial"/>
                <a:ea typeface="Arial"/>
                <a:cs typeface="Arial"/>
                <a:sym typeface="Arial"/>
              </a:rPr>
              <a:t>)</a:t>
            </a:r>
            <a:endParaRPr sz="2500">
              <a:solidFill>
                <a:schemeClr val="dk2"/>
              </a:solidFill>
              <a:latin typeface="Arial"/>
              <a:ea typeface="Arial"/>
              <a:cs typeface="Arial"/>
              <a:sym typeface="Arial"/>
            </a:endParaRPr>
          </a:p>
          <a:p>
            <a:pPr indent="0" lvl="0" marL="0" rtl="0" algn="ctr">
              <a:spcBef>
                <a:spcPts val="0"/>
              </a:spcBef>
              <a:spcAft>
                <a:spcPts val="0"/>
              </a:spcAft>
              <a:buNone/>
            </a:pPr>
            <a:r>
              <a:rPr lang="en-GB" sz="2500">
                <a:solidFill>
                  <a:schemeClr val="dk2"/>
                </a:solidFill>
                <a:latin typeface="Arial"/>
                <a:ea typeface="Arial"/>
                <a:cs typeface="Arial"/>
                <a:sym typeface="Arial"/>
              </a:rPr>
              <a:t>Prabhat Chanda (</a:t>
            </a:r>
            <a:r>
              <a:rPr lang="en-GB" sz="2500" u="sng">
                <a:solidFill>
                  <a:schemeClr val="dk2"/>
                </a:solidFill>
                <a:latin typeface="Arial"/>
                <a:ea typeface="Arial"/>
                <a:cs typeface="Arial"/>
                <a:sym typeface="Arial"/>
                <a:hlinkClick r:id="rId4">
                  <a:extLst>
                    <a:ext uri="{A12FA001-AC4F-418D-AE19-62706E023703}">
                      <ahyp:hlinkClr val="tx"/>
                    </a:ext>
                  </a:extLst>
                </a:hlinkClick>
              </a:rPr>
              <a:t>chanda.p@northeastern.edu</a:t>
            </a:r>
            <a:r>
              <a:rPr lang="en-GB" sz="2500">
                <a:solidFill>
                  <a:schemeClr val="dk2"/>
                </a:solidFill>
                <a:latin typeface="Arial"/>
                <a:ea typeface="Arial"/>
                <a:cs typeface="Arial"/>
                <a:sym typeface="Arial"/>
              </a:rPr>
              <a:t>)</a:t>
            </a:r>
            <a:endParaRPr sz="2500">
              <a:solidFill>
                <a:schemeClr val="dk2"/>
              </a:solidFill>
              <a:latin typeface="Arial"/>
              <a:ea typeface="Arial"/>
              <a:cs typeface="Arial"/>
              <a:sym typeface="Arial"/>
            </a:endParaRPr>
          </a:p>
          <a:p>
            <a:pPr indent="0" lvl="0" marL="0" rtl="0" algn="ctr">
              <a:spcBef>
                <a:spcPts val="0"/>
              </a:spcBef>
              <a:spcAft>
                <a:spcPts val="0"/>
              </a:spcAft>
              <a:buNone/>
            </a:pPr>
            <a:r>
              <a:t/>
            </a:r>
            <a:endParaRPr sz="2500">
              <a:solidFill>
                <a:schemeClr val="dk2"/>
              </a:solidFill>
              <a:latin typeface="Arial"/>
              <a:ea typeface="Arial"/>
              <a:cs typeface="Arial"/>
              <a:sym typeface="Arial"/>
            </a:endParaRPr>
          </a:p>
          <a:p>
            <a:pPr indent="0" lvl="0" marL="0" rtl="0" algn="l">
              <a:spcBef>
                <a:spcPts val="0"/>
              </a:spcBef>
              <a:spcAft>
                <a:spcPts val="0"/>
              </a:spcAft>
              <a:buNone/>
            </a:pPr>
            <a:r>
              <a:rPr lang="en-GB" sz="2500">
                <a:solidFill>
                  <a:schemeClr val="dk2"/>
                </a:solidFill>
                <a:latin typeface="Arial"/>
                <a:ea typeface="Arial"/>
                <a:cs typeface="Arial"/>
                <a:sym typeface="Arial"/>
              </a:rPr>
              <a:t>Date: April 21, 2023</a:t>
            </a:r>
            <a:endParaRPr sz="2500">
              <a:solidFill>
                <a:schemeClr val="dk2"/>
              </a:solidFill>
              <a:latin typeface="Arial"/>
              <a:ea typeface="Arial"/>
              <a:cs typeface="Arial"/>
              <a:sym typeface="Arial"/>
            </a:endParaRPr>
          </a:p>
          <a:p>
            <a:pPr indent="0" lvl="0" marL="0" rtl="0" algn="l">
              <a:spcBef>
                <a:spcPts val="0"/>
              </a:spcBef>
              <a:spcAft>
                <a:spcPts val="0"/>
              </a:spcAft>
              <a:buNone/>
            </a:pPr>
            <a:r>
              <a:t/>
            </a:r>
            <a:endParaRPr sz="250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76925" y="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888"/>
              <a:t>FEATURE ENGINEERING</a:t>
            </a:r>
            <a:endParaRPr b="1" sz="1888"/>
          </a:p>
        </p:txBody>
      </p:sp>
      <p:sp>
        <p:nvSpPr>
          <p:cNvPr id="157" name="Google Shape;157;p22"/>
          <p:cNvSpPr txBox="1"/>
          <p:nvPr>
            <p:ph idx="4294967295" type="body"/>
          </p:nvPr>
        </p:nvSpPr>
        <p:spPr>
          <a:xfrm>
            <a:off x="215300" y="535200"/>
            <a:ext cx="8572500" cy="535200"/>
          </a:xfrm>
          <a:prstGeom prst="rect">
            <a:avLst/>
          </a:prstGeom>
        </p:spPr>
        <p:txBody>
          <a:bodyPr anchorCtr="0" anchor="t" bIns="91425" lIns="91425" spcFirstLastPara="1" rIns="91425" wrap="square" tIns="91425">
            <a:noAutofit/>
          </a:bodyPr>
          <a:lstStyle/>
          <a:p>
            <a:pPr indent="0" lvl="0" marL="63500" marR="0" rtl="0" algn="just">
              <a:lnSpc>
                <a:spcPct val="115000"/>
              </a:lnSpc>
              <a:spcBef>
                <a:spcPts val="500"/>
              </a:spcBef>
              <a:spcAft>
                <a:spcPts val="0"/>
              </a:spcAft>
              <a:buClr>
                <a:schemeClr val="dk1"/>
              </a:buClr>
              <a:buSzPts val="1100"/>
              <a:buFont typeface="Arial"/>
              <a:buNone/>
            </a:pPr>
            <a:r>
              <a:rPr lang="en-GB" sz="1800">
                <a:solidFill>
                  <a:schemeClr val="dk2"/>
                </a:solidFill>
              </a:rPr>
              <a:t>To account for </a:t>
            </a:r>
            <a:r>
              <a:rPr lang="en-GB" sz="1800">
                <a:solidFill>
                  <a:schemeClr val="dk2"/>
                </a:solidFill>
              </a:rPr>
              <a:t>multiple records for each patient in the dataset, 3 new columns have been created. </a:t>
            </a:r>
            <a:endParaRPr sz="1800">
              <a:solidFill>
                <a:schemeClr val="dk2"/>
              </a:solidFill>
            </a:endParaRPr>
          </a:p>
          <a:p>
            <a:pPr indent="-342900" lvl="0" marL="457200" marR="0" rtl="0" algn="just">
              <a:lnSpc>
                <a:spcPct val="150000"/>
              </a:lnSpc>
              <a:spcBef>
                <a:spcPts val="400"/>
              </a:spcBef>
              <a:spcAft>
                <a:spcPts val="0"/>
              </a:spcAft>
              <a:buClr>
                <a:schemeClr val="dk2"/>
              </a:buClr>
              <a:buSzPts val="1800"/>
              <a:buChar char="●"/>
            </a:pPr>
            <a:r>
              <a:rPr b="1" lang="en-GB" sz="1800">
                <a:solidFill>
                  <a:schemeClr val="dk2"/>
                </a:solidFill>
              </a:rPr>
              <a:t>count_of_admits_of_a_patient</a:t>
            </a:r>
            <a:r>
              <a:rPr lang="en-GB" sz="1800">
                <a:solidFill>
                  <a:schemeClr val="dk2"/>
                </a:solidFill>
              </a:rPr>
              <a:t> </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b="1" lang="en-GB" sz="1800">
                <a:solidFill>
                  <a:schemeClr val="dk2"/>
                </a:solidFill>
              </a:rPr>
              <a:t>count_of_admits_of_a_patient_in_ hospitalregion</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b="1" lang="en-GB" sz="1800">
                <a:solidFill>
                  <a:schemeClr val="dk2"/>
                </a:solidFill>
              </a:rPr>
              <a:t>count_of_wards_allocated_to_patient</a:t>
            </a:r>
            <a:endParaRPr sz="1800">
              <a:solidFill>
                <a:schemeClr val="dk2"/>
              </a:solidFill>
            </a:endParaRPr>
          </a:p>
          <a:p>
            <a:pPr indent="0" lvl="0" marL="0" marR="0" rtl="0" algn="just">
              <a:lnSpc>
                <a:spcPct val="150000"/>
              </a:lnSpc>
              <a:spcBef>
                <a:spcPts val="500"/>
              </a:spcBef>
              <a:spcAft>
                <a:spcPts val="0"/>
              </a:spcAft>
              <a:buClr>
                <a:schemeClr val="dk1"/>
              </a:buClr>
              <a:buSzPts val="1100"/>
              <a:buFont typeface="Arial"/>
              <a:buNone/>
            </a:pPr>
            <a:r>
              <a:t/>
            </a:r>
            <a:endParaRPr sz="1800">
              <a:solidFill>
                <a:schemeClr val="dk2"/>
              </a:solidFill>
            </a:endParaRPr>
          </a:p>
          <a:p>
            <a:pPr indent="0" lvl="0" marL="457200" marR="0" rtl="0" algn="just">
              <a:lnSpc>
                <a:spcPct val="150000"/>
              </a:lnSpc>
              <a:spcBef>
                <a:spcPts val="400"/>
              </a:spcBef>
              <a:spcAft>
                <a:spcPts val="0"/>
              </a:spcAft>
              <a:buNone/>
            </a:pPr>
            <a:r>
              <a:t/>
            </a:r>
            <a:endParaRPr sz="1800">
              <a:solidFill>
                <a:schemeClr val="dk2"/>
              </a:solidFill>
            </a:endParaRPr>
          </a:p>
        </p:txBody>
      </p:sp>
      <p:sp>
        <p:nvSpPr>
          <p:cNvPr id="158" name="Google Shape;158;p22"/>
          <p:cNvSpPr txBox="1"/>
          <p:nvPr/>
        </p:nvSpPr>
        <p:spPr>
          <a:xfrm>
            <a:off x="299100" y="2571750"/>
            <a:ext cx="8844900" cy="22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Raleway"/>
                <a:ea typeface="Raleway"/>
                <a:cs typeface="Raleway"/>
                <a:sym typeface="Raleway"/>
              </a:rPr>
              <a:t>SAMPLING THE DATA FOR TRAINING AND TESTING </a:t>
            </a:r>
            <a:endParaRPr b="1" sz="1800">
              <a:solidFill>
                <a:schemeClr val="dk2"/>
              </a:solidFill>
              <a:latin typeface="Raleway"/>
              <a:ea typeface="Raleway"/>
              <a:cs typeface="Raleway"/>
              <a:sym typeface="Raleway"/>
            </a:endParaRPr>
          </a:p>
          <a:p>
            <a:pPr indent="0" lvl="0" marL="0" rtl="0" algn="l">
              <a:spcBef>
                <a:spcPts val="0"/>
              </a:spcBef>
              <a:spcAft>
                <a:spcPts val="0"/>
              </a:spcAft>
              <a:buNone/>
            </a:pPr>
            <a:r>
              <a:t/>
            </a:r>
            <a:endParaRPr b="1" sz="1800">
              <a:solidFill>
                <a:schemeClr val="dk2"/>
              </a:solidFill>
              <a:latin typeface="Raleway"/>
              <a:ea typeface="Raleway"/>
              <a:cs typeface="Raleway"/>
              <a:sym typeface="Raleway"/>
            </a:endParaRPr>
          </a:p>
          <a:p>
            <a:pPr indent="0" lvl="0" marL="63500" marR="406400" rtl="0" algn="just">
              <a:lnSpc>
                <a:spcPct val="150000"/>
              </a:lnSpc>
              <a:spcBef>
                <a:spcPts val="0"/>
              </a:spcBef>
              <a:spcAft>
                <a:spcPts val="0"/>
              </a:spcAft>
              <a:buNone/>
            </a:pPr>
            <a:r>
              <a:rPr b="1" lang="en-GB" sz="1800">
                <a:solidFill>
                  <a:schemeClr val="dk2"/>
                </a:solidFill>
                <a:latin typeface="Lato"/>
                <a:ea typeface="Lato"/>
                <a:cs typeface="Lato"/>
                <a:sym typeface="Lato"/>
              </a:rPr>
              <a:t>Training data:</a:t>
            </a:r>
            <a:r>
              <a:rPr lang="en-GB" sz="1800">
                <a:solidFill>
                  <a:schemeClr val="dk2"/>
                </a:solidFill>
                <a:latin typeface="Lato"/>
                <a:ea typeface="Lato"/>
                <a:cs typeface="Lato"/>
                <a:sym typeface="Lato"/>
              </a:rPr>
              <a:t> Since the class distribution is highly imbalanced, to ensure that training data is balanced, 1000 records are taken from each class.</a:t>
            </a:r>
            <a:endParaRPr sz="1800">
              <a:solidFill>
                <a:schemeClr val="dk2"/>
              </a:solidFill>
              <a:latin typeface="Lato"/>
              <a:ea typeface="Lato"/>
              <a:cs typeface="Lato"/>
              <a:sym typeface="Lato"/>
            </a:endParaRPr>
          </a:p>
          <a:p>
            <a:pPr indent="0" lvl="0" marL="63500" marR="406400" rtl="0" algn="just">
              <a:lnSpc>
                <a:spcPct val="150000"/>
              </a:lnSpc>
              <a:spcBef>
                <a:spcPts val="0"/>
              </a:spcBef>
              <a:spcAft>
                <a:spcPts val="0"/>
              </a:spcAft>
              <a:buClr>
                <a:schemeClr val="dk1"/>
              </a:buClr>
              <a:buSzPts val="1100"/>
              <a:buFont typeface="Arial"/>
              <a:buNone/>
            </a:pPr>
            <a:r>
              <a:rPr b="1" lang="en-GB" sz="1800">
                <a:solidFill>
                  <a:schemeClr val="dk2"/>
                </a:solidFill>
                <a:latin typeface="Lato"/>
                <a:ea typeface="Lato"/>
                <a:cs typeface="Lato"/>
                <a:sym typeface="Lato"/>
              </a:rPr>
              <a:t>Test data:</a:t>
            </a:r>
            <a:r>
              <a:rPr lang="en-GB" sz="1800">
                <a:solidFill>
                  <a:schemeClr val="dk2"/>
                </a:solidFill>
                <a:latin typeface="Lato"/>
                <a:ea typeface="Lato"/>
                <a:cs typeface="Lato"/>
                <a:sym typeface="Lato"/>
              </a:rPr>
              <a:t> A stratified sample consisting of 4000 records is taken.</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27275" y="0"/>
            <a:ext cx="7890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940"/>
              <a:t>DATA MINING MODELS</a:t>
            </a:r>
            <a:endParaRPr b="1" sz="1940"/>
          </a:p>
        </p:txBody>
      </p:sp>
      <p:sp>
        <p:nvSpPr>
          <p:cNvPr id="164" name="Google Shape;164;p23"/>
          <p:cNvSpPr txBox="1"/>
          <p:nvPr>
            <p:ph idx="1" type="body"/>
          </p:nvPr>
        </p:nvSpPr>
        <p:spPr>
          <a:xfrm>
            <a:off x="527275" y="1456925"/>
            <a:ext cx="8520600" cy="3990900"/>
          </a:xfrm>
          <a:prstGeom prst="rect">
            <a:avLst/>
          </a:prstGeom>
        </p:spPr>
        <p:txBody>
          <a:bodyPr anchorCtr="0" anchor="t" bIns="91425" lIns="91425" spcFirstLastPara="1" rIns="91425" wrap="square" tIns="91425">
            <a:noAutofit/>
          </a:bodyPr>
          <a:lstStyle/>
          <a:p>
            <a:pPr indent="-342900" lvl="0" marL="457200" marR="165100" rtl="0" algn="l">
              <a:lnSpc>
                <a:spcPct val="150000"/>
              </a:lnSpc>
              <a:spcBef>
                <a:spcPts val="500"/>
              </a:spcBef>
              <a:spcAft>
                <a:spcPts val="0"/>
              </a:spcAft>
              <a:buClr>
                <a:schemeClr val="dk2"/>
              </a:buClr>
              <a:buSzPts val="1800"/>
              <a:buChar char="●"/>
            </a:pPr>
            <a:r>
              <a:rPr lang="en-GB" sz="1800">
                <a:solidFill>
                  <a:schemeClr val="dk2"/>
                </a:solidFill>
              </a:rPr>
              <a:t>Logistic regression</a:t>
            </a:r>
            <a:endParaRPr sz="1800">
              <a:solidFill>
                <a:schemeClr val="dk2"/>
              </a:solidFill>
            </a:endParaRPr>
          </a:p>
          <a:p>
            <a:pPr indent="-342900" lvl="0" marL="457200" marR="165100" rtl="0" algn="l">
              <a:lnSpc>
                <a:spcPct val="150000"/>
              </a:lnSpc>
              <a:spcBef>
                <a:spcPts val="0"/>
              </a:spcBef>
              <a:spcAft>
                <a:spcPts val="0"/>
              </a:spcAft>
              <a:buClr>
                <a:schemeClr val="dk2"/>
              </a:buClr>
              <a:buSzPts val="1800"/>
              <a:buChar char="●"/>
            </a:pPr>
            <a:r>
              <a:rPr lang="en-GB" sz="1800">
                <a:solidFill>
                  <a:schemeClr val="dk2"/>
                </a:solidFill>
              </a:rPr>
              <a:t>K-Nearest Neighbors (KNN)</a:t>
            </a:r>
            <a:endParaRPr sz="1800">
              <a:solidFill>
                <a:schemeClr val="dk2"/>
              </a:solidFill>
            </a:endParaRPr>
          </a:p>
          <a:p>
            <a:pPr indent="-342900" lvl="0" marL="457200" marR="165100" rtl="0" algn="l">
              <a:lnSpc>
                <a:spcPct val="150000"/>
              </a:lnSpc>
              <a:spcBef>
                <a:spcPts val="0"/>
              </a:spcBef>
              <a:spcAft>
                <a:spcPts val="0"/>
              </a:spcAft>
              <a:buClr>
                <a:schemeClr val="dk2"/>
              </a:buClr>
              <a:buSzPts val="1800"/>
              <a:buChar char="●"/>
            </a:pPr>
            <a:r>
              <a:rPr lang="en-GB" sz="1800">
                <a:solidFill>
                  <a:schemeClr val="dk2"/>
                </a:solidFill>
              </a:rPr>
              <a:t>Decision Trees</a:t>
            </a:r>
            <a:endParaRPr sz="1800">
              <a:solidFill>
                <a:schemeClr val="dk2"/>
              </a:solidFill>
            </a:endParaRPr>
          </a:p>
          <a:p>
            <a:pPr indent="-342900" lvl="0" marL="457200" marR="165100" rtl="0" algn="l">
              <a:lnSpc>
                <a:spcPct val="150000"/>
              </a:lnSpc>
              <a:spcBef>
                <a:spcPts val="0"/>
              </a:spcBef>
              <a:spcAft>
                <a:spcPts val="0"/>
              </a:spcAft>
              <a:buClr>
                <a:schemeClr val="dk2"/>
              </a:buClr>
              <a:buSzPts val="1800"/>
              <a:buChar char="●"/>
            </a:pPr>
            <a:r>
              <a:rPr lang="en-GB" sz="1800">
                <a:solidFill>
                  <a:schemeClr val="dk2"/>
                </a:solidFill>
              </a:rPr>
              <a:t>Random Forests</a:t>
            </a:r>
            <a:endParaRPr sz="1800">
              <a:solidFill>
                <a:schemeClr val="dk2"/>
              </a:solidFill>
            </a:endParaRPr>
          </a:p>
          <a:p>
            <a:pPr indent="-342900" lvl="0" marL="457200" marR="165100" rtl="0" algn="l">
              <a:lnSpc>
                <a:spcPct val="150000"/>
              </a:lnSpc>
              <a:spcBef>
                <a:spcPts val="0"/>
              </a:spcBef>
              <a:spcAft>
                <a:spcPts val="0"/>
              </a:spcAft>
              <a:buClr>
                <a:schemeClr val="dk2"/>
              </a:buClr>
              <a:buSzPts val="1800"/>
              <a:buChar char="●"/>
            </a:pPr>
            <a:r>
              <a:rPr lang="en-GB" sz="1800">
                <a:solidFill>
                  <a:schemeClr val="dk2"/>
                </a:solidFill>
              </a:rPr>
              <a:t>Naive Bayes</a:t>
            </a:r>
            <a:endParaRPr sz="1800">
              <a:solidFill>
                <a:schemeClr val="dk2"/>
              </a:solidFill>
            </a:endParaRPr>
          </a:p>
          <a:p>
            <a:pPr indent="-342900" lvl="0" marL="457200" marR="165100" rtl="0" algn="l">
              <a:lnSpc>
                <a:spcPct val="150000"/>
              </a:lnSpc>
              <a:spcBef>
                <a:spcPts val="0"/>
              </a:spcBef>
              <a:spcAft>
                <a:spcPts val="0"/>
              </a:spcAft>
              <a:buClr>
                <a:schemeClr val="dk2"/>
              </a:buClr>
              <a:buSzPts val="1800"/>
              <a:buChar char="●"/>
            </a:pPr>
            <a:r>
              <a:rPr lang="en-GB" sz="1800">
                <a:solidFill>
                  <a:schemeClr val="dk2"/>
                </a:solidFill>
              </a:rPr>
              <a:t>XGBoost</a:t>
            </a:r>
            <a:endParaRPr sz="1800">
              <a:solidFill>
                <a:schemeClr val="dk2"/>
              </a:solidFill>
            </a:endParaRPr>
          </a:p>
          <a:p>
            <a:pPr indent="0" lvl="0" marL="0" rtl="0" algn="l">
              <a:spcBef>
                <a:spcPts val="0"/>
              </a:spcBef>
              <a:spcAft>
                <a:spcPts val="1200"/>
              </a:spcAft>
              <a:buNone/>
            </a:pPr>
            <a:r>
              <a:rPr lang="en-GB" sz="1800">
                <a:solidFill>
                  <a:schemeClr val="dk2"/>
                </a:solidFill>
              </a:rPr>
              <a:t>The above models handle both categorical and numerical input variables and can be used for multiclass classification.</a:t>
            </a:r>
            <a:endParaRPr sz="1800">
              <a:solidFill>
                <a:schemeClr val="dk2"/>
              </a:solidFill>
            </a:endParaRPr>
          </a:p>
        </p:txBody>
      </p:sp>
      <p:sp>
        <p:nvSpPr>
          <p:cNvPr id="165" name="Google Shape;165;p23"/>
          <p:cNvSpPr txBox="1"/>
          <p:nvPr/>
        </p:nvSpPr>
        <p:spPr>
          <a:xfrm>
            <a:off x="566150" y="459325"/>
            <a:ext cx="8235900" cy="780300"/>
          </a:xfrm>
          <a:prstGeom prst="rect">
            <a:avLst/>
          </a:prstGeom>
          <a:noFill/>
          <a:ln>
            <a:noFill/>
          </a:ln>
        </p:spPr>
        <p:txBody>
          <a:bodyPr anchorCtr="0" anchor="t" bIns="91425" lIns="91425" spcFirstLastPara="1" rIns="91425" wrap="square" tIns="91425">
            <a:spAutoFit/>
          </a:bodyPr>
          <a:lstStyle/>
          <a:p>
            <a:pPr indent="0" lvl="0" marL="63500" marR="165100" rtl="0" algn="l">
              <a:lnSpc>
                <a:spcPct val="115000"/>
              </a:lnSpc>
              <a:spcBef>
                <a:spcPts val="500"/>
              </a:spcBef>
              <a:spcAft>
                <a:spcPts val="0"/>
              </a:spcAft>
              <a:buNone/>
            </a:pPr>
            <a:r>
              <a:rPr lang="en-GB" sz="1800">
                <a:solidFill>
                  <a:schemeClr val="dk2"/>
                </a:solidFill>
                <a:latin typeface="Lato"/>
                <a:ea typeface="Lato"/>
                <a:cs typeface="Lato"/>
                <a:sym typeface="Lato"/>
              </a:rPr>
              <a:t>The following data mining models have been considered for predicting the length of target variable ‘Stay’.</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4490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40"/>
              <a:t>LOGISTIC REGRESSION MODEL</a:t>
            </a:r>
            <a:endParaRPr b="1" sz="2240"/>
          </a:p>
        </p:txBody>
      </p:sp>
      <p:sp>
        <p:nvSpPr>
          <p:cNvPr id="171" name="Google Shape;171;p24"/>
          <p:cNvSpPr txBox="1"/>
          <p:nvPr>
            <p:ph idx="4294967295" type="body"/>
          </p:nvPr>
        </p:nvSpPr>
        <p:spPr>
          <a:xfrm>
            <a:off x="47850" y="535200"/>
            <a:ext cx="9048300" cy="773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500"/>
              </a:spcBef>
              <a:spcAft>
                <a:spcPts val="0"/>
              </a:spcAft>
              <a:buNone/>
            </a:pPr>
            <a:r>
              <a:rPr lang="en-GB" sz="1800">
                <a:solidFill>
                  <a:schemeClr val="dk2"/>
                </a:solidFill>
              </a:rPr>
              <a:t>The target variable is categorical with 11 classes. A multinomial logistic regression model has to be used for </a:t>
            </a:r>
            <a:r>
              <a:rPr lang="en-GB" sz="1800">
                <a:solidFill>
                  <a:schemeClr val="dk2"/>
                </a:solidFill>
              </a:rPr>
              <a:t>multiclass</a:t>
            </a:r>
            <a:r>
              <a:rPr lang="en-GB" sz="1800">
                <a:solidFill>
                  <a:schemeClr val="dk2"/>
                </a:solidFill>
              </a:rPr>
              <a:t> problems. </a:t>
            </a:r>
            <a:endParaRPr sz="1800">
              <a:solidFill>
                <a:schemeClr val="dk2"/>
              </a:solidFill>
            </a:endParaRPr>
          </a:p>
          <a:p>
            <a:pPr indent="0" lvl="0" marL="457200" marR="0" rtl="0" algn="just">
              <a:lnSpc>
                <a:spcPct val="150000"/>
              </a:lnSpc>
              <a:spcBef>
                <a:spcPts val="500"/>
              </a:spcBef>
              <a:spcAft>
                <a:spcPts val="0"/>
              </a:spcAft>
              <a:buNone/>
            </a:pPr>
            <a:r>
              <a:t/>
            </a:r>
            <a:endParaRPr sz="1800">
              <a:solidFill>
                <a:schemeClr val="dk2"/>
              </a:solidFill>
            </a:endParaRPr>
          </a:p>
        </p:txBody>
      </p:sp>
      <p:sp>
        <p:nvSpPr>
          <p:cNvPr id="172" name="Google Shape;172;p24"/>
          <p:cNvSpPr txBox="1"/>
          <p:nvPr/>
        </p:nvSpPr>
        <p:spPr>
          <a:xfrm>
            <a:off x="0" y="1308600"/>
            <a:ext cx="5143500" cy="4171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0"/>
              </a:spcBef>
              <a:spcAft>
                <a:spcPts val="0"/>
              </a:spcAft>
              <a:buClr>
                <a:schemeClr val="dk1"/>
              </a:buClr>
              <a:buSzPts val="1100"/>
              <a:buFont typeface="Arial"/>
              <a:buNone/>
            </a:pPr>
            <a:r>
              <a:rPr b="1" lang="en-GB" sz="1800" u="sng">
                <a:solidFill>
                  <a:schemeClr val="dk2"/>
                </a:solidFill>
                <a:latin typeface="Lato"/>
                <a:ea typeface="Lato"/>
                <a:cs typeface="Lato"/>
                <a:sym typeface="Lato"/>
              </a:rPr>
              <a:t>Advantages:</a:t>
            </a:r>
            <a:endParaRPr b="1" sz="1800">
              <a:solidFill>
                <a:schemeClr val="dk2"/>
              </a:solidFill>
              <a:latin typeface="Lato"/>
              <a:ea typeface="Lato"/>
              <a:cs typeface="Lato"/>
              <a:sym typeface="Lato"/>
            </a:endParaRPr>
          </a:p>
          <a:p>
            <a:pPr indent="-342900" lvl="0" marL="457200" marR="0" rtl="0" algn="just">
              <a:lnSpc>
                <a:spcPct val="150000"/>
              </a:lnSpc>
              <a:spcBef>
                <a:spcPts val="400"/>
              </a:spcBef>
              <a:spcAft>
                <a:spcPts val="0"/>
              </a:spcAft>
              <a:buClr>
                <a:schemeClr val="dk2"/>
              </a:buClr>
              <a:buSzPts val="1800"/>
              <a:buFont typeface="Lato"/>
              <a:buChar char="●"/>
            </a:pPr>
            <a:r>
              <a:rPr lang="en-GB" sz="1800">
                <a:solidFill>
                  <a:schemeClr val="dk2"/>
                </a:solidFill>
                <a:latin typeface="Lato"/>
                <a:ea typeface="Lato"/>
                <a:cs typeface="Lato"/>
                <a:sym typeface="Lato"/>
              </a:rPr>
              <a:t>Handles both linear and non-linear relationships</a:t>
            </a:r>
            <a:endParaRPr sz="1800">
              <a:solidFill>
                <a:schemeClr val="dk2"/>
              </a:solidFill>
              <a:latin typeface="Lato"/>
              <a:ea typeface="Lato"/>
              <a:cs typeface="Lato"/>
              <a:sym typeface="Lato"/>
            </a:endParaRPr>
          </a:p>
          <a:p>
            <a:pPr indent="-342900" lvl="0" marL="457200" marR="0" rtl="0" algn="just">
              <a:lnSpc>
                <a:spcPct val="150000"/>
              </a:lnSpc>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Easy to improve generalization </a:t>
            </a:r>
            <a:endParaRPr sz="1800">
              <a:solidFill>
                <a:schemeClr val="dk2"/>
              </a:solidFill>
              <a:latin typeface="Lato"/>
              <a:ea typeface="Lato"/>
              <a:cs typeface="Lato"/>
              <a:sym typeface="Lato"/>
            </a:endParaRPr>
          </a:p>
          <a:p>
            <a:pPr indent="0" lvl="0" marL="0" marR="0" rtl="0" algn="just">
              <a:lnSpc>
                <a:spcPct val="115000"/>
              </a:lnSpc>
              <a:spcBef>
                <a:spcPts val="0"/>
              </a:spcBef>
              <a:spcAft>
                <a:spcPts val="0"/>
              </a:spcAft>
              <a:buClr>
                <a:schemeClr val="dk1"/>
              </a:buClr>
              <a:buSzPts val="1100"/>
              <a:buFont typeface="Arial"/>
              <a:buNone/>
            </a:pPr>
            <a:r>
              <a:rPr b="1" lang="en-GB" sz="1800" u="sng">
                <a:solidFill>
                  <a:schemeClr val="dk2"/>
                </a:solidFill>
                <a:latin typeface="Lato"/>
                <a:ea typeface="Lato"/>
                <a:cs typeface="Lato"/>
                <a:sym typeface="Lato"/>
              </a:rPr>
              <a:t>Disadvantages:</a:t>
            </a:r>
            <a:endParaRPr b="1" sz="1800">
              <a:solidFill>
                <a:schemeClr val="dk2"/>
              </a:solidFill>
              <a:latin typeface="Lato"/>
              <a:ea typeface="Lato"/>
              <a:cs typeface="Lato"/>
              <a:sym typeface="Lato"/>
            </a:endParaRPr>
          </a:p>
          <a:p>
            <a:pPr indent="-342900" lvl="0" marL="457200" marR="0" rtl="0" algn="just">
              <a:lnSpc>
                <a:spcPct val="150000"/>
              </a:lnSpc>
              <a:spcBef>
                <a:spcPts val="600"/>
              </a:spcBef>
              <a:spcAft>
                <a:spcPts val="0"/>
              </a:spcAft>
              <a:buClr>
                <a:schemeClr val="dk2"/>
              </a:buClr>
              <a:buSzPts val="1800"/>
              <a:buFont typeface="Lato"/>
              <a:buChar char="●"/>
            </a:pPr>
            <a:r>
              <a:rPr lang="en-GB" sz="1800">
                <a:solidFill>
                  <a:schemeClr val="dk2"/>
                </a:solidFill>
                <a:latin typeface="Lato"/>
                <a:ea typeface="Lato"/>
                <a:cs typeface="Lato"/>
                <a:sym typeface="Lato"/>
              </a:rPr>
              <a:t>Logistic regression is only efficient when the number of classes is relatively small and the input features are not too complex or high-dimensional.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3" name="Google Shape;173;p24"/>
          <p:cNvPicPr preferRelativeResize="0"/>
          <p:nvPr/>
        </p:nvPicPr>
        <p:blipFill>
          <a:blip r:embed="rId3">
            <a:alphaModFix/>
          </a:blip>
          <a:stretch>
            <a:fillRect/>
          </a:stretch>
        </p:blipFill>
        <p:spPr>
          <a:xfrm>
            <a:off x="5143500" y="1244475"/>
            <a:ext cx="3952650" cy="3429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2825"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240"/>
              <a:t>K-NEAREST NEIGHBORS CLASSIFIER</a:t>
            </a:r>
            <a:endParaRPr b="1" sz="2240"/>
          </a:p>
        </p:txBody>
      </p:sp>
      <p:sp>
        <p:nvSpPr>
          <p:cNvPr id="179" name="Google Shape;179;p25"/>
          <p:cNvSpPr txBox="1"/>
          <p:nvPr>
            <p:ph idx="4294967295" type="body"/>
          </p:nvPr>
        </p:nvSpPr>
        <p:spPr>
          <a:xfrm>
            <a:off x="59100" y="535200"/>
            <a:ext cx="9025800" cy="4375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500"/>
              </a:spcBef>
              <a:spcAft>
                <a:spcPts val="0"/>
              </a:spcAft>
              <a:buNone/>
            </a:pPr>
            <a:r>
              <a:rPr lang="en-GB" sz="1800">
                <a:solidFill>
                  <a:schemeClr val="dk2"/>
                </a:solidFill>
              </a:rPr>
              <a:t>K-Nearest Neighbors (KNN) is useful for predicting the length of stay of a patient based on the features of other patients who are similar to the new patient. </a:t>
            </a:r>
            <a:endParaRPr sz="1800">
              <a:solidFill>
                <a:schemeClr val="dk2"/>
              </a:solidFill>
            </a:endParaRPr>
          </a:p>
          <a:p>
            <a:pPr indent="0" lvl="0" marL="0" marR="0" rtl="0" algn="just">
              <a:lnSpc>
                <a:spcPct val="150000"/>
              </a:lnSpc>
              <a:spcBef>
                <a:spcPts val="500"/>
              </a:spcBef>
              <a:spcAft>
                <a:spcPts val="0"/>
              </a:spcAft>
              <a:buClr>
                <a:schemeClr val="dk1"/>
              </a:buClr>
              <a:buSzPts val="1100"/>
              <a:buFont typeface="Arial"/>
              <a:buNone/>
            </a:pPr>
            <a:r>
              <a:rPr b="1" lang="en-GB" sz="1800" u="sng">
                <a:solidFill>
                  <a:schemeClr val="dk2"/>
                </a:solidFill>
              </a:rPr>
              <a:t>Advantages:</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lang="en-GB" sz="1800">
                <a:solidFill>
                  <a:schemeClr val="dk2"/>
                </a:solidFill>
              </a:rPr>
              <a:t>No training required </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lang="en-GB" sz="1800">
                <a:solidFill>
                  <a:schemeClr val="dk2"/>
                </a:solidFill>
              </a:rPr>
              <a:t>Handles both types of data </a:t>
            </a:r>
            <a:endParaRPr sz="1800">
              <a:solidFill>
                <a:schemeClr val="dk2"/>
              </a:solidFill>
            </a:endParaRPr>
          </a:p>
          <a:p>
            <a:pPr indent="0" lvl="0" marL="0" marR="0" rtl="0" algn="just">
              <a:lnSpc>
                <a:spcPct val="150000"/>
              </a:lnSpc>
              <a:spcBef>
                <a:spcPts val="0"/>
              </a:spcBef>
              <a:spcAft>
                <a:spcPts val="0"/>
              </a:spcAft>
              <a:buClr>
                <a:schemeClr val="dk1"/>
              </a:buClr>
              <a:buSzPts val="1100"/>
              <a:buFont typeface="Arial"/>
              <a:buNone/>
            </a:pPr>
            <a:r>
              <a:rPr b="1" lang="en-GB" sz="1800" u="sng">
                <a:solidFill>
                  <a:schemeClr val="dk2"/>
                </a:solidFill>
              </a:rPr>
              <a:t>Disadvantages:</a:t>
            </a:r>
            <a:endParaRPr b="1" sz="1800">
              <a:solidFill>
                <a:schemeClr val="dk2"/>
              </a:solidFill>
            </a:endParaRPr>
          </a:p>
          <a:p>
            <a:pPr indent="-342900" lvl="0" marL="457200" marR="0" rtl="0" algn="just">
              <a:lnSpc>
                <a:spcPct val="150000"/>
              </a:lnSpc>
              <a:spcBef>
                <a:spcPts val="500"/>
              </a:spcBef>
              <a:spcAft>
                <a:spcPts val="0"/>
              </a:spcAft>
              <a:buClr>
                <a:schemeClr val="dk2"/>
              </a:buClr>
              <a:buSzPts val="1800"/>
              <a:buChar char="●"/>
            </a:pPr>
            <a:r>
              <a:rPr lang="en-GB" sz="1800">
                <a:solidFill>
                  <a:schemeClr val="dk2"/>
                </a:solidFill>
              </a:rPr>
              <a:t>Computationally expensive</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lang="en-GB" sz="1800">
                <a:solidFill>
                  <a:schemeClr val="dk2"/>
                </a:solidFill>
              </a:rPr>
              <a:t>Choice of K value is key</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lang="en-GB" sz="1800">
                <a:solidFill>
                  <a:schemeClr val="dk2"/>
                </a:solidFill>
              </a:rPr>
              <a:t>Sensitive to noise </a:t>
            </a:r>
            <a:endParaRPr sz="1800">
              <a:solidFill>
                <a:schemeClr val="dk2"/>
              </a:solidFill>
            </a:endParaRPr>
          </a:p>
        </p:txBody>
      </p:sp>
      <p:pic>
        <p:nvPicPr>
          <p:cNvPr id="180" name="Google Shape;180;p25"/>
          <p:cNvPicPr preferRelativeResize="0"/>
          <p:nvPr/>
        </p:nvPicPr>
        <p:blipFill>
          <a:blip r:embed="rId3">
            <a:alphaModFix/>
          </a:blip>
          <a:stretch>
            <a:fillRect/>
          </a:stretch>
        </p:blipFill>
        <p:spPr>
          <a:xfrm>
            <a:off x="3594575" y="1438500"/>
            <a:ext cx="5207599" cy="3202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216700" y="0"/>
            <a:ext cx="7688400" cy="535200"/>
          </a:xfrm>
          <a:prstGeom prst="rect">
            <a:avLst/>
          </a:prstGeom>
        </p:spPr>
        <p:txBody>
          <a:bodyPr anchorCtr="0" anchor="t" bIns="91425" lIns="91425" spcFirstLastPara="1" rIns="91425" wrap="square" tIns="91425">
            <a:normAutofit/>
          </a:bodyPr>
          <a:lstStyle/>
          <a:p>
            <a:pPr indent="89999" lvl="0" marL="0" rtl="0" algn="l">
              <a:spcBef>
                <a:spcPts val="0"/>
              </a:spcBef>
              <a:spcAft>
                <a:spcPts val="0"/>
              </a:spcAft>
              <a:buSzPts val="990"/>
              <a:buNone/>
            </a:pPr>
            <a:r>
              <a:rPr b="1" lang="en-GB" sz="2240"/>
              <a:t>DECISION TREE CLASSIFI</a:t>
            </a:r>
            <a:r>
              <a:rPr lang="en-GB" sz="2240"/>
              <a:t>ER</a:t>
            </a:r>
            <a:endParaRPr b="1" sz="2240"/>
          </a:p>
        </p:txBody>
      </p:sp>
      <p:sp>
        <p:nvSpPr>
          <p:cNvPr id="186" name="Google Shape;186;p26"/>
          <p:cNvSpPr txBox="1"/>
          <p:nvPr>
            <p:ph idx="4294967295" type="body"/>
          </p:nvPr>
        </p:nvSpPr>
        <p:spPr>
          <a:xfrm>
            <a:off x="53550" y="391000"/>
            <a:ext cx="9036900" cy="3223200"/>
          </a:xfrm>
          <a:prstGeom prst="rect">
            <a:avLst/>
          </a:prstGeom>
        </p:spPr>
        <p:txBody>
          <a:bodyPr anchorCtr="0" anchor="t" bIns="91425" lIns="91425" spcFirstLastPara="1" rIns="91425" wrap="square" tIns="91425">
            <a:noAutofit/>
          </a:bodyPr>
          <a:lstStyle/>
          <a:p>
            <a:pPr indent="0" lvl="0" marL="63500" marR="0" rtl="0" algn="l">
              <a:lnSpc>
                <a:spcPct val="150000"/>
              </a:lnSpc>
              <a:spcBef>
                <a:spcPts val="500"/>
              </a:spcBef>
              <a:spcAft>
                <a:spcPts val="0"/>
              </a:spcAft>
              <a:buNone/>
            </a:pPr>
            <a:r>
              <a:rPr lang="en-GB" sz="1800">
                <a:solidFill>
                  <a:schemeClr val="dk2"/>
                </a:solidFill>
              </a:rPr>
              <a:t>Decision tree classification is a popularly used algorithm in predictive analysis. A decision tree classifier maps a patient to a duration of hospital stay based on the patient’s features. </a:t>
            </a:r>
            <a:endParaRPr sz="1800">
              <a:solidFill>
                <a:schemeClr val="dk2"/>
              </a:solidFill>
            </a:endParaRPr>
          </a:p>
          <a:p>
            <a:pPr indent="0" lvl="0" marL="63500" marR="228600" rtl="0" algn="l">
              <a:lnSpc>
                <a:spcPct val="150000"/>
              </a:lnSpc>
              <a:spcBef>
                <a:spcPts val="500"/>
              </a:spcBef>
              <a:spcAft>
                <a:spcPts val="0"/>
              </a:spcAft>
              <a:buClr>
                <a:schemeClr val="dk1"/>
              </a:buClr>
              <a:buSzPts val="1100"/>
              <a:buFont typeface="Arial"/>
              <a:buNone/>
            </a:pPr>
            <a:r>
              <a:rPr b="1" lang="en-GB" sz="1800" u="sng">
                <a:solidFill>
                  <a:schemeClr val="dk2"/>
                </a:solidFill>
              </a:rPr>
              <a:t>Advantages:</a:t>
            </a:r>
            <a:endParaRPr sz="1800">
              <a:solidFill>
                <a:schemeClr val="dk2"/>
              </a:solidFill>
            </a:endParaRPr>
          </a:p>
          <a:p>
            <a:pPr indent="-342900" lvl="0" marL="457200" marR="266700" rtl="0" algn="just">
              <a:lnSpc>
                <a:spcPct val="150000"/>
              </a:lnSpc>
              <a:spcBef>
                <a:spcPts val="0"/>
              </a:spcBef>
              <a:spcAft>
                <a:spcPts val="0"/>
              </a:spcAft>
              <a:buClr>
                <a:schemeClr val="dk2"/>
              </a:buClr>
              <a:buSzPts val="1800"/>
              <a:buChar char="●"/>
            </a:pPr>
            <a:r>
              <a:rPr lang="en-GB" sz="1800">
                <a:solidFill>
                  <a:schemeClr val="dk2"/>
                </a:solidFill>
              </a:rPr>
              <a:t>Feature importance </a:t>
            </a:r>
            <a:endParaRPr sz="1800">
              <a:solidFill>
                <a:schemeClr val="dk2"/>
              </a:solidFill>
            </a:endParaRPr>
          </a:p>
          <a:p>
            <a:pPr indent="-342900" lvl="0" marL="457200" marR="254000" rtl="0" algn="just">
              <a:lnSpc>
                <a:spcPct val="150000"/>
              </a:lnSpc>
              <a:spcBef>
                <a:spcPts val="0"/>
              </a:spcBef>
              <a:spcAft>
                <a:spcPts val="0"/>
              </a:spcAft>
              <a:buClr>
                <a:schemeClr val="dk2"/>
              </a:buClr>
              <a:buSzPts val="1800"/>
              <a:buChar char="●"/>
            </a:pPr>
            <a:r>
              <a:rPr lang="en-GB" sz="1800">
                <a:solidFill>
                  <a:schemeClr val="dk2"/>
                </a:solidFill>
              </a:rPr>
              <a:t>Handles both types of data </a:t>
            </a:r>
            <a:endParaRPr sz="1800">
              <a:solidFill>
                <a:schemeClr val="dk2"/>
              </a:solidFill>
            </a:endParaRPr>
          </a:p>
          <a:p>
            <a:pPr indent="-342900" lvl="0" marL="457200" marR="304800" rtl="0" algn="just">
              <a:lnSpc>
                <a:spcPct val="150000"/>
              </a:lnSpc>
              <a:spcBef>
                <a:spcPts val="0"/>
              </a:spcBef>
              <a:spcAft>
                <a:spcPts val="0"/>
              </a:spcAft>
              <a:buClr>
                <a:schemeClr val="dk2"/>
              </a:buClr>
              <a:buSzPts val="1800"/>
              <a:buChar char="●"/>
            </a:pPr>
            <a:r>
              <a:rPr lang="en-GB" sz="1800">
                <a:solidFill>
                  <a:schemeClr val="dk2"/>
                </a:solidFill>
              </a:rPr>
              <a:t>Handles missing values </a:t>
            </a:r>
            <a:endParaRPr sz="1800">
              <a:solidFill>
                <a:schemeClr val="dk2"/>
              </a:solidFill>
            </a:endParaRPr>
          </a:p>
          <a:p>
            <a:pPr indent="0" lvl="0" marL="63500" marR="368300" rtl="0" algn="just">
              <a:lnSpc>
                <a:spcPct val="150000"/>
              </a:lnSpc>
              <a:spcBef>
                <a:spcPts val="0"/>
              </a:spcBef>
              <a:spcAft>
                <a:spcPts val="0"/>
              </a:spcAft>
              <a:buClr>
                <a:schemeClr val="dk1"/>
              </a:buClr>
              <a:buSzPts val="1100"/>
              <a:buFont typeface="Arial"/>
              <a:buNone/>
            </a:pPr>
            <a:r>
              <a:rPr b="1" lang="en-GB" sz="1800" u="sng">
                <a:solidFill>
                  <a:schemeClr val="dk2"/>
                </a:solidFill>
              </a:rPr>
              <a:t>Disadvantages:</a:t>
            </a:r>
            <a:endParaRPr sz="1800">
              <a:solidFill>
                <a:schemeClr val="dk2"/>
              </a:solidFill>
            </a:endParaRPr>
          </a:p>
          <a:p>
            <a:pPr indent="-342900" lvl="0" marL="457200" marR="330200" rtl="0" algn="just">
              <a:lnSpc>
                <a:spcPct val="150000"/>
              </a:lnSpc>
              <a:spcBef>
                <a:spcPts val="0"/>
              </a:spcBef>
              <a:spcAft>
                <a:spcPts val="0"/>
              </a:spcAft>
              <a:buClr>
                <a:schemeClr val="dk2"/>
              </a:buClr>
              <a:buSzPts val="1800"/>
              <a:buChar char="●"/>
            </a:pPr>
            <a:r>
              <a:rPr lang="en-GB" sz="1800">
                <a:solidFill>
                  <a:schemeClr val="dk2"/>
                </a:solidFill>
              </a:rPr>
              <a:t>Bias towards features with many </a:t>
            </a:r>
            <a:endParaRPr sz="1800">
              <a:solidFill>
                <a:schemeClr val="dk2"/>
              </a:solidFill>
            </a:endParaRPr>
          </a:p>
          <a:p>
            <a:pPr indent="0" lvl="0" marL="457200" marR="330200" rtl="0" algn="just">
              <a:lnSpc>
                <a:spcPct val="150000"/>
              </a:lnSpc>
              <a:spcBef>
                <a:spcPts val="0"/>
              </a:spcBef>
              <a:spcAft>
                <a:spcPts val="0"/>
              </a:spcAft>
              <a:buNone/>
            </a:pPr>
            <a:r>
              <a:rPr lang="en-GB" sz="1800">
                <a:solidFill>
                  <a:schemeClr val="dk2"/>
                </a:solidFill>
              </a:rPr>
              <a:t>levels </a:t>
            </a:r>
            <a:endParaRPr sz="1800">
              <a:solidFill>
                <a:schemeClr val="dk2"/>
              </a:solidFill>
            </a:endParaRPr>
          </a:p>
          <a:p>
            <a:pPr indent="-342900" lvl="0" marL="457200" marR="279400" rtl="0" algn="just">
              <a:lnSpc>
                <a:spcPct val="150000"/>
              </a:lnSpc>
              <a:spcBef>
                <a:spcPts val="0"/>
              </a:spcBef>
              <a:spcAft>
                <a:spcPts val="0"/>
              </a:spcAft>
              <a:buClr>
                <a:schemeClr val="dk2"/>
              </a:buClr>
              <a:buSzPts val="1800"/>
              <a:buChar char="●"/>
            </a:pPr>
            <a:r>
              <a:rPr lang="en-GB" sz="1800">
                <a:solidFill>
                  <a:schemeClr val="dk2"/>
                </a:solidFill>
              </a:rPr>
              <a:t>Unstable</a:t>
            </a:r>
            <a:endParaRPr sz="1800">
              <a:solidFill>
                <a:schemeClr val="dk2"/>
              </a:solidFill>
            </a:endParaRPr>
          </a:p>
          <a:p>
            <a:pPr indent="0" lvl="0" marL="0" rtl="0" algn="l">
              <a:spcBef>
                <a:spcPts val="0"/>
              </a:spcBef>
              <a:spcAft>
                <a:spcPts val="1200"/>
              </a:spcAft>
              <a:buNone/>
            </a:pPr>
            <a:r>
              <a:t/>
            </a:r>
            <a:endParaRPr/>
          </a:p>
        </p:txBody>
      </p:sp>
      <p:pic>
        <p:nvPicPr>
          <p:cNvPr id="187" name="Google Shape;187;p26"/>
          <p:cNvPicPr preferRelativeResize="0"/>
          <p:nvPr/>
        </p:nvPicPr>
        <p:blipFill>
          <a:blip r:embed="rId3">
            <a:alphaModFix/>
          </a:blip>
          <a:stretch>
            <a:fillRect/>
          </a:stretch>
        </p:blipFill>
        <p:spPr>
          <a:xfrm>
            <a:off x="4011175" y="1427400"/>
            <a:ext cx="4681800" cy="328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296800" y="0"/>
            <a:ext cx="7688400" cy="535200"/>
          </a:xfrm>
          <a:prstGeom prst="rect">
            <a:avLst/>
          </a:prstGeom>
        </p:spPr>
        <p:txBody>
          <a:bodyPr anchorCtr="0" anchor="t" bIns="91425" lIns="91425" spcFirstLastPara="1" rIns="91425" wrap="square" tIns="91425">
            <a:normAutofit/>
          </a:bodyPr>
          <a:lstStyle/>
          <a:p>
            <a:pPr indent="89999" lvl="0" marL="0" rtl="0" algn="l">
              <a:spcBef>
                <a:spcPts val="0"/>
              </a:spcBef>
              <a:spcAft>
                <a:spcPts val="0"/>
              </a:spcAft>
              <a:buSzPts val="990"/>
              <a:buNone/>
            </a:pPr>
            <a:r>
              <a:rPr b="1" lang="en-GB" sz="2240"/>
              <a:t>RANDOM FOREST CLASSIFI</a:t>
            </a:r>
            <a:r>
              <a:rPr lang="en-GB" sz="2240"/>
              <a:t>ER</a:t>
            </a:r>
            <a:endParaRPr b="1" sz="2240"/>
          </a:p>
        </p:txBody>
      </p:sp>
      <p:sp>
        <p:nvSpPr>
          <p:cNvPr id="193" name="Google Shape;193;p27"/>
          <p:cNvSpPr txBox="1"/>
          <p:nvPr>
            <p:ph idx="4294967295" type="body"/>
          </p:nvPr>
        </p:nvSpPr>
        <p:spPr>
          <a:xfrm>
            <a:off x="151200" y="685800"/>
            <a:ext cx="8992800" cy="4457700"/>
          </a:xfrm>
          <a:prstGeom prst="rect">
            <a:avLst/>
          </a:prstGeom>
        </p:spPr>
        <p:txBody>
          <a:bodyPr anchorCtr="0" anchor="t" bIns="91425" lIns="91425" spcFirstLastPara="1" rIns="91425" wrap="square" tIns="91425">
            <a:normAutofit fontScale="25000"/>
          </a:bodyPr>
          <a:lstStyle/>
          <a:p>
            <a:pPr indent="0" lvl="0" marL="63500" marR="0" rtl="0" algn="just">
              <a:lnSpc>
                <a:spcPct val="150000"/>
              </a:lnSpc>
              <a:spcBef>
                <a:spcPts val="500"/>
              </a:spcBef>
              <a:spcAft>
                <a:spcPts val="0"/>
              </a:spcAft>
              <a:buNone/>
            </a:pPr>
            <a:r>
              <a:rPr lang="en-GB" sz="7200">
                <a:solidFill>
                  <a:schemeClr val="dk2"/>
                </a:solidFill>
              </a:rPr>
              <a:t>Random Forest is a machine learning algorithm that is commonly used in predictive analysis. It is a type of ensemble learning algorithm that combines multiple decision trees to make a prediction.</a:t>
            </a:r>
            <a:endParaRPr sz="7200">
              <a:solidFill>
                <a:schemeClr val="dk2"/>
              </a:solidFill>
            </a:endParaRPr>
          </a:p>
          <a:p>
            <a:pPr indent="0" lvl="0" marL="63500" marR="0" rtl="0" algn="just">
              <a:lnSpc>
                <a:spcPct val="150000"/>
              </a:lnSpc>
              <a:spcBef>
                <a:spcPts val="500"/>
              </a:spcBef>
              <a:spcAft>
                <a:spcPts val="0"/>
              </a:spcAft>
              <a:buClr>
                <a:schemeClr val="dk1"/>
              </a:buClr>
              <a:buSzPts val="275"/>
              <a:buFont typeface="Arial"/>
              <a:buNone/>
            </a:pPr>
            <a:r>
              <a:rPr b="1" lang="en-GB" sz="7200" u="sng">
                <a:solidFill>
                  <a:schemeClr val="dk2"/>
                </a:solidFill>
              </a:rPr>
              <a:t>Advantages:</a:t>
            </a:r>
            <a:endParaRPr sz="7200">
              <a:solidFill>
                <a:schemeClr val="dk2"/>
              </a:solidFill>
            </a:endParaRPr>
          </a:p>
          <a:p>
            <a:pPr indent="-342900" lvl="0" marL="457200" marR="177800" rtl="0" algn="just">
              <a:lnSpc>
                <a:spcPct val="150000"/>
              </a:lnSpc>
              <a:spcBef>
                <a:spcPts val="0"/>
              </a:spcBef>
              <a:spcAft>
                <a:spcPts val="0"/>
              </a:spcAft>
              <a:buClr>
                <a:schemeClr val="dk2"/>
              </a:buClr>
              <a:buSzPct val="100000"/>
              <a:buChar char="●"/>
            </a:pPr>
            <a:r>
              <a:rPr lang="en-GB" sz="7200">
                <a:solidFill>
                  <a:schemeClr val="dk2"/>
                </a:solidFill>
              </a:rPr>
              <a:t>Non-parametric</a:t>
            </a:r>
            <a:endParaRPr sz="7200">
              <a:solidFill>
                <a:schemeClr val="dk2"/>
              </a:solidFill>
            </a:endParaRPr>
          </a:p>
          <a:p>
            <a:pPr indent="-342900" lvl="0" marL="457200" marR="190500" rtl="0" algn="just">
              <a:lnSpc>
                <a:spcPct val="150000"/>
              </a:lnSpc>
              <a:spcBef>
                <a:spcPts val="0"/>
              </a:spcBef>
              <a:spcAft>
                <a:spcPts val="0"/>
              </a:spcAft>
              <a:buClr>
                <a:schemeClr val="dk2"/>
              </a:buClr>
              <a:buSzPct val="100000"/>
              <a:buChar char="●"/>
            </a:pPr>
            <a:r>
              <a:rPr lang="en-GB" sz="7200">
                <a:solidFill>
                  <a:schemeClr val="dk2"/>
                </a:solidFill>
              </a:rPr>
              <a:t>Robust to overfitting </a:t>
            </a:r>
            <a:endParaRPr sz="7200">
              <a:solidFill>
                <a:schemeClr val="dk2"/>
              </a:solidFill>
            </a:endParaRPr>
          </a:p>
          <a:p>
            <a:pPr indent="0" lvl="0" marL="63500" marR="215900" rtl="0" algn="just">
              <a:lnSpc>
                <a:spcPct val="150000"/>
              </a:lnSpc>
              <a:spcBef>
                <a:spcPts val="0"/>
              </a:spcBef>
              <a:spcAft>
                <a:spcPts val="0"/>
              </a:spcAft>
              <a:buClr>
                <a:schemeClr val="dk1"/>
              </a:buClr>
              <a:buSzPts val="275"/>
              <a:buFont typeface="Arial"/>
              <a:buNone/>
            </a:pPr>
            <a:r>
              <a:rPr b="1" lang="en-GB" sz="7200" u="sng">
                <a:solidFill>
                  <a:schemeClr val="dk2"/>
                </a:solidFill>
              </a:rPr>
              <a:t>Disadvantages:</a:t>
            </a:r>
            <a:endParaRPr sz="7200">
              <a:solidFill>
                <a:schemeClr val="dk2"/>
              </a:solidFill>
            </a:endParaRPr>
          </a:p>
          <a:p>
            <a:pPr indent="-342900" lvl="0" marL="457200" marR="304800" rtl="0" algn="just">
              <a:lnSpc>
                <a:spcPct val="150000"/>
              </a:lnSpc>
              <a:spcBef>
                <a:spcPts val="0"/>
              </a:spcBef>
              <a:spcAft>
                <a:spcPts val="0"/>
              </a:spcAft>
              <a:buClr>
                <a:schemeClr val="dk2"/>
              </a:buClr>
              <a:buSzPct val="100000"/>
              <a:buChar char="●"/>
            </a:pPr>
            <a:r>
              <a:rPr lang="en-GB" sz="7200">
                <a:solidFill>
                  <a:schemeClr val="dk2"/>
                </a:solidFill>
              </a:rPr>
              <a:t>Computationally expensive </a:t>
            </a:r>
            <a:endParaRPr sz="7200">
              <a:solidFill>
                <a:schemeClr val="dk2"/>
              </a:solidFill>
            </a:endParaRPr>
          </a:p>
          <a:p>
            <a:pPr indent="-342900" lvl="0" marL="457200" marR="215900" rtl="0" algn="just">
              <a:lnSpc>
                <a:spcPct val="150000"/>
              </a:lnSpc>
              <a:spcBef>
                <a:spcPts val="0"/>
              </a:spcBef>
              <a:spcAft>
                <a:spcPts val="0"/>
              </a:spcAft>
              <a:buClr>
                <a:schemeClr val="dk2"/>
              </a:buClr>
              <a:buSzPct val="100000"/>
              <a:buChar char="●"/>
            </a:pPr>
            <a:r>
              <a:rPr lang="en-GB" sz="7200">
                <a:solidFill>
                  <a:schemeClr val="dk2"/>
                </a:solidFill>
              </a:rPr>
              <a:t>Tuning hyperparameters</a:t>
            </a:r>
            <a:endParaRPr sz="7200">
              <a:solidFill>
                <a:schemeClr val="dk2"/>
              </a:solidFill>
            </a:endParaRPr>
          </a:p>
        </p:txBody>
      </p:sp>
      <p:pic>
        <p:nvPicPr>
          <p:cNvPr id="194" name="Google Shape;194;p27"/>
          <p:cNvPicPr preferRelativeResize="0"/>
          <p:nvPr/>
        </p:nvPicPr>
        <p:blipFill>
          <a:blip r:embed="rId3">
            <a:alphaModFix/>
          </a:blip>
          <a:stretch>
            <a:fillRect/>
          </a:stretch>
        </p:blipFill>
        <p:spPr>
          <a:xfrm>
            <a:off x="3626625" y="1572825"/>
            <a:ext cx="5095425" cy="324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248725" y="0"/>
            <a:ext cx="7688400" cy="535200"/>
          </a:xfrm>
          <a:prstGeom prst="rect">
            <a:avLst/>
          </a:prstGeom>
        </p:spPr>
        <p:txBody>
          <a:bodyPr anchorCtr="0" anchor="t" bIns="91425" lIns="91425" spcFirstLastPara="1" rIns="91425" wrap="square" tIns="91425">
            <a:normAutofit/>
          </a:bodyPr>
          <a:lstStyle/>
          <a:p>
            <a:pPr indent="0" lvl="0" marL="89999" rtl="0" algn="l">
              <a:spcBef>
                <a:spcPts val="0"/>
              </a:spcBef>
              <a:spcAft>
                <a:spcPts val="0"/>
              </a:spcAft>
              <a:buSzPts val="990"/>
              <a:buNone/>
            </a:pPr>
            <a:r>
              <a:rPr b="1" lang="en-GB" sz="2240"/>
              <a:t>NAIVE BAYES CLASSIFIER</a:t>
            </a:r>
            <a:endParaRPr b="1" sz="2240"/>
          </a:p>
        </p:txBody>
      </p:sp>
      <p:sp>
        <p:nvSpPr>
          <p:cNvPr id="200" name="Google Shape;200;p28"/>
          <p:cNvSpPr txBox="1"/>
          <p:nvPr>
            <p:ph idx="4294967295" type="body"/>
          </p:nvPr>
        </p:nvSpPr>
        <p:spPr>
          <a:xfrm>
            <a:off x="81150" y="674700"/>
            <a:ext cx="8981700" cy="4468800"/>
          </a:xfrm>
          <a:prstGeom prst="rect">
            <a:avLst/>
          </a:prstGeom>
        </p:spPr>
        <p:txBody>
          <a:bodyPr anchorCtr="0" anchor="t" bIns="91425" lIns="91425" spcFirstLastPara="1" rIns="91425" wrap="square" tIns="91425">
            <a:noAutofit/>
          </a:bodyPr>
          <a:lstStyle/>
          <a:p>
            <a:pPr indent="0" lvl="0" marL="63500" marR="0" rtl="0" algn="just">
              <a:lnSpc>
                <a:spcPct val="150000"/>
              </a:lnSpc>
              <a:spcBef>
                <a:spcPts val="500"/>
              </a:spcBef>
              <a:spcAft>
                <a:spcPts val="0"/>
              </a:spcAft>
              <a:buClr>
                <a:schemeClr val="dk1"/>
              </a:buClr>
              <a:buSzPts val="1100"/>
              <a:buFont typeface="Arial"/>
              <a:buNone/>
            </a:pPr>
            <a:r>
              <a:rPr lang="en-GB" sz="1800">
                <a:solidFill>
                  <a:schemeClr val="dk2"/>
                </a:solidFill>
              </a:rPr>
              <a:t>Naïve Bayes is a classification technique that works on the principle of Bayes theorem with an assumption of independence among the variables. Naïve Bayes is suitable for  multi-level classification. </a:t>
            </a:r>
            <a:endParaRPr sz="1800">
              <a:solidFill>
                <a:schemeClr val="dk2"/>
              </a:solidFill>
            </a:endParaRPr>
          </a:p>
          <a:p>
            <a:pPr indent="0" lvl="0" marL="0" marR="0" rtl="0" algn="just">
              <a:spcBef>
                <a:spcPts val="0"/>
              </a:spcBef>
              <a:spcAft>
                <a:spcPts val="0"/>
              </a:spcAft>
              <a:buClr>
                <a:schemeClr val="dk1"/>
              </a:buClr>
              <a:buSzPts val="1100"/>
              <a:buFont typeface="Arial"/>
              <a:buNone/>
            </a:pPr>
            <a:r>
              <a:rPr b="1" lang="en-GB" sz="1800" u="sng">
                <a:solidFill>
                  <a:schemeClr val="dk2"/>
                </a:solidFill>
              </a:rPr>
              <a:t>Advantages:</a:t>
            </a:r>
            <a:endParaRPr sz="1800">
              <a:solidFill>
                <a:schemeClr val="dk2"/>
              </a:solidFill>
            </a:endParaRPr>
          </a:p>
          <a:p>
            <a:pPr indent="-342900" lvl="0" marL="457200" marR="0" rtl="0" algn="just">
              <a:lnSpc>
                <a:spcPct val="150000"/>
              </a:lnSpc>
              <a:spcBef>
                <a:spcPts val="600"/>
              </a:spcBef>
              <a:spcAft>
                <a:spcPts val="0"/>
              </a:spcAft>
              <a:buClr>
                <a:schemeClr val="dk2"/>
              </a:buClr>
              <a:buSzPts val="1800"/>
              <a:buChar char="●"/>
            </a:pPr>
            <a:r>
              <a:rPr lang="en-GB" sz="1800">
                <a:solidFill>
                  <a:schemeClr val="dk2"/>
                </a:solidFill>
              </a:rPr>
              <a:t>Fast and efficient </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lang="en-GB" sz="1800">
                <a:solidFill>
                  <a:schemeClr val="dk2"/>
                </a:solidFill>
              </a:rPr>
              <a:t>Handles both types of data</a:t>
            </a:r>
            <a:endParaRPr sz="1800">
              <a:solidFill>
                <a:schemeClr val="dk2"/>
              </a:solidFill>
            </a:endParaRPr>
          </a:p>
          <a:p>
            <a:pPr indent="0" lvl="0" marL="63500" marR="0" rtl="0" algn="just">
              <a:lnSpc>
                <a:spcPct val="150000"/>
              </a:lnSpc>
              <a:spcBef>
                <a:spcPts val="400"/>
              </a:spcBef>
              <a:spcAft>
                <a:spcPts val="0"/>
              </a:spcAft>
              <a:buClr>
                <a:schemeClr val="dk1"/>
              </a:buClr>
              <a:buSzPts val="1100"/>
              <a:buFont typeface="Arial"/>
              <a:buNone/>
            </a:pPr>
            <a:r>
              <a:rPr b="1" lang="en-GB" sz="1800" u="sng">
                <a:solidFill>
                  <a:schemeClr val="dk2"/>
                </a:solidFill>
              </a:rPr>
              <a:t>Disadvantages:</a:t>
            </a:r>
            <a:endParaRPr b="1" sz="1800">
              <a:solidFill>
                <a:schemeClr val="dk2"/>
              </a:solidFill>
            </a:endParaRPr>
          </a:p>
          <a:p>
            <a:pPr indent="-342900" lvl="0" marL="457200" marR="0" rtl="0" algn="just">
              <a:lnSpc>
                <a:spcPct val="150000"/>
              </a:lnSpc>
              <a:spcBef>
                <a:spcPts val="500"/>
              </a:spcBef>
              <a:spcAft>
                <a:spcPts val="0"/>
              </a:spcAft>
              <a:buClr>
                <a:schemeClr val="dk2"/>
              </a:buClr>
              <a:buSzPts val="1800"/>
              <a:buChar char="●"/>
            </a:pPr>
            <a:r>
              <a:rPr lang="en-GB" sz="1800">
                <a:solidFill>
                  <a:schemeClr val="dk2"/>
                </a:solidFill>
              </a:rPr>
              <a:t>Naive assumption </a:t>
            </a:r>
            <a:endParaRPr sz="1800">
              <a:solidFill>
                <a:schemeClr val="dk2"/>
              </a:solidFill>
            </a:endParaRPr>
          </a:p>
          <a:p>
            <a:pPr indent="-342900" lvl="0" marL="457200" marR="0" rtl="0" algn="just">
              <a:lnSpc>
                <a:spcPct val="150000"/>
              </a:lnSpc>
              <a:spcBef>
                <a:spcPts val="0"/>
              </a:spcBef>
              <a:spcAft>
                <a:spcPts val="0"/>
              </a:spcAft>
              <a:buClr>
                <a:schemeClr val="dk2"/>
              </a:buClr>
              <a:buSzPts val="1800"/>
              <a:buChar char="●"/>
            </a:pPr>
            <a:r>
              <a:rPr lang="en-GB" sz="1800">
                <a:solidFill>
                  <a:schemeClr val="dk2"/>
                </a:solidFill>
              </a:rPr>
              <a:t>Limited ability to handle </a:t>
            </a:r>
            <a:endParaRPr sz="1800">
              <a:solidFill>
                <a:schemeClr val="dk2"/>
              </a:solidFill>
            </a:endParaRPr>
          </a:p>
          <a:p>
            <a:pPr indent="0" lvl="0" marL="457200" marR="0" rtl="0" algn="just">
              <a:lnSpc>
                <a:spcPct val="150000"/>
              </a:lnSpc>
              <a:spcBef>
                <a:spcPts val="0"/>
              </a:spcBef>
              <a:spcAft>
                <a:spcPts val="0"/>
              </a:spcAft>
              <a:buNone/>
            </a:pPr>
            <a:r>
              <a:rPr lang="en-GB" sz="1800">
                <a:solidFill>
                  <a:schemeClr val="dk2"/>
                </a:solidFill>
              </a:rPr>
              <a:t>imbalanced data</a:t>
            </a:r>
            <a:endParaRPr sz="1800">
              <a:solidFill>
                <a:schemeClr val="dk2"/>
              </a:solidFill>
            </a:endParaRPr>
          </a:p>
        </p:txBody>
      </p:sp>
      <p:pic>
        <p:nvPicPr>
          <p:cNvPr id="201" name="Google Shape;201;p28"/>
          <p:cNvPicPr preferRelativeResize="0"/>
          <p:nvPr/>
        </p:nvPicPr>
        <p:blipFill>
          <a:blip r:embed="rId3">
            <a:alphaModFix/>
          </a:blip>
          <a:stretch>
            <a:fillRect/>
          </a:stretch>
        </p:blipFill>
        <p:spPr>
          <a:xfrm>
            <a:off x="3690725" y="1693150"/>
            <a:ext cx="5031324" cy="294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16700" y="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488"/>
              <a:t>XGBOOST </a:t>
            </a:r>
            <a:r>
              <a:rPr lang="en-GB" sz="2488"/>
              <a:t>C</a:t>
            </a:r>
            <a:r>
              <a:rPr b="1" lang="en-GB" sz="2488"/>
              <a:t>LASSIFIER</a:t>
            </a:r>
            <a:endParaRPr b="1" sz="2488"/>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29"/>
          <p:cNvSpPr txBox="1"/>
          <p:nvPr>
            <p:ph idx="4294967295" type="body"/>
          </p:nvPr>
        </p:nvSpPr>
        <p:spPr>
          <a:xfrm>
            <a:off x="70050" y="704375"/>
            <a:ext cx="9003900" cy="4612500"/>
          </a:xfrm>
          <a:prstGeom prst="rect">
            <a:avLst/>
          </a:prstGeom>
        </p:spPr>
        <p:txBody>
          <a:bodyPr anchorCtr="0" anchor="t" bIns="91425" lIns="91425" spcFirstLastPara="1" rIns="91425" wrap="square" tIns="91425">
            <a:noAutofit/>
          </a:bodyPr>
          <a:lstStyle/>
          <a:p>
            <a:pPr indent="0" lvl="0" marL="63500" marR="6910" rtl="0" algn="just">
              <a:lnSpc>
                <a:spcPct val="150000"/>
              </a:lnSpc>
              <a:spcBef>
                <a:spcPts val="500"/>
              </a:spcBef>
              <a:spcAft>
                <a:spcPts val="0"/>
              </a:spcAft>
              <a:buNone/>
            </a:pPr>
            <a:r>
              <a:rPr lang="en-GB" sz="1800">
                <a:solidFill>
                  <a:schemeClr val="dk2"/>
                </a:solidFill>
              </a:rPr>
              <a:t>Extreme Gradient Boosting is a sequential technique that works on the principle of an ensemble. Tree ensemble is a set of classification and regression trees. Trees are grown one after another to reduce the misclassification rate. </a:t>
            </a:r>
            <a:endParaRPr sz="1800">
              <a:solidFill>
                <a:schemeClr val="dk2"/>
              </a:solidFill>
            </a:endParaRPr>
          </a:p>
          <a:p>
            <a:pPr indent="0" lvl="0" marL="63500" marR="6910" rtl="0" algn="just">
              <a:lnSpc>
                <a:spcPct val="150000"/>
              </a:lnSpc>
              <a:spcBef>
                <a:spcPts val="500"/>
              </a:spcBef>
              <a:spcAft>
                <a:spcPts val="0"/>
              </a:spcAft>
              <a:buClr>
                <a:schemeClr val="dk1"/>
              </a:buClr>
              <a:buSzPts val="1100"/>
              <a:buFont typeface="Arial"/>
              <a:buNone/>
            </a:pPr>
            <a:r>
              <a:rPr b="1" lang="en-GB" sz="1800" u="sng">
                <a:solidFill>
                  <a:schemeClr val="dk2"/>
                </a:solidFill>
              </a:rPr>
              <a:t>Advantages:</a:t>
            </a:r>
            <a:endParaRPr sz="1800">
              <a:solidFill>
                <a:schemeClr val="dk2"/>
              </a:solidFill>
            </a:endParaRPr>
          </a:p>
          <a:p>
            <a:pPr indent="-342900" lvl="0" marL="457200" marR="6910" rtl="0" algn="just">
              <a:lnSpc>
                <a:spcPct val="150000"/>
              </a:lnSpc>
              <a:spcBef>
                <a:spcPts val="0"/>
              </a:spcBef>
              <a:spcAft>
                <a:spcPts val="0"/>
              </a:spcAft>
              <a:buClr>
                <a:schemeClr val="dk2"/>
              </a:buClr>
              <a:buSzPts val="1800"/>
              <a:buChar char="●"/>
            </a:pPr>
            <a:r>
              <a:rPr lang="en-GB" sz="1800">
                <a:solidFill>
                  <a:schemeClr val="dk2"/>
                </a:solidFill>
              </a:rPr>
              <a:t>Regularisation</a:t>
            </a:r>
            <a:endParaRPr sz="1800">
              <a:solidFill>
                <a:schemeClr val="dk2"/>
              </a:solidFill>
            </a:endParaRPr>
          </a:p>
          <a:p>
            <a:pPr indent="-342900" lvl="0" marL="457200" marR="6910" rtl="0" algn="just">
              <a:lnSpc>
                <a:spcPct val="150000"/>
              </a:lnSpc>
              <a:spcBef>
                <a:spcPts val="0"/>
              </a:spcBef>
              <a:spcAft>
                <a:spcPts val="0"/>
              </a:spcAft>
              <a:buClr>
                <a:schemeClr val="dk2"/>
              </a:buClr>
              <a:buSzPts val="1800"/>
              <a:buChar char="●"/>
            </a:pPr>
            <a:r>
              <a:rPr lang="en-GB" sz="1800">
                <a:solidFill>
                  <a:schemeClr val="dk2"/>
                </a:solidFill>
              </a:rPr>
              <a:t>Feature importance  </a:t>
            </a:r>
            <a:endParaRPr sz="1800">
              <a:solidFill>
                <a:schemeClr val="dk2"/>
              </a:solidFill>
            </a:endParaRPr>
          </a:p>
          <a:p>
            <a:pPr indent="0" lvl="0" marL="63500" marR="6910" rtl="0" algn="just">
              <a:lnSpc>
                <a:spcPct val="150000"/>
              </a:lnSpc>
              <a:spcBef>
                <a:spcPts val="0"/>
              </a:spcBef>
              <a:spcAft>
                <a:spcPts val="0"/>
              </a:spcAft>
              <a:buClr>
                <a:schemeClr val="dk1"/>
              </a:buClr>
              <a:buSzPts val="1100"/>
              <a:buFont typeface="Arial"/>
              <a:buNone/>
            </a:pPr>
            <a:r>
              <a:rPr b="1" lang="en-GB" sz="1800" u="sng">
                <a:solidFill>
                  <a:schemeClr val="dk2"/>
                </a:solidFill>
              </a:rPr>
              <a:t>Disadvantages:</a:t>
            </a:r>
            <a:endParaRPr sz="1800">
              <a:solidFill>
                <a:schemeClr val="dk2"/>
              </a:solidFill>
            </a:endParaRPr>
          </a:p>
          <a:p>
            <a:pPr indent="-342900" lvl="0" marL="457200" marR="6910" rtl="0" algn="just">
              <a:lnSpc>
                <a:spcPct val="150000"/>
              </a:lnSpc>
              <a:spcBef>
                <a:spcPts val="500"/>
              </a:spcBef>
              <a:spcAft>
                <a:spcPts val="0"/>
              </a:spcAft>
              <a:buClr>
                <a:schemeClr val="dk2"/>
              </a:buClr>
              <a:buSzPts val="1800"/>
              <a:buChar char="●"/>
            </a:pPr>
            <a:r>
              <a:rPr lang="en-GB" sz="1800">
                <a:solidFill>
                  <a:schemeClr val="dk2"/>
                </a:solidFill>
              </a:rPr>
              <a:t>Complexity </a:t>
            </a:r>
            <a:endParaRPr sz="1800">
              <a:solidFill>
                <a:schemeClr val="dk2"/>
              </a:solidFill>
            </a:endParaRPr>
          </a:p>
          <a:p>
            <a:pPr indent="-342900" lvl="0" marL="457200" marR="6910" rtl="0" algn="just">
              <a:lnSpc>
                <a:spcPct val="150000"/>
              </a:lnSpc>
              <a:spcBef>
                <a:spcPts val="0"/>
              </a:spcBef>
              <a:spcAft>
                <a:spcPts val="0"/>
              </a:spcAft>
              <a:buClr>
                <a:schemeClr val="dk2"/>
              </a:buClr>
              <a:buSzPts val="1800"/>
              <a:buChar char="●"/>
            </a:pPr>
            <a:r>
              <a:rPr lang="en-GB" sz="1800">
                <a:solidFill>
                  <a:schemeClr val="dk2"/>
                </a:solidFill>
              </a:rPr>
              <a:t>Black Box Model </a:t>
            </a:r>
            <a:endParaRPr sz="1800">
              <a:solidFill>
                <a:schemeClr val="dk2"/>
              </a:solidFill>
            </a:endParaRPr>
          </a:p>
          <a:p>
            <a:pPr indent="0" lvl="0" marL="0" marR="6910" rtl="0" algn="just">
              <a:spcBef>
                <a:spcPts val="0"/>
              </a:spcBef>
              <a:spcAft>
                <a:spcPts val="1200"/>
              </a:spcAft>
              <a:buNone/>
            </a:pPr>
            <a:r>
              <a:t/>
            </a:r>
            <a:endParaRPr sz="1800">
              <a:solidFill>
                <a:schemeClr val="dk2"/>
              </a:solidFill>
            </a:endParaRPr>
          </a:p>
        </p:txBody>
      </p:sp>
      <p:pic>
        <p:nvPicPr>
          <p:cNvPr id="208" name="Google Shape;208;p29"/>
          <p:cNvPicPr preferRelativeResize="0"/>
          <p:nvPr/>
        </p:nvPicPr>
        <p:blipFill>
          <a:blip r:embed="rId3">
            <a:alphaModFix/>
          </a:blip>
          <a:stretch>
            <a:fillRect/>
          </a:stretch>
        </p:blipFill>
        <p:spPr>
          <a:xfrm>
            <a:off x="3081825" y="1997825"/>
            <a:ext cx="5536825" cy="301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8910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PERFORMANCE EVALUATION AND INSIGHTS</a:t>
            </a:r>
            <a:endParaRPr sz="2240"/>
          </a:p>
        </p:txBody>
      </p:sp>
      <p:sp>
        <p:nvSpPr>
          <p:cNvPr id="214" name="Google Shape;214;p30"/>
          <p:cNvSpPr txBox="1"/>
          <p:nvPr/>
        </p:nvSpPr>
        <p:spPr>
          <a:xfrm>
            <a:off x="518100" y="443300"/>
            <a:ext cx="81078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Lato"/>
              <a:buChar char="●"/>
            </a:pPr>
            <a:r>
              <a:rPr lang="en-GB" sz="1800">
                <a:latin typeface="Lato"/>
                <a:ea typeface="Lato"/>
                <a:cs typeface="Lato"/>
                <a:sym typeface="Lato"/>
              </a:rPr>
              <a:t>The logistic regression model exhibits moderate performance, while the KNN classifier exhibits poor performance.</a:t>
            </a:r>
            <a:endParaRPr sz="1800">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GB" sz="1800">
                <a:latin typeface="Lato"/>
                <a:ea typeface="Lato"/>
                <a:cs typeface="Lato"/>
                <a:sym typeface="Lato"/>
              </a:rPr>
              <a:t>The decision tree classifier and random forest classifier </a:t>
            </a:r>
            <a:r>
              <a:rPr lang="en-GB" sz="1800">
                <a:latin typeface="Lato"/>
                <a:ea typeface="Lato"/>
                <a:cs typeface="Lato"/>
                <a:sym typeface="Lato"/>
              </a:rPr>
              <a:t>exhibit</a:t>
            </a:r>
            <a:r>
              <a:rPr lang="en-GB" sz="1800">
                <a:latin typeface="Lato"/>
                <a:ea typeface="Lato"/>
                <a:cs typeface="Lato"/>
                <a:sym typeface="Lato"/>
              </a:rPr>
              <a:t> excellent </a:t>
            </a:r>
            <a:r>
              <a:rPr lang="en-GB" sz="1800">
                <a:latin typeface="Lato"/>
                <a:ea typeface="Lato"/>
                <a:cs typeface="Lato"/>
                <a:sym typeface="Lato"/>
              </a:rPr>
              <a:t>performance yielding 95% and 99% accuracy respectively, along with high AUC from ROC curve.</a:t>
            </a:r>
            <a:endParaRPr sz="1800">
              <a:latin typeface="Lato"/>
              <a:ea typeface="Lato"/>
              <a:cs typeface="Lato"/>
              <a:sym typeface="Lato"/>
            </a:endParaRPr>
          </a:p>
          <a:p>
            <a:pPr indent="0" lvl="0" marL="457200" rtl="0" algn="l">
              <a:lnSpc>
                <a:spcPct val="150000"/>
              </a:lnSpc>
              <a:spcBef>
                <a:spcPts val="0"/>
              </a:spcBef>
              <a:spcAft>
                <a:spcPts val="0"/>
              </a:spcAft>
              <a:buNone/>
            </a:pPr>
            <a:r>
              <a:t/>
            </a:r>
            <a:endParaRPr sz="1800">
              <a:latin typeface="Lato"/>
              <a:ea typeface="Lato"/>
              <a:cs typeface="Lato"/>
              <a:sym typeface="Lato"/>
            </a:endParaRPr>
          </a:p>
        </p:txBody>
      </p:sp>
      <p:pic>
        <p:nvPicPr>
          <p:cNvPr id="215" name="Google Shape;215;p30"/>
          <p:cNvPicPr preferRelativeResize="0"/>
          <p:nvPr/>
        </p:nvPicPr>
        <p:blipFill>
          <a:blip r:embed="rId3">
            <a:alphaModFix/>
          </a:blip>
          <a:stretch>
            <a:fillRect/>
          </a:stretch>
        </p:blipFill>
        <p:spPr>
          <a:xfrm>
            <a:off x="937550" y="2417700"/>
            <a:ext cx="3041574" cy="2460375"/>
          </a:xfrm>
          <a:prstGeom prst="rect">
            <a:avLst/>
          </a:prstGeom>
          <a:noFill/>
          <a:ln>
            <a:noFill/>
          </a:ln>
        </p:spPr>
      </p:pic>
      <p:pic>
        <p:nvPicPr>
          <p:cNvPr id="216" name="Google Shape;216;p30"/>
          <p:cNvPicPr preferRelativeResize="0"/>
          <p:nvPr/>
        </p:nvPicPr>
        <p:blipFill>
          <a:blip r:embed="rId4">
            <a:alphaModFix/>
          </a:blip>
          <a:stretch>
            <a:fillRect/>
          </a:stretch>
        </p:blipFill>
        <p:spPr>
          <a:xfrm>
            <a:off x="4700425" y="2247650"/>
            <a:ext cx="3477075" cy="2630425"/>
          </a:xfrm>
          <a:prstGeom prst="rect">
            <a:avLst/>
          </a:prstGeom>
          <a:noFill/>
          <a:ln>
            <a:noFill/>
          </a:ln>
        </p:spPr>
      </p:pic>
      <p:sp>
        <p:nvSpPr>
          <p:cNvPr id="217" name="Google Shape;217;p30"/>
          <p:cNvSpPr txBox="1"/>
          <p:nvPr/>
        </p:nvSpPr>
        <p:spPr>
          <a:xfrm>
            <a:off x="937550" y="4878075"/>
            <a:ext cx="3172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Lato"/>
                <a:ea typeface="Lato"/>
                <a:cs typeface="Lato"/>
                <a:sym typeface="Lato"/>
              </a:rPr>
              <a:t>Decision Tree</a:t>
            </a:r>
            <a:endParaRPr sz="1100">
              <a:latin typeface="Lato"/>
              <a:ea typeface="Lato"/>
              <a:cs typeface="Lato"/>
              <a:sym typeface="Lato"/>
            </a:endParaRPr>
          </a:p>
        </p:txBody>
      </p:sp>
      <p:sp>
        <p:nvSpPr>
          <p:cNvPr id="218" name="Google Shape;218;p30"/>
          <p:cNvSpPr txBox="1"/>
          <p:nvPr/>
        </p:nvSpPr>
        <p:spPr>
          <a:xfrm>
            <a:off x="5597475" y="4789500"/>
            <a:ext cx="2451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Lato"/>
                <a:ea typeface="Lato"/>
                <a:cs typeface="Lato"/>
                <a:sym typeface="Lato"/>
              </a:rPr>
              <a:t>Random Forest</a:t>
            </a:r>
            <a:endParaRPr sz="1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409000" y="0"/>
            <a:ext cx="7992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GB" sz="2200"/>
              <a:t>PERFORMANCE EVALUATION AND INSIGHTS</a:t>
            </a:r>
            <a:endParaRPr sz="2200"/>
          </a:p>
          <a:p>
            <a:pPr indent="0" lvl="0" marL="0" rtl="0" algn="l">
              <a:spcBef>
                <a:spcPts val="0"/>
              </a:spcBef>
              <a:spcAft>
                <a:spcPts val="0"/>
              </a:spcAft>
              <a:buSzPts val="990"/>
              <a:buNone/>
            </a:pPr>
            <a:r>
              <a:t/>
            </a:r>
            <a:endParaRPr sz="2200"/>
          </a:p>
        </p:txBody>
      </p:sp>
      <p:sp>
        <p:nvSpPr>
          <p:cNvPr id="224" name="Google Shape;224;p31"/>
          <p:cNvSpPr txBox="1"/>
          <p:nvPr/>
        </p:nvSpPr>
        <p:spPr>
          <a:xfrm>
            <a:off x="409000" y="663400"/>
            <a:ext cx="83451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Lato"/>
              <a:buChar char="●"/>
            </a:pPr>
            <a:r>
              <a:rPr lang="en-GB" sz="1800">
                <a:latin typeface="Lato"/>
                <a:ea typeface="Lato"/>
                <a:cs typeface="Lato"/>
                <a:sym typeface="Lato"/>
              </a:rPr>
              <a:t>Naive bayes classifier fails to detect the relationship among variables in the training data and leads to overfitting by just </a:t>
            </a:r>
            <a:r>
              <a:rPr lang="en-GB" sz="1800">
                <a:latin typeface="Lato"/>
                <a:ea typeface="Lato"/>
                <a:cs typeface="Lato"/>
                <a:sym typeface="Lato"/>
              </a:rPr>
              <a:t>memorizing</a:t>
            </a:r>
            <a:r>
              <a:rPr lang="en-GB" sz="1800">
                <a:latin typeface="Lato"/>
                <a:ea typeface="Lato"/>
                <a:cs typeface="Lato"/>
                <a:sym typeface="Lato"/>
              </a:rPr>
              <a:t> the data.</a:t>
            </a:r>
            <a:endParaRPr sz="1800">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GB" sz="1800">
                <a:latin typeface="Lato"/>
                <a:ea typeface="Lato"/>
                <a:cs typeface="Lato"/>
                <a:sym typeface="Lato"/>
              </a:rPr>
              <a:t>Complex models like XGBoost also lead to overfitting, hence are not useful.</a:t>
            </a:r>
            <a:endParaRPr sz="1800">
              <a:latin typeface="Lato"/>
              <a:ea typeface="Lato"/>
              <a:cs typeface="Lato"/>
              <a:sym typeface="Lato"/>
            </a:endParaRPr>
          </a:p>
        </p:txBody>
      </p:sp>
      <p:pic>
        <p:nvPicPr>
          <p:cNvPr id="225" name="Google Shape;225;p31"/>
          <p:cNvPicPr preferRelativeResize="0"/>
          <p:nvPr/>
        </p:nvPicPr>
        <p:blipFill>
          <a:blip r:embed="rId3">
            <a:alphaModFix/>
          </a:blip>
          <a:stretch>
            <a:fillRect/>
          </a:stretch>
        </p:blipFill>
        <p:spPr>
          <a:xfrm>
            <a:off x="2563325" y="1956400"/>
            <a:ext cx="3683950" cy="301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02075" y="539425"/>
            <a:ext cx="7688400" cy="5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TABLE OF CONTENTS</a:t>
            </a:r>
            <a:endParaRPr sz="2240"/>
          </a:p>
        </p:txBody>
      </p:sp>
      <p:sp>
        <p:nvSpPr>
          <p:cNvPr id="93" name="Google Shape;93;p14"/>
          <p:cNvSpPr txBox="1"/>
          <p:nvPr/>
        </p:nvSpPr>
        <p:spPr>
          <a:xfrm>
            <a:off x="510150" y="1160150"/>
            <a:ext cx="81237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Project Overview</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Problem Setting</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Problem Definition</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Data Sources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Data Description</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Data Exploration</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Data Preprocessing</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Data Visualization</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Correlation and Association Analysis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Feature Engineering</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Data Mining Models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Performance Evaluation and Insights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Project Results and Impact of Project Outcomes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GB" sz="1800">
                <a:solidFill>
                  <a:schemeClr val="dk2"/>
                </a:solidFill>
                <a:latin typeface="Lato"/>
                <a:ea typeface="Lato"/>
                <a:cs typeface="Lato"/>
                <a:sym typeface="Lato"/>
              </a:rPr>
              <a:t>Conclusion and Future Scope</a:t>
            </a:r>
            <a:endParaRPr sz="1800">
              <a:solidFill>
                <a:schemeClr val="dk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57075" y="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220"/>
              <a:t>PROJECT RESULTS</a:t>
            </a:r>
            <a:endParaRPr b="1" sz="2220"/>
          </a:p>
        </p:txBody>
      </p:sp>
      <p:sp>
        <p:nvSpPr>
          <p:cNvPr id="231" name="Google Shape;231;p32"/>
          <p:cNvSpPr txBox="1"/>
          <p:nvPr>
            <p:ph idx="4294967295" type="body"/>
          </p:nvPr>
        </p:nvSpPr>
        <p:spPr>
          <a:xfrm>
            <a:off x="344750" y="455075"/>
            <a:ext cx="8569500" cy="2346000"/>
          </a:xfrm>
          <a:prstGeom prst="rect">
            <a:avLst/>
          </a:prstGeom>
        </p:spPr>
        <p:txBody>
          <a:bodyPr anchorCtr="0" anchor="t" bIns="91425" lIns="91425" spcFirstLastPara="1" rIns="91425" wrap="square" tIns="91425">
            <a:noAutofit/>
          </a:bodyPr>
          <a:lstStyle/>
          <a:p>
            <a:pPr indent="-342900" lvl="0" marL="457200" marR="152400" rtl="0" algn="just">
              <a:lnSpc>
                <a:spcPct val="150000"/>
              </a:lnSpc>
              <a:spcBef>
                <a:spcPts val="500"/>
              </a:spcBef>
              <a:spcAft>
                <a:spcPts val="0"/>
              </a:spcAft>
              <a:buClr>
                <a:schemeClr val="dk2"/>
              </a:buClr>
              <a:buSzPts val="1800"/>
              <a:buChar char="●"/>
            </a:pPr>
            <a:r>
              <a:rPr lang="en-GB" sz="1800">
                <a:solidFill>
                  <a:schemeClr val="dk2"/>
                </a:solidFill>
              </a:rPr>
              <a:t>D</a:t>
            </a:r>
            <a:r>
              <a:rPr lang="en-GB" sz="1800">
                <a:solidFill>
                  <a:schemeClr val="dk2"/>
                </a:solidFill>
              </a:rPr>
              <a:t>ecision tree yields 95% accuracy and a F1 score of 93%. Random forest exhibits the highest accuracy of 99%, high precision (98%) and high F-1 score (99%).</a:t>
            </a:r>
            <a:endParaRPr sz="1800">
              <a:solidFill>
                <a:schemeClr val="dk2"/>
              </a:solidFill>
            </a:endParaRPr>
          </a:p>
          <a:p>
            <a:pPr indent="-342900" lvl="0" marL="457200" marR="152400" rtl="0" algn="just">
              <a:lnSpc>
                <a:spcPct val="150000"/>
              </a:lnSpc>
              <a:spcBef>
                <a:spcPts val="0"/>
              </a:spcBef>
              <a:spcAft>
                <a:spcPts val="0"/>
              </a:spcAft>
              <a:buClr>
                <a:schemeClr val="dk2"/>
              </a:buClr>
              <a:buSzPts val="1800"/>
              <a:buChar char="●"/>
            </a:pPr>
            <a:r>
              <a:rPr lang="en-GB" sz="1800">
                <a:solidFill>
                  <a:schemeClr val="dk2"/>
                </a:solidFill>
              </a:rPr>
              <a:t>While a decision tree can be used for the prediction of hospital stay duration, a random forest classifier yields best results. </a:t>
            </a:r>
            <a:endParaRPr sz="1800">
              <a:solidFill>
                <a:schemeClr val="dk2"/>
              </a:solidFill>
            </a:endParaRPr>
          </a:p>
          <a:p>
            <a:pPr indent="0" lvl="0" marL="63500" marR="152400" rtl="0" algn="just">
              <a:lnSpc>
                <a:spcPct val="150000"/>
              </a:lnSpc>
              <a:spcBef>
                <a:spcPts val="500"/>
              </a:spcBef>
              <a:spcAft>
                <a:spcPts val="0"/>
              </a:spcAft>
              <a:buClr>
                <a:schemeClr val="dk1"/>
              </a:buClr>
              <a:buSzPts val="1018"/>
              <a:buFont typeface="Arial"/>
              <a:buNone/>
            </a:pPr>
            <a:r>
              <a:t/>
            </a:r>
            <a:endParaRPr sz="1800">
              <a:solidFill>
                <a:schemeClr val="dk2"/>
              </a:solidFill>
            </a:endParaRPr>
          </a:p>
          <a:p>
            <a:pPr indent="0" lvl="0" marL="63500" marR="152400" rtl="0" algn="just">
              <a:lnSpc>
                <a:spcPct val="150000"/>
              </a:lnSpc>
              <a:spcBef>
                <a:spcPts val="500"/>
              </a:spcBef>
              <a:spcAft>
                <a:spcPts val="0"/>
              </a:spcAft>
              <a:buClr>
                <a:schemeClr val="dk1"/>
              </a:buClr>
              <a:buSzPts val="1018"/>
              <a:buFont typeface="Arial"/>
              <a:buNone/>
            </a:pPr>
            <a:r>
              <a:t/>
            </a:r>
            <a:endParaRPr sz="1800">
              <a:solidFill>
                <a:schemeClr val="dk2"/>
              </a:solidFill>
            </a:endParaRPr>
          </a:p>
          <a:p>
            <a:pPr indent="0" lvl="0" marL="0" rtl="0" algn="l">
              <a:spcBef>
                <a:spcPts val="0"/>
              </a:spcBef>
              <a:spcAft>
                <a:spcPts val="1200"/>
              </a:spcAft>
              <a:buSzPts val="1018"/>
              <a:buNone/>
            </a:pPr>
            <a:r>
              <a:t/>
            </a:r>
            <a:endParaRPr sz="1900"/>
          </a:p>
        </p:txBody>
      </p:sp>
      <p:sp>
        <p:nvSpPr>
          <p:cNvPr id="232" name="Google Shape;232;p32"/>
          <p:cNvSpPr txBox="1"/>
          <p:nvPr/>
        </p:nvSpPr>
        <p:spPr>
          <a:xfrm>
            <a:off x="216725" y="2715975"/>
            <a:ext cx="8761800" cy="209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dk2"/>
                </a:solidFill>
                <a:latin typeface="Raleway"/>
                <a:ea typeface="Raleway"/>
                <a:cs typeface="Raleway"/>
                <a:sym typeface="Raleway"/>
              </a:rPr>
              <a:t>IMPACT OF THE PROJECT OUTCOMES</a:t>
            </a:r>
            <a:endParaRPr b="1" sz="2100">
              <a:solidFill>
                <a:schemeClr val="dk2"/>
              </a:solidFill>
              <a:latin typeface="Raleway"/>
              <a:ea typeface="Raleway"/>
              <a:cs typeface="Raleway"/>
              <a:sym typeface="Raleway"/>
            </a:endParaRPr>
          </a:p>
          <a:p>
            <a:pPr indent="0" lvl="0" marL="63500" marR="165100" rtl="0" algn="just">
              <a:lnSpc>
                <a:spcPct val="150000"/>
              </a:lnSpc>
              <a:spcBef>
                <a:spcPts val="500"/>
              </a:spcBef>
              <a:spcAft>
                <a:spcPts val="0"/>
              </a:spcAft>
              <a:buNone/>
            </a:pPr>
            <a:r>
              <a:rPr lang="en-GB" sz="1800">
                <a:solidFill>
                  <a:schemeClr val="dk2"/>
                </a:solidFill>
                <a:latin typeface="Lato"/>
                <a:ea typeface="Lato"/>
                <a:cs typeface="Lato"/>
                <a:sym typeface="Lato"/>
              </a:rPr>
              <a:t>The implementation of this highly accurate predictive model can significantly impact healthcare by enabling hospitals to manage patient flow, allocate resources efficiently, and reduce costs. Hospitals can plan and prepare for patient admissions and discharges, thereby improving patient experience. </a:t>
            </a:r>
            <a:endParaRPr b="1" sz="2200">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727800" y="5976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FUTURE SCOPE</a:t>
            </a:r>
            <a:endParaRPr/>
          </a:p>
        </p:txBody>
      </p:sp>
      <p:sp>
        <p:nvSpPr>
          <p:cNvPr id="238" name="Google Shape;238;p33"/>
          <p:cNvSpPr txBox="1"/>
          <p:nvPr/>
        </p:nvSpPr>
        <p:spPr>
          <a:xfrm>
            <a:off x="518100" y="1484825"/>
            <a:ext cx="81720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2000">
                <a:latin typeface="Lato"/>
                <a:ea typeface="Lato"/>
                <a:cs typeface="Lato"/>
                <a:sym typeface="Lato"/>
              </a:rPr>
              <a:t>A random forest classifier accurately predicts the duration of hospital stay of patients at the time of admission. </a:t>
            </a:r>
            <a:endParaRPr sz="2000">
              <a:latin typeface="Lato"/>
              <a:ea typeface="Lato"/>
              <a:cs typeface="Lato"/>
              <a:sym typeface="Lato"/>
            </a:endParaRPr>
          </a:p>
          <a:p>
            <a:pPr indent="0" lvl="0" marL="0" rtl="0" algn="l">
              <a:lnSpc>
                <a:spcPct val="150000"/>
              </a:lnSpc>
              <a:spcBef>
                <a:spcPts val="0"/>
              </a:spcBef>
              <a:spcAft>
                <a:spcPts val="0"/>
              </a:spcAft>
              <a:buNone/>
            </a:pPr>
            <a:r>
              <a:rPr lang="en-GB" sz="2000">
                <a:latin typeface="Lato"/>
                <a:ea typeface="Lato"/>
                <a:cs typeface="Lato"/>
                <a:sym typeface="Lato"/>
              </a:rPr>
              <a:t>Hospitals can implement this model to manage the resources effectively, reduce costs and improve patient </a:t>
            </a:r>
            <a:r>
              <a:rPr lang="en-GB" sz="2000">
                <a:latin typeface="Lato"/>
                <a:ea typeface="Lato"/>
                <a:cs typeface="Lato"/>
                <a:sym typeface="Lato"/>
              </a:rPr>
              <a:t>experience</a:t>
            </a:r>
            <a:r>
              <a:rPr lang="en-GB" sz="2000">
                <a:latin typeface="Lato"/>
                <a:ea typeface="Lato"/>
                <a:cs typeface="Lato"/>
                <a:sym typeface="Lato"/>
              </a:rPr>
              <a:t>. </a:t>
            </a:r>
            <a:endParaRPr sz="2000">
              <a:latin typeface="Lato"/>
              <a:ea typeface="Lato"/>
              <a:cs typeface="Lato"/>
              <a:sym typeface="Lato"/>
            </a:endParaRPr>
          </a:p>
          <a:p>
            <a:pPr indent="0" lvl="0" marL="0" rtl="0" algn="l">
              <a:lnSpc>
                <a:spcPct val="150000"/>
              </a:lnSpc>
              <a:spcBef>
                <a:spcPts val="0"/>
              </a:spcBef>
              <a:spcAft>
                <a:spcPts val="0"/>
              </a:spcAft>
              <a:buNone/>
            </a:pPr>
            <a:r>
              <a:rPr lang="en-GB" sz="2000">
                <a:latin typeface="Lato"/>
                <a:ea typeface="Lato"/>
                <a:cs typeface="Lato"/>
                <a:sym typeface="Lato"/>
              </a:rPr>
              <a:t>Furthermore, the model can be improvised to predict a definite number for hospital stay instead of a category </a:t>
            </a:r>
            <a:r>
              <a:rPr lang="en-GB" sz="2000">
                <a:latin typeface="Lato"/>
                <a:ea typeface="Lato"/>
                <a:cs typeface="Lato"/>
                <a:sym typeface="Lato"/>
              </a:rPr>
              <a:t>representing</a:t>
            </a:r>
            <a:r>
              <a:rPr lang="en-GB" sz="2000">
                <a:latin typeface="Lato"/>
                <a:ea typeface="Lato"/>
                <a:cs typeface="Lato"/>
                <a:sym typeface="Lato"/>
              </a:rPr>
              <a:t> a range of days.</a:t>
            </a:r>
            <a:endParaRPr sz="20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REFERENCES</a:t>
            </a:r>
            <a:endParaRPr b="1"/>
          </a:p>
        </p:txBody>
      </p:sp>
      <p:sp>
        <p:nvSpPr>
          <p:cNvPr id="244" name="Google Shape;24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63500" marR="165100" rtl="0" algn="just">
              <a:lnSpc>
                <a:spcPct val="150000"/>
              </a:lnSpc>
              <a:spcBef>
                <a:spcPts val="500"/>
              </a:spcBef>
              <a:spcAft>
                <a:spcPts val="0"/>
              </a:spcAft>
              <a:buClr>
                <a:schemeClr val="dk1"/>
              </a:buClr>
              <a:buSzPts val="1100"/>
              <a:buFont typeface="Arial"/>
              <a:buNone/>
            </a:pPr>
            <a:r>
              <a:rPr lang="en-GB">
                <a:solidFill>
                  <a:schemeClr val="dk1"/>
                </a:solidFill>
              </a:rPr>
              <a:t>Hyunyoung Baek, Minsu Cho, Seok Kim , Hee Hwang, Minseok Song, Sooyoung Yoo, </a:t>
            </a:r>
            <a:r>
              <a:rPr i="1" lang="en-GB">
                <a:solidFill>
                  <a:schemeClr val="dk1"/>
                </a:solidFill>
              </a:rPr>
              <a:t>Analysis of length of hospital stay using electronic health records: A statistical and data mining approach.</a:t>
            </a:r>
            <a:r>
              <a:rPr i="1" lang="en-GB">
                <a:solidFill>
                  <a:schemeClr val="dk1"/>
                </a:solidFill>
                <a:uFill>
                  <a:noFill/>
                </a:uFill>
                <a:hlinkClick r:id="rId3">
                  <a:extLst>
                    <a:ext uri="{A12FA001-AC4F-418D-AE19-62706E023703}">
                      <ahyp:hlinkClr val="tx"/>
                    </a:ext>
                  </a:extLst>
                </a:hlinkClick>
              </a:rPr>
              <a:t> </a:t>
            </a:r>
            <a:r>
              <a:rPr lang="en-GB" u="sng">
                <a:solidFill>
                  <a:srgbClr val="0000FF"/>
                </a:solidFill>
                <a:hlinkClick r:id="rId4">
                  <a:extLst>
                    <a:ext uri="{A12FA001-AC4F-418D-AE19-62706E023703}">
                      <ahyp:hlinkClr val="tx"/>
                    </a:ext>
                  </a:extLst>
                </a:hlinkClick>
              </a:rPr>
              <a:t>https://pubmed.ncbi.nlm.nih.gov/29652932/</a:t>
            </a:r>
            <a:endParaRPr u="sng">
              <a:solidFill>
                <a:srgbClr val="0000FF"/>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77750" y="613625"/>
            <a:ext cx="2499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PROJECT OVERVIEW</a:t>
            </a:r>
            <a:endParaRPr sz="1840"/>
          </a:p>
        </p:txBody>
      </p:sp>
      <p:sp>
        <p:nvSpPr>
          <p:cNvPr id="99" name="Google Shape;99;p15"/>
          <p:cNvSpPr txBox="1"/>
          <p:nvPr/>
        </p:nvSpPr>
        <p:spPr>
          <a:xfrm>
            <a:off x="630250" y="1468800"/>
            <a:ext cx="80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0" name="Google Shape;100;p15"/>
          <p:cNvSpPr txBox="1"/>
          <p:nvPr/>
        </p:nvSpPr>
        <p:spPr>
          <a:xfrm>
            <a:off x="277750" y="1335300"/>
            <a:ext cx="8540100" cy="129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800">
                <a:latin typeface="Lato"/>
                <a:ea typeface="Lato"/>
                <a:cs typeface="Lato"/>
                <a:sym typeface="Lato"/>
              </a:rPr>
              <a:t>This project aims to predict the length of stay of a patient at the time of admission based on various factors to help hospitals optimize treatment plans, allocate resources efficiently, and improve patient experience.</a:t>
            </a:r>
            <a:endParaRPr sz="1800">
              <a:latin typeface="Lato"/>
              <a:ea typeface="Lato"/>
              <a:cs typeface="Lato"/>
              <a:sym typeface="Lato"/>
            </a:endParaRPr>
          </a:p>
        </p:txBody>
      </p:sp>
      <p:sp>
        <p:nvSpPr>
          <p:cNvPr id="101" name="Google Shape;101;p15"/>
          <p:cNvSpPr txBox="1"/>
          <p:nvPr/>
        </p:nvSpPr>
        <p:spPr>
          <a:xfrm>
            <a:off x="277750" y="2628300"/>
            <a:ext cx="8540100" cy="188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40">
                <a:solidFill>
                  <a:schemeClr val="dk2"/>
                </a:solidFill>
                <a:latin typeface="Raleway"/>
                <a:ea typeface="Raleway"/>
                <a:cs typeface="Raleway"/>
                <a:sym typeface="Raleway"/>
              </a:rPr>
              <a:t>PROBLEM SETTING</a:t>
            </a:r>
            <a:endParaRPr b="1" sz="1840">
              <a:solidFill>
                <a:schemeClr val="dk2"/>
              </a:solidFill>
              <a:latin typeface="Raleway"/>
              <a:ea typeface="Raleway"/>
              <a:cs typeface="Raleway"/>
              <a:sym typeface="Raleway"/>
            </a:endParaRPr>
          </a:p>
          <a:p>
            <a:pPr indent="0" lvl="0" marL="0" rtl="0" algn="l">
              <a:spcBef>
                <a:spcPts val="0"/>
              </a:spcBef>
              <a:spcAft>
                <a:spcPts val="0"/>
              </a:spcAft>
              <a:buNone/>
            </a:pPr>
            <a:r>
              <a:t/>
            </a:r>
            <a:endParaRPr b="1" sz="1840">
              <a:solidFill>
                <a:schemeClr val="dk2"/>
              </a:solidFill>
              <a:latin typeface="Raleway"/>
              <a:ea typeface="Raleway"/>
              <a:cs typeface="Raleway"/>
              <a:sym typeface="Raleway"/>
            </a:endParaRPr>
          </a:p>
          <a:p>
            <a:pPr indent="0" lvl="0" marL="0" rtl="0" algn="just">
              <a:lnSpc>
                <a:spcPct val="150000"/>
              </a:lnSpc>
              <a:spcBef>
                <a:spcPts val="0"/>
              </a:spcBef>
              <a:spcAft>
                <a:spcPts val="0"/>
              </a:spcAft>
              <a:buClr>
                <a:srgbClr val="000000"/>
              </a:buClr>
              <a:buSzPts val="990"/>
              <a:buFont typeface="Arial"/>
              <a:buNone/>
            </a:pPr>
            <a:r>
              <a:rPr lang="en-GB" sz="1840">
                <a:solidFill>
                  <a:schemeClr val="dk2"/>
                </a:solidFill>
                <a:latin typeface="Lato"/>
                <a:ea typeface="Lato"/>
                <a:cs typeface="Lato"/>
                <a:sym typeface="Lato"/>
              </a:rPr>
              <a:t>Healthcare organizations are under pressure to improve patient care and facilities. Leveraging healthcare analytics to measure metrics, such as duration of hospital stay, is crucial in providing improved experience to all patients.</a:t>
            </a:r>
            <a:endParaRPr sz="184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70025" y="5495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PROBLEM DEFINITION</a:t>
            </a:r>
            <a:endParaRPr sz="1840"/>
          </a:p>
        </p:txBody>
      </p:sp>
      <p:sp>
        <p:nvSpPr>
          <p:cNvPr id="107" name="Google Shape;107;p16"/>
          <p:cNvSpPr txBox="1"/>
          <p:nvPr/>
        </p:nvSpPr>
        <p:spPr>
          <a:xfrm>
            <a:off x="470025" y="1276525"/>
            <a:ext cx="8316000" cy="129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800">
                <a:latin typeface="Lato"/>
                <a:ea typeface="Lato"/>
                <a:cs typeface="Lato"/>
                <a:sym typeface="Lato"/>
              </a:rPr>
              <a:t>Hospitals are striving to allocate resources efficiently and meet the increasing demand for better healthcare. Accurately predicting a patient’s duration of stay can help hospitals manage resources and emergencies effectively. </a:t>
            </a:r>
            <a:endParaRPr b="1" sz="1800">
              <a:solidFill>
                <a:schemeClr val="dk2"/>
              </a:solidFill>
              <a:latin typeface="Raleway"/>
              <a:ea typeface="Raleway"/>
              <a:cs typeface="Raleway"/>
              <a:sym typeface="Raleway"/>
            </a:endParaRPr>
          </a:p>
        </p:txBody>
      </p:sp>
      <p:sp>
        <p:nvSpPr>
          <p:cNvPr id="108" name="Google Shape;108;p16"/>
          <p:cNvSpPr txBox="1"/>
          <p:nvPr/>
        </p:nvSpPr>
        <p:spPr>
          <a:xfrm>
            <a:off x="421950" y="2681200"/>
            <a:ext cx="830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Raleway"/>
                <a:ea typeface="Raleway"/>
                <a:cs typeface="Raleway"/>
                <a:sym typeface="Raleway"/>
              </a:rPr>
              <a:t>DATA SOURCES</a:t>
            </a:r>
            <a:endParaRPr b="1" sz="1800">
              <a:solidFill>
                <a:schemeClr val="dk2"/>
              </a:solidFill>
              <a:latin typeface="Raleway"/>
              <a:ea typeface="Raleway"/>
              <a:cs typeface="Raleway"/>
              <a:sym typeface="Raleway"/>
            </a:endParaRPr>
          </a:p>
          <a:p>
            <a:pPr indent="0" lvl="0" marL="0" rtl="0" algn="l">
              <a:spcBef>
                <a:spcPts val="0"/>
              </a:spcBef>
              <a:spcAft>
                <a:spcPts val="0"/>
              </a:spcAft>
              <a:buNone/>
            </a:pPr>
            <a:r>
              <a:t/>
            </a:r>
            <a:endParaRPr b="1" sz="1800">
              <a:solidFill>
                <a:schemeClr val="dk2"/>
              </a:solidFill>
              <a:latin typeface="Raleway"/>
              <a:ea typeface="Raleway"/>
              <a:cs typeface="Raleway"/>
              <a:sym typeface="Raleway"/>
            </a:endParaRPr>
          </a:p>
          <a:p>
            <a:pPr indent="0" lvl="0" marL="0" rtl="0" algn="just">
              <a:lnSpc>
                <a:spcPct val="150000"/>
              </a:lnSpc>
              <a:spcBef>
                <a:spcPts val="0"/>
              </a:spcBef>
              <a:spcAft>
                <a:spcPts val="0"/>
              </a:spcAft>
              <a:buNone/>
            </a:pPr>
            <a:r>
              <a:rPr lang="en-GB" sz="1800">
                <a:latin typeface="Lato"/>
                <a:ea typeface="Lato"/>
                <a:cs typeface="Lato"/>
                <a:sym typeface="Lato"/>
              </a:rPr>
              <a:t>This project is based on the research paper “Analysis of length of hospital stay using electronic health records: A statistical and data mining approach”. The researchers made the dataset publicly available.</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4294967295"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DESCRIPTION</a:t>
            </a:r>
            <a:endParaRPr b="1"/>
          </a:p>
        </p:txBody>
      </p:sp>
      <p:pic>
        <p:nvPicPr>
          <p:cNvPr id="114" name="Google Shape;114;p17"/>
          <p:cNvPicPr preferRelativeResize="0"/>
          <p:nvPr/>
        </p:nvPicPr>
        <p:blipFill>
          <a:blip r:embed="rId3">
            <a:alphaModFix/>
          </a:blip>
          <a:stretch>
            <a:fillRect/>
          </a:stretch>
        </p:blipFill>
        <p:spPr>
          <a:xfrm>
            <a:off x="152400" y="443325"/>
            <a:ext cx="4948375" cy="4700174"/>
          </a:xfrm>
          <a:prstGeom prst="rect">
            <a:avLst/>
          </a:prstGeom>
          <a:noFill/>
          <a:ln>
            <a:noFill/>
          </a:ln>
        </p:spPr>
      </p:pic>
      <p:pic>
        <p:nvPicPr>
          <p:cNvPr id="115" name="Google Shape;115;p17"/>
          <p:cNvPicPr preferRelativeResize="0"/>
          <p:nvPr/>
        </p:nvPicPr>
        <p:blipFill>
          <a:blip r:embed="rId4">
            <a:alphaModFix/>
          </a:blip>
          <a:stretch>
            <a:fillRect/>
          </a:stretch>
        </p:blipFill>
        <p:spPr>
          <a:xfrm>
            <a:off x="5100775" y="443325"/>
            <a:ext cx="3957776" cy="4700175"/>
          </a:xfrm>
          <a:prstGeom prst="rect">
            <a:avLst/>
          </a:prstGeom>
          <a:noFill/>
          <a:ln>
            <a:noFill/>
          </a:ln>
        </p:spPr>
      </p:pic>
      <p:sp>
        <p:nvSpPr>
          <p:cNvPr id="116" name="Google Shape;116;p17"/>
          <p:cNvSpPr txBox="1"/>
          <p:nvPr/>
        </p:nvSpPr>
        <p:spPr>
          <a:xfrm>
            <a:off x="133525" y="-28175"/>
            <a:ext cx="509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Raleway"/>
                <a:ea typeface="Raleway"/>
                <a:cs typeface="Raleway"/>
                <a:sym typeface="Raleway"/>
              </a:rPr>
              <a:t>DATA DESCRIPTION </a:t>
            </a:r>
            <a:endParaRPr b="1" sz="19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44900" y="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40"/>
              <a:t>DATA EXPLORATION</a:t>
            </a:r>
            <a:endParaRPr b="1" sz="1840"/>
          </a:p>
        </p:txBody>
      </p:sp>
      <p:sp>
        <p:nvSpPr>
          <p:cNvPr id="122" name="Google Shape;122;p18"/>
          <p:cNvSpPr txBox="1"/>
          <p:nvPr/>
        </p:nvSpPr>
        <p:spPr>
          <a:xfrm>
            <a:off x="344900" y="374975"/>
            <a:ext cx="8155800" cy="1708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800">
                <a:latin typeface="Lato"/>
                <a:ea typeface="Lato"/>
                <a:cs typeface="Lato"/>
                <a:sym typeface="Lato"/>
              </a:rPr>
              <a:t>Exploration of data revealed that there are 14 categorical </a:t>
            </a:r>
            <a:r>
              <a:rPr lang="en-GB" sz="1800">
                <a:latin typeface="Lato"/>
                <a:ea typeface="Lato"/>
                <a:cs typeface="Lato"/>
                <a:sym typeface="Lato"/>
              </a:rPr>
              <a:t>predictors</a:t>
            </a:r>
            <a:r>
              <a:rPr lang="en-GB" sz="1800">
                <a:latin typeface="Lato"/>
                <a:ea typeface="Lato"/>
                <a:cs typeface="Lato"/>
                <a:sym typeface="Lato"/>
              </a:rPr>
              <a:t> and 3 numerical predictors. </a:t>
            </a:r>
            <a:endParaRPr sz="1800">
              <a:latin typeface="Lato"/>
              <a:ea typeface="Lato"/>
              <a:cs typeface="Lato"/>
              <a:sym typeface="Lato"/>
            </a:endParaRPr>
          </a:p>
          <a:p>
            <a:pPr indent="0" lvl="0" marL="0" rtl="0" algn="just">
              <a:lnSpc>
                <a:spcPct val="150000"/>
              </a:lnSpc>
              <a:spcBef>
                <a:spcPts val="0"/>
              </a:spcBef>
              <a:spcAft>
                <a:spcPts val="0"/>
              </a:spcAft>
              <a:buNone/>
            </a:pPr>
            <a:r>
              <a:rPr lang="en-GB" sz="1800">
                <a:latin typeface="Lato"/>
                <a:ea typeface="Lato"/>
                <a:cs typeface="Lato"/>
                <a:sym typeface="Lato"/>
              </a:rPr>
              <a:t>The target variable ‘Stay’ has 11 classes (0-10, 11-20, 21-30, 31-40, 41-50, 51-60, 61-70, 71-80, 81-90, 91-100, and more than 100 days).</a:t>
            </a:r>
            <a:endParaRPr sz="1800">
              <a:latin typeface="Lato"/>
              <a:ea typeface="Lato"/>
              <a:cs typeface="Lato"/>
              <a:sym typeface="Lato"/>
            </a:endParaRPr>
          </a:p>
        </p:txBody>
      </p:sp>
      <p:sp>
        <p:nvSpPr>
          <p:cNvPr id="123" name="Google Shape;123;p18"/>
          <p:cNvSpPr txBox="1"/>
          <p:nvPr/>
        </p:nvSpPr>
        <p:spPr>
          <a:xfrm>
            <a:off x="421950" y="2157825"/>
            <a:ext cx="8155800" cy="39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Raleway"/>
                <a:ea typeface="Raleway"/>
                <a:cs typeface="Raleway"/>
                <a:sym typeface="Raleway"/>
              </a:rPr>
              <a:t>DATA PREPROCESSING</a:t>
            </a:r>
            <a:endParaRPr b="1" sz="1800">
              <a:solidFill>
                <a:schemeClr val="dk2"/>
              </a:solidFill>
              <a:latin typeface="Raleway"/>
              <a:ea typeface="Raleway"/>
              <a:cs typeface="Raleway"/>
              <a:sym typeface="Raleway"/>
            </a:endParaRPr>
          </a:p>
          <a:p>
            <a:pPr indent="0" lvl="0" marL="0" rtl="0" algn="l">
              <a:spcBef>
                <a:spcPts val="0"/>
              </a:spcBef>
              <a:spcAft>
                <a:spcPts val="0"/>
              </a:spcAft>
              <a:buNone/>
            </a:pPr>
            <a:r>
              <a:t/>
            </a:r>
            <a:endParaRPr b="1" sz="1800">
              <a:solidFill>
                <a:schemeClr val="dk2"/>
              </a:solidFill>
              <a:latin typeface="Raleway"/>
              <a:ea typeface="Raleway"/>
              <a:cs typeface="Raleway"/>
              <a:sym typeface="Raleway"/>
            </a:endParaRPr>
          </a:p>
          <a:p>
            <a:pPr indent="0" lvl="0" marL="0" rtl="0" algn="l">
              <a:lnSpc>
                <a:spcPct val="150000"/>
              </a:lnSpc>
              <a:spcBef>
                <a:spcPts val="0"/>
              </a:spcBef>
              <a:spcAft>
                <a:spcPts val="0"/>
              </a:spcAft>
              <a:buNone/>
            </a:pPr>
            <a:r>
              <a:rPr b="1" lang="en-GB" sz="1800">
                <a:solidFill>
                  <a:schemeClr val="dk2"/>
                </a:solidFill>
                <a:latin typeface="Lato"/>
                <a:ea typeface="Lato"/>
                <a:cs typeface="Lato"/>
                <a:sym typeface="Lato"/>
              </a:rPr>
              <a:t>Removing errors:</a:t>
            </a:r>
            <a:r>
              <a:rPr lang="en-GB" sz="1800">
                <a:solidFill>
                  <a:schemeClr val="dk2"/>
                </a:solidFill>
                <a:latin typeface="Lato"/>
                <a:ea typeface="Lato"/>
                <a:cs typeface="Lato"/>
                <a:sym typeface="Lato"/>
              </a:rPr>
              <a:t>  It was observed that the category 11-20 was misrepresented as ‘Nov-20’ in the Age and Stay columns.</a:t>
            </a:r>
            <a:endParaRPr sz="1800">
              <a:solidFill>
                <a:schemeClr val="dk2"/>
              </a:solidFill>
              <a:latin typeface="Lato"/>
              <a:ea typeface="Lato"/>
              <a:cs typeface="Lato"/>
              <a:sym typeface="Lato"/>
            </a:endParaRPr>
          </a:p>
          <a:p>
            <a:pPr indent="0" lvl="0" marL="0" rtl="0" algn="l">
              <a:lnSpc>
                <a:spcPct val="150000"/>
              </a:lnSpc>
              <a:spcBef>
                <a:spcPts val="0"/>
              </a:spcBef>
              <a:spcAft>
                <a:spcPts val="0"/>
              </a:spcAft>
              <a:buNone/>
            </a:pPr>
            <a:r>
              <a:rPr b="1" lang="en-GB" sz="1800">
                <a:solidFill>
                  <a:schemeClr val="dk2"/>
                </a:solidFill>
                <a:latin typeface="Lato"/>
                <a:ea typeface="Lato"/>
                <a:cs typeface="Lato"/>
                <a:sym typeface="Lato"/>
              </a:rPr>
              <a:t>Missing values: </a:t>
            </a:r>
            <a:r>
              <a:rPr lang="en-GB" sz="1815">
                <a:solidFill>
                  <a:schemeClr val="dk2"/>
                </a:solidFill>
                <a:latin typeface="Lato"/>
                <a:ea typeface="Lato"/>
                <a:cs typeface="Lato"/>
                <a:sym typeface="Lato"/>
              </a:rPr>
              <a:t>The columns ‘Bed_Grade’ and ‘City_Code_Patient’ have missing values and have been imputed accordingly. </a:t>
            </a:r>
            <a:endParaRPr b="1" sz="1800">
              <a:solidFill>
                <a:schemeClr val="dk2"/>
              </a:solidFill>
              <a:latin typeface="Lato"/>
              <a:ea typeface="Lato"/>
              <a:cs typeface="Lato"/>
              <a:sym typeface="Lato"/>
            </a:endParaRPr>
          </a:p>
          <a:p>
            <a:pPr indent="0" lvl="0" marL="0" rtl="0" algn="l">
              <a:lnSpc>
                <a:spcPct val="150000"/>
              </a:lnSpc>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b="1" sz="1800">
              <a:solidFill>
                <a:schemeClr val="dk2"/>
              </a:solidFill>
              <a:latin typeface="Raleway"/>
              <a:ea typeface="Raleway"/>
              <a:cs typeface="Raleway"/>
              <a:sym typeface="Raleway"/>
            </a:endParaRPr>
          </a:p>
          <a:p>
            <a:pPr indent="0" lvl="0" marL="0" rtl="0" algn="l">
              <a:spcBef>
                <a:spcPts val="0"/>
              </a:spcBef>
              <a:spcAft>
                <a:spcPts val="0"/>
              </a:spcAft>
              <a:buNone/>
            </a:pPr>
            <a:r>
              <a:t/>
            </a:r>
            <a:endParaRPr b="1" sz="18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9650" y="80000"/>
            <a:ext cx="870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 VISUALIZATION</a:t>
            </a:r>
            <a:endParaRPr b="1"/>
          </a:p>
        </p:txBody>
      </p:sp>
      <p:sp>
        <p:nvSpPr>
          <p:cNvPr id="129" name="Google Shape;129;p19"/>
          <p:cNvSpPr txBox="1"/>
          <p:nvPr>
            <p:ph idx="1" type="body"/>
          </p:nvPr>
        </p:nvSpPr>
        <p:spPr>
          <a:xfrm>
            <a:off x="79650" y="745525"/>
            <a:ext cx="8993100" cy="43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267450" y="789775"/>
            <a:ext cx="2881801" cy="2153125"/>
          </a:xfrm>
          <a:prstGeom prst="rect">
            <a:avLst/>
          </a:prstGeom>
          <a:noFill/>
          <a:ln>
            <a:noFill/>
          </a:ln>
        </p:spPr>
      </p:pic>
      <p:pic>
        <p:nvPicPr>
          <p:cNvPr id="131" name="Google Shape;131;p19"/>
          <p:cNvPicPr preferRelativeResize="0"/>
          <p:nvPr/>
        </p:nvPicPr>
        <p:blipFill>
          <a:blip r:embed="rId4">
            <a:alphaModFix/>
          </a:blip>
          <a:stretch>
            <a:fillRect/>
          </a:stretch>
        </p:blipFill>
        <p:spPr>
          <a:xfrm>
            <a:off x="4156575" y="880025"/>
            <a:ext cx="3776575" cy="2008625"/>
          </a:xfrm>
          <a:prstGeom prst="rect">
            <a:avLst/>
          </a:prstGeom>
          <a:noFill/>
          <a:ln>
            <a:noFill/>
          </a:ln>
        </p:spPr>
      </p:pic>
      <p:pic>
        <p:nvPicPr>
          <p:cNvPr id="132" name="Google Shape;132;p19"/>
          <p:cNvPicPr preferRelativeResize="0"/>
          <p:nvPr/>
        </p:nvPicPr>
        <p:blipFill>
          <a:blip r:embed="rId5">
            <a:alphaModFix/>
          </a:blip>
          <a:stretch>
            <a:fillRect/>
          </a:stretch>
        </p:blipFill>
        <p:spPr>
          <a:xfrm>
            <a:off x="4791125" y="3021375"/>
            <a:ext cx="3004050" cy="2054097"/>
          </a:xfrm>
          <a:prstGeom prst="rect">
            <a:avLst/>
          </a:prstGeom>
          <a:noFill/>
          <a:ln>
            <a:noFill/>
          </a:ln>
        </p:spPr>
      </p:pic>
      <p:pic>
        <p:nvPicPr>
          <p:cNvPr id="133" name="Google Shape;133;p19"/>
          <p:cNvPicPr preferRelativeResize="0"/>
          <p:nvPr/>
        </p:nvPicPr>
        <p:blipFill>
          <a:blip r:embed="rId6">
            <a:alphaModFix/>
          </a:blip>
          <a:stretch>
            <a:fillRect/>
          </a:stretch>
        </p:blipFill>
        <p:spPr>
          <a:xfrm>
            <a:off x="414825" y="3006875"/>
            <a:ext cx="2881800" cy="20831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46450" y="48675"/>
            <a:ext cx="9026100" cy="509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0"/>
          <p:cNvPicPr preferRelativeResize="0"/>
          <p:nvPr/>
        </p:nvPicPr>
        <p:blipFill>
          <a:blip r:embed="rId3">
            <a:alphaModFix/>
          </a:blip>
          <a:stretch>
            <a:fillRect/>
          </a:stretch>
        </p:blipFill>
        <p:spPr>
          <a:xfrm>
            <a:off x="131650" y="121675"/>
            <a:ext cx="4039775" cy="3018850"/>
          </a:xfrm>
          <a:prstGeom prst="rect">
            <a:avLst/>
          </a:prstGeom>
          <a:noFill/>
          <a:ln>
            <a:noFill/>
          </a:ln>
        </p:spPr>
      </p:pic>
      <p:pic>
        <p:nvPicPr>
          <p:cNvPr id="140" name="Google Shape;140;p20"/>
          <p:cNvPicPr preferRelativeResize="0"/>
          <p:nvPr/>
        </p:nvPicPr>
        <p:blipFill>
          <a:blip r:embed="rId4">
            <a:alphaModFix/>
          </a:blip>
          <a:stretch>
            <a:fillRect/>
          </a:stretch>
        </p:blipFill>
        <p:spPr>
          <a:xfrm>
            <a:off x="4684175" y="1371500"/>
            <a:ext cx="4265501" cy="2924599"/>
          </a:xfrm>
          <a:prstGeom prst="rect">
            <a:avLst/>
          </a:prstGeom>
          <a:noFill/>
          <a:ln>
            <a:noFill/>
          </a:ln>
        </p:spPr>
      </p:pic>
      <p:pic>
        <p:nvPicPr>
          <p:cNvPr id="141" name="Google Shape;141;p20"/>
          <p:cNvPicPr preferRelativeResize="0"/>
          <p:nvPr/>
        </p:nvPicPr>
        <p:blipFill>
          <a:blip r:embed="rId5">
            <a:alphaModFix/>
          </a:blip>
          <a:stretch>
            <a:fillRect/>
          </a:stretch>
        </p:blipFill>
        <p:spPr>
          <a:xfrm>
            <a:off x="761700" y="3140525"/>
            <a:ext cx="3409725" cy="200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96125"/>
            <a:ext cx="8520600" cy="6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33"/>
              <a:t>CORRELATION AND ASSOCIATION ANALYSIS</a:t>
            </a:r>
            <a:endParaRPr sz="1800"/>
          </a:p>
        </p:txBody>
      </p:sp>
      <p:sp>
        <p:nvSpPr>
          <p:cNvPr id="147" name="Google Shape;147;p21"/>
          <p:cNvSpPr txBox="1"/>
          <p:nvPr>
            <p:ph idx="1" type="body"/>
          </p:nvPr>
        </p:nvSpPr>
        <p:spPr>
          <a:xfrm>
            <a:off x="311700" y="709025"/>
            <a:ext cx="8520600" cy="1352700"/>
          </a:xfrm>
          <a:prstGeom prst="rect">
            <a:avLst/>
          </a:prstGeom>
        </p:spPr>
        <p:txBody>
          <a:bodyPr anchorCtr="0" anchor="t" bIns="91425" lIns="91425" spcFirstLastPara="1" rIns="91425" wrap="square" tIns="91425">
            <a:normAutofit/>
          </a:bodyPr>
          <a:lstStyle/>
          <a:p>
            <a:pPr indent="0" lvl="0" marL="0" marR="165100" rtl="0" algn="just">
              <a:lnSpc>
                <a:spcPct val="150000"/>
              </a:lnSpc>
              <a:spcBef>
                <a:spcPts val="0"/>
              </a:spcBef>
              <a:spcAft>
                <a:spcPts val="0"/>
              </a:spcAft>
              <a:buNone/>
            </a:pPr>
            <a:r>
              <a:rPr lang="en-GB" sz="1800">
                <a:solidFill>
                  <a:schemeClr val="dk2"/>
                </a:solidFill>
              </a:rPr>
              <a:t>Since the response variable is categorical and ordered, Kendall Rank Correlation Coefficient (Kendall's Tau) and Spearman’s Rank Correlation C</a:t>
            </a:r>
            <a:r>
              <a:rPr lang="en-GB" sz="1800">
                <a:solidFill>
                  <a:schemeClr val="dk2"/>
                </a:solidFill>
              </a:rPr>
              <a:t>oefficient (Spearman’s Rho)</a:t>
            </a:r>
            <a:r>
              <a:rPr lang="en-GB" sz="1800">
                <a:solidFill>
                  <a:schemeClr val="dk2"/>
                </a:solidFill>
              </a:rPr>
              <a:t> are used to find the association between variables. </a:t>
            </a:r>
            <a:endParaRPr sz="1800">
              <a:solidFill>
                <a:schemeClr val="dk2"/>
              </a:solidFill>
            </a:endParaRPr>
          </a:p>
        </p:txBody>
      </p:sp>
      <p:sp>
        <p:nvSpPr>
          <p:cNvPr id="148" name="Google Shape;148;p21"/>
          <p:cNvSpPr txBox="1"/>
          <p:nvPr/>
        </p:nvSpPr>
        <p:spPr>
          <a:xfrm>
            <a:off x="405925" y="2032950"/>
            <a:ext cx="4021800" cy="2539800"/>
          </a:xfrm>
          <a:prstGeom prst="rect">
            <a:avLst/>
          </a:prstGeom>
          <a:noFill/>
          <a:ln>
            <a:noFill/>
          </a:ln>
        </p:spPr>
        <p:txBody>
          <a:bodyPr anchorCtr="0" anchor="t" bIns="91425" lIns="91425" spcFirstLastPara="1" rIns="91425" wrap="square" tIns="91425">
            <a:spAutoFit/>
          </a:bodyPr>
          <a:lstStyle/>
          <a:p>
            <a:pPr indent="0" lvl="0" marL="0" marR="165100" rtl="0" algn="just">
              <a:lnSpc>
                <a:spcPct val="150000"/>
              </a:lnSpc>
              <a:spcBef>
                <a:spcPts val="0"/>
              </a:spcBef>
              <a:spcAft>
                <a:spcPts val="0"/>
              </a:spcAft>
              <a:buNone/>
            </a:pPr>
            <a:r>
              <a:rPr b="1" lang="en-GB" sz="1800">
                <a:solidFill>
                  <a:schemeClr val="dk2"/>
                </a:solidFill>
                <a:latin typeface="Lato"/>
                <a:ea typeface="Lato"/>
                <a:cs typeface="Lato"/>
                <a:sym typeface="Lato"/>
              </a:rPr>
              <a:t>KENDALL’S TAU</a:t>
            </a:r>
            <a:endParaRPr b="1" sz="1800">
              <a:solidFill>
                <a:schemeClr val="dk2"/>
              </a:solidFill>
              <a:latin typeface="Lato"/>
              <a:ea typeface="Lato"/>
              <a:cs typeface="Lato"/>
              <a:sym typeface="Lato"/>
            </a:endParaRPr>
          </a:p>
          <a:p>
            <a:pPr indent="0" lvl="0" marL="0" rtl="0" algn="just">
              <a:lnSpc>
                <a:spcPct val="150000"/>
              </a:lnSpc>
              <a:spcBef>
                <a:spcPts val="0"/>
              </a:spcBef>
              <a:spcAft>
                <a:spcPts val="0"/>
              </a:spcAft>
              <a:buNone/>
            </a:pPr>
            <a:r>
              <a:rPr lang="en-GB" sz="1800">
                <a:latin typeface="Lato"/>
                <a:ea typeface="Lato"/>
                <a:cs typeface="Lato"/>
                <a:sym typeface="Lato"/>
              </a:rPr>
              <a:t>The association between ordered categorical predictors and the response variable (ordered) is found using Kendall’s Tau.</a:t>
            </a:r>
            <a:endParaRPr sz="1800">
              <a:latin typeface="Lato"/>
              <a:ea typeface="Lato"/>
              <a:cs typeface="Lato"/>
              <a:sym typeface="Lato"/>
            </a:endParaRPr>
          </a:p>
          <a:p>
            <a:pPr indent="0" lvl="0" marL="0" marR="165100" rtl="0" algn="just">
              <a:lnSpc>
                <a:spcPct val="150000"/>
              </a:lnSpc>
              <a:spcBef>
                <a:spcPts val="0"/>
              </a:spcBef>
              <a:spcAft>
                <a:spcPts val="0"/>
              </a:spcAft>
              <a:buNone/>
            </a:pPr>
            <a:r>
              <a:t/>
            </a:r>
            <a:endParaRPr b="1" sz="1800">
              <a:solidFill>
                <a:schemeClr val="dk2"/>
              </a:solidFill>
              <a:latin typeface="Lato"/>
              <a:ea typeface="Lato"/>
              <a:cs typeface="Lato"/>
              <a:sym typeface="Lato"/>
            </a:endParaRPr>
          </a:p>
        </p:txBody>
      </p:sp>
      <p:sp>
        <p:nvSpPr>
          <p:cNvPr id="149" name="Google Shape;149;p21"/>
          <p:cNvSpPr txBox="1"/>
          <p:nvPr/>
        </p:nvSpPr>
        <p:spPr>
          <a:xfrm>
            <a:off x="4572000" y="2141800"/>
            <a:ext cx="42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0" name="Google Shape;150;p21"/>
          <p:cNvSpPr txBox="1"/>
          <p:nvPr/>
        </p:nvSpPr>
        <p:spPr>
          <a:xfrm>
            <a:off x="4572000" y="2032950"/>
            <a:ext cx="4212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Lato"/>
                <a:ea typeface="Lato"/>
                <a:cs typeface="Lato"/>
                <a:sym typeface="Lato"/>
              </a:rPr>
              <a:t>SPEARMAN’S RHO</a:t>
            </a:r>
            <a:endParaRPr b="1" sz="1800">
              <a:latin typeface="Lato"/>
              <a:ea typeface="Lato"/>
              <a:cs typeface="Lato"/>
              <a:sym typeface="Lato"/>
            </a:endParaRPr>
          </a:p>
          <a:p>
            <a:pPr indent="0" lvl="0" marL="0" rtl="0" algn="just">
              <a:lnSpc>
                <a:spcPct val="150000"/>
              </a:lnSpc>
              <a:spcBef>
                <a:spcPts val="0"/>
              </a:spcBef>
              <a:spcAft>
                <a:spcPts val="0"/>
              </a:spcAft>
              <a:buNone/>
            </a:pPr>
            <a:r>
              <a:rPr lang="en-GB" sz="1800">
                <a:latin typeface="Lato"/>
                <a:ea typeface="Lato"/>
                <a:cs typeface="Lato"/>
                <a:sym typeface="Lato"/>
              </a:rPr>
              <a:t>Spearman’s Rho is used to find the association between all unordered categorical variables and the response variable. It is also used to find the association between all input variables.</a:t>
            </a:r>
            <a:endParaRPr b="1" sz="1800">
              <a:latin typeface="Lato"/>
              <a:ea typeface="Lato"/>
              <a:cs typeface="Lato"/>
              <a:sym typeface="Lato"/>
            </a:endParaRPr>
          </a:p>
        </p:txBody>
      </p:sp>
      <p:sp>
        <p:nvSpPr>
          <p:cNvPr id="151" name="Google Shape;151;p21"/>
          <p:cNvSpPr txBox="1"/>
          <p:nvPr/>
        </p:nvSpPr>
        <p:spPr>
          <a:xfrm>
            <a:off x="245700" y="4385050"/>
            <a:ext cx="8684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latin typeface="Lato"/>
                <a:ea typeface="Lato"/>
                <a:cs typeface="Lato"/>
                <a:sym typeface="Lato"/>
              </a:rPr>
              <a:t>IT IS CONCLUDED THAT DIMENSION REDUCTION IS NOT NECESSARY</a:t>
            </a:r>
            <a:endParaRPr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