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8" r:id="rId6"/>
    <p:sldId id="260" r:id="rId7"/>
    <p:sldId id="261" r:id="rId8"/>
    <p:sldId id="262" r:id="rId9"/>
    <p:sldId id="263" r:id="rId10"/>
    <p:sldId id="264" r:id="rId11"/>
    <p:sldId id="278" r:id="rId12"/>
    <p:sldId id="277" r:id="rId13"/>
    <p:sldId id="270" r:id="rId14"/>
    <p:sldId id="272" r:id="rId15"/>
    <p:sldId id="273" r:id="rId16"/>
    <p:sldId id="267" r:id="rId17"/>
    <p:sldId id="275" r:id="rId18"/>
    <p:sldId id="276" r:id="rId19"/>
    <p:sldId id="265" r:id="rId20"/>
    <p:sldId id="266" r:id="rId21"/>
    <p:sldId id="280"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jU9lODtbd+wper4VU1w2/R+Uljb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660"/>
  </p:normalViewPr>
  <p:slideViewPr>
    <p:cSldViewPr>
      <p:cViewPr varScale="1">
        <p:scale>
          <a:sx n="82" d="100"/>
          <a:sy n="82" d="100"/>
        </p:scale>
        <p:origin x="696"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KHILAN ANBU" userId="0432248d5073283d" providerId="LiveId" clId="{385ED1F0-8789-468C-8316-54E98A9F8010}"/>
    <pc:docChg chg="undo custSel modSld">
      <pc:chgData name="MUKHILAN ANBU" userId="0432248d5073283d" providerId="LiveId" clId="{385ED1F0-8789-468C-8316-54E98A9F8010}" dt="2025-07-05T16:44:31.932" v="76" actId="20577"/>
      <pc:docMkLst>
        <pc:docMk/>
      </pc:docMkLst>
      <pc:sldChg chg="modSp mod">
        <pc:chgData name="MUKHILAN ANBU" userId="0432248d5073283d" providerId="LiveId" clId="{385ED1F0-8789-468C-8316-54E98A9F8010}" dt="2025-07-05T16:44:31.932" v="76" actId="20577"/>
        <pc:sldMkLst>
          <pc:docMk/>
          <pc:sldMk cId="0" sldId="265"/>
        </pc:sldMkLst>
        <pc:spChg chg="mod">
          <ac:chgData name="MUKHILAN ANBU" userId="0432248d5073283d" providerId="LiveId" clId="{385ED1F0-8789-468C-8316-54E98A9F8010}" dt="2025-07-05T16:44:31.932" v="76" actId="20577"/>
          <ac:spMkLst>
            <pc:docMk/>
            <pc:sldMk cId="0" sldId="265"/>
            <ac:spMk id="176" creationId="{00000000-0000-0000-0000-000000000000}"/>
          </ac:spMkLst>
        </pc:spChg>
      </pc:sldChg>
      <pc:sldChg chg="modSp mod">
        <pc:chgData name="MUKHILAN ANBU" userId="0432248d5073283d" providerId="LiveId" clId="{385ED1F0-8789-468C-8316-54E98A9F8010}" dt="2025-07-05T16:42:18.401" v="21" actId="1076"/>
        <pc:sldMkLst>
          <pc:docMk/>
          <pc:sldMk cId="4132578980" sldId="270"/>
        </pc:sldMkLst>
        <pc:spChg chg="mod">
          <ac:chgData name="MUKHILAN ANBU" userId="0432248d5073283d" providerId="LiveId" clId="{385ED1F0-8789-468C-8316-54E98A9F8010}" dt="2025-07-05T16:41:12.316" v="13" actId="1076"/>
          <ac:spMkLst>
            <pc:docMk/>
            <pc:sldMk cId="4132578980" sldId="270"/>
            <ac:spMk id="2" creationId="{0FA55935-F8EE-A2FE-3523-62FBE2A5CF92}"/>
          </ac:spMkLst>
        </pc:spChg>
        <pc:spChg chg="mod">
          <ac:chgData name="MUKHILAN ANBU" userId="0432248d5073283d" providerId="LiveId" clId="{385ED1F0-8789-468C-8316-54E98A9F8010}" dt="2025-07-05T16:41:44.515" v="15" actId="20577"/>
          <ac:spMkLst>
            <pc:docMk/>
            <pc:sldMk cId="4132578980" sldId="270"/>
            <ac:spMk id="3" creationId="{35F71AE6-8B9E-B405-8FA1-9B9DF784476B}"/>
          </ac:spMkLst>
        </pc:spChg>
        <pc:picChg chg="mod">
          <ac:chgData name="MUKHILAN ANBU" userId="0432248d5073283d" providerId="LiveId" clId="{385ED1F0-8789-468C-8316-54E98A9F8010}" dt="2025-07-05T16:42:18.401" v="21" actId="1076"/>
          <ac:picMkLst>
            <pc:docMk/>
            <pc:sldMk cId="4132578980" sldId="270"/>
            <ac:picMk id="6" creationId="{65D3AC21-F24C-B917-35F1-ED0AFAEB9D53}"/>
          </ac:picMkLst>
        </pc:picChg>
      </pc:sldChg>
      <pc:sldChg chg="modSp mod">
        <pc:chgData name="MUKHILAN ANBU" userId="0432248d5073283d" providerId="LiveId" clId="{385ED1F0-8789-468C-8316-54E98A9F8010}" dt="2025-07-05T16:42:18.039" v="20" actId="14100"/>
        <pc:sldMkLst>
          <pc:docMk/>
          <pc:sldMk cId="461689686" sldId="272"/>
        </pc:sldMkLst>
        <pc:picChg chg="mod">
          <ac:chgData name="MUKHILAN ANBU" userId="0432248d5073283d" providerId="LiveId" clId="{385ED1F0-8789-468C-8316-54E98A9F8010}" dt="2025-07-05T16:42:18.039" v="20" actId="14100"/>
          <ac:picMkLst>
            <pc:docMk/>
            <pc:sldMk cId="461689686" sldId="272"/>
            <ac:picMk id="5" creationId="{29580CAD-E4A6-451B-E643-0ED5F7AA37F7}"/>
          </ac:picMkLst>
        </pc:picChg>
      </pc:sldChg>
      <pc:sldChg chg="modSp mod">
        <pc:chgData name="MUKHILAN ANBU" userId="0432248d5073283d" providerId="LiveId" clId="{385ED1F0-8789-468C-8316-54E98A9F8010}" dt="2025-07-05T16:43:08.853" v="33" actId="1076"/>
        <pc:sldMkLst>
          <pc:docMk/>
          <pc:sldMk cId="456595709" sldId="273"/>
        </pc:sldMkLst>
        <pc:spChg chg="mod">
          <ac:chgData name="MUKHILAN ANBU" userId="0432248d5073283d" providerId="LiveId" clId="{385ED1F0-8789-468C-8316-54E98A9F8010}" dt="2025-07-05T16:43:08.853" v="33" actId="1076"/>
          <ac:spMkLst>
            <pc:docMk/>
            <pc:sldMk cId="456595709" sldId="273"/>
            <ac:spMk id="2" creationId="{5556C8CB-C354-CEFE-625C-0EAE9BF6DA7F}"/>
          </ac:spMkLst>
        </pc:spChg>
        <pc:picChg chg="mod">
          <ac:chgData name="MUKHILAN ANBU" userId="0432248d5073283d" providerId="LiveId" clId="{385ED1F0-8789-468C-8316-54E98A9F8010}" dt="2025-07-05T16:42:31.058" v="23" actId="1076"/>
          <ac:picMkLst>
            <pc:docMk/>
            <pc:sldMk cId="456595709" sldId="273"/>
            <ac:picMk id="6" creationId="{4E03C320-3EE9-E9B9-3657-42BC7FB73C9E}"/>
          </ac:picMkLst>
        </pc:picChg>
      </pc:sldChg>
      <pc:sldChg chg="modSp mod">
        <pc:chgData name="MUKHILAN ANBU" userId="0432248d5073283d" providerId="LiveId" clId="{385ED1F0-8789-468C-8316-54E98A9F8010}" dt="2025-07-05T16:43:16.172" v="34" actId="1076"/>
        <pc:sldMkLst>
          <pc:docMk/>
          <pc:sldMk cId="335550513" sldId="275"/>
        </pc:sldMkLst>
        <pc:spChg chg="mod">
          <ac:chgData name="MUKHILAN ANBU" userId="0432248d5073283d" providerId="LiveId" clId="{385ED1F0-8789-468C-8316-54E98A9F8010}" dt="2025-07-05T16:43:16.172" v="34" actId="1076"/>
          <ac:spMkLst>
            <pc:docMk/>
            <pc:sldMk cId="335550513" sldId="275"/>
            <ac:spMk id="3" creationId="{2FB8700E-C352-3F62-AA84-B90CCA21EBF6}"/>
          </ac:spMkLst>
        </pc:spChg>
      </pc:sldChg>
      <pc:sldChg chg="modSp mod">
        <pc:chgData name="MUKHILAN ANBU" userId="0432248d5073283d" providerId="LiveId" clId="{385ED1F0-8789-468C-8316-54E98A9F8010}" dt="2025-07-05T16:43:26.080" v="35" actId="1076"/>
        <pc:sldMkLst>
          <pc:docMk/>
          <pc:sldMk cId="2901667841" sldId="276"/>
        </pc:sldMkLst>
        <pc:spChg chg="mod">
          <ac:chgData name="MUKHILAN ANBU" userId="0432248d5073283d" providerId="LiveId" clId="{385ED1F0-8789-468C-8316-54E98A9F8010}" dt="2025-07-05T16:43:26.080" v="35" actId="1076"/>
          <ac:spMkLst>
            <pc:docMk/>
            <pc:sldMk cId="2901667841" sldId="276"/>
            <ac:spMk id="3" creationId="{0EC57A44-74FE-5D47-19A7-2EF0DC1BBAB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936294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ce16ed41b5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g2ce16ed41b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ce16ed41b5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g2ce16ed41b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5693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2"/>
          <p:cNvSpPr/>
          <p:nvPr/>
        </p:nvSpPr>
        <p:spPr>
          <a:xfrm>
            <a:off x="914400" y="2393950"/>
            <a:ext cx="10363200" cy="109538"/>
          </a:xfrm>
          <a:custGeom>
            <a:avLst/>
            <a:gdLst/>
            <a:ahLst/>
            <a:cxnLst/>
            <a:rect l="l" t="t" r="r" b="b"/>
            <a:pathLst>
              <a:path w="1000" h="1000" extrusionOk="0">
                <a:moveTo>
                  <a:pt x="0" y="0"/>
                </a:moveTo>
                <a:lnTo>
                  <a:pt x="618" y="0"/>
                </a:lnTo>
                <a:lnTo>
                  <a:pt x="618"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9" name="Google Shape;19;p12"/>
          <p:cNvSpPr txBox="1">
            <a:spLocks noGrp="1"/>
          </p:cNvSpPr>
          <p:nvPr>
            <p:ph type="ctrTitle"/>
          </p:nvPr>
        </p:nvSpPr>
        <p:spPr>
          <a:xfrm>
            <a:off x="914400" y="990600"/>
            <a:ext cx="10363200" cy="137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2"/>
          <p:cNvSpPr txBox="1">
            <a:spLocks noGrp="1"/>
          </p:cNvSpPr>
          <p:nvPr>
            <p:ph type="subTitle" idx="1"/>
          </p:nvPr>
        </p:nvSpPr>
        <p:spPr>
          <a:xfrm>
            <a:off x="1930400" y="3429000"/>
            <a:ext cx="9347200" cy="16002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a:endParaRPr/>
          </a:p>
        </p:txBody>
      </p:sp>
      <p:sp>
        <p:nvSpPr>
          <p:cNvPr id="21" name="Google Shape;21;p12"/>
          <p:cNvSpPr txBox="1">
            <a:spLocks noGrp="1"/>
          </p:cNvSpPr>
          <p:nvPr>
            <p:ph type="dt" idx="10"/>
          </p:nvPr>
        </p:nvSpPr>
        <p:spPr>
          <a:xfrm>
            <a:off x="914400" y="6248400"/>
            <a:ext cx="2540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2"/>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2"/>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2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1"/>
          <p:cNvSpPr txBox="1">
            <a:spLocks noGrp="1"/>
          </p:cNvSpPr>
          <p:nvPr>
            <p:ph type="body" idx="1"/>
          </p:nvPr>
        </p:nvSpPr>
        <p:spPr>
          <a:xfrm rot="5400000">
            <a:off x="3956051" y="-1447800"/>
            <a:ext cx="4267200" cy="10668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78" name="Google Shape;78;p2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22"/>
          <p:cNvSpPr txBox="1">
            <a:spLocks noGrp="1"/>
          </p:cNvSpPr>
          <p:nvPr>
            <p:ph type="title"/>
          </p:nvPr>
        </p:nvSpPr>
        <p:spPr>
          <a:xfrm rot="5400000">
            <a:off x="7242176" y="1827742"/>
            <a:ext cx="5715000" cy="266911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body" idx="1"/>
          </p:nvPr>
        </p:nvSpPr>
        <p:spPr>
          <a:xfrm rot="5400000">
            <a:off x="1801284" y="-740833"/>
            <a:ext cx="5715000" cy="780626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84" name="Google Shape;84;p2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3"/>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27" name="Google Shape;27;p1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14"/>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4"/>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None/>
              <a:defRPr sz="1600"/>
            </a:lvl3pPr>
            <a:lvl4pPr marL="1828800" lvl="3" indent="-228600" algn="l">
              <a:spcBef>
                <a:spcPts val="280"/>
              </a:spcBef>
              <a:spcAft>
                <a:spcPts val="0"/>
              </a:spcAft>
              <a:buSzPts val="1400"/>
              <a:buNone/>
              <a:defRPr sz="1400"/>
            </a:lvl4pPr>
            <a:lvl5pPr marL="2286000" lvl="4" indent="-228600" algn="l">
              <a:spcBef>
                <a:spcPts val="350"/>
              </a:spcBef>
              <a:spcAft>
                <a:spcPts val="0"/>
              </a:spcAft>
              <a:buSzPts val="1400"/>
              <a:buNone/>
              <a:defRPr sz="1400"/>
            </a:lvl5pPr>
            <a:lvl6pPr marL="2743200" lvl="5" indent="-228600" algn="l">
              <a:spcBef>
                <a:spcPts val="350"/>
              </a:spcBef>
              <a:spcAft>
                <a:spcPts val="0"/>
              </a:spcAft>
              <a:buSzPts val="1400"/>
              <a:buNone/>
              <a:defRPr sz="1400"/>
            </a:lvl6pPr>
            <a:lvl7pPr marL="3200400" lvl="6" indent="-228600" algn="l">
              <a:spcBef>
                <a:spcPts val="350"/>
              </a:spcBef>
              <a:spcAft>
                <a:spcPts val="0"/>
              </a:spcAft>
              <a:buSzPts val="1400"/>
              <a:buNone/>
              <a:defRPr sz="1400"/>
            </a:lvl7pPr>
            <a:lvl8pPr marL="3657600" lvl="7" indent="-228600" algn="l">
              <a:spcBef>
                <a:spcPts val="350"/>
              </a:spcBef>
              <a:spcAft>
                <a:spcPts val="0"/>
              </a:spcAft>
              <a:buSzPts val="1400"/>
              <a:buNone/>
              <a:defRPr sz="1400"/>
            </a:lvl8pPr>
            <a:lvl9pPr marL="4114800" lvl="8" indent="-228600" algn="l">
              <a:spcBef>
                <a:spcPts val="350"/>
              </a:spcBef>
              <a:spcAft>
                <a:spcPts val="0"/>
              </a:spcAft>
              <a:buSzPts val="1400"/>
              <a:buNone/>
              <a:defRPr sz="1400"/>
            </a:lvl9pPr>
          </a:lstStyle>
          <a:p>
            <a:endParaRPr/>
          </a:p>
        </p:txBody>
      </p:sp>
      <p:sp>
        <p:nvSpPr>
          <p:cNvPr id="33" name="Google Shape;33;p1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15"/>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5"/>
          <p:cNvSpPr txBox="1">
            <a:spLocks noGrp="1"/>
          </p:cNvSpPr>
          <p:nvPr>
            <p:ph type="body" idx="1"/>
          </p:nvPr>
        </p:nvSpPr>
        <p:spPr>
          <a:xfrm>
            <a:off x="7556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39" name="Google Shape;39;p15"/>
          <p:cNvSpPr txBox="1">
            <a:spLocks noGrp="1"/>
          </p:cNvSpPr>
          <p:nvPr>
            <p:ph type="body" idx="2"/>
          </p:nvPr>
        </p:nvSpPr>
        <p:spPr>
          <a:xfrm>
            <a:off x="61912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0" name="Google Shape;40;p1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1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6"/>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46" name="Google Shape;46;p16"/>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47" name="Google Shape;47;p16"/>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48" name="Google Shape;48;p16"/>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49" name="Google Shape;49;p1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17"/>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1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500"/>
              </a:spcBef>
              <a:spcAft>
                <a:spcPts val="0"/>
              </a:spcAft>
              <a:buSzPts val="2000"/>
              <a:buChar char="▪"/>
              <a:defRPr sz="2000"/>
            </a:lvl5pPr>
            <a:lvl6pPr marL="2743200" lvl="5" indent="-355600" algn="l">
              <a:spcBef>
                <a:spcPts val="500"/>
              </a:spcBef>
              <a:spcAft>
                <a:spcPts val="0"/>
              </a:spcAft>
              <a:buSzPts val="2000"/>
              <a:buChar char="▪"/>
              <a:defRPr sz="2000"/>
            </a:lvl6pPr>
            <a:lvl7pPr marL="3200400" lvl="6" indent="-355600" algn="l">
              <a:spcBef>
                <a:spcPts val="500"/>
              </a:spcBef>
              <a:spcAft>
                <a:spcPts val="0"/>
              </a:spcAft>
              <a:buSzPts val="2000"/>
              <a:buChar char="▪"/>
              <a:defRPr sz="2000"/>
            </a:lvl7pPr>
            <a:lvl8pPr marL="3657600" lvl="7" indent="-355600" algn="l">
              <a:spcBef>
                <a:spcPts val="500"/>
              </a:spcBef>
              <a:spcAft>
                <a:spcPts val="0"/>
              </a:spcAft>
              <a:buSzPts val="2000"/>
              <a:buChar char="▪"/>
              <a:defRPr sz="2000"/>
            </a:lvl8pPr>
            <a:lvl9pPr marL="4114800" lvl="8" indent="-355600" algn="l">
              <a:spcBef>
                <a:spcPts val="500"/>
              </a:spcBef>
              <a:spcAft>
                <a:spcPts val="0"/>
              </a:spcAft>
              <a:buSzPts val="2000"/>
              <a:buChar char="▪"/>
              <a:defRPr sz="2000"/>
            </a:lvl9pPr>
          </a:lstStyle>
          <a:p>
            <a:endParaRPr/>
          </a:p>
        </p:txBody>
      </p:sp>
      <p:sp>
        <p:nvSpPr>
          <p:cNvPr id="64" name="Google Shape;64;p1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65" name="Google Shape;65;p1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2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0"/>
          <p:cNvSpPr>
            <a:spLocks noGrp="1"/>
          </p:cNvSpPr>
          <p:nvPr>
            <p:ph type="pic" idx="2"/>
          </p:nvPr>
        </p:nvSpPr>
        <p:spPr>
          <a:xfrm>
            <a:off x="2389717" y="612775"/>
            <a:ext cx="7315200" cy="4114800"/>
          </a:xfrm>
          <a:prstGeom prst="rect">
            <a:avLst/>
          </a:prstGeom>
          <a:noFill/>
          <a:ln>
            <a:noFill/>
          </a:ln>
        </p:spPr>
      </p:sp>
      <p:sp>
        <p:nvSpPr>
          <p:cNvPr id="71" name="Google Shape;71;p2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72" name="Google Shape;72;p2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100000" sy="100000" flip="none" algn="tl"/>
        </a:blip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1pPr>
            <a:lvl2pPr marR="0" lvl="1"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2pPr>
            <a:lvl3pPr marR="0" lvl="2"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3pPr>
            <a:lvl4pPr marR="0" lvl="3"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4pPr>
            <a:lvl5pPr marR="0" lvl="4"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5pPr>
            <a:lvl6pPr marR="0" lvl="5"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6pPr>
            <a:lvl7pPr marR="0" lvl="6"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7pPr>
            <a:lvl8pPr marR="0" lvl="7"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8pPr>
            <a:lvl9pPr marR="0" lvl="8"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9pPr>
          </a:lstStyle>
          <a:p>
            <a:endParaRPr/>
          </a:p>
        </p:txBody>
      </p:sp>
      <p:sp>
        <p:nvSpPr>
          <p:cNvPr id="11" name="Google Shape;11;p11"/>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marR="0" lvl="0" indent="-419100" algn="l" rtl="0">
              <a:spcBef>
                <a:spcPts val="600"/>
              </a:spcBef>
              <a:spcAft>
                <a:spcPts val="0"/>
              </a:spcAft>
              <a:buClr>
                <a:schemeClr val="accent2"/>
              </a:buClr>
              <a:buSzPts val="3000"/>
              <a:buFont typeface="Noto Sans Symbols"/>
              <a:buChar char="□"/>
              <a:defRPr sz="3000" b="0" i="0" u="none" strike="noStrike" cap="none">
                <a:solidFill>
                  <a:schemeClr val="dk1"/>
                </a:solidFill>
                <a:latin typeface="Verdana"/>
                <a:ea typeface="Verdana"/>
                <a:cs typeface="Verdana"/>
                <a:sym typeface="Verdana"/>
              </a:defRPr>
            </a:lvl1pPr>
            <a:lvl2pPr marL="914400" marR="0" lvl="1" indent="-393700" algn="l" rtl="0">
              <a:spcBef>
                <a:spcPts val="520"/>
              </a:spcBef>
              <a:spcAft>
                <a:spcPts val="0"/>
              </a:spcAft>
              <a:buClr>
                <a:schemeClr val="accent2"/>
              </a:buClr>
              <a:buSzPts val="2600"/>
              <a:buFont typeface="Noto Sans Symbols"/>
              <a:buChar char="■"/>
              <a:defRPr sz="2600" b="0" i="0" u="none" strike="noStrike" cap="none">
                <a:solidFill>
                  <a:schemeClr val="dk1"/>
                </a:solidFill>
                <a:latin typeface="Verdana"/>
                <a:ea typeface="Verdana"/>
                <a:cs typeface="Verdana"/>
                <a:sym typeface="Verdana"/>
              </a:defRPr>
            </a:lvl2pPr>
            <a:lvl3pPr marL="1371600" marR="0" lvl="2" indent="-374650" algn="l" rtl="0">
              <a:spcBef>
                <a:spcPts val="460"/>
              </a:spcBef>
              <a:spcAft>
                <a:spcPts val="0"/>
              </a:spcAft>
              <a:buClr>
                <a:schemeClr val="accent2"/>
              </a:buClr>
              <a:buSzPts val="2300"/>
              <a:buFont typeface="Noto Sans Symbols"/>
              <a:buChar char="□"/>
              <a:defRPr sz="23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5pPr>
            <a:lvl6pPr marL="2743200" marR="0" lvl="5"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12" name="Google Shape;12;p11"/>
          <p:cNvSpPr/>
          <p:nvPr/>
        </p:nvSpPr>
        <p:spPr>
          <a:xfrm>
            <a:off x="812800" y="1566864"/>
            <a:ext cx="10610851"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cxnSp>
        <p:nvCxnSpPr>
          <p:cNvPr id="13" name="Google Shape;13;p11"/>
          <p:cNvCxnSpPr/>
          <p:nvPr/>
        </p:nvCxnSpPr>
        <p:spPr>
          <a:xfrm>
            <a:off x="812800" y="6172200"/>
            <a:ext cx="10566400" cy="0"/>
          </a:xfrm>
          <a:prstGeom prst="straightConnector1">
            <a:avLst/>
          </a:prstGeom>
          <a:noFill/>
          <a:ln w="9525" cap="flat" cmpd="sng">
            <a:solidFill>
              <a:schemeClr val="accent2"/>
            </a:solidFill>
            <a:prstDash val="solid"/>
            <a:round/>
            <a:headEnd type="none" w="med" len="med"/>
            <a:tailEnd type="none" w="med" len="med"/>
          </a:ln>
        </p:spPr>
      </p:cxnSp>
      <p:sp>
        <p:nvSpPr>
          <p:cNvPr id="14" name="Google Shape;14;p1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1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6" name="Google Shape;16;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0" u="none">
                <a:solidFill>
                  <a:schemeClr val="dk1"/>
                </a:solidFill>
                <a:latin typeface="Verdana"/>
                <a:ea typeface="Verdana"/>
                <a:cs typeface="Verdana"/>
                <a:sym typeface="Verdana"/>
              </a:defRPr>
            </a:lvl1pPr>
            <a:lvl2pPr marL="0" marR="0" lvl="1" indent="0" algn="r" rtl="0">
              <a:spcBef>
                <a:spcPts val="0"/>
              </a:spcBef>
              <a:buNone/>
              <a:defRPr sz="1200" b="0" u="none">
                <a:solidFill>
                  <a:schemeClr val="dk1"/>
                </a:solidFill>
                <a:latin typeface="Verdana"/>
                <a:ea typeface="Verdana"/>
                <a:cs typeface="Verdana"/>
                <a:sym typeface="Verdana"/>
              </a:defRPr>
            </a:lvl2pPr>
            <a:lvl3pPr marL="0" marR="0" lvl="2" indent="0" algn="r" rtl="0">
              <a:spcBef>
                <a:spcPts val="0"/>
              </a:spcBef>
              <a:buNone/>
              <a:defRPr sz="1200" b="0" u="none">
                <a:solidFill>
                  <a:schemeClr val="dk1"/>
                </a:solidFill>
                <a:latin typeface="Verdana"/>
                <a:ea typeface="Verdana"/>
                <a:cs typeface="Verdana"/>
                <a:sym typeface="Verdana"/>
              </a:defRPr>
            </a:lvl3pPr>
            <a:lvl4pPr marL="0" marR="0" lvl="3" indent="0" algn="r" rtl="0">
              <a:spcBef>
                <a:spcPts val="0"/>
              </a:spcBef>
              <a:buNone/>
              <a:defRPr sz="1200" b="0" u="none">
                <a:solidFill>
                  <a:schemeClr val="dk1"/>
                </a:solidFill>
                <a:latin typeface="Verdana"/>
                <a:ea typeface="Verdana"/>
                <a:cs typeface="Verdana"/>
                <a:sym typeface="Verdana"/>
              </a:defRPr>
            </a:lvl4pPr>
            <a:lvl5pPr marL="0" marR="0" lvl="4" indent="0" algn="r" rtl="0">
              <a:spcBef>
                <a:spcPts val="0"/>
              </a:spcBef>
              <a:buNone/>
              <a:defRPr sz="1200" b="0" u="none">
                <a:solidFill>
                  <a:schemeClr val="dk1"/>
                </a:solidFill>
                <a:latin typeface="Verdana"/>
                <a:ea typeface="Verdana"/>
                <a:cs typeface="Verdana"/>
                <a:sym typeface="Verdana"/>
              </a:defRPr>
            </a:lvl5pPr>
            <a:lvl6pPr marL="0" marR="0" lvl="5" indent="0" algn="r" rtl="0">
              <a:spcBef>
                <a:spcPts val="0"/>
              </a:spcBef>
              <a:buNone/>
              <a:defRPr sz="1200" b="0" u="none">
                <a:solidFill>
                  <a:schemeClr val="dk1"/>
                </a:solidFill>
                <a:latin typeface="Verdana"/>
                <a:ea typeface="Verdana"/>
                <a:cs typeface="Verdana"/>
                <a:sym typeface="Verdana"/>
              </a:defRPr>
            </a:lvl6pPr>
            <a:lvl7pPr marL="0" marR="0" lvl="6" indent="0" algn="r" rtl="0">
              <a:spcBef>
                <a:spcPts val="0"/>
              </a:spcBef>
              <a:buNone/>
              <a:defRPr sz="1200" b="0" u="none">
                <a:solidFill>
                  <a:schemeClr val="dk1"/>
                </a:solidFill>
                <a:latin typeface="Verdana"/>
                <a:ea typeface="Verdana"/>
                <a:cs typeface="Verdana"/>
                <a:sym typeface="Verdana"/>
              </a:defRPr>
            </a:lvl7pPr>
            <a:lvl8pPr marL="0" marR="0" lvl="7" indent="0" algn="r" rtl="0">
              <a:spcBef>
                <a:spcPts val="0"/>
              </a:spcBef>
              <a:buNone/>
              <a:defRPr sz="1200" b="0" u="none">
                <a:solidFill>
                  <a:schemeClr val="dk1"/>
                </a:solidFill>
                <a:latin typeface="Verdana"/>
                <a:ea typeface="Verdana"/>
                <a:cs typeface="Verdana"/>
                <a:sym typeface="Verdana"/>
              </a:defRPr>
            </a:lvl8pPr>
            <a:lvl9pPr marL="0" marR="0" lvl="8" indent="0" algn="r" rtl="0">
              <a:spcBef>
                <a:spcPts val="0"/>
              </a:spcBef>
              <a:buNone/>
              <a:defRPr sz="1200" b="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90"/>
        <p:cNvGrpSpPr/>
        <p:nvPr/>
      </p:nvGrpSpPr>
      <p:grpSpPr>
        <a:xfrm>
          <a:off x="0" y="0"/>
          <a:ext cx="0" cy="0"/>
          <a:chOff x="0" y="0"/>
          <a:chExt cx="0" cy="0"/>
        </a:xfrm>
      </p:grpSpPr>
      <p:sp>
        <p:nvSpPr>
          <p:cNvPr id="92" name="Google Shape;92;p1"/>
          <p:cNvSpPr txBox="1"/>
          <p:nvPr/>
        </p:nvSpPr>
        <p:spPr>
          <a:xfrm>
            <a:off x="805339" y="1196752"/>
            <a:ext cx="10515600" cy="1325700"/>
          </a:xfrm>
          <a:prstGeom prst="rect">
            <a:avLst/>
          </a:prstGeom>
          <a:noFill/>
          <a:ln>
            <a:noFill/>
          </a:ln>
        </p:spPr>
        <p:txBody>
          <a:bodyPr spcFirstLastPara="1" wrap="square" lIns="91425" tIns="45700" rIns="91425" bIns="45700" anchor="ctr" anchorCtr="0">
            <a:normAutofit fontScale="92500"/>
          </a:bodyPr>
          <a:lstStyle/>
          <a:p>
            <a:pPr marL="0" marR="0" lvl="0" indent="0" algn="ctr" rtl="0">
              <a:lnSpc>
                <a:spcPct val="90000"/>
              </a:lnSpc>
              <a:spcBef>
                <a:spcPts val="0"/>
              </a:spcBef>
              <a:spcAft>
                <a:spcPts val="0"/>
              </a:spcAft>
              <a:buClr>
                <a:srgbClr val="7030A0"/>
              </a:buClr>
              <a:buSzPts val="3600"/>
              <a:buFont typeface="Verdana"/>
              <a:buNone/>
            </a:pPr>
            <a:r>
              <a:rPr lang="en-US" sz="3600" b="1" i="0" u="none" strike="noStrike" cap="none" dirty="0">
                <a:solidFill>
                  <a:srgbClr val="7030A0"/>
                </a:solidFill>
                <a:latin typeface="Verdana"/>
                <a:ea typeface="Verdana"/>
                <a:cs typeface="Verdana"/>
                <a:sym typeface="Verdana"/>
              </a:rPr>
              <a:t>Advanced Behavioural Biometrics for Fraud</a:t>
            </a:r>
          </a:p>
          <a:p>
            <a:pPr marL="0" marR="0" lvl="0" indent="0" algn="ctr" rtl="0">
              <a:lnSpc>
                <a:spcPct val="90000"/>
              </a:lnSpc>
              <a:spcBef>
                <a:spcPts val="0"/>
              </a:spcBef>
              <a:spcAft>
                <a:spcPts val="0"/>
              </a:spcAft>
              <a:buClr>
                <a:srgbClr val="7030A0"/>
              </a:buClr>
              <a:buSzPts val="3600"/>
              <a:buFont typeface="Verdana"/>
              <a:buNone/>
            </a:pPr>
            <a:r>
              <a:rPr lang="en-US" sz="3600" b="1" i="0" u="none" strike="noStrike" cap="none" dirty="0">
                <a:solidFill>
                  <a:srgbClr val="7030A0"/>
                </a:solidFill>
                <a:latin typeface="Verdana"/>
                <a:ea typeface="Verdana"/>
                <a:cs typeface="Verdana"/>
                <a:sym typeface="Verdana"/>
              </a:rPr>
              <a:t>Detection</a:t>
            </a:r>
            <a:endParaRPr lang="en-US" dirty="0"/>
          </a:p>
        </p:txBody>
      </p:sp>
      <p:sp>
        <p:nvSpPr>
          <p:cNvPr id="97" name="Google Shape;97;p1"/>
          <p:cNvSpPr txBox="1"/>
          <p:nvPr/>
        </p:nvSpPr>
        <p:spPr>
          <a:xfrm>
            <a:off x="779849" y="2924944"/>
            <a:ext cx="10874087"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400"/>
              <a:buFont typeface="Noto Sans Symbols"/>
              <a:buNone/>
            </a:pPr>
            <a:r>
              <a:rPr lang="en-IN" sz="2400" b="1" i="0" u="none" strike="noStrike" cap="none" dirty="0">
                <a:solidFill>
                  <a:srgbClr val="FF0000"/>
                </a:solidFill>
                <a:latin typeface="Verdana"/>
                <a:ea typeface="Verdana"/>
                <a:cs typeface="Verdana"/>
                <a:sym typeface="Verdana"/>
              </a:rPr>
              <a:t>Presented By:</a:t>
            </a:r>
            <a:r>
              <a:rPr lang="en-IN" sz="2400" b="1" dirty="0">
                <a:solidFill>
                  <a:srgbClr val="FF0000"/>
                </a:solidFill>
                <a:latin typeface="Verdana"/>
                <a:ea typeface="Verdana"/>
                <a:cs typeface="Verdana"/>
                <a:sym typeface="Verdana"/>
              </a:rPr>
              <a:t> </a:t>
            </a:r>
            <a:r>
              <a:rPr lang="en-IN" sz="2000" b="1" dirty="0">
                <a:solidFill>
                  <a:schemeClr val="tx1"/>
                </a:solidFill>
                <a:latin typeface="Verdana"/>
                <a:ea typeface="Verdana"/>
                <a:cs typeface="Verdana"/>
                <a:sym typeface="Verdana"/>
              </a:rPr>
              <a:t>Mr. Akhilan Anbu, Mr. Charan Ragavendra P, Mr. Rovin Samuel Daniel</a:t>
            </a:r>
            <a:endParaRPr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2800" b="1" dirty="0">
                <a:solidFill>
                  <a:srgbClr val="FF0000"/>
                </a:solidFill>
              </a:rPr>
              <a:t>Results and Discussions</a:t>
            </a:r>
            <a:endParaRPr sz="2800" dirty="0"/>
          </a:p>
        </p:txBody>
      </p:sp>
      <p:sp>
        <p:nvSpPr>
          <p:cNvPr id="167" name="Google Shape;167;p9"/>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Achieved </a:t>
            </a:r>
            <a:r>
              <a:rPr lang="en-IN" sz="2400" b="1" dirty="0">
                <a:latin typeface="Times New Roman" panose="02020603050405020304" pitchFamily="18" charset="0"/>
                <a:cs typeface="Times New Roman" panose="02020603050405020304" pitchFamily="18" charset="0"/>
              </a:rPr>
              <a:t>92.5% accuracy</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4.2% false positives</a:t>
            </a:r>
            <a:r>
              <a:rPr lang="en-IN" sz="2400" dirty="0">
                <a:latin typeface="Times New Roman" panose="02020603050405020304" pitchFamily="18" charset="0"/>
                <a:cs typeface="Times New Roman" panose="02020603050405020304" pitchFamily="18" charset="0"/>
              </a:rPr>
              <a:t>, and </a:t>
            </a:r>
            <a:r>
              <a:rPr lang="en-IN" sz="2400" b="1" dirty="0">
                <a:latin typeface="Times New Roman" panose="02020603050405020304" pitchFamily="18" charset="0"/>
                <a:cs typeface="Times New Roman" panose="02020603050405020304" pitchFamily="18" charset="0"/>
              </a:rPr>
              <a:t>3.3% false negatives</a:t>
            </a:r>
            <a:r>
              <a:rPr lang="en-IN"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Table I shows sample users classified as legitimate or fraudulent based on metrics.</a:t>
            </a:r>
          </a:p>
          <a:p>
            <a:pPr marL="114300" indent="0">
              <a:buNone/>
            </a:pPr>
            <a:endParaRPr lang="en-IN" sz="2400" dirty="0">
              <a:latin typeface="Times New Roman" panose="02020603050405020304" pitchFamily="18" charset="0"/>
              <a:cs typeface="Times New Roman" panose="02020603050405020304" pitchFamily="18" charset="0"/>
            </a:endParaRPr>
          </a:p>
          <a:p>
            <a:pPr marL="114300" indent="0">
              <a:buNone/>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114300" indent="0">
              <a:buNone/>
            </a:pPr>
            <a:endParaRPr lang="en-IN" sz="2400" dirty="0">
              <a:latin typeface="Times New Roman" panose="02020603050405020304" pitchFamily="18" charset="0"/>
              <a:cs typeface="Times New Roman" panose="02020603050405020304" pitchFamily="18" charset="0"/>
            </a:endParaRPr>
          </a:p>
        </p:txBody>
      </p:sp>
      <p:sp>
        <p:nvSpPr>
          <p:cNvPr id="169" name="Google Shape;169;p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lvl="0">
              <a:buSzPts val="1200"/>
            </a:pPr>
            <a:r>
              <a:rPr lang="en-IN" dirty="0">
                <a:solidFill>
                  <a:srgbClr val="000000"/>
                </a:solidFill>
              </a:rPr>
              <a:t>ACCAI-2025</a:t>
            </a:r>
            <a:endParaRPr dirty="0"/>
          </a:p>
        </p:txBody>
      </p:sp>
      <p:sp>
        <p:nvSpPr>
          <p:cNvPr id="170" name="Google Shape;170;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Verdana"/>
              <a:buNone/>
            </a:pPr>
            <a:fld id="{00000000-1234-1234-1234-123412341234}" type="slidenum">
              <a:rPr lang="en-IN" sz="1200" b="0" i="0" u="none" strike="noStrike" cap="none">
                <a:solidFill>
                  <a:srgbClr val="000000"/>
                </a:solidFill>
                <a:latin typeface="Verdana"/>
                <a:ea typeface="Verdana"/>
                <a:cs typeface="Verdana"/>
                <a:sym typeface="Verdana"/>
              </a:rPr>
              <a:t>10</a:t>
            </a:fld>
            <a:endParaRPr sz="1200" b="0" i="0" u="none" strike="noStrike" cap="none">
              <a:solidFill>
                <a:srgbClr val="000000"/>
              </a:solidFill>
              <a:latin typeface="Verdana"/>
              <a:ea typeface="Verdana"/>
              <a:cs typeface="Verdana"/>
              <a:sym typeface="Verdana"/>
            </a:endParaRPr>
          </a:p>
        </p:txBody>
      </p:sp>
      <p:graphicFrame>
        <p:nvGraphicFramePr>
          <p:cNvPr id="12" name="Table 11">
            <a:extLst>
              <a:ext uri="{FF2B5EF4-FFF2-40B4-BE49-F238E27FC236}">
                <a16:creationId xmlns:a16="http://schemas.microsoft.com/office/drawing/2014/main" id="{B71544D6-A4E4-97F1-657F-A414DD690D31}"/>
              </a:ext>
            </a:extLst>
          </p:cNvPr>
          <p:cNvGraphicFramePr>
            <a:graphicFrameLocks noGrp="1"/>
          </p:cNvGraphicFramePr>
          <p:nvPr>
            <p:extLst>
              <p:ext uri="{D42A27DB-BD31-4B8C-83A1-F6EECF244321}">
                <p14:modId xmlns:p14="http://schemas.microsoft.com/office/powerpoint/2010/main" val="3171913357"/>
              </p:ext>
            </p:extLst>
          </p:nvPr>
        </p:nvGraphicFramePr>
        <p:xfrm>
          <a:off x="983432" y="3108173"/>
          <a:ext cx="9793086" cy="3024340"/>
        </p:xfrm>
        <a:graphic>
          <a:graphicData uri="http://schemas.openxmlformats.org/drawingml/2006/table">
            <a:tbl>
              <a:tblPr firstRow="1" bandRow="1">
                <a:tableStyleId>{5C22544A-7EE6-4342-B048-85BDC9FD1C3A}</a:tableStyleId>
              </a:tblPr>
              <a:tblGrid>
                <a:gridCol w="1632181">
                  <a:extLst>
                    <a:ext uri="{9D8B030D-6E8A-4147-A177-3AD203B41FA5}">
                      <a16:colId xmlns:a16="http://schemas.microsoft.com/office/drawing/2014/main" val="2308190754"/>
                    </a:ext>
                  </a:extLst>
                </a:gridCol>
                <a:gridCol w="1632181">
                  <a:extLst>
                    <a:ext uri="{9D8B030D-6E8A-4147-A177-3AD203B41FA5}">
                      <a16:colId xmlns:a16="http://schemas.microsoft.com/office/drawing/2014/main" val="1042872511"/>
                    </a:ext>
                  </a:extLst>
                </a:gridCol>
                <a:gridCol w="1632181">
                  <a:extLst>
                    <a:ext uri="{9D8B030D-6E8A-4147-A177-3AD203B41FA5}">
                      <a16:colId xmlns:a16="http://schemas.microsoft.com/office/drawing/2014/main" val="1405466109"/>
                    </a:ext>
                  </a:extLst>
                </a:gridCol>
                <a:gridCol w="1632181">
                  <a:extLst>
                    <a:ext uri="{9D8B030D-6E8A-4147-A177-3AD203B41FA5}">
                      <a16:colId xmlns:a16="http://schemas.microsoft.com/office/drawing/2014/main" val="1531683202"/>
                    </a:ext>
                  </a:extLst>
                </a:gridCol>
                <a:gridCol w="1632181">
                  <a:extLst>
                    <a:ext uri="{9D8B030D-6E8A-4147-A177-3AD203B41FA5}">
                      <a16:colId xmlns:a16="http://schemas.microsoft.com/office/drawing/2014/main" val="2170551003"/>
                    </a:ext>
                  </a:extLst>
                </a:gridCol>
                <a:gridCol w="1632181">
                  <a:extLst>
                    <a:ext uri="{9D8B030D-6E8A-4147-A177-3AD203B41FA5}">
                      <a16:colId xmlns:a16="http://schemas.microsoft.com/office/drawing/2014/main" val="2768921728"/>
                    </a:ext>
                  </a:extLst>
                </a:gridCol>
              </a:tblGrid>
              <a:tr h="767044">
                <a:tc>
                  <a:txBody>
                    <a:bodyPr/>
                    <a:lstStyle/>
                    <a:p>
                      <a:pPr marL="64135" marR="59055">
                        <a:lnSpc>
                          <a:spcPct val="90000"/>
                        </a:lnSpc>
                        <a:spcBef>
                          <a:spcPts val="360"/>
                        </a:spcBef>
                        <a:buNone/>
                      </a:pPr>
                      <a:r>
                        <a:rPr lang="en-US" sz="800" b="1" spc="-20" dirty="0">
                          <a:effectLst/>
                          <a:latin typeface="Times New Roman" panose="02020603050405020304" pitchFamily="18" charset="0"/>
                          <a:ea typeface="Times New Roman" panose="02020603050405020304" pitchFamily="18" charset="0"/>
                          <a:cs typeface="Times New Roman" panose="02020603050405020304" pitchFamily="18" charset="0"/>
                        </a:rPr>
                        <a:t>User</a:t>
                      </a:r>
                      <a:r>
                        <a:rPr lang="en-US" sz="800" b="1"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800" b="1" spc="-30" dirty="0">
                          <a:effectLst/>
                          <a:latin typeface="Times New Roman" panose="02020603050405020304" pitchFamily="18" charset="0"/>
                          <a:ea typeface="Times New Roman" panose="02020603050405020304" pitchFamily="18" charset="0"/>
                          <a:cs typeface="Times New Roman" panose="02020603050405020304" pitchFamily="18" charset="0"/>
                        </a:rPr>
                        <a:t>ID</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a:spcBef>
                          <a:spcPts val="710"/>
                        </a:spcBef>
                        <a:buNone/>
                      </a:pPr>
                      <a:r>
                        <a:rPr lang="en-US" sz="800" b="1" dirty="0">
                          <a:effectLst/>
                          <a:latin typeface="Times New Roman" panose="02020603050405020304" pitchFamily="18" charset="0"/>
                          <a:ea typeface="Times New Roman" panose="02020603050405020304" pitchFamily="18" charset="0"/>
                          <a:cs typeface="Times New Roman" panose="02020603050405020304" pitchFamily="18" charset="0"/>
                        </a:rPr>
                        <a:t>Input</a:t>
                      </a:r>
                      <a:r>
                        <a:rPr lang="en-US" sz="800" b="1"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800" b="1" spc="-20" dirty="0">
                          <a:effectLst/>
                          <a:latin typeface="Times New Roman" panose="02020603050405020304" pitchFamily="18" charset="0"/>
                          <a:ea typeface="Times New Roman" panose="02020603050405020304" pitchFamily="18" charset="0"/>
                          <a:cs typeface="Times New Roman" panose="02020603050405020304" pitchFamily="18" charset="0"/>
                        </a:rPr>
                        <a:t>Text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a:lnSpc>
                          <a:spcPct val="90000"/>
                        </a:lnSpc>
                        <a:spcBef>
                          <a:spcPts val="360"/>
                        </a:spcBef>
                        <a:buNone/>
                      </a:pPr>
                      <a:r>
                        <a:rPr lang="en-US" sz="800" b="1" spc="-10">
                          <a:effectLst/>
                          <a:latin typeface="Times New Roman" panose="02020603050405020304" pitchFamily="18" charset="0"/>
                          <a:ea typeface="Times New Roman" panose="02020603050405020304" pitchFamily="18" charset="0"/>
                          <a:cs typeface="Times New Roman" panose="02020603050405020304" pitchFamily="18" charset="0"/>
                        </a:rPr>
                        <a:t>Duration</a:t>
                      </a:r>
                      <a:r>
                        <a:rPr lang="en-US" sz="800" b="1" spc="2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800" b="1" spc="-20">
                          <a:effectLst/>
                          <a:latin typeface="Times New Roman" panose="02020603050405020304" pitchFamily="18" charset="0"/>
                          <a:ea typeface="Times New Roman" panose="02020603050405020304" pitchFamily="18" charset="0"/>
                          <a:cs typeface="Times New Roman" panose="02020603050405020304" pitchFamily="18" charset="0"/>
                        </a:rPr>
                        <a:t>(ms)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a:lnSpc>
                          <a:spcPct val="90000"/>
                        </a:lnSpc>
                        <a:spcBef>
                          <a:spcPts val="360"/>
                        </a:spcBef>
                        <a:buNone/>
                      </a:pPr>
                      <a:r>
                        <a:rPr lang="en-US" sz="800" b="1" spc="-10">
                          <a:effectLst/>
                          <a:latin typeface="Times New Roman" panose="02020603050405020304" pitchFamily="18" charset="0"/>
                          <a:ea typeface="Times New Roman" panose="02020603050405020304" pitchFamily="18" charset="0"/>
                          <a:cs typeface="Times New Roman" panose="02020603050405020304" pitchFamily="18" charset="0"/>
                        </a:rPr>
                        <a:t>Latency</a:t>
                      </a:r>
                      <a:r>
                        <a:rPr lang="en-US" sz="800" b="1" spc="2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800" b="1" spc="-20">
                          <a:effectLst/>
                          <a:latin typeface="Times New Roman" panose="02020603050405020304" pitchFamily="18" charset="0"/>
                          <a:ea typeface="Times New Roman" panose="02020603050405020304" pitchFamily="18" charset="0"/>
                          <a:cs typeface="Times New Roman" panose="02020603050405020304" pitchFamily="18" charset="0"/>
                        </a:rPr>
                        <a:t>(ms)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spcBef>
                          <a:spcPts val="710"/>
                        </a:spcBef>
                        <a:buNone/>
                      </a:pPr>
                      <a:r>
                        <a:rPr lang="en-US" sz="800" b="1" spc="-10">
                          <a:effectLst/>
                          <a:latin typeface="Times New Roman" panose="02020603050405020304" pitchFamily="18" charset="0"/>
                          <a:ea typeface="Times New Roman" panose="02020603050405020304" pitchFamily="18" charset="0"/>
                          <a:cs typeface="Times New Roman" panose="02020603050405020304" pitchFamily="18" charset="0"/>
                        </a:rPr>
                        <a:t>Errors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spcBef>
                          <a:spcPts val="710"/>
                        </a:spcBef>
                        <a:buNone/>
                      </a:pPr>
                      <a:r>
                        <a:rPr lang="en-US" sz="800" b="1" spc="-10">
                          <a:effectLst/>
                          <a:latin typeface="Times New Roman" panose="02020603050405020304" pitchFamily="18" charset="0"/>
                          <a:ea typeface="Times New Roman" panose="02020603050405020304" pitchFamily="18" charset="0"/>
                          <a:cs typeface="Times New Roman" panose="02020603050405020304" pitchFamily="18" charset="0"/>
                        </a:rPr>
                        <a:t>Classification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568445631"/>
                  </a:ext>
                </a:extLst>
              </a:tr>
              <a:tr h="564324">
                <a:tc>
                  <a:txBody>
                    <a:bodyPr/>
                    <a:lstStyle/>
                    <a:p>
                      <a:pPr marL="64135">
                        <a:spcBef>
                          <a:spcPts val="710"/>
                        </a:spcBef>
                        <a:buNone/>
                      </a:pPr>
                      <a:r>
                        <a:rPr lang="en-US" sz="800" spc="-50" dirty="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marR="198120">
                        <a:lnSpc>
                          <a:spcPct val="90000"/>
                        </a:lnSpc>
                        <a:spcBef>
                          <a:spcPts val="360"/>
                        </a:spcBef>
                        <a:buNone/>
                      </a:pPr>
                      <a:r>
                        <a:rPr lang="en-US" sz="800" spc="-10">
                          <a:effectLst/>
                          <a:latin typeface="Times New Roman" panose="02020603050405020304" pitchFamily="18" charset="0"/>
                          <a:ea typeface="Times New Roman" panose="02020603050405020304" pitchFamily="18" charset="0"/>
                          <a:cs typeface="Times New Roman" panose="02020603050405020304" pitchFamily="18" charset="0"/>
                        </a:rPr>
                        <a:t>”Hello</a:t>
                      </a:r>
                      <a:r>
                        <a:rPr lang="en-US" sz="800" spc="2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800" spc="-20">
                          <a:effectLst/>
                          <a:latin typeface="Times New Roman" panose="02020603050405020304" pitchFamily="18" charset="0"/>
                          <a:ea typeface="Times New Roman" panose="02020603050405020304" pitchFamily="18" charset="0"/>
                          <a:cs typeface="Times New Roman" panose="02020603050405020304" pitchFamily="18" charset="0"/>
                        </a:rPr>
                        <a:t>World!”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a:spcBef>
                          <a:spcPts val="710"/>
                        </a:spcBef>
                        <a:buNone/>
                      </a:pPr>
                      <a:r>
                        <a:rPr lang="en-US" sz="800" spc="-25">
                          <a:effectLst/>
                          <a:latin typeface="Times New Roman" panose="02020603050405020304" pitchFamily="18" charset="0"/>
                          <a:ea typeface="Times New Roman" panose="02020603050405020304" pitchFamily="18" charset="0"/>
                          <a:cs typeface="Times New Roman" panose="02020603050405020304" pitchFamily="18" charset="0"/>
                        </a:rPr>
                        <a:t>25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a:spcBef>
                          <a:spcPts val="710"/>
                        </a:spcBef>
                        <a:buNone/>
                      </a:pPr>
                      <a:r>
                        <a:rPr lang="en-US" sz="800" spc="-25">
                          <a:effectLst/>
                          <a:latin typeface="Times New Roman" panose="02020603050405020304" pitchFamily="18" charset="0"/>
                          <a:ea typeface="Times New Roman" panose="02020603050405020304" pitchFamily="18" charset="0"/>
                          <a:cs typeface="Times New Roman" panose="02020603050405020304" pitchFamily="18" charset="0"/>
                        </a:rPr>
                        <a:t>250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spcBef>
                          <a:spcPts val="710"/>
                        </a:spcBef>
                        <a:buNone/>
                      </a:pPr>
                      <a:r>
                        <a:rPr lang="en-US" sz="800" spc="-50">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spcBef>
                          <a:spcPts val="710"/>
                        </a:spcBef>
                        <a:buNone/>
                      </a:pPr>
                      <a:r>
                        <a:rPr lang="en-US" sz="800" spc="-10">
                          <a:effectLst/>
                          <a:latin typeface="Times New Roman" panose="02020603050405020304" pitchFamily="18" charset="0"/>
                          <a:ea typeface="Times New Roman" panose="02020603050405020304" pitchFamily="18" charset="0"/>
                          <a:cs typeface="Times New Roman" panose="02020603050405020304" pitchFamily="18" charset="0"/>
                        </a:rPr>
                        <a:t>Legitimate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220094835"/>
                  </a:ext>
                </a:extLst>
              </a:tr>
              <a:tr h="564324">
                <a:tc>
                  <a:txBody>
                    <a:bodyPr/>
                    <a:lstStyle/>
                    <a:p>
                      <a:pPr marL="64135">
                        <a:spcBef>
                          <a:spcPts val="295"/>
                        </a:spcBef>
                        <a:buNone/>
                      </a:pPr>
                      <a:r>
                        <a:rPr lang="en-US" sz="800" spc="-5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a:spcBef>
                          <a:spcPts val="295"/>
                        </a:spcBef>
                        <a:buNone/>
                      </a:pPr>
                      <a:r>
                        <a:rPr lang="en-US" sz="800" spc="-10">
                          <a:effectLst/>
                          <a:latin typeface="Times New Roman" panose="02020603050405020304" pitchFamily="18" charset="0"/>
                          <a:ea typeface="Times New Roman" panose="02020603050405020304" pitchFamily="18" charset="0"/>
                          <a:cs typeface="Times New Roman" panose="02020603050405020304" pitchFamily="18" charset="0"/>
                        </a:rPr>
                        <a:t>”aaaaaa”</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a:spcBef>
                          <a:spcPts val="295"/>
                        </a:spcBef>
                        <a:buNone/>
                      </a:pPr>
                      <a:r>
                        <a:rPr lang="en-US" sz="800" spc="-25">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a:spcBef>
                          <a:spcPts val="295"/>
                        </a:spcBef>
                        <a:buNone/>
                      </a:pPr>
                      <a:r>
                        <a:rPr lang="en-US" sz="800" spc="-25">
                          <a:effectLst/>
                          <a:latin typeface="Times New Roman" panose="02020603050405020304" pitchFamily="18" charset="0"/>
                          <a:ea typeface="Times New Roman" panose="02020603050405020304" pitchFamily="18" charset="0"/>
                          <a:cs typeface="Times New Roman" panose="02020603050405020304" pitchFamily="18" charset="0"/>
                        </a:rPr>
                        <a:t>400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spcBef>
                          <a:spcPts val="295"/>
                        </a:spcBef>
                        <a:buNone/>
                      </a:pPr>
                      <a:r>
                        <a:rPr lang="en-US" sz="800" spc="-5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spcBef>
                          <a:spcPts val="295"/>
                        </a:spcBef>
                        <a:buNone/>
                      </a:pPr>
                      <a:r>
                        <a:rPr lang="en-US" sz="800" spc="-10">
                          <a:effectLst/>
                          <a:latin typeface="Times New Roman" panose="02020603050405020304" pitchFamily="18" charset="0"/>
                          <a:ea typeface="Times New Roman" panose="02020603050405020304" pitchFamily="18" charset="0"/>
                          <a:cs typeface="Times New Roman" panose="02020603050405020304" pitchFamily="18" charset="0"/>
                        </a:rPr>
                        <a:t>Fraudulent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788074"/>
                  </a:ext>
                </a:extLst>
              </a:tr>
              <a:tr h="564324">
                <a:tc>
                  <a:txBody>
                    <a:bodyPr/>
                    <a:lstStyle/>
                    <a:p>
                      <a:pPr marL="64135">
                        <a:spcBef>
                          <a:spcPts val="710"/>
                        </a:spcBef>
                        <a:buNone/>
                      </a:pPr>
                      <a:r>
                        <a:rPr lang="en-US" sz="800" spc="-5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a:lnSpc>
                          <a:spcPct val="90000"/>
                        </a:lnSpc>
                        <a:spcBef>
                          <a:spcPts val="360"/>
                        </a:spcBef>
                        <a:buNone/>
                      </a:pPr>
                      <a:r>
                        <a:rPr lang="en-US" sz="800">
                          <a:effectLst/>
                          <a:latin typeface="Times New Roman" panose="02020603050405020304" pitchFamily="18" charset="0"/>
                          <a:ea typeface="Times New Roman" panose="02020603050405020304" pitchFamily="18" charset="0"/>
                          <a:cs typeface="Times New Roman" panose="02020603050405020304" pitchFamily="18" charset="0"/>
                        </a:rPr>
                        <a:t>”This</a:t>
                      </a:r>
                      <a:r>
                        <a:rPr lang="en-US" sz="800" spc="2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80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800" spc="2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800">
                          <a:effectLst/>
                          <a:latin typeface="Times New Roman" panose="02020603050405020304" pitchFamily="18" charset="0"/>
                          <a:ea typeface="Times New Roman" panose="02020603050405020304" pitchFamily="18" charset="0"/>
                          <a:cs typeface="Times New Roman" panose="02020603050405020304" pitchFamily="18" charset="0"/>
                        </a:rPr>
                        <a:t>a </a:t>
                      </a:r>
                      <a:r>
                        <a:rPr lang="en-US" sz="800" spc="-10">
                          <a:effectLst/>
                          <a:latin typeface="Times New Roman" panose="02020603050405020304" pitchFamily="18" charset="0"/>
                          <a:ea typeface="Times New Roman" panose="02020603050405020304" pitchFamily="18" charset="0"/>
                          <a:cs typeface="Times New Roman" panose="02020603050405020304" pitchFamily="18" charset="0"/>
                        </a:rPr>
                        <a:t>test.”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a:spcBef>
                          <a:spcPts val="710"/>
                        </a:spcBef>
                        <a:buNone/>
                      </a:pPr>
                      <a:r>
                        <a:rPr lang="en-US" sz="800" spc="-25">
                          <a:effectLst/>
                          <a:latin typeface="Times New Roman" panose="02020603050405020304" pitchFamily="18" charset="0"/>
                          <a:ea typeface="Times New Roman" panose="02020603050405020304" pitchFamily="18" charset="0"/>
                          <a:cs typeface="Times New Roman" panose="02020603050405020304" pitchFamily="18" charset="0"/>
                        </a:rPr>
                        <a:t>35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a:spcBef>
                          <a:spcPts val="710"/>
                        </a:spcBef>
                        <a:buNone/>
                      </a:pPr>
                      <a:r>
                        <a:rPr lang="en-US" sz="800" spc="-25">
                          <a:effectLst/>
                          <a:latin typeface="Times New Roman" panose="02020603050405020304" pitchFamily="18" charset="0"/>
                          <a:ea typeface="Times New Roman" panose="02020603050405020304" pitchFamily="18" charset="0"/>
                          <a:cs typeface="Times New Roman" panose="02020603050405020304" pitchFamily="18" charset="0"/>
                        </a:rPr>
                        <a:t>290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spcBef>
                          <a:spcPts val="710"/>
                        </a:spcBef>
                        <a:buNone/>
                      </a:pPr>
                      <a:r>
                        <a:rPr lang="en-US" sz="800" spc="-5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spcBef>
                          <a:spcPts val="710"/>
                        </a:spcBef>
                        <a:buNone/>
                      </a:pPr>
                      <a:r>
                        <a:rPr lang="en-US" sz="800" spc="-10" dirty="0">
                          <a:effectLst/>
                          <a:latin typeface="Times New Roman" panose="02020603050405020304" pitchFamily="18" charset="0"/>
                          <a:ea typeface="Times New Roman" panose="02020603050405020304" pitchFamily="18" charset="0"/>
                          <a:cs typeface="Times New Roman" panose="02020603050405020304" pitchFamily="18" charset="0"/>
                        </a:rPr>
                        <a:t>Legitimate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509058606"/>
                  </a:ext>
                </a:extLst>
              </a:tr>
              <a:tr h="564324">
                <a:tc>
                  <a:txBody>
                    <a:bodyPr/>
                    <a:lstStyle/>
                    <a:p>
                      <a:pPr marL="64135">
                        <a:spcBef>
                          <a:spcPts val="710"/>
                        </a:spcBef>
                        <a:buNone/>
                      </a:pPr>
                      <a:r>
                        <a:rPr lang="en-US" sz="800" spc="-5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marR="57785">
                        <a:lnSpc>
                          <a:spcPct val="90000"/>
                        </a:lnSpc>
                        <a:spcBef>
                          <a:spcPts val="360"/>
                        </a:spcBef>
                        <a:buNone/>
                      </a:pPr>
                      <a:r>
                        <a:rPr lang="en-US" sz="800">
                          <a:effectLst/>
                          <a:latin typeface="Times New Roman" panose="02020603050405020304" pitchFamily="18" charset="0"/>
                          <a:ea typeface="Times New Roman" panose="02020603050405020304" pitchFamily="18" charset="0"/>
                          <a:cs typeface="Times New Roman" panose="02020603050405020304" pitchFamily="18" charset="0"/>
                        </a:rPr>
                        <a:t>”Copy</a:t>
                      </a:r>
                      <a:r>
                        <a:rPr lang="en-US" sz="800" spc="8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800">
                          <a:effectLst/>
                          <a:latin typeface="Times New Roman" panose="02020603050405020304" pitchFamily="18" charset="0"/>
                          <a:ea typeface="Times New Roman" panose="02020603050405020304" pitchFamily="18" charset="0"/>
                          <a:cs typeface="Times New Roman" panose="02020603050405020304" pitchFamily="18" charset="0"/>
                        </a:rPr>
                        <a:t>and paste</a:t>
                      </a:r>
                      <a:r>
                        <a:rPr lang="en-US" sz="800" spc="6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800" spc="-10">
                          <a:effectLst/>
                          <a:latin typeface="Times New Roman" panose="02020603050405020304" pitchFamily="18" charset="0"/>
                          <a:ea typeface="Times New Roman" panose="02020603050405020304" pitchFamily="18" charset="0"/>
                          <a:cs typeface="Times New Roman" panose="02020603050405020304" pitchFamily="18" charset="0"/>
                        </a:rPr>
                        <a:t>here”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a:spcBef>
                          <a:spcPts val="710"/>
                        </a:spcBef>
                        <a:buNone/>
                      </a:pPr>
                      <a:r>
                        <a:rPr lang="en-US" sz="800" spc="-25">
                          <a:effectLst/>
                          <a:latin typeface="Times New Roman" panose="02020603050405020304" pitchFamily="18" charset="0"/>
                          <a:ea typeface="Times New Roman" panose="02020603050405020304" pitchFamily="18" charset="0"/>
                          <a:cs typeface="Times New Roman" panose="02020603050405020304" pitchFamily="18" charset="0"/>
                        </a:rPr>
                        <a:t>20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a:spcBef>
                          <a:spcPts val="710"/>
                        </a:spcBef>
                        <a:buNone/>
                      </a:pPr>
                      <a:r>
                        <a:rPr lang="en-US" sz="800" spc="-25">
                          <a:effectLst/>
                          <a:latin typeface="Times New Roman" panose="02020603050405020304" pitchFamily="18" charset="0"/>
                          <a:ea typeface="Times New Roman" panose="02020603050405020304" pitchFamily="18" charset="0"/>
                          <a:cs typeface="Times New Roman" panose="02020603050405020304" pitchFamily="18" charset="0"/>
                        </a:rPr>
                        <a:t>500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spcBef>
                          <a:spcPts val="710"/>
                        </a:spcBef>
                        <a:buNone/>
                      </a:pPr>
                      <a:r>
                        <a:rPr lang="en-US" sz="800" spc="-50">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spcBef>
                          <a:spcPts val="710"/>
                        </a:spcBef>
                        <a:buNone/>
                      </a:pPr>
                      <a:r>
                        <a:rPr lang="en-US" sz="800" spc="-10" dirty="0">
                          <a:effectLst/>
                          <a:latin typeface="Times New Roman" panose="02020603050405020304" pitchFamily="18" charset="0"/>
                          <a:ea typeface="Times New Roman" panose="02020603050405020304" pitchFamily="18" charset="0"/>
                          <a:cs typeface="Times New Roman" panose="02020603050405020304" pitchFamily="18" charset="0"/>
                        </a:rPr>
                        <a:t>Fraudulent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02857415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68CE-1B66-7CB4-0AE8-44F50714A436}"/>
              </a:ext>
            </a:extLst>
          </p:cNvPr>
          <p:cNvSpPr>
            <a:spLocks noGrp="1"/>
          </p:cNvSpPr>
          <p:nvPr>
            <p:ph type="title"/>
          </p:nvPr>
        </p:nvSpPr>
        <p:spPr/>
        <p:txBody>
          <a:bodyPr/>
          <a:lstStyle/>
          <a:p>
            <a:r>
              <a:rPr lang="en-US" sz="2800" b="1" dirty="0">
                <a:solidFill>
                  <a:srgbClr val="FF0000"/>
                </a:solidFill>
              </a:rPr>
              <a:t>Results and Discussions</a:t>
            </a:r>
            <a:endParaRPr lang="en-US" sz="2800" dirty="0"/>
          </a:p>
        </p:txBody>
      </p:sp>
      <p:sp>
        <p:nvSpPr>
          <p:cNvPr id="3" name="Text Placeholder 2">
            <a:extLst>
              <a:ext uri="{FF2B5EF4-FFF2-40B4-BE49-F238E27FC236}">
                <a16:creationId xmlns:a16="http://schemas.microsoft.com/office/drawing/2014/main" id="{BD9AD8AA-0A81-F585-AB5B-9EA0BE99F69E}"/>
              </a:ext>
            </a:extLst>
          </p:cNvPr>
          <p:cNvSpPr>
            <a:spLocks noGrp="1"/>
          </p:cNvSpPr>
          <p:nvPr>
            <p:ph type="body" idx="1"/>
          </p:nvPr>
        </p:nvSpPr>
        <p:spPr>
          <a:xfrm>
            <a:off x="766233" y="1700808"/>
            <a:ext cx="4321655" cy="4267200"/>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User Case Studies:</a:t>
            </a:r>
            <a:br>
              <a:rPr kumimoji="0" lang="en-US" altLang="en-US" sz="1400" b="1"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a:ln>
                  <a:noFill/>
                </a:ln>
                <a:solidFill>
                  <a:schemeClr val="tx1"/>
                </a:solidFill>
                <a:effectLst/>
                <a:latin typeface="Arial" panose="020B0604020202020204" pitchFamily="34" charset="0"/>
              </a:rPr>
              <a:t>User 1 (ID: 1)</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Text: </a:t>
            </a:r>
            <a:r>
              <a:rPr kumimoji="0" lang="en-US" altLang="en-US" sz="1400" b="0" i="1" u="none" strike="noStrike" cap="none" normalizeH="0" baseline="0" dirty="0">
                <a:ln>
                  <a:noFill/>
                </a:ln>
                <a:solidFill>
                  <a:schemeClr val="tx1"/>
                </a:solidFill>
                <a:effectLst/>
                <a:latin typeface="Arial" panose="020B0604020202020204" pitchFamily="34" charset="0"/>
              </a:rPr>
              <a:t>"Hello World!"</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Duration: </a:t>
            </a:r>
            <a:r>
              <a:rPr kumimoji="0" lang="en-US" altLang="en-US" sz="1400" b="1" i="0" u="none" strike="noStrike" cap="none" normalizeH="0" baseline="0" dirty="0">
                <a:ln>
                  <a:noFill/>
                </a:ln>
                <a:solidFill>
                  <a:schemeClr val="tx1"/>
                </a:solidFill>
                <a:effectLst/>
                <a:latin typeface="Arial" panose="020B0604020202020204" pitchFamily="34" charset="0"/>
              </a:rPr>
              <a:t>25 </a:t>
            </a:r>
            <a:r>
              <a:rPr kumimoji="0" lang="en-US" altLang="en-US" sz="1400" b="1" i="0" u="none" strike="noStrike" cap="none" normalizeH="0" baseline="0" dirty="0" err="1">
                <a:ln>
                  <a:noFill/>
                </a:ln>
                <a:solidFill>
                  <a:schemeClr val="tx1"/>
                </a:solidFill>
                <a:effectLst/>
                <a:latin typeface="Arial" panose="020B0604020202020204" pitchFamily="34" charset="0"/>
              </a:rPr>
              <a:t>ms</a:t>
            </a:r>
            <a:r>
              <a:rPr kumimoji="0" lang="en-US" altLang="en-US" sz="1400" b="0" i="0" u="none" strike="noStrike" cap="none" normalizeH="0" baseline="0" dirty="0">
                <a:ln>
                  <a:noFill/>
                </a:ln>
                <a:solidFill>
                  <a:schemeClr val="tx1"/>
                </a:solidFill>
                <a:effectLst/>
                <a:latin typeface="Arial" panose="020B0604020202020204" pitchFamily="34" charset="0"/>
              </a:rPr>
              <a:t>, Latency: </a:t>
            </a:r>
            <a:r>
              <a:rPr kumimoji="0" lang="en-US" altLang="en-US" sz="1400" b="1" i="0" u="none" strike="noStrike" cap="none" normalizeH="0" baseline="0" dirty="0">
                <a:ln>
                  <a:noFill/>
                </a:ln>
                <a:solidFill>
                  <a:schemeClr val="tx1"/>
                </a:solidFill>
                <a:effectLst/>
                <a:latin typeface="Arial" panose="020B0604020202020204" pitchFamily="34" charset="0"/>
              </a:rPr>
              <a:t>250 </a:t>
            </a:r>
            <a:r>
              <a:rPr kumimoji="0" lang="en-US" altLang="en-US" sz="1400" b="1" i="0" u="none" strike="noStrike" cap="none" normalizeH="0" baseline="0" dirty="0" err="1">
                <a:ln>
                  <a:noFill/>
                </a:ln>
                <a:solidFill>
                  <a:schemeClr val="tx1"/>
                </a:solidFill>
                <a:effectLst/>
                <a:latin typeface="Arial" panose="020B0604020202020204" pitchFamily="34" charset="0"/>
              </a:rPr>
              <a:t>ms</a:t>
            </a:r>
            <a:r>
              <a:rPr kumimoji="0" lang="en-US" altLang="en-US" sz="1400" b="0" i="0" u="none" strike="noStrike" cap="none" normalizeH="0" baseline="0" dirty="0">
                <a:ln>
                  <a:noFill/>
                </a:ln>
                <a:solidFill>
                  <a:schemeClr val="tx1"/>
                </a:solidFill>
                <a:effectLst/>
                <a:latin typeface="Arial" panose="020B0604020202020204" pitchFamily="34" charset="0"/>
              </a:rPr>
              <a:t>, Errors: </a:t>
            </a:r>
            <a:r>
              <a:rPr kumimoji="0" lang="en-US" altLang="en-US" sz="1400" b="1" i="0" u="none" strike="noStrike" cap="none" normalizeH="0" baseline="0" dirty="0">
                <a:ln>
                  <a:noFill/>
                </a:ln>
                <a:solidFill>
                  <a:schemeClr val="tx1"/>
                </a:solidFill>
                <a:effectLst/>
                <a:latin typeface="Arial" panose="020B0604020202020204" pitchFamily="34" charset="0"/>
              </a:rPr>
              <a:t>0</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1" u="none" strike="noStrike" cap="none" normalizeH="0" baseline="0" dirty="0">
                <a:ln>
                  <a:noFill/>
                </a:ln>
                <a:solidFill>
                  <a:schemeClr val="tx1"/>
                </a:solidFill>
                <a:effectLst/>
                <a:latin typeface="Arial" panose="020B0604020202020204" pitchFamily="34" charset="0"/>
              </a:rPr>
              <a:t>Classified as Legitimate</a:t>
            </a:r>
            <a:r>
              <a:rPr kumimoji="0" lang="en-US" altLang="en-US" sz="1400" b="0" i="0" u="none" strike="noStrike" cap="none" normalizeH="0" baseline="0" dirty="0">
                <a:ln>
                  <a:noFill/>
                </a:ln>
                <a:solidFill>
                  <a:schemeClr val="tx1"/>
                </a:solidFill>
                <a:effectLst/>
                <a:latin typeface="Arial" panose="020B0604020202020204" pitchFamily="34" charset="0"/>
              </a:rPr>
              <a:t> — smooth, natural typing pattern</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a:ln>
                  <a:noFill/>
                </a:ln>
                <a:solidFill>
                  <a:schemeClr val="tx1"/>
                </a:solidFill>
                <a:effectLst/>
                <a:latin typeface="Arial" panose="020B0604020202020204" pitchFamily="34" charset="0"/>
              </a:rPr>
              <a:t>User 3 (ID: 3)</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Text: </a:t>
            </a:r>
            <a:r>
              <a:rPr kumimoji="0" lang="en-US" altLang="en-US" sz="1400" b="0" i="1" u="none" strike="noStrike" cap="none" normalizeH="0" baseline="0" dirty="0">
                <a:ln>
                  <a:noFill/>
                </a:ln>
                <a:solidFill>
                  <a:schemeClr val="tx1"/>
                </a:solidFill>
                <a:effectLst/>
                <a:latin typeface="Arial" panose="020B0604020202020204" pitchFamily="34" charset="0"/>
              </a:rPr>
              <a:t>"This is a test."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Duration: </a:t>
            </a:r>
            <a:r>
              <a:rPr kumimoji="0" lang="en-US" altLang="en-US" sz="1400" b="1" i="0" u="none" strike="noStrike" cap="none" normalizeH="0" baseline="0" dirty="0">
                <a:ln>
                  <a:noFill/>
                </a:ln>
                <a:solidFill>
                  <a:schemeClr val="tx1"/>
                </a:solidFill>
                <a:effectLst/>
                <a:latin typeface="Arial" panose="020B0604020202020204" pitchFamily="34" charset="0"/>
              </a:rPr>
              <a:t>35 </a:t>
            </a:r>
            <a:r>
              <a:rPr kumimoji="0" lang="en-US" altLang="en-US" sz="1400" b="1" i="0" u="none" strike="noStrike" cap="none" normalizeH="0" baseline="0" dirty="0" err="1">
                <a:ln>
                  <a:noFill/>
                </a:ln>
                <a:solidFill>
                  <a:schemeClr val="tx1"/>
                </a:solidFill>
                <a:effectLst/>
                <a:latin typeface="Arial" panose="020B0604020202020204" pitchFamily="34" charset="0"/>
              </a:rPr>
              <a:t>ms</a:t>
            </a:r>
            <a:r>
              <a:rPr kumimoji="0" lang="en-US" altLang="en-US" sz="1400" b="0" i="0" u="none" strike="noStrike" cap="none" normalizeH="0" baseline="0" dirty="0">
                <a:ln>
                  <a:noFill/>
                </a:ln>
                <a:solidFill>
                  <a:schemeClr val="tx1"/>
                </a:solidFill>
                <a:effectLst/>
                <a:latin typeface="Arial" panose="020B0604020202020204" pitchFamily="34" charset="0"/>
              </a:rPr>
              <a:t>, Latency: </a:t>
            </a:r>
            <a:r>
              <a:rPr kumimoji="0" lang="en-US" altLang="en-US" sz="1400" b="1" i="0" u="none" strike="noStrike" cap="none" normalizeH="0" baseline="0" dirty="0">
                <a:ln>
                  <a:noFill/>
                </a:ln>
                <a:solidFill>
                  <a:schemeClr val="tx1"/>
                </a:solidFill>
                <a:effectLst/>
                <a:latin typeface="Arial" panose="020B0604020202020204" pitchFamily="34" charset="0"/>
              </a:rPr>
              <a:t>290 </a:t>
            </a:r>
            <a:r>
              <a:rPr kumimoji="0" lang="en-US" altLang="en-US" sz="1400" b="1" i="0" u="none" strike="noStrike" cap="none" normalizeH="0" baseline="0" dirty="0" err="1">
                <a:ln>
                  <a:noFill/>
                </a:ln>
                <a:solidFill>
                  <a:schemeClr val="tx1"/>
                </a:solidFill>
                <a:effectLst/>
                <a:latin typeface="Arial" panose="020B0604020202020204" pitchFamily="34" charset="0"/>
              </a:rPr>
              <a:t>ms</a:t>
            </a:r>
            <a:r>
              <a:rPr kumimoji="0" lang="en-US" altLang="en-US" sz="1400" b="0" i="0" u="none" strike="noStrike" cap="none" normalizeH="0" baseline="0" dirty="0">
                <a:ln>
                  <a:noFill/>
                </a:ln>
                <a:solidFill>
                  <a:schemeClr val="tx1"/>
                </a:solidFill>
                <a:effectLst/>
                <a:latin typeface="Arial" panose="020B0604020202020204" pitchFamily="34" charset="0"/>
              </a:rPr>
              <a:t>, Errors: </a:t>
            </a:r>
            <a:r>
              <a:rPr kumimoji="0" lang="en-US" altLang="en-US" sz="1400" b="1" i="0" u="none" strike="noStrike" cap="none" normalizeH="0" baseline="0" dirty="0">
                <a:ln>
                  <a:noFill/>
                </a:ln>
                <a:solidFill>
                  <a:schemeClr val="tx1"/>
                </a:solidFill>
                <a:effectLst/>
                <a:latin typeface="Arial" panose="020B0604020202020204" pitchFamily="34" charset="0"/>
              </a:rPr>
              <a:t>1</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1" u="none" strike="noStrike" cap="none" normalizeH="0" baseline="0" dirty="0">
                <a:ln>
                  <a:noFill/>
                </a:ln>
                <a:solidFill>
                  <a:schemeClr val="tx1"/>
                </a:solidFill>
                <a:effectLst/>
                <a:latin typeface="Arial" panose="020B0604020202020204" pitchFamily="34" charset="0"/>
              </a:rPr>
              <a:t>Classified as Legitimate</a:t>
            </a:r>
            <a:r>
              <a:rPr kumimoji="0" lang="en-US" altLang="en-US" sz="1400" b="0" i="0" u="none" strike="noStrike" cap="none" normalizeH="0" baseline="0" dirty="0">
                <a:ln>
                  <a:noFill/>
                </a:ln>
                <a:solidFill>
                  <a:schemeClr val="tx1"/>
                </a:solidFill>
                <a:effectLst/>
                <a:latin typeface="Arial" panose="020B0604020202020204" pitchFamily="34" charset="0"/>
              </a:rPr>
              <a:t> — slightly slower, but within expected norms</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endParaRPr lang="en-US" sz="1400" dirty="0"/>
          </a:p>
        </p:txBody>
      </p:sp>
      <p:sp>
        <p:nvSpPr>
          <p:cNvPr id="4" name="Slide Number Placeholder 3">
            <a:extLst>
              <a:ext uri="{FF2B5EF4-FFF2-40B4-BE49-F238E27FC236}">
                <a16:creationId xmlns:a16="http://schemas.microsoft.com/office/drawing/2014/main" id="{E1466A01-D51E-636C-913B-71B64BF8B2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11</a:t>
            </a:fld>
            <a:endParaRPr lang="en-IN"/>
          </a:p>
        </p:txBody>
      </p:sp>
      <p:sp>
        <p:nvSpPr>
          <p:cNvPr id="5" name="TextBox 4">
            <a:extLst>
              <a:ext uri="{FF2B5EF4-FFF2-40B4-BE49-F238E27FC236}">
                <a16:creationId xmlns:a16="http://schemas.microsoft.com/office/drawing/2014/main" id="{525F192C-6B13-ABD5-1521-0EC63EE62860}"/>
              </a:ext>
            </a:extLst>
          </p:cNvPr>
          <p:cNvSpPr txBox="1"/>
          <p:nvPr/>
        </p:nvSpPr>
        <p:spPr>
          <a:xfrm>
            <a:off x="5303912" y="2132856"/>
            <a:ext cx="6408712" cy="267765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a:ln>
                  <a:noFill/>
                </a:ln>
                <a:solidFill>
                  <a:schemeClr val="tx1"/>
                </a:solidFill>
                <a:effectLst/>
                <a:latin typeface="Arial" panose="020B0604020202020204" pitchFamily="34" charset="0"/>
              </a:rPr>
              <a:t>User 2 (ID: 2)</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Text: </a:t>
            </a:r>
            <a:r>
              <a:rPr kumimoji="0" lang="en-US" altLang="en-US" sz="1400" b="0" i="1" u="none" strike="noStrike" cap="none" normalizeH="0" baseline="0" dirty="0">
                <a:ln>
                  <a:noFill/>
                </a:ln>
                <a:solidFill>
                  <a:schemeClr val="tx1"/>
                </a:solidFill>
                <a:effectLst/>
                <a:latin typeface="Arial" panose="020B0604020202020204" pitchFamily="34" charset="0"/>
              </a:rPr>
              <a:t>"</a:t>
            </a:r>
            <a:r>
              <a:rPr kumimoji="0" lang="en-US" altLang="en-US" sz="1400" b="0" i="1" u="none" strike="noStrike" cap="none" normalizeH="0" baseline="0" dirty="0" err="1">
                <a:ln>
                  <a:noFill/>
                </a:ln>
                <a:solidFill>
                  <a:schemeClr val="tx1"/>
                </a:solidFill>
                <a:effectLst/>
                <a:latin typeface="Arial" panose="020B0604020202020204" pitchFamily="34" charset="0"/>
              </a:rPr>
              <a:t>aaaaaaa</a:t>
            </a:r>
            <a:r>
              <a:rPr kumimoji="0" lang="en-US" altLang="en-US" sz="1400" b="0" i="1" u="none" strike="noStrike" cap="none" normalizeH="0" baseline="0" dirty="0">
                <a:ln>
                  <a:noFill/>
                </a:ln>
                <a:solidFill>
                  <a:schemeClr val="tx1"/>
                </a:solidFill>
                <a:effectLst/>
                <a:latin typeface="Arial" panose="020B0604020202020204" pitchFamily="34"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Duration: </a:t>
            </a:r>
            <a:r>
              <a:rPr kumimoji="0" lang="en-US" altLang="en-US" sz="1400" b="1" i="0" u="none" strike="noStrike" cap="none" normalizeH="0" baseline="0" dirty="0">
                <a:ln>
                  <a:noFill/>
                </a:ln>
                <a:solidFill>
                  <a:schemeClr val="tx1"/>
                </a:solidFill>
                <a:effectLst/>
                <a:latin typeface="Arial" panose="020B0604020202020204" pitchFamily="34" charset="0"/>
              </a:rPr>
              <a:t>10 </a:t>
            </a:r>
            <a:r>
              <a:rPr kumimoji="0" lang="en-US" altLang="en-US" sz="1400" b="1" i="0" u="none" strike="noStrike" cap="none" normalizeH="0" baseline="0" dirty="0" err="1">
                <a:ln>
                  <a:noFill/>
                </a:ln>
                <a:solidFill>
                  <a:schemeClr val="tx1"/>
                </a:solidFill>
                <a:effectLst/>
                <a:latin typeface="Arial" panose="020B0604020202020204" pitchFamily="34" charset="0"/>
              </a:rPr>
              <a:t>ms</a:t>
            </a:r>
            <a:r>
              <a:rPr kumimoji="0" lang="en-US" altLang="en-US" sz="1400" b="0" i="0" u="none" strike="noStrike" cap="none" normalizeH="0" baseline="0" dirty="0">
                <a:ln>
                  <a:noFill/>
                </a:ln>
                <a:solidFill>
                  <a:schemeClr val="tx1"/>
                </a:solidFill>
                <a:effectLst/>
                <a:latin typeface="Arial" panose="020B0604020202020204" pitchFamily="34" charset="0"/>
              </a:rPr>
              <a:t>, Latency: </a:t>
            </a:r>
            <a:r>
              <a:rPr kumimoji="0" lang="en-US" altLang="en-US" sz="1400" b="1" i="0" u="none" strike="noStrike" cap="none" normalizeH="0" baseline="0" dirty="0">
                <a:ln>
                  <a:noFill/>
                </a:ln>
                <a:solidFill>
                  <a:schemeClr val="tx1"/>
                </a:solidFill>
                <a:effectLst/>
                <a:latin typeface="Arial" panose="020B0604020202020204" pitchFamily="34" charset="0"/>
              </a:rPr>
              <a:t>400 </a:t>
            </a:r>
            <a:r>
              <a:rPr kumimoji="0" lang="en-US" altLang="en-US" sz="1400" b="1" i="0" u="none" strike="noStrike" cap="none" normalizeH="0" baseline="0" dirty="0" err="1">
                <a:ln>
                  <a:noFill/>
                </a:ln>
                <a:solidFill>
                  <a:schemeClr val="tx1"/>
                </a:solidFill>
                <a:effectLst/>
                <a:latin typeface="Arial" panose="020B0604020202020204" pitchFamily="34" charset="0"/>
              </a:rPr>
              <a:t>ms</a:t>
            </a:r>
            <a:r>
              <a:rPr kumimoji="0" lang="en-US" altLang="en-US" sz="1400" b="0" i="0" u="none" strike="noStrike" cap="none" normalizeH="0" baseline="0" dirty="0">
                <a:ln>
                  <a:noFill/>
                </a:ln>
                <a:solidFill>
                  <a:schemeClr val="tx1"/>
                </a:solidFill>
                <a:effectLst/>
                <a:latin typeface="Arial" panose="020B0604020202020204" pitchFamily="34" charset="0"/>
              </a:rPr>
              <a:t>, Errors: </a:t>
            </a:r>
            <a:r>
              <a:rPr kumimoji="0" lang="en-US" altLang="en-US" sz="1400" b="1" i="0" u="none" strike="noStrike" cap="none" normalizeH="0" baseline="0" dirty="0">
                <a:ln>
                  <a:noFill/>
                </a:ln>
                <a:solidFill>
                  <a:schemeClr val="tx1"/>
                </a:solidFill>
                <a:effectLst/>
                <a:latin typeface="Arial" panose="020B0604020202020204" pitchFamily="34" charset="0"/>
              </a:rPr>
              <a:t>3</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1" u="none" strike="noStrike" cap="none" normalizeH="0" baseline="0" dirty="0">
                <a:ln>
                  <a:noFill/>
                </a:ln>
                <a:solidFill>
                  <a:schemeClr val="tx1"/>
                </a:solidFill>
                <a:effectLst/>
                <a:latin typeface="Arial" panose="020B0604020202020204" pitchFamily="34" charset="0"/>
              </a:rPr>
              <a:t>Classified as Fraudulent</a:t>
            </a:r>
            <a:r>
              <a:rPr kumimoji="0" lang="en-US" altLang="en-US" sz="1400" b="0" i="0" u="none" strike="noStrike" cap="none" normalizeH="0" baseline="0" dirty="0">
                <a:ln>
                  <a:noFill/>
                </a:ln>
                <a:solidFill>
                  <a:schemeClr val="tx1"/>
                </a:solidFill>
                <a:effectLst/>
                <a:latin typeface="Arial" panose="020B0604020202020204" pitchFamily="34" charset="0"/>
              </a:rPr>
              <a:t> — very fast, repetitive input with high delay</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and errors</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a:ln>
                  <a:noFill/>
                </a:ln>
                <a:solidFill>
                  <a:schemeClr val="tx1"/>
                </a:solidFill>
                <a:effectLst/>
                <a:latin typeface="Arial" panose="020B0604020202020204" pitchFamily="34" charset="0"/>
              </a:rPr>
              <a:t>User 4 (ID: 4)</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Text: </a:t>
            </a:r>
            <a:r>
              <a:rPr kumimoji="0" lang="en-US" altLang="en-US" sz="1400" b="0" i="1" u="none" strike="noStrike" cap="none" normalizeH="0" baseline="0" dirty="0">
                <a:ln>
                  <a:noFill/>
                </a:ln>
                <a:solidFill>
                  <a:schemeClr val="tx1"/>
                </a:solidFill>
                <a:effectLst/>
                <a:latin typeface="Arial" panose="020B0604020202020204" pitchFamily="34" charset="0"/>
              </a:rPr>
              <a:t>"Copy and paste here"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Duration: </a:t>
            </a:r>
            <a:r>
              <a:rPr kumimoji="0" lang="en-US" altLang="en-US" sz="1400" b="1" i="0" u="none" strike="noStrike" cap="none" normalizeH="0" baseline="0" dirty="0">
                <a:ln>
                  <a:noFill/>
                </a:ln>
                <a:solidFill>
                  <a:schemeClr val="tx1"/>
                </a:solidFill>
                <a:effectLst/>
                <a:latin typeface="Arial" panose="020B0604020202020204" pitchFamily="34" charset="0"/>
              </a:rPr>
              <a:t>20 </a:t>
            </a:r>
            <a:r>
              <a:rPr kumimoji="0" lang="en-US" altLang="en-US" sz="1400" b="1" i="0" u="none" strike="noStrike" cap="none" normalizeH="0" baseline="0" dirty="0" err="1">
                <a:ln>
                  <a:noFill/>
                </a:ln>
                <a:solidFill>
                  <a:schemeClr val="tx1"/>
                </a:solidFill>
                <a:effectLst/>
                <a:latin typeface="Arial" panose="020B0604020202020204" pitchFamily="34" charset="0"/>
              </a:rPr>
              <a:t>ms</a:t>
            </a:r>
            <a:r>
              <a:rPr kumimoji="0" lang="en-US" altLang="en-US" sz="1400" b="0" i="0" u="none" strike="noStrike" cap="none" normalizeH="0" baseline="0" dirty="0">
                <a:ln>
                  <a:noFill/>
                </a:ln>
                <a:solidFill>
                  <a:schemeClr val="tx1"/>
                </a:solidFill>
                <a:effectLst/>
                <a:latin typeface="Arial" panose="020B0604020202020204" pitchFamily="34" charset="0"/>
              </a:rPr>
              <a:t>, Latency: </a:t>
            </a:r>
            <a:r>
              <a:rPr kumimoji="0" lang="en-US" altLang="en-US" sz="1400" b="1" i="0" u="none" strike="noStrike" cap="none" normalizeH="0" baseline="0" dirty="0">
                <a:ln>
                  <a:noFill/>
                </a:ln>
                <a:solidFill>
                  <a:schemeClr val="tx1"/>
                </a:solidFill>
                <a:effectLst/>
                <a:latin typeface="Arial" panose="020B0604020202020204" pitchFamily="34" charset="0"/>
              </a:rPr>
              <a:t>500 </a:t>
            </a:r>
            <a:r>
              <a:rPr kumimoji="0" lang="en-US" altLang="en-US" sz="1400" b="1" i="0" u="none" strike="noStrike" cap="none" normalizeH="0" baseline="0" dirty="0" err="1">
                <a:ln>
                  <a:noFill/>
                </a:ln>
                <a:solidFill>
                  <a:schemeClr val="tx1"/>
                </a:solidFill>
                <a:effectLst/>
                <a:latin typeface="Arial" panose="020B0604020202020204" pitchFamily="34" charset="0"/>
              </a:rPr>
              <a:t>ms</a:t>
            </a:r>
            <a:r>
              <a:rPr kumimoji="0" lang="en-US" altLang="en-US" sz="1400" b="0" i="0" u="none" strike="noStrike" cap="none" normalizeH="0" baseline="0" dirty="0">
                <a:ln>
                  <a:noFill/>
                </a:ln>
                <a:solidFill>
                  <a:schemeClr val="tx1"/>
                </a:solidFill>
                <a:effectLst/>
                <a:latin typeface="Arial" panose="020B0604020202020204" pitchFamily="34" charset="0"/>
              </a:rPr>
              <a:t>, Errors: </a:t>
            </a:r>
            <a:r>
              <a:rPr kumimoji="0" lang="en-US" altLang="en-US" sz="1400" b="1" i="0" u="none" strike="noStrike" cap="none" normalizeH="0" baseline="0" dirty="0">
                <a:ln>
                  <a:noFill/>
                </a:ln>
                <a:solidFill>
                  <a:schemeClr val="tx1"/>
                </a:solidFill>
                <a:effectLst/>
                <a:latin typeface="Arial" panose="020B0604020202020204" pitchFamily="34" charset="0"/>
              </a:rPr>
              <a:t>5</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1" u="none" strike="noStrike" cap="none" normalizeH="0" baseline="0" dirty="0">
                <a:ln>
                  <a:noFill/>
                </a:ln>
                <a:solidFill>
                  <a:schemeClr val="tx1"/>
                </a:solidFill>
                <a:effectLst/>
                <a:latin typeface="Arial" panose="020B0604020202020204" pitchFamily="34" charset="0"/>
              </a:rPr>
              <a:t>Classified as Fraudulent</a:t>
            </a:r>
            <a:r>
              <a:rPr kumimoji="0" lang="en-US" altLang="en-US" sz="1400" b="0" i="0" u="none" strike="noStrike" cap="none" normalizeH="0" baseline="0" dirty="0">
                <a:ln>
                  <a:noFill/>
                </a:ln>
                <a:solidFill>
                  <a:schemeClr val="tx1"/>
                </a:solidFill>
                <a:effectLst/>
                <a:latin typeface="Arial" panose="020B0604020202020204" pitchFamily="34" charset="0"/>
              </a:rPr>
              <a:t> — unnaturally high latency and error rate</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   suggest </a:t>
            </a:r>
            <a:r>
              <a:rPr lang="en-US" altLang="en-US" sz="1400" dirty="0">
                <a:solidFill>
                  <a:schemeClr val="tx1"/>
                </a:solidFill>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automation or manipulation</a:t>
            </a:r>
          </a:p>
          <a:p>
            <a:endParaRPr lang="en-US" dirty="0"/>
          </a:p>
        </p:txBody>
      </p:sp>
    </p:spTree>
    <p:extLst>
      <p:ext uri="{BB962C8B-B14F-4D97-AF65-F5344CB8AC3E}">
        <p14:creationId xmlns:p14="http://schemas.microsoft.com/office/powerpoint/2010/main" val="4098245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A0BEB-6FA1-EF89-1988-4BD0B399EDE8}"/>
              </a:ext>
            </a:extLst>
          </p:cNvPr>
          <p:cNvSpPr>
            <a:spLocks noGrp="1"/>
          </p:cNvSpPr>
          <p:nvPr>
            <p:ph type="title"/>
          </p:nvPr>
        </p:nvSpPr>
        <p:spPr/>
        <p:txBody>
          <a:bodyPr/>
          <a:lstStyle/>
          <a:p>
            <a:r>
              <a:rPr lang="en-US" sz="2800" b="1" dirty="0">
                <a:solidFill>
                  <a:srgbClr val="FF0000"/>
                </a:solidFill>
              </a:rPr>
              <a:t>Results and Discussions</a:t>
            </a:r>
          </a:p>
        </p:txBody>
      </p:sp>
      <p:sp>
        <p:nvSpPr>
          <p:cNvPr id="3" name="Text Placeholder 2">
            <a:extLst>
              <a:ext uri="{FF2B5EF4-FFF2-40B4-BE49-F238E27FC236}">
                <a16:creationId xmlns:a16="http://schemas.microsoft.com/office/drawing/2014/main" id="{6D9BA42D-DF8C-B808-B26A-816F4068D937}"/>
              </a:ext>
            </a:extLst>
          </p:cNvPr>
          <p:cNvSpPr>
            <a:spLocks noGrp="1"/>
          </p:cNvSpPr>
          <p:nvPr>
            <p:ph type="body" idx="1"/>
          </p:nvPr>
        </p:nvSpPr>
        <p:spPr>
          <a:xfrm>
            <a:off x="800235" y="1749425"/>
            <a:ext cx="10668000" cy="4267200"/>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Legitimate Users: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Show consistent rhythm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Low to moderate latency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Minimal to no errors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Reasonable typing speed</a:t>
            </a:r>
            <a:br>
              <a:rPr kumimoji="0" lang="en-US" altLang="en-US" sz="2400" b="0" i="0" u="none" strike="noStrike" cap="none" normalizeH="0" baseline="0" dirty="0">
                <a:ln>
                  <a:noFill/>
                </a:ln>
                <a:solidFill>
                  <a:schemeClr val="tx1"/>
                </a:solidFill>
                <a:effectLst/>
                <a:latin typeface="Arial" panose="020B0604020202020204" pitchFamily="34" charset="0"/>
              </a:rPr>
            </a:b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a:ln>
                  <a:noFill/>
                </a:ln>
                <a:solidFill>
                  <a:schemeClr val="tx1"/>
                </a:solidFill>
                <a:effectLst/>
                <a:latin typeface="Arial" panose="020B0604020202020204" pitchFamily="34" charset="0"/>
              </a:rPr>
              <a:t>Fraudulent Users: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Irregular timing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High latency and/or burst typing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Increased errors or repetitive patterns</a:t>
            </a:r>
          </a:p>
          <a:p>
            <a:endParaRPr lang="en-US" sz="2800" dirty="0"/>
          </a:p>
        </p:txBody>
      </p:sp>
      <p:sp>
        <p:nvSpPr>
          <p:cNvPr id="4" name="Slide Number Placeholder 3">
            <a:extLst>
              <a:ext uri="{FF2B5EF4-FFF2-40B4-BE49-F238E27FC236}">
                <a16:creationId xmlns:a16="http://schemas.microsoft.com/office/drawing/2014/main" id="{4FFC30A5-EAB2-A1DE-2352-E5FBEE9B40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12</a:t>
            </a:fld>
            <a:endParaRPr lang="en-IN"/>
          </a:p>
        </p:txBody>
      </p:sp>
    </p:spTree>
    <p:extLst>
      <p:ext uri="{BB962C8B-B14F-4D97-AF65-F5344CB8AC3E}">
        <p14:creationId xmlns:p14="http://schemas.microsoft.com/office/powerpoint/2010/main" val="807401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55935-F8EE-A2FE-3523-62FBE2A5CF92}"/>
              </a:ext>
            </a:extLst>
          </p:cNvPr>
          <p:cNvSpPr>
            <a:spLocks noGrp="1"/>
          </p:cNvSpPr>
          <p:nvPr>
            <p:ph type="title"/>
          </p:nvPr>
        </p:nvSpPr>
        <p:spPr>
          <a:xfrm>
            <a:off x="699120" y="311150"/>
            <a:ext cx="10668000" cy="1216025"/>
          </a:xfrm>
        </p:spPr>
        <p:txBody>
          <a:bodyPr/>
          <a:lstStyle/>
          <a:p>
            <a:r>
              <a:rPr lang="en-US" sz="2800" b="1" dirty="0">
                <a:solidFill>
                  <a:srgbClr val="FF0000"/>
                </a:solidFill>
              </a:rPr>
              <a:t>Graphic Displays of Outcome</a:t>
            </a:r>
          </a:p>
        </p:txBody>
      </p:sp>
      <p:sp>
        <p:nvSpPr>
          <p:cNvPr id="3" name="Text Placeholder 2">
            <a:extLst>
              <a:ext uri="{FF2B5EF4-FFF2-40B4-BE49-F238E27FC236}">
                <a16:creationId xmlns:a16="http://schemas.microsoft.com/office/drawing/2014/main" id="{35F71AE6-8B9E-B405-8FA1-9B9DF784476B}"/>
              </a:ext>
            </a:extLst>
          </p:cNvPr>
          <p:cNvSpPr>
            <a:spLocks noGrp="1"/>
          </p:cNvSpPr>
          <p:nvPr>
            <p:ph type="body" idx="1"/>
          </p:nvPr>
        </p:nvSpPr>
        <p:spPr/>
        <p:txBody>
          <a:bodyPr/>
          <a:lstStyle/>
          <a:p>
            <a:r>
              <a:rPr lang="en-US" dirty="0"/>
              <a:t>.</a:t>
            </a:r>
          </a:p>
        </p:txBody>
      </p:sp>
      <p:sp>
        <p:nvSpPr>
          <p:cNvPr id="4" name="Slide Number Placeholder 3">
            <a:extLst>
              <a:ext uri="{FF2B5EF4-FFF2-40B4-BE49-F238E27FC236}">
                <a16:creationId xmlns:a16="http://schemas.microsoft.com/office/drawing/2014/main" id="{8C47B84C-7C42-2AC5-CE5B-4A4D9E8253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13</a:t>
            </a:fld>
            <a:endParaRPr lang="en-IN"/>
          </a:p>
        </p:txBody>
      </p:sp>
      <p:pic>
        <p:nvPicPr>
          <p:cNvPr id="6" name="Picture 5">
            <a:extLst>
              <a:ext uri="{FF2B5EF4-FFF2-40B4-BE49-F238E27FC236}">
                <a16:creationId xmlns:a16="http://schemas.microsoft.com/office/drawing/2014/main" id="{65D3AC21-F24C-B917-35F1-ED0AFAEB9D53}"/>
              </a:ext>
            </a:extLst>
          </p:cNvPr>
          <p:cNvPicPr>
            <a:picLocks noChangeAspect="1"/>
          </p:cNvPicPr>
          <p:nvPr/>
        </p:nvPicPr>
        <p:blipFill>
          <a:blip r:embed="rId2"/>
          <a:stretch>
            <a:fillRect/>
          </a:stretch>
        </p:blipFill>
        <p:spPr>
          <a:xfrm>
            <a:off x="2567608" y="1683485"/>
            <a:ext cx="6874316" cy="4405429"/>
          </a:xfrm>
          <a:prstGeom prst="rect">
            <a:avLst/>
          </a:prstGeom>
        </p:spPr>
      </p:pic>
    </p:spTree>
    <p:extLst>
      <p:ext uri="{BB962C8B-B14F-4D97-AF65-F5344CB8AC3E}">
        <p14:creationId xmlns:p14="http://schemas.microsoft.com/office/powerpoint/2010/main" val="4132578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4D339-7B72-22A0-08C6-9513455E1911}"/>
              </a:ext>
            </a:extLst>
          </p:cNvPr>
          <p:cNvSpPr>
            <a:spLocks noGrp="1"/>
          </p:cNvSpPr>
          <p:nvPr>
            <p:ph type="ctrTitle"/>
          </p:nvPr>
        </p:nvSpPr>
        <p:spPr>
          <a:xfrm>
            <a:off x="839416" y="764704"/>
            <a:ext cx="9430072" cy="854224"/>
          </a:xfrm>
        </p:spPr>
        <p:txBody>
          <a:bodyPr/>
          <a:lstStyle/>
          <a:p>
            <a:r>
              <a:rPr lang="en-US" sz="2800" b="1" dirty="0">
                <a:solidFill>
                  <a:srgbClr val="FF0000"/>
                </a:solidFill>
              </a:rPr>
              <a:t>Aggregated Behavioral Metrics and User ID Counts by Classification and Input Text</a:t>
            </a:r>
          </a:p>
        </p:txBody>
      </p:sp>
      <p:sp>
        <p:nvSpPr>
          <p:cNvPr id="3" name="Subtitle 2">
            <a:extLst>
              <a:ext uri="{FF2B5EF4-FFF2-40B4-BE49-F238E27FC236}">
                <a16:creationId xmlns:a16="http://schemas.microsoft.com/office/drawing/2014/main" id="{3E677D8D-E508-D57F-FDCF-7F4657F5E0DC}"/>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29580CAD-E4A6-451B-E643-0ED5F7AA37F7}"/>
              </a:ext>
            </a:extLst>
          </p:cNvPr>
          <p:cNvPicPr>
            <a:picLocks noChangeAspect="1"/>
          </p:cNvPicPr>
          <p:nvPr/>
        </p:nvPicPr>
        <p:blipFill>
          <a:blip r:embed="rId2"/>
          <a:stretch>
            <a:fillRect/>
          </a:stretch>
        </p:blipFill>
        <p:spPr>
          <a:xfrm>
            <a:off x="914400" y="2060848"/>
            <a:ext cx="8568952" cy="4472955"/>
          </a:xfrm>
          <a:prstGeom prst="rect">
            <a:avLst/>
          </a:prstGeom>
        </p:spPr>
      </p:pic>
    </p:spTree>
    <p:extLst>
      <p:ext uri="{BB962C8B-B14F-4D97-AF65-F5344CB8AC3E}">
        <p14:creationId xmlns:p14="http://schemas.microsoft.com/office/powerpoint/2010/main" val="461689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6C8CB-C354-CEFE-625C-0EAE9BF6DA7F}"/>
              </a:ext>
            </a:extLst>
          </p:cNvPr>
          <p:cNvSpPr>
            <a:spLocks noGrp="1"/>
          </p:cNvSpPr>
          <p:nvPr>
            <p:ph type="title"/>
          </p:nvPr>
        </p:nvSpPr>
        <p:spPr>
          <a:xfrm>
            <a:off x="730664" y="235484"/>
            <a:ext cx="10668000" cy="1216025"/>
          </a:xfrm>
        </p:spPr>
        <p:txBody>
          <a:bodyPr/>
          <a:lstStyle/>
          <a:p>
            <a:r>
              <a:rPr lang="en-US" sz="2800" b="1" dirty="0">
                <a:solidFill>
                  <a:srgbClr val="FF0000"/>
                </a:solidFill>
              </a:rPr>
              <a:t>Typing Behavior Metrics: Fraudulent vs. Legitimate</a:t>
            </a:r>
          </a:p>
        </p:txBody>
      </p:sp>
      <p:sp>
        <p:nvSpPr>
          <p:cNvPr id="3" name="Text Placeholder 2">
            <a:extLst>
              <a:ext uri="{FF2B5EF4-FFF2-40B4-BE49-F238E27FC236}">
                <a16:creationId xmlns:a16="http://schemas.microsoft.com/office/drawing/2014/main" id="{35CC5FC6-5B39-21BC-3D69-8C163375C6C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6C230CF-4D70-DCB2-3987-DCC1210FC7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15</a:t>
            </a:fld>
            <a:endParaRPr lang="en-IN"/>
          </a:p>
        </p:txBody>
      </p:sp>
      <p:pic>
        <p:nvPicPr>
          <p:cNvPr id="6" name="Picture 5">
            <a:extLst>
              <a:ext uri="{FF2B5EF4-FFF2-40B4-BE49-F238E27FC236}">
                <a16:creationId xmlns:a16="http://schemas.microsoft.com/office/drawing/2014/main" id="{4E03C320-3EE9-E9B9-3657-42BC7FB73C9E}"/>
              </a:ext>
            </a:extLst>
          </p:cNvPr>
          <p:cNvPicPr>
            <a:picLocks noChangeAspect="1"/>
          </p:cNvPicPr>
          <p:nvPr/>
        </p:nvPicPr>
        <p:blipFill>
          <a:blip r:embed="rId2"/>
          <a:stretch>
            <a:fillRect/>
          </a:stretch>
        </p:blipFill>
        <p:spPr>
          <a:xfrm>
            <a:off x="766233" y="1676934"/>
            <a:ext cx="7884755" cy="4418531"/>
          </a:xfrm>
          <a:prstGeom prst="rect">
            <a:avLst/>
          </a:prstGeom>
        </p:spPr>
      </p:pic>
    </p:spTree>
    <p:extLst>
      <p:ext uri="{BB962C8B-B14F-4D97-AF65-F5344CB8AC3E}">
        <p14:creationId xmlns:p14="http://schemas.microsoft.com/office/powerpoint/2010/main" val="456595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A6ECF7-ACF5-87F7-5EA6-11D8F380CB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16</a:t>
            </a:fld>
            <a:endParaRPr lang="en-IN"/>
          </a:p>
        </p:txBody>
      </p:sp>
      <p:sp>
        <p:nvSpPr>
          <p:cNvPr id="10" name="TextBox 9">
            <a:extLst>
              <a:ext uri="{FF2B5EF4-FFF2-40B4-BE49-F238E27FC236}">
                <a16:creationId xmlns:a16="http://schemas.microsoft.com/office/drawing/2014/main" id="{93380FDB-D586-7C2A-10A7-1E8360ED4149}"/>
              </a:ext>
            </a:extLst>
          </p:cNvPr>
          <p:cNvSpPr txBox="1"/>
          <p:nvPr/>
        </p:nvSpPr>
        <p:spPr>
          <a:xfrm>
            <a:off x="804689" y="1772876"/>
            <a:ext cx="10395768" cy="461665"/>
          </a:xfrm>
          <a:prstGeom prst="rect">
            <a:avLst/>
          </a:prstGeom>
          <a:noFill/>
        </p:spPr>
        <p:txBody>
          <a:bodyPr wrap="square">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Table II defines thresholds (e.g., latency &gt; 300ms = suspicious).</a:t>
            </a:r>
          </a:p>
        </p:txBody>
      </p:sp>
      <p:sp>
        <p:nvSpPr>
          <p:cNvPr id="12" name="TextBox 11">
            <a:extLst>
              <a:ext uri="{FF2B5EF4-FFF2-40B4-BE49-F238E27FC236}">
                <a16:creationId xmlns:a16="http://schemas.microsoft.com/office/drawing/2014/main" id="{6C664970-AD15-D75E-0190-7861D1240D61}"/>
              </a:ext>
            </a:extLst>
          </p:cNvPr>
          <p:cNvSpPr txBox="1"/>
          <p:nvPr/>
        </p:nvSpPr>
        <p:spPr>
          <a:xfrm>
            <a:off x="773510" y="980728"/>
            <a:ext cx="6096000" cy="523220"/>
          </a:xfrm>
          <a:prstGeom prst="rect">
            <a:avLst/>
          </a:prstGeom>
          <a:noFill/>
        </p:spPr>
        <p:txBody>
          <a:bodyPr wrap="square">
            <a:spAutoFit/>
          </a:bodyPr>
          <a:lstStyle/>
          <a:p>
            <a:r>
              <a:rPr lang="en-IN" sz="2800" b="1" dirty="0">
                <a:solidFill>
                  <a:srgbClr val="FF0000"/>
                </a:solidFill>
                <a:latin typeface="Verdana" panose="020B0604030504040204" pitchFamily="34" charset="0"/>
                <a:ea typeface="Verdana" panose="020B0604030504040204" pitchFamily="34" charset="0"/>
              </a:rPr>
              <a:t>Results and Discussions</a:t>
            </a:r>
            <a:endParaRPr lang="en-IN" sz="2800" dirty="0">
              <a:latin typeface="Verdana" panose="020B0604030504040204" pitchFamily="34" charset="0"/>
              <a:ea typeface="Verdana" panose="020B0604030504040204" pitchFamily="34" charset="0"/>
            </a:endParaRPr>
          </a:p>
        </p:txBody>
      </p:sp>
      <p:sp>
        <p:nvSpPr>
          <p:cNvPr id="14" name="TextBox 13">
            <a:extLst>
              <a:ext uri="{FF2B5EF4-FFF2-40B4-BE49-F238E27FC236}">
                <a16:creationId xmlns:a16="http://schemas.microsoft.com/office/drawing/2014/main" id="{B0FB35B9-5ED8-3006-1F59-053A9D74D1A1}"/>
              </a:ext>
            </a:extLst>
          </p:cNvPr>
          <p:cNvSpPr txBox="1"/>
          <p:nvPr/>
        </p:nvSpPr>
        <p:spPr>
          <a:xfrm>
            <a:off x="898116" y="5030305"/>
            <a:ext cx="10395768" cy="830997"/>
          </a:xfrm>
          <a:prstGeom prst="rect">
            <a:avLst/>
          </a:prstGeom>
          <a:noFill/>
        </p:spPr>
        <p:txBody>
          <a:bodyPr wrap="square">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Fraudulent users often had high latency, short input length, and high error rates.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Legitimate users showed consistent and moderate typing </a:t>
            </a:r>
            <a:r>
              <a:rPr lang="en-IN" sz="2400" dirty="0" err="1">
                <a:latin typeface="Times New Roman" panose="02020603050405020304" pitchFamily="18" charset="0"/>
                <a:cs typeface="Times New Roman" panose="02020603050405020304" pitchFamily="18" charset="0"/>
              </a:rPr>
              <a:t>behavior</a:t>
            </a:r>
            <a:r>
              <a:rPr lang="en-IN" sz="2400" dirty="0">
                <a:latin typeface="Times New Roman" panose="02020603050405020304" pitchFamily="18" charset="0"/>
                <a:cs typeface="Times New Roman" panose="02020603050405020304" pitchFamily="18" charset="0"/>
              </a:rPr>
              <a:t>.</a:t>
            </a:r>
          </a:p>
        </p:txBody>
      </p:sp>
      <p:graphicFrame>
        <p:nvGraphicFramePr>
          <p:cNvPr id="15" name="Table 14">
            <a:extLst>
              <a:ext uri="{FF2B5EF4-FFF2-40B4-BE49-F238E27FC236}">
                <a16:creationId xmlns:a16="http://schemas.microsoft.com/office/drawing/2014/main" id="{71D18ACE-EFC1-BB97-9092-517829CAE962}"/>
              </a:ext>
            </a:extLst>
          </p:cNvPr>
          <p:cNvGraphicFramePr>
            <a:graphicFrameLocks noGrp="1"/>
          </p:cNvGraphicFramePr>
          <p:nvPr>
            <p:extLst>
              <p:ext uri="{D42A27DB-BD31-4B8C-83A1-F6EECF244321}">
                <p14:modId xmlns:p14="http://schemas.microsoft.com/office/powerpoint/2010/main" val="4227104183"/>
              </p:ext>
            </p:extLst>
          </p:nvPr>
        </p:nvGraphicFramePr>
        <p:xfrm>
          <a:off x="1775520" y="2234541"/>
          <a:ext cx="8496945" cy="2480670"/>
        </p:xfrm>
        <a:graphic>
          <a:graphicData uri="http://schemas.openxmlformats.org/drawingml/2006/table">
            <a:tbl>
              <a:tblPr firstRow="1" bandRow="1">
                <a:tableStyleId>{5C22544A-7EE6-4342-B048-85BDC9FD1C3A}</a:tableStyleId>
              </a:tblPr>
              <a:tblGrid>
                <a:gridCol w="2832315">
                  <a:extLst>
                    <a:ext uri="{9D8B030D-6E8A-4147-A177-3AD203B41FA5}">
                      <a16:colId xmlns:a16="http://schemas.microsoft.com/office/drawing/2014/main" val="4036668152"/>
                    </a:ext>
                  </a:extLst>
                </a:gridCol>
                <a:gridCol w="2832315">
                  <a:extLst>
                    <a:ext uri="{9D8B030D-6E8A-4147-A177-3AD203B41FA5}">
                      <a16:colId xmlns:a16="http://schemas.microsoft.com/office/drawing/2014/main" val="1000665347"/>
                    </a:ext>
                  </a:extLst>
                </a:gridCol>
                <a:gridCol w="2832315">
                  <a:extLst>
                    <a:ext uri="{9D8B030D-6E8A-4147-A177-3AD203B41FA5}">
                      <a16:colId xmlns:a16="http://schemas.microsoft.com/office/drawing/2014/main" val="1732508745"/>
                    </a:ext>
                  </a:extLst>
                </a:gridCol>
              </a:tblGrid>
              <a:tr h="413445">
                <a:tc>
                  <a:txBody>
                    <a:bodyPr/>
                    <a:lstStyle/>
                    <a:p>
                      <a:pPr marL="55880">
                        <a:spcBef>
                          <a:spcPts val="635"/>
                        </a:spcBef>
                        <a:buNone/>
                      </a:pPr>
                      <a:r>
                        <a:rPr lang="en-US" sz="1000" b="1" spc="-10">
                          <a:effectLst/>
                          <a:latin typeface="Times New Roman" panose="02020603050405020304" pitchFamily="18" charset="0"/>
                          <a:ea typeface="Times New Roman" panose="02020603050405020304" pitchFamily="18" charset="0"/>
                          <a:cs typeface="Times New Roman" panose="02020603050405020304" pitchFamily="18" charset="0"/>
                        </a:rPr>
                        <a:t>Parameter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5880">
                        <a:lnSpc>
                          <a:spcPct val="88000"/>
                        </a:lnSpc>
                        <a:spcBef>
                          <a:spcPts val="230"/>
                        </a:spcBef>
                        <a:buNone/>
                      </a:pPr>
                      <a:r>
                        <a:rPr lang="en-US" sz="1000" b="1" spc="-10">
                          <a:effectLst/>
                          <a:latin typeface="Times New Roman" panose="02020603050405020304" pitchFamily="18" charset="0"/>
                          <a:ea typeface="Times New Roman" panose="02020603050405020304" pitchFamily="18" charset="0"/>
                          <a:cs typeface="Times New Roman" panose="02020603050405020304" pitchFamily="18" charset="0"/>
                        </a:rPr>
                        <a:t>Threshold Value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5245">
                        <a:spcBef>
                          <a:spcPts val="635"/>
                        </a:spcBef>
                        <a:buNone/>
                      </a:pPr>
                      <a:r>
                        <a:rPr lang="en-US" sz="1000" b="1" spc="-10">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264115205"/>
                  </a:ext>
                </a:extLst>
              </a:tr>
              <a:tr h="413445">
                <a:tc>
                  <a:txBody>
                    <a:bodyPr/>
                    <a:lstStyle/>
                    <a:p>
                      <a:pPr marL="55880">
                        <a:spcBef>
                          <a:spcPts val="635"/>
                        </a:spcBef>
                        <a:buNone/>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Input</a:t>
                      </a:r>
                      <a:r>
                        <a:rPr lang="en-US" sz="1000" spc="4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spc="-10">
                          <a:effectLst/>
                          <a:latin typeface="Times New Roman" panose="02020603050405020304" pitchFamily="18" charset="0"/>
                          <a:ea typeface="Times New Roman" panose="02020603050405020304" pitchFamily="18" charset="0"/>
                          <a:cs typeface="Times New Roman" panose="02020603050405020304" pitchFamily="18" charset="0"/>
                        </a:rPr>
                        <a:t>Length</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5880">
                        <a:spcBef>
                          <a:spcPts val="515"/>
                        </a:spcBef>
                        <a:buNone/>
                      </a:pPr>
                      <a:r>
                        <a:rPr lang="en-US" sz="1050" i="1">
                          <a:effectLst/>
                          <a:latin typeface="Verdana" panose="020B0604030504040204" pitchFamily="34" charset="0"/>
                          <a:ea typeface="Times New Roman" panose="02020603050405020304" pitchFamily="18" charset="0"/>
                          <a:cs typeface="Times New Roman" panose="02020603050405020304" pitchFamily="18" charset="0"/>
                        </a:rPr>
                        <a:t>&lt;</a:t>
                      </a:r>
                      <a:r>
                        <a:rPr lang="en-US" sz="1050" i="1" spc="-115">
                          <a:effectLst/>
                          <a:latin typeface="Verdana" panose="020B0604030504040204" pitchFamily="34"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5</a:t>
                      </a:r>
                      <a:r>
                        <a:rPr lang="en-US" sz="1000" spc="-5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spc="-10">
                          <a:effectLst/>
                          <a:latin typeface="Times New Roman" panose="02020603050405020304" pitchFamily="18" charset="0"/>
                          <a:ea typeface="Times New Roman" panose="02020603050405020304" pitchFamily="18" charset="0"/>
                          <a:cs typeface="Times New Roman" panose="02020603050405020304" pitchFamily="18" charset="0"/>
                        </a:rPr>
                        <a:t>characters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5245">
                        <a:lnSpc>
                          <a:spcPct val="88000"/>
                        </a:lnSpc>
                        <a:spcBef>
                          <a:spcPts val="230"/>
                        </a:spcBef>
                        <a:buNone/>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May</a:t>
                      </a:r>
                      <a:r>
                        <a:rPr lang="en-US" sz="1000"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indicate</a:t>
                      </a:r>
                      <a:r>
                        <a:rPr lang="en-US" sz="1000"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copying and pasting</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882815840"/>
                  </a:ext>
                </a:extLst>
              </a:tr>
              <a:tr h="413445">
                <a:tc>
                  <a:txBody>
                    <a:bodyPr/>
                    <a:lstStyle/>
                    <a:p>
                      <a:pPr marL="55880">
                        <a:lnSpc>
                          <a:spcPct val="88000"/>
                        </a:lnSpc>
                        <a:spcBef>
                          <a:spcPts val="230"/>
                        </a:spcBef>
                        <a:buNone/>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Unique</a:t>
                      </a:r>
                      <a:r>
                        <a:rPr lang="en-US" sz="1000" spc="4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Char- acter Ratio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5880">
                        <a:spcBef>
                          <a:spcPts val="515"/>
                        </a:spcBef>
                        <a:buNone/>
                      </a:pPr>
                      <a:r>
                        <a:rPr lang="en-US" sz="1050" i="1">
                          <a:effectLst/>
                          <a:latin typeface="Verdana" panose="020B0604030504040204" pitchFamily="34" charset="0"/>
                          <a:ea typeface="Times New Roman" panose="02020603050405020304" pitchFamily="18" charset="0"/>
                          <a:cs typeface="Times New Roman" panose="02020603050405020304" pitchFamily="18" charset="0"/>
                        </a:rPr>
                        <a:t>&lt;</a:t>
                      </a:r>
                      <a:r>
                        <a:rPr lang="en-US" sz="1050" i="1" spc="-65">
                          <a:effectLst/>
                          <a:latin typeface="Verdana" panose="020B0604030504040204" pitchFamily="34" charset="0"/>
                          <a:ea typeface="Times New Roman" panose="02020603050405020304" pitchFamily="18" charset="0"/>
                          <a:cs typeface="Times New Roman" panose="02020603050405020304" pitchFamily="18" charset="0"/>
                        </a:rPr>
                        <a:t> </a:t>
                      </a:r>
                      <a:r>
                        <a:rPr lang="en-US" sz="1000" spc="-25">
                          <a:effectLst/>
                          <a:latin typeface="Times New Roman" panose="02020603050405020304" pitchFamily="18" charset="0"/>
                          <a:ea typeface="Times New Roman" panose="02020603050405020304" pitchFamily="18" charset="0"/>
                          <a:cs typeface="Times New Roman" panose="02020603050405020304" pitchFamily="18" charset="0"/>
                        </a:rPr>
                        <a:t>1/3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5245" marR="52070">
                        <a:lnSpc>
                          <a:spcPct val="88000"/>
                        </a:lnSpc>
                        <a:spcBef>
                          <a:spcPts val="230"/>
                        </a:spcBef>
                        <a:buNone/>
                        <a:tabLst>
                          <a:tab pos="763905" algn="l"/>
                        </a:tabLst>
                      </a:pPr>
                      <a:r>
                        <a:rPr lang="en-US" sz="1000" spc="-10" dirty="0">
                          <a:effectLst/>
                          <a:latin typeface="Times New Roman" panose="02020603050405020304" pitchFamily="18" charset="0"/>
                          <a:ea typeface="Times New Roman" panose="02020603050405020304" pitchFamily="18" charset="0"/>
                          <a:cs typeface="Times New Roman" panose="02020603050405020304" pitchFamily="18" charset="0"/>
                        </a:rPr>
                        <a:t>Excessive repetition detected</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46704177"/>
                  </a:ext>
                </a:extLst>
              </a:tr>
              <a:tr h="413445">
                <a:tc>
                  <a:txBody>
                    <a:bodyPr/>
                    <a:lstStyle/>
                    <a:p>
                      <a:pPr marL="55880" marR="75565">
                        <a:lnSpc>
                          <a:spcPct val="88000"/>
                        </a:lnSpc>
                        <a:spcBef>
                          <a:spcPts val="230"/>
                        </a:spcBef>
                        <a:buNone/>
                      </a:pPr>
                      <a:r>
                        <a:rPr lang="en-US" sz="1000" spc="-10">
                          <a:effectLst/>
                          <a:latin typeface="Times New Roman" panose="02020603050405020304" pitchFamily="18" charset="0"/>
                          <a:ea typeface="Times New Roman" panose="02020603050405020304" pitchFamily="18" charset="0"/>
                          <a:cs typeface="Times New Roman" panose="02020603050405020304" pitchFamily="18" charset="0"/>
                        </a:rPr>
                        <a:t>Average Typing Duration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5880">
                        <a:spcBef>
                          <a:spcPts val="1025"/>
                        </a:spcBef>
                        <a:buNone/>
                      </a:pPr>
                      <a:r>
                        <a:rPr lang="en-US" sz="1050" i="1">
                          <a:effectLst/>
                          <a:latin typeface="Verdana" panose="020B0604030504040204" pitchFamily="34" charset="0"/>
                          <a:ea typeface="Times New Roman" panose="02020603050405020304" pitchFamily="18" charset="0"/>
                          <a:cs typeface="Times New Roman" panose="02020603050405020304" pitchFamily="18" charset="0"/>
                        </a:rPr>
                        <a:t>&lt;</a:t>
                      </a:r>
                      <a:r>
                        <a:rPr lang="en-US" sz="1050" i="1" spc="-115">
                          <a:effectLst/>
                          <a:latin typeface="Verdana" panose="020B0604030504040204" pitchFamily="34"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30</a:t>
                      </a:r>
                      <a:r>
                        <a:rPr lang="en-US" sz="1000" spc="-4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spc="-25">
                          <a:effectLst/>
                          <a:latin typeface="Times New Roman" panose="02020603050405020304" pitchFamily="18" charset="0"/>
                          <a:ea typeface="Times New Roman" panose="02020603050405020304" pitchFamily="18" charset="0"/>
                          <a:cs typeface="Times New Roman" panose="02020603050405020304" pitchFamily="18" charset="0"/>
                        </a:rPr>
                        <a:t>ms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5245">
                        <a:lnSpc>
                          <a:spcPct val="88000"/>
                        </a:lnSpc>
                        <a:spcBef>
                          <a:spcPts val="740"/>
                        </a:spcBef>
                        <a:buNone/>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Suggests</a:t>
                      </a:r>
                      <a:r>
                        <a:rPr lang="en-US" sz="10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unusually</a:t>
                      </a:r>
                      <a:r>
                        <a:rPr lang="en-US" sz="10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fast </a:t>
                      </a:r>
                      <a:r>
                        <a:rPr lang="en-US" sz="1000" spc="-10" dirty="0">
                          <a:effectLst/>
                          <a:latin typeface="Times New Roman" panose="02020603050405020304" pitchFamily="18" charset="0"/>
                          <a:ea typeface="Times New Roman" panose="02020603050405020304" pitchFamily="18" charset="0"/>
                          <a:cs typeface="Times New Roman" panose="02020603050405020304" pitchFamily="18" charset="0"/>
                        </a:rPr>
                        <a:t>typing</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118255520"/>
                  </a:ext>
                </a:extLst>
              </a:tr>
              <a:tr h="413445">
                <a:tc>
                  <a:txBody>
                    <a:bodyPr/>
                    <a:lstStyle/>
                    <a:p>
                      <a:pPr marL="55880" marR="409575">
                        <a:lnSpc>
                          <a:spcPct val="88000"/>
                        </a:lnSpc>
                        <a:spcBef>
                          <a:spcPts val="230"/>
                        </a:spcBef>
                        <a:buNone/>
                      </a:pPr>
                      <a:r>
                        <a:rPr lang="en-US" sz="1000" spc="-10">
                          <a:effectLst/>
                          <a:latin typeface="Times New Roman" panose="02020603050405020304" pitchFamily="18" charset="0"/>
                          <a:ea typeface="Times New Roman" panose="02020603050405020304" pitchFamily="18" charset="0"/>
                          <a:cs typeface="Times New Roman" panose="02020603050405020304" pitchFamily="18" charset="0"/>
                        </a:rPr>
                        <a:t>Average Latency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5880">
                        <a:spcBef>
                          <a:spcPts val="515"/>
                        </a:spcBef>
                        <a:buNone/>
                      </a:pPr>
                      <a:r>
                        <a:rPr lang="en-US" sz="1050" i="1" dirty="0">
                          <a:effectLst/>
                          <a:latin typeface="Verdana" panose="020B0604030504040204" pitchFamily="34" charset="0"/>
                          <a:ea typeface="Times New Roman" panose="02020603050405020304" pitchFamily="18" charset="0"/>
                          <a:cs typeface="Times New Roman" panose="02020603050405020304" pitchFamily="18" charset="0"/>
                        </a:rPr>
                        <a:t>&gt;</a:t>
                      </a:r>
                      <a:r>
                        <a:rPr lang="en-US" sz="1050" i="1" spc="-115" dirty="0">
                          <a:effectLst/>
                          <a:latin typeface="Verdana" panose="020B0604030504040204" pitchFamily="34"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300</a:t>
                      </a:r>
                      <a:r>
                        <a:rPr lang="en-US" sz="10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spc="-25" dirty="0" err="1">
                          <a:effectLst/>
                          <a:latin typeface="Times New Roman" panose="02020603050405020304" pitchFamily="18" charset="0"/>
                          <a:ea typeface="Times New Roman" panose="02020603050405020304" pitchFamily="18" charset="0"/>
                          <a:cs typeface="Times New Roman" panose="02020603050405020304" pitchFamily="18" charset="0"/>
                        </a:rPr>
                        <a:t>ms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5245">
                        <a:lnSpc>
                          <a:spcPct val="88000"/>
                        </a:lnSpc>
                        <a:spcBef>
                          <a:spcPts val="230"/>
                        </a:spcBef>
                        <a:buNone/>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Indicates</a:t>
                      </a:r>
                      <a:r>
                        <a:rPr lang="en-US" sz="1000"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potential</a:t>
                      </a:r>
                      <a:r>
                        <a:rPr lang="en-US" sz="1000"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delay in response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192735556"/>
                  </a:ext>
                </a:extLst>
              </a:tr>
              <a:tr h="413445">
                <a:tc>
                  <a:txBody>
                    <a:bodyPr/>
                    <a:lstStyle/>
                    <a:p>
                      <a:pPr marL="55880">
                        <a:spcBef>
                          <a:spcPts val="635"/>
                        </a:spcBef>
                        <a:buNone/>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Error</a:t>
                      </a:r>
                      <a:r>
                        <a:rPr lang="en-US" sz="1000" spc="4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spc="-20">
                          <a:effectLst/>
                          <a:latin typeface="Times New Roman" panose="02020603050405020304" pitchFamily="18" charset="0"/>
                          <a:ea typeface="Times New Roman" panose="02020603050405020304" pitchFamily="18" charset="0"/>
                          <a:cs typeface="Times New Roman" panose="02020603050405020304" pitchFamily="18" charset="0"/>
                        </a:rPr>
                        <a:t>Rate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5880">
                        <a:spcBef>
                          <a:spcPts val="515"/>
                        </a:spcBef>
                        <a:buNone/>
                      </a:pPr>
                      <a:r>
                        <a:rPr lang="en-US" sz="1050" i="1">
                          <a:effectLst/>
                          <a:latin typeface="Verdana" panose="020B0604030504040204" pitchFamily="34" charset="0"/>
                          <a:ea typeface="Times New Roman" panose="02020603050405020304" pitchFamily="18" charset="0"/>
                          <a:cs typeface="Times New Roman" panose="02020603050405020304" pitchFamily="18" charset="0"/>
                        </a:rPr>
                        <a:t>&gt;</a:t>
                      </a:r>
                      <a:r>
                        <a:rPr lang="en-US" sz="1050" i="1" spc="-65">
                          <a:effectLst/>
                          <a:latin typeface="Verdana" panose="020B0604030504040204" pitchFamily="34" charset="0"/>
                          <a:ea typeface="Times New Roman" panose="02020603050405020304" pitchFamily="18" charset="0"/>
                          <a:cs typeface="Times New Roman" panose="02020603050405020304" pitchFamily="18" charset="0"/>
                        </a:rPr>
                        <a:t> </a:t>
                      </a:r>
                      <a:r>
                        <a:rPr lang="en-US" sz="1000" spc="-25">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5245">
                        <a:lnSpc>
                          <a:spcPct val="88000"/>
                        </a:lnSpc>
                        <a:spcBef>
                          <a:spcPts val="230"/>
                        </a:spcBef>
                        <a:buNone/>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High error rate may indicate potential fraud</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72884270"/>
                  </a:ext>
                </a:extLst>
              </a:tr>
            </a:tbl>
          </a:graphicData>
        </a:graphic>
      </p:graphicFrame>
    </p:spTree>
    <p:extLst>
      <p:ext uri="{BB962C8B-B14F-4D97-AF65-F5344CB8AC3E}">
        <p14:creationId xmlns:p14="http://schemas.microsoft.com/office/powerpoint/2010/main" val="759072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35A4E-D742-3FF8-F1A7-61E67DA91477}"/>
              </a:ext>
            </a:extLst>
          </p:cNvPr>
          <p:cNvSpPr>
            <a:spLocks noGrp="1"/>
          </p:cNvSpPr>
          <p:nvPr>
            <p:ph type="title"/>
          </p:nvPr>
        </p:nvSpPr>
        <p:spPr>
          <a:xfrm>
            <a:off x="697530" y="836712"/>
            <a:ext cx="10668000" cy="1216025"/>
          </a:xfrm>
        </p:spPr>
        <p:txBody>
          <a:bodyPr/>
          <a:lstStyle/>
          <a:p>
            <a:r>
              <a:rPr lang="en-IN" sz="2800" b="1" dirty="0">
                <a:solidFill>
                  <a:srgbClr val="FF0000"/>
                </a:solidFill>
                <a:latin typeface="Verdana" panose="020B0604030504040204" pitchFamily="34" charset="0"/>
                <a:ea typeface="Verdana" panose="020B0604030504040204" pitchFamily="34" charset="0"/>
              </a:rPr>
              <a:t>Results and Discussions</a:t>
            </a:r>
            <a:br>
              <a:rPr lang="en-IN" sz="4000" dirty="0">
                <a:latin typeface="Verdana" panose="020B0604030504040204" pitchFamily="34" charset="0"/>
                <a:ea typeface="Verdana" panose="020B0604030504040204" pitchFamily="34" charset="0"/>
              </a:rPr>
            </a:br>
            <a:endParaRPr lang="en-US" dirty="0"/>
          </a:p>
        </p:txBody>
      </p:sp>
      <p:sp>
        <p:nvSpPr>
          <p:cNvPr id="3" name="Text Placeholder 2">
            <a:extLst>
              <a:ext uri="{FF2B5EF4-FFF2-40B4-BE49-F238E27FC236}">
                <a16:creationId xmlns:a16="http://schemas.microsoft.com/office/drawing/2014/main" id="{2FB8700E-C352-3F62-AA84-B90CCA21EBF6}"/>
              </a:ext>
            </a:extLst>
          </p:cNvPr>
          <p:cNvSpPr>
            <a:spLocks noGrp="1"/>
          </p:cNvSpPr>
          <p:nvPr>
            <p:ph type="body" idx="1"/>
          </p:nvPr>
        </p:nvSpPr>
        <p:spPr>
          <a:xfrm>
            <a:off x="677207" y="1700808"/>
            <a:ext cx="10369152" cy="4072184"/>
          </a:xfrm>
        </p:spPr>
        <p:txBody>
          <a:bodyPr/>
          <a:lstStyle/>
          <a:p>
            <a:r>
              <a:rPr lang="en-US" sz="2000" b="1" dirty="0"/>
              <a:t>Key Detection Parameters:</a:t>
            </a:r>
            <a:endParaRPr lang="en-US" sz="2000" dirty="0"/>
          </a:p>
          <a:p>
            <a:pPr marL="114300" indent="0">
              <a:buNone/>
            </a:pPr>
            <a:r>
              <a:rPr lang="en-US" sz="2000" b="1" dirty="0"/>
              <a:t> Input Length</a:t>
            </a:r>
            <a:endParaRPr lang="en-US" sz="2000" dirty="0"/>
          </a:p>
          <a:p>
            <a:pPr marL="742950" lvl="1" indent="-285750">
              <a:buFont typeface="Arial" panose="020B0604020202020204" pitchFamily="34" charset="0"/>
              <a:buChar char="•"/>
            </a:pPr>
            <a:r>
              <a:rPr lang="en-US" sz="2000" b="1" dirty="0"/>
              <a:t>Flag if:</a:t>
            </a:r>
            <a:r>
              <a:rPr lang="en-US" sz="2000" dirty="0"/>
              <a:t> Less than 5 characters</a:t>
            </a:r>
          </a:p>
          <a:p>
            <a:pPr marL="742950" lvl="1" indent="-285750">
              <a:buFont typeface="Arial" panose="020B0604020202020204" pitchFamily="34" charset="0"/>
              <a:buChar char="•"/>
            </a:pPr>
            <a:r>
              <a:rPr lang="en-US" sz="2000" b="1" dirty="0"/>
              <a:t>Why:</a:t>
            </a:r>
            <a:r>
              <a:rPr lang="en-US" sz="2000" dirty="0"/>
              <a:t> May indicate </a:t>
            </a:r>
            <a:r>
              <a:rPr lang="en-US" sz="2000" i="1" dirty="0"/>
              <a:t>copy-paste</a:t>
            </a:r>
            <a:r>
              <a:rPr lang="en-US" sz="2000" dirty="0"/>
              <a:t> behavior instead of typing</a:t>
            </a:r>
          </a:p>
          <a:p>
            <a:pPr marL="114300" indent="0">
              <a:buNone/>
            </a:pPr>
            <a:r>
              <a:rPr lang="en-US" sz="2000" b="1" dirty="0"/>
              <a:t> Unique Character Ratio</a:t>
            </a:r>
            <a:endParaRPr lang="en-US" sz="2000" dirty="0"/>
          </a:p>
          <a:p>
            <a:pPr marL="742950" lvl="1" indent="-285750">
              <a:buFont typeface="Arial" panose="020B0604020202020204" pitchFamily="34" charset="0"/>
              <a:buChar char="•"/>
            </a:pPr>
            <a:r>
              <a:rPr lang="en-US" sz="2000" b="1" dirty="0"/>
              <a:t>Flag if</a:t>
            </a:r>
            <a:r>
              <a:rPr lang="en-US" sz="2000" dirty="0"/>
              <a:t>: Below 1/3</a:t>
            </a:r>
          </a:p>
          <a:p>
            <a:pPr marL="742950" lvl="1" indent="-285750">
              <a:buFont typeface="Arial" panose="020B0604020202020204" pitchFamily="34" charset="0"/>
              <a:buChar char="•"/>
            </a:pPr>
            <a:r>
              <a:rPr lang="en-US" sz="2000" dirty="0"/>
              <a:t>Why: Suggests </a:t>
            </a:r>
            <a:r>
              <a:rPr lang="en-US" sz="2000" i="1" dirty="0"/>
              <a:t>repetition</a:t>
            </a:r>
            <a:r>
              <a:rPr lang="en-US" sz="2000" dirty="0"/>
              <a:t> (e.g., "</a:t>
            </a:r>
            <a:r>
              <a:rPr lang="en-US" sz="2000" dirty="0" err="1"/>
              <a:t>aaaaaaa</a:t>
            </a:r>
            <a:r>
              <a:rPr lang="en-US" sz="2000" dirty="0"/>
              <a:t>"), common in automated input</a:t>
            </a:r>
          </a:p>
          <a:p>
            <a:pPr marL="114300" indent="0">
              <a:buNone/>
            </a:pPr>
            <a:r>
              <a:rPr lang="en-US" sz="2000" b="1" dirty="0"/>
              <a:t>Average Typing Time</a:t>
            </a:r>
            <a:endParaRPr lang="en-US" sz="2000" dirty="0"/>
          </a:p>
          <a:p>
            <a:pPr marL="742950" lvl="1" indent="-285750">
              <a:buFont typeface="Arial" panose="020B0604020202020204" pitchFamily="34" charset="0"/>
              <a:buChar char="•"/>
            </a:pPr>
            <a:r>
              <a:rPr lang="en-US" sz="2000" b="1" dirty="0"/>
              <a:t>Flag if:</a:t>
            </a:r>
            <a:r>
              <a:rPr lang="en-US" sz="2000" dirty="0"/>
              <a:t> Below </a:t>
            </a:r>
            <a:r>
              <a:rPr lang="en-US" sz="2000" b="1" dirty="0"/>
              <a:t>30 </a:t>
            </a:r>
            <a:r>
              <a:rPr lang="en-US" sz="2000" b="1" dirty="0" err="1"/>
              <a:t>ms</a:t>
            </a:r>
            <a:endParaRPr lang="en-US" sz="2000" dirty="0"/>
          </a:p>
          <a:p>
            <a:pPr marL="742950" lvl="1" indent="-285750">
              <a:buFont typeface="Arial" panose="020B0604020202020204" pitchFamily="34" charset="0"/>
              <a:buChar char="•"/>
            </a:pPr>
            <a:r>
              <a:rPr lang="en-US" sz="2000" b="1" dirty="0"/>
              <a:t>Why:</a:t>
            </a:r>
            <a:r>
              <a:rPr lang="en-US" sz="2000" dirty="0"/>
              <a:t> </a:t>
            </a:r>
            <a:r>
              <a:rPr lang="en-US" sz="2000" i="1" dirty="0"/>
              <a:t>Too fast</a:t>
            </a:r>
            <a:r>
              <a:rPr lang="en-US" sz="2000" dirty="0"/>
              <a:t> to be human — indicates possible automation</a:t>
            </a:r>
          </a:p>
          <a:p>
            <a:pPr marL="114300" indent="0">
              <a:buNone/>
            </a:pPr>
            <a:r>
              <a:rPr lang="en-US" sz="2000" b="1" dirty="0"/>
              <a:t> </a:t>
            </a:r>
            <a:endParaRPr lang="en-US" sz="2000" dirty="0"/>
          </a:p>
        </p:txBody>
      </p:sp>
      <p:sp>
        <p:nvSpPr>
          <p:cNvPr id="4" name="Slide Number Placeholder 3">
            <a:extLst>
              <a:ext uri="{FF2B5EF4-FFF2-40B4-BE49-F238E27FC236}">
                <a16:creationId xmlns:a16="http://schemas.microsoft.com/office/drawing/2014/main" id="{8A6251B2-39A3-FA48-9350-ECD6939236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17</a:t>
            </a:fld>
            <a:endParaRPr lang="en-IN"/>
          </a:p>
        </p:txBody>
      </p:sp>
    </p:spTree>
    <p:extLst>
      <p:ext uri="{BB962C8B-B14F-4D97-AF65-F5344CB8AC3E}">
        <p14:creationId xmlns:p14="http://schemas.microsoft.com/office/powerpoint/2010/main" val="335550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D5BA-9314-1062-0668-B1D4AFDAC15E}"/>
              </a:ext>
            </a:extLst>
          </p:cNvPr>
          <p:cNvSpPr>
            <a:spLocks noGrp="1"/>
          </p:cNvSpPr>
          <p:nvPr>
            <p:ph type="title"/>
          </p:nvPr>
        </p:nvSpPr>
        <p:spPr/>
        <p:txBody>
          <a:bodyPr/>
          <a:lstStyle/>
          <a:p>
            <a:r>
              <a:rPr lang="en-IN" sz="2800" b="1" dirty="0">
                <a:solidFill>
                  <a:srgbClr val="FF0000"/>
                </a:solidFill>
                <a:latin typeface="Verdana" panose="020B0604030504040204" pitchFamily="34" charset="0"/>
                <a:ea typeface="Verdana" panose="020B0604030504040204" pitchFamily="34" charset="0"/>
              </a:rPr>
              <a:t>Results and Discussions</a:t>
            </a:r>
            <a:endParaRPr lang="en-US" sz="2800" dirty="0"/>
          </a:p>
        </p:txBody>
      </p:sp>
      <p:sp>
        <p:nvSpPr>
          <p:cNvPr id="3" name="Text Placeholder 2">
            <a:extLst>
              <a:ext uri="{FF2B5EF4-FFF2-40B4-BE49-F238E27FC236}">
                <a16:creationId xmlns:a16="http://schemas.microsoft.com/office/drawing/2014/main" id="{0EC57A44-74FE-5D47-19A7-2EF0DC1BBABF}"/>
              </a:ext>
            </a:extLst>
          </p:cNvPr>
          <p:cNvSpPr>
            <a:spLocks noGrp="1"/>
          </p:cNvSpPr>
          <p:nvPr>
            <p:ph type="body" idx="1"/>
          </p:nvPr>
        </p:nvSpPr>
        <p:spPr>
          <a:xfrm>
            <a:off x="733707" y="2060848"/>
            <a:ext cx="10668000" cy="4267200"/>
          </a:xfrm>
        </p:spPr>
        <p:txBody>
          <a:bodyPr/>
          <a:lstStyle/>
          <a:p>
            <a:pPr marL="114300" indent="0">
              <a:buNone/>
            </a:pPr>
            <a:r>
              <a:rPr lang="en-US" sz="2000" b="1" dirty="0"/>
              <a:t>Average Latency</a:t>
            </a:r>
            <a:endParaRPr lang="en-US" sz="2000" dirty="0"/>
          </a:p>
          <a:p>
            <a:pPr marL="742950" lvl="1" indent="-285750">
              <a:buFont typeface="Arial" panose="020B0604020202020204" pitchFamily="34" charset="0"/>
              <a:buChar char="•"/>
            </a:pPr>
            <a:r>
              <a:rPr lang="en-US" sz="2000" b="1" dirty="0"/>
              <a:t>Flag if:</a:t>
            </a:r>
            <a:r>
              <a:rPr lang="en-US" sz="2000" dirty="0"/>
              <a:t> Over </a:t>
            </a:r>
            <a:r>
              <a:rPr lang="en-US" sz="2000" b="1" dirty="0"/>
              <a:t>300 </a:t>
            </a:r>
            <a:r>
              <a:rPr lang="en-US" sz="2000" b="1" dirty="0" err="1"/>
              <a:t>ms</a:t>
            </a:r>
            <a:r>
              <a:rPr lang="en-US" sz="2000" dirty="0"/>
              <a:t> between keystrokes</a:t>
            </a:r>
          </a:p>
          <a:p>
            <a:pPr marL="742950" lvl="1" indent="-285750">
              <a:buFont typeface="Arial" panose="020B0604020202020204" pitchFamily="34" charset="0"/>
              <a:buChar char="•"/>
            </a:pPr>
            <a:r>
              <a:rPr lang="en-US" sz="2000" b="1" dirty="0"/>
              <a:t>Why:</a:t>
            </a:r>
            <a:r>
              <a:rPr lang="en-US" sz="2000" dirty="0"/>
              <a:t> </a:t>
            </a:r>
            <a:r>
              <a:rPr lang="en-US" sz="2000" i="1" dirty="0"/>
              <a:t>Inconsistent</a:t>
            </a:r>
            <a:r>
              <a:rPr lang="en-US" sz="2000" dirty="0"/>
              <a:t> typing suggests unnatural or unfamiliar behavior</a:t>
            </a:r>
          </a:p>
          <a:p>
            <a:pPr marL="114300" indent="0">
              <a:buNone/>
            </a:pPr>
            <a:r>
              <a:rPr lang="en-US" sz="2000" b="1" dirty="0"/>
              <a:t> Error Rate</a:t>
            </a:r>
            <a:endParaRPr lang="en-US" sz="2000" dirty="0"/>
          </a:p>
          <a:p>
            <a:pPr marL="742950" lvl="1" indent="-285750">
              <a:buFont typeface="Arial" panose="020B0604020202020204" pitchFamily="34" charset="0"/>
              <a:buChar char="•"/>
            </a:pPr>
            <a:r>
              <a:rPr lang="en-US" sz="2000" b="1" dirty="0"/>
              <a:t>Flag if:</a:t>
            </a:r>
            <a:r>
              <a:rPr lang="en-US" sz="2000" dirty="0"/>
              <a:t> Above </a:t>
            </a:r>
            <a:r>
              <a:rPr lang="en-US" sz="2000" b="1" dirty="0"/>
              <a:t>10%</a:t>
            </a:r>
            <a:endParaRPr lang="en-US" sz="2000" dirty="0"/>
          </a:p>
          <a:p>
            <a:pPr marL="742950" lvl="1" indent="-285750">
              <a:buFont typeface="Arial" panose="020B0604020202020204" pitchFamily="34" charset="0"/>
              <a:buChar char="•"/>
            </a:pPr>
            <a:r>
              <a:rPr lang="en-US" sz="2000" b="1" dirty="0"/>
              <a:t>Why:</a:t>
            </a:r>
            <a:r>
              <a:rPr lang="en-US" sz="2000" dirty="0"/>
              <a:t> High errors may indicate </a:t>
            </a:r>
            <a:r>
              <a:rPr lang="en-US" sz="2000" i="1" dirty="0"/>
              <a:t>bot usage</a:t>
            </a:r>
            <a:r>
              <a:rPr lang="en-US" sz="2000" dirty="0"/>
              <a:t> or fraud attempts</a:t>
            </a:r>
          </a:p>
          <a:p>
            <a:endParaRPr lang="en-US" dirty="0"/>
          </a:p>
        </p:txBody>
      </p:sp>
      <p:sp>
        <p:nvSpPr>
          <p:cNvPr id="4" name="Slide Number Placeholder 3">
            <a:extLst>
              <a:ext uri="{FF2B5EF4-FFF2-40B4-BE49-F238E27FC236}">
                <a16:creationId xmlns:a16="http://schemas.microsoft.com/office/drawing/2014/main" id="{A07184C7-780D-8EB8-3693-7A525C14C9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18</a:t>
            </a:fld>
            <a:endParaRPr lang="en-IN"/>
          </a:p>
        </p:txBody>
      </p:sp>
    </p:spTree>
    <p:extLst>
      <p:ext uri="{BB962C8B-B14F-4D97-AF65-F5344CB8AC3E}">
        <p14:creationId xmlns:p14="http://schemas.microsoft.com/office/powerpoint/2010/main" val="2901667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0"/>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2800" b="1" dirty="0">
                <a:solidFill>
                  <a:srgbClr val="FF0000"/>
                </a:solidFill>
              </a:rPr>
              <a:t>Conclusion</a:t>
            </a:r>
            <a:endParaRPr sz="2800" dirty="0"/>
          </a:p>
        </p:txBody>
      </p:sp>
      <p:sp>
        <p:nvSpPr>
          <p:cNvPr id="176" name="Google Shape;176;p10"/>
          <p:cNvSpPr txBox="1">
            <a:spLocks noGrp="1"/>
          </p:cNvSpPr>
          <p:nvPr>
            <p:ph type="body" idx="1"/>
          </p:nvPr>
        </p:nvSpPr>
        <p:spPr>
          <a:xfrm>
            <a:off x="711200" y="2260682"/>
            <a:ext cx="10668000" cy="4267200"/>
          </a:xfrm>
          <a:prstGeom prst="rect">
            <a:avLst/>
          </a:prstGeom>
          <a:noFill/>
          <a:ln>
            <a:noFill/>
          </a:ln>
        </p:spPr>
        <p:txBody>
          <a:bodyPr spcFirstLastPara="1" wrap="square" lIns="91425" tIns="45700" rIns="91425" bIns="45700" anchor="t" anchorCtr="0">
            <a:noAutofit/>
          </a:bodyPr>
          <a:lstStyle/>
          <a:p>
            <a:pPr>
              <a:buFont typeface="Arial" panose="020B0604020202020204" pitchFamily="34" charset="0"/>
              <a:buChar char="•"/>
            </a:pPr>
            <a:r>
              <a:rPr lang="en-US" sz="2000" dirty="0"/>
              <a:t>LLMs provide context-aware analysis of behavioral patterns.</a:t>
            </a:r>
          </a:p>
          <a:p>
            <a:pPr>
              <a:buFont typeface="Arial" panose="020B0604020202020204" pitchFamily="34" charset="0"/>
              <a:buChar char="•"/>
            </a:pPr>
            <a:r>
              <a:rPr lang="en-US" sz="2000" dirty="0"/>
              <a:t>Keystroke analysis effectively differentiates between legitimate and fraudulent users.</a:t>
            </a:r>
          </a:p>
          <a:p>
            <a:pPr>
              <a:buFont typeface="Arial" panose="020B0604020202020204" pitchFamily="34" charset="0"/>
              <a:buChar char="•"/>
            </a:pPr>
            <a:r>
              <a:rPr lang="en-US" sz="2000" dirty="0"/>
              <a:t>Future work includes adding mouse/touch gestures and using federated learning for privacy-preserving model training.</a:t>
            </a:r>
          </a:p>
          <a:p>
            <a:pPr>
              <a:buFont typeface="Arial" panose="020B0604020202020204" pitchFamily="34" charset="0"/>
              <a:buChar char="•"/>
            </a:pPr>
            <a:r>
              <a:rPr lang="en-US" sz="2000" dirty="0"/>
              <a:t>The system balances security with usability and is suitable for real-world fraud prevention applications.</a:t>
            </a:r>
          </a:p>
          <a:p>
            <a:pPr marL="0" lvl="0" indent="0" algn="l" rtl="0">
              <a:spcBef>
                <a:spcPts val="600"/>
              </a:spcBef>
              <a:spcAft>
                <a:spcPts val="0"/>
              </a:spcAft>
              <a:buSzPts val="3000"/>
              <a:buNone/>
            </a:pPr>
            <a:endParaRPr sz="2000" dirty="0"/>
          </a:p>
        </p:txBody>
      </p:sp>
      <p:sp>
        <p:nvSpPr>
          <p:cNvPr id="178" name="Google Shape;178;p1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lvl="0">
              <a:buSzPts val="1200"/>
            </a:pPr>
            <a:r>
              <a:rPr lang="en-IN" dirty="0">
                <a:solidFill>
                  <a:srgbClr val="000000"/>
                </a:solidFill>
              </a:rPr>
              <a:t>ACCAI-2025</a:t>
            </a:r>
            <a:endParaRPr dirty="0"/>
          </a:p>
        </p:txBody>
      </p:sp>
      <p:sp>
        <p:nvSpPr>
          <p:cNvPr id="179" name="Google Shape;179;p1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Verdana"/>
              <a:buNone/>
            </a:pPr>
            <a:fld id="{00000000-1234-1234-1234-123412341234}" type="slidenum">
              <a:rPr lang="en-IN" sz="1200" b="0" i="0" u="none" strike="noStrike" cap="none">
                <a:solidFill>
                  <a:srgbClr val="000000"/>
                </a:solidFill>
                <a:latin typeface="Verdana"/>
                <a:ea typeface="Verdana"/>
                <a:cs typeface="Verdana"/>
                <a:sym typeface="Verdana"/>
              </a:rPr>
              <a:t>19</a:t>
            </a:fld>
            <a:endParaRPr sz="1200" b="0" i="0" u="none" strike="noStrike" cap="none">
              <a:solidFill>
                <a:srgbClr val="000000"/>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762008" y="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600" b="1" dirty="0">
                <a:solidFill>
                  <a:srgbClr val="FF0000"/>
                </a:solidFill>
              </a:rPr>
              <a:t>List of Content</a:t>
            </a:r>
            <a:endParaRPr dirty="0"/>
          </a:p>
        </p:txBody>
      </p:sp>
      <p:sp>
        <p:nvSpPr>
          <p:cNvPr id="104" name="Google Shape;104;p2"/>
          <p:cNvSpPr txBox="1">
            <a:spLocks noGrp="1"/>
          </p:cNvSpPr>
          <p:nvPr>
            <p:ph type="body" idx="1"/>
          </p:nvPr>
        </p:nvSpPr>
        <p:spPr>
          <a:xfrm>
            <a:off x="762001" y="1695450"/>
            <a:ext cx="10668000" cy="4267200"/>
          </a:xfrm>
          <a:prstGeom prst="rect">
            <a:avLst/>
          </a:prstGeom>
          <a:noFill/>
          <a:ln>
            <a:noFill/>
          </a:ln>
        </p:spPr>
        <p:txBody>
          <a:bodyPr spcFirstLastPara="1" wrap="square" lIns="91425" tIns="45700" rIns="91425" bIns="45700" anchor="t" anchorCtr="0">
            <a:noAutofit/>
          </a:bodyPr>
          <a:lstStyle/>
          <a:p>
            <a:pPr marL="469900" marR="0" lvl="0" indent="-419100" algn="l" rtl="0">
              <a:lnSpc>
                <a:spcPct val="100000"/>
              </a:lnSpc>
              <a:spcBef>
                <a:spcPts val="0"/>
              </a:spcBef>
              <a:spcAft>
                <a:spcPts val="0"/>
              </a:spcAft>
              <a:buClr>
                <a:srgbClr val="CC0000"/>
              </a:buClr>
              <a:buSzPts val="2400"/>
              <a:buFont typeface="Times New Roman"/>
              <a:buChar char="□"/>
            </a:pPr>
            <a:r>
              <a:rPr lang="en-IN" sz="2400" dirty="0">
                <a:solidFill>
                  <a:srgbClr val="000000"/>
                </a:solidFill>
                <a:latin typeface="Times New Roman"/>
                <a:ea typeface="Times New Roman"/>
                <a:cs typeface="Times New Roman"/>
                <a:sym typeface="Times New Roman"/>
              </a:rPr>
              <a:t>Abstract</a:t>
            </a:r>
            <a:endParaRPr sz="2400" dirty="0">
              <a:latin typeface="Times New Roman"/>
              <a:ea typeface="Times New Roman"/>
              <a:cs typeface="Times New Roman"/>
              <a:sym typeface="Times New Roman"/>
            </a:endParaRPr>
          </a:p>
          <a:p>
            <a:pPr marL="469900" marR="0" lvl="0" indent="-419100" algn="l" rtl="0">
              <a:lnSpc>
                <a:spcPct val="100000"/>
              </a:lnSpc>
              <a:spcBef>
                <a:spcPts val="640"/>
              </a:spcBef>
              <a:spcAft>
                <a:spcPts val="0"/>
              </a:spcAft>
              <a:buClr>
                <a:srgbClr val="CC0000"/>
              </a:buClr>
              <a:buSzPts val="2400"/>
              <a:buFont typeface="Times New Roman"/>
              <a:buChar char="□"/>
            </a:pPr>
            <a:r>
              <a:rPr lang="en-IN" sz="2400" dirty="0">
                <a:solidFill>
                  <a:srgbClr val="000000"/>
                </a:solidFill>
                <a:latin typeface="Times New Roman"/>
                <a:ea typeface="Times New Roman"/>
                <a:cs typeface="Times New Roman"/>
                <a:sym typeface="Times New Roman"/>
              </a:rPr>
              <a:t>Introduction</a:t>
            </a:r>
            <a:endParaRPr sz="2400" dirty="0">
              <a:latin typeface="Times New Roman"/>
              <a:ea typeface="Times New Roman"/>
              <a:cs typeface="Times New Roman"/>
              <a:sym typeface="Times New Roman"/>
            </a:endParaRPr>
          </a:p>
          <a:p>
            <a:pPr marL="469900" marR="0" lvl="0" indent="-419100" algn="l" rtl="0">
              <a:lnSpc>
                <a:spcPct val="100000"/>
              </a:lnSpc>
              <a:spcBef>
                <a:spcPts val="640"/>
              </a:spcBef>
              <a:spcAft>
                <a:spcPts val="0"/>
              </a:spcAft>
              <a:buClr>
                <a:srgbClr val="CC0000"/>
              </a:buClr>
              <a:buSzPts val="2400"/>
              <a:buFont typeface="Times New Roman"/>
              <a:buChar char="□"/>
            </a:pPr>
            <a:r>
              <a:rPr lang="en-IN" sz="2400" dirty="0">
                <a:solidFill>
                  <a:srgbClr val="000000"/>
                </a:solidFill>
                <a:latin typeface="Times New Roman"/>
                <a:ea typeface="Times New Roman"/>
                <a:cs typeface="Times New Roman"/>
                <a:sym typeface="Times New Roman"/>
              </a:rPr>
              <a:t>Literature Survey</a:t>
            </a:r>
            <a:endParaRPr sz="2400" dirty="0">
              <a:latin typeface="Times New Roman"/>
              <a:ea typeface="Times New Roman"/>
              <a:cs typeface="Times New Roman"/>
              <a:sym typeface="Times New Roman"/>
            </a:endParaRPr>
          </a:p>
          <a:p>
            <a:pPr marL="469900" marR="0" lvl="0" indent="-444500" algn="l" rtl="0">
              <a:lnSpc>
                <a:spcPct val="100000"/>
              </a:lnSpc>
              <a:spcBef>
                <a:spcPts val="560"/>
              </a:spcBef>
              <a:spcAft>
                <a:spcPts val="0"/>
              </a:spcAft>
              <a:buClr>
                <a:srgbClr val="CC0000"/>
              </a:buClr>
              <a:buSzPts val="2400"/>
              <a:buFont typeface="Times New Roman"/>
              <a:buChar char="□"/>
            </a:pPr>
            <a:r>
              <a:rPr lang="en-IN" sz="2400" dirty="0">
                <a:solidFill>
                  <a:srgbClr val="000000"/>
                </a:solidFill>
                <a:latin typeface="Times New Roman"/>
                <a:ea typeface="Times New Roman"/>
                <a:cs typeface="Times New Roman"/>
                <a:sym typeface="Times New Roman"/>
              </a:rPr>
              <a:t>Problem Statement</a:t>
            </a:r>
            <a:endParaRPr sz="2400" dirty="0">
              <a:latin typeface="Times New Roman"/>
              <a:ea typeface="Times New Roman"/>
              <a:cs typeface="Times New Roman"/>
              <a:sym typeface="Times New Roman"/>
            </a:endParaRPr>
          </a:p>
          <a:p>
            <a:pPr marL="469900" marR="0" lvl="0" indent="-444500" algn="l" rtl="0">
              <a:lnSpc>
                <a:spcPct val="100000"/>
              </a:lnSpc>
              <a:spcBef>
                <a:spcPts val="560"/>
              </a:spcBef>
              <a:spcAft>
                <a:spcPts val="0"/>
              </a:spcAft>
              <a:buClr>
                <a:srgbClr val="CC0000"/>
              </a:buClr>
              <a:buSzPts val="2400"/>
              <a:buFont typeface="Times New Roman"/>
              <a:buChar char="□"/>
            </a:pPr>
            <a:r>
              <a:rPr lang="en-IN" sz="2400" dirty="0">
                <a:solidFill>
                  <a:srgbClr val="000000"/>
                </a:solidFill>
                <a:latin typeface="Times New Roman"/>
                <a:ea typeface="Times New Roman"/>
                <a:cs typeface="Times New Roman"/>
                <a:sym typeface="Times New Roman"/>
              </a:rPr>
              <a:t>Proposed work</a:t>
            </a:r>
            <a:endParaRPr sz="2400" dirty="0">
              <a:latin typeface="Times New Roman"/>
              <a:ea typeface="Times New Roman"/>
              <a:cs typeface="Times New Roman"/>
              <a:sym typeface="Times New Roman"/>
            </a:endParaRPr>
          </a:p>
          <a:p>
            <a:pPr marL="469900" marR="0" lvl="0" indent="-444500" algn="l" rtl="0">
              <a:lnSpc>
                <a:spcPct val="100000"/>
              </a:lnSpc>
              <a:spcBef>
                <a:spcPts val="560"/>
              </a:spcBef>
              <a:spcAft>
                <a:spcPts val="0"/>
              </a:spcAft>
              <a:buClr>
                <a:srgbClr val="CC0000"/>
              </a:buClr>
              <a:buSzPts val="2400"/>
              <a:buFont typeface="Times New Roman"/>
              <a:buChar char="□"/>
            </a:pPr>
            <a:r>
              <a:rPr lang="en-IN" sz="2400" dirty="0">
                <a:solidFill>
                  <a:srgbClr val="000000"/>
                </a:solidFill>
                <a:latin typeface="Times New Roman"/>
                <a:ea typeface="Times New Roman"/>
                <a:cs typeface="Times New Roman"/>
                <a:sym typeface="Times New Roman"/>
              </a:rPr>
              <a:t>Methodology</a:t>
            </a:r>
            <a:endParaRPr sz="2400" dirty="0">
              <a:latin typeface="Times New Roman"/>
              <a:ea typeface="Times New Roman"/>
              <a:cs typeface="Times New Roman"/>
              <a:sym typeface="Times New Roman"/>
            </a:endParaRPr>
          </a:p>
          <a:p>
            <a:pPr marL="469900" marR="0" lvl="0" indent="-444500" algn="l" rtl="0">
              <a:lnSpc>
                <a:spcPct val="100000"/>
              </a:lnSpc>
              <a:spcBef>
                <a:spcPts val="560"/>
              </a:spcBef>
              <a:spcAft>
                <a:spcPts val="0"/>
              </a:spcAft>
              <a:buClr>
                <a:srgbClr val="CC0000"/>
              </a:buClr>
              <a:buSzPts val="2400"/>
              <a:buFont typeface="Times New Roman"/>
              <a:buChar char="□"/>
            </a:pPr>
            <a:r>
              <a:rPr lang="en-IN" sz="2400" dirty="0">
                <a:solidFill>
                  <a:srgbClr val="000000"/>
                </a:solidFill>
                <a:latin typeface="Times New Roman"/>
                <a:ea typeface="Times New Roman"/>
                <a:cs typeface="Times New Roman"/>
                <a:sym typeface="Times New Roman"/>
              </a:rPr>
              <a:t>Results and Discussions</a:t>
            </a:r>
            <a:endParaRPr sz="2400" dirty="0">
              <a:solidFill>
                <a:srgbClr val="000000"/>
              </a:solidFill>
              <a:latin typeface="Times New Roman"/>
              <a:ea typeface="Times New Roman"/>
              <a:cs typeface="Times New Roman"/>
              <a:sym typeface="Times New Roman"/>
            </a:endParaRPr>
          </a:p>
          <a:p>
            <a:pPr marL="469900" marR="0" lvl="0" indent="-444500" algn="l" rtl="0">
              <a:lnSpc>
                <a:spcPct val="100000"/>
              </a:lnSpc>
              <a:spcBef>
                <a:spcPts val="560"/>
              </a:spcBef>
              <a:spcAft>
                <a:spcPts val="0"/>
              </a:spcAft>
              <a:buClr>
                <a:srgbClr val="000000"/>
              </a:buClr>
              <a:buSzPts val="2400"/>
              <a:buFont typeface="Times New Roman"/>
              <a:buChar char="□"/>
            </a:pPr>
            <a:r>
              <a:rPr lang="en-IN" sz="2400" dirty="0">
                <a:solidFill>
                  <a:srgbClr val="000000"/>
                </a:solidFill>
                <a:latin typeface="Times New Roman"/>
                <a:ea typeface="Times New Roman"/>
                <a:cs typeface="Times New Roman"/>
                <a:sym typeface="Times New Roman"/>
              </a:rPr>
              <a:t>Conclusion</a:t>
            </a:r>
            <a:endParaRPr sz="2400" dirty="0">
              <a:solidFill>
                <a:srgbClr val="000000"/>
              </a:solidFill>
              <a:latin typeface="Times New Roman"/>
              <a:ea typeface="Times New Roman"/>
              <a:cs typeface="Times New Roman"/>
              <a:sym typeface="Times New Roman"/>
            </a:endParaRPr>
          </a:p>
          <a:p>
            <a:pPr marL="469900" marR="0" lvl="0" indent="-444500" algn="l" rtl="0">
              <a:lnSpc>
                <a:spcPct val="100000"/>
              </a:lnSpc>
              <a:spcBef>
                <a:spcPts val="560"/>
              </a:spcBef>
              <a:spcAft>
                <a:spcPts val="0"/>
              </a:spcAft>
              <a:buClr>
                <a:srgbClr val="CC0000"/>
              </a:buClr>
              <a:buSzPts val="2400"/>
              <a:buFont typeface="Times New Roman"/>
              <a:buChar char="□"/>
            </a:pPr>
            <a:r>
              <a:rPr lang="en-IN" sz="2400" i="0" u="none" strike="noStrike" cap="none" dirty="0">
                <a:solidFill>
                  <a:srgbClr val="000000"/>
                </a:solidFill>
                <a:latin typeface="Times New Roman"/>
                <a:ea typeface="Times New Roman"/>
                <a:cs typeface="Times New Roman"/>
                <a:sym typeface="Times New Roman"/>
              </a:rPr>
              <a:t>References </a:t>
            </a:r>
            <a:br>
              <a:rPr lang="en-IN" sz="2400" i="0" u="none" strike="noStrike" cap="none" dirty="0">
                <a:solidFill>
                  <a:srgbClr val="000000"/>
                </a:solidFill>
                <a:latin typeface="Times New Roman"/>
                <a:ea typeface="Times New Roman"/>
                <a:cs typeface="Times New Roman"/>
                <a:sym typeface="Times New Roman"/>
              </a:rPr>
            </a:br>
            <a:endParaRPr sz="2400" i="0" u="none" strike="noStrike" cap="none" dirty="0">
              <a:solidFill>
                <a:srgbClr val="000000"/>
              </a:solidFill>
              <a:latin typeface="Times New Roman"/>
              <a:ea typeface="Times New Roman"/>
              <a:cs typeface="Times New Roman"/>
              <a:sym typeface="Times New Roman"/>
            </a:endParaRPr>
          </a:p>
          <a:p>
            <a:pPr marL="0" lvl="0" indent="0" algn="l" rtl="0">
              <a:spcBef>
                <a:spcPts val="600"/>
              </a:spcBef>
              <a:spcAft>
                <a:spcPts val="0"/>
              </a:spcAft>
              <a:buSzPts val="3000"/>
              <a:buNone/>
            </a:pPr>
            <a:endParaRPr dirty="0"/>
          </a:p>
        </p:txBody>
      </p:sp>
      <p:sp>
        <p:nvSpPr>
          <p:cNvPr id="106" name="Google Shape;106;p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Verdana"/>
              <a:buNone/>
            </a:pPr>
            <a:r>
              <a:rPr lang="en-IN" sz="1200" b="0" i="0" u="none" strike="noStrike" cap="none" dirty="0">
                <a:solidFill>
                  <a:srgbClr val="000000"/>
                </a:solidFill>
                <a:latin typeface="Verdana"/>
                <a:ea typeface="Verdana"/>
                <a:cs typeface="Verdana"/>
                <a:sym typeface="Verdana"/>
              </a:rPr>
              <a:t>ACCAI-2025</a:t>
            </a:r>
            <a:endParaRPr dirty="0"/>
          </a:p>
        </p:txBody>
      </p:sp>
      <p:sp>
        <p:nvSpPr>
          <p:cNvPr id="107" name="Google Shape;107;p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Verdana"/>
              <a:buNone/>
            </a:pPr>
            <a:fld id="{00000000-1234-1234-1234-123412341234}" type="slidenum">
              <a:rPr lang="en-IN" sz="1200" b="0" i="0" u="none" strike="noStrike" cap="none">
                <a:solidFill>
                  <a:srgbClr val="000000"/>
                </a:solidFill>
                <a:latin typeface="Verdana"/>
                <a:ea typeface="Verdana"/>
                <a:cs typeface="Verdana"/>
                <a:sym typeface="Verdana"/>
              </a:rPr>
              <a:t>2</a:t>
            </a:fld>
            <a:endParaRPr sz="1200" b="0" i="0" u="none" strike="noStrike" cap="none">
              <a:solidFill>
                <a:srgbClr val="000000"/>
              </a:solidFill>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2ce16ed41b5_0_0"/>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2800" b="1" dirty="0">
                <a:solidFill>
                  <a:srgbClr val="FF0000"/>
                </a:solidFill>
              </a:rPr>
              <a:t>References</a:t>
            </a:r>
            <a:endParaRPr sz="2800" dirty="0"/>
          </a:p>
        </p:txBody>
      </p:sp>
      <p:sp>
        <p:nvSpPr>
          <p:cNvPr id="185" name="Google Shape;185;g2ce16ed41b5_0_0"/>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marR="0" lvl="0" indent="-469900" algn="l" rtl="0">
              <a:lnSpc>
                <a:spcPct val="100000"/>
              </a:lnSpc>
              <a:spcBef>
                <a:spcPts val="0"/>
              </a:spcBef>
              <a:spcAft>
                <a:spcPts val="0"/>
              </a:spcAft>
              <a:buClr>
                <a:srgbClr val="CC0000"/>
              </a:buClr>
              <a:buSzPts val="3200"/>
              <a:buFont typeface="Noto Sans Symbols"/>
              <a:buChar char="□"/>
            </a:pPr>
            <a:r>
              <a:rPr lang="en-US" sz="2000" dirty="0"/>
              <a:t>Simon </a:t>
            </a:r>
            <a:r>
              <a:rPr lang="en-US" sz="2000" dirty="0" err="1"/>
              <a:t>Eberz</a:t>
            </a:r>
            <a:r>
              <a:rPr lang="en-US" sz="2000" dirty="0"/>
              <a:t>, Kasper B Rasmussen, Vincent Lenders, and Ivan Marti </a:t>
            </a:r>
            <a:r>
              <a:rPr lang="en-US" sz="2000" dirty="0" err="1"/>
              <a:t>novic</a:t>
            </a:r>
            <a:r>
              <a:rPr lang="en-US" sz="2000" dirty="0"/>
              <a:t>. Evaluating behavioral biometrics for continuous authentication: Challenges and metrics. In Proceedings of the 2017 ACM on Asia conference on computer and communications security, pages 386–399, 2017.</a:t>
            </a:r>
          </a:p>
          <a:p>
            <a:pPr marL="469900" marR="0" lvl="0" indent="-469900" algn="l" rtl="0">
              <a:lnSpc>
                <a:spcPct val="100000"/>
              </a:lnSpc>
              <a:spcBef>
                <a:spcPts val="0"/>
              </a:spcBef>
              <a:spcAft>
                <a:spcPts val="0"/>
              </a:spcAft>
              <a:buClr>
                <a:srgbClr val="CC0000"/>
              </a:buClr>
              <a:buSzPts val="3200"/>
              <a:buFont typeface="Noto Sans Symbols"/>
              <a:buChar char="□"/>
            </a:pPr>
            <a:r>
              <a:rPr lang="en-US" sz="2000" dirty="0"/>
              <a:t>Ingo </a:t>
            </a:r>
            <a:r>
              <a:rPr lang="en-US" sz="2000" dirty="0" err="1"/>
              <a:t>Deutschmann</a:t>
            </a:r>
            <a:r>
              <a:rPr lang="en-US" sz="2000" dirty="0"/>
              <a:t>, Peder </a:t>
            </a:r>
            <a:r>
              <a:rPr lang="en-US" sz="2000" dirty="0" err="1"/>
              <a:t>Nordstr</a:t>
            </a:r>
            <a:r>
              <a:rPr lang="en-US" sz="2000" dirty="0"/>
              <a:t>¨ om, and Linus Nilsson. Continuous authentication using behavioral biometrics. IT professional, 15(4):12 15, 2013.</a:t>
            </a:r>
          </a:p>
          <a:p>
            <a:pPr marL="469900" marR="0" lvl="0" indent="-469900" algn="l" rtl="0">
              <a:lnSpc>
                <a:spcPct val="100000"/>
              </a:lnSpc>
              <a:spcBef>
                <a:spcPts val="0"/>
              </a:spcBef>
              <a:spcAft>
                <a:spcPts val="0"/>
              </a:spcAft>
              <a:buClr>
                <a:srgbClr val="CC0000"/>
              </a:buClr>
              <a:buSzPts val="3200"/>
              <a:buFont typeface="Noto Sans Symbols"/>
              <a:buChar char="□"/>
            </a:pPr>
            <a:r>
              <a:rPr lang="en-US" sz="2000" dirty="0"/>
              <a:t>Fouad </a:t>
            </a:r>
            <a:r>
              <a:rPr lang="en-US" sz="2000" dirty="0" err="1"/>
              <a:t>Cherifi</a:t>
            </a:r>
            <a:r>
              <a:rPr lang="en-US" sz="2000" dirty="0"/>
              <a:t>, Baptiste Hemery, Romain </a:t>
            </a:r>
            <a:r>
              <a:rPr lang="en-US" sz="2000" dirty="0" err="1"/>
              <a:t>Giot</a:t>
            </a:r>
            <a:r>
              <a:rPr lang="en-US" sz="2000" dirty="0"/>
              <a:t>, Marc </a:t>
            </a:r>
            <a:r>
              <a:rPr lang="en-US" sz="2000" dirty="0" err="1"/>
              <a:t>Pasquet</a:t>
            </a:r>
            <a:r>
              <a:rPr lang="en-US" sz="2000" dirty="0"/>
              <a:t>, and Christophe Rosenberger. Performance evaluation of behavioral biometric systems. In Behavioral biometrics for human identification: Intelligent applications, pages 57–74. IGI Global, 2010.</a:t>
            </a:r>
          </a:p>
          <a:p>
            <a:pPr marL="469900" marR="0" lvl="0" indent="-469900" algn="l" rtl="0">
              <a:lnSpc>
                <a:spcPct val="100000"/>
              </a:lnSpc>
              <a:spcBef>
                <a:spcPts val="0"/>
              </a:spcBef>
              <a:spcAft>
                <a:spcPts val="0"/>
              </a:spcAft>
              <a:buClr>
                <a:srgbClr val="CC0000"/>
              </a:buClr>
              <a:buSzPts val="3200"/>
              <a:buFont typeface="Noto Sans Symbols"/>
              <a:buChar char="□"/>
            </a:pPr>
            <a:r>
              <a:rPr lang="en-US" sz="2000" dirty="0"/>
              <a:t>Abdulaziz </a:t>
            </a:r>
            <a:r>
              <a:rPr lang="en-US" sz="2000" dirty="0" err="1"/>
              <a:t>Alzubaidi</a:t>
            </a:r>
            <a:r>
              <a:rPr lang="en-US" sz="2000" dirty="0"/>
              <a:t> and Jugal Kalita. Authentication of smartphone users using behavioral biometrics. IEEE Communications Surveys &amp; Tutorials, 18(3):1998–2026, 2016.</a:t>
            </a:r>
            <a:endParaRPr sz="3200" b="0" i="0" u="none" strike="noStrike" cap="none" dirty="0">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dirty="0"/>
          </a:p>
        </p:txBody>
      </p:sp>
      <p:sp>
        <p:nvSpPr>
          <p:cNvPr id="187" name="Google Shape;187;g2ce16ed41b5_0_0"/>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lvl="0">
              <a:buSzPts val="1200"/>
            </a:pPr>
            <a:r>
              <a:rPr lang="en-IN" dirty="0">
                <a:solidFill>
                  <a:srgbClr val="000000"/>
                </a:solidFill>
              </a:rPr>
              <a:t>ACCAI-2025</a:t>
            </a:r>
            <a:endParaRPr dirty="0"/>
          </a:p>
        </p:txBody>
      </p:sp>
      <p:sp>
        <p:nvSpPr>
          <p:cNvPr id="188" name="Google Shape;188;g2ce16ed41b5_0_0"/>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Verdana"/>
              <a:buNone/>
            </a:pPr>
            <a:fld id="{00000000-1234-1234-1234-123412341234}" type="slidenum">
              <a:rPr lang="en-IN" sz="1200" b="0" i="0" u="none" strike="noStrike" cap="none">
                <a:solidFill>
                  <a:srgbClr val="000000"/>
                </a:solidFill>
                <a:latin typeface="Verdana"/>
                <a:ea typeface="Verdana"/>
                <a:cs typeface="Verdana"/>
                <a:sym typeface="Verdana"/>
              </a:rPr>
              <a:t>20</a:t>
            </a:fld>
            <a:endParaRPr sz="1200" b="0" i="0" u="none" strike="noStrike" cap="none">
              <a:solidFill>
                <a:srgbClr val="000000"/>
              </a:solidFill>
              <a:latin typeface="Verdana"/>
              <a:ea typeface="Verdana"/>
              <a:cs typeface="Verdana"/>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2ce16ed41b5_0_0"/>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2800" b="1" dirty="0">
                <a:solidFill>
                  <a:srgbClr val="FF0000"/>
                </a:solidFill>
              </a:rPr>
              <a:t>References</a:t>
            </a:r>
            <a:endParaRPr sz="2800" dirty="0"/>
          </a:p>
        </p:txBody>
      </p:sp>
      <p:sp>
        <p:nvSpPr>
          <p:cNvPr id="185" name="Google Shape;185;g2ce16ed41b5_0_0"/>
          <p:cNvSpPr txBox="1">
            <a:spLocks noGrp="1"/>
          </p:cNvSpPr>
          <p:nvPr>
            <p:ph type="body" idx="1"/>
          </p:nvPr>
        </p:nvSpPr>
        <p:spPr>
          <a:xfrm>
            <a:off x="711100" y="1749363"/>
            <a:ext cx="10668000" cy="4267200"/>
          </a:xfrm>
          <a:prstGeom prst="rect">
            <a:avLst/>
          </a:prstGeom>
          <a:noFill/>
          <a:ln>
            <a:noFill/>
          </a:ln>
        </p:spPr>
        <p:txBody>
          <a:bodyPr spcFirstLastPara="1" wrap="square" lIns="91425" tIns="45700" rIns="91425" bIns="45700" anchor="t" anchorCtr="0">
            <a:noAutofit/>
          </a:bodyPr>
          <a:lstStyle/>
          <a:p>
            <a:pPr marL="469900" marR="0" lvl="0" indent="-469900" algn="l" rtl="0">
              <a:lnSpc>
                <a:spcPct val="100000"/>
              </a:lnSpc>
              <a:spcBef>
                <a:spcPts val="0"/>
              </a:spcBef>
              <a:spcAft>
                <a:spcPts val="0"/>
              </a:spcAft>
              <a:buClr>
                <a:srgbClr val="CC0000"/>
              </a:buClr>
              <a:buSzPts val="3200"/>
              <a:buFont typeface="Noto Sans Symbols"/>
              <a:buChar char="□"/>
            </a:pPr>
            <a:r>
              <a:rPr lang="en-US" sz="2000" dirty="0"/>
              <a:t>Robert </a:t>
            </a:r>
            <a:r>
              <a:rPr lang="en-US" sz="2000" dirty="0" err="1"/>
              <a:t>Moskovitch</a:t>
            </a:r>
            <a:r>
              <a:rPr lang="en-US" sz="2000" dirty="0"/>
              <a:t>, Clint Feher, Arik </a:t>
            </a:r>
            <a:r>
              <a:rPr lang="en-US" sz="2000" dirty="0" err="1"/>
              <a:t>Messerman</a:t>
            </a:r>
            <a:r>
              <a:rPr lang="en-US" sz="2000" dirty="0"/>
              <a:t>, Niklas </a:t>
            </a:r>
            <a:r>
              <a:rPr lang="en-US" sz="2000" dirty="0" err="1"/>
              <a:t>Kirschnick</a:t>
            </a:r>
            <a:r>
              <a:rPr lang="en-US" sz="2000" dirty="0"/>
              <a:t>, Tarik </a:t>
            </a:r>
            <a:r>
              <a:rPr lang="en-US" sz="2000" dirty="0" err="1"/>
              <a:t>Mustafic</a:t>
            </a:r>
            <a:r>
              <a:rPr lang="en-US" sz="2000" dirty="0"/>
              <a:t>, Ahmet </a:t>
            </a:r>
            <a:r>
              <a:rPr lang="en-US" sz="2000" dirty="0" err="1"/>
              <a:t>Camtepe</a:t>
            </a:r>
            <a:r>
              <a:rPr lang="en-US" sz="2000" dirty="0"/>
              <a:t>, Bernhard </a:t>
            </a:r>
            <a:r>
              <a:rPr lang="en-US" sz="2000" dirty="0" err="1"/>
              <a:t>Lohlein</a:t>
            </a:r>
            <a:r>
              <a:rPr lang="en-US" sz="2000" dirty="0"/>
              <a:t>, Ulrich Heister, Sebastian Moller, Lior </a:t>
            </a:r>
            <a:r>
              <a:rPr lang="en-US" sz="2000" dirty="0" err="1"/>
              <a:t>Rokach</a:t>
            </a:r>
            <a:r>
              <a:rPr lang="en-US" sz="2000" dirty="0"/>
              <a:t>, et al. Identity theft, computers and behavioral biometrics. In 2009 IEEE International Conference on Intelligence and Security Informatics, pages 155–160. IEEE, 2009.</a:t>
            </a:r>
          </a:p>
          <a:p>
            <a:pPr marL="469900" marR="0" lvl="0" indent="-469900" algn="l" rtl="0">
              <a:lnSpc>
                <a:spcPct val="100000"/>
              </a:lnSpc>
              <a:spcBef>
                <a:spcPts val="0"/>
              </a:spcBef>
              <a:spcAft>
                <a:spcPts val="0"/>
              </a:spcAft>
              <a:buClr>
                <a:srgbClr val="CC0000"/>
              </a:buClr>
              <a:buSzPts val="3200"/>
              <a:buFont typeface="Noto Sans Symbols"/>
              <a:buChar char="□"/>
            </a:pPr>
            <a:r>
              <a:rPr lang="en-US" sz="2000" dirty="0"/>
              <a:t>Roman V </a:t>
            </a:r>
            <a:r>
              <a:rPr lang="en-US" sz="2000" dirty="0" err="1"/>
              <a:t>Yampolskiy</a:t>
            </a:r>
            <a:r>
              <a:rPr lang="en-US" sz="2000" dirty="0"/>
              <a:t> and Venu </a:t>
            </a:r>
            <a:r>
              <a:rPr lang="en-US" sz="2000" dirty="0" err="1"/>
              <a:t>Govindaraju</a:t>
            </a:r>
            <a:r>
              <a:rPr lang="en-US" sz="2000" dirty="0"/>
              <a:t>. Use of behavioral biometrics in intrusion detection and online gaming. In Biometric Technology for Human Identification III, volume 6202, pages 249–258. SPIE, 2006.</a:t>
            </a:r>
          </a:p>
          <a:p>
            <a:pPr marL="469900" marR="0" lvl="0" indent="-469900" algn="l" rtl="0">
              <a:lnSpc>
                <a:spcPct val="100000"/>
              </a:lnSpc>
              <a:spcBef>
                <a:spcPts val="0"/>
              </a:spcBef>
              <a:spcAft>
                <a:spcPts val="0"/>
              </a:spcAft>
              <a:buClr>
                <a:srgbClr val="CC0000"/>
              </a:buClr>
              <a:buSzPts val="3200"/>
              <a:buFont typeface="Noto Sans Symbols"/>
              <a:buChar char="□"/>
            </a:pPr>
            <a:r>
              <a:rPr lang="en-US" sz="2000" dirty="0"/>
              <a:t>Hang Yin, </a:t>
            </a:r>
            <a:r>
              <a:rPr lang="en-US" sz="2000" dirty="0" err="1"/>
              <a:t>Zitao</a:t>
            </a:r>
            <a:r>
              <a:rPr lang="en-US" sz="2000" dirty="0"/>
              <a:t> Zhang, </a:t>
            </a:r>
            <a:r>
              <a:rPr lang="en-US" sz="2000" dirty="0" err="1"/>
              <a:t>Zhurong</a:t>
            </a:r>
            <a:r>
              <a:rPr lang="en-US" sz="2000" dirty="0"/>
              <a:t> Wang, </a:t>
            </a:r>
            <a:r>
              <a:rPr lang="en-US" sz="2000" dirty="0" err="1"/>
              <a:t>Yilmazcan</a:t>
            </a:r>
            <a:r>
              <a:rPr lang="en-US" sz="2000" dirty="0"/>
              <a:t> Ozyurt, </a:t>
            </a:r>
            <a:r>
              <a:rPr lang="en-US" sz="2000" dirty="0" err="1"/>
              <a:t>Weiming</a:t>
            </a:r>
            <a:r>
              <a:rPr lang="en-US" sz="2000" dirty="0"/>
              <a:t> Liang, Wenyu Dong, Yang Zhao, and Yinan Shan. Behavioral graph fraud detection in e-commerce, 2022</a:t>
            </a:r>
            <a:r>
              <a:rPr lang="en-US" sz="1200" dirty="0"/>
              <a:t>.</a:t>
            </a:r>
          </a:p>
          <a:p>
            <a:pPr marL="469900" marR="0" lvl="0" indent="-469900" algn="l" rtl="0">
              <a:lnSpc>
                <a:spcPct val="100000"/>
              </a:lnSpc>
              <a:spcBef>
                <a:spcPts val="0"/>
              </a:spcBef>
              <a:spcAft>
                <a:spcPts val="0"/>
              </a:spcAft>
              <a:buClr>
                <a:srgbClr val="CC0000"/>
              </a:buClr>
              <a:buSzPts val="3200"/>
              <a:buFont typeface="Noto Sans Symbols"/>
              <a:buChar char="□"/>
            </a:pPr>
            <a:r>
              <a:rPr lang="en-US" sz="2000" dirty="0"/>
              <a:t>Simon </a:t>
            </a:r>
            <a:r>
              <a:rPr lang="en-US" sz="2000" dirty="0" err="1"/>
              <a:t>Hanisch</a:t>
            </a:r>
            <a:r>
              <a:rPr lang="en-US" sz="2000" dirty="0"/>
              <a:t>, Patricia Arias-</a:t>
            </a:r>
            <a:r>
              <a:rPr lang="en-US" sz="2000" dirty="0" err="1"/>
              <a:t>Cabarcos</a:t>
            </a:r>
            <a:r>
              <a:rPr lang="en-US" sz="2000" dirty="0"/>
              <a:t>, Javier Parra-</a:t>
            </a:r>
            <a:r>
              <a:rPr lang="en-US" sz="2000" dirty="0" err="1"/>
              <a:t>Arnau</a:t>
            </a:r>
            <a:r>
              <a:rPr lang="en-US" sz="2000" dirty="0"/>
              <a:t>, and Thorsten </a:t>
            </a:r>
            <a:r>
              <a:rPr lang="en-US" sz="2000" dirty="0" err="1"/>
              <a:t>Strufe</a:t>
            </a:r>
            <a:r>
              <a:rPr lang="en-US" sz="2000" dirty="0"/>
              <a:t>. Privacy-protecting techniques for behavioral biometric data: A survey, 2023.</a:t>
            </a:r>
            <a:endParaRPr sz="2000" dirty="0"/>
          </a:p>
        </p:txBody>
      </p:sp>
      <p:sp>
        <p:nvSpPr>
          <p:cNvPr id="187" name="Google Shape;187;g2ce16ed41b5_0_0"/>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lvl="0">
              <a:buSzPts val="1200"/>
            </a:pPr>
            <a:r>
              <a:rPr lang="en-IN" dirty="0">
                <a:solidFill>
                  <a:srgbClr val="000000"/>
                </a:solidFill>
              </a:rPr>
              <a:t>ACCAI-2025</a:t>
            </a:r>
            <a:endParaRPr dirty="0"/>
          </a:p>
        </p:txBody>
      </p:sp>
      <p:sp>
        <p:nvSpPr>
          <p:cNvPr id="188" name="Google Shape;188;g2ce16ed41b5_0_0"/>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Verdana"/>
              <a:buNone/>
            </a:pPr>
            <a:fld id="{00000000-1234-1234-1234-123412341234}" type="slidenum">
              <a:rPr lang="en-IN" sz="1200" b="0" i="0" u="none" strike="noStrike" cap="none">
                <a:solidFill>
                  <a:srgbClr val="000000"/>
                </a:solidFill>
                <a:latin typeface="Verdana"/>
                <a:ea typeface="Verdana"/>
                <a:cs typeface="Verdana"/>
                <a:sym typeface="Verdana"/>
              </a:rPr>
              <a:t>21</a:t>
            </a:fld>
            <a:endParaRPr sz="1200" b="0" i="0" u="none" strike="noStrike" cap="none">
              <a:solidFill>
                <a:srgbClr val="000000"/>
              </a:solidFill>
              <a:latin typeface="Verdana"/>
              <a:ea typeface="Verdana"/>
              <a:cs typeface="Verdana"/>
              <a:sym typeface="Verdana"/>
            </a:endParaRPr>
          </a:p>
        </p:txBody>
      </p:sp>
    </p:spTree>
    <p:extLst>
      <p:ext uri="{BB962C8B-B14F-4D97-AF65-F5344CB8AC3E}">
        <p14:creationId xmlns:p14="http://schemas.microsoft.com/office/powerpoint/2010/main" val="1800594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Font typeface="Arial"/>
              <a:buNone/>
            </a:pPr>
            <a:r>
              <a:rPr lang="en-IN" sz="3200" b="1">
                <a:solidFill>
                  <a:srgbClr val="FF0000"/>
                </a:solidFill>
              </a:rPr>
              <a:t>Abstract</a:t>
            </a:r>
            <a:endParaRPr sz="2800"/>
          </a:p>
        </p:txBody>
      </p:sp>
      <p:sp>
        <p:nvSpPr>
          <p:cNvPr id="115" name="Google Shape;115;p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lvl="0">
              <a:buSzPts val="1200"/>
            </a:pPr>
            <a:r>
              <a:rPr lang="en-IN" dirty="0">
                <a:solidFill>
                  <a:srgbClr val="000000"/>
                </a:solidFill>
              </a:rPr>
              <a:t>ACCAI-2025</a:t>
            </a:r>
            <a:endParaRPr dirty="0"/>
          </a:p>
        </p:txBody>
      </p:sp>
      <p:sp>
        <p:nvSpPr>
          <p:cNvPr id="116" name="Google Shape;116;p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Verdana"/>
              <a:buNone/>
            </a:pPr>
            <a:fld id="{00000000-1234-1234-1234-123412341234}" type="slidenum">
              <a:rPr lang="en-IN" sz="1200" b="0" i="0" u="none" strike="noStrike" cap="none">
                <a:solidFill>
                  <a:srgbClr val="000000"/>
                </a:solidFill>
                <a:latin typeface="Verdana"/>
                <a:ea typeface="Verdana"/>
                <a:cs typeface="Verdana"/>
                <a:sym typeface="Verdana"/>
              </a:rPr>
              <a:t>3</a:t>
            </a:fld>
            <a:endParaRPr sz="1200" b="0" i="0" u="none" strike="noStrike" cap="none">
              <a:solidFill>
                <a:srgbClr val="000000"/>
              </a:solidFill>
              <a:latin typeface="Verdana"/>
              <a:ea typeface="Verdana"/>
              <a:cs typeface="Verdana"/>
              <a:sym typeface="Verdana"/>
            </a:endParaRPr>
          </a:p>
        </p:txBody>
      </p:sp>
      <p:sp>
        <p:nvSpPr>
          <p:cNvPr id="2" name="Text Placeholder 1">
            <a:extLst>
              <a:ext uri="{FF2B5EF4-FFF2-40B4-BE49-F238E27FC236}">
                <a16:creationId xmlns:a16="http://schemas.microsoft.com/office/drawing/2014/main" id="{CD4FB8DB-6AE3-A589-270C-16067C56B36B}"/>
              </a:ext>
            </a:extLst>
          </p:cNvPr>
          <p:cNvSpPr>
            <a:spLocks noGrp="1" noChangeArrowheads="1"/>
          </p:cNvSpPr>
          <p:nvPr>
            <p:ph type="body" idx="1"/>
          </p:nvPr>
        </p:nvSpPr>
        <p:spPr bwMode="auto">
          <a:xfrm>
            <a:off x="869541" y="2307068"/>
            <a:ext cx="1045291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just" eaLnBrk="0" fontAlgn="base" hangingPunct="0">
              <a:spcBef>
                <a:spcPct val="0"/>
              </a:spcBef>
              <a:spcAft>
                <a:spcPct val="0"/>
              </a:spcAft>
              <a:buClrTx/>
              <a:buSzTx/>
              <a:buNone/>
            </a:pPr>
            <a:r>
              <a:rPr lang="en-US" sz="2400" dirty="0">
                <a:latin typeface="Times New Roman" panose="02020603050405020304" pitchFamily="18" charset="0"/>
                <a:cs typeface="Times New Roman" panose="02020603050405020304" pitchFamily="18" charset="0"/>
              </a:rPr>
              <a:t>As digital transactions grow exponentially and cyber threats evolve, there is a need for strong fraud detection systems. Traditional methods like passwords and PINs are vulnerable. Behavioral biometrics, especially keystroke dynamics, enable non-intrusive and continuous authentication. This paper proposes a system using keystroke dynamics combined with LLMs for real-time fraud detection. The model captures typing behavior and uses LLMs trained on legitimate and fraudulent data for user verification. The study explains data acquisition, feature extraction, and model training, and evaluates the LLM's effectiveness in fraud prevention.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20"/>
        <p:cNvGrpSpPr/>
        <p:nvPr/>
      </p:nvGrpSpPr>
      <p:grpSpPr>
        <a:xfrm>
          <a:off x="0" y="0"/>
          <a:ext cx="0" cy="0"/>
          <a:chOff x="0" y="0"/>
          <a:chExt cx="0" cy="0"/>
        </a:xfrm>
      </p:grpSpPr>
      <p:sp>
        <p:nvSpPr>
          <p:cNvPr id="121" name="Google Shape;121;p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dirty="0">
                <a:solidFill>
                  <a:srgbClr val="FF0000"/>
                </a:solidFill>
              </a:rPr>
              <a:t>Introduction</a:t>
            </a:r>
            <a:endParaRPr sz="2800" dirty="0"/>
          </a:p>
        </p:txBody>
      </p:sp>
      <p:sp>
        <p:nvSpPr>
          <p:cNvPr id="124" name="Google Shape;124;p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lvl="0">
              <a:buSzPts val="1200"/>
            </a:pPr>
            <a:r>
              <a:rPr lang="en-IN" dirty="0">
                <a:solidFill>
                  <a:srgbClr val="000000"/>
                </a:solidFill>
              </a:rPr>
              <a:t>ACCAI-2025</a:t>
            </a:r>
            <a:endParaRPr dirty="0"/>
          </a:p>
        </p:txBody>
      </p:sp>
      <p:sp>
        <p:nvSpPr>
          <p:cNvPr id="125" name="Google Shape;125;p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Verdana"/>
              <a:buNone/>
            </a:pPr>
            <a:fld id="{00000000-1234-1234-1234-123412341234}" type="slidenum">
              <a:rPr lang="en-IN" sz="1200" b="0" i="0" u="none" strike="noStrike" cap="none">
                <a:solidFill>
                  <a:srgbClr val="000000"/>
                </a:solidFill>
                <a:latin typeface="Verdana"/>
                <a:ea typeface="Verdana"/>
                <a:cs typeface="Verdana"/>
                <a:sym typeface="Verdana"/>
              </a:rPr>
              <a:t>4</a:t>
            </a:fld>
            <a:endParaRPr sz="1200" b="0" i="0" u="none" strike="noStrike" cap="none">
              <a:solidFill>
                <a:srgbClr val="000000"/>
              </a:solidFill>
              <a:latin typeface="Verdana"/>
              <a:ea typeface="Verdana"/>
              <a:cs typeface="Verdana"/>
              <a:sym typeface="Verdana"/>
            </a:endParaRPr>
          </a:p>
        </p:txBody>
      </p:sp>
      <p:sp>
        <p:nvSpPr>
          <p:cNvPr id="4" name="Text Placeholder 3">
            <a:extLst>
              <a:ext uri="{FF2B5EF4-FFF2-40B4-BE49-F238E27FC236}">
                <a16:creationId xmlns:a16="http://schemas.microsoft.com/office/drawing/2014/main" id="{68268A63-FEBF-00A0-2914-844F4FC7D917}"/>
              </a:ext>
            </a:extLst>
          </p:cNvPr>
          <p:cNvSpPr>
            <a:spLocks noGrp="1" noChangeArrowheads="1"/>
          </p:cNvSpPr>
          <p:nvPr>
            <p:ph type="body" idx="1"/>
          </p:nvPr>
        </p:nvSpPr>
        <p:spPr bwMode="auto">
          <a:xfrm>
            <a:off x="766233" y="1916832"/>
            <a:ext cx="1123275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spcBef>
                <a:spcPct val="0"/>
              </a:spcBef>
              <a:spcAft>
                <a:spcPct val="0"/>
              </a:spcAft>
              <a:buClrTx/>
              <a:buSzTx/>
              <a:buNone/>
            </a:pPr>
            <a:r>
              <a:rPr kumimoji="0" lang="en-US" altLang="en-US" sz="2400" b="1" i="0" u="none" strike="noStrike" cap="none" normalizeH="0" baseline="0" dirty="0">
                <a:ln>
                  <a:noFill/>
                </a:ln>
                <a:solidFill>
                  <a:srgbClr val="FF0000"/>
                </a:solidFill>
                <a:effectLst/>
                <a:latin typeface="Verdana" panose="020B0604030504040204" pitchFamily="34" charset="0"/>
                <a:ea typeface="Verdana" panose="020B0604030504040204" pitchFamily="34" charset="0"/>
                <a:cs typeface="Times New Roman" panose="02020603050405020304" pitchFamily="18" charset="0"/>
              </a:rPr>
              <a:t>AIM:</a:t>
            </a:r>
          </a:p>
          <a:p>
            <a:pPr indent="-457200" eaLnBrk="0" fontAlgn="base" hangingPunct="0">
              <a:spcBef>
                <a:spcPct val="0"/>
              </a:spcBef>
              <a:spcAft>
                <a:spcPct val="0"/>
              </a:spcAft>
              <a:buClrTx/>
              <a:buSzTx/>
            </a:pPr>
            <a:r>
              <a:rPr lang="en-US" altLang="en-US" sz="2800" dirty="0">
                <a:solidFill>
                  <a:schemeClr val="tx1"/>
                </a:solidFill>
                <a:latin typeface="Times New Roman" panose="02020603050405020304" pitchFamily="18" charset="0"/>
                <a:cs typeface="Times New Roman" panose="02020603050405020304" pitchFamily="18" charset="0"/>
              </a:rPr>
              <a:t>Improve fraud detection using keystroke dynamics and Large Language Models (LLMs). </a:t>
            </a:r>
          </a:p>
          <a:p>
            <a:pPr indent="-457200" eaLnBrk="0" fontAlgn="base" hangingPunct="0">
              <a:spcBef>
                <a:spcPct val="0"/>
              </a:spcBef>
              <a:spcAft>
                <a:spcPct val="0"/>
              </a:spcAft>
              <a:buClrTx/>
              <a:buSzTx/>
            </a:pPr>
            <a:r>
              <a:rPr lang="en-US" altLang="en-US" sz="2800" dirty="0">
                <a:solidFill>
                  <a:schemeClr val="tx1"/>
                </a:solidFill>
                <a:latin typeface="Times New Roman" panose="02020603050405020304" pitchFamily="18" charset="0"/>
                <a:cs typeface="Times New Roman" panose="02020603050405020304" pitchFamily="18" charset="0"/>
              </a:rPr>
              <a:t>Provide continuous, non-intrusive authentication based on behavioral biometrics. </a:t>
            </a:r>
          </a:p>
          <a:p>
            <a:pPr indent="-457200" eaLnBrk="0" fontAlgn="base" hangingPunct="0">
              <a:spcBef>
                <a:spcPct val="0"/>
              </a:spcBef>
              <a:spcAft>
                <a:spcPct val="0"/>
              </a:spcAft>
              <a:buClrTx/>
              <a:buSzTx/>
            </a:pPr>
            <a:r>
              <a:rPr lang="en-US" altLang="en-US" sz="2800" dirty="0">
                <a:solidFill>
                  <a:schemeClr val="tx1"/>
                </a:solidFill>
                <a:latin typeface="Times New Roman" panose="02020603050405020304" pitchFamily="18" charset="0"/>
                <a:cs typeface="Times New Roman" panose="02020603050405020304" pitchFamily="18" charset="0"/>
              </a:rPr>
              <a:t>Reduce false positives and improve real-time fraud detection accuracy.</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4BE4B-2F29-0AF6-F95F-0D4B38AD81E0}"/>
              </a:ext>
            </a:extLst>
          </p:cNvPr>
          <p:cNvSpPr>
            <a:spLocks noGrp="1"/>
          </p:cNvSpPr>
          <p:nvPr>
            <p:ph type="title"/>
          </p:nvPr>
        </p:nvSpPr>
        <p:spPr/>
        <p:txBody>
          <a:bodyPr/>
          <a:lstStyle/>
          <a:p>
            <a:r>
              <a:rPr kumimoji="0" lang="en-IN" sz="3200" b="1" i="0" u="none" strike="noStrike" kern="0" cap="none" spc="0" normalizeH="0" baseline="0" noProof="0" dirty="0">
                <a:ln>
                  <a:noFill/>
                </a:ln>
                <a:solidFill>
                  <a:srgbClr val="FF0000"/>
                </a:solidFill>
                <a:effectLst/>
                <a:uLnTx/>
                <a:uFillTx/>
                <a:latin typeface="Verdana"/>
                <a:ea typeface="Verdana"/>
                <a:sym typeface="Verdana"/>
              </a:rPr>
              <a:t>Introduction</a:t>
            </a:r>
            <a:endParaRPr lang="en-IN" dirty="0"/>
          </a:p>
        </p:txBody>
      </p:sp>
      <p:sp>
        <p:nvSpPr>
          <p:cNvPr id="3" name="Text Placeholder 2">
            <a:extLst>
              <a:ext uri="{FF2B5EF4-FFF2-40B4-BE49-F238E27FC236}">
                <a16:creationId xmlns:a16="http://schemas.microsoft.com/office/drawing/2014/main" id="{89A217E5-D803-AC71-33B3-8EE96FC22DCB}"/>
              </a:ext>
            </a:extLst>
          </p:cNvPr>
          <p:cNvSpPr>
            <a:spLocks noGrp="1"/>
          </p:cNvSpPr>
          <p:nvPr>
            <p:ph type="body" idx="1"/>
          </p:nvPr>
        </p:nvSpPr>
        <p:spPr>
          <a:xfrm>
            <a:off x="766233" y="1978025"/>
            <a:ext cx="10668000" cy="4267200"/>
          </a:xfrm>
        </p:spPr>
        <p:txBody>
          <a:bodyPr/>
          <a:lstStyle/>
          <a:p>
            <a:pPr marL="571500" indent="-457200">
              <a:buFont typeface="+mj-lt"/>
              <a:buAutoNum type="arabicPeriod"/>
            </a:pPr>
            <a:r>
              <a:rPr lang="en-IN" sz="2000" b="1" dirty="0"/>
              <a:t>Data Collection &amp; Data Preprocessing</a:t>
            </a:r>
            <a:endParaRPr lang="en-IN" sz="2000" dirty="0"/>
          </a:p>
          <a:p>
            <a:pPr lvl="0"/>
            <a:r>
              <a:rPr lang="en-IN" sz="1800" dirty="0"/>
              <a:t>Collected typing patterns, including keystroke duration, latency, and errors</a:t>
            </a:r>
          </a:p>
          <a:p>
            <a:pPr lvl="0"/>
            <a:r>
              <a:rPr lang="en-IN" sz="1800" dirty="0"/>
              <a:t>Cleaned the collected data.</a:t>
            </a:r>
          </a:p>
          <a:p>
            <a:pPr lvl="0"/>
            <a:r>
              <a:rPr lang="en-IN" sz="1800" dirty="0"/>
              <a:t>Extracted key features like key press time, typing speed, and typing rhythm.</a:t>
            </a:r>
          </a:p>
          <a:p>
            <a:pPr marL="571500" indent="-457200">
              <a:buFont typeface="+mj-lt"/>
              <a:buAutoNum type="arabicPeriod" startAt="2"/>
            </a:pPr>
            <a:r>
              <a:rPr lang="en-IN" sz="2000" b="1" dirty="0"/>
              <a:t>Machine Learning</a:t>
            </a:r>
            <a:endParaRPr lang="en-IN" sz="2000" dirty="0"/>
          </a:p>
          <a:p>
            <a:pPr lvl="0"/>
            <a:r>
              <a:rPr lang="en-IN" sz="1800" dirty="0"/>
              <a:t>Used </a:t>
            </a:r>
            <a:r>
              <a:rPr lang="en-IN" sz="1800" b="1" dirty="0"/>
              <a:t>Mistral-7B-Instruct LLM (via </a:t>
            </a:r>
            <a:r>
              <a:rPr lang="en-IN" sz="1800" b="1" dirty="0" err="1"/>
              <a:t>CTransformers</a:t>
            </a:r>
            <a:r>
              <a:rPr lang="en-IN" sz="1800" b="1" dirty="0"/>
              <a:t>)</a:t>
            </a:r>
            <a:r>
              <a:rPr lang="en-IN" sz="1800" dirty="0"/>
              <a:t> for </a:t>
            </a:r>
            <a:r>
              <a:rPr lang="en-IN" sz="1800" dirty="0" err="1"/>
              <a:t>analyzing</a:t>
            </a:r>
            <a:r>
              <a:rPr lang="en-IN" sz="1800" dirty="0"/>
              <a:t> keystroke </a:t>
            </a:r>
            <a:r>
              <a:rPr lang="en-IN" sz="1800" dirty="0" err="1"/>
              <a:t>behavior</a:t>
            </a:r>
            <a:r>
              <a:rPr lang="en-IN" sz="1800" dirty="0"/>
              <a:t>.</a:t>
            </a:r>
          </a:p>
          <a:p>
            <a:pPr lvl="0"/>
            <a:r>
              <a:rPr lang="en-IN" sz="1800" dirty="0"/>
              <a:t>Assigned risk scores anomalies.</a:t>
            </a:r>
          </a:p>
          <a:p>
            <a:pPr marL="571500" indent="-457200">
              <a:buFont typeface="+mj-lt"/>
              <a:buAutoNum type="arabicPeriod" startAt="3"/>
            </a:pPr>
            <a:r>
              <a:rPr lang="en-IN" sz="2000" b="1" dirty="0"/>
              <a:t>Fraud Detection Algorithm</a:t>
            </a:r>
            <a:endParaRPr lang="en-IN" sz="2000" dirty="0"/>
          </a:p>
          <a:p>
            <a:pPr lvl="0"/>
            <a:r>
              <a:rPr lang="en-IN" sz="1800" dirty="0"/>
              <a:t>Verified user IP, generated CAPTCHA, </a:t>
            </a:r>
            <a:r>
              <a:rPr lang="en-IN" sz="1800" dirty="0" err="1"/>
              <a:t>analyzed</a:t>
            </a:r>
            <a:r>
              <a:rPr lang="en-IN" sz="1800" dirty="0"/>
              <a:t> typing data, and sent it to LLM.</a:t>
            </a:r>
          </a:p>
          <a:p>
            <a:pPr lvl="0"/>
            <a:r>
              <a:rPr lang="en-IN" sz="1800" dirty="0"/>
              <a:t>LLM assessed if the typing pattern was legitimate or fraudulent.</a:t>
            </a:r>
          </a:p>
          <a:p>
            <a:endParaRPr lang="en-IN" sz="800" dirty="0"/>
          </a:p>
        </p:txBody>
      </p:sp>
      <p:sp>
        <p:nvSpPr>
          <p:cNvPr id="4" name="Slide Number Placeholder 3">
            <a:extLst>
              <a:ext uri="{FF2B5EF4-FFF2-40B4-BE49-F238E27FC236}">
                <a16:creationId xmlns:a16="http://schemas.microsoft.com/office/drawing/2014/main" id="{084268C3-19D0-BBD2-8EBF-76C6D98D7A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5</a:t>
            </a:fld>
            <a:endParaRPr lang="en-IN" dirty="0"/>
          </a:p>
        </p:txBody>
      </p:sp>
    </p:spTree>
    <p:extLst>
      <p:ext uri="{BB962C8B-B14F-4D97-AF65-F5344CB8AC3E}">
        <p14:creationId xmlns:p14="http://schemas.microsoft.com/office/powerpoint/2010/main" val="3673678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29"/>
        <p:cNvGrpSpPr/>
        <p:nvPr/>
      </p:nvGrpSpPr>
      <p:grpSpPr>
        <a:xfrm>
          <a:off x="0" y="0"/>
          <a:ext cx="0" cy="0"/>
          <a:chOff x="0" y="0"/>
          <a:chExt cx="0" cy="0"/>
        </a:xfrm>
      </p:grpSpPr>
      <p:sp>
        <p:nvSpPr>
          <p:cNvPr id="130" name="Google Shape;130;p5"/>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Font typeface="Arial"/>
              <a:buNone/>
            </a:pPr>
            <a:r>
              <a:rPr lang="en-IN" sz="2800" b="1" dirty="0">
                <a:solidFill>
                  <a:srgbClr val="FF0000"/>
                </a:solidFill>
              </a:rPr>
              <a:t>Literature Survey</a:t>
            </a:r>
            <a:endParaRPr sz="2800" dirty="0"/>
          </a:p>
        </p:txBody>
      </p:sp>
      <p:sp>
        <p:nvSpPr>
          <p:cNvPr id="133" name="Google Shape;133;p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lvl="0">
              <a:buSzPts val="1200"/>
            </a:pPr>
            <a:r>
              <a:rPr lang="en-IN" dirty="0">
                <a:solidFill>
                  <a:srgbClr val="000000"/>
                </a:solidFill>
              </a:rPr>
              <a:t>ACCAI-2025</a:t>
            </a:r>
            <a:endParaRPr dirty="0"/>
          </a:p>
        </p:txBody>
      </p:sp>
      <p:sp>
        <p:nvSpPr>
          <p:cNvPr id="134" name="Google Shape;134;p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Verdana"/>
              <a:buNone/>
            </a:pPr>
            <a:fld id="{00000000-1234-1234-1234-123412341234}" type="slidenum">
              <a:rPr lang="en-IN" sz="1200" b="0" i="0" u="none" strike="noStrike" cap="none">
                <a:solidFill>
                  <a:srgbClr val="000000"/>
                </a:solidFill>
                <a:latin typeface="Verdana"/>
                <a:ea typeface="Verdana"/>
                <a:cs typeface="Verdana"/>
                <a:sym typeface="Verdana"/>
              </a:rPr>
              <a:t>6</a:t>
            </a:fld>
            <a:endParaRPr sz="1200" b="0" i="0" u="none" strike="noStrike" cap="none">
              <a:solidFill>
                <a:srgbClr val="000000"/>
              </a:solidFill>
              <a:latin typeface="Verdana"/>
              <a:ea typeface="Verdana"/>
              <a:cs typeface="Verdana"/>
              <a:sym typeface="Verdana"/>
            </a:endParaRPr>
          </a:p>
        </p:txBody>
      </p:sp>
      <p:sp>
        <p:nvSpPr>
          <p:cNvPr id="3" name="Text Placeholder 2">
            <a:extLst>
              <a:ext uri="{FF2B5EF4-FFF2-40B4-BE49-F238E27FC236}">
                <a16:creationId xmlns:a16="http://schemas.microsoft.com/office/drawing/2014/main" id="{3D64D0B9-26DF-B7B2-6655-E644C3107D31}"/>
              </a:ext>
            </a:extLst>
          </p:cNvPr>
          <p:cNvSpPr>
            <a:spLocks noGrp="1" noChangeArrowheads="1"/>
          </p:cNvSpPr>
          <p:nvPr>
            <p:ph type="body" idx="1"/>
          </p:nvPr>
        </p:nvSpPr>
        <p:spPr bwMode="auto">
          <a:xfrm>
            <a:off x="755650" y="2116486"/>
            <a:ext cx="10884966"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Rule-based systems generate too many false positives.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ML models improve adaptability but require high computation and labeled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Keystroke-based systems face challenges like imitation, environmental variation, and device inconsistency.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trends include multimodal biometrics (e.g., mouse, touch), explainable AI, and federated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transparency, and bias mitigation are still open challenges.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Font typeface="Arial"/>
              <a:buNone/>
            </a:pPr>
            <a:r>
              <a:rPr lang="en-IN" sz="2800" b="1">
                <a:solidFill>
                  <a:srgbClr val="FF0000"/>
                </a:solidFill>
              </a:rPr>
              <a:t>Problem Statement</a:t>
            </a:r>
            <a:endParaRPr sz="2800"/>
          </a:p>
        </p:txBody>
      </p:sp>
      <p:sp>
        <p:nvSpPr>
          <p:cNvPr id="140" name="Google Shape;140;p6"/>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114300" indent="0">
              <a:buNone/>
            </a:pP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Static and 2FA-based systems are intrusive and still vulnerable to social engineering/phishing.</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There’s a need for continuous, real-time anomaly detection that doesn’t affect user experience.</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goal is to provide security without degrading usability.</a:t>
            </a:r>
          </a:p>
          <a:p>
            <a:pPr marL="0" indent="0">
              <a:spcBef>
                <a:spcPts val="600"/>
              </a:spcBef>
              <a:buSzPts val="3000"/>
              <a:buNone/>
            </a:pPr>
            <a:endParaRPr sz="2800" dirty="0">
              <a:latin typeface="Times New Roman" panose="02020603050405020304" pitchFamily="18" charset="0"/>
              <a:cs typeface="Times New Roman" panose="02020603050405020304" pitchFamily="18" charset="0"/>
            </a:endParaRPr>
          </a:p>
        </p:txBody>
      </p:sp>
      <p:sp>
        <p:nvSpPr>
          <p:cNvPr id="142" name="Google Shape;142;p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lvl="0">
              <a:buSzPts val="1200"/>
            </a:pPr>
            <a:r>
              <a:rPr lang="en-IN" dirty="0">
                <a:solidFill>
                  <a:srgbClr val="000000"/>
                </a:solidFill>
              </a:rPr>
              <a:t>ACCAI-2025</a:t>
            </a:r>
            <a:endParaRPr dirty="0"/>
          </a:p>
        </p:txBody>
      </p:sp>
      <p:sp>
        <p:nvSpPr>
          <p:cNvPr id="143" name="Google Shape;143;p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Verdana"/>
              <a:buNone/>
            </a:pPr>
            <a:fld id="{00000000-1234-1234-1234-123412341234}" type="slidenum">
              <a:rPr lang="en-IN" sz="1200" b="0" i="0" u="none" strike="noStrike" cap="none">
                <a:solidFill>
                  <a:srgbClr val="000000"/>
                </a:solidFill>
                <a:latin typeface="Verdana"/>
                <a:ea typeface="Verdana"/>
                <a:cs typeface="Verdana"/>
                <a:sym typeface="Verdana"/>
              </a:rPr>
              <a:t>7</a:t>
            </a:fld>
            <a:endParaRPr sz="1200" b="0" i="0" u="none" strike="noStrike" cap="none">
              <a:solidFill>
                <a:srgbClr val="000000"/>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7"/>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2800" b="1">
                <a:solidFill>
                  <a:srgbClr val="FF0000"/>
                </a:solidFill>
              </a:rPr>
              <a:t>Proposed Work</a:t>
            </a:r>
            <a:endParaRPr/>
          </a:p>
        </p:txBody>
      </p:sp>
      <p:sp>
        <p:nvSpPr>
          <p:cNvPr id="151" name="Google Shape;151;p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lvl="0">
              <a:buSzPts val="1200"/>
            </a:pPr>
            <a:r>
              <a:rPr lang="en-IN" dirty="0">
                <a:solidFill>
                  <a:srgbClr val="000000"/>
                </a:solidFill>
              </a:rPr>
              <a:t>ACCAI-2025</a:t>
            </a:r>
            <a:endParaRPr dirty="0"/>
          </a:p>
        </p:txBody>
      </p:sp>
      <p:sp>
        <p:nvSpPr>
          <p:cNvPr id="152" name="Google Shape;152;p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Verdana"/>
              <a:buNone/>
            </a:pPr>
            <a:fld id="{00000000-1234-1234-1234-123412341234}" type="slidenum">
              <a:rPr lang="en-IN" sz="1200" b="0" i="0" u="none" strike="noStrike" cap="none">
                <a:solidFill>
                  <a:srgbClr val="000000"/>
                </a:solidFill>
                <a:latin typeface="Verdana"/>
                <a:ea typeface="Verdana"/>
                <a:cs typeface="Verdana"/>
                <a:sym typeface="Verdana"/>
              </a:rPr>
              <a:t>8</a:t>
            </a:fld>
            <a:endParaRPr sz="1200" b="0" i="0" u="none" strike="noStrike" cap="none">
              <a:solidFill>
                <a:srgbClr val="000000"/>
              </a:solidFill>
              <a:latin typeface="Verdana"/>
              <a:ea typeface="Verdana"/>
              <a:cs typeface="Verdana"/>
              <a:sym typeface="Verdana"/>
            </a:endParaRPr>
          </a:p>
        </p:txBody>
      </p:sp>
      <p:sp>
        <p:nvSpPr>
          <p:cNvPr id="2" name="Text Placeholder 1">
            <a:extLst>
              <a:ext uri="{FF2B5EF4-FFF2-40B4-BE49-F238E27FC236}">
                <a16:creationId xmlns:a16="http://schemas.microsoft.com/office/drawing/2014/main" id="{999BCAD6-AB7F-7C1D-6120-9AA57A8620FD}"/>
              </a:ext>
            </a:extLst>
          </p:cNvPr>
          <p:cNvSpPr>
            <a:spLocks noGrp="1" noChangeArrowheads="1"/>
          </p:cNvSpPr>
          <p:nvPr>
            <p:ph type="body" idx="1"/>
          </p:nvPr>
        </p:nvSpPr>
        <p:spPr bwMode="auto">
          <a:xfrm>
            <a:off x="755650" y="2331929"/>
            <a:ext cx="1110099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Introduces a system that integrates keystroke biometrics with the Mistral-7B-Instruct LLM.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LangChain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turn keystroke data into prompts for contextual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Combines traditional authentication with real-time behavior monitoring.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Adds security layers like IP filtering (via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ipify</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API) and dynamic CAPTCHAs.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2800" b="1">
                <a:solidFill>
                  <a:srgbClr val="FF0000"/>
                </a:solidFill>
              </a:rPr>
              <a:t>Methodology</a:t>
            </a:r>
            <a:endParaRPr sz="2800"/>
          </a:p>
        </p:txBody>
      </p:sp>
      <p:sp>
        <p:nvSpPr>
          <p:cNvPr id="160" name="Google Shape;160;p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lvl="0">
              <a:buSzPts val="1200"/>
            </a:pPr>
            <a:r>
              <a:rPr lang="en-IN" dirty="0">
                <a:solidFill>
                  <a:srgbClr val="000000"/>
                </a:solidFill>
              </a:rPr>
              <a:t>ACCAI-2025</a:t>
            </a:r>
            <a:endParaRPr dirty="0"/>
          </a:p>
        </p:txBody>
      </p:sp>
      <p:sp>
        <p:nvSpPr>
          <p:cNvPr id="161" name="Google Shape;161;p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Verdana"/>
              <a:buNone/>
            </a:pPr>
            <a:fld id="{00000000-1234-1234-1234-123412341234}" type="slidenum">
              <a:rPr lang="en-IN" sz="1200" b="0" i="0" u="none" strike="noStrike" cap="none">
                <a:solidFill>
                  <a:srgbClr val="000000"/>
                </a:solidFill>
                <a:latin typeface="Verdana"/>
                <a:ea typeface="Verdana"/>
                <a:cs typeface="Verdana"/>
                <a:sym typeface="Verdana"/>
              </a:rPr>
              <a:t>9</a:t>
            </a:fld>
            <a:endParaRPr sz="1200" b="0" i="0" u="none" strike="noStrike" cap="none">
              <a:solidFill>
                <a:srgbClr val="000000"/>
              </a:solidFill>
              <a:latin typeface="Verdana"/>
              <a:ea typeface="Verdana"/>
              <a:cs typeface="Verdana"/>
              <a:sym typeface="Verdana"/>
            </a:endParaRPr>
          </a:p>
        </p:txBody>
      </p:sp>
      <p:sp>
        <p:nvSpPr>
          <p:cNvPr id="2" name="Text Placeholder 1">
            <a:extLst>
              <a:ext uri="{FF2B5EF4-FFF2-40B4-BE49-F238E27FC236}">
                <a16:creationId xmlns:a16="http://schemas.microsoft.com/office/drawing/2014/main" id="{47AC7446-ECBE-E6AD-B24F-B254B985EFC4}"/>
              </a:ext>
            </a:extLst>
          </p:cNvPr>
          <p:cNvSpPr>
            <a:spLocks noGrp="1" noChangeArrowheads="1"/>
          </p:cNvSpPr>
          <p:nvPr>
            <p:ph type="body" idx="1"/>
          </p:nvPr>
        </p:nvSpPr>
        <p:spPr bwMode="auto">
          <a:xfrm>
            <a:off x="755650" y="2116486"/>
            <a:ext cx="11389022"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Records user typing metrics (duration, latency, input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Preprocessing</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Extracts key features from typing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Trains models on past data to detect anomalies.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Analysis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Compares new inputs to learned behavior and generates risk scores.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Decision Engine</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Flags suspicious behavior and logs decisions.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Feedback Loop</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Continuously updates models to adapt to new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a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UI and LLM prompt formatting for anomaly detection.</a:t>
            </a:r>
          </a:p>
        </p:txBody>
      </p:sp>
    </p:spTree>
  </p:cSld>
  <p:clrMapOvr>
    <a:masterClrMapping/>
  </p:clrMapOvr>
</p:sld>
</file>

<file path=ppt/theme/theme1.xml><?xml version="1.0" encoding="utf-8"?>
<a:theme xmlns:a="http://schemas.openxmlformats.org/drawingml/2006/main" name="Profile">
  <a:themeElements>
    <a:clrScheme name="Red Violet">
      <a:dk1>
        <a:srgbClr val="000000"/>
      </a:dk1>
      <a:lt1>
        <a:srgbClr val="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TotalTime>
  <Words>1429</Words>
  <Application>Microsoft Office PowerPoint</Application>
  <PresentationFormat>Widescreen</PresentationFormat>
  <Paragraphs>211</Paragraphs>
  <Slides>21</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Noto Sans Symbols</vt:lpstr>
      <vt:lpstr>Times New Roman</vt:lpstr>
      <vt:lpstr>Verdana</vt:lpstr>
      <vt:lpstr>Profile</vt:lpstr>
      <vt:lpstr>PowerPoint Presentation</vt:lpstr>
      <vt:lpstr>List of Content</vt:lpstr>
      <vt:lpstr>Abstract</vt:lpstr>
      <vt:lpstr>Introduction</vt:lpstr>
      <vt:lpstr>Introduction</vt:lpstr>
      <vt:lpstr>Literature Survey</vt:lpstr>
      <vt:lpstr>Problem Statement</vt:lpstr>
      <vt:lpstr>Proposed Work</vt:lpstr>
      <vt:lpstr>Methodology</vt:lpstr>
      <vt:lpstr>Results and Discussions</vt:lpstr>
      <vt:lpstr>Results and Discussions</vt:lpstr>
      <vt:lpstr>Results and Discussions</vt:lpstr>
      <vt:lpstr>Graphic Displays of Outcome</vt:lpstr>
      <vt:lpstr>Aggregated Behavioral Metrics and User ID Counts by Classification and Input Text</vt:lpstr>
      <vt:lpstr>Typing Behavior Metrics: Fraudulent vs. Legitimate</vt:lpstr>
      <vt:lpstr>PowerPoint Presentation</vt:lpstr>
      <vt:lpstr>Results and Discussions </vt:lpstr>
      <vt:lpstr>Results and Discussions</vt:lpstr>
      <vt:lpstr>Conclusion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DURAIMURUGAN N</dc:creator>
  <cp:lastModifiedBy>Sucindran R</cp:lastModifiedBy>
  <cp:revision>11</cp:revision>
  <dcterms:created xsi:type="dcterms:W3CDTF">2024-04-19T11:43:18Z</dcterms:created>
  <dcterms:modified xsi:type="dcterms:W3CDTF">2025-10-29T15:50:36Z</dcterms:modified>
</cp:coreProperties>
</file>