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xlsx" ContentType="application/vnd.openxmlformats-officedocument.spreadsheetml.sheet"/>
  <Default Extension="jpeg" ContentType="image/jpeg"/>
  <Default Extension="vml" ContentType="application/vnd.openxmlformats-officedocument.vmlDrawing"/>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8"/>
  </p:notesMasterIdLst>
  <p:sldIdLst>
    <p:sldId id="263" r:id="rId2"/>
    <p:sldId id="268" r:id="rId3"/>
    <p:sldId id="266" r:id="rId4"/>
    <p:sldId id="267" r:id="rId5"/>
    <p:sldId id="269" r:id="rId6"/>
    <p:sldId id="27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72170" autoAdjust="0"/>
  </p:normalViewPr>
  <p:slideViewPr>
    <p:cSldViewPr snapToGrid="0">
      <p:cViewPr varScale="1">
        <p:scale>
          <a:sx n="91" d="100"/>
          <a:sy n="91" d="100"/>
        </p:scale>
        <p:origin x="19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3E8B3-4D17-4F67-B102-8193259FCFC8}" type="datetimeFigureOut">
              <a:rPr lang="en-US" smtClean="0"/>
              <a:t>10/30/18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744C1-7790-47E4-A0FE-E3C493AA9662}" type="slidenum">
              <a:rPr lang="en-US" smtClean="0"/>
              <a:t>‹#›</a:t>
            </a:fld>
            <a:endParaRPr lang="en-US"/>
          </a:p>
        </p:txBody>
      </p:sp>
    </p:spTree>
    <p:extLst>
      <p:ext uri="{BB962C8B-B14F-4D97-AF65-F5344CB8AC3E}">
        <p14:creationId xmlns:p14="http://schemas.microsoft.com/office/powerpoint/2010/main" val="2072235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ym typeface="Wingdings"/>
              </a:rPr>
              <a:t> </a:t>
            </a:r>
            <a:r>
              <a:rPr lang="en-US" dirty="0" err="1" smtClean="0"/>
              <a:t>Melioidosis</a:t>
            </a:r>
            <a:r>
              <a:rPr lang="en-US" dirty="0" smtClean="0"/>
              <a:t> is the disease in which</a:t>
            </a:r>
            <a:r>
              <a:rPr lang="en-US" baseline="0" dirty="0" smtClean="0"/>
              <a:t> our developing diagnostic assay and subsequent analyses, which you’ll see later, revolves around</a:t>
            </a:r>
          </a:p>
          <a:p>
            <a:pPr marL="171450" indent="-171450">
              <a:buFontTx/>
              <a:buChar char="-"/>
            </a:pPr>
            <a:r>
              <a:rPr lang="en-US" baseline="0" dirty="0" smtClean="0"/>
              <a:t>This disease is caused by the gram negative bacillus, </a:t>
            </a:r>
            <a:r>
              <a:rPr lang="en-US" baseline="0" dirty="0" err="1" smtClean="0"/>
              <a:t>Burkholderia</a:t>
            </a:r>
            <a:r>
              <a:rPr lang="en-US" baseline="0" dirty="0" smtClean="0"/>
              <a:t> </a:t>
            </a:r>
            <a:r>
              <a:rPr lang="en-US" baseline="0" dirty="0" err="1" smtClean="0"/>
              <a:t>pseudomallei</a:t>
            </a:r>
            <a:r>
              <a:rPr lang="en-US" baseline="0" dirty="0" smtClean="0"/>
              <a:t>, a soil bacterium which can be spread to humans by contaminated soil an water</a:t>
            </a:r>
          </a:p>
          <a:p>
            <a:pPr marL="171450" indent="-171450">
              <a:buFontTx/>
              <a:buChar char="-"/>
            </a:pPr>
            <a:r>
              <a:rPr lang="en-US" baseline="0" dirty="0" smtClean="0"/>
              <a:t>This disease is prevalent in tropical and subtropical areas of the world (SEE MAP) </a:t>
            </a:r>
          </a:p>
          <a:p>
            <a:pPr marL="171450" indent="-171450">
              <a:buFontTx/>
              <a:buChar char="-"/>
            </a:pPr>
            <a:endParaRPr lang="en-US" baseline="0" dirty="0" smtClean="0"/>
          </a:p>
          <a:p>
            <a:pPr marL="171450" indent="-171450">
              <a:buFontTx/>
              <a:buChar char="-"/>
            </a:pPr>
            <a:r>
              <a:rPr lang="en-US" baseline="0" dirty="0" smtClean="0"/>
              <a:t>The symptoms for this disease are widely varied, hence the name for the “great mimicker”. Disease symptoms range from in-apparent, flu like, chronic illness, or fatal septicemia</a:t>
            </a:r>
          </a:p>
          <a:p>
            <a:pPr marL="171450" indent="-171450">
              <a:buFontTx/>
              <a:buChar char="-"/>
            </a:pPr>
            <a:endParaRPr lang="en-US" baseline="0" dirty="0" smtClean="0"/>
          </a:p>
          <a:p>
            <a:pPr marL="171450" indent="-171450">
              <a:buFontTx/>
              <a:buChar char="-"/>
            </a:pPr>
            <a:r>
              <a:rPr lang="en-US" baseline="0" dirty="0" smtClean="0"/>
              <a:t>The diagnosis, which is where our project fits in, is subject to two main methods- both with great limitations. </a:t>
            </a:r>
          </a:p>
          <a:p>
            <a:pPr marL="171450" indent="-171450">
              <a:buFontTx/>
              <a:buChar char="-"/>
            </a:pPr>
            <a:r>
              <a:rPr lang="en-US" baseline="0" dirty="0" smtClean="0"/>
              <a:t>If there is a suspected patient, culturing the organism is the most effective and definitive diagnosis. In endemic countries such as Thailand and Australia, culturing is easy, cheap and translatable across countries. </a:t>
            </a:r>
          </a:p>
          <a:p>
            <a:pPr marL="171450" indent="-171450">
              <a:buFontTx/>
              <a:buChar char="-"/>
            </a:pPr>
            <a:r>
              <a:rPr lang="en-US" baseline="0" dirty="0" smtClean="0"/>
              <a:t>Culturing can be difficult due to the sample type and presence. It is common for a patient to be diseased and not be able to culture from a sample type. In addition, not all sample types have the bacteria present. Sensitivity is roughly 55% </a:t>
            </a:r>
          </a:p>
          <a:p>
            <a:pPr marL="171450" indent="-171450">
              <a:buFontTx/>
              <a:buChar char="-"/>
            </a:pPr>
            <a:endParaRPr lang="en-US" baseline="0" dirty="0" smtClean="0"/>
          </a:p>
          <a:p>
            <a:pPr marL="171450" indent="-171450">
              <a:buFontTx/>
              <a:buChar char="-"/>
            </a:pPr>
            <a:r>
              <a:rPr lang="en-US" baseline="0" dirty="0" smtClean="0"/>
              <a:t>Following a culture positive sample, a secondary test such as a lateral flow assay or PCR must be completed. </a:t>
            </a:r>
          </a:p>
          <a:p>
            <a:pPr marL="171450" indent="-171450">
              <a:buFontTx/>
              <a:buChar char="-"/>
            </a:pPr>
            <a:r>
              <a:rPr lang="en-US" baseline="0" dirty="0" smtClean="0"/>
              <a:t>In the case of PCR, the sample MUST have been previously amplified (ex- culture) in order to produce a result.</a:t>
            </a:r>
          </a:p>
          <a:p>
            <a:pPr marL="171450" indent="-171450">
              <a:buFontTx/>
              <a:buChar char="-"/>
            </a:pPr>
            <a:endParaRPr lang="en-US" baseline="0" dirty="0" smtClean="0"/>
          </a:p>
          <a:p>
            <a:pPr marL="171450" indent="-171450">
              <a:buFontTx/>
              <a:buChar char="-"/>
            </a:pPr>
            <a:r>
              <a:rPr lang="en-US" baseline="0" dirty="0" smtClean="0"/>
              <a:t>The other common assay in diagnosing </a:t>
            </a:r>
            <a:r>
              <a:rPr lang="en-US" baseline="0" dirty="0" err="1" smtClean="0"/>
              <a:t>Melioidosis</a:t>
            </a:r>
            <a:r>
              <a:rPr lang="en-US" baseline="0" dirty="0" smtClean="0"/>
              <a:t> is an Indirect </a:t>
            </a:r>
            <a:r>
              <a:rPr lang="en-US" baseline="0" dirty="0" err="1" smtClean="0"/>
              <a:t>Hemagglutination</a:t>
            </a:r>
            <a:r>
              <a:rPr lang="en-US" baseline="0" dirty="0" smtClean="0"/>
              <a:t> assay (IHA) in which a whole cell lysate or broken up bacterial cells are presented with patient red blood cells. If the patient’s red blood cells clump together, this shows that the patient has antibodies to the bacteria. </a:t>
            </a:r>
          </a:p>
          <a:p>
            <a:pPr marL="171450" indent="-171450">
              <a:buFontTx/>
              <a:buChar char="-"/>
            </a:pPr>
            <a:r>
              <a:rPr lang="en-US" baseline="0" dirty="0" smtClean="0"/>
              <a:t>The </a:t>
            </a:r>
            <a:r>
              <a:rPr lang="en-US" baseline="0" dirty="0" err="1" smtClean="0"/>
              <a:t>weakeness</a:t>
            </a:r>
            <a:r>
              <a:rPr lang="en-US" baseline="0" dirty="0" smtClean="0"/>
              <a:t> to this assay as a lack of standardization across different countries. Even more so, this assay cannot determine whether a patient has been previously infected or currently infected. At our collaborators institute, this assay is used to monitor a patient’s response to treatment</a:t>
            </a:r>
            <a:endParaRPr lang="en-US" dirty="0" smtClean="0"/>
          </a:p>
          <a:p>
            <a:endParaRPr lang="en-US" dirty="0" smtClean="0"/>
          </a:p>
          <a:p>
            <a:r>
              <a:rPr lang="en-US" dirty="0" smtClean="0"/>
              <a:t>- Treatment is </a:t>
            </a:r>
            <a:r>
              <a:rPr lang="en-US" dirty="0" err="1" smtClean="0"/>
              <a:t>extensive..up</a:t>
            </a:r>
            <a:r>
              <a:rPr lang="en-US" baseline="0" dirty="0" smtClean="0"/>
              <a:t> to 6 months</a:t>
            </a:r>
            <a:endParaRPr lang="en-US" dirty="0" smtClean="0"/>
          </a:p>
          <a:p>
            <a:endParaRPr lang="en-US" dirty="0" smtClean="0"/>
          </a:p>
          <a:p>
            <a:endParaRPr lang="en-US" dirty="0" smtClean="0"/>
          </a:p>
          <a:p>
            <a:endParaRPr lang="en-US" dirty="0" smtClean="0"/>
          </a:p>
          <a:p>
            <a:r>
              <a:rPr lang="en-US" dirty="0" smtClean="0"/>
              <a:t>Sources:</a:t>
            </a:r>
          </a:p>
          <a:p>
            <a:endParaRPr lang="en-US" dirty="0" smtClean="0"/>
          </a:p>
          <a:p>
            <a:r>
              <a:rPr lang="en-US" dirty="0" smtClean="0"/>
              <a:t>image: https://www.cdc.gov/melioidosis/prevention/index.html </a:t>
            </a:r>
          </a:p>
          <a:p>
            <a:endParaRPr lang="en-US" dirty="0" smtClean="0"/>
          </a:p>
          <a:p>
            <a:r>
              <a:rPr lang="en-US" dirty="0" smtClean="0"/>
              <a:t>Melioidosis:</a:t>
            </a:r>
            <a:r>
              <a:rPr lang="en-US" baseline="0" dirty="0" smtClean="0"/>
              <a:t> a clinical review : https://watermark.silverchair.com/ldr007.pdf?token=AQECAHi208BE49Ooan9kkhW_Ercy7Dm3ZL_9Cf3qfKAc485ysgAAAi4wggIqBgkqhkiG9w0BBwagggIbMIICFwIBADCCAhAGCSqGSIb3DQEHATAeBglghkgBZQMEAS4wEQQMHH4vK2DaY1t9V0JqAgEQgIIB4Tjjp8bIYTBk9GqbZO_6xs2e3nFE2gFM00E9dRRELXC7qnaRtG_Sqb3X39yDHuqfNl5I_iK1zPNjxEQ-25kk0_0tDZzI1hvXRe6pQsC_Vxt3FduJ7Jbt8PJBtdmsOAv8r7SwvCkV4XSKBko6AL6xTKIvSdwOlPK6ItBwECDhMHseQ19xii4XgZTwJxJY3YpW0SU6LaNfvG5-qy54e1MaO2j4c-lC_uBb36-7ZzCflarGvh5wxyAcVme880BT3WUbhpGpBBnKigQjdEPfK8SeBTFlG9Wh5ut52MzHv4GXiRInhYPSh0iSpYfN5A6zKIDw4I4mzEC6GZ_LIgzMzw9ZvOhXHE6ilHOGIFG147N4kGkOclI6-cBWy6OwZ_EDKsQmw6KthvJPlLnUYZs5WZEJX01Q6UCvZRvjQU1P2FJHfWhhJuVneJOZjLQBP3Hy0KKthAj_TPlUtX5pQWy6GcEwPo9634PzzuIinxYQBJDznad6_RYiitiKYTsBEVYvbKuYKmxoafnmZNEfZLGCPuKkCbu2fX7DgOMCUMHy1V_TJu47KusbgPBcyaL7ruDsypvh9VUmQpFg3LdNTc7l6SLVWR8AlJB7QDcC1jvumAsDM6qBEtuMXvTG8rNMqHyo2FSMw8Y</a:t>
            </a:r>
            <a:endParaRPr lang="en-US" dirty="0" smtClean="0"/>
          </a:p>
          <a:p>
            <a:endParaRPr lang="en-US" dirty="0" smtClean="0"/>
          </a:p>
          <a:p>
            <a:r>
              <a:rPr lang="en-US" dirty="0" smtClean="0"/>
              <a:t>Dr. Amy </a:t>
            </a:r>
            <a:r>
              <a:rPr lang="en-US" dirty="0" err="1" smtClean="0"/>
              <a:t>Vogler’s</a:t>
            </a:r>
            <a:r>
              <a:rPr lang="en-US" dirty="0" smtClean="0"/>
              <a:t> PMI SA Biosafety</a:t>
            </a:r>
            <a:r>
              <a:rPr lang="en-US" baseline="0" dirty="0" smtClean="0"/>
              <a:t> Training Initial 20170328</a:t>
            </a:r>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335744C1-7790-47E4-A0FE-E3C493AA9662}" type="slidenum">
              <a:rPr lang="en-US" smtClean="0"/>
              <a:t>1</a:t>
            </a:fld>
            <a:endParaRPr lang="en-US"/>
          </a:p>
        </p:txBody>
      </p:sp>
    </p:spTree>
    <p:extLst>
      <p:ext uri="{BB962C8B-B14F-4D97-AF65-F5344CB8AC3E}">
        <p14:creationId xmlns:p14="http://schemas.microsoft.com/office/powerpoint/2010/main" val="70687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Also remember that </a:t>
            </a:r>
            <a:r>
              <a:rPr lang="en-US" baseline="0" dirty="0" err="1" smtClean="0"/>
              <a:t>pseudomallei</a:t>
            </a:r>
            <a:r>
              <a:rPr lang="en-US" baseline="0" dirty="0" smtClean="0"/>
              <a:t>, like any other bacteria, is made up of proteins, in which some of those are antigenic, OR cause us to be sick, and w can find those and determine disease (specific)</a:t>
            </a:r>
          </a:p>
          <a:p>
            <a:pPr marL="171450" indent="-171450">
              <a:buFontTx/>
              <a:buChar char="-"/>
            </a:pPr>
            <a:endParaRPr lang="en-US" baseline="0" dirty="0" smtClean="0"/>
          </a:p>
          <a:p>
            <a:pPr marL="171450" indent="-171450">
              <a:buFontTx/>
              <a:buChar char="-"/>
            </a:pPr>
            <a:r>
              <a:rPr lang="en-US" baseline="0" dirty="0" smtClean="0"/>
              <a:t>Before I talk about the </a:t>
            </a:r>
            <a:r>
              <a:rPr lang="en-US" baseline="0" dirty="0" err="1" smtClean="0"/>
              <a:t>MAGPix</a:t>
            </a:r>
            <a:r>
              <a:rPr lang="en-US" baseline="0" dirty="0" smtClean="0"/>
              <a:t> technology, I want to explain how similar this assay is to an indirect ELISA. If you are familiar with the ELISA </a:t>
            </a:r>
            <a:r>
              <a:rPr lang="en-US" baseline="0" dirty="0" err="1" smtClean="0"/>
              <a:t>methodology,yay</a:t>
            </a:r>
            <a:r>
              <a:rPr lang="en-US" baseline="0" dirty="0" smtClean="0"/>
              <a:t>! I will quickly walk though the basics first. </a:t>
            </a:r>
          </a:p>
          <a:p>
            <a:pPr marL="171450" indent="-171450">
              <a:buFontTx/>
              <a:buChar char="-"/>
            </a:pPr>
            <a:r>
              <a:rPr lang="en-US" baseline="0" dirty="0" smtClean="0"/>
              <a:t>An ELISA is generally conducted in a 96 well plate in which a substrate of some sort (protein, peptide, </a:t>
            </a:r>
            <a:r>
              <a:rPr lang="en-US" baseline="0" dirty="0" err="1" smtClean="0"/>
              <a:t>etc</a:t>
            </a:r>
            <a:r>
              <a:rPr lang="en-US" baseline="0" dirty="0" smtClean="0"/>
              <a:t>) is bound to the bottom of the well. For this sake, I am using protein as our substrate. </a:t>
            </a:r>
          </a:p>
          <a:p>
            <a:pPr marL="171450" indent="-171450">
              <a:buFontTx/>
              <a:buChar char="-"/>
            </a:pPr>
            <a:r>
              <a:rPr lang="en-US" baseline="0" dirty="0" smtClean="0"/>
              <a:t>In the ELISA, there is one protein per well.</a:t>
            </a:r>
          </a:p>
          <a:p>
            <a:pPr marL="171450" indent="-171450">
              <a:buFontTx/>
              <a:buChar char="-"/>
            </a:pPr>
            <a:r>
              <a:rPr lang="en-US" baseline="0" dirty="0" smtClean="0"/>
              <a:t>Add a primary antibody (this can be patient serum) </a:t>
            </a:r>
          </a:p>
          <a:p>
            <a:pPr marL="171450" indent="-171450">
              <a:buFontTx/>
              <a:buChar char="-"/>
            </a:pPr>
            <a:r>
              <a:rPr lang="en-US" baseline="0" dirty="0" smtClean="0"/>
              <a:t>Detect with a secondary antibody bound to an enzyme </a:t>
            </a:r>
          </a:p>
          <a:p>
            <a:pPr marL="171450" indent="-171450">
              <a:buFontTx/>
              <a:buChar char="-"/>
            </a:pPr>
            <a:endParaRPr lang="en-US" baseline="0" dirty="0" smtClean="0"/>
          </a:p>
          <a:p>
            <a:pPr marL="171450" indent="-171450">
              <a:buFontTx/>
              <a:buChar char="-"/>
            </a:pPr>
            <a:r>
              <a:rPr lang="en-US" baseline="0" dirty="0" smtClean="0"/>
              <a:t>So with an ELISA we are only testing ONE protein per well and basing our results off one protein. For detecting </a:t>
            </a:r>
            <a:r>
              <a:rPr lang="en-US" baseline="0" dirty="0" err="1" smtClean="0"/>
              <a:t>Melioidosis</a:t>
            </a:r>
            <a:r>
              <a:rPr lang="en-US" baseline="0" dirty="0" smtClean="0"/>
              <a:t>, the chances of finding ONE definitive protein that is NOT cross reactive is pretty much impossible. </a:t>
            </a:r>
          </a:p>
          <a:p>
            <a:pPr marL="171450" indent="-171450">
              <a:buFontTx/>
              <a:buChar char="-"/>
            </a:pPr>
            <a:r>
              <a:rPr lang="en-US" baseline="0" dirty="0" smtClean="0"/>
              <a:t>If you were to test more than one protein in an ELISA, this would take more supplies, time, and money. </a:t>
            </a:r>
          </a:p>
          <a:p>
            <a:pPr marL="171450" indent="-171450">
              <a:buFontTx/>
              <a:buChar char="-"/>
            </a:pPr>
            <a:endParaRPr lang="en-US" baseline="0" dirty="0" smtClean="0"/>
          </a:p>
          <a:p>
            <a:pPr marL="171450" indent="-171450">
              <a:buFontTx/>
              <a:buChar char="-"/>
            </a:pPr>
            <a:r>
              <a:rPr lang="en-US" baseline="0" dirty="0" smtClean="0"/>
              <a:t>Now transitioning over to the </a:t>
            </a:r>
            <a:r>
              <a:rPr lang="en-US" baseline="0" dirty="0" err="1" smtClean="0"/>
              <a:t>MAGPix</a:t>
            </a:r>
            <a:r>
              <a:rPr lang="en-US" baseline="0" dirty="0" smtClean="0"/>
              <a:t> assay, we are doing the same thing here which is indirectly detecting the pathogen in a host through their own antibody response. The major difference here is MULTI PLEX and some technical things.</a:t>
            </a:r>
          </a:p>
          <a:p>
            <a:pPr marL="171450" indent="-171450">
              <a:buFontTx/>
              <a:buChar char="-"/>
            </a:pPr>
            <a:endParaRPr lang="en-US" baseline="0" dirty="0" smtClean="0"/>
          </a:p>
          <a:p>
            <a:pPr marL="171450" indent="-171450">
              <a:buFontTx/>
              <a:buChar char="-"/>
            </a:pPr>
            <a:r>
              <a:rPr lang="en-US" baseline="0" dirty="0" smtClean="0"/>
              <a:t>The first thing we do is bind a protein to a bead region. In the </a:t>
            </a:r>
            <a:r>
              <a:rPr lang="en-US" baseline="0" dirty="0" err="1" smtClean="0"/>
              <a:t>MAGPix</a:t>
            </a:r>
            <a:r>
              <a:rPr lang="en-US" baseline="0" dirty="0" smtClean="0"/>
              <a:t> Technology, each bead region has a unique composition of red and green </a:t>
            </a:r>
            <a:r>
              <a:rPr lang="en-US" baseline="0" dirty="0" err="1" smtClean="0"/>
              <a:t>flourophores</a:t>
            </a:r>
            <a:r>
              <a:rPr lang="en-US" baseline="0" dirty="0" smtClean="0"/>
              <a:t> and this accumulates to a total of 50 bead regions to use. </a:t>
            </a:r>
          </a:p>
          <a:p>
            <a:pPr marL="171450" indent="-171450">
              <a:buFontTx/>
              <a:buChar char="-"/>
            </a:pPr>
            <a:r>
              <a:rPr lang="en-US" baseline="0" dirty="0" smtClean="0"/>
              <a:t>We bind different proteins to different beads, </a:t>
            </a:r>
          </a:p>
          <a:p>
            <a:pPr marL="628650" lvl="1" indent="-171450">
              <a:buFontTx/>
              <a:buChar char="-"/>
            </a:pPr>
            <a:r>
              <a:rPr lang="en-US" baseline="0" dirty="0" smtClean="0"/>
              <a:t>For example, protein A here is bound to this region, but protein B can be bound to this other region</a:t>
            </a:r>
          </a:p>
          <a:p>
            <a:pPr marL="171450" indent="-171450">
              <a:buFontTx/>
              <a:buChar char="-"/>
            </a:pPr>
            <a:r>
              <a:rPr lang="en-US" baseline="0" dirty="0" smtClean="0"/>
              <a:t>Once we have all our bead regions we want bound to protein, we mix all the beads together in a master mix and put it into each well of a 96-well plate</a:t>
            </a:r>
          </a:p>
          <a:p>
            <a:pPr marL="171450" indent="-171450">
              <a:buFontTx/>
              <a:buChar char="-"/>
            </a:pPr>
            <a:r>
              <a:rPr lang="en-US" baseline="0" dirty="0" smtClean="0"/>
              <a:t>Add primary antibody (patient serum) to the wells</a:t>
            </a:r>
          </a:p>
          <a:p>
            <a:pPr marL="171450" indent="-171450">
              <a:buFontTx/>
              <a:buChar char="-"/>
            </a:pPr>
            <a:r>
              <a:rPr lang="en-US" baseline="0" dirty="0" smtClean="0"/>
              <a:t>Add detection antibody bound to biotin </a:t>
            </a:r>
          </a:p>
          <a:p>
            <a:pPr marL="171450" indent="-171450">
              <a:buFontTx/>
              <a:buChar char="-"/>
            </a:pPr>
            <a:endParaRPr lang="en-US" baseline="0" dirty="0" smtClean="0"/>
          </a:p>
          <a:p>
            <a:pPr marL="171450" indent="-171450">
              <a:buFontTx/>
              <a:buChar char="-"/>
            </a:pPr>
            <a:r>
              <a:rPr lang="en-US" baseline="0" dirty="0" smtClean="0"/>
              <a:t>So what is happening in each well is there are X number of protein bound to beads and interacting with one patient serum. Remember that in an ELISA you can only detect with one protein at a time and here we are detecting up to 50 proteins in a well. Here we are basing our diagnosis off a pattern of responses to many antigens rather than one data point off one antigen</a:t>
            </a:r>
          </a:p>
          <a:p>
            <a:pPr marL="171450" indent="-171450">
              <a:buFontTx/>
              <a:buChar char="-"/>
            </a:pPr>
            <a:endParaRPr lang="en-US" baseline="0" dirty="0" smtClean="0"/>
          </a:p>
          <a:p>
            <a:pPr marL="171450" indent="-171450">
              <a:buFontTx/>
              <a:buChar char="-"/>
            </a:pPr>
            <a:r>
              <a:rPr lang="en-US" baseline="0" dirty="0" smtClean="0"/>
              <a:t>After this process we obtain a few different results- two important ones here are presence and intensity</a:t>
            </a:r>
          </a:p>
          <a:p>
            <a:pPr marL="628650" lvl="1" indent="-171450">
              <a:buFontTx/>
              <a:buChar char="-"/>
            </a:pPr>
            <a:r>
              <a:rPr lang="en-US" baseline="0" dirty="0" smtClean="0"/>
              <a:t>Presence: Was the bead with the protein present? Count</a:t>
            </a:r>
          </a:p>
          <a:p>
            <a:pPr marL="628650" lvl="1" indent="-171450">
              <a:buFontTx/>
              <a:buChar char="-"/>
            </a:pPr>
            <a:r>
              <a:rPr lang="en-US" baseline="0" dirty="0" smtClean="0"/>
              <a:t>Intensity: How strongly did the patient antibody react and subsequently product a lot of detection. Median</a:t>
            </a:r>
            <a:endParaRPr lang="en-US" dirty="0" smtClean="0"/>
          </a:p>
          <a:p>
            <a:endParaRPr lang="en-US" dirty="0" smtClean="0"/>
          </a:p>
          <a:p>
            <a:endParaRPr lang="en-US" dirty="0" smtClean="0"/>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FA4886FD-6D5A-1944-8675-07054E6E01AB}" type="slidenum">
              <a:rPr lang="en-US" smtClean="0"/>
              <a:t>2</a:t>
            </a:fld>
            <a:endParaRPr lang="en-US"/>
          </a:p>
        </p:txBody>
      </p:sp>
    </p:spTree>
    <p:extLst>
      <p:ext uri="{BB962C8B-B14F-4D97-AF65-F5344CB8AC3E}">
        <p14:creationId xmlns:p14="http://schemas.microsoft.com/office/powerpoint/2010/main" val="2118981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current assay includes 25 beads consisting of 21 beads bound to 21 different </a:t>
            </a:r>
            <a:r>
              <a:rPr lang="en-US" baseline="0" dirty="0" err="1" smtClean="0"/>
              <a:t>b.pseudomallei</a:t>
            </a:r>
            <a:r>
              <a:rPr lang="en-US" baseline="0" dirty="0" smtClean="0"/>
              <a:t> proteins and an additional 4 controls</a:t>
            </a:r>
          </a:p>
          <a:p>
            <a:pPr marL="171450" indent="-171450">
              <a:buFontTx/>
              <a:buChar char="-"/>
            </a:pPr>
            <a:r>
              <a:rPr lang="en-US" baseline="0" dirty="0" smtClean="0"/>
              <a:t>Our current data set is quite large and we are still collecting data</a:t>
            </a:r>
          </a:p>
          <a:p>
            <a:pPr marL="628650" lvl="1" indent="-171450">
              <a:buFontTx/>
              <a:buChar char="-"/>
            </a:pPr>
            <a:r>
              <a:rPr lang="en-US" baseline="0" dirty="0" smtClean="0"/>
              <a:t>Here at NAU</a:t>
            </a:r>
          </a:p>
          <a:p>
            <a:pPr marL="1085850" lvl="2" indent="-171450">
              <a:buFontTx/>
              <a:buChar char="-"/>
            </a:pPr>
            <a:r>
              <a:rPr lang="en-US" baseline="0" dirty="0" smtClean="0"/>
              <a:t>18 CSV files</a:t>
            </a:r>
          </a:p>
          <a:p>
            <a:pPr marL="1085850" lvl="2" indent="-171450">
              <a:buFontTx/>
              <a:buChar char="-"/>
            </a:pPr>
            <a:r>
              <a:rPr lang="en-US" baseline="0" dirty="0" smtClean="0"/>
              <a:t>Screened over 500 patients</a:t>
            </a:r>
          </a:p>
          <a:p>
            <a:pPr marL="628650" lvl="1" indent="-171450">
              <a:buFontTx/>
              <a:buChar char="-"/>
            </a:pPr>
            <a:r>
              <a:rPr lang="en-US" dirty="0" smtClean="0"/>
              <a:t>At</a:t>
            </a:r>
            <a:r>
              <a:rPr lang="en-US" baseline="0" dirty="0" smtClean="0"/>
              <a:t> MSHR</a:t>
            </a:r>
          </a:p>
          <a:p>
            <a:pPr marL="1085850" lvl="2" indent="-171450">
              <a:buFontTx/>
              <a:buChar char="-"/>
            </a:pPr>
            <a:r>
              <a:rPr lang="en-US" baseline="0" dirty="0" smtClean="0"/>
              <a:t>Prospective analysis</a:t>
            </a:r>
          </a:p>
          <a:p>
            <a:pPr marL="1085850" lvl="2" indent="-171450">
              <a:buFontTx/>
              <a:buChar char="-"/>
            </a:pPr>
            <a:r>
              <a:rPr lang="en-US" baseline="0" dirty="0" smtClean="0"/>
              <a:t>2-3 CSV files a week</a:t>
            </a:r>
          </a:p>
          <a:p>
            <a:pPr marL="171450" lvl="0" indent="-171450">
              <a:buFont typeface="Arial" charset="0"/>
              <a:buChar char="•"/>
            </a:pPr>
            <a:r>
              <a:rPr lang="en-US" dirty="0" smtClean="0"/>
              <a:t>All the data feeds into a multivariate</a:t>
            </a:r>
            <a:r>
              <a:rPr lang="en-US" baseline="0" dirty="0" smtClean="0"/>
              <a:t> model in order to learn how to </a:t>
            </a:r>
            <a:r>
              <a:rPr lang="en-US" baseline="0" dirty="0" err="1" smtClean="0"/>
              <a:t>downselect</a:t>
            </a:r>
            <a:r>
              <a:rPr lang="en-US" baseline="0" dirty="0" smtClean="0"/>
              <a:t> antigens, determine disease vs. non disease, and optimize the methodology. In order to make this process smooth, we need a quick way to organize the data for model analysis</a:t>
            </a:r>
            <a:endParaRPr lang="en-US" dirty="0" smtClean="0"/>
          </a:p>
        </p:txBody>
      </p:sp>
      <p:sp>
        <p:nvSpPr>
          <p:cNvPr id="4" name="Slide Number Placeholder 3"/>
          <p:cNvSpPr>
            <a:spLocks noGrp="1"/>
          </p:cNvSpPr>
          <p:nvPr>
            <p:ph type="sldNum" sz="quarter" idx="10"/>
          </p:nvPr>
        </p:nvSpPr>
        <p:spPr/>
        <p:txBody>
          <a:bodyPr/>
          <a:lstStyle/>
          <a:p>
            <a:fld id="{FA4886FD-6D5A-1944-8675-07054E6E01AB}" type="slidenum">
              <a:rPr lang="en-US" smtClean="0"/>
              <a:t>3</a:t>
            </a:fld>
            <a:endParaRPr lang="en-US"/>
          </a:p>
        </p:txBody>
      </p:sp>
    </p:spTree>
    <p:extLst>
      <p:ext uri="{BB962C8B-B14F-4D97-AF65-F5344CB8AC3E}">
        <p14:creationId xmlns:p14="http://schemas.microsoft.com/office/powerpoint/2010/main" val="44777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a:t>
            </a:r>
            <a:r>
              <a:rPr lang="en-US" baseline="0" dirty="0" smtClean="0"/>
              <a:t> from the left</a:t>
            </a:r>
            <a:r>
              <a:rPr lang="mr-IN" baseline="0" dirty="0" smtClean="0"/>
              <a:t>…</a:t>
            </a:r>
            <a:r>
              <a:rPr lang="en-US" baseline="0" dirty="0" smtClean="0"/>
              <a:t>.</a:t>
            </a:r>
          </a:p>
          <a:p>
            <a:endParaRPr lang="en-US" baseline="0" dirty="0" smtClean="0"/>
          </a:p>
          <a:p>
            <a:pPr marL="171450" indent="-171450">
              <a:buFontTx/>
              <a:buChar char="-"/>
            </a:pPr>
            <a:r>
              <a:rPr lang="en-US" baseline="0" dirty="0" smtClean="0"/>
              <a:t>3 Assay files: these are results files and will be excel CSV files directly from the machine. </a:t>
            </a:r>
          </a:p>
          <a:p>
            <a:pPr marL="171450" indent="-171450">
              <a:buFontTx/>
              <a:buChar char="-"/>
            </a:pPr>
            <a:r>
              <a:rPr lang="en-US" baseline="0" dirty="0" smtClean="0"/>
              <a:t>1 Assay Metadata file: This will be a plain text file that contains the assay metadata for all the runs. You will use this file to add metadata columns to the runs. Metadata includes Isotype (</a:t>
            </a:r>
            <a:r>
              <a:rPr lang="en-US" baseline="0" dirty="0" err="1" smtClean="0"/>
              <a:t>IgG,IgM</a:t>
            </a:r>
            <a:r>
              <a:rPr lang="en-US" baseline="0" dirty="0" smtClean="0"/>
              <a:t>), and Disease state (melioid, non-melioid)</a:t>
            </a:r>
          </a:p>
          <a:p>
            <a:pPr marL="171450" indent="-171450">
              <a:buFontTx/>
              <a:buChar char="-"/>
            </a:pPr>
            <a:r>
              <a:rPr lang="en-US" baseline="0" dirty="0" smtClean="0"/>
              <a:t>1 Protein dictionary file: This will be a plain text file containing two columns of protein names. You will use this file to rename the proteins and re-arrange the order in the files</a:t>
            </a:r>
          </a:p>
          <a:p>
            <a:pPr marL="171450" indent="-171450">
              <a:buFontTx/>
              <a:buChar char="-"/>
            </a:pPr>
            <a:endParaRPr lang="en-US" baseline="0" dirty="0"/>
          </a:p>
          <a:p>
            <a:pPr marL="0" indent="0">
              <a:buFontTx/>
              <a:buNone/>
            </a:pPr>
            <a:r>
              <a:rPr lang="en-US" baseline="0" dirty="0" smtClean="0"/>
              <a:t>The middle is the space in which the script will work its magic!</a:t>
            </a:r>
          </a:p>
          <a:p>
            <a:pPr marL="0" indent="0">
              <a:buFontTx/>
              <a:buNone/>
            </a:pPr>
            <a:endParaRPr lang="en-US" baseline="0" dirty="0" smtClean="0"/>
          </a:p>
          <a:p>
            <a:pPr marL="0" indent="0">
              <a:buFontTx/>
              <a:buNone/>
            </a:pPr>
            <a:r>
              <a:rPr lang="en-US" baseline="0" dirty="0" smtClean="0"/>
              <a:t>On the right</a:t>
            </a:r>
            <a:r>
              <a:rPr lang="mr-IN" baseline="0" dirty="0" smtClean="0"/>
              <a:t>…</a:t>
            </a:r>
            <a:r>
              <a:rPr lang="en-US" baseline="0" dirty="0" smtClean="0"/>
              <a:t>. </a:t>
            </a:r>
          </a:p>
          <a:p>
            <a:pPr marL="171450" indent="-171450">
              <a:buFontTx/>
              <a:buChar char="-"/>
            </a:pPr>
            <a:r>
              <a:rPr lang="en-US" baseline="0" dirty="0" smtClean="0"/>
              <a:t>There will be a sum of 5 different output files</a:t>
            </a:r>
          </a:p>
          <a:p>
            <a:pPr marL="171450" indent="-171450">
              <a:buFontTx/>
              <a:buChar char="-"/>
            </a:pPr>
            <a:r>
              <a:rPr lang="en-US" baseline="0" dirty="0" smtClean="0"/>
              <a:t>For the Median data, the script will produce three Median tab delimited files containing that particular run’s data. You will do the exact same for Count data. </a:t>
            </a:r>
          </a:p>
          <a:p>
            <a:pPr marL="171450" indent="-171450">
              <a:buFontTx/>
              <a:buChar char="-"/>
            </a:pPr>
            <a:r>
              <a:rPr lang="en-US" baseline="0" dirty="0" smtClean="0"/>
              <a:t>For Median data, you will also combine all the assay data into one combo file. You will do the same for Count data</a:t>
            </a:r>
          </a:p>
          <a:p>
            <a:pPr marL="171450" indent="-171450">
              <a:buFontTx/>
              <a:buChar char="-"/>
            </a:pPr>
            <a:r>
              <a:rPr lang="en-US" baseline="0" dirty="0" smtClean="0"/>
              <a:t>For the count data, you will use the Combo file to output a “Low Count’” Summary file. This file will contain a the proteins that had low bead counts, and the number of instances the count occurred. </a:t>
            </a:r>
          </a:p>
        </p:txBody>
      </p:sp>
      <p:sp>
        <p:nvSpPr>
          <p:cNvPr id="4" name="Slide Number Placeholder 3"/>
          <p:cNvSpPr>
            <a:spLocks noGrp="1"/>
          </p:cNvSpPr>
          <p:nvPr>
            <p:ph type="sldNum" sz="quarter" idx="10"/>
          </p:nvPr>
        </p:nvSpPr>
        <p:spPr/>
        <p:txBody>
          <a:bodyPr/>
          <a:lstStyle/>
          <a:p>
            <a:fld id="{335744C1-7790-47E4-A0FE-E3C493AA9662}" type="slidenum">
              <a:rPr lang="en-US" smtClean="0"/>
              <a:t>4</a:t>
            </a:fld>
            <a:endParaRPr lang="en-US"/>
          </a:p>
        </p:txBody>
      </p:sp>
    </p:spTree>
    <p:extLst>
      <p:ext uri="{BB962C8B-B14F-4D97-AF65-F5344CB8AC3E}">
        <p14:creationId xmlns:p14="http://schemas.microsoft.com/office/powerpoint/2010/main" val="470669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10/30/18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10/30/18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10/30/18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10/30/18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10/30/18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10/30/18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10/30/18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10/30/18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10/30/18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10/30/18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png"/><Relationship Id="rId5" Type="http://schemas.openxmlformats.org/officeDocument/2006/relationships/image" Target="../media/image4.tif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tiff"/><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1.xlsx"/><Relationship Id="rId4" Type="http://schemas.openxmlformats.org/officeDocument/2006/relationships/image" Target="../media/image8.emf"/><Relationship Id="rId5" Type="http://schemas.openxmlformats.org/officeDocument/2006/relationships/package" Target="../embeddings/Microsoft_Excel_Worksheet2.xlsx"/><Relationship Id="rId6" Type="http://schemas.openxmlformats.org/officeDocument/2006/relationships/image" Target="../media/image9.e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83296"/>
            <a:ext cx="7729728" cy="1188720"/>
          </a:xfrm>
        </p:spPr>
        <p:txBody>
          <a:bodyPr/>
          <a:lstStyle/>
          <a:p>
            <a:r>
              <a:rPr lang="en-US" dirty="0" smtClean="0"/>
              <a:t>Melioidosis</a:t>
            </a:r>
            <a:endParaRPr lang="en-US" dirty="0"/>
          </a:p>
        </p:txBody>
      </p:sp>
      <p:sp>
        <p:nvSpPr>
          <p:cNvPr id="3" name="Content Placeholder 2"/>
          <p:cNvSpPr>
            <a:spLocks noGrp="1"/>
          </p:cNvSpPr>
          <p:nvPr>
            <p:ph idx="1"/>
          </p:nvPr>
        </p:nvSpPr>
        <p:spPr>
          <a:xfrm>
            <a:off x="290422" y="1542123"/>
            <a:ext cx="6608064" cy="4639441"/>
          </a:xfrm>
        </p:spPr>
        <p:txBody>
          <a:bodyPr>
            <a:normAutofit fontScale="92500" lnSpcReduction="10000"/>
          </a:bodyPr>
          <a:lstStyle/>
          <a:p>
            <a:r>
              <a:rPr lang="en-US" dirty="0" smtClean="0"/>
              <a:t>Caused by the gram negative bacillus </a:t>
            </a:r>
            <a:r>
              <a:rPr lang="en-US" i="1" dirty="0" err="1" smtClean="0"/>
              <a:t>Burkholderia</a:t>
            </a:r>
            <a:r>
              <a:rPr lang="en-US" i="1" dirty="0" smtClean="0"/>
              <a:t> </a:t>
            </a:r>
            <a:r>
              <a:rPr lang="en-US" i="1" dirty="0" err="1" smtClean="0"/>
              <a:t>pseudomallei</a:t>
            </a:r>
            <a:r>
              <a:rPr lang="en-US" i="1" dirty="0" smtClean="0"/>
              <a:t> </a:t>
            </a:r>
            <a:r>
              <a:rPr lang="en-US" dirty="0" smtClean="0"/>
              <a:t>and spread through contaminated soil and water of </a:t>
            </a:r>
            <a:r>
              <a:rPr lang="en-US" dirty="0" smtClean="0"/>
              <a:t>tropical </a:t>
            </a:r>
            <a:r>
              <a:rPr lang="en-US" dirty="0" smtClean="0"/>
              <a:t>and subtropical regions </a:t>
            </a:r>
            <a:endParaRPr lang="en-US" i="1" dirty="0" smtClean="0"/>
          </a:p>
          <a:p>
            <a:r>
              <a:rPr lang="en-US" dirty="0" smtClean="0"/>
              <a:t>Symptoms: “Great Mimicker” ; symptoms vary from in-apparent to chronic to fatal septicemia</a:t>
            </a:r>
          </a:p>
          <a:p>
            <a:r>
              <a:rPr lang="en-US" b="1" dirty="0" smtClean="0"/>
              <a:t>Diagnosis</a:t>
            </a:r>
            <a:r>
              <a:rPr lang="en-US" dirty="0" smtClean="0"/>
              <a:t>: </a:t>
            </a:r>
            <a:r>
              <a:rPr lang="en-US" dirty="0" smtClean="0"/>
              <a:t>Culture and/or </a:t>
            </a:r>
            <a:r>
              <a:rPr lang="en-US" dirty="0" err="1" smtClean="0"/>
              <a:t>serodiagnostic</a:t>
            </a:r>
            <a:r>
              <a:rPr lang="en-US" dirty="0" smtClean="0"/>
              <a:t> assay</a:t>
            </a:r>
          </a:p>
          <a:p>
            <a:pPr lvl="1"/>
            <a:r>
              <a:rPr lang="en-US" dirty="0" smtClean="0"/>
              <a:t>Culture: Gold Standard for detection; low sensitivity (55%), not in every sample or sample type</a:t>
            </a:r>
            <a:endParaRPr lang="en-US" dirty="0" smtClean="0"/>
          </a:p>
          <a:p>
            <a:pPr lvl="1"/>
            <a:r>
              <a:rPr lang="en-US" dirty="0" smtClean="0"/>
              <a:t>PCR- sample must be previously amplified (ex- culture), not in routine use</a:t>
            </a:r>
          </a:p>
          <a:p>
            <a:pPr lvl="1"/>
            <a:r>
              <a:rPr lang="en-US" dirty="0" smtClean="0"/>
              <a:t>IHA- Not used for diagnostics- not standardized worldwide with varying cutoff values; tool for measuring patient response to treatment</a:t>
            </a:r>
            <a:endParaRPr lang="en-US" dirty="0"/>
          </a:p>
          <a:p>
            <a:pPr lvl="1"/>
            <a:r>
              <a:rPr lang="en-US" dirty="0" smtClean="0"/>
              <a:t>Limits </a:t>
            </a:r>
            <a:r>
              <a:rPr lang="en-US" dirty="0" smtClean="0"/>
              <a:t>of </a:t>
            </a:r>
            <a:r>
              <a:rPr lang="en-US" dirty="0" err="1" smtClean="0"/>
              <a:t>serodiagnostics</a:t>
            </a:r>
            <a:r>
              <a:rPr lang="en-US" dirty="0" smtClean="0"/>
              <a:t> in endemic areas- background </a:t>
            </a:r>
            <a:r>
              <a:rPr lang="en-US" dirty="0" err="1" smtClean="0"/>
              <a:t>seropositivity</a:t>
            </a:r>
            <a:r>
              <a:rPr lang="en-US" dirty="0" smtClean="0"/>
              <a:t> in a healthy population is high; Although a greater tool in </a:t>
            </a:r>
            <a:r>
              <a:rPr lang="en-US" dirty="0" smtClean="0"/>
              <a:t>travelers</a:t>
            </a:r>
            <a:endParaRPr lang="en-US" dirty="0" smtClean="0"/>
          </a:p>
          <a:p>
            <a:r>
              <a:rPr lang="en-US" dirty="0" smtClean="0"/>
              <a:t>Treatment</a:t>
            </a:r>
            <a:r>
              <a:rPr lang="en-US" dirty="0" smtClean="0"/>
              <a:t>: antibiotic treatment; Ceftazidime for 10-14 days following Trimethoprim-</a:t>
            </a:r>
            <a:r>
              <a:rPr lang="en-US" dirty="0" err="1" smtClean="0"/>
              <a:t>sulphamethoxazole</a:t>
            </a:r>
            <a:r>
              <a:rPr lang="en-US" dirty="0" smtClean="0"/>
              <a:t> for 3-6 months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3"/>
          <a:stretch>
            <a:fillRect/>
          </a:stretch>
        </p:blipFill>
        <p:spPr>
          <a:xfrm>
            <a:off x="7088735" y="1463465"/>
            <a:ext cx="5103265" cy="3393671"/>
          </a:xfrm>
          <a:prstGeom prst="rect">
            <a:avLst/>
          </a:prstGeom>
        </p:spPr>
      </p:pic>
    </p:spTree>
    <p:extLst>
      <p:ext uri="{BB962C8B-B14F-4D97-AF65-F5344CB8AC3E}">
        <p14:creationId xmlns:p14="http://schemas.microsoft.com/office/powerpoint/2010/main" val="3869922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149892-5023-0E46-BEE4-36AFCAFFAF90}"/>
              </a:ext>
            </a:extLst>
          </p:cNvPr>
          <p:cNvSpPr>
            <a:spLocks noGrp="1"/>
          </p:cNvSpPr>
          <p:nvPr>
            <p:ph type="title"/>
          </p:nvPr>
        </p:nvSpPr>
        <p:spPr>
          <a:xfrm>
            <a:off x="1672281" y="76200"/>
            <a:ext cx="8804608" cy="990600"/>
          </a:xfrm>
        </p:spPr>
        <p:txBody>
          <a:bodyPr>
            <a:normAutofit fontScale="90000"/>
          </a:bodyPr>
          <a:lstStyle/>
          <a:p>
            <a:r>
              <a:rPr lang="en-US" dirty="0"/>
              <a:t>Goal: develop an assay that improves sensitivity and specificity over current assays (IHA)</a:t>
            </a:r>
          </a:p>
        </p:txBody>
      </p:sp>
      <p:sp>
        <p:nvSpPr>
          <p:cNvPr id="3" name="Content Placeholder 2">
            <a:extLst>
              <a:ext uri="{FF2B5EF4-FFF2-40B4-BE49-F238E27FC236}">
                <a16:creationId xmlns="" xmlns:a16="http://schemas.microsoft.com/office/drawing/2014/main" id="{878825C4-DE41-0C44-895B-392827B2CBBF}"/>
              </a:ext>
            </a:extLst>
          </p:cNvPr>
          <p:cNvSpPr>
            <a:spLocks noGrp="1"/>
          </p:cNvSpPr>
          <p:nvPr>
            <p:ph idx="1"/>
          </p:nvPr>
        </p:nvSpPr>
        <p:spPr>
          <a:xfrm>
            <a:off x="1709885" y="1213312"/>
            <a:ext cx="8229600" cy="1028035"/>
          </a:xfrm>
        </p:spPr>
        <p:txBody>
          <a:bodyPr/>
          <a:lstStyle/>
          <a:p>
            <a:r>
              <a:rPr lang="en-US" dirty="0"/>
              <a:t>Approach: develop a MAGPIX multiplex assay to detect </a:t>
            </a:r>
            <a:r>
              <a:rPr lang="en-US" i="1" dirty="0"/>
              <a:t>B. pseudomallei</a:t>
            </a:r>
            <a:r>
              <a:rPr lang="en-US" dirty="0"/>
              <a:t> infection</a:t>
            </a:r>
          </a:p>
          <a:p>
            <a:pPr marL="514350" indent="-514350">
              <a:buFont typeface="+mj-lt"/>
              <a:buAutoNum type="arabicPeriod"/>
            </a:pPr>
            <a:endParaRPr lang="en-US" dirty="0"/>
          </a:p>
        </p:txBody>
      </p:sp>
      <p:pic>
        <p:nvPicPr>
          <p:cNvPr id="25" name="Picture 24">
            <a:extLst>
              <a:ext uri="{FF2B5EF4-FFF2-40B4-BE49-F238E27FC236}">
                <a16:creationId xmlns="" xmlns:a16="http://schemas.microsoft.com/office/drawing/2014/main" id="{F77316DE-A5D4-764B-A9BE-EAC3B75D9A4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7847" y="3616554"/>
            <a:ext cx="2245005" cy="1985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16" name="Group 15"/>
          <p:cNvGrpSpPr/>
          <p:nvPr/>
        </p:nvGrpSpPr>
        <p:grpSpPr>
          <a:xfrm>
            <a:off x="9007847" y="2034926"/>
            <a:ext cx="1863275" cy="958843"/>
            <a:chOff x="3919540" y="2053892"/>
            <a:chExt cx="1863275" cy="958843"/>
          </a:xfrm>
        </p:grpSpPr>
        <p:grpSp>
          <p:nvGrpSpPr>
            <p:cNvPr id="27" name="Group 26">
              <a:extLst>
                <a:ext uri="{FF2B5EF4-FFF2-40B4-BE49-F238E27FC236}">
                  <a16:creationId xmlns="" xmlns:a16="http://schemas.microsoft.com/office/drawing/2014/main" id="{FD835BF2-854A-C64B-9B19-4E10B149FB0D}"/>
                </a:ext>
              </a:extLst>
            </p:cNvPr>
            <p:cNvGrpSpPr/>
            <p:nvPr/>
          </p:nvGrpSpPr>
          <p:grpSpPr>
            <a:xfrm>
              <a:off x="3919540" y="2053892"/>
              <a:ext cx="1863275" cy="958843"/>
              <a:chOff x="4315087" y="1157317"/>
              <a:chExt cx="1376910" cy="743761"/>
            </a:xfrm>
          </p:grpSpPr>
          <p:grpSp>
            <p:nvGrpSpPr>
              <p:cNvPr id="28" name="Group 27">
                <a:extLst>
                  <a:ext uri="{FF2B5EF4-FFF2-40B4-BE49-F238E27FC236}">
                    <a16:creationId xmlns="" xmlns:a16="http://schemas.microsoft.com/office/drawing/2014/main" id="{681DC5A4-2E2E-6246-AA54-41C41A6E49D7}"/>
                  </a:ext>
                </a:extLst>
              </p:cNvPr>
              <p:cNvGrpSpPr/>
              <p:nvPr/>
            </p:nvGrpSpPr>
            <p:grpSpPr>
              <a:xfrm>
                <a:off x="4315087" y="1157317"/>
                <a:ext cx="1376910" cy="670602"/>
                <a:chOff x="4315087" y="1157317"/>
                <a:chExt cx="1376910" cy="670602"/>
              </a:xfrm>
            </p:grpSpPr>
            <p:sp>
              <p:nvSpPr>
                <p:cNvPr id="30" name="Oval 29">
                  <a:extLst>
                    <a:ext uri="{FF2B5EF4-FFF2-40B4-BE49-F238E27FC236}">
                      <a16:creationId xmlns="" xmlns:a16="http://schemas.microsoft.com/office/drawing/2014/main" id="{70BEAFAF-D05A-2F43-A7E6-B9229A0A202F}"/>
                    </a:ext>
                  </a:extLst>
                </p:cNvPr>
                <p:cNvSpPr/>
                <p:nvPr/>
              </p:nvSpPr>
              <p:spPr>
                <a:xfrm>
                  <a:off x="4315087" y="1436916"/>
                  <a:ext cx="350991" cy="391003"/>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 xmlns:a16="http://schemas.microsoft.com/office/drawing/2014/main" id="{8478C433-D1C7-314B-BFBE-F9AAFA3DB9BD}"/>
                    </a:ext>
                  </a:extLst>
                </p:cNvPr>
                <p:cNvSpPr/>
                <p:nvPr/>
              </p:nvSpPr>
              <p:spPr>
                <a:xfrm>
                  <a:off x="4570056" y="1570271"/>
                  <a:ext cx="246903" cy="133355"/>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grpSp>
              <p:nvGrpSpPr>
                <p:cNvPr id="32" name="Group 31">
                  <a:extLst>
                    <a:ext uri="{FF2B5EF4-FFF2-40B4-BE49-F238E27FC236}">
                      <a16:creationId xmlns="" xmlns:a16="http://schemas.microsoft.com/office/drawing/2014/main" id="{0142F057-96DB-AC48-B8D0-CA4C07E463F3}"/>
                    </a:ext>
                  </a:extLst>
                </p:cNvPr>
                <p:cNvGrpSpPr/>
                <p:nvPr/>
              </p:nvGrpSpPr>
              <p:grpSpPr>
                <a:xfrm rot="16392256">
                  <a:off x="5075900" y="1077835"/>
                  <a:ext cx="536616" cy="695579"/>
                  <a:chOff x="4775365" y="1205500"/>
                  <a:chExt cx="536616" cy="695579"/>
                </a:xfrm>
              </p:grpSpPr>
              <p:pic>
                <p:nvPicPr>
                  <p:cNvPr id="34" name="Picture 2" descr="Image result for antibody">
                    <a:extLst>
                      <a:ext uri="{FF2B5EF4-FFF2-40B4-BE49-F238E27FC236}">
                        <a16:creationId xmlns="" xmlns:a16="http://schemas.microsoft.com/office/drawing/2014/main" id="{72B30E13-E31C-8244-964B-A576481E6D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7557307">
                    <a:off x="4644469" y="1336396"/>
                    <a:ext cx="695579" cy="433787"/>
                  </a:xfrm>
                  <a:prstGeom prst="rect">
                    <a:avLst/>
                  </a:prstGeom>
                  <a:noFill/>
                  <a:extLst>
                    <a:ext uri="{909E8E84-426E-40DD-AFC4-6F175D3DCCD1}">
                      <a14:hiddenFill xmlns:a14="http://schemas.microsoft.com/office/drawing/2010/main">
                        <a:solidFill>
                          <a:srgbClr val="FFFFFF"/>
                        </a:solidFill>
                      </a14:hiddenFill>
                    </a:ext>
                  </a:extLst>
                </p:spPr>
              </p:pic>
              <p:sp>
                <p:nvSpPr>
                  <p:cNvPr id="35" name="Explosion 1 34">
                    <a:extLst>
                      <a:ext uri="{FF2B5EF4-FFF2-40B4-BE49-F238E27FC236}">
                        <a16:creationId xmlns="" xmlns:a16="http://schemas.microsoft.com/office/drawing/2014/main" id="{B5D03979-A01B-A14B-A960-416EB6D49898}"/>
                      </a:ext>
                    </a:extLst>
                  </p:cNvPr>
                  <p:cNvSpPr/>
                  <p:nvPr/>
                </p:nvSpPr>
                <p:spPr>
                  <a:xfrm>
                    <a:off x="5130750" y="1508911"/>
                    <a:ext cx="181231" cy="196230"/>
                  </a:xfrm>
                  <a:prstGeom prst="irregularSeal1">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grpSp>
            <p:sp>
              <p:nvSpPr>
                <p:cNvPr id="33" name="Explosion 1 32">
                  <a:extLst>
                    <a:ext uri="{FF2B5EF4-FFF2-40B4-BE49-F238E27FC236}">
                      <a16:creationId xmlns="" xmlns:a16="http://schemas.microsoft.com/office/drawing/2014/main" id="{F2C69E3C-57D7-7F4B-BDD1-11E4664B39EB}"/>
                    </a:ext>
                  </a:extLst>
                </p:cNvPr>
                <p:cNvSpPr/>
                <p:nvPr/>
              </p:nvSpPr>
              <p:spPr>
                <a:xfrm>
                  <a:off x="4315087" y="1391022"/>
                  <a:ext cx="142142" cy="16226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 name="Picture 2" descr="Image result for antibody">
                <a:extLst>
                  <a:ext uri="{FF2B5EF4-FFF2-40B4-BE49-F238E27FC236}">
                    <a16:creationId xmlns="" xmlns:a16="http://schemas.microsoft.com/office/drawing/2014/main" id="{8CD79C49-DBA1-4A47-8437-F52A006CE1F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7557307">
                <a:off x="4661602" y="1336395"/>
                <a:ext cx="695579" cy="433787"/>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Explosion 1 43">
              <a:extLst>
                <a:ext uri="{FF2B5EF4-FFF2-40B4-BE49-F238E27FC236}">
                  <a16:creationId xmlns="" xmlns:a16="http://schemas.microsoft.com/office/drawing/2014/main" id="{5D18684F-6348-8C4C-BAC1-AAFCFC1129E2}"/>
                </a:ext>
              </a:extLst>
            </p:cNvPr>
            <p:cNvSpPr/>
            <p:nvPr/>
          </p:nvSpPr>
          <p:spPr>
            <a:xfrm>
              <a:off x="3923318" y="2758184"/>
              <a:ext cx="192351" cy="209192"/>
            </a:xfrm>
            <a:prstGeom prst="irregularSeal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p:cNvSpPr txBox="1"/>
          <p:nvPr/>
        </p:nvSpPr>
        <p:spPr>
          <a:xfrm>
            <a:off x="4677943" y="1701015"/>
            <a:ext cx="2659959" cy="400110"/>
          </a:xfrm>
          <a:prstGeom prst="rect">
            <a:avLst/>
          </a:prstGeom>
          <a:noFill/>
        </p:spPr>
        <p:txBody>
          <a:bodyPr wrap="none" rtlCol="0">
            <a:spAutoFit/>
          </a:bodyPr>
          <a:lstStyle/>
          <a:p>
            <a:r>
              <a:rPr lang="en-US" sz="2000" b="1" smtClean="0"/>
              <a:t>MAGPIX Technology</a:t>
            </a:r>
            <a:endParaRPr lang="en-US" sz="2000" b="1"/>
          </a:p>
        </p:txBody>
      </p:sp>
      <p:sp>
        <p:nvSpPr>
          <p:cNvPr id="17" name="TextBox 16"/>
          <p:cNvSpPr txBox="1"/>
          <p:nvPr/>
        </p:nvSpPr>
        <p:spPr>
          <a:xfrm>
            <a:off x="279322" y="4519129"/>
            <a:ext cx="4152002" cy="2308324"/>
          </a:xfrm>
          <a:prstGeom prst="rect">
            <a:avLst/>
          </a:prstGeom>
          <a:noFill/>
        </p:spPr>
        <p:txBody>
          <a:bodyPr wrap="square" rtlCol="0">
            <a:spAutoFit/>
          </a:bodyPr>
          <a:lstStyle/>
          <a:p>
            <a:pPr marL="285750" marR="0" lvl="0" indent="-285750" algn="ctr" defTabSz="914400" eaLnBrk="1" fontAlgn="auto" latinLnBrk="0" hangingPunct="1">
              <a:lnSpc>
                <a:spcPct val="100000"/>
              </a:lnSpc>
              <a:spcBef>
                <a:spcPts val="0"/>
              </a:spcBef>
              <a:spcAft>
                <a:spcPts val="0"/>
              </a:spcAft>
              <a:buClrTx/>
              <a:buSzTx/>
              <a:buFont typeface="Arial" charset="0"/>
              <a:buNone/>
              <a:tabLst/>
              <a:defRPr/>
            </a:pPr>
            <a:r>
              <a:rPr lang="en-US" b="1" dirty="0" smtClean="0"/>
              <a:t>Similarity to an ELISA </a:t>
            </a:r>
            <a:r>
              <a:rPr lang="en-US" dirty="0" smtClean="0"/>
              <a:t>(Enzyme Linked Immunosorbent Assay)</a:t>
            </a: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r>
              <a:rPr lang="en-US" dirty="0" smtClean="0"/>
              <a:t>Bind one protein per well </a:t>
            </a: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r>
              <a:rPr lang="en-US" dirty="0" smtClean="0"/>
              <a:t>Add primary antibody (patient serum) </a:t>
            </a: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r>
              <a:rPr lang="en-US" dirty="0" smtClean="0"/>
              <a:t>Add secondary antibody bound to HRP (enzyme) for detection</a:t>
            </a:r>
          </a:p>
          <a:p>
            <a:pPr marR="0" lvl="0" defTabSz="914400" eaLnBrk="1" fontAlgn="auto" latinLnBrk="0" hangingPunct="1">
              <a:lnSpc>
                <a:spcPct val="100000"/>
              </a:lnSpc>
              <a:spcBef>
                <a:spcPts val="0"/>
              </a:spcBef>
              <a:spcAft>
                <a:spcPts val="0"/>
              </a:spcAft>
              <a:buClrTx/>
              <a:buSzTx/>
              <a:tabLst/>
              <a:defRPr/>
            </a:pPr>
            <a:r>
              <a:rPr lang="en-US" dirty="0" smtClean="0"/>
              <a:t>Base our result off one antigen per well</a:t>
            </a:r>
            <a:endParaRPr lang="en-US" dirty="0" smtClean="0"/>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endParaRPr lang="en-US" dirty="0"/>
          </a:p>
        </p:txBody>
      </p:sp>
      <p:pic>
        <p:nvPicPr>
          <p:cNvPr id="4" name="Picture 3"/>
          <p:cNvPicPr>
            <a:picLocks noChangeAspect="1"/>
          </p:cNvPicPr>
          <p:nvPr/>
        </p:nvPicPr>
        <p:blipFill>
          <a:blip r:embed="rId5"/>
          <a:stretch>
            <a:fillRect/>
          </a:stretch>
        </p:blipFill>
        <p:spPr>
          <a:xfrm>
            <a:off x="279321" y="1896154"/>
            <a:ext cx="4051300" cy="2006600"/>
          </a:xfrm>
          <a:prstGeom prst="rect">
            <a:avLst/>
          </a:prstGeom>
        </p:spPr>
      </p:pic>
      <p:sp>
        <p:nvSpPr>
          <p:cNvPr id="5" name="TextBox 4"/>
          <p:cNvSpPr txBox="1"/>
          <p:nvPr/>
        </p:nvSpPr>
        <p:spPr>
          <a:xfrm>
            <a:off x="4379613" y="2156168"/>
            <a:ext cx="4421830" cy="4801314"/>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Indirectly detecting pathogen in </a:t>
            </a:r>
          </a:p>
          <a:p>
            <a:pPr marL="285750" marR="0" lvl="0" indent="-285750" defTabSz="914400" eaLnBrk="1" fontAlgn="auto" latinLnBrk="0" hangingPunct="1">
              <a:lnSpc>
                <a:spcPct val="100000"/>
              </a:lnSpc>
              <a:spcBef>
                <a:spcPts val="0"/>
              </a:spcBef>
              <a:spcAft>
                <a:spcPts val="0"/>
              </a:spcAft>
              <a:buClrTx/>
              <a:buSzTx/>
              <a:buFont typeface="Arial" charset="0"/>
              <a:buNone/>
              <a:tabLst/>
              <a:defRPr/>
            </a:pPr>
            <a:r>
              <a:rPr lang="en-US" dirty="0" smtClean="0"/>
              <a:t>A host through hosts antibody response</a:t>
            </a: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r>
              <a:rPr lang="en-US" dirty="0" smtClean="0"/>
              <a:t>Bind protein to a bead </a:t>
            </a:r>
          </a:p>
          <a:p>
            <a:pPr marL="800100" lvl="1" indent="-342900" defTabSz="914400">
              <a:buFont typeface="+mj-lt"/>
              <a:buAutoNum type="arabicPeriod"/>
            </a:pPr>
            <a:r>
              <a:rPr lang="en-US" dirty="0" smtClean="0"/>
              <a:t>Bead contains unique red &amp; green fluorophores</a:t>
            </a:r>
          </a:p>
          <a:p>
            <a:pPr marL="800100" lvl="1" indent="-342900" defTabSz="914400">
              <a:buFont typeface="+mj-lt"/>
              <a:buAutoNum type="arabicPeriod"/>
            </a:pPr>
            <a:r>
              <a:rPr lang="en-US" dirty="0" smtClean="0"/>
              <a:t>Up to 50 bead regions</a:t>
            </a:r>
          </a:p>
          <a:p>
            <a:pPr marL="342900" indent="-342900" defTabSz="914400">
              <a:buFont typeface="+mj-lt"/>
              <a:buAutoNum type="arabicPeriod"/>
            </a:pPr>
            <a:r>
              <a:rPr lang="en-US" dirty="0" smtClean="0"/>
              <a:t>Bind different proteins to different bead regions</a:t>
            </a:r>
          </a:p>
          <a:p>
            <a:pPr marL="342900" indent="-342900" defTabSz="914400">
              <a:buFont typeface="+mj-lt"/>
              <a:buAutoNum type="arabicPeriod"/>
            </a:pPr>
            <a:r>
              <a:rPr lang="en-US" dirty="0" smtClean="0"/>
              <a:t>Mix up all the beads and put into one well</a:t>
            </a:r>
          </a:p>
          <a:p>
            <a:pPr marL="342900" indent="-342900" defTabSz="914400">
              <a:buFont typeface="+mj-lt"/>
              <a:buAutoNum type="arabicPeriod"/>
            </a:pPr>
            <a:r>
              <a:rPr lang="en-US" dirty="0" smtClean="0"/>
              <a:t>Add primary antibody (patient serum) to well</a:t>
            </a:r>
          </a:p>
          <a:p>
            <a:pPr marL="342900" indent="-342900" defTabSz="914400">
              <a:buFont typeface="+mj-lt"/>
              <a:buAutoNum type="arabicPeriod"/>
            </a:pPr>
            <a:r>
              <a:rPr lang="en-US" dirty="0" smtClean="0"/>
              <a:t>Add detection antibody bound to biotin for detection</a:t>
            </a:r>
          </a:p>
          <a:p>
            <a:pPr marL="342900" indent="-342900" defTabSz="914400">
              <a:buFont typeface="Arial" charset="0"/>
              <a:buChar char="•"/>
            </a:pPr>
            <a:r>
              <a:rPr lang="en-US" dirty="0" smtClean="0"/>
              <a:t>Measurements</a:t>
            </a:r>
          </a:p>
          <a:p>
            <a:pPr marL="800100" lvl="1" indent="-342900" defTabSz="914400">
              <a:buFont typeface="Arial" charset="0"/>
              <a:buChar char="•"/>
            </a:pPr>
            <a:r>
              <a:rPr lang="en-US" dirty="0" smtClean="0"/>
              <a:t>Presence: Count</a:t>
            </a:r>
          </a:p>
          <a:p>
            <a:pPr marL="800100" lvl="1" indent="-342900" defTabSz="914400">
              <a:buFont typeface="Arial" charset="0"/>
              <a:buChar char="•"/>
            </a:pPr>
            <a:r>
              <a:rPr lang="en-US" dirty="0" smtClean="0"/>
              <a:t>Intensity: Median</a:t>
            </a: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endParaRPr lang="en-US" dirty="0"/>
          </a:p>
        </p:txBody>
      </p:sp>
    </p:spTree>
    <p:extLst>
      <p:ext uri="{BB962C8B-B14F-4D97-AF65-F5344CB8AC3E}">
        <p14:creationId xmlns:p14="http://schemas.microsoft.com/office/powerpoint/2010/main" val="1192505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149892-5023-0E46-BEE4-36AFCAFFAF90}"/>
              </a:ext>
            </a:extLst>
          </p:cNvPr>
          <p:cNvSpPr>
            <a:spLocks noGrp="1"/>
          </p:cNvSpPr>
          <p:nvPr>
            <p:ph type="title"/>
          </p:nvPr>
        </p:nvSpPr>
        <p:spPr>
          <a:xfrm>
            <a:off x="1672281" y="76200"/>
            <a:ext cx="8804608" cy="990600"/>
          </a:xfrm>
        </p:spPr>
        <p:txBody>
          <a:bodyPr>
            <a:normAutofit fontScale="90000"/>
          </a:bodyPr>
          <a:lstStyle/>
          <a:p>
            <a:r>
              <a:rPr lang="en-US" dirty="0"/>
              <a:t>Goal: develop an assay that improves sensitivity and specificity over current assays (IHA)</a:t>
            </a:r>
          </a:p>
        </p:txBody>
      </p:sp>
      <p:sp>
        <p:nvSpPr>
          <p:cNvPr id="3" name="Content Placeholder 2">
            <a:extLst>
              <a:ext uri="{FF2B5EF4-FFF2-40B4-BE49-F238E27FC236}">
                <a16:creationId xmlns="" xmlns:a16="http://schemas.microsoft.com/office/drawing/2014/main" id="{878825C4-DE41-0C44-895B-392827B2CBBF}"/>
              </a:ext>
            </a:extLst>
          </p:cNvPr>
          <p:cNvSpPr>
            <a:spLocks noGrp="1"/>
          </p:cNvSpPr>
          <p:nvPr>
            <p:ph idx="1"/>
          </p:nvPr>
        </p:nvSpPr>
        <p:spPr>
          <a:xfrm>
            <a:off x="1709885" y="1213312"/>
            <a:ext cx="8229600" cy="1028035"/>
          </a:xfrm>
        </p:spPr>
        <p:txBody>
          <a:bodyPr/>
          <a:lstStyle/>
          <a:p>
            <a:r>
              <a:rPr lang="en-US" dirty="0"/>
              <a:t>Approach: develop a MAGPIX multiplex assay to detect </a:t>
            </a:r>
            <a:r>
              <a:rPr lang="en-US" i="1" dirty="0"/>
              <a:t>B. pseudomallei</a:t>
            </a:r>
            <a:r>
              <a:rPr lang="en-US" dirty="0"/>
              <a:t> infection</a:t>
            </a:r>
          </a:p>
          <a:p>
            <a:pPr marL="514350" indent="-514350">
              <a:buFont typeface="+mj-lt"/>
              <a:buAutoNum type="arabicPeriod"/>
            </a:pPr>
            <a:endParaRPr lang="en-US" dirty="0"/>
          </a:p>
        </p:txBody>
      </p:sp>
      <p:pic>
        <p:nvPicPr>
          <p:cNvPr id="43" name="Picture 42">
            <a:extLst>
              <a:ext uri="{FF2B5EF4-FFF2-40B4-BE49-F238E27FC236}">
                <a16:creationId xmlns="" xmlns:a16="http://schemas.microsoft.com/office/drawing/2014/main" id="{D2345DF9-0643-B744-84A9-D80F2BC81C51}"/>
              </a:ext>
            </a:extLst>
          </p:cNvPr>
          <p:cNvPicPr>
            <a:picLocks/>
          </p:cNvPicPr>
          <p:nvPr/>
        </p:nvPicPr>
        <p:blipFill rotWithShape="1">
          <a:blip r:embed="rId3" cstate="screen">
            <a:extLst>
              <a:ext uri="{28A0092B-C50C-407E-A947-70E740481C1C}">
                <a14:useLocalDpi xmlns:a14="http://schemas.microsoft.com/office/drawing/2010/main"/>
              </a:ext>
            </a:extLst>
          </a:blip>
          <a:srcRect/>
          <a:stretch/>
        </p:blipFill>
        <p:spPr>
          <a:xfrm rot="5400000" flipV="1">
            <a:off x="9246644" y="3909948"/>
            <a:ext cx="2184176" cy="3191789"/>
          </a:xfrm>
          <a:prstGeom prst="rect">
            <a:avLst/>
          </a:prstGeom>
        </p:spPr>
      </p:pic>
      <p:grpSp>
        <p:nvGrpSpPr>
          <p:cNvPr id="15" name="Group 14">
            <a:extLst>
              <a:ext uri="{FF2B5EF4-FFF2-40B4-BE49-F238E27FC236}">
                <a16:creationId xmlns="" xmlns:a16="http://schemas.microsoft.com/office/drawing/2014/main" id="{09B03106-6322-384E-B8BF-DABF452B2F62}"/>
              </a:ext>
            </a:extLst>
          </p:cNvPr>
          <p:cNvGrpSpPr/>
          <p:nvPr/>
        </p:nvGrpSpPr>
        <p:grpSpPr>
          <a:xfrm>
            <a:off x="8606395" y="2017320"/>
            <a:ext cx="3328232" cy="2396433"/>
            <a:chOff x="7032391" y="2086893"/>
            <a:chExt cx="2111609" cy="1933804"/>
          </a:xfrm>
        </p:grpSpPr>
        <p:pic>
          <p:nvPicPr>
            <p:cNvPr id="46" name="Content Placeholder 5">
              <a:extLst>
                <a:ext uri="{FF2B5EF4-FFF2-40B4-BE49-F238E27FC236}">
                  <a16:creationId xmlns="" xmlns:a16="http://schemas.microsoft.com/office/drawing/2014/main" id="{9046041B-A35D-B844-BF55-2914EAA612E3}"/>
                </a:ext>
              </a:extLst>
            </p:cNvPr>
            <p:cNvPicPr>
              <a:picLocks noChangeAspect="1"/>
            </p:cNvPicPr>
            <p:nvPr/>
          </p:nvPicPr>
          <p:blipFill rotWithShape="1">
            <a:blip r:embed="rId4"/>
            <a:srcRect t="9198" r="20777"/>
            <a:stretch/>
          </p:blipFill>
          <p:spPr>
            <a:xfrm>
              <a:off x="7032391" y="2086893"/>
              <a:ext cx="2111609" cy="1227790"/>
            </a:xfrm>
            <a:prstGeom prst="rect">
              <a:avLst/>
            </a:prstGeom>
          </p:spPr>
        </p:pic>
        <p:sp>
          <p:nvSpPr>
            <p:cNvPr id="47" name="TextBox 46">
              <a:extLst>
                <a:ext uri="{FF2B5EF4-FFF2-40B4-BE49-F238E27FC236}">
                  <a16:creationId xmlns="" xmlns:a16="http://schemas.microsoft.com/office/drawing/2014/main" id="{B3039374-C63F-D242-B15D-9A37E1DEA016}"/>
                </a:ext>
              </a:extLst>
            </p:cNvPr>
            <p:cNvSpPr txBox="1"/>
            <p:nvPr/>
          </p:nvSpPr>
          <p:spPr>
            <a:xfrm>
              <a:off x="7076733" y="3374366"/>
              <a:ext cx="1775407" cy="646331"/>
            </a:xfrm>
            <a:prstGeom prst="rect">
              <a:avLst/>
            </a:prstGeom>
            <a:noFill/>
          </p:spPr>
          <p:txBody>
            <a:bodyPr wrap="square" rtlCol="0">
              <a:spAutoFit/>
            </a:bodyPr>
            <a:lstStyle/>
            <a:p>
              <a:pPr algn="ctr"/>
              <a:r>
                <a:rPr lang="en-US" dirty="0" smtClean="0"/>
                <a:t> </a:t>
              </a:r>
              <a:r>
                <a:rPr lang="en-US" dirty="0"/>
                <a:t>Assay/Model optimization</a:t>
              </a:r>
            </a:p>
          </p:txBody>
        </p:sp>
      </p:grpSp>
      <p:grpSp>
        <p:nvGrpSpPr>
          <p:cNvPr id="16" name="Group 15"/>
          <p:cNvGrpSpPr/>
          <p:nvPr/>
        </p:nvGrpSpPr>
        <p:grpSpPr>
          <a:xfrm>
            <a:off x="412889" y="1908437"/>
            <a:ext cx="2231837" cy="1228658"/>
            <a:chOff x="3919540" y="2053892"/>
            <a:chExt cx="1863275" cy="958843"/>
          </a:xfrm>
        </p:grpSpPr>
        <p:grpSp>
          <p:nvGrpSpPr>
            <p:cNvPr id="27" name="Group 26">
              <a:extLst>
                <a:ext uri="{FF2B5EF4-FFF2-40B4-BE49-F238E27FC236}">
                  <a16:creationId xmlns="" xmlns:a16="http://schemas.microsoft.com/office/drawing/2014/main" id="{FD835BF2-854A-C64B-9B19-4E10B149FB0D}"/>
                </a:ext>
              </a:extLst>
            </p:cNvPr>
            <p:cNvGrpSpPr/>
            <p:nvPr/>
          </p:nvGrpSpPr>
          <p:grpSpPr>
            <a:xfrm>
              <a:off x="3919540" y="2053892"/>
              <a:ext cx="1863275" cy="958843"/>
              <a:chOff x="4315087" y="1157317"/>
              <a:chExt cx="1376910" cy="743761"/>
            </a:xfrm>
          </p:grpSpPr>
          <p:grpSp>
            <p:nvGrpSpPr>
              <p:cNvPr id="28" name="Group 27">
                <a:extLst>
                  <a:ext uri="{FF2B5EF4-FFF2-40B4-BE49-F238E27FC236}">
                    <a16:creationId xmlns="" xmlns:a16="http://schemas.microsoft.com/office/drawing/2014/main" id="{681DC5A4-2E2E-6246-AA54-41C41A6E49D7}"/>
                  </a:ext>
                </a:extLst>
              </p:cNvPr>
              <p:cNvGrpSpPr/>
              <p:nvPr/>
            </p:nvGrpSpPr>
            <p:grpSpPr>
              <a:xfrm>
                <a:off x="4315087" y="1157317"/>
                <a:ext cx="1376910" cy="670602"/>
                <a:chOff x="4315087" y="1157317"/>
                <a:chExt cx="1376910" cy="670602"/>
              </a:xfrm>
            </p:grpSpPr>
            <p:sp>
              <p:nvSpPr>
                <p:cNvPr id="30" name="Oval 29">
                  <a:extLst>
                    <a:ext uri="{FF2B5EF4-FFF2-40B4-BE49-F238E27FC236}">
                      <a16:creationId xmlns="" xmlns:a16="http://schemas.microsoft.com/office/drawing/2014/main" id="{70BEAFAF-D05A-2F43-A7E6-B9229A0A202F}"/>
                    </a:ext>
                  </a:extLst>
                </p:cNvPr>
                <p:cNvSpPr/>
                <p:nvPr/>
              </p:nvSpPr>
              <p:spPr>
                <a:xfrm>
                  <a:off x="4315087" y="1436916"/>
                  <a:ext cx="350991" cy="391003"/>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 xmlns:a16="http://schemas.microsoft.com/office/drawing/2014/main" id="{8478C433-D1C7-314B-BFBE-F9AAFA3DB9BD}"/>
                    </a:ext>
                  </a:extLst>
                </p:cNvPr>
                <p:cNvSpPr/>
                <p:nvPr/>
              </p:nvSpPr>
              <p:spPr>
                <a:xfrm>
                  <a:off x="4570056" y="1570271"/>
                  <a:ext cx="246903" cy="133355"/>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grpSp>
              <p:nvGrpSpPr>
                <p:cNvPr id="32" name="Group 31">
                  <a:extLst>
                    <a:ext uri="{FF2B5EF4-FFF2-40B4-BE49-F238E27FC236}">
                      <a16:creationId xmlns="" xmlns:a16="http://schemas.microsoft.com/office/drawing/2014/main" id="{0142F057-96DB-AC48-B8D0-CA4C07E463F3}"/>
                    </a:ext>
                  </a:extLst>
                </p:cNvPr>
                <p:cNvGrpSpPr/>
                <p:nvPr/>
              </p:nvGrpSpPr>
              <p:grpSpPr>
                <a:xfrm rot="16392256">
                  <a:off x="5075900" y="1077835"/>
                  <a:ext cx="536616" cy="695579"/>
                  <a:chOff x="4775365" y="1205500"/>
                  <a:chExt cx="536616" cy="695579"/>
                </a:xfrm>
              </p:grpSpPr>
              <p:pic>
                <p:nvPicPr>
                  <p:cNvPr id="34" name="Picture 2" descr="Image result for antibody">
                    <a:extLst>
                      <a:ext uri="{FF2B5EF4-FFF2-40B4-BE49-F238E27FC236}">
                        <a16:creationId xmlns="" xmlns:a16="http://schemas.microsoft.com/office/drawing/2014/main" id="{72B30E13-E31C-8244-964B-A576481E6DD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7557307">
                    <a:off x="4644469" y="1336396"/>
                    <a:ext cx="695579" cy="433787"/>
                  </a:xfrm>
                  <a:prstGeom prst="rect">
                    <a:avLst/>
                  </a:prstGeom>
                  <a:noFill/>
                  <a:extLst>
                    <a:ext uri="{909E8E84-426E-40DD-AFC4-6F175D3DCCD1}">
                      <a14:hiddenFill xmlns:a14="http://schemas.microsoft.com/office/drawing/2010/main">
                        <a:solidFill>
                          <a:srgbClr val="FFFFFF"/>
                        </a:solidFill>
                      </a14:hiddenFill>
                    </a:ext>
                  </a:extLst>
                </p:spPr>
              </p:pic>
              <p:sp>
                <p:nvSpPr>
                  <p:cNvPr id="35" name="Explosion 1 34">
                    <a:extLst>
                      <a:ext uri="{FF2B5EF4-FFF2-40B4-BE49-F238E27FC236}">
                        <a16:creationId xmlns="" xmlns:a16="http://schemas.microsoft.com/office/drawing/2014/main" id="{B5D03979-A01B-A14B-A960-416EB6D49898}"/>
                      </a:ext>
                    </a:extLst>
                  </p:cNvPr>
                  <p:cNvSpPr/>
                  <p:nvPr/>
                </p:nvSpPr>
                <p:spPr>
                  <a:xfrm>
                    <a:off x="5130750" y="1508911"/>
                    <a:ext cx="181231" cy="196230"/>
                  </a:xfrm>
                  <a:prstGeom prst="irregularSeal1">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grpSp>
            <p:sp>
              <p:nvSpPr>
                <p:cNvPr id="33" name="Explosion 1 32">
                  <a:extLst>
                    <a:ext uri="{FF2B5EF4-FFF2-40B4-BE49-F238E27FC236}">
                      <a16:creationId xmlns="" xmlns:a16="http://schemas.microsoft.com/office/drawing/2014/main" id="{F2C69E3C-57D7-7F4B-BDD1-11E4664B39EB}"/>
                    </a:ext>
                  </a:extLst>
                </p:cNvPr>
                <p:cNvSpPr/>
                <p:nvPr/>
              </p:nvSpPr>
              <p:spPr>
                <a:xfrm>
                  <a:off x="4315087" y="1391022"/>
                  <a:ext cx="142142" cy="16226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 name="Picture 2" descr="Image result for antibody">
                <a:extLst>
                  <a:ext uri="{FF2B5EF4-FFF2-40B4-BE49-F238E27FC236}">
                    <a16:creationId xmlns="" xmlns:a16="http://schemas.microsoft.com/office/drawing/2014/main" id="{8CD79C49-DBA1-4A47-8437-F52A006CE1F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7557307">
                <a:off x="4661602" y="1336395"/>
                <a:ext cx="695579" cy="433787"/>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Explosion 1 43">
              <a:extLst>
                <a:ext uri="{FF2B5EF4-FFF2-40B4-BE49-F238E27FC236}">
                  <a16:creationId xmlns="" xmlns:a16="http://schemas.microsoft.com/office/drawing/2014/main" id="{5D18684F-6348-8C4C-BAC1-AAFCFC1129E2}"/>
                </a:ext>
              </a:extLst>
            </p:cNvPr>
            <p:cNvSpPr/>
            <p:nvPr/>
          </p:nvSpPr>
          <p:spPr>
            <a:xfrm>
              <a:off x="3923318" y="2758184"/>
              <a:ext cx="192351" cy="209192"/>
            </a:xfrm>
            <a:prstGeom prst="irregularSeal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TextBox 44"/>
          <p:cNvSpPr txBox="1"/>
          <p:nvPr/>
        </p:nvSpPr>
        <p:spPr>
          <a:xfrm>
            <a:off x="4844832" y="1809615"/>
            <a:ext cx="1724896" cy="400110"/>
          </a:xfrm>
          <a:prstGeom prst="rect">
            <a:avLst/>
          </a:prstGeom>
          <a:noFill/>
        </p:spPr>
        <p:txBody>
          <a:bodyPr wrap="none" rtlCol="0">
            <a:spAutoFit/>
          </a:bodyPr>
          <a:lstStyle/>
          <a:p>
            <a:r>
              <a:rPr lang="en-US" sz="2000" b="1" dirty="0" err="1" smtClean="0"/>
              <a:t>BurkPx</a:t>
            </a:r>
            <a:r>
              <a:rPr lang="en-US" b="1" dirty="0" smtClean="0"/>
              <a:t> Assay</a:t>
            </a:r>
            <a:endParaRPr lang="en-US" b="1" dirty="0"/>
          </a:p>
        </p:txBody>
      </p:sp>
      <p:sp>
        <p:nvSpPr>
          <p:cNvPr id="18" name="TextBox 17"/>
          <p:cNvSpPr txBox="1"/>
          <p:nvPr/>
        </p:nvSpPr>
        <p:spPr>
          <a:xfrm>
            <a:off x="2838987" y="2520928"/>
            <a:ext cx="5215972" cy="3785652"/>
          </a:xfrm>
          <a:prstGeom prst="rect">
            <a:avLst/>
          </a:prstGeom>
          <a:noFill/>
        </p:spPr>
        <p:txBody>
          <a:bodyPr wrap="square" rtlCol="0">
            <a:spAutoFit/>
          </a:bodyPr>
          <a:lstStyle/>
          <a:p>
            <a:pPr marL="285750" indent="-285750">
              <a:buFont typeface="Arial" charset="0"/>
              <a:buChar char="•"/>
            </a:pPr>
            <a:r>
              <a:rPr lang="en-US" sz="2000" dirty="0" smtClean="0"/>
              <a:t>Consists </a:t>
            </a:r>
            <a:r>
              <a:rPr lang="en-US" sz="2000" dirty="0" smtClean="0"/>
              <a:t>of </a:t>
            </a:r>
            <a:r>
              <a:rPr lang="en-US" sz="2000" dirty="0" smtClean="0"/>
              <a:t>25 beads</a:t>
            </a:r>
          </a:p>
          <a:p>
            <a:pPr marL="742950" lvl="1" indent="-285750">
              <a:buFont typeface="Arial" charset="0"/>
              <a:buChar char="•"/>
            </a:pPr>
            <a:r>
              <a:rPr lang="en-US" sz="2000" dirty="0" smtClean="0"/>
              <a:t>21 </a:t>
            </a:r>
            <a:r>
              <a:rPr lang="en-US" sz="2000" i="1" dirty="0" smtClean="0"/>
              <a:t>B. </a:t>
            </a:r>
            <a:r>
              <a:rPr lang="en-US" sz="2000" i="1" dirty="0" err="1" smtClean="0"/>
              <a:t>pseudomallei</a:t>
            </a:r>
            <a:r>
              <a:rPr lang="en-US" sz="2000" dirty="0" smtClean="0"/>
              <a:t> proteins</a:t>
            </a:r>
            <a:r>
              <a:rPr lang="en-US" sz="2000" dirty="0" smtClean="0"/>
              <a:t> </a:t>
            </a:r>
            <a:endParaRPr lang="en-US" sz="2000" dirty="0" smtClean="0"/>
          </a:p>
          <a:p>
            <a:pPr marL="742950" lvl="1" indent="-285750">
              <a:buFont typeface="Arial" charset="0"/>
              <a:buChar char="•"/>
            </a:pPr>
            <a:r>
              <a:rPr lang="en-US" sz="2000" dirty="0" smtClean="0"/>
              <a:t>Additional </a:t>
            </a:r>
            <a:r>
              <a:rPr lang="en-US" sz="2000" dirty="0" smtClean="0"/>
              <a:t>4 </a:t>
            </a:r>
            <a:r>
              <a:rPr lang="en-US" sz="2000" dirty="0" smtClean="0"/>
              <a:t>controls</a:t>
            </a:r>
          </a:p>
          <a:p>
            <a:pPr marL="285750" indent="-285750">
              <a:buFont typeface="Arial" charset="0"/>
              <a:buChar char="•"/>
            </a:pPr>
            <a:r>
              <a:rPr lang="en-US" sz="2000" dirty="0" smtClean="0"/>
              <a:t>Data set includes:</a:t>
            </a:r>
          </a:p>
          <a:p>
            <a:pPr marL="742950" lvl="1" indent="-285750">
              <a:buFont typeface="Arial" charset="0"/>
              <a:buChar char="•"/>
            </a:pPr>
            <a:r>
              <a:rPr lang="en-US" sz="2000" dirty="0" smtClean="0"/>
              <a:t>Over 18 CSV files</a:t>
            </a:r>
          </a:p>
          <a:p>
            <a:pPr marL="1200150" lvl="2" indent="-285750">
              <a:buFont typeface="Arial" charset="0"/>
              <a:buChar char="•"/>
            </a:pPr>
            <a:r>
              <a:rPr lang="en-US" sz="2000" dirty="0" smtClean="0"/>
              <a:t>over 500 patients screened for a retrospective analysis</a:t>
            </a:r>
          </a:p>
          <a:p>
            <a:pPr marL="285750" indent="-285750">
              <a:buFont typeface="Arial" charset="0"/>
              <a:buChar char="•"/>
            </a:pPr>
            <a:r>
              <a:rPr lang="en-US" sz="2000" dirty="0" smtClean="0"/>
              <a:t>Collaborators are currently running this assay in the clinic</a:t>
            </a:r>
          </a:p>
          <a:p>
            <a:pPr marL="742950" lvl="1" indent="-285750">
              <a:buFont typeface="Arial" charset="0"/>
              <a:buChar char="•"/>
            </a:pPr>
            <a:r>
              <a:rPr lang="en-US" sz="2000" dirty="0" smtClean="0"/>
              <a:t>2-3 CSV files/week</a:t>
            </a:r>
            <a:endParaRPr lang="en-US" sz="2000" dirty="0" smtClean="0"/>
          </a:p>
          <a:p>
            <a:pPr marL="285750" indent="-285750">
              <a:buFont typeface="Arial" charset="0"/>
              <a:buChar char="•"/>
            </a:pPr>
            <a:r>
              <a:rPr lang="en-US" sz="2000" dirty="0" smtClean="0"/>
              <a:t>All the data feeds in to a multivariate model in order to optimize the assay and diagnostics</a:t>
            </a:r>
            <a:endParaRPr lang="en-US" sz="2000" dirty="0"/>
          </a:p>
        </p:txBody>
      </p:sp>
    </p:spTree>
    <p:extLst>
      <p:ext uri="{BB962C8B-B14F-4D97-AF65-F5344CB8AC3E}">
        <p14:creationId xmlns:p14="http://schemas.microsoft.com/office/powerpoint/2010/main" val="70188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66036" y="189992"/>
            <a:ext cx="7729728" cy="686308"/>
          </a:xfrm>
        </p:spPr>
        <p:txBody>
          <a:bodyPr>
            <a:normAutofit fontScale="90000"/>
          </a:bodyPr>
          <a:lstStyle/>
          <a:p>
            <a:r>
              <a:rPr lang="en-US" dirty="0" smtClean="0"/>
              <a:t>Parse &amp; Organize for analyses </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581" y="1029417"/>
            <a:ext cx="9050997" cy="5661333"/>
          </a:xfrm>
          <a:prstGeom prst="rect">
            <a:avLst/>
          </a:prstGeom>
        </p:spPr>
      </p:pic>
    </p:spTree>
    <p:extLst>
      <p:ext uri="{BB962C8B-B14F-4D97-AF65-F5344CB8AC3E}">
        <p14:creationId xmlns:p14="http://schemas.microsoft.com/office/powerpoint/2010/main" val="144668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4936" y="278892"/>
            <a:ext cx="7729728" cy="1188720"/>
          </a:xfrm>
        </p:spPr>
        <p:txBody>
          <a:bodyPr/>
          <a:lstStyle/>
          <a:p>
            <a:r>
              <a:rPr lang="en-US" dirty="0" smtClean="0"/>
              <a:t>Glance at Input and Output format</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92139837"/>
              </p:ext>
            </p:extLst>
          </p:nvPr>
        </p:nvGraphicFramePr>
        <p:xfrm>
          <a:off x="823057" y="2521636"/>
          <a:ext cx="8013700" cy="1028700"/>
        </p:xfrm>
        <a:graphic>
          <a:graphicData uri="http://schemas.openxmlformats.org/presentationml/2006/ole">
            <mc:AlternateContent xmlns:mc="http://schemas.openxmlformats.org/markup-compatibility/2006">
              <mc:Choice xmlns:v="urn:schemas-microsoft-com:vml" Requires="v">
                <p:oleObj spid="_x0000_s1031" name="Worksheet" r:id="rId3" imgW="8013700" imgH="1028700" progId="Excel.Sheet.12">
                  <p:embed/>
                </p:oleObj>
              </mc:Choice>
              <mc:Fallback>
                <p:oleObj name="Worksheet" r:id="rId3" imgW="8013700" imgH="1028700" progId="Excel.Sheet.12">
                  <p:embed/>
                  <p:pic>
                    <p:nvPicPr>
                      <p:cNvPr id="0" name=""/>
                      <p:cNvPicPr/>
                      <p:nvPr/>
                    </p:nvPicPr>
                    <p:blipFill>
                      <a:blip r:embed="rId4"/>
                      <a:stretch>
                        <a:fillRect/>
                      </a:stretch>
                    </p:blipFill>
                    <p:spPr>
                      <a:xfrm>
                        <a:off x="823057" y="2521636"/>
                        <a:ext cx="8013700" cy="10287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27662278"/>
              </p:ext>
            </p:extLst>
          </p:nvPr>
        </p:nvGraphicFramePr>
        <p:xfrm>
          <a:off x="823057" y="4604361"/>
          <a:ext cx="8166100" cy="1028700"/>
        </p:xfrm>
        <a:graphic>
          <a:graphicData uri="http://schemas.openxmlformats.org/presentationml/2006/ole">
            <mc:AlternateContent xmlns:mc="http://schemas.openxmlformats.org/markup-compatibility/2006">
              <mc:Choice xmlns:v="urn:schemas-microsoft-com:vml" Requires="v">
                <p:oleObj spid="_x0000_s1032" name="Worksheet" r:id="rId5" imgW="8166100" imgH="1028700" progId="Excel.Sheet.12">
                  <p:embed/>
                </p:oleObj>
              </mc:Choice>
              <mc:Fallback>
                <p:oleObj name="Worksheet" r:id="rId5" imgW="8166100" imgH="1028700" progId="Excel.Sheet.12">
                  <p:embed/>
                  <p:pic>
                    <p:nvPicPr>
                      <p:cNvPr id="0" name=""/>
                      <p:cNvPicPr/>
                      <p:nvPr/>
                    </p:nvPicPr>
                    <p:blipFill>
                      <a:blip r:embed="rId6"/>
                      <a:stretch>
                        <a:fillRect/>
                      </a:stretch>
                    </p:blipFill>
                    <p:spPr>
                      <a:xfrm>
                        <a:off x="823057" y="4604361"/>
                        <a:ext cx="8166100" cy="1028700"/>
                      </a:xfrm>
                      <a:prstGeom prst="rect">
                        <a:avLst/>
                      </a:prstGeom>
                    </p:spPr>
                  </p:pic>
                </p:oleObj>
              </mc:Fallback>
            </mc:AlternateContent>
          </a:graphicData>
        </a:graphic>
      </p:graphicFrame>
      <p:sp>
        <p:nvSpPr>
          <p:cNvPr id="12" name="TextBox 11"/>
          <p:cNvSpPr txBox="1"/>
          <p:nvPr/>
        </p:nvSpPr>
        <p:spPr>
          <a:xfrm>
            <a:off x="823057" y="1997612"/>
            <a:ext cx="2876108" cy="369332"/>
          </a:xfrm>
          <a:prstGeom prst="rect">
            <a:avLst/>
          </a:prstGeom>
          <a:noFill/>
        </p:spPr>
        <p:txBody>
          <a:bodyPr wrap="none" rtlCol="0">
            <a:spAutoFit/>
          </a:bodyPr>
          <a:lstStyle/>
          <a:p>
            <a:r>
              <a:rPr lang="en-US" dirty="0" smtClean="0"/>
              <a:t>Simplified </a:t>
            </a:r>
            <a:r>
              <a:rPr lang="en-US" smtClean="0"/>
              <a:t>Input Median Table</a:t>
            </a:r>
            <a:endParaRPr lang="en-US"/>
          </a:p>
        </p:txBody>
      </p:sp>
      <p:sp>
        <p:nvSpPr>
          <p:cNvPr id="13" name="TextBox 12"/>
          <p:cNvSpPr txBox="1"/>
          <p:nvPr/>
        </p:nvSpPr>
        <p:spPr>
          <a:xfrm>
            <a:off x="823057" y="4063218"/>
            <a:ext cx="3086101" cy="369332"/>
          </a:xfrm>
          <a:prstGeom prst="rect">
            <a:avLst/>
          </a:prstGeom>
          <a:noFill/>
        </p:spPr>
        <p:txBody>
          <a:bodyPr wrap="none" rtlCol="0">
            <a:spAutoFit/>
          </a:bodyPr>
          <a:lstStyle/>
          <a:p>
            <a:r>
              <a:rPr lang="en-US" dirty="0" smtClean="0"/>
              <a:t>Simplified Output Median Table</a:t>
            </a:r>
            <a:endParaRPr lang="en-US" dirty="0"/>
          </a:p>
        </p:txBody>
      </p:sp>
    </p:spTree>
    <p:extLst>
      <p:ext uri="{BB962C8B-B14F-4D97-AF65-F5344CB8AC3E}">
        <p14:creationId xmlns:p14="http://schemas.microsoft.com/office/powerpoint/2010/main" val="686970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836" y="418592"/>
            <a:ext cx="7729728" cy="1188720"/>
          </a:xfrm>
        </p:spPr>
        <p:txBody>
          <a:bodyPr/>
          <a:lstStyle/>
          <a:p>
            <a:r>
              <a:rPr lang="en-US" dirty="0" smtClean="0"/>
              <a:t>Walk through a csv file and show documents for project</a:t>
            </a:r>
            <a:endParaRPr lang="en-US" dirty="0"/>
          </a:p>
        </p:txBody>
      </p:sp>
    </p:spTree>
    <p:extLst>
      <p:ext uri="{BB962C8B-B14F-4D97-AF65-F5344CB8AC3E}">
        <p14:creationId xmlns:p14="http://schemas.microsoft.com/office/powerpoint/2010/main" val="1548207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1318</TotalTime>
  <Words>1633</Words>
  <Application>Microsoft Macintosh PowerPoint</Application>
  <PresentationFormat>Widescreen</PresentationFormat>
  <Paragraphs>136</Paragraphs>
  <Slides>6</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Calibri</vt:lpstr>
      <vt:lpstr>Gill Sans MT</vt:lpstr>
      <vt:lpstr>Mangal</vt:lpstr>
      <vt:lpstr>Wingdings</vt:lpstr>
      <vt:lpstr>Arial</vt:lpstr>
      <vt:lpstr>Parcel</vt:lpstr>
      <vt:lpstr>Microsoft Excel Worksheet</vt:lpstr>
      <vt:lpstr>Melioidosis</vt:lpstr>
      <vt:lpstr>Goal: develop an assay that improves sensitivity and specificity over current assays (IHA)</vt:lpstr>
      <vt:lpstr>Goal: develop an assay that improves sensitivity and specificity over current assays (IHA)</vt:lpstr>
      <vt:lpstr>Parse &amp; Organize for analyses </vt:lpstr>
      <vt:lpstr>Glance at Input and Output format</vt:lpstr>
      <vt:lpstr>Walk through a csv file and show documents for project</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Burkpx diagnostic assay automating analysis</dc:title>
  <dc:creator>Kim Celona</dc:creator>
  <cp:lastModifiedBy>Kimberly Rose Celona</cp:lastModifiedBy>
  <cp:revision>50</cp:revision>
  <dcterms:created xsi:type="dcterms:W3CDTF">2018-10-17T22:26:04Z</dcterms:created>
  <dcterms:modified xsi:type="dcterms:W3CDTF">2018-10-31T04:14:40Z</dcterms:modified>
</cp:coreProperties>
</file>