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60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>
        <p:scale>
          <a:sx n="96" d="100"/>
          <a:sy n="96" d="100"/>
        </p:scale>
        <p:origin x="-1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kado\Documents\UNIVERSITA\BIG%20DATA\FINAL%20PROJECT\StatisticheTemp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Sheet1!$C$14</c:f>
              <c:strCache>
                <c:ptCount val="1"/>
                <c:pt idx="0">
                  <c:v>HITS</c:v>
                </c:pt>
              </c:strCache>
            </c:strRef>
          </c:tx>
          <c:cat>
            <c:strRef>
              <c:f>Sheet1!$B$15:$B$19</c:f>
              <c:strCache>
                <c:ptCount val="5"/>
                <c:pt idx="0">
                  <c:v>10 MB</c:v>
                </c:pt>
                <c:pt idx="1">
                  <c:v>50 MB</c:v>
                </c:pt>
                <c:pt idx="2">
                  <c:v>100 MB</c:v>
                </c:pt>
                <c:pt idx="3">
                  <c:v>500 MB</c:v>
                </c:pt>
                <c:pt idx="4">
                  <c:v>3 GB </c:v>
                </c:pt>
              </c:strCache>
            </c:strRef>
          </c:cat>
          <c:val>
            <c:numRef>
              <c:f>Sheet1!$C$15:$C$19</c:f>
              <c:numCache>
                <c:formatCode>General</c:formatCode>
                <c:ptCount val="5"/>
                <c:pt idx="0">
                  <c:v>952</c:v>
                </c:pt>
                <c:pt idx="1">
                  <c:v>1760</c:v>
                </c:pt>
                <c:pt idx="2">
                  <c:v>3962</c:v>
                </c:pt>
                <c:pt idx="3">
                  <c:v>15784</c:v>
                </c:pt>
                <c:pt idx="4">
                  <c:v>72363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Sheet1!$D$14</c:f>
              <c:strCache>
                <c:ptCount val="1"/>
                <c:pt idx="0">
                  <c:v>PAGERANK</c:v>
                </c:pt>
              </c:strCache>
            </c:strRef>
          </c:tx>
          <c:cat>
            <c:strRef>
              <c:f>Sheet1!$B$15:$B$19</c:f>
              <c:strCache>
                <c:ptCount val="5"/>
                <c:pt idx="0">
                  <c:v>10 MB</c:v>
                </c:pt>
                <c:pt idx="1">
                  <c:v>50 MB</c:v>
                </c:pt>
                <c:pt idx="2">
                  <c:v>100 MB</c:v>
                </c:pt>
                <c:pt idx="3">
                  <c:v>500 MB</c:v>
                </c:pt>
                <c:pt idx="4">
                  <c:v>3 GB </c:v>
                </c:pt>
              </c:strCache>
            </c:strRef>
          </c:cat>
          <c:val>
            <c:numRef>
              <c:f>Sheet1!$D$15:$D$19</c:f>
              <c:numCache>
                <c:formatCode>General</c:formatCode>
                <c:ptCount val="5"/>
                <c:pt idx="0">
                  <c:v>564</c:v>
                </c:pt>
                <c:pt idx="1">
                  <c:v>618</c:v>
                </c:pt>
                <c:pt idx="2">
                  <c:v>662</c:v>
                </c:pt>
                <c:pt idx="3">
                  <c:v>1190</c:v>
                </c:pt>
                <c:pt idx="4">
                  <c:v>14329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168960"/>
        <c:axId val="138162176"/>
      </c:lineChart>
      <c:catAx>
        <c:axId val="136168960"/>
        <c:scaling>
          <c:orientation val="minMax"/>
        </c:scaling>
        <c:delete val="0"/>
        <c:axPos val="b"/>
        <c:majorTickMark val="out"/>
        <c:minorTickMark val="none"/>
        <c:tickLblPos val="nextTo"/>
        <c:crossAx val="138162176"/>
        <c:crosses val="autoZero"/>
        <c:auto val="1"/>
        <c:lblAlgn val="ctr"/>
        <c:lblOffset val="100"/>
        <c:noMultiLvlLbl val="0"/>
      </c:catAx>
      <c:valAx>
        <c:axId val="138162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168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7BD34884-3FD6-4C53-A1F8-E827A08CAE61}" type="datetimeFigureOut">
              <a:rPr lang="it-IT" smtClean="0"/>
              <a:t>13/07/2015</a:t>
            </a:fld>
            <a:endParaRPr lang="it-I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6C237B6-0B18-4BD2-8AE0-8BD1CE337519}" type="slidenum">
              <a:rPr lang="it-IT" smtClean="0"/>
              <a:t>‹#›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4884-3FD6-4C53-A1F8-E827A08CAE61}" type="datetimeFigureOut">
              <a:rPr lang="it-IT" smtClean="0"/>
              <a:t>13/07/2015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37B6-0B18-4BD2-8AE0-8BD1CE33751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4884-3FD6-4C53-A1F8-E827A08CAE61}" type="datetimeFigureOut">
              <a:rPr lang="it-IT" smtClean="0"/>
              <a:t>13/07/2015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37B6-0B18-4BD2-8AE0-8BD1CE33751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BD34884-3FD6-4C53-A1F8-E827A08CAE61}" type="datetimeFigureOut">
              <a:rPr lang="it-IT" smtClean="0"/>
              <a:t>13/07/2015</a:t>
            </a:fld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37B6-0B18-4BD2-8AE0-8BD1CE337519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7BD34884-3FD6-4C53-A1F8-E827A08CAE61}" type="datetimeFigureOut">
              <a:rPr lang="it-IT" smtClean="0"/>
              <a:t>13/07/2015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6C237B6-0B18-4BD2-8AE0-8BD1CE337519}" type="slidenum">
              <a:rPr lang="it-IT" smtClean="0"/>
              <a:t>‹#›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4884-3FD6-4C53-A1F8-E827A08CAE61}" type="datetimeFigureOut">
              <a:rPr lang="it-IT" smtClean="0"/>
              <a:t>13/07/2015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37B6-0B18-4BD2-8AE0-8BD1CE337519}" type="slidenum">
              <a:rPr lang="it-IT" smtClean="0"/>
              <a:t>‹#›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4884-3FD6-4C53-A1F8-E827A08CAE61}" type="datetimeFigureOut">
              <a:rPr lang="it-IT" smtClean="0"/>
              <a:t>13/07/2015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37B6-0B18-4BD2-8AE0-8BD1CE337519}" type="slidenum">
              <a:rPr lang="it-IT" smtClean="0"/>
              <a:t>‹#›</a:t>
            </a:fld>
            <a:endParaRPr lang="it-I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D34884-3FD6-4C53-A1F8-E827A08CAE61}" type="datetimeFigureOut">
              <a:rPr lang="it-IT" smtClean="0"/>
              <a:t>13/07/2015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37B6-0B18-4BD2-8AE0-8BD1CE337519}" type="slidenum">
              <a:rPr lang="it-IT" smtClean="0"/>
              <a:t>‹#›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4884-3FD6-4C53-A1F8-E827A08CAE61}" type="datetimeFigureOut">
              <a:rPr lang="it-IT" smtClean="0"/>
              <a:t>13/07/2015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37B6-0B18-4BD2-8AE0-8BD1CE33751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BD34884-3FD6-4C53-A1F8-E827A08CAE61}" type="datetimeFigureOut">
              <a:rPr lang="it-IT" smtClean="0"/>
              <a:t>13/07/2015</a:t>
            </a:fld>
            <a:endParaRPr lang="it-IT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37B6-0B18-4BD2-8AE0-8BD1CE337519}" type="slidenum">
              <a:rPr lang="it-IT" smtClean="0"/>
              <a:t>‹#›</a:t>
            </a:fld>
            <a:endParaRPr lang="it-IT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D34884-3FD6-4C53-A1F8-E827A08CAE61}" type="datetimeFigureOut">
              <a:rPr lang="it-IT" smtClean="0"/>
              <a:t>13/07/2015</a:t>
            </a:fld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37B6-0B18-4BD2-8AE0-8BD1CE337519}" type="slidenum">
              <a:rPr lang="it-IT" smtClean="0"/>
              <a:t>‹#›</a:t>
            </a:fld>
            <a:endParaRPr lang="it-I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BD34884-3FD6-4C53-A1F8-E827A08CAE61}" type="datetimeFigureOut">
              <a:rPr lang="it-IT" smtClean="0"/>
              <a:t>13/07/2015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C237B6-0B18-4BD2-8AE0-8BD1CE337519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26" y="1928062"/>
            <a:ext cx="5789244" cy="2824022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Dorjan</a:t>
            </a:r>
            <a:r>
              <a:rPr lang="en-US" dirty="0" smtClean="0"/>
              <a:t> </a:t>
            </a:r>
            <a:r>
              <a:rPr lang="en-US" dirty="0" err="1" smtClean="0"/>
              <a:t>Dika</a:t>
            </a:r>
            <a:r>
              <a:rPr lang="en-US" dirty="0" smtClean="0"/>
              <a:t>, Pietro Coronas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it-IT" sz="8800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Explore</a:t>
            </a:r>
            <a:r>
              <a:rPr lang="it-IT" sz="88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2</a:t>
            </a:r>
            <a:endParaRPr lang="it-IT" sz="88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8026">
            <a:off x="6491120" y="1377511"/>
            <a:ext cx="1403746" cy="1456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898" y="260244"/>
            <a:ext cx="2275406" cy="1071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83" y="260244"/>
            <a:ext cx="2291168" cy="1532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670" y="5066472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5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391" y="254760"/>
            <a:ext cx="3743739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conclusioni</a:t>
            </a:r>
            <a:endParaRPr lang="it-IT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51625"/>
              </p:ext>
            </p:extLst>
          </p:nvPr>
        </p:nvGraphicFramePr>
        <p:xfrm>
          <a:off x="487017" y="1786804"/>
          <a:ext cx="4579523" cy="1960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7618"/>
                <a:gridCol w="1300101"/>
                <a:gridCol w="1771804"/>
              </a:tblGrid>
              <a:tr h="533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Dimensione </a:t>
                      </a:r>
                      <a:r>
                        <a:rPr lang="it-IT" sz="1200" dirty="0" err="1">
                          <a:effectLst/>
                        </a:rPr>
                        <a:t>Dataset</a:t>
                      </a:r>
                      <a:endParaRPr lang="it-IT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HITS (</a:t>
                      </a:r>
                      <a:r>
                        <a:rPr lang="it-IT" sz="1200" dirty="0" err="1">
                          <a:effectLst/>
                        </a:rPr>
                        <a:t>hh:mm:ss</a:t>
                      </a:r>
                      <a:r>
                        <a:rPr lang="it-IT" sz="1200" dirty="0">
                          <a:effectLst/>
                        </a:rPr>
                        <a:t>)</a:t>
                      </a:r>
                      <a:endParaRPr lang="it-IT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PAGERANK (hh:mm:ss)</a:t>
                      </a:r>
                      <a:endParaRPr lang="it-I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4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10 MB</a:t>
                      </a:r>
                      <a:endParaRPr lang="it-I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00:15:52</a:t>
                      </a:r>
                      <a:endParaRPr lang="it-I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00:09:24</a:t>
                      </a:r>
                      <a:endParaRPr lang="it-I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854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50 MB</a:t>
                      </a:r>
                      <a:endParaRPr lang="it-I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00:29:20</a:t>
                      </a:r>
                      <a:endParaRPr lang="it-I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00:10:18</a:t>
                      </a:r>
                      <a:endParaRPr lang="it-I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854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100 MB</a:t>
                      </a:r>
                      <a:endParaRPr lang="it-I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01:06:02</a:t>
                      </a:r>
                      <a:endParaRPr lang="it-I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00:11:02</a:t>
                      </a:r>
                      <a:endParaRPr lang="it-I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854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500 MB</a:t>
                      </a:r>
                      <a:endParaRPr lang="it-I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04:23:04</a:t>
                      </a:r>
                      <a:endParaRPr lang="it-I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00:19:50</a:t>
                      </a:r>
                      <a:endParaRPr lang="it-I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854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3 GB </a:t>
                      </a:r>
                      <a:endParaRPr lang="it-I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20:06:03</a:t>
                      </a:r>
                      <a:endParaRPr lang="it-I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03:58:49</a:t>
                      </a:r>
                      <a:endParaRPr lang="it-IT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24103495"/>
              </p:ext>
            </p:extLst>
          </p:nvPr>
        </p:nvGraphicFramePr>
        <p:xfrm>
          <a:off x="6284844" y="16797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773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SVILUPPI FUTURI</a:t>
            </a:r>
            <a:endParaRPr lang="it-IT" sz="3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104862"/>
            <a:ext cx="2602189" cy="260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dikado\AppData\Roaming\Skype\dorian.dika\media_messaging\media_cache\i14^cimgpsh_ori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375" y="1757361"/>
            <a:ext cx="5951054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utoShape 2" descr="data:image/jpeg;base64,/9j/4AAQSkZJRgABAQAAAQABAAD/2wCEAAkGBxQQEhUQEBQWFBUWFBgVFxUUFBcYFhUUFBQXGBQWFhQYHCggGholGxYYIjEhJSkrLi4uHSEzODMsNzQtLisBCgoKDg0OGhAQGzQkICY0LS80LCwsLDAvMjQsLCwsLC8sMiwsNDQyMiwtLCwsLCwsLCwsLCwsLCwsLDQsLCwsLP/AABEIAOEA4QMBEQACEQEDEQH/xAAcAAEAAgMBAQEAAAAAAAAAAAAABQYCAwQHAQj/xABAEAABAwIEAwUFBQYFBQEAAAABAAIDBBESITFBBQZhEyJRcYEHMlKRoRQjcrHRFUJTYoLBY5KT4fEzorKz8Bb/xAAbAQEAAgMBAQAAAAAAAAAAAAAAAgUBAwQGB//EADIRAAICAQEGAgoCAwEBAAAAAAABAgMRBAUSITFBUWFxEyIygZGhscHR8BThBhXxQiP/2gAMAwEAAhEDEQA/APcUAQBAEAQBAEAQBAEAQBAEAQBAEAQBAEAQBAEAQBAEAQBAEAQBAEAQBAEAQBAEAQBAEAQBAEAQBAEAQBAEBz19W2CN80mTWMc91tbNFzYbnosxi5NRXUjKSim2UinrH1kYq5hLIwuwtiie7s4zs0xx2dIdAXOvno0BWXoo1y9HlJ88v8vgvd9Sks1N9kPSRi2s4wvxzf7hY5w/GOO1HDaiN7WSRxvbd0Ej8UbwDY4BiPZut4W2uDvtVFV0Gk8vuv3iRpv1NUs2rGej4/c9Qoqps0bJYzdj2Ne0+LXAEfQqoknFtMvk01lG9YMhAEAQBAEAQBAEAQBAEAQBAEAQBAEAQBAcfFOKRUrO0ne2NumepOtmtGbj0AJU4Vym8RWSE5xgt6TwiDZzqx4xx0tZIzaRkLcJHiLvDiPRb3pJLg5JPtk5v51b5ZfuJPg/MNPVkthfd7fejcC2RttbsdnbqLharKZ1+0vwb67oWeyyVWo2hARPNlG6ejnijF3uidhHxOGYb62t6rbTNRsjJ9zVdFyrlFdUec+yzjQb29G6QROkGOJzrd2S2F2TsifdNj8KsddVndsSzjn5FZpLNzeg3jPJ+Jp504FaPtJq41NViAEYFwATm1rQTh8dr+C2aaxt4jDdj3NV8VH2p70ux6dyxQup6SCF/vMiY13RwaMQv0Nwqm2SlZKS6suq47sEiUWsmEAQBAEAQBAEAQBAEAQBAEAQBAEAQBAYyPDQXE2ABJPgBqUB+f8AmHjr6+d0zr2JLYmfBHfutA+I5E+J6WA9DRSqopfE89qbXbLPToeqVvC3UsML4WPfK0tEpZicS3Acd2XzGK1gBllZcFV6unJTaUXyz048OP7k26nROqmLqi3Nc2uvfPcheOcUjlidITgnhGKOQDDLHIB3RmL2doWnIg6LpjpnF94v4Mr69ZYpJNesXHlXi/2ymjnIAcQWvA0D2ktdboSLjoQqm+r0VjienpsVkFIl1qNoQFX41yJS1MhmIdFITdzo7APPi5rgRfqLE7rqp1llSwuK8Tkv0dd3Ph5G/gvJ9PSuEgDpHjMOkscJ8Q1oAv1IJHil2sttWG8LsiNGgppeYrL7ssK5TtCAi+LcwU9KQyaQB7tGNa57yNjgYCbZHPRbK6Z2eyjTbfXV7bwb+H8VinuI3d5ti5jmuY9oOhMbwHAGxsbWOyxOuUOaJV2wsWYs7VA2BAEAQBAEAQBAEAQBAEAQBAEAQHDxyB0lPNGz3nwyNb+JzCB9SpQeJJsjJZTPDPZ9TtlroGvyGLHnuWDE0epAHqr7Uyaqk1+9CiqinbBeP9np3OHMNZRzNMMHawYAXHCTZ13X7wPdytqqzTUVWQ9aWJHfqdRdVZwXq47P6rked8581ftB8buy7LA0j3sRNzfM2GQ2HU+KstPp/QJrOcnBfc72pYx8z0H2RxOFCXHR873N/CGsYf8AuY5Vuvebfciz0McUouy4jsCA11EzY2uke4Na1pc5zjYNa0XcSdgAEB5XV+0OurJzDwqnxBuebLyFp918jnuayEHOzXZ5ag3aAO2n524jRd7i9C4Q7zwYXGMeMjY5Htt1uzoCdQPQuG8QjqY2zwPbJG8Xa5puDsR0INwQcwQQUB5fytEZKyt4jVNfIaeR1o2txPLi5zW2buGMbYDp0Vtc92qFUeG91/e5UVpSunbLju9Pkvhg6hzGwVVLFSv7cOljs/CWujjlfhljeLC/dN7ZDIGwsEnVmqTmsNfPHJmijNeoXo5b0X4cs819z09VJfBAEAQBAEAQBAEAQBAEAQBAEAQBAeY81cnSQzGrpGuLS7tLMBL4nk3JDRmW3zFsxfSwuLbS6uMo+js8v+lNrdHYpekq88dfNGdF7QpY8p2MktkS12B1xri1F+lgpT2dCXGDx8zTXtS2Hq2R+qZWYeXZ+LVTpo2djC92J0lu41pNzg+N3llfWynZdCiCjnLRsopnc3JrCfH/AIe0cNoWU8TIIhZjGhrRvYbk7k6k+KppScpOT6l1GKisI6VEyEBR/a7xLsaIMGkkgD87Wjja6R3mC5jGkbhxQHTyJwwUVHHHb7x4Eszt3SyAFwJ3DcmDo0ICxipvkUBR6+iPBJXV9E0/YXkGspWC4iGQ+1QNGmEWxNGWEeAGECbqeXxK8V1BUdk6QB+JoxxStcLh1gbWIIO4Otr3K6q9SlD0dkd5fNHFbo27PS1y3X17PzRq5d5IbT1D62eTtp3Oc4EMDGML74i1tzd2ZF+uiXapzioRWETp0qg95vL/ACW5cp1BAEAQBAEAQBAEAQBAEAQBAEAQBAEBqfTtcbua0kbkAn5plmMG1DIQBAEB5b7aXB5p4b5OjmxDwxPpmj6OcgLQ6rzWQbI6pAdsUwIsbEEWIOYIOoI8FgEHye40FTJwpxPYuDqiiJOkRd99T3/w3kEanC7ogLqgCAIAgCAIAgCAIAgCAIAgCAIAgCAIAgCAIAgCA0VM+EWGv5eaA8x9rVIRTslHvkysBPxOj7Qf+n6IDtjrcVi3fMeRzWQd0WMDEQbf/barGQd1NOsg4ec4n/Z21kAvPRPFTGNC9rARPFexNnxF487LALpRVTZo2TRnEyRjXtI3a8BzT8iEBuQBAEAQBAEAQBAEAQBAEAQBAEAQBAEAQBAEBpkl2b80BqbCgK/7RKDHQyOy+7c2XPQMabSn/SdIgIbkUNdRQk5OYDC6+uKFxjufMNDvVAbeYq58ZjMbiG97IHJzgR7w0cLFuR6qi2rfdTbCUHhf319xebJ09V1c4zWXw8+XT5m2jmDrOGQIBt4YgHW9Lq6qs9JCM+6Ke6t12Sg+jwTdIb5HMbg7hTNZw+zZ5ZTy0Tr3o6mWnbc3JhuJID5dnI0f0oC2oAgCAIAgCAIAgCAIAgCAIAgCAIAgCA5aziEcP/UeG9Nz5NGZWi7U1Ur15YNtdNlj9RZI2Hjhnf2cDP636ADfCNdRuP7jjhtB3z3KV73+P+HTZo/Qx3rX7l+SVjjNgHG53NrX9FYxTSw3k4njPA2BgCkYPt0By1pY9hjdYhwLXDYtIIIPoUB41wmrdQzz0jzq4m53kjAY9xtld8YieB4XQEtFxbtbxOYZBe+WrT44ttTr4rTfp4XR3Zo36fU2UT363xJzhsZAzAHQXIAADWi51yAzWyEFCKjHkjXZOU5Ocub4lgowpECN4IRFxisi/j0tNU2vvG6WBxA2yawegQFxQBAEAQBAEAQBAEAQGEsoYLuIA8SbD5lZSb4IjKSist4IufmWlZrK0/hDn/VoIXRHR3y5R+31OKe09LH/ANp+WX9Dn/8A2FL8bv8ATd+in/Av7fNGv/caXu/gzfBzRSv0maPxhzPq4AKEtHdH/wA/Dj9DbDaWmlyn8cr6kkKlhbjDmltr4sQw2/FouWb3Pa4eZ2wan7PHyM4pA4BzSCDmCDcHyISMlJZRJpp4ZmsmCscxcTf3WwuIBF7tyJHn4eSp9paucYRjU/a458P7LPQaaMpOVnTp4kFHRucbnfX/AJVHGmUnlls7oxWET/LMXZyPadSxrh6OId+bVdbLhuTkvBfV5KraE9+MZeL/AKJ+Woa33iB+fyV0VZxTcVA936/ogI+fipO6A4peJdUBQue6fE9lSwAuBbcHIF7fcudg8Exk9WBAT/BHsmiZLDbA4XAAtY6OaQNCCCCPEFZBPUsKAmaSNYBBZDmBltf2S+/l9sZb63QF0QBAEAQBAEAQBAaqmobG0veQ1o1JNgFKMXJ4S4kLLI1xcpPCKdxfnAm7aYYR/EcMz+Fug9b+StaNnLnb8F9zzur21JvdoWF3f2X5+BV6qqfKcUjnPPi43t5eHorKFcYLEVgpbLJ2vM5NvxOcuUiODWShJI6ezhihbU1cjmMfJ2UMcTcc08mmGNumuVzlfwyvX6zXKjgunF55L9RbaDZj1K3pPC6Y5s6q2lZF3Isdn2JxkYrDRpw93W5yXznae27doT7QXJd/F/bt58T3uxtkU6FOS4yfV/QkuWuNfZC4SXMRzNs8B+IDwtqB/wAz2Nq2rlS3wly8+nx5G/atcfRO7HGPF+X9cy8PqmywukhIeCxxaWnU2OXndemvjKMZLHHDKSicJuMk+GVxIEzRyQwzkgAxhvkW5EfO6o7XGVVdr7Y+BbxhZC2ypc85OKbizW5MHqVxS1UY+ydUdJOXtEZNxpzXiQHNtxa9rtPvNv6A+YChTrpQtU+f4ZvloVOtw/c9Dp/bLXC4cLeeY8/Beor1Fdkd6Mlg89Zpra5bsovJnQmSpaXQN7RoOEkObYOABIuT1C2QnGazF5Ndlc63iaw/E6P2DVO/daPN4/tdSIGt/LNT/J/n/wBkBw13KtS5rmOixtIscMjdOlyCD5ICscKq5OE1BhrWuZDIcTnOGTDk0Ttt+4cg8D3TY6HvAepUsIIBFiCAQRmCDoQdwgJSnisgKZy9KKrjtdUNzbTU0VEHA5FzpHSSgdWvaWnwsgL6gCAIAgCAIAgOavrWQMMkhs0fMnYAbkqddcrJKMeZpvvhTBzm+CPN+NcYfUuu7JoPdYNG9T4u6r0Gn00aVw59zx2r1lmqlmXLov3qRjnLpORI3UFE+oeIohdxz8AANSTsFqttjVHelyN9FE7p7kFxOg0dIZPs44lS9viwdliH/UvbBjxe9fK1r3ysuD/Zxz7PDzLj/Rzx7az5P65+xHV9I+B5ilbhc3bxGxB3BXfXZGyO9HkVVtM6puE1homqSCOdlJK9px0zZ2MvbD989t3gfFZlr9XdF85/y3Xbt700H2cvsvu/d4nu/wDHac6aNklyyl8eZhMMTyetvlkvKr1YpHqFwRmafJYja4yTXNEZYkmnyZE8G41LQSnB3m4rPjJycBlceDrb/mvskVDXaeFvdJp+a5f0fMI2WaG+Va4pNprv/eCwnh75GmShHbU0pxYMTWyU8n7ws4gFt9r3GwIzPmNRs9w3qZL1X8n3Xge10+0a7oQuT9dcOPKS7Ps0Qk3Ba5zzG2B34jZrf8xyVK9kWRljmXdW1NK45bw+2CE4vRS08hhnuHCxy0IOhadx/utVlLplutFhp7YXwU4PgY0tFiF3ZDYZ59fJa3InKWOBfvZ1UCMugGQeMbR/O3J48yAP8qstlah78qpea+5QbYqylYunD7r7/EvivihCAICJ5l5fir4uylyIzZI22KN1rXF8iNiDkQgPLRLxLl8lmBs9KLkB2LsQPGOUXNP4lj7tGeG+bkB9n9qlZXD7Nw+layV4tijmFQ9oOWJrAxrW/jecI1KA9B9n3K/7NpBE4h0r3GWZwJN5HACwJzIa0NbfexORJQFmQBAEBpp6tkmIRva8scWuDXA4XDVrraHoVlxa5ojGUZcmblgkEB8JQHm3M3GPtMlmn7thIZ4Hxf67dPVeg0em9FDL9p/uDxu0tY9TbhP1Vy8fH8eBCOcuw4MGBKwZJOJ0g4ZxJ1NftxDlhviDMLsRbbO9sdrbgKp2m3mPbj+/Q9DsNRxN9eHw/wC5PCOW+IwU0wmqKYVQbm2J0mCMu2MgwnG3+XIHe4yNay/PfOZat9TDQzzMEU00Jc9gv3A8sMYN88sR16qx0Fno67JPkuPwTf2KHa8FO2uK5vK+ax8yQAEbMtGt+gC+PXXT1Nzsnxcnl+8+gUUxqhGuHJJIjKdy2zR1tHYJxpcXG260uDXE17r5lb49T2d2g0OvQ6A+q+jf4ptNTq/hz5x4x8Vza9308jxf+RbOcJ/yo8pcH4Po/J/XzOjk7mA0c3eP3MhAkGzfCQeW/S/Rem1en9LDhzX7gpNDqXTPjyfP8nsQKoT0xCc0cusrWC9hIzNjj9Wut+6f0PQ8ur0/poY69Gduh1ktNPPR819/M88rqR8DzHI3C4bbEbEHcLzNlcq5bs1hnp6bYWx34PgRg4i+nnZMy12ZtvoSRZ1+lsl6PYGz67962T5cMLy5s83/AJJtS3TKNFcfa4tvwfJfftw7ns/Ca9tTDHOz3ZGhwG4vqD1BuPRWFkHCTi+hWV2KyCkup1qBMIAgCAxawDQAb5eKAyQBAEAQHg9fLLSVs5ie6N7ZpO805kF5IuNCCLGxyXoK4xtpjlZWF9DzdkpVXS3Xh5ZdeAe0cGzKxlj/ABYxcf1R6j+m/kFxW7Oa41v3M7qdprlYvevwXbh/FYagXhlY/o1wJHm3Ueqr51zg8SWCxruhYsweSM514l2FOWg2dIcA6Nt3z8svULp0NXpLcvkuP4OHat7ro3Y85cPz8jzX7S3x+hV/k8n6OR9x3QYMCUJJHVwnir6WQSx+RB0c3wP6rTfTG6O7I6dNqJ0T34f9N5l4YJPtQ4ZH2976jsw698WC2G9874bqu/1ks+1wLn/dR3fY4+ax++4j+K8SkqZDNIe8chbRoGgaPAXVjVRCuG4uRUXXzus9JJ8fpjkWaGQTxA3ycM7ag7j5r4rrtLPQ6qVUlxi/iuj96Pp+h1MdRTG6PX69V8SMquHyszYcQ6ZH5bqVd1UuEuDLKNkH7SIvtS07gjx1BXZhNHTwa8De+cSNIO4sQo0ynprY218GuKOTUaaFsJVzWYvgQErcJLTsbL61pdQtRTC2P/pJ/wBe4+U6nTvT3Splzi8f37yQpeZquJoZHUSADIAkOsNgMQNh0SWmpk8uJKGpuisKTMKrmerkFnVMv9LsH/hZI6aqPKKJS1N0ucmcVHWlryXkkO94k3N/iJKq9s7NWqpzBevHl4rqvx4lvsPaf8S/dsfqS5+D6P8APgSc8YeLFeFqtnVLfg2n4cD6LbTXdHdsipLs1ktXIvM/Y4aOosGaRP0Aufdd0JOR9D0t9HtBzlu2vLfV/cp9fsqMY+k06wlzivqvv8T0dWxQBAEAQBAEAQBAEB5R7UeF9nUtqAO7M2xP+JGAD824fkVcbPszBw7fco9pV7tin3+xT2hWBWM2hiyQZtaN0XAgza0LJFm5iEGZOWTCMCVglg1koZMCUJJHTw7iboD3c2nVp0PUHY9VTbX2LRtKC3+Elykvo+6/Uyz2dtK3RSe7xi+a+/g/3BYIOYIXDvOLD4OB/MXC+f6n/E9o1SxCKmu8Wvo2mevp2/o7F6z3X2a+64GFZxWlfk9wd5Mff0cBl81Gj/HNrJ+rXjzlH6Z+xte3tHDlP4J/ggqmrgBvF2nqG28r3B+iuqP8Y101i6UV5Nt/DGPmaZ/5VQuCg5fIiaibE4u0v+ll7TQ6X+Lp4U5zjr8zyOt1L1Wonc1je6e7BoLl1HMYEoSSEMTpHNjYC5ziGtaNS4mwAWHJRWWTjFyeEXvjfK76KGJxdjGENkOzZNbD+TYE+HVfP9r0L0rugsJv5/2fR9h6lupaex5lFcH3X9fTyK6IH1EjKaAYpHn0a3dzjsAM/TyvwUUOyWEXF98aYucnyPb+HU3YxRxYi/BG1mN3vOwtAxO6m116iKwkjxVk9+bljGeJ0rJAIAgCAIAgCAICH5r4OKymfDlj96MnaRvu57A5tPQlbtPd6KxSOfVUemrcevTzPFTGWktcCCCQQdQQbEEeIK9Emmso8u+DwzY0LJrNrQskWbWhCBtaFkgZPHdPlf5IYXNHK4rBuNZKZJGBKwZMC5CRrc5YJHbScGnmzbGQPid3R9cz6ArXK2EebNsapS5IlIeTnn35Wt6NaXfUkLU9SuiNq076s6RyazeV/oGhQ/kvsT/jrucXFeU2xRPlbK44Gl1nNGdtrgiylDUOTSwJVYWclTFyQACSSAABcknIAAanouhvuakuh657PuTfso+01A+/cO63XsWnUfjO520G96bV6r0nqx5fUutJpfR+tLn9C5VlK2Zjo5BdrhYjofyPVcE4KcXGXJlhCcoSUovDRHcG5apqNznwR4XPFnOc573EXvYFxNh0FtAoV0Qr9lG6/VW38LHkl1tOcIAgCAIAgCAIAgCAonPvKxkvV07but94wauA/faN3AajcddbLRapR/8AnPl0ZUbR0bl/9a1x6r7nn7ArcoTa0LJA2tCyQZtaEItnypdZjj0t6nJBWsyRwEqJ0GBKEjAuQzg6+GcLkqDZgs0avPuj9T0/JarLIw5m2uuU+Rb+GcDigsQMb/jdmb/yjRvpn1XHO2UjthTGJKLUbT4gCA5+IUL6iJ8EVscjS1uI2FzuT4WWVNQe8+gUHP1V1JPlHkmKhtI49rP/ABCMmX1EbdvPU56DJcuo1U7eHJdix0+ljVx5vuWpcp1BAEAQBAEAQBAEAQBAEAQBAVLmTktk5MsBEchzII7jz4m3unqPluu/T66Vfqz4r5oq9Xs2NvrV8H8n+PModdw2WndgmYWE5i+jgN2kZFW9VsLVmDyefupspeJrBqaFtOdmZcGi7jYIRSb5HBUVGM5e6NOp8VhnRCG4vE0krBMwLlgkSXAuEGpdc3EbT3j4n4W9euy1W27i4czdVVvvwLzDC1jQxgDWjIAaBcDbbyzvSSWEZrBkIAgCAkuBRXkxfCCfU5f3K0ah4jg6dLHM89ixrjLIIAgCAIAgCAIAgCAIAgCAIAgCAqvtE4V21N2oF3Qkv64CLSfkHf0rt0Fu5buvk+H4K7adO/TvLnHj7up5bmNHO+avTzfDsay3c3PmsZJZ7HxxQzgwc5YMmyipjNI2NupOvgNyfRRlJRWWTjFt4R6HSQtiY2Ngs1osP7k9Sc1Xybk8s744isI3hyiTyfbrAyEMhAEBY+B0+CPEdXZ+m36+q4rpZljsWWmhuwy+pJLSdIQBAEAQBAEAQBAEAQBAEAQBAaqnFhdgtiwnDivhxW7uK2dr+CysZ4kZZw93meWcU5ormPdFK/s3DJzBHHbPzabi2981d16TTyipRWfeebt1uqUnCbx4YRWSV2nCjAuQlg1ucsEjAlDOC0cpU2Fjpjq44R+Fpz+bvyC5b5Ze6bq+HEsONaDbvGWNYwS3j6HpgzvGQesYM7xkHrBLeO7hdJ2rs/dGbv09VqunurxOjT1uyXgi0gLgLY+oAgCAIAgCAIAgCAIAgCAIAgCAICD5m5bjrWZ92Ro7kgGY/lcN29PkujT6mVMuHFdjk1WkhfHjwfRnkvF+GS0snZTNwnY6tcPFrtx9fGyvKrYWR3os87bROqW7NEeXLYQMCUJJGtzkJF+oo+zjYz4WgeoGf1XFLi8mVI6A9RwZ3jIPWCW8ZB6Gd4+h6Gd47eHUTpnWbkBq46D9T0Wq2xQXE6KKpWvhy7lvpaZsTQxug+ZO5PVV0pOTyy7rgoR3UblEmEAQBAEAQBAEAQBAEAQBAEAQBAEAQHLxLh0VSwxzMD2nY7HxBGYPUKcJyg96LwzXZVGyO7JZR5xx72dyx3fSO7VvwOIEg6B3uu+h81aU7Qi+Fix49Cou2bKPGviuz5lIrKd8LsErHRu+F7S0/I7dV3xlGSzF5K+UJReJLBrp83tB3c0fMhHyMnoK4zWEMhAbIInPOFgLj4AXWJSUVlk4RlN4isk/w7lxx705sPgac/V23p81yWapcofEs6NnN8bfgWWGFrAGtAAGgC4m23llrGKisJcDNYJBAEAQBAEAQBAEAQBAEAQBAEAQBAEAQBAEBpqqVkrcErGvb8L2hw+RWVJxeU8GJRUlhrJBT8j0LnB/YBhBBGBz2i4/lBw/RdC1dy4bxzS0VMv/AD8CL4dw9stVNCSQxmK1iL3DgMyQeqrNNtW+zU2VPGI+HidWp2Hpq9PCxZy/Hw8iabyzD8Tz/U3+zVZ/y5+BXf6ynu/iaOM8Ihhp5Hsb3g3IlxNiSAMr23XFr9XbHTzkpYeOh36DZ2nd8IuOVnqSnAW2p4usbCepLQc+q16WUpUQlJ5bSN+ohGF04wWEm+XmSC6DUEAQBAEAQBAEAQBAEAQBAEAQBAEAQBAEAQBAaZJrIDllrUBW5uOVVzaJtgTs4m3mHZ/JUs9Xr1J4q4eX9lvDS6JxWbOP74ETRcVdDJI8tu55uQSQRcknbqqrT6+WmtnKUOMufNY45LO/RR1FcIxlwj7+mCYpeYA/I909dPmrvTbWpueH6r8Sm1GzLqllcV4HNWtqZGuY6Rhaf3QLaG4scN9hutGo0muug4uaafTl49jfRqdFVNSUWmuvPw7mqLjtRCRG4CwAABFshlkQbLkW0NXp5KuyK7Yx9GdL0Olvi7ISfx+xZOG8Y7UXFwQbEHY+CvdLqo6iG8lhrmim1OnlRLDec8mScdTddJznQ110B9QBAEAQBAEAQBAEAQBAEAQBAEAQBAEB8cEByTRFAcM0BQHE+EhActVSNkFnjyO48iubU6WrUR3Zr39Ub6NTZRLMH7uhCmhwP7N+hza8ZHW1/ME6eHovOvRKi70VnJ8pLn2+T5rtx7F8tW7qvS181zi+X6+j93cnoYsIDczZenqr9HBQznB52ye/NyxjJ8qKPtW4SPI7g7EKGp08b63CXufZk6L5UzUo/wDfA6qGlc1oa43I3/L9FnT1yrrUJPLXUxdNTscorGSThhK3Go7o22QGaAIAgCAIAgCAIAgCAIAgCAIAgCAIAgCAIDExg7IDW6maUBgaJqA1P4YxxBcASDcXANj4jwUJVwk05LOOXgSjOUU1F4ybBRNUyJm2lagM2xAbIDMBAfUAQBAEAQBAEAQBAEAQBAEAQBAEAQBAEAQBAEAQBAEAQBAEAQBAEAQBAEAQBAEAQBAEAQBAEAQBAEAQBAEAQBAEAQBAEAQBAEAQBAEAQBAEAQBAEAQBAEAQB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52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  <a:cs typeface="+mn-cs"/>
              </a:rPr>
              <a:t>GRAPH ANALYTICS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52" y="1530625"/>
            <a:ext cx="6815402" cy="47707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6165" y="3008075"/>
            <a:ext cx="45024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Popolarità in </a:t>
            </a:r>
            <a:r>
              <a:rPr lang="it-IT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Twitter</a:t>
            </a:r>
            <a:r>
              <a:rPr lang="it-IT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tramite HITS e </a:t>
            </a:r>
            <a:r>
              <a:rPr lang="it-IT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PageRank</a:t>
            </a:r>
            <a:endParaRPr lang="it-IT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it-IT" sz="2800" b="1" dirty="0"/>
          </a:p>
        </p:txBody>
      </p:sp>
      <p:pic>
        <p:nvPicPr>
          <p:cNvPr id="9" name="Picture 2" descr="C:\Users\dikado\Documents\UNIVERSITA\BIG DATA\PROJECT2\documenti\advertis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61" y="4641704"/>
            <a:ext cx="3050062" cy="176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65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99" y="2351951"/>
            <a:ext cx="5201392" cy="37292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17235" y="5555974"/>
            <a:ext cx="1699591" cy="52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/>
          <p:cNvSpPr/>
          <p:nvPr/>
        </p:nvSpPr>
        <p:spPr>
          <a:xfrm>
            <a:off x="1923410" y="810543"/>
            <a:ext cx="7609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HITS vs PAGERANK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8" name="Picture 4" descr="https://cdn.downdetector.com/static/uploads/c/300/7f58d/twitter-logo_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0" y="1927845"/>
            <a:ext cx="2857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34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20435" y="171589"/>
            <a:ext cx="3335130" cy="1349098"/>
          </a:xfrm>
        </p:spPr>
        <p:txBody>
          <a:bodyPr/>
          <a:lstStyle/>
          <a:p>
            <a:pPr algn="ctr"/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176669" y="3376821"/>
            <a:ext cx="7319618" cy="2175278"/>
          </a:xfrm>
        </p:spPr>
        <p:txBody>
          <a:bodyPr>
            <a:normAutofit fontScale="92500" lnSpcReduction="20000"/>
          </a:bodyPr>
          <a:lstStyle/>
          <a:p>
            <a:pPr algn="ctr"/>
            <a:endParaRPr lang="it-IT" sz="2000" dirty="0" smtClean="0"/>
          </a:p>
          <a:p>
            <a:pPr marL="0" indent="0" algn="ctr">
              <a:buNone/>
            </a:pPr>
            <a:r>
              <a:rPr lang="it-IT" sz="2000" dirty="0" smtClean="0"/>
              <a:t>2  </a:t>
            </a:r>
            <a:r>
              <a:rPr lang="it-IT" sz="2000" dirty="0" smtClean="0"/>
              <a:t>Output:</a:t>
            </a:r>
          </a:p>
          <a:p>
            <a:pPr lvl="1" algn="ctr"/>
            <a:r>
              <a:rPr lang="it-IT" dirty="0" smtClean="0"/>
              <a:t>Entità classificate per Authority Score</a:t>
            </a:r>
          </a:p>
          <a:p>
            <a:pPr lvl="1" algn="ctr"/>
            <a:r>
              <a:rPr lang="it-IT" dirty="0"/>
              <a:t>Entità classificate per </a:t>
            </a:r>
            <a:r>
              <a:rPr lang="it-IT" dirty="0" err="1" smtClean="0"/>
              <a:t>Hub</a:t>
            </a:r>
            <a:r>
              <a:rPr lang="it-IT" dirty="0" smtClean="0"/>
              <a:t> Score</a:t>
            </a:r>
            <a:endParaRPr lang="it-IT" dirty="0"/>
          </a:p>
          <a:p>
            <a:pPr marL="457200" lvl="1" indent="0" algn="ctr">
              <a:buNone/>
            </a:pPr>
            <a:endParaRPr lang="it-IT" dirty="0" smtClean="0"/>
          </a:p>
          <a:p>
            <a:pPr marL="0" indent="0" algn="ctr">
              <a:buNone/>
            </a:pPr>
            <a:r>
              <a:rPr lang="it-IT" sz="2000" i="1" dirty="0" smtClean="0"/>
              <a:t>Le entità con Authority Score più alto </a:t>
            </a:r>
            <a:r>
              <a:rPr lang="it-IT" sz="2000" dirty="0" smtClean="0"/>
              <a:t>all’interno della comunità sono probabilmente i Leader, e formano il Core della comunità</a:t>
            </a:r>
            <a:endParaRPr lang="it-IT" sz="2000" dirty="0"/>
          </a:p>
        </p:txBody>
      </p:sp>
      <p:pic>
        <p:nvPicPr>
          <p:cNvPr id="4" name="Immagin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70" y="1920737"/>
            <a:ext cx="3905250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284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6686" y="682144"/>
            <a:ext cx="3750365" cy="9578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PAGERANK</a:t>
            </a:r>
            <a:b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it-IT" dirty="0"/>
          </a:p>
        </p:txBody>
      </p:sp>
      <p:pic>
        <p:nvPicPr>
          <p:cNvPr id="6" name="Immagin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686" y="1967948"/>
            <a:ext cx="3369365" cy="12225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160643" y="3488635"/>
            <a:ext cx="53571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Output:</a:t>
            </a:r>
          </a:p>
          <a:p>
            <a:pPr lvl="1" algn="ctr"/>
            <a:r>
              <a:rPr lang="it-IT" dirty="0"/>
              <a:t>Entità classificate per </a:t>
            </a:r>
            <a:r>
              <a:rPr lang="it-IT" dirty="0" smtClean="0"/>
              <a:t>l’indice </a:t>
            </a:r>
            <a:r>
              <a:rPr lang="it-IT" dirty="0" err="1" smtClean="0"/>
              <a:t>rank</a:t>
            </a:r>
            <a:endParaRPr lang="it-IT" dirty="0"/>
          </a:p>
          <a:p>
            <a:pPr lvl="1" algn="ctr"/>
            <a:endParaRPr lang="it-IT" i="1" dirty="0" smtClean="0"/>
          </a:p>
          <a:p>
            <a:pPr lvl="1" algn="ctr"/>
            <a:r>
              <a:rPr lang="it-IT" i="1" dirty="0" smtClean="0"/>
              <a:t>Non si basa solo sul numero di link   entranti ma anche sul </a:t>
            </a:r>
            <a:r>
              <a:rPr lang="it-IT" i="1" dirty="0" err="1" smtClean="0"/>
              <a:t>rank</a:t>
            </a:r>
            <a:r>
              <a:rPr lang="it-IT" i="1" dirty="0" smtClean="0"/>
              <a:t> delle pagine che linkano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11594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57" y="1683744"/>
            <a:ext cx="8524460" cy="454408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00061" y="324026"/>
            <a:ext cx="4250635" cy="1143000"/>
          </a:xfrm>
        </p:spPr>
        <p:txBody>
          <a:bodyPr/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ARCHITETTURA</a:t>
            </a:r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57" y="4522304"/>
            <a:ext cx="2065186" cy="1381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592" y="4607615"/>
            <a:ext cx="2752382" cy="1296228"/>
          </a:xfrm>
          <a:prstGeom prst="rect">
            <a:avLst/>
          </a:prstGeom>
        </p:spPr>
      </p:pic>
      <p:sp>
        <p:nvSpPr>
          <p:cNvPr id="9" name="AutoShape 2" descr="data:image/jpeg;base64,/9j/4AAQSkZJRgABAQAAAQABAAD/2wCEAAkGBxQSEhUSEhQWFRUXGB8aFxgYFxcdFhseFRgXGBkVIBwYHCggGBonHRcYJTEhJikrLi4uGh8zODMsNyktLiwBCgoKDg0OGxAQGzQmICQsLCw0NzcsNCw0LzQvLSwsLCwsLCwsNCwsLC8sLCwsLCwsLCwsLCw0LCwsLCwsLCwsLP/AABEIALEBHQMBEQACEQEDEQH/xAAcAAEAAgMBAQEAAAAAAAAAAAAABgcDBAUCCAH/xABMEAACAQMBBAcFBQQFCQgDAAABAgMABBEFBhIhMQcTQVFhcYEiMpGhsRQjQlLBM2JygkNzksLRCCRTg5OisrPwFSY0NXTD4eIXVGP/xAAaAQEAAwEBAQAAAAAAAAAAAAAAAwQFBgIB/8QANxEAAgIBAgQCBwcEAgMAAAAAAAECAwQRIQUSMUETUSIyYXGBkbEUM0JyocHwFSNS0TQ1BnPx/9oADAMBAAIRAxEAPwC8aAUAoBQCgFAKAUAoBQCgFAKA0dW1eG2TfnkVB2Z5nwAHFj5V7rrlY9IojsthWtZPQgWrdKoBItoc/vSHH+6v+IrQr4c/xszbOKL8CI/N0k3zHg0a+AQf3s1YWBUis+I3PyEHSTfKeLRv4GMf3cUeDUwuI3LyJLo/SmjELcxFP309pfMqeIHlmq1nD2t4PUt1cTi9prQn1jexzIJInV0PIqcjy8D4VnyhKL0kjShOM1rF6o2K8noUAoBQCgFAKAUAoBQCgFAKAUAoBQCgFAKAUAoBQCgFAKAUAoBQCgIxtttatigCgNO49hewD87eHh2/GrWNjO1+wqZeUqY+1lK6lqMtxIZZnLue0/QDkB4CtuEIwWkUc/ZZKx80mZdL0ae5OIInk7yB7I82PAfGvM7YQ9Znqumyz1VqSW26Mr1hluqTwLkn/dBHzqs8+pdNS3Hhtr66I/bnoxvFGVMT+Acg/wC8APnRZ9T66iXDbV00IxqmkT2x3Z4mjPZkcD5EcD6GrULYT9V6lOymdfrLQz7PbQTWcm/E3D8SH3GHcR3+PMV5upjatJHujInTLWJeWzuux3kIliPgyn3lPap/x7awrqpVS5WdDTdG2PNE6lREwoBQCgFAKAUAoBQCgFAKAUAoBQCgFAKAUAoBQCgFAKAUAoBQGnq+oLbwyTP7qKT4nHJR4k4HrXuuDnJRXc8WTVcXJ9j581bUXuZnmkOWc58AOxR4AcK6GutQioo5i2yVknKRNthNguuC3F0CIzxSPkXHYzdy+HM+XOjlZnL6EOpoYeDzJTs6eRatvbrGoRFCKOSqAAPQVlNtvVmzGKitEZK+H0UBhvLRJUMciK6HmrDIr7GTi9UeZRUlo0VFt1sMbXM9vloPxKeLR5+qePMdvfWxi5fiejLr9TEy8Hw/Th0+hxdjdoWsrgPx6tsLKveufex+Ycx6jtqfJpVsNO/Yr4uQ6Z69u5fcbhgGU5BGQRyIPEGufa0OkT13PVD6KAUAoBQCgFAKAUAoBQCgFAKAUAoBQCgFAKAUAoBQCgFAKArbpi1XCRWqn3j1j+S8FHxyf5RWlw+vVufwMridukVBd9yMdHezgu7jekGYYsM47GJzup8snwHjVrMv8OGi6sp4OP4s9X0Rd4FYZ0J+0AoBQCgPLqCCCAQeBB5EHsoOpRW3ezv2K4KqD1T+1Ge7vTPeD8iK3sW/xYb9Uc5mY/gz26PoWH0Vav11p1THLQHd8d1slP1H8tZ2dXy2cy7mpw+3nq5X2JpVIvigFAKAUAoBQCgFAKAUAoBQCgFAKAUAoBQCgFAKAUAoBQCgKK6R7syahN3JuoP5VGf94tW7hx5aUc7ny5r37Cz+jrSxBYx8PakHWN/P7vwXdrLy7Oe1+zY18KvkpXt3JNVYtigFAKAUAoCK9JOkieydgPah+8XyUe0P7OfgKtYdnJavbsU86rnqfs3IH0TX25emPslQj1T2x8g1aGfDWvXyM3hs+W3l8y5qxTeFAKAUAoBQCgFAKAUAoBQCgFAKAUAoBQCgFAKAUB+MwAyeAHOgK+2l6TEjJjtFErD+kbPVjyA4v8h51oU4DlvPYzL+IxjtXuRCTpCvyc9aB4BEx8xVxYVPkUXxC99ze0zpNukb74JKvaMbrehHD4ivE8Ctr0diSviVifpLUi2p3X2q5eTG71smcd28eAq1CPh1peSKk5+Lbr5s+iLeMKqqOAUAD0GK51vV6nTpaLQyV8PooBQCgFAKA8TRhlKnkQQfIjBr6no9T41qtCgNFuhZ3yO2cRSkNjngEo3yzXQWR8Wppd0c1VJU36vsyd6h0rRjIggZvF2Cj4LmqEOHS/EzSnxSK9WJxZulK7PuxwKP4XJ+O/8ApUy4fX3bK74nb2SPMXSjeDmkDD+Bx9Hr6+H1eb/nwPi4nb5I7em9KyEgTwMv70ZDDzwcHHqagnw5/hZYr4pF+uic6RrEN0m/BIrjtx7w8CDxFUbKp1vSSNGu2Fi1i9TfqMkFAKAUAoBQCgFAKAUAoBQCgFAKAUAoCp+k7awyO1nC2I14SkfiYc0/hHb3nyrWwsZJeJLr2MXPym34cencgun2Ek8ixRIXduQH1PcPE1fnOMFrIzq65WS5YosjRuitcBrqU735I8ADw3iOPoBWbZxB/gRq1cMWmtj+Rt6h0WW7L9zJJG3ZvYZfUYB+deIcQmn6S1JJ8Mra9F6EHfZme1vLeOZODTIFdclGy68j3+B41e8eFlcnHyZn/Zp1WxUl3Re9YJ0QoBQCgFAKAUAoChtT0Se4vblYInf7+TiB7I9tubHgPjW9C2EKo8z7I5uyiyy6XKtd39Tt2HRbcNxlljj8Bl2/QfM1BPiEF6q1LMOGTfrPQ7EXRRF+K4kPkij65qF8Rl2iTrhcO8jHddE64+7uTn99AR8QRXqPEX3ifJcLX4ZEO1/Y66tAWkTeT86ZZR58Mr6irlWVXZsnuULsO2rdrY5GnX8kEglhco45EfQ9hHgamnCM1pJEFdkq5c0XuXXsRtYt9HhsLOg9tewj86+Hh2fCsTJxnU9uh0GJlK6O/VEnqqWxQCgFAKAUAoBQCgFAKAUAoBQCgOLtjrH2S0klHv43U/ibgD6c/Sp8erxLFEgybfCrcigQCzdrMx8yST8yTW/skczvJl67E7MrZQgEAzOMyN4/kB/KPnzrCyb3bL2djo8XHVMPb3JHVYtCgPEsStjeAOCCMgHBU5B49oPbX1NrofGk+p7r4fRQCgFAKAUAoBQH4qgchj/5oD9oBQCgPxhkYPEUBVXSLsSIgbq2XCf0kY5L++v7veOzny5a2HluXoT+BjZ2GorxIfEg2kak9tMk0RwyHPgR2qfAir1lasi4szqrZVzUon0JpV+lxCk0fuuuR4d48wcj0rnpwcJOL7HT1zU4qS7m3Xg9igFAKAUAoBQCgFAKAUAoBQCgIF0xN/msQ/8A7D/ger/D/vH7jN4m/wC2veQzoy08TX6FuIjUyY8RwX5sD6VdzZ8tT077FDh9fNcm+25eFYZ0IoD8ZgBknA8a+OSitWfUm9kaZ1aHOOsXPnw+PKqf9Rxebl8RfP8AfoT/AGW7TXlZto4IyCCO8VbjJSWqepA009GeZp1QZZgvmQK82XV1rWckvefYwlPaK1NeHVIXOFkXPnj686r15+NY+WM1qSyxrYrVxNyrhAKAUAoBQCgFAKAUAoDzIgYFWAIIwQeRB5iiega12KA2w0X7HdSQj3Pej/gbOPhxHpXQ49viVqRzOVT4Vjj2J70O6lvRS25PuMHXyfmPiM/zVn8Qr0kpeZpcMs1g4eRYlZxqCgFAKAUAoBQCgFAKAUAoBQCgIp0l6Y09k24MtERJjvC5DfIk+lW8OxQtWvfYp51bnS9O25Auii+WO93WOOtQqPMEMB67pq/nwcqtV2M3h01G3R9y6KxTeFARrXNUeOVkwrJgeywBHEfGua4nxC2nIdeicdFs0auJjQnWpdH5o1kSAxNN1RG627uBzuknHbzA41WjHDljyyHW9nppzPT/AOEzd6sVXN1WuuhsaNqrM5QKqIEYhVHaMcc9tWOHcQnOx1pKMVFtJLuRZWNGMeZtt6o53/bDOMTKso8RusPIryrO/qc7I8uRFTXyfwaLX2SMXrW3H9V8mbF08MJUpFvFlDAuSQM+HaasXyxsVxdderaT3eqWvsIq1bcmpS0Sem3+zr7OXzyhy5zgjGABjhy4Vr8Iy7ciM3Y+j8tClm0wqcVE7FbBRFAKAUAoBQCgFAKAUBXPTHp+Y4bgDirFG8mGR8wfjWlw6fpOJl8Tr1ipka6Krrcvwv8ApI2X6OP+GrOdHWrXyZU4dLS7TzRdLuAMkgDxrEN858mv2qnDXMAPcZYwfrUipsfSL+RE76ls5L5me21OGT9nNG/8Lqfoa+SrlHqj1GyEvVafxNuvB7FAKAUAoBQCgMc86opZ2CqOZYgAepr6k29EfG0lqyH6t0lWkWRHvTt+6ML/AGm5+YBq5Xg2S67FGziFUOm5Fr7pTuG/ZRRxjx3nP6D5Vajw+C9Z6lOfE5v1Ukce42+v2/p93+FEH6VMsOldiCWfe+5zrjaS7k4NczEHmBIwHwU4qVUVR6RRFLIul1kzQhhkyGRXyDkFQ2QRyII5Gvbce5Eoy11SLq2F2le5j6udHSZRzKMFcD8QOMBu8eo8MXKoVb1i9joMTIlZHSa3+pK6qFwiG1ELdcW3Tu4HHBx8a5DjdU/tHPo9NFvpsbeBOPhcuu+5hg/8JJ/WD6Coav8ArrPzr9j3P/kx/Kz92eiYy5AJG6wJ7OKnHzpwmucr9YrbRr9Bmyiq9G+6+pzZIypwwIPcRg1mzhKHoyWjLcZKW6Zv63zi/ql/WtDifrV/kiVcXpL8zOzslEQjkgjJGMjnw51s8BrlGqTktNX+xR4jJOaSZ3q3jOFAKAUAoBQCgFAKAUBGOkm339Om713WH8rrn5Zq1hy0uRUzo60SKV0u+eCVJYvfU5XhniRjl2862rIKcXF9Dn6pyhJSj1O9caVqd6d9455M8t/2V9FYgAeQqBWY9WyaLUqsm7dpmKTYW/UZNsfR4z8g1fVl0/5Hl4N/+Jxr3T5YDiWN4z+8pHwJ51PGcZr0XqV51zg/SWhvaXtRd25HVzvgfhY7yfBsgelRzx659US15VsOkifbPdJ6PhLtOrP+kTJT1XmvzrPuwGt4PU0qOJRltYtCwoZVdQykMpGQQcgjvyKz2mnozTTTWqPdfD6KAUBG9sNr4rFce/Mwyqf3mPYvzNWcfGla/YVcnLjSvaU3rmvT3b707lu5RwRfJf151s1UwrWkUYN187XrJmzs9spc3nGJMJ2yNwT07WPlXm7JhV1e57oxLLui2LA0votgXBnkeU9y4VP1b5is+fEJv1VoadfDK16z1JLabJWUfu20We9l3j8WzVWWTbLrJluOLTHpFGG8voUZolHVEH3ljQjlnl61g5nFoKcqXJxa76a/z5GpRhPlViimvLoaotpMdb9qHV/m3m+G73+FZqoyPvvtPoeer+n7FvxK/u/C38tF9Tp2GsK28oLOUQsWIAzjHYPOtPF4nXZrBNycYt6taa6fzyKl2JKOknotXpp1NGfVxNgLK0J8QN0/zDiKpW8ShlLSFjrftWz+K6FiGK6d5RUv55HhEeA5lufHdUlyw8m4CooxsxJa33/Belr8Gem43LSuv49NPkdWwkiuEbEYC73EEDiQAcnFa2LPHzapaQ0WvTze270Kd0baJrWW+hHdqukmw01+ocs8i4zHCqkrniN4khV4ccZz4VoxjGK0itEVW23qzBs50l6fqUgt8PHI3BFmRRvHuVlZhnwyDXm2mu1cs4po9QnKD1i9DpbYbTWWm9U90p3nyse6m8cR4z4ADeHxqP7LTzKXKtUtF7D141mjWvU5Ws9L2nW7IoaSbeVWPVKCEDgEbxZh7WCPZGSKsERvaz0mafbwRXBlMolGY0iGZCORJUkbuDwO8Rx4UB0Nj9srXUkZrZmymN+NxuyLnOCRkgg4PEEjhQGtth0gWemkJOzNKRkRRgM+OwnJAUeZFAcnZ7pfsLqVYfvYGcgIZVUIxPALvI7AHzxQEo2p2lg0+Hr7ksELBRuqWJJyQMDyNAQ7/wDNmm91x/sv/tQEy2c2kgvrf7TAx6rLAlxukbnvZzyFARHUOmfTYpOrXrpQDgyRopj9CzAsPEA0BNNB1uC9hE9tIJEPDI5gjmpB4qw7jQEctulDTnlmiMpQwhixdSqnqzusFP4jns5nsoDlw9JFjqYksYzJFJMrJEZkCo7EHGCrNjyYA+vCvdU+Sal5EdsOeDj5okWyWxkNkAxxJMechHLwUfhHzqe/Kla9OiIMbEhSterJNVUtigMc8KupV1DKeYYAg+hr6m09UfGk1oyFbRdG0EwLW33End/RH05r6fCrtOdOO091+pQv4fCe8Nn+hVWr6VLayGKZCrDl3EfmB7RWtXZGxaxZi21TqlyyR2Nj9r5bFt3i8BPtJ3d7L3N4cj86hyMaNq17k+NlypenVfzoXbp19HPGssTBkYZBH0PcR3Vhzg4PlkdBCcZxUo9DZryeznbQaqtrbyTtx3RwH5mPBV9TipKq3ZNRRFdaq4OT7Hz7qF688jyyHedzkn9PADkBXQwgoRUUcxZNzk5S6smfR7sV9p/zi4H3IPsry6wjtP7g+dUsvK5PQh1+hoYWH4npz6fUt6OMKAqgADgABgDwxWO3qbaWmyPVD6KAgutn7+T+L9BXCcT/AOXZ7/2R0WJ9zH3GVf8AwZ/rv7oqZf8AWv8AP+yI3/yl+X9z90D3pf6lv7tOFevZ/wCuX7DM9WP5l+5yqyuxcOnr37Rf6tfpWpxX76P5IlTD9R+9nY2Q/Zv/ABfoK2OAfcz/ADfsijxL117v3K0vtF0fTL97i+uzcSMWfqHQSEPJkl3CDHInAYAcQe6t4ziu9pNUtZdSW409DHF1kTBSoX21YbxCgkAEgH40BYX+UfzsP9d/7FAczWNhbWLZ5L5UIuSkUrPvNx650BTdzugYk7B2CgPzoh2BtdQtbma5VmYSGKPDsu6RGrb/ALJG8cuOeRw5UB4/yfsrqM6Z/oGB8d2RBn50BIdqtndKtNRa91G8MjOxkNsyhyc5CZCDe6tcADIwd0ZJ40BWvSTq9jdXAl06MxJ1eH9gIC4JwwUHuxx4cqA+km0yG9tIluo1lVkRyrjhndBz4HiaA+dtrrW3u9SFppNuirvdUpXexI4J35DknEYxzHYpPaKAsfpEsxpOgpZQE/eOI3btbf3nlbw3t0jHccUBg6IdibS50x5Z4UkednXeYZZVQlFCn8JyCcjtoCPdAOovFqEtqT7MkTby9m/Cww3wLj4d1AcHZHQY7/WTbzZMRlmdwCQSEZzu5HEZOOI40Bm6SdEi03VUW2BSMCKZVyTunrDkAsScZTPrQH03QCgFAKAUBy9otCivIjFKPFWHvIfzD/DtqWm6VUtYkN1MbY8sihta0uS1meCUe0p59hB5MPAit+uxWRUkc3dVKqbjIkXRztKbWcROfuJThs8lY8Ffw7AfDj2VWzKPEjzLqi3g5Lrnyvoy66xDfKu6YtUy0VqDwA6xvM5VflvfGtTh1ezn8DH4pb0h8SB6JpxuLiKAcN9gM9w5sfQA1oWz5IOXkZtNfiTUfM+iLW3WNFjQBVUBVA7ABgVzkpOT1Z1MYqK0Rlr4fRQCgOff6PFKckYb8w4H17DWflcMoyHzSWj81/NyzTl2VbJ7GqNEAi6kyc33gcDPIDGM1VXCoxx/s7n1lr0/Tr/PIm+2N2eIo9tDQ+1R2pIWFySMFnOMjuHAjFUPHp4e3GNT1e2sttSz4c8laua+Ag06O4BZUeHx5p6ZxSvBozU5QhKv9Y/z5CeRZQ9G1L6nQuNBWR1ZnOAoXAHPdHPNaFvB4XWKc5bJJfL2lWGdKEWoru2bcsHUwSCBRvBGKjvYKcZzz44rTox66I8la0RVstlY9ZM+bejC7tTqXW6mykFXbem4p1xIOX3uAPv4z247cVMRmv0la9Dc6k9xbYMSbgUgYDdVxLAY4AngPLNATb/KAulmi02ZDlHWVlPg4gYfKgO5tIf+6af+mtv+ZBQHr/J5/wDL7j/1Tf8AJgoCI9Av/mk/9TJ/zUoDhaTdwvrjSaoQYzcS9Z1nFAyl1jVwfwAhRjkMDszQGXpk1y2u7xRaFGjih6veQAIxLEndwOKjIGeXOgJ/t1tqU0K1e3OGukWPeBwUCp97jubKlfDOaAqzYDbFdLmeYQJMzLuAs+6UGctu4U8Twz5edAWbtvqy61ob3VvGytbyhpEbBK7g+8wRwYBJN7PcKA1uiTbyztNNkiuJQkkTuyoc7zq/tKE/Md4kYHLmeHGgOT0B6ZJLfy3hGEjRgT2dZMyncHku8T6d9Aa3RQP+8D+dx/xGgPPT9n/tRcc/s8eP9pLQH0XQCgFAKAUAoCB9LOiiS3Fyo9uI4bxRjj5HB9TV/At5Z8j6MzuI081fOuqKgrYMI+g9kNRNxZwyk5Yrhv4l9k/MVz2RDkscTp8azxKlIqDpFnL6jPn8JVR/Ki/rmtjDWlKMPOlrfI6nRHab940hH7OMkeBchfpvVFxCWlenmybhkNbXLyRcdYxuigFAKAUBHdsPdj8z9BXO/wDkPqV+9mnwzrL4GjoV/J1qoWLKc8Dx5Akc+XKqPC8y53xrlLWL12e/Zss5dEPDcktGc68vHkJ32J8Oz4cqzsjKuub8STf0+RZrqhWvRRPLU+wv8I+grvaXrXH3L6HO2eu/eZakPBCdY6K9NuZmneJlZjvOI3ZVYniSQORPbjFAdC42A050hja0i3ITlABjzDEcXB5kNnJHGgM+1Ox9rqCxrcoWEWdzddlxvAA+6fAUBztqbSCO3s9MaHft55Etsb7KVWJDIjZHEkGJe0ZoDsbMbNW+nxGC2UqjOXILFjlgoJyePJRQGls3sLZWEzz20bLI6lSTI7DBIYgBjgcQKA1No+jSwvZjPLGyyH3mjcrvY7WA4E+POgM7dHenG3W2+yp1asH7d8sO0vnebI4HJ4igOtebPWsqxJLbxOsP7JWQFE4Y4Ly5AdlAbL6dCV3TFGV7ii4+GKA5myenrFDIotEtAZX+7QqVYA7qyYHAbygHd7KAjeqdDumzS9aFlhyctHE4WM+hUlfJSKAmmj6TDaxLBbxrHGvJV8eZJ5knvPGgONo+wdla3TXkMbLMxYkl3I+8OWwpOBxoBtDsHZ3twlzcIzSoFAIdgMIxZQQDg8SaAk1AKAUAoBQCgOZtPEGs7lT/AKF/khIqWh6WR96Icha1SXsZ8710Ry5dPROxNgM9kjgfI/UmsTP+9+B0HDvufiVpt2Mahc/x/VVrTxfuYmRm/fyJR0MEdbcd+4n1bP6VV4j6sS5wvrItWso2RQCgFAKA5uu6cZ0AUgMpyM8jw5Vm8TwpZVaUHunqW8TIVMm30ZwtL06SOdd9CBx48x7p7RwrCwsG+nLjzxffft0fc0MjIrnS+V+X1MFroc0h93cHe3D5c6go4Tk3P1eVe3b9OpJZm1QXXX3EziTdUDuAHwrtIR5YqPkYMnq2z3Xo+Ffapqz2curKWYgwJcQAknBkVoWVc8vvEQ4Ha1AcrTLuc2Ntp0krm4GofZZXDNvlYGNw7ZzkgxBRz/FQGpdavbXVzdtezXo6uZordLdbkJEIvYMgaFcNIWBPEnHAUB6u7qe9tNKVpZI5vtxiMxQrKVRJgJcMODNHg5xzNASS2sDpuo20UMsrW92sitHLI0m7JEokWVWclhkBgRnHh3AR/aeaEX1yuqyXkCkqLOeN5Vt0UooyDGcCTf3id4Hs7KA29q9awNPtJbqSSCWJpJ57ZXMk6xBQgHU7xQMWyxB7MdtAedmdUVLi5t7R7lrRrV5EE6zgxSpwKK8w3irK2cZ4FfGgNXS9n5jo4vxc3Ml2bdJVzM+4OpKyKgQHByibpJyTvMe2gJPear9svNNihchDGb2TdJGU3dyJTj8JeTODwO5QEft9Qne0jtkmdGutSnhaUMesSJZJmYIT7p3U3QezPCgO7c6Q2kpcXdvLI1uls7PBLI8n3iAskis5JXPEMOR4UBBn1WKO3W6iuL+TUgBIzNFddVIxwXhKbnViIgkDAGOBoDvbY3sZvA+pC7SyaBDbvCZVijc5Mhk6ohg/FcZyAAaAkOk6Yk9pa4nW/VJPZnON4xAn2WOfaYDdVu0lckA0Bs6fpVx1o6zIjSZ5l9vtkeRdzAPFQhLYPDMg7VoCU0AoBQCgFAcXbS6EdjcMTjMbKPNxuD5tU+NHmtivaQZUuWmT9h8/V0BzBevRvadXp8Oeb5f+0xI+WKwcyXNczo8KPLTErjpStCl+7dkiqw9FCH5rWlgy1qS8jK4jDlub8z30V6gIr0ITgSoU9R7S/Qj1pnQ5qtfI+8Os5bdPMuqsQ3xQCgFAKAUAoBQCgFAQvbjZWW7urOWIgRo27cgn3o1linUY7fbiHxoD8tNlZV1mS8JH2YoXVc8evZI4mbHZ92nPxoDCdP1CwmuPsMMVzBcSGVQ8vVmCSTHWE5B34y3tYGDzoBrWzl/JDY7sySXMNx10kjjEfuSewFGDue0FHbjjzoDb0nT7y5vI7y+jS3WBGSGFJOsJaXdDzM4AGN0YAxniaAxasNSimmSOKG9t5z90JZFjMJK4ZGBU9bHw3hjjjNAaibHXFpDYyWjJJc2iurIx3IpknO9JGDj2MNgrwxwFAdTTbfUJzPLd7sCtEY4bVHVwCQcyvIBxY8gBwA8aA6eyGmvb2FtbzAb8cKo4ByMquCM9ooDh9H2yktm9w05U8RDbYOcW8TO0YPccucjwFAaibH3AtBulEuYb2S6gyco29I7CNiOQZHIPdmgNpNIvL92a/X7LB1DxC3jmL77TDdeVyuFYAe6pBwcnhQGtaW2sLFHY4hRUAQ3wkyxjXAyIWGRKVHMkjNAdPWk1GG4aS3RLy3kQKYJJFjaNlGN9WK4ZW7QeOeVAe9ktMGm2jm5eNDJM00gThEjTuMRL+6MgDgK9Ri5PRHmU1FayJTXk9CgFAKAUAoCtel/WQFjtFPEnfk8APcHqcn0FaXD6t3N+4yuJ3aJVr3ldaRp7XE0cCc3YDyHMn0AJ9K0rJqEXJ9jKqrdk1Fdz6Lt4QiKijCqAoHgBgVzjer1Z1KSS0REOk7QDc24ljGZIctgcyp94efAH0PfVzCu5J6Poyln0eJXquqKbtp2jdXQ4ZSGU9xU5BrZkk1ozAjJxaa7F/wCyuvJewLKuAw4SL2q2OI8u0Hurn76XVPlZ02PerocyOxUJOKAUAoCFalt0i38VqhBj3ikz/vMCFUHwbGT6dlXYYjdLm+vYoTzUrlWuncmtUi+KAUAoBQCgFAKAUBV3STtM0d5AkR425327izY9k/ycP5zWph46lW3LvsZGdkuNsVH8O5Y+l36XESTRnKuoYeGeYPiDw9KzZwcJOL7GpXNTipLubVeT2KAUAoBQCgFAVD0p7SddL9ljOY4j7ZHJnHDHkvLzz3VsYNHLHnfVmJxDJ5peHHovqTTo72hF3bBWP3sWFfvI/C/qOfiDVLLp8Oeq6Mv4WR4te/VEqqoXBQCgFAcDa7aeOxi3jhpW/Zx54n949yjvqxj48rZaditk5MaY6vqUXqF688jyynedzlj+nkBgelbsIKEVFHO2TlOTlLqy0ui7ZYwr9rmXDuMRqeaqfxHuJ+nnWVnZCk+SPRGxw/GcF4kurLBrPNMUBVO32wjIzXNou8h4vGOantZR2r4dnly1cXMTXJMxszBafPX8iF6HrM1pL1sLbp5MD7rD8pHb9RV62qNkdJGfTdOqWsS2Nn+kW2nAEx6iTtDH2D4h+XxxWTbhWQ9XdG3Tn1zXpbMlEWowsMrLGw7w6kfI1UcJLqi2pxfRmC8162iGZJ4l8C65+AOTXqNNkuiZ5ldXHrJEB2n6QGn/AM209XJbgZAp3znsRcZH8R4/WtCjDUPTt/nvM3IznP0Kfn/orzULGSCQxzKUccwefEZBrRhOM1rHoZdkJQlpJbl37DbRLeW6kn75AFkHbkcn8jz88isPKodU/Y+h0OJkK6HtXUkdVi0KAUAoBQCgFAcvaPWks4GmkPLgi9rMeSj/AK4DNS01O2XKiG+6NUOZlVbLbMyam89xMxUHOG/NI3ED+Fe0eQrVvvWOoxj/ABGPj40slynL+M6PR9rzWU72F17KlyATyR+WOP4W4ceWcHtqPLpVsVbAlwr3TN0zLYrJNkUAoBQCgFARDpC2qFpF1UZ+/kHs4/AO1z493j5VcxMfxJavoilm5SqjourKq2b0OS9nESZxzkc8Qo7WPeT2DtNat10aoasxaKJXT0XxJNrez9xpMwurUlohwJIyQDzRwOanHveXI4qtVdDJjyT6/wA6Fy2izFn4lfT+dSa7O7d21yoDMIZe1HOBn91jwb6+FUbsSyt7LVF+jNrsW70ZKFYHiONVS4Ybu9jiG9K6IO9mAHzr1GMpPRI8ynGK1k9CEbR9JcMYKWo61+W+QRGPHvf6eNXqcCUt57Iz7+IwjtXuyq728kuJDJIxkkY8zzPcABy8hWrGMYLRbIxpzlZLWW7LE2C2CIK3N2uMcY4jzz2M4+i/HurNysz8FfzNXDwdPTs+X+yzqzDWFAKAUBGdf2HtbolypjkPN48AnzGMN58/GrNWXZXt1RUuw6rd2tGQ+56KJQfu7hCP3lYH5E1cXEY94lGXC5dpGFOim47ZoR6Of0r1/UYeTPi4ZP8AyOpYdFCDjNcM3gihfmSfpUUuIv8ADElhwuP4pE10XQLe0XEEYU9rc3Pmx4nyqlZdOx+kzQqorqWkUcPpA2S+2IJIgBOg4dm+v5Ce/uPn31PiZPhPR9GV8zF8aOseqKj03UJrKffTMciHDKQePejDtHhWvOELY6PdGHCc6Z6rZoubZTbKC9ULkRzY9qMn5qfxD5isW/FnU/NG/j5cLl5PyJLVYtCgFAKAUBwdo9rbezGJG3pOyNeLHz7FHianpxp29OhXvyq6vWe/kVmoutbuhn2Y17vcjU+fvOfifADhp/28WHt+pkf3cyz2fQt/StOjt4khiGEUYHee8nvJPGsic3OTlI3K641xUY9CMbf7HC8XroQBOo8hIB+EnsPcfTys4mV4T5ZdPoVMzE8Vc0fW+pH9kNvWgP2W+3hu+yJCDvrj8LjmR48/rVjIw1P06v57itjZzh/bt+f+yzredZFDowZTxBUgg+orMaaejNZSUlqjJXw+igBNAQfa3pCigBjtiJZeWecaeZ/EfAfGr1GFKe89kZ+Tnwr2huysbGzuNQuMLmSVzl2PIDlvE9iju9BWpKUKYeSMeELL5+bZd2y+z8dlCI04seLvjizd/gO4dlYd90rZas6HHojTDlR13UEEEAg8weR8KhJyGa10bWsxLRb0DH8mCn9k8vQirtedZHZ7lC3h9U91sRyXo5vY+EFypHcHkT5DIqys2qXrR/cqvAujtCX7HNl6O9QY+0EbxMufrxqRZtK6fQieBe+v1OhpvRXMx+/lRF7kyzfPAHzqOfEYr1USV8Lk/XZPNB2StbTBjjy/+kf2n9DyX0xVC3Jss6vY0qcWur1Vud2oCwKAUAoBQCgFAKAUAoBQEe2o2QgvRlxuSgYEi8/AEfiH/WRVijJnV06FbIxYXdevmVXrmw93ane3OtQcQ8WTjuJHvKfl41q1Zddm2unvMa3Ctq3S19w0rbq9g9kS9Yo4bso3sY8eDfOk8Oqe+mnuFeddDbXX3kjtelhv6W2U+KOR8iD9arS4cu0i1Hin+UTdHSvF/wDryf2lrx/Tpf5Ev9Uh/izVuuljh93bce93/QD9a9x4d5yI5cU/xicK52v1G9Jji3gD+GBTnj3txYfEVOsaireX6leWXkXbR/Q6uz3RlI5D3jbi8yinMh825L6ZPlUVufFbVk1PDpN62ss7TrCOCMRQoEQcgPr4nxNZc5ym9ZM14QjBcsVsbNeT0KAju1OyEF6MsNyUDhIvPwDD8Q+fjVijJnV06FXIxIXLfr5lcT6FqWmsWhLlPzRZZD4shHD1HrWkrqL1pL9TLdGTjvWPT2f6M0HSfeLwZYXxzyrA/Jh9K+Ph9T6Nn1cStXVIySdKl0RwihHjhz/er4uH1+bPr4nZ2SOHqG0N7fHqyzuD/Rxqd31C8T65qeFFNO/1K88i+/b9EdnZ/o1uJSGuD1Cd3OU+nJfX4VDbnwjtDd/oT08OnLeey/UtLRdGhtI+rgQKO082Y95PaayrLZWPWTNmqmFUdIo6FRkgoBQCgFAKAUAoBQCgFAKAUAoBQCgFAKAUAoDn6hodvP8AtYY3PeVG98edSQtnD1WRzprn6y1OJN0d2DcomXykk/VjU6zbl3/QrvAofb9TGOjax/I5/wBY36V9+3Xef6Hz+n0eRvWmxNjHxW3Un98s/wDxk1HLLul1kSRw6Y9IndggVBuoqqO5QAPgKgbb6lhJLZGSvh9FAKAUAoBQGpdaZDL+0ijf+JFJ+Yr3GyUejPEq4S6o1U2btAci2h/2a/4V6d9j/E/meFj1LpFfI6MECoMIqqO5QAPlUbbfUlSS6GSvh9FAKAUAoBQCgFAKAUAoBQCgFAKAUAoBQCgFAKAUAoBQCgFAKAUAoBQCgFAKAUAoBQCgFAKAUAoBQCgFAKAU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AutoShape 4" descr="data:image/jpeg;base64,/9j/4AAQSkZJRgABAQAAAQABAAD/2wCEAAkGBxQSEhUSEhQWFRUXGB8aFxgYFxcdFhseFRgXGBkVIBwYHCggGBonHRcYJTEhJikrLi4uGh8zODMsNyktLiwBCgoKDg0OGxAQGzQmICQsLCw0NzcsNCw0LzQvLSwsLCwsLCwsNCwsLC8sLCwsLCwsLCwsLCw0LCwsLCwsLCwsLP/AABEIALEBHQMBEQACEQEDEQH/xAAcAAEAAgMBAQEAAAAAAAAAAAAABgcDBAUCCAH/xABMEAACAQMBBAcFBQQFCQgDAAABAgMABBEFBhIhMQcTQVFhcYEiMpGhsRQjQlLBM2JygkNzksLRCCRTg5OisrPwFSY0NXTD4eIXVGP/xAAaAQEAAwEBAQAAAAAAAAAAAAAAAwQFBgIB/8QANxEAAgIBAgQCBwcEAgMAAAAAAAECAwQRIQUSMUETUSIyYXGBkbEUM0JyocHwFSNS0TQ1BnPx/9oADAMBAAIRAxEAPwC8aAUAoBQCgFAKAUAoBQCgFAKA0dW1eG2TfnkVB2Z5nwAHFj5V7rrlY9IojsthWtZPQgWrdKoBItoc/vSHH+6v+IrQr4c/xszbOKL8CI/N0k3zHg0a+AQf3s1YWBUis+I3PyEHSTfKeLRv4GMf3cUeDUwuI3LyJLo/SmjELcxFP309pfMqeIHlmq1nD2t4PUt1cTi9prQn1jexzIJInV0PIqcjy8D4VnyhKL0kjShOM1rF6o2K8noUAoBQCgFAKAUAoBQCgFAKAUAoBQCgFAKAUAoBQCgFAKAUAoBQCgIxtttatigCgNO49hewD87eHh2/GrWNjO1+wqZeUqY+1lK6lqMtxIZZnLue0/QDkB4CtuEIwWkUc/ZZKx80mZdL0ae5OIInk7yB7I82PAfGvM7YQ9Znqumyz1VqSW26Mr1hluqTwLkn/dBHzqs8+pdNS3Hhtr66I/bnoxvFGVMT+Acg/wC8APnRZ9T66iXDbV00IxqmkT2x3Z4mjPZkcD5EcD6GrULYT9V6lOymdfrLQz7PbQTWcm/E3D8SH3GHcR3+PMV5upjatJHujInTLWJeWzuux3kIliPgyn3lPap/x7awrqpVS5WdDTdG2PNE6lREwoBQCgFAKAUAoBQCgFAKAUAoBQCgFAKAUAoBQCgFAKAUAoBQGnq+oLbwyTP7qKT4nHJR4k4HrXuuDnJRXc8WTVcXJ9j581bUXuZnmkOWc58AOxR4AcK6GutQioo5i2yVknKRNthNguuC3F0CIzxSPkXHYzdy+HM+XOjlZnL6EOpoYeDzJTs6eRatvbrGoRFCKOSqAAPQVlNtvVmzGKitEZK+H0UBhvLRJUMciK6HmrDIr7GTi9UeZRUlo0VFt1sMbXM9vloPxKeLR5+qePMdvfWxi5fiejLr9TEy8Hw/Th0+hxdjdoWsrgPx6tsLKveufex+Ycx6jtqfJpVsNO/Yr4uQ6Z69u5fcbhgGU5BGQRyIPEGufa0OkT13PVD6KAUAoBQCgFAKAUAoBQCgFAKAUAoBQCgFAKAUAoBQCgFAKArbpi1XCRWqn3j1j+S8FHxyf5RWlw+vVufwMridukVBd9yMdHezgu7jekGYYsM47GJzup8snwHjVrMv8OGi6sp4OP4s9X0Rd4FYZ0J+0AoBQCgPLqCCCAQeBB5EHsoOpRW3ezv2K4KqD1T+1Ge7vTPeD8iK3sW/xYb9Uc5mY/gz26PoWH0Vav11p1THLQHd8d1slP1H8tZ2dXy2cy7mpw+3nq5X2JpVIvigFAKAUAoBQCgFAKAUAoBQCgFAKAUAoBQCgFAKAUAoBQCgKK6R7syahN3JuoP5VGf94tW7hx5aUc7ny5r37Cz+jrSxBYx8PakHWN/P7vwXdrLy7Oe1+zY18KvkpXt3JNVYtigFAKAUAoCK9JOkieydgPah+8XyUe0P7OfgKtYdnJavbsU86rnqfs3IH0TX25emPslQj1T2x8g1aGfDWvXyM3hs+W3l8y5qxTeFAKAUAoBQCgFAKAUAoBQCgFAKAUAoBQCgFAKAUB+MwAyeAHOgK+2l6TEjJjtFErD+kbPVjyA4v8h51oU4DlvPYzL+IxjtXuRCTpCvyc9aB4BEx8xVxYVPkUXxC99ze0zpNukb74JKvaMbrehHD4ivE8Ctr0diSviVifpLUi2p3X2q5eTG71smcd28eAq1CPh1peSKk5+Lbr5s+iLeMKqqOAUAD0GK51vV6nTpaLQyV8PooBQCgFAKA8TRhlKnkQQfIjBr6no9T41qtCgNFuhZ3yO2cRSkNjngEo3yzXQWR8Wppd0c1VJU36vsyd6h0rRjIggZvF2Cj4LmqEOHS/EzSnxSK9WJxZulK7PuxwKP4XJ+O/8ApUy4fX3bK74nb2SPMXSjeDmkDD+Bx9Hr6+H1eb/nwPi4nb5I7em9KyEgTwMv70ZDDzwcHHqagnw5/hZYr4pF+uic6RrEN0m/BIrjtx7w8CDxFUbKp1vSSNGu2Fi1i9TfqMkFAKAUAoBQCgFAKAUAoBQCgFAKAUAoCp+k7awyO1nC2I14SkfiYc0/hHb3nyrWwsZJeJLr2MXPym34cencgun2Ek8ixRIXduQH1PcPE1fnOMFrIzq65WS5YosjRuitcBrqU735I8ADw3iOPoBWbZxB/gRq1cMWmtj+Rt6h0WW7L9zJJG3ZvYZfUYB+deIcQmn6S1JJ8Mra9F6EHfZme1vLeOZODTIFdclGy68j3+B41e8eFlcnHyZn/Zp1WxUl3Re9YJ0QoBQCgFAKAUAoChtT0Se4vblYInf7+TiB7I9tubHgPjW9C2EKo8z7I5uyiyy6XKtd39Tt2HRbcNxlljj8Bl2/QfM1BPiEF6q1LMOGTfrPQ7EXRRF+K4kPkij65qF8Rl2iTrhcO8jHddE64+7uTn99AR8QRXqPEX3ifJcLX4ZEO1/Y66tAWkTeT86ZZR58Mr6irlWVXZsnuULsO2rdrY5GnX8kEglhco45EfQ9hHgamnCM1pJEFdkq5c0XuXXsRtYt9HhsLOg9tewj86+Hh2fCsTJxnU9uh0GJlK6O/VEnqqWxQCgFAKAUAoBQCgFAKAUAoBQCgOLtjrH2S0klHv43U/ibgD6c/Sp8erxLFEgybfCrcigQCzdrMx8yST8yTW/skczvJl67E7MrZQgEAzOMyN4/kB/KPnzrCyb3bL2djo8XHVMPb3JHVYtCgPEsStjeAOCCMgHBU5B49oPbX1NrofGk+p7r4fRQCgFAKAUAoBQH4qgchj/5oD9oBQCgPxhkYPEUBVXSLsSIgbq2XCf0kY5L++v7veOzny5a2HluXoT+BjZ2GorxIfEg2kak9tMk0RwyHPgR2qfAir1lasi4szqrZVzUon0JpV+lxCk0fuuuR4d48wcj0rnpwcJOL7HT1zU4qS7m3Xg9igFAKAUAoBQCgFAKAUAoBQCgIF0xN/msQ/8A7D/ger/D/vH7jN4m/wC2veQzoy08TX6FuIjUyY8RwX5sD6VdzZ8tT077FDh9fNcm+25eFYZ0IoD8ZgBknA8a+OSitWfUm9kaZ1aHOOsXPnw+PKqf9Rxebl8RfP8AfoT/AGW7TXlZto4IyCCO8VbjJSWqepA009GeZp1QZZgvmQK82XV1rWckvefYwlPaK1NeHVIXOFkXPnj686r15+NY+WM1qSyxrYrVxNyrhAKAUAoBQCgFAKAUAoDzIgYFWAIIwQeRB5iiega12KA2w0X7HdSQj3Pej/gbOPhxHpXQ49viVqRzOVT4Vjj2J70O6lvRS25PuMHXyfmPiM/zVn8Qr0kpeZpcMs1g4eRYlZxqCgFAKAUAoBQCgFAKAUAoBQCgIp0l6Y09k24MtERJjvC5DfIk+lW8OxQtWvfYp51bnS9O25Auii+WO93WOOtQqPMEMB67pq/nwcqtV2M3h01G3R9y6KxTeFARrXNUeOVkwrJgeywBHEfGua4nxC2nIdeicdFs0auJjQnWpdH5o1kSAxNN1RG627uBzuknHbzA41WjHDljyyHW9nppzPT/AOEzd6sVXN1WuuhsaNqrM5QKqIEYhVHaMcc9tWOHcQnOx1pKMVFtJLuRZWNGMeZtt6o53/bDOMTKso8RusPIryrO/qc7I8uRFTXyfwaLX2SMXrW3H9V8mbF08MJUpFvFlDAuSQM+HaasXyxsVxdderaT3eqWvsIq1bcmpS0Sem3+zr7OXzyhy5zgjGABjhy4Vr8Iy7ciM3Y+j8tClm0wqcVE7FbBRFAKAUAoBQCgFAKAUBXPTHp+Y4bgDirFG8mGR8wfjWlw6fpOJl8Tr1ipka6Krrcvwv8ApI2X6OP+GrOdHWrXyZU4dLS7TzRdLuAMkgDxrEN858mv2qnDXMAPcZYwfrUipsfSL+RE76ls5L5me21OGT9nNG/8Lqfoa+SrlHqj1GyEvVafxNuvB7FAKAUAoBQCgMc86opZ2CqOZYgAepr6k29EfG0lqyH6t0lWkWRHvTt+6ML/AGm5+YBq5Xg2S67FGziFUOm5Fr7pTuG/ZRRxjx3nP6D5Vajw+C9Z6lOfE5v1Ukce42+v2/p93+FEH6VMsOldiCWfe+5zrjaS7k4NczEHmBIwHwU4qVUVR6RRFLIul1kzQhhkyGRXyDkFQ2QRyII5Gvbce5Eoy11SLq2F2le5j6udHSZRzKMFcD8QOMBu8eo8MXKoVb1i9joMTIlZHSa3+pK6qFwiG1ELdcW3Tu4HHBx8a5DjdU/tHPo9NFvpsbeBOPhcuu+5hg/8JJ/WD6Coav8ArrPzr9j3P/kx/Kz92eiYy5AJG6wJ7OKnHzpwmucr9YrbRr9Bmyiq9G+6+pzZIypwwIPcRg1mzhKHoyWjLcZKW6Zv63zi/ql/WtDifrV/kiVcXpL8zOzslEQjkgjJGMjnw51s8BrlGqTktNX+xR4jJOaSZ3q3jOFAKAUAoBQCgFAKAUBGOkm339Om713WH8rrn5Zq1hy0uRUzo60SKV0u+eCVJYvfU5XhniRjl2862rIKcXF9Dn6pyhJSj1O9caVqd6d9455M8t/2V9FYgAeQqBWY9WyaLUqsm7dpmKTYW/UZNsfR4z8g1fVl0/5Hl4N/+Jxr3T5YDiWN4z+8pHwJ51PGcZr0XqV51zg/SWhvaXtRd25HVzvgfhY7yfBsgelRzx659US15VsOkifbPdJ6PhLtOrP+kTJT1XmvzrPuwGt4PU0qOJRltYtCwoZVdQykMpGQQcgjvyKz2mnozTTTWqPdfD6KAUBG9sNr4rFce/Mwyqf3mPYvzNWcfGla/YVcnLjSvaU3rmvT3b707lu5RwRfJf151s1UwrWkUYN187XrJmzs9spc3nGJMJ2yNwT07WPlXm7JhV1e57oxLLui2LA0votgXBnkeU9y4VP1b5is+fEJv1VoadfDK16z1JLabJWUfu20We9l3j8WzVWWTbLrJluOLTHpFGG8voUZolHVEH3ljQjlnl61g5nFoKcqXJxa76a/z5GpRhPlViimvLoaotpMdb9qHV/m3m+G73+FZqoyPvvtPoeer+n7FvxK/u/C38tF9Tp2GsK28oLOUQsWIAzjHYPOtPF4nXZrBNycYt6taa6fzyKl2JKOknotXpp1NGfVxNgLK0J8QN0/zDiKpW8ShlLSFjrftWz+K6FiGK6d5RUv55HhEeA5lufHdUlyw8m4CooxsxJa33/Belr8Gem43LSuv49NPkdWwkiuEbEYC73EEDiQAcnFa2LPHzapaQ0WvTze270Kd0baJrWW+hHdqukmw01+ocs8i4zHCqkrniN4khV4ccZz4VoxjGK0itEVW23qzBs50l6fqUgt8PHI3BFmRRvHuVlZhnwyDXm2mu1cs4po9QnKD1i9DpbYbTWWm9U90p3nyse6m8cR4z4ADeHxqP7LTzKXKtUtF7D141mjWvU5Ws9L2nW7IoaSbeVWPVKCEDgEbxZh7WCPZGSKsERvaz0mafbwRXBlMolGY0iGZCORJUkbuDwO8Rx4UB0Nj9srXUkZrZmymN+NxuyLnOCRkgg4PEEjhQGtth0gWemkJOzNKRkRRgM+OwnJAUeZFAcnZ7pfsLqVYfvYGcgIZVUIxPALvI7AHzxQEo2p2lg0+Hr7ksELBRuqWJJyQMDyNAQ7/wDNmm91x/sv/tQEy2c2kgvrf7TAx6rLAlxukbnvZzyFARHUOmfTYpOrXrpQDgyRopj9CzAsPEA0BNNB1uC9hE9tIJEPDI5gjmpB4qw7jQEctulDTnlmiMpQwhixdSqnqzusFP4jns5nsoDlw9JFjqYksYzJFJMrJEZkCo7EHGCrNjyYA+vCvdU+Sal5EdsOeDj5okWyWxkNkAxxJMechHLwUfhHzqe/Kla9OiIMbEhSterJNVUtigMc8KupV1DKeYYAg+hr6m09UfGk1oyFbRdG0EwLW33End/RH05r6fCrtOdOO091+pQv4fCe8Nn+hVWr6VLayGKZCrDl3EfmB7RWtXZGxaxZi21TqlyyR2Nj9r5bFt3i8BPtJ3d7L3N4cj86hyMaNq17k+NlypenVfzoXbp19HPGssTBkYZBH0PcR3Vhzg4PlkdBCcZxUo9DZryeznbQaqtrbyTtx3RwH5mPBV9TipKq3ZNRRFdaq4OT7Hz7qF688jyyHedzkn9PADkBXQwgoRUUcxZNzk5S6smfR7sV9p/zi4H3IPsry6wjtP7g+dUsvK5PQh1+hoYWH4npz6fUt6OMKAqgADgABgDwxWO3qbaWmyPVD6KAgutn7+T+L9BXCcT/AOXZ7/2R0WJ9zH3GVf8AwZ/rv7oqZf8AWv8AP+yI3/yl+X9z90D3pf6lv7tOFevZ/wCuX7DM9WP5l+5yqyuxcOnr37Rf6tfpWpxX76P5IlTD9R+9nY2Q/Zv/ABfoK2OAfcz/ADfsijxL117v3K0vtF0fTL97i+uzcSMWfqHQSEPJkl3CDHInAYAcQe6t4ziu9pNUtZdSW409DHF1kTBSoX21YbxCgkAEgH40BYX+UfzsP9d/7FAczWNhbWLZ5L5UIuSkUrPvNx650BTdzugYk7B2CgPzoh2BtdQtbma5VmYSGKPDsu6RGrb/ALJG8cuOeRw5UB4/yfsrqM6Z/oGB8d2RBn50BIdqtndKtNRa91G8MjOxkNsyhyc5CZCDe6tcADIwd0ZJ40BWvSTq9jdXAl06MxJ1eH9gIC4JwwUHuxx4cqA+km0yG9tIluo1lVkRyrjhndBz4HiaA+dtrrW3u9SFppNuirvdUpXexI4J35DknEYxzHYpPaKAsfpEsxpOgpZQE/eOI3btbf3nlbw3t0jHccUBg6IdibS50x5Z4UkednXeYZZVQlFCn8JyCcjtoCPdAOovFqEtqT7MkTby9m/Cww3wLj4d1AcHZHQY7/WTbzZMRlmdwCQSEZzu5HEZOOI40Bm6SdEi03VUW2BSMCKZVyTunrDkAsScZTPrQH03QCgFAKAUBy9otCivIjFKPFWHvIfzD/DtqWm6VUtYkN1MbY8sihta0uS1meCUe0p59hB5MPAit+uxWRUkc3dVKqbjIkXRztKbWcROfuJThs8lY8Ffw7AfDj2VWzKPEjzLqi3g5Lrnyvoy66xDfKu6YtUy0VqDwA6xvM5VflvfGtTh1ezn8DH4pb0h8SB6JpxuLiKAcN9gM9w5sfQA1oWz5IOXkZtNfiTUfM+iLW3WNFjQBVUBVA7ABgVzkpOT1Z1MYqK0Rlr4fRQCgOff6PFKckYb8w4H17DWflcMoyHzSWj81/NyzTl2VbJ7GqNEAi6kyc33gcDPIDGM1VXCoxx/s7n1lr0/Tr/PIm+2N2eIo9tDQ+1R2pIWFySMFnOMjuHAjFUPHp4e3GNT1e2sttSz4c8laua+Ag06O4BZUeHx5p6ZxSvBozU5QhKv9Y/z5CeRZQ9G1L6nQuNBWR1ZnOAoXAHPdHPNaFvB4XWKc5bJJfL2lWGdKEWoru2bcsHUwSCBRvBGKjvYKcZzz44rTox66I8la0RVstlY9ZM+bejC7tTqXW6mykFXbem4p1xIOX3uAPv4z247cVMRmv0la9Dc6k9xbYMSbgUgYDdVxLAY4AngPLNATb/KAulmi02ZDlHWVlPg4gYfKgO5tIf+6af+mtv+ZBQHr/J5/wDL7j/1Tf8AJgoCI9Av/mk/9TJ/zUoDhaTdwvrjSaoQYzcS9Z1nFAyl1jVwfwAhRjkMDszQGXpk1y2u7xRaFGjih6veQAIxLEndwOKjIGeXOgJ/t1tqU0K1e3OGukWPeBwUCp97jubKlfDOaAqzYDbFdLmeYQJMzLuAs+6UGctu4U8Twz5edAWbtvqy61ob3VvGytbyhpEbBK7g+8wRwYBJN7PcKA1uiTbyztNNkiuJQkkTuyoc7zq/tKE/Md4kYHLmeHGgOT0B6ZJLfy3hGEjRgT2dZMyncHku8T6d9Aa3RQP+8D+dx/xGgPPT9n/tRcc/s8eP9pLQH0XQCgFAKAUAoCB9LOiiS3Fyo9uI4bxRjj5HB9TV/At5Z8j6MzuI081fOuqKgrYMI+g9kNRNxZwyk5Yrhv4l9k/MVz2RDkscTp8azxKlIqDpFnL6jPn8JVR/Ki/rmtjDWlKMPOlrfI6nRHab940hH7OMkeBchfpvVFxCWlenmybhkNbXLyRcdYxuigFAKAUBHdsPdj8z9BXO/wDkPqV+9mnwzrL4GjoV/J1qoWLKc8Dx5Akc+XKqPC8y53xrlLWL12e/Zss5dEPDcktGc68vHkJ32J8Oz4cqzsjKuub8STf0+RZrqhWvRRPLU+wv8I+grvaXrXH3L6HO2eu/eZakPBCdY6K9NuZmneJlZjvOI3ZVYniSQORPbjFAdC42A050hja0i3ITlABjzDEcXB5kNnJHGgM+1Ox9rqCxrcoWEWdzddlxvAA+6fAUBztqbSCO3s9MaHft55Etsb7KVWJDIjZHEkGJe0ZoDsbMbNW+nxGC2UqjOXILFjlgoJyePJRQGls3sLZWEzz20bLI6lSTI7DBIYgBjgcQKA1No+jSwvZjPLGyyH3mjcrvY7WA4E+POgM7dHenG3W2+yp1asH7d8sO0vnebI4HJ4igOtebPWsqxJLbxOsP7JWQFE4Y4Ly5AdlAbL6dCV3TFGV7ii4+GKA5myenrFDIotEtAZX+7QqVYA7qyYHAbygHd7KAjeqdDumzS9aFlhyctHE4WM+hUlfJSKAmmj6TDaxLBbxrHGvJV8eZJ5knvPGgONo+wdla3TXkMbLMxYkl3I+8OWwpOBxoBtDsHZ3twlzcIzSoFAIdgMIxZQQDg8SaAk1AKAUAoBQCgOZtPEGs7lT/AKF/khIqWh6WR96Icha1SXsZ8710Ry5dPROxNgM9kjgfI/UmsTP+9+B0HDvufiVpt2Mahc/x/VVrTxfuYmRm/fyJR0MEdbcd+4n1bP6VV4j6sS5wvrItWso2RQCgFAKA5uu6cZ0AUgMpyM8jw5Vm8TwpZVaUHunqW8TIVMm30ZwtL06SOdd9CBx48x7p7RwrCwsG+nLjzxffft0fc0MjIrnS+V+X1MFroc0h93cHe3D5c6go4Tk3P1eVe3b9OpJZm1QXXX3EziTdUDuAHwrtIR5YqPkYMnq2z3Xo+Ffapqz2curKWYgwJcQAknBkVoWVc8vvEQ4Ha1AcrTLuc2Ntp0krm4GofZZXDNvlYGNw7ZzkgxBRz/FQGpdavbXVzdtezXo6uZordLdbkJEIvYMgaFcNIWBPEnHAUB6u7qe9tNKVpZI5vtxiMxQrKVRJgJcMODNHg5xzNASS2sDpuo20UMsrW92sitHLI0m7JEokWVWclhkBgRnHh3AR/aeaEX1yuqyXkCkqLOeN5Vt0UooyDGcCTf3id4Hs7KA29q9awNPtJbqSSCWJpJ57ZXMk6xBQgHU7xQMWyxB7MdtAedmdUVLi5t7R7lrRrV5EE6zgxSpwKK8w3irK2cZ4FfGgNXS9n5jo4vxc3Ml2bdJVzM+4OpKyKgQHByibpJyTvMe2gJPear9svNNihchDGb2TdJGU3dyJTj8JeTODwO5QEft9Qne0jtkmdGutSnhaUMesSJZJmYIT7p3U3QezPCgO7c6Q2kpcXdvLI1uls7PBLI8n3iAskis5JXPEMOR4UBBn1WKO3W6iuL+TUgBIzNFddVIxwXhKbnViIgkDAGOBoDvbY3sZvA+pC7SyaBDbvCZVijc5Mhk6ohg/FcZyAAaAkOk6Yk9pa4nW/VJPZnON4xAn2WOfaYDdVu0lckA0Bs6fpVx1o6zIjSZ5l9vtkeRdzAPFQhLYPDMg7VoCU0AoBQCgFAcXbS6EdjcMTjMbKPNxuD5tU+NHmtivaQZUuWmT9h8/V0BzBevRvadXp8Oeb5f+0xI+WKwcyXNczo8KPLTErjpStCl+7dkiqw9FCH5rWlgy1qS8jK4jDlub8z30V6gIr0ITgSoU9R7S/Qj1pnQ5qtfI+8Os5bdPMuqsQ3xQCgFAKAUAoBQCgFAQvbjZWW7urOWIgRo27cgn3o1linUY7fbiHxoD8tNlZV1mS8JH2YoXVc8evZI4mbHZ92nPxoDCdP1CwmuPsMMVzBcSGVQ8vVmCSTHWE5B34y3tYGDzoBrWzl/JDY7sySXMNx10kjjEfuSewFGDue0FHbjjzoDb0nT7y5vI7y+jS3WBGSGFJOsJaXdDzM4AGN0YAxniaAxasNSimmSOKG9t5z90JZFjMJK4ZGBU9bHw3hjjjNAaibHXFpDYyWjJJc2iurIx3IpknO9JGDj2MNgrwxwFAdTTbfUJzPLd7sCtEY4bVHVwCQcyvIBxY8gBwA8aA6eyGmvb2FtbzAb8cKo4ByMquCM9ooDh9H2yktm9w05U8RDbYOcW8TO0YPccucjwFAaibH3AtBulEuYb2S6gyco29I7CNiOQZHIPdmgNpNIvL92a/X7LB1DxC3jmL77TDdeVyuFYAe6pBwcnhQGtaW2sLFHY4hRUAQ3wkyxjXAyIWGRKVHMkjNAdPWk1GG4aS3RLy3kQKYJJFjaNlGN9WK4ZW7QeOeVAe9ktMGm2jm5eNDJM00gThEjTuMRL+6MgDgK9Ri5PRHmU1FayJTXk9CgFAKAUAoCtel/WQFjtFPEnfk8APcHqcn0FaXD6t3N+4yuJ3aJVr3ldaRp7XE0cCc3YDyHMn0AJ9K0rJqEXJ9jKqrdk1Fdz6Lt4QiKijCqAoHgBgVzjer1Z1KSS0REOk7QDc24ljGZIctgcyp94efAH0PfVzCu5J6Poyln0eJXquqKbtp2jdXQ4ZSGU9xU5BrZkk1ozAjJxaa7F/wCyuvJewLKuAw4SL2q2OI8u0Hurn76XVPlZ02PerocyOxUJOKAUAoCFalt0i38VqhBj3ikz/vMCFUHwbGT6dlXYYjdLm+vYoTzUrlWuncmtUi+KAUAoBQCgFAKAUBV3STtM0d5AkR425327izY9k/ycP5zWph46lW3LvsZGdkuNsVH8O5Y+l36XESTRnKuoYeGeYPiDw9KzZwcJOL7GpXNTipLubVeT2KAUAoBQCgFAVD0p7SddL9ljOY4j7ZHJnHDHkvLzz3VsYNHLHnfVmJxDJ5peHHovqTTo72hF3bBWP3sWFfvI/C/qOfiDVLLp8Oeq6Mv4WR4te/VEqqoXBQCgFAcDa7aeOxi3jhpW/Zx54n949yjvqxj48rZaditk5MaY6vqUXqF688jyynedzlj+nkBgelbsIKEVFHO2TlOTlLqy0ui7ZYwr9rmXDuMRqeaqfxHuJ+nnWVnZCk+SPRGxw/GcF4kurLBrPNMUBVO32wjIzXNou8h4vGOantZR2r4dnly1cXMTXJMxszBafPX8iF6HrM1pL1sLbp5MD7rD8pHb9RV62qNkdJGfTdOqWsS2Nn+kW2nAEx6iTtDH2D4h+XxxWTbhWQ9XdG3Tn1zXpbMlEWowsMrLGw7w6kfI1UcJLqi2pxfRmC8162iGZJ4l8C65+AOTXqNNkuiZ5ldXHrJEB2n6QGn/AM209XJbgZAp3znsRcZH8R4/WtCjDUPTt/nvM3IznP0Kfn/orzULGSCQxzKUccwefEZBrRhOM1rHoZdkJQlpJbl37DbRLeW6kn75AFkHbkcn8jz88isPKodU/Y+h0OJkK6HtXUkdVi0KAUAoBQCgFAcvaPWks4GmkPLgi9rMeSj/AK4DNS01O2XKiG+6NUOZlVbLbMyam89xMxUHOG/NI3ED+Fe0eQrVvvWOoxj/ABGPj40slynL+M6PR9rzWU72F17KlyATyR+WOP4W4ceWcHtqPLpVsVbAlwr3TN0zLYrJNkUAoBQCgFARDpC2qFpF1UZ+/kHs4/AO1z493j5VcxMfxJavoilm5SqjourKq2b0OS9nESZxzkc8Qo7WPeT2DtNat10aoasxaKJXT0XxJNrez9xpMwurUlohwJIyQDzRwOanHveXI4qtVdDJjyT6/wA6Fy2izFn4lfT+dSa7O7d21yoDMIZe1HOBn91jwb6+FUbsSyt7LVF+jNrsW70ZKFYHiONVS4Ybu9jiG9K6IO9mAHzr1GMpPRI8ynGK1k9CEbR9JcMYKWo61+W+QRGPHvf6eNXqcCUt57Iz7+IwjtXuyq728kuJDJIxkkY8zzPcABy8hWrGMYLRbIxpzlZLWW7LE2C2CIK3N2uMcY4jzz2M4+i/HurNysz8FfzNXDwdPTs+X+yzqzDWFAKAUBGdf2HtbolypjkPN48AnzGMN58/GrNWXZXt1RUuw6rd2tGQ+56KJQfu7hCP3lYH5E1cXEY94lGXC5dpGFOim47ZoR6Of0r1/UYeTPi4ZP8AyOpYdFCDjNcM3gihfmSfpUUuIv8ADElhwuP4pE10XQLe0XEEYU9rc3Pmx4nyqlZdOx+kzQqorqWkUcPpA2S+2IJIgBOg4dm+v5Ce/uPn31PiZPhPR9GV8zF8aOseqKj03UJrKffTMciHDKQePejDtHhWvOELY6PdGHCc6Z6rZoubZTbKC9ULkRzY9qMn5qfxD5isW/FnU/NG/j5cLl5PyJLVYtCgFAKAUBwdo9rbezGJG3pOyNeLHz7FHianpxp29OhXvyq6vWe/kVmoutbuhn2Y17vcjU+fvOfifADhp/28WHt+pkf3cyz2fQt/StOjt4khiGEUYHee8nvJPGsic3OTlI3K641xUY9CMbf7HC8XroQBOo8hIB+EnsPcfTys4mV4T5ZdPoVMzE8Vc0fW+pH9kNvWgP2W+3hu+yJCDvrj8LjmR48/rVjIw1P06v57itjZzh/bt+f+yzredZFDowZTxBUgg+orMaaejNZSUlqjJXw+igBNAQfa3pCigBjtiJZeWecaeZ/EfAfGr1GFKe89kZ+Tnwr2huysbGzuNQuMLmSVzl2PIDlvE9iju9BWpKUKYeSMeELL5+bZd2y+z8dlCI04seLvjizd/gO4dlYd90rZas6HHojTDlR13UEEEAg8weR8KhJyGa10bWsxLRb0DH8mCn9k8vQirtedZHZ7lC3h9U91sRyXo5vY+EFypHcHkT5DIqys2qXrR/cqvAujtCX7HNl6O9QY+0EbxMufrxqRZtK6fQieBe+v1OhpvRXMx+/lRF7kyzfPAHzqOfEYr1USV8Lk/XZPNB2StbTBjjy/+kf2n9DyX0xVC3Jss6vY0qcWur1Vud2oCwKAUAoBQCgFAKAUAoBQEe2o2QgvRlxuSgYEi8/AEfiH/WRVijJnV06FbIxYXdevmVXrmw93ane3OtQcQ8WTjuJHvKfl41q1Zddm2unvMa3Ctq3S19w0rbq9g9kS9Yo4bso3sY8eDfOk8Oqe+mnuFeddDbXX3kjtelhv6W2U+KOR8iD9arS4cu0i1Hin+UTdHSvF/wDryf2lrx/Tpf5Ev9Uh/izVuuljh93bce93/QD9a9x4d5yI5cU/xicK52v1G9Jji3gD+GBTnj3txYfEVOsaireX6leWXkXbR/Q6uz3RlI5D3jbi8yinMh825L6ZPlUVufFbVk1PDpN62ss7TrCOCMRQoEQcgPr4nxNZc5ym9ZM14QjBcsVsbNeT0KAju1OyEF6MsNyUDhIvPwDD8Q+fjVijJnV06FXIxIXLfr5lcT6FqWmsWhLlPzRZZD4shHD1HrWkrqL1pL9TLdGTjvWPT2f6M0HSfeLwZYXxzyrA/Jh9K+Ph9T6Nn1cStXVIySdKl0RwihHjhz/er4uH1+bPr4nZ2SOHqG0N7fHqyzuD/Rxqd31C8T65qeFFNO/1K88i+/b9EdnZ/o1uJSGuD1Cd3OU+nJfX4VDbnwjtDd/oT08OnLeey/UtLRdGhtI+rgQKO082Y95PaayrLZWPWTNmqmFUdIo6FRkgoBQCgFAKAUAoBQCgFAKAUAoBQCgFAKAUAoDn6hodvP8AtYY3PeVG98edSQtnD1WRzprn6y1OJN0d2DcomXykk/VjU6zbl3/QrvAofb9TGOjax/I5/wBY36V9+3Xef6Hz+n0eRvWmxNjHxW3Un98s/wDxk1HLLul1kSRw6Y9IndggVBuoqqO5QAPgKgbb6lhJLZGSvh9FAKAUAoBQGpdaZDL+0ijf+JFJ+Yr3GyUejPEq4S6o1U2btAci2h/2a/4V6d9j/E/meFj1LpFfI6MECoMIqqO5QAPlUbbfUlSS6GSvh9FAKAUAoBQCgFAKAUAoBQCgFAKAUAoBQCgFAKAUAoBQCgFAKAUAoBQCgFAKAUAoBQCgFAKAUAoBQCgFAKAUAoBQ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078" name="Picture 6" descr="http://www.acrologix.com/sites/default/files/amaz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773" y="1467026"/>
            <a:ext cx="5043212" cy="254434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2" name="AutoShape 8" descr="data:image/jpeg;base64,/9j/4AAQSkZJRgABAQAAAQABAAD/2wCEAAkGBxQQEhQUEhQUFRUVFBgUFxQVFBQQFRUYFRQWFxcVFBQYHCggGBolGxQVITEhJSsrLi4uFx8zODMsNygtLisBCgoKDg0OGxAQGiwkICQsLCwvLCwsLCwsLCwsLCwsLCwsLCwsLCwsLCwsLCwsLCwsLCwsLCwsLCwsLCwsLCwsLP/AABEIALcBEwMBEQACEQEDEQH/xAAcAAABBQEBAQAAAAAAAAAAAAAAAwQFBgcCAQj/xABMEAABAwIDBAYFCQQGCQUAAAABAAIDBBEFEiEGEzFBB1FhcYGRIjJyocEjQlJigpKx0fAUU5PhFTNzo7LSFiREVKKzwsPTJUNjZHT/xAAaAQEAAwEBAQAAAAAAAAAAAAAAAQIEAwUG/8QANREAAgEDAgMFBwMEAwEAAAAAAAECAwQREiExQVEFEyJhcRQygZGh0fCxweEVI0JSM3LxYv/aAAwDAQACEQMRAD8A3FACAEAIAQAgBACAEAIBlS4tDLI6Nj2ue0ZiAQdAcpPdfTwKYA9QAgBACAEAIAQAgBACAEAIAQAgBACAEAIAQAgBACAEAIAQAgBACAEAIAQAgKRtT0jQ0pMcAE8o0NjaNh+s4eseweYVlEFEk29qXQvjc7M57y50hJBynUxhvAN4DS2hIIPFW0ogi9nsdfRytljtmHI8HN4Fjj1EAa8iAVL3BsWCbbUlUAN4InnTdykMdfsN7O8CubRJZFABACAEAnPM1jS57g1rRcucQ0AdZJ4KG0t2Sk28IpWMdJ9LCS2EPncObfk4/vu1PeAVlqXkI8NzbTsKkt5bFWqulaqcfk4oGD6wfKfPM0e5Z3fS5I1x7Opri2/p9xGLpSrQdW07h1bt494kUe2z6Is+z6Pn8/4LDhPSvG4gVMLo/rxnet7y2wcPC67QvYv3lgzVOzpL3Hn6F9w7EIqhgkhe2Rh+c0316j1HsK2RkpLKPPnCUHiSwOlYqCAEAIAQAgBACAEAIAQAgBACAEAIAQAgBACAyLpN2+Je+kpXWa27ZpWnVx4GJh5AcCeZ05G9kgZlvlYgN8gDfID3foCwbM7aVFCQI33j5wvJdGR9XnGe1viCoayDcNlto4sQi3kdw5ukkbrZo3WvY24g8Q4aHzAo0STKATqJ2xsc95DWsaXOcdAA0XJPZYKG8bkpNvCME222xfiEhAJbTtPycfC9uEkg5uPVy8yfKr1nUeFwPctqCpLzK1nWfBpyeZ0wMhnTAye50wMkhgWOzUUokgflPBzTqx46nt5j3jlZdKdSVN5RzqU41Vpkb3sptDHiEAlZ6Lgcr2E3LHDlfmDxB6l6tKqqkco8OvRdKelkyupxBACAEAIAQAgBACAEAIAQAgBACAEAIAQFZ6RsdNDQTSsNpCBFGep8hyhw7Wi7vsqUD53wjD5aqRsULS57r2F+AHrPc7k0X1Pb1lTKSisslRbeEang3RfAwA1L3yu5taTFGO63pHvuO5ZncSfA7qilxJz/AEAw+1v2f+9nv551XvZ9Se7j0PaTYDD47kU+a/7x8kgHcHOsjrSfMhU4ntbsNQSC37O1nbGXREfdNvO6jvZrmT3cXyMx222Lkw8b2NxkgJAzEDPGToBJbQg8nC2ulhpfRTqqWz4nKdPTuIdHu0TqOrjfc5bhkg5Oie4B1/YJDx7LhzK6M5n0kqgzrppxow00dO02M7iXf2cdiR4uLPC6zXMsRwuZtsoZm5PkYtvFg0nqZDeJpGQ3iaRkN4mkZDeJpGTuJ+qrJbExe5eOifGDDXNjv6FQ0xkcszQXsd7nN+2u9o9M8dTNex1Us9Dc16Z4wIAQAgBACAEAIAQAgBACAEAIAQAgBACAzLp8cf2GAD51Wwf3UtvepQGvRdg7YaXfW9OfW/VG1xEbR2G2bvd2BZK88yx0NVKOI56l3aVxydBVqkgUspIOXBAM66lbKx8cgDmPaWOaeYcLEKM43RbGdj5rnpnQVEsDjrG6WInhfKHtzeNgfFegnlZMTWHg+r8KlL4InHi6Njj3loKggxTpvqy6vYzkynZbve+Qn3Bvkslxu0elabQz5me51nwashnTAyGdMDIZ0wMilNE+V7WRtc97jZrGguce4BSokOQ+xfC5aOTdTtDX5WvsDmFnDTUcbWIPa08VWUSYTTWUd7O1m7q6Z4+bURHw3jb+66mmsSQqPMGvJn1EvTPDBACAEAIAQDbEq+OmifNK7KyNpc49QHUOZ5WQGQ4t0l1dSXfssbo4rgAtYZH6H5zwCAT1DuuVbZcQWvZvpIZNKyCqifTzPsGlwIY8nQCzgC254XuO1RjoC+KACAEAIAQAgBACAEBnfTrDfDWv/dVML+4Eln/WEQH2Awbqmp4x8yGNvkxoXnSeWzfFYSJSNEGLtVirFApIOXIBF6qyyMD6SaEtxaUM4zRse32pI9yLd7wPNbKLzAzVliR9LUsORjWDg1ob5C3wXQ5GB9OAy4nr86mjI+9IPgs1ZbnoWz8HxKBvFywaMngmHC4v1JpIyTOHbNVlR/VU0xH0iwxN+++w96aSHNLmXPBeiWV9jVzNjH0IvlHn7bhlb5OTCObq9DR8D2epqFuWniDSRZzz6UjvaedT3cOxMnJty4kB0jbLmuiD4h8vEDlHDeNOpjJ676g9d+tVZ1py0mQYPRyvqWRtY/OyRrntsQ5gY9uYuadRZWisNHWUvCz6sW48gEAIAQAgBAVHpRojPQ7vWz6mma+175DUxh3DqvfwUSlpWSYrLwPaCNrGtYwBrGizWt0AA4AALCnk2NYKz0n4bv6NxaPlYnxyRO5g7xoIB7Wk+7qXSnLEik45iaKwGwvxtqtZlOkAIAQAgBACAEAICm9LMW8wypjtfNE546wYS2UW7btC5zqaWl1OkKepN9BWAWaB1ADyCwG4cxlWRVjhpVigpdSQcOKgkReVDLIznaTCt5jtDIRdoh3jh1/s8jntH33RrrCpog35nKdPVNI2YFazKV7aekY98edjH3BHpMa/RpHWOtwWS5zlM12/BkUzBqb/AHeD+DH/AJVxyzsyQp4mR+oxrfZaG/gFOSuB0HKckYOsyEHLnISIPKqyyGH7HH+0Ry5G7wkRmSwDy0ub6JdxIuAoWXJLzJbxFlzXpHnAgBACAEAIBpilPvI3C17ekO9uq51Y6os6UpYkiDhmssKZtaO2xiZwYRcEi/cDf4K0VqkkUl4YtlkXoGEEAIAQAgBACAEAICJ2kpg+LUXANj3O0PwWe5Xhz0O9u/FjqREYtp1aLGaxZhVkQxdrlYqzvMpKnLnKCRF7lDLIZOw9sk8b7emAYwfqvcxzv+W3yULxNR8w9k5eRcl6R55UekGtNOKSTl+0iN3syRvB8iAfsrLdbRXqbLNanJeR3dZjsdNchAs1ysRg6zqckYOXOUDAk5yqWIl1af6RooBwcZJXdzIZMo87n7IVqT/uRRaa/szl6fqi/L0TzAQAgBACA8JtxQN44kXiOORxtOUhz7Gzb6X5XI4BaKdtOT32R59btGjT4bvy+5S8OxwH0ZyGSC5IJyA8TdpPEePnxWG57Pq0pNxTlHk1x9GelZ9p0a8FqajLmnw9V+bDzB9ov9YGRuaKxa9+tm8xlNvSNxw7fPTbdn1Ixc6mz5L7mS77VpalCHiXN/bqXSlro5fUcD2c/JTOlKHFFqVzTq+6/gOVzO4IAQAgBACAEAIDmRgcCDwIsoaysEp4eSqEWJB4g28l5mMbHpZzudtKkgUa5Tkqd51ORg5L1GRgTc5QSSOBx3LndWg8ePwWi3ju2cLiWyRMLWZTP+mp1qOL/wDS3/lyrJee4vU3dn/8j9PsGzuJCpp45OZFn9j26O9+vcQsqeTROOmWCTBUlBQOUkHuZMkYPC5AcEqCSj7O4oKjHY3NN2jeRsPWGQyajvOY+Kmg/wC8vzkdq8dNu16fqbIvTPHBACAEAICidIuNGN8cDXWu3ePsbcSWsHuf7lvsocZHldp1GoqC9WVylrAvRR4EkWuhwcPDRM5gLwS2JzGyG1tTZ2gNljq1+Lispcz0aFnulOeG+C5iWPUb6ZocLFnDMBYtPIFvAD9aK1CrGo8PiUu7adFaluupU6nES05muII4EGxWhpGWDecmpbOYj+1U0UvNzbO9ppyu94K8WrDRNo+qoVO8pqRJLmdgQAgBACAEAIAQEBjNPlfm5O18ef5rDXhiWeptoSzHHQYAridjoOUkHWZAeFyA5uoJLLQU+7YBz4nvK9CnDTHB59SWqWRwuhQzDpzqbQ0sfN0r3/cZl/7iy3XupG+w95vyKTsJtAKWUxyG0UpFyeDH8A7sB4HwPJYom6rHUsmrK5lPboD26A8ugKrt7tCKaLdMPy0otpxYw6F/YTqB4nkoZ1pxy8lK6PqgR4lSHlvcn32OYPe4K1Daoi9xvSkfRq9M8QEAIAQAgMJ6R8Svic4+gI2D+Exx97yvTtdqaPHvo6qnwI/DsWDXsLvVDml3cHAn3XWlvKaPO7vDTNK2iqiJIJQ6QR2cDLEM5bmFx4H81mpNKMo7cuJ2uE3UhPLSWd48Vk5x/GYxhrzvHvzXa10oyvc7Npp2fBc4RarJ4S9OBqnNSt2st+vEyuoxK63ORgjTNV6G6wyUcgPzKhwHc5jHfiSvMu/fz5HuWO1PHmX1ZTYCAEAIAQAgBACAj8dcGwPcRfLYjvuAPxXG4wqbZ1oZ1or0UgcLj9diwJ5WUb2sHV1JB7dACAc4JI10+XiWtLuy4IHxXS3adTByr5UCyr0DCCAwrpsxMSV7IgdIIQD2PlOcj7ojPislw8vB6VmsQz1KBmWXBsya7sFiDnUcW8JPrNDjqcrXua0E9gFr9iq5YeGcJx3yi1Bl+Gqvjoc89Q3Z7u9ThkZQ2qKkN0Gp9y5ymlwLqOTCsYq3yVMxkcXO3rwSfquLQOwAADwV8bHaLxscUlWYZGSN4xvbIO9jg4fgkdnks91g+qaWdsjGvabte0OaesOFwfIr1EeG1h4FUIBACAEBQdsOjKKumfURzPhlfYuuBLG4taGg5bgg2aOB8F3p15QWDhVoRqbso1f0V4hHfd7mYcskmRx7w8ADzWiN1HmZZWT5McYTRY7SNyMpnlo4Nc6F4b2NIkvbsvZJVKUuZVW1RDTFNncarXgzU7zbgDJAxje4bz8ypjWpR4MO1qS4jzDuiKskPy8sMLfq5p3+Vg33qsrtckXjZdWalshsxHhsBijc5+Z5e977Xc4gDgNALNAsslSo5vLNtOmoLCJxULggBACAEAIAQHL3AC5NgpSb4FZTjFZk8IzbbHbB0j91A07uN/yhcLOkLdMoB9Vo43PEgchruXZ0alJqb3fDyPNl2o4VU6fBcfM7w6qDmh8Zu0/qxHIhfM1KU6E3CSw0fUUqsK0FODymS0VQ13H0SrKSfEOLXA7dIwfOv3BS3FcyPE+QzqKknRug965ynngXUepXqzHn0srHQ2JjN334OFrGP38eRsva7L7N1RdWptnh9/t/4eF2n2npmqVPfHH7ff8A9NI2exuOthbLGHNvcFrhYgjiBycL8wr1aMqUsMUbmnVXhe/QWxLFYqeN8kjgGsaXOI1sGi5VdDxkiV1TUlBPLe2FufLmL4o6qnlnf60sjnkcbXOje4Cw8F50vE8nvxSisDNhL3BrdSTYDtKmFJzaiuLK1KqhFyk9kars3iDYI2QS2AaLNk+aeZzdWpOq33fZEorXS36r919jxbTtqM5ONbbfZ8sdH9y2RXGrToeYOhXi4cXg9vKayevLjxJPijy+JKS5ETiWKMiu1tnP6uTe1x+HFehZ9mTrvVLaPXm/T7nmX3alO3WmPil05L1+3EyLalmWoc+9xIc9/rH1h56+K031qqM/CvC+BXs28del4n4lx/Z/t8BjHLdea4nrxlk3noe2kbNRCB59OmO774zrGfAXb9hbqCc47cjyb6rCjUWrZS58s8zQmuB1BuujWOJzjJSWUz1QSCAEAIAQAgBACAEAIAQAgBACAQmq2M4uF+oalXjTlLgjPVuqVLaT36EdVY41vCw79fctMLVviebV7VfCmvmQdZjRdwue38lrhQjE8urXnUeZPJWMWoTITIy2fmOAf/NaYvGxSMyFpK19O8lmmvpxOuAfDke1cbqzp3McS48nz/PI9CzvqltLMN0+K5P+fMslHj8D/Wdu3dT9B4P4fgvnq3ZVem9lqXl9uJ9LQ7Wt6q3el9H9+A9q62KL13tFxcC93EdYaNSFmpWlar7kW/0+ZqrXlGj78kv1+XEgMT2gzAiO7G83HRx7h83v49y9q07IjB6q276cvj1/T1PBve2ZVE4UNl15/Dp68fQYYfhr6og2LIR87gXdjPzXsSmonhl4oajctDGgBrRYAcAAssoqW7GRHH6KKvhML3yRhxBJYQL2NwCCCCL207Fwq0HOOnJotbj2eoqkUm11Myxfoyqo3DcOjnYT61905o63sPEeySexee7GaeEfQU+2qMo5mmn88+n8/MsGzOyEdICZLSyuFi4j0Wg8WsafxOvcvTtrSNHfi+p4N/2pO58K2j06+v2HtTs2XawOH9m8/wCF/wAD5rZ3mOJhjPqQtQ6pouUsXYReM/iwqk6NCv7yT/X7mujc1qP/ABya8uXy4D3FMRnmmfGzeEAgCOMH6I45Rc6k8Vls7ShTpqTSz1fr5my/vK8qso6ml0W3L84itJsxM62+Ihb9EWdIfAaN8fJbXVXLc8vgStTs5TyQGBzPQOt/n5hweH8cw/lw0XCrFVViR1oV50Z64PczXGtgqqnJMI38fIssJAOp0fM+zfwXkVrKcfd3R9LbdrUp7T8L+nz+4w2exuTD6gPs5pHoyRuBYXNPEEHnpcdoWelOVGeWvVG25owu6Ljn0fR/nE2vC9qGva2Rj7tcLhw/AjrHUV7ahCrHK3R8g3Vtqji9mvz4lmw/aFj7B5Av87l49Sy1bVx3juelb9oRn4amz68v4JtZD0wQAgEqqobEx0jzZrGl7j1BouT5BQ3jclJt4Rh+O9JdVUPduXmCK/otYBntyL3nW/dYfivNqXFST8OyPZpWlKC8SyxDCOkWsp3AulMzebJbOv3PtmB93YVWFxVi93ktUtaM1ssehtmA4sysgjnjvleOB4tIJDmntBBC9OE1OOUePVpunNxZIKxzBACAEAICqY7tLZzmRmwabFw4kjiB1AL0Le3WNUjxr29llwg/VlbkxR7uBsFtSR5DYmJCeJVjm2KtKkjIqFBBzNSRTaStv1OHoub3OH4cFG64FlJojK3Ypzh8hM1w+jIMrvvNuD5BR3+PeR3i0wk2QqHubd8bGiKNhJcXG7I2tIAA11B5hc6VWMU1jm383k715qbTT4JL5LA9pdmYItXEzP636MHcwfEldO8k/I4ZJSyoDxwQkayygc/JSosq5JDf+kHN4e9TpI1ioxBsnraHrUrYNKR1HLzBVjk008D+LEy0WNiO1cpU4svFvkdnFL6NyjuIVFTijpmT4iRdfirhI5fIG8T+alJsOSjxGstX1aK6h1OTq9CMxCBkwtKxsg6ntDvK/BRKnGSw1ktTr1KbzCTT8mRtJhUdOSYczA7UszFzCeuzr2PdZc4UI034NvLkaK15UrpKrhtcHjf6cfiOW1JbwXQ4ovuwuLmaN0bjd0RFuvI7h5EEeS8y6p6ZalzPe7PrOcNL4r9CzrKegCAg9uKR82H1UcQu98Lg0XAvpwudNRdUn7rOtF4qJ+ZhFNsHiLzbchva+WID3OJ9ywqKPSdVItOGdFhEbzUTjeFhDGxA5GPI0c9xsXgG2gA8VOmJTv3nYu3RPhs9NRvjqAA4VDy0BwcMuVmtx1kOPcQtNvtEyXUtU8+RdF3MwIAQAgInajE/2ame8esfQZ7TtAfAXPgutGGuaRnuqvdUnJceRlW9uvYR80xxG9WOTHTHqSjF2vUlRRr0B3vFDLIfUlLM/VjH26/VHvXCVWC4s0U7epP3UOn4dUc2E9zgSuff0+p39jrL/FjR92GzwWn6wt7+BXRST4HJxceIhJWAcNe3kuih1OMqqXAayzk8SrqKRycm+I3e9SENpHqpdDWR6g6IlNlg2aoEb3EB7SRbS7m65b8tM3kuNWbhHKNNCjGrNRkzQqfDIY/Vjb3kXJ7yV58qs3zPXha0Y/4/PcXfRxuFixh+yFXXNcy/s9F/4r5EXXbPtIO5JjPVxb5cvBdqdy0/FuZa1gpL+28FQrInxPLJBZ3mCOsHmvThOM1lHg1aUqcsSGzpFcoJPkUFkNnyfru/RVS+BrK9QdESmxmJ7msiufRk+Rd9v1f+MN8ys1zDVTflubrKpoqrz2/Pia6vKPoAQEdtG8NpKkk2AglN+q0blWfusvS99eqKlszi4qaeOUG5LQ146ntFnA+OvcQvNTPSqQw2iVlqAASSAALknQADiSrZOaiLbBYkKqmMo4OmlA9lry1v/CGnxWy39wzXUdNTHkixrsZwQAgBAZ10pYh8pDCD6rTK4dp9Fv4P81vs47OR5PaU94w+P59SmxSLeeQx3HIpObHEUv6/Xj5KSrQu2RSUF4bucGtF3E2A7VWUlFZZaEHJ4RdcIwNkIDn2fJ1ng3saF5tWvKb24Hu29lCmsz3ZMZ+Xu/ks+Ddq5HQKjBZM4qIGyAte0OB5EXSMnF5RWpTjUWJLJStocENP6cdzHzHEs/kvSt7nVtLieDeWPdeKPAgTKth54k+RQWQ3fJ+u7T81U6DWWRQXQnS1xhkZI3jG8PHbY6g9hFx4qkoprDO0JOLTRo+D7Qvlla1waWvuBYWt6JI7+C5XFrCFPVHkWsu0a1WuqdRLDz8MLJaQF5p76OlBJE7QYYKiMjg8asPUeruXejUcJGS7t1Vh5maukI0OhBsR1EcV66eVk+bccPAjJMjLJZYjJIql+I1kkUF0NXzlpu02IIIPURqD5qrOscrdG+4ZVieGOUcJGNf95oPxXiyWltH00JaoqS5i8sgaCXEADUk6AKEm3hEtpLLM+6VtqomUEsUbgZJ7RAa3IcRnsBr6tx4juU16MoQy+ZWzuoVa2I7pbt8kUvYEy0bHyTMkayXKRoTlDb+k9g1be/foFyj2ZVlT1R49Htk61e2rdVe7byuq33/f4E3tNWGtgkgpgXOcB6TbtYLEOs5567Wt2pS7MqyWqfh6Lm/sVrdsUKU1GOXvu+SX7sS6HtpBTGaiqg6J+fesDwWn1Q17Rf2Q4W43KUKMk3T5nS8uIOEay3jwbW+OmTXopWvF2kEHmNV0lFxeGcYTjNZi8o7UFgQAgMR25rt7XznkxwjH2GgEfezL1bdYpo8G8lqqv5EVHKtJiaHUcqk5tC7JdR5fH8/NSVxsOGSqSuC4bE0ejpncScrOwDifErBczy9J6djSS8bLJVykMeRxDHEd4aSFmS3RvlJ4bXRlJwypImjIJuZGAm/EFwBB8CV7Nwl3Ul5Hy1jKXtMHni0aIF4J9mjpQSI1DA5pDhcEWIVovDyik4qSwzKsVg3Er4+TTp7J1C9ilPXHJ8zXpd3NxGEky6M5xQi+X8vJVL8RtJKoLpDSWRVZ1RZ9m8SyCKS1yy4te17At49xXSUe8p6TDr9nue8Szjf5otP+mjv3Q+9/JZfYF/t9D0P61L/RfP8AgmNn9oBVFzS3K5ozcbgi9lmuLfusPOcnoWN/7TlOOGsfUlZjos6NrZlm1bd3VSAcHWf5jX8F6ltLMDwLyGmqyEdN+u7X8bLuzPFCL5VBZIbySqDokNpJFVnRI2bovrN7h8Y5xufGfB2Zo+65q8q5WKjPcs5ZpLy2GfSXixj3MINs5dI7uZYNB8XE/ZXazhu5HDtKpiCiuZUaSdt81hmtbNYZrdV+NtV6SSzk+fk5Y0526FqwmlBZvpZN1HewPzna206hdcKlRuWiCyzvRt46O9qy0xJjEMFdlJieXOA0a+xv2Ai1is1O5WcSW3kb63Z/hzTe/mUPEKgP9cAkHTMAcpHVfgV6DjFo8iEppvdomujzGP8AWHQE6SMLmi/zma2He0n7qw3kMxUuh7HZlTEnDr+fnoaMvOPaBABQHzbVVu9lkk/eSPk++8u+K9mKwkj52o9Um+p1HKuiOLQ4ZMpKNC7ZvxUlcCzZ1JXSans43LTQgfQB89V5s95M9ai8QSHeIO+Rl/s3/wCEqq4o6N+F+j/QzhlSWkEGxHAjjfsXsSxjc+UhqytPHyHP9LzfvJPNy46aPl9DXrvP/v6lh2NrZ5JXZi90YYbl17B1xlAJ4nj+rLJdqlpWnGfI9Tsx3Lm+8zpxz6+WS2yu0WFHrtma7fG07D1sN/By9C0ezR49/HxplWdN+u7X4LWzGkJPmUEpDeSVVOiQ2kkVWdEid2OLZJBHISGGQZrHLo4EceWoCOUlB6eJylShK4gp8HlGljY+m/8Al/iOWL2qr1PR/p9t/r9X9yTwrCIqUO3TSC613OJc424C55anTtXKdSU34maaNGnRWILA4qZLBVwXbMo23qgaogcmNHxXoW20TybzeoV4zfr9dy7mdIRdMmSyQi+VVyXSEHyKp0SNT6EqrNFVR/RkY/8AiMLf+0sF2t0z1LF+For/AEs1/wD6jlvoyCMeJc9x/wAQXa02h8ThfrMl6Fcp8R7VsUjy3TNLmqd9hkbohmysjuBqRk9F+nYb37is1N6a2X5nW4i6ltpj5fQf7NYxE9zw2omlIZctkFg2xFyD13IHmuVaDwsxS9DVaVYtvE5S/wC3L6GZY5izXzzOYfRMjyO0ZjqtlN4gkzFUgnUk11DY7ECMQpbc5g3weC0+5xXKu802arSOKsWfQK8k90EAyxqfd087/oQyO+6wn4K0VlpFZPCbPmaJ+gXsHgNDhkqko0LsmU5KtComU5K4FxKpyV0mqbH1okpYjzDch72m35LDNbm6m9iYrGF8UjRxcxwHeWkKnBnZb7GW0lVkexx+a5rrey4G3uXpy8UWup83SbpVE3yf6GlRbUUxAO8aL8iWgj3ry3Qn0PpY3lFrOtDuixmGY5Y5GuPUCD+CrKlKO7R0hcU57RkmL1Utgq4L5Mp28rg6pDQfUYAe9xv+FlttliOTzLt5ngrJm/XktJmSEnTKCyiJPlUZLpCD5FUukPMEns52ttAb8LWPXy4qYNZ3M93BuKa5FlGOzD/3XeYKt3cOhmV1XX+TLFsTjM0k5Y5xezIS7hZvDKbjnf49SzXEIJbcTfYVq05PW8rH1LNi2INY1znGwaCSewLKlk9NywssxbEMQM0r5D89xNuoch5L0ILTHB5c8ylljYzfrzVyNIk6VRkskJulVSyQk6RQXSNM6CpPlKwfUhPkZfzWK75Ho2XMs22/R1HiMm/bK6KbKGk2Ekbg29szdCDra4PVouNKs4bHerQVTiZ7X9F+IxX3YimHLJIGOPhJlA81qjdRfEySspcjjCabF8PJyUs5aTcsyb5t+sbsmx7lZ1Kc+Zz9nqR5DjE8TxeraYxR1EbTxywSsJ7MzhoFVOkt2yXTqvbBHUXR7ic3+z7sfSlkjYPIEu9ytK5guYjZzLvsh0WOpp46ionDnRuD2xxA5cw4Znu1IvyACz1LnUsJGqlaqDy2acsprBAQW3L8uHVh/wDrye9hCvS99epzq+4/Q+bWvXqnjNCrZFYq0KtlQrgVbKpyVwKOnshGC07A4+IZDC82bIbtJ4B/V4/ALjVjzOlN42NRgnBWc7la2h2TMrjLTloc7V0btGk83NdyJ6uHcu9Os47MzXFpGq9SeH9GV87MVf7k/fj/AMy7e0RMn9Pq9V8/4JPZrZ6eKdksoEbY7n1muc42IAAaTprx7Fyq1lKOEabWzlSnrk18Cd2gxtkMbnuOjeXMnk0dpWVRy8HoynpWWY7V1zpXue71nkuPjyXoRWlYPOlu8sQMqnI0ibpVGSyQm6RQWSE3PUFki39FEoFZJmsQaZwIOo/rYlyq8DpHY1B0UH7qL7jfyXDJ0yxtU4hHCwkBkbRqSAGDxUcSc9TMtrNqf2k7uMndA6ngXnu5NWilTxuzhUnq2RWjKu+Tjg8MqjJODgyIWwcF6gtg4L1BKRqnQJGS6tfbS0LQeRPypIv2At8wsV0+B6Fotma8shsBACAEAIAQAgBAM8YoBUwSwu0Esb4yerO0i/hdTF4eSJLKwfMWMYTPRPMdTG6MgkAkHI+3ON/Bw7l6cailwPKqUnF7jRsi6ZOLQoHqckYFGyIRgN6pIwe7xCMFy2c25MQDKi7gNBINXAfXHPvXCdPmjpGXUvlBtDFKLxyMd3OF/EcQuTTRdNMePxWw1NlUsVzGttIYgRnD3fQYQ4+JGgVlBshzSM5xvHZKt+Z+jR6rBwb29p7VphBROMm5cSNMiuVweGRCcHJeoJwcF6jJODh0ijJdIf4FjElK90keW7m5TmFxa4PLtAVXHUG8EzLt1UuFhu29oaT+JUd0iNTISuxSWc3lkc/qBNmjuaNArqKXAq8viNs6sRg8zpknByZFGScHDpVGSyiSuFbOVlXbcU0rweD8uSP+I+zfeucqsVxZ1jQk+CLzgnQ3M+xq52xj6EXyj/F7gGtPg5cJXPRGmFr1NZwLBoaKFsNOzIxuvWXE8XOdzcetZZScnlmuMVFYRIKpIIAQAgBACAEAIAQCVVTMlaWSMa9p4te0Pae8HRE8BrJScZ6KKCe5jD6dx/dO9D+G64A9my7RrzRxlQhIpWJ9DtXHrBNFMOpwdA7wHpA+YXeNyuaM8rR8mVfEdjcQp/6ykmsObAJx/dkrrGtB8zjK3muRBSksOV4LXfRcC0+RXVSTOTptHglU5K6T3eJkjAZ02GDoy34k+ZTYjSeZ0JwebxMjB4ZUyTpCIl5ysBc76LQXHyChySLKm2T+G7E4hUWyUsgB+dIBAO/5Qg+QXKVeC5nWNvN8i0UvQzVObeSogY7k1ofKPF3o28AVxd0uSO6tOrGs/Q7Xt9V9M8f2kjT5GP4qVcxIdrLqMZOi/E28IWO9maP4kK/tMCjtZHDejPFD/s4HfND/AJk9oh1I9lmLR9FmJnjHG32pmf8ATdR7TEsrWQ9g6Hq93rSUzR7cjj5CP4qHcxJVo+pL0nQo6/ytYLdTIdfvOf8ABUd10R0VoupPUHRBQR/1hnm9uTIPKMNPvXN3E2dFbwRacM2UoqaxhpoWkfOyBz/vuufeuTnJ8WdVCK4ImVUsCAEAIAQAgBACAEAIAQAgBACAEAIBKenZILPa1w6nNDh5FAQlXsRh8t81HT682xtiPmyxV1UmuZRwi+RET9FOGu4RPZ7M0p/xOKv38+pTuIdCPm6GqI+rLUt+3G78Y1ZXMirtoCQ6F6T/AHiq84v/ABp7TLoR7NAVi6GqEcZap324x+Eae0TJVtAfQdE+Gt4xyP8AamkH+AhV7+fUsqEOhLUmweHRWy0cBt9Nu+PnJdVdWb5l1TiuRO01KyIWjYxg6mNDB5Bc8l8CyAEAIAQAgBACAEAIAQAgBACAEAIAQAgBACAEB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10" descr="data:image/jpeg;base64,/9j/4AAQSkZJRgABAQAAAQABAAD/2wCEAAkGBxQQEhQUEhQUFRUVFBgUFxQVFBQQFRUYFRQWFxcVFBQYHCggGBolGxQVITEhJSsrLi4uFx8zODMsNygtLisBCgoKDg0OGxAQGiwkICQsLCwvLCwsLCwsLCwsLCwsLCwsLCwsLCwsLCwsLCwsLCwsLCwsLCwsLCwsLCwsLCwsLP/AABEIALcBEwMBEQACEQEDEQH/xAAcAAABBQEBAQAAAAAAAAAAAAAAAwQFBgcCAQj/xABMEAABAwIDBAYFCQQGCQUAAAABAAIDBBEFEiEGEzFBB1FhcYGRIjJyocEjQlJigpKx0fAUU5PhFTNzo7LSFiREVKKzwsPTJUNjZHT/xAAaAQEAAwEBAQAAAAAAAAAAAAAAAQIEAwUG/8QANREAAgEDAgMFBwMEAwEAAAAAAAECAwQREiExQVEFEyJhcRQygZGh0fCxweEVI0JSM3LxYv/aAAwDAQACEQMRAD8A3FACAEAIAQAgBACAEAIBlS4tDLI6Nj2ue0ZiAQdAcpPdfTwKYA9QAgBACAEAIAQAgBACAEAIAQAgBACAEAIAQAgBACAEAIAQAgBACAEAIAQAgKRtT0jQ0pMcAE8o0NjaNh+s4eseweYVlEFEk29qXQvjc7M57y50hJBynUxhvAN4DS2hIIPFW0ogi9nsdfRytljtmHI8HN4Fjj1EAa8iAVL3BsWCbbUlUAN4InnTdykMdfsN7O8CubRJZFABACAEAnPM1jS57g1rRcucQ0AdZJ4KG0t2Sk28IpWMdJ9LCS2EPncObfk4/vu1PeAVlqXkI8NzbTsKkt5bFWqulaqcfk4oGD6wfKfPM0e5Z3fS5I1x7Opri2/p9xGLpSrQdW07h1bt494kUe2z6Is+z6Pn8/4LDhPSvG4gVMLo/rxnet7y2wcPC67QvYv3lgzVOzpL3Hn6F9w7EIqhgkhe2Rh+c0316j1HsK2RkpLKPPnCUHiSwOlYqCAEAIAQAgBACAEAIAQAgBACAEAIAQAgBACAyLpN2+Je+kpXWa27ZpWnVx4GJh5AcCeZ05G9kgZlvlYgN8gDfID3foCwbM7aVFCQI33j5wvJdGR9XnGe1viCoayDcNlto4sQi3kdw5ukkbrZo3WvY24g8Q4aHzAo0STKATqJ2xsc95DWsaXOcdAA0XJPZYKG8bkpNvCME222xfiEhAJbTtPycfC9uEkg5uPVy8yfKr1nUeFwPctqCpLzK1nWfBpyeZ0wMhnTAye50wMkhgWOzUUokgflPBzTqx46nt5j3jlZdKdSVN5RzqU41Vpkb3sptDHiEAlZ6Lgcr2E3LHDlfmDxB6l6tKqqkco8OvRdKelkyupxBACAEAIAQAgBACAEAIAQAgBACAEAIAQFZ6RsdNDQTSsNpCBFGep8hyhw7Wi7vsqUD53wjD5aqRsULS57r2F+AHrPc7k0X1Pb1lTKSisslRbeEang3RfAwA1L3yu5taTFGO63pHvuO5ZncSfA7qilxJz/AEAw+1v2f+9nv551XvZ9Se7j0PaTYDD47kU+a/7x8kgHcHOsjrSfMhU4ntbsNQSC37O1nbGXREfdNvO6jvZrmT3cXyMx222Lkw8b2NxkgJAzEDPGToBJbQg8nC2ulhpfRTqqWz4nKdPTuIdHu0TqOrjfc5bhkg5Oie4B1/YJDx7LhzK6M5n0kqgzrppxow00dO02M7iXf2cdiR4uLPC6zXMsRwuZtsoZm5PkYtvFg0nqZDeJpGQ3iaRkN4mkZDeJpGTuJ+qrJbExe5eOifGDDXNjv6FQ0xkcszQXsd7nN+2u9o9M8dTNex1Us9Dc16Z4wIAQAgBACAEAIAQAgBACAEAIAQAgBACAzLp8cf2GAD51Wwf3UtvepQGvRdg7YaXfW9OfW/VG1xEbR2G2bvd2BZK88yx0NVKOI56l3aVxydBVqkgUspIOXBAM66lbKx8cgDmPaWOaeYcLEKM43RbGdj5rnpnQVEsDjrG6WInhfKHtzeNgfFegnlZMTWHg+r8KlL4InHi6Njj3loKggxTpvqy6vYzkynZbve+Qn3Bvkslxu0elabQz5me51nwashnTAyGdMDIZ0wMilNE+V7WRtc97jZrGguce4BSokOQ+xfC5aOTdTtDX5WvsDmFnDTUcbWIPa08VWUSYTTWUd7O1m7q6Z4+bURHw3jb+66mmsSQqPMGvJn1EvTPDBACAEAIAQDbEq+OmifNK7KyNpc49QHUOZ5WQGQ4t0l1dSXfssbo4rgAtYZH6H5zwCAT1DuuVbZcQWvZvpIZNKyCqifTzPsGlwIY8nQCzgC254XuO1RjoC+KACAEAIAQAgBACAEBnfTrDfDWv/dVML+4Eln/WEQH2Awbqmp4x8yGNvkxoXnSeWzfFYSJSNEGLtVirFApIOXIBF6qyyMD6SaEtxaUM4zRse32pI9yLd7wPNbKLzAzVliR9LUsORjWDg1ob5C3wXQ5GB9OAy4nr86mjI+9IPgs1ZbnoWz8HxKBvFywaMngmHC4v1JpIyTOHbNVlR/VU0xH0iwxN+++w96aSHNLmXPBeiWV9jVzNjH0IvlHn7bhlb5OTCObq9DR8D2epqFuWniDSRZzz6UjvaedT3cOxMnJty4kB0jbLmuiD4h8vEDlHDeNOpjJ676g9d+tVZ1py0mQYPRyvqWRtY/OyRrntsQ5gY9uYuadRZWisNHWUvCz6sW48gEAIAQAgBAVHpRojPQ7vWz6mma+175DUxh3DqvfwUSlpWSYrLwPaCNrGtYwBrGizWt0AA4AALCnk2NYKz0n4bv6NxaPlYnxyRO5g7xoIB7Wk+7qXSnLEik45iaKwGwvxtqtZlOkAIAQAgBACAEAICm9LMW8wypjtfNE546wYS2UW7btC5zqaWl1OkKepN9BWAWaB1ADyCwG4cxlWRVjhpVigpdSQcOKgkReVDLIznaTCt5jtDIRdoh3jh1/s8jntH33RrrCpog35nKdPVNI2YFazKV7aekY98edjH3BHpMa/RpHWOtwWS5zlM12/BkUzBqb/AHeD+DH/AJVxyzsyQp4mR+oxrfZaG/gFOSuB0HKckYOsyEHLnISIPKqyyGH7HH+0Ry5G7wkRmSwDy0ub6JdxIuAoWXJLzJbxFlzXpHnAgBACAEAIBpilPvI3C17ekO9uq51Y6os6UpYkiDhmssKZtaO2xiZwYRcEi/cDf4K0VqkkUl4YtlkXoGEEAIAQAgBACAEAICJ2kpg+LUXANj3O0PwWe5Xhz0O9u/FjqREYtp1aLGaxZhVkQxdrlYqzvMpKnLnKCRF7lDLIZOw9sk8b7emAYwfqvcxzv+W3yULxNR8w9k5eRcl6R55UekGtNOKSTl+0iN3syRvB8iAfsrLdbRXqbLNanJeR3dZjsdNchAs1ysRg6zqckYOXOUDAk5yqWIl1af6RooBwcZJXdzIZMo87n7IVqT/uRRaa/szl6fqi/L0TzAQAgBACA8JtxQN44kXiOORxtOUhz7Gzb6X5XI4BaKdtOT32R59btGjT4bvy+5S8OxwH0ZyGSC5IJyA8TdpPEePnxWG57Pq0pNxTlHk1x9GelZ9p0a8FqajLmnw9V+bDzB9ov9YGRuaKxa9+tm8xlNvSNxw7fPTbdn1Ixc6mz5L7mS77VpalCHiXN/bqXSlro5fUcD2c/JTOlKHFFqVzTq+6/gOVzO4IAQAgBACAEAIDmRgcCDwIsoaysEp4eSqEWJB4g28l5mMbHpZzudtKkgUa5Tkqd51ORg5L1GRgTc5QSSOBx3LndWg8ePwWi3ju2cLiWyRMLWZTP+mp1qOL/wDS3/lyrJee4vU3dn/8j9PsGzuJCpp45OZFn9j26O9+vcQsqeTROOmWCTBUlBQOUkHuZMkYPC5AcEqCSj7O4oKjHY3NN2jeRsPWGQyajvOY+Kmg/wC8vzkdq8dNu16fqbIvTPHBACAEAICidIuNGN8cDXWu3ePsbcSWsHuf7lvsocZHldp1GoqC9WVylrAvRR4EkWuhwcPDRM5gLwS2JzGyG1tTZ2gNljq1+Lispcz0aFnulOeG+C5iWPUb6ZocLFnDMBYtPIFvAD9aK1CrGo8PiUu7adFaluupU6nES05muII4EGxWhpGWDecmpbOYj+1U0UvNzbO9ppyu94K8WrDRNo+qoVO8pqRJLmdgQAgBACAEAIAQEBjNPlfm5O18ef5rDXhiWeptoSzHHQYAridjoOUkHWZAeFyA5uoJLLQU+7YBz4nvK9CnDTHB59SWqWRwuhQzDpzqbQ0sfN0r3/cZl/7iy3XupG+w95vyKTsJtAKWUxyG0UpFyeDH8A7sB4HwPJYom6rHUsmrK5lPboD26A8ugKrt7tCKaLdMPy0otpxYw6F/YTqB4nkoZ1pxy8lK6PqgR4lSHlvcn32OYPe4K1Daoi9xvSkfRq9M8QEAIAQAgMJ6R8Svic4+gI2D+Exx97yvTtdqaPHvo6qnwI/DsWDXsLvVDml3cHAn3XWlvKaPO7vDTNK2iqiJIJQ6QR2cDLEM5bmFx4H81mpNKMo7cuJ2uE3UhPLSWd48Vk5x/GYxhrzvHvzXa10oyvc7Npp2fBc4RarJ4S9OBqnNSt2st+vEyuoxK63ORgjTNV6G6wyUcgPzKhwHc5jHfiSvMu/fz5HuWO1PHmX1ZTYCAEAIAQAgBACAj8dcGwPcRfLYjvuAPxXG4wqbZ1oZ1or0UgcLj9diwJ5WUb2sHV1JB7dACAc4JI10+XiWtLuy4IHxXS3adTByr5UCyr0DCCAwrpsxMSV7IgdIIQD2PlOcj7ojPislw8vB6VmsQz1KBmWXBsya7sFiDnUcW8JPrNDjqcrXua0E9gFr9iq5YeGcJx3yi1Bl+Gqvjoc89Q3Z7u9ThkZQ2qKkN0Gp9y5ymlwLqOTCsYq3yVMxkcXO3rwSfquLQOwAADwV8bHaLxscUlWYZGSN4xvbIO9jg4fgkdnks91g+qaWdsjGvabte0OaesOFwfIr1EeG1h4FUIBACAEBQdsOjKKumfURzPhlfYuuBLG4taGg5bgg2aOB8F3p15QWDhVoRqbso1f0V4hHfd7mYcskmRx7w8ADzWiN1HmZZWT5McYTRY7SNyMpnlo4Nc6F4b2NIkvbsvZJVKUuZVW1RDTFNncarXgzU7zbgDJAxje4bz8ypjWpR4MO1qS4jzDuiKskPy8sMLfq5p3+Vg33qsrtckXjZdWalshsxHhsBijc5+Z5e977Xc4gDgNALNAsslSo5vLNtOmoLCJxULggBACAEAIAQHL3AC5NgpSb4FZTjFZk8IzbbHbB0j91A07uN/yhcLOkLdMoB9Vo43PEgchruXZ0alJqb3fDyPNl2o4VU6fBcfM7w6qDmh8Zu0/qxHIhfM1KU6E3CSw0fUUqsK0FODymS0VQ13H0SrKSfEOLXA7dIwfOv3BS3FcyPE+QzqKknRug965ynngXUepXqzHn0srHQ2JjN334OFrGP38eRsva7L7N1RdWptnh9/t/4eF2n2npmqVPfHH7ff8A9NI2exuOthbLGHNvcFrhYgjiBycL8wr1aMqUsMUbmnVXhe/QWxLFYqeN8kjgGsaXOI1sGi5VdDxkiV1TUlBPLe2FufLmL4o6qnlnf60sjnkcbXOje4Cw8F50vE8nvxSisDNhL3BrdSTYDtKmFJzaiuLK1KqhFyk9kars3iDYI2QS2AaLNk+aeZzdWpOq33fZEorXS36r919jxbTtqM5ONbbfZ8sdH9y2RXGrToeYOhXi4cXg9vKayevLjxJPijy+JKS5ETiWKMiu1tnP6uTe1x+HFehZ9mTrvVLaPXm/T7nmX3alO3WmPil05L1+3EyLalmWoc+9xIc9/rH1h56+K031qqM/CvC+BXs28del4n4lx/Z/t8BjHLdea4nrxlk3noe2kbNRCB59OmO774zrGfAXb9hbqCc47cjyb6rCjUWrZS58s8zQmuB1BuujWOJzjJSWUz1QSCAEAIAQAgBACAEAIAQAgBACAQmq2M4uF+oalXjTlLgjPVuqVLaT36EdVY41vCw79fctMLVviebV7VfCmvmQdZjRdwue38lrhQjE8urXnUeZPJWMWoTITIy2fmOAf/NaYvGxSMyFpK19O8lmmvpxOuAfDke1cbqzp3McS48nz/PI9CzvqltLMN0+K5P+fMslHj8D/Wdu3dT9B4P4fgvnq3ZVem9lqXl9uJ9LQ7Wt6q3el9H9+A9q62KL13tFxcC93EdYaNSFmpWlar7kW/0+ZqrXlGj78kv1+XEgMT2gzAiO7G83HRx7h83v49y9q07IjB6q276cvj1/T1PBve2ZVE4UNl15/Dp68fQYYfhr6og2LIR87gXdjPzXsSmonhl4oajctDGgBrRYAcAAssoqW7GRHH6KKvhML3yRhxBJYQL2NwCCCCL207Fwq0HOOnJotbj2eoqkUm11Myxfoyqo3DcOjnYT61905o63sPEeySexee7GaeEfQU+2qMo5mmn88+n8/MsGzOyEdICZLSyuFi4j0Wg8WsafxOvcvTtrSNHfi+p4N/2pO58K2j06+v2HtTs2XawOH9m8/wCF/wAD5rZ3mOJhjPqQtQ6pouUsXYReM/iwqk6NCv7yT/X7mujc1qP/ABya8uXy4D3FMRnmmfGzeEAgCOMH6I45Rc6k8Vls7ShTpqTSz1fr5my/vK8qso6ml0W3L84itJsxM62+Ihb9EWdIfAaN8fJbXVXLc8vgStTs5TyQGBzPQOt/n5hweH8cw/lw0XCrFVViR1oV50Z64PczXGtgqqnJMI38fIssJAOp0fM+zfwXkVrKcfd3R9LbdrUp7T8L+nz+4w2exuTD6gPs5pHoyRuBYXNPEEHnpcdoWelOVGeWvVG25owu6Ljn0fR/nE2vC9qGva2Rj7tcLhw/AjrHUV7ahCrHK3R8g3Vtqji9mvz4lmw/aFj7B5Av87l49Sy1bVx3juelb9oRn4amz68v4JtZD0wQAgEqqobEx0jzZrGl7j1BouT5BQ3jclJt4Rh+O9JdVUPduXmCK/otYBntyL3nW/dYfivNqXFST8OyPZpWlKC8SyxDCOkWsp3AulMzebJbOv3PtmB93YVWFxVi93ktUtaM1ssehtmA4sysgjnjvleOB4tIJDmntBBC9OE1OOUePVpunNxZIKxzBACAEAICqY7tLZzmRmwabFw4kjiB1AL0Le3WNUjxr29llwg/VlbkxR7uBsFtSR5DYmJCeJVjm2KtKkjIqFBBzNSRTaStv1OHoub3OH4cFG64FlJojK3Ypzh8hM1w+jIMrvvNuD5BR3+PeR3i0wk2QqHubd8bGiKNhJcXG7I2tIAA11B5hc6VWMU1jm383k715qbTT4JL5LA9pdmYItXEzP636MHcwfEldO8k/I4ZJSyoDxwQkayygc/JSosq5JDf+kHN4e9TpI1ioxBsnraHrUrYNKR1HLzBVjk008D+LEy0WNiO1cpU4svFvkdnFL6NyjuIVFTijpmT4iRdfirhI5fIG8T+alJsOSjxGstX1aK6h1OTq9CMxCBkwtKxsg6ntDvK/BRKnGSw1ktTr1KbzCTT8mRtJhUdOSYczA7UszFzCeuzr2PdZc4UI034NvLkaK15UrpKrhtcHjf6cfiOW1JbwXQ4ovuwuLmaN0bjd0RFuvI7h5EEeS8y6p6ZalzPe7PrOcNL4r9CzrKegCAg9uKR82H1UcQu98Lg0XAvpwudNRdUn7rOtF4qJ+ZhFNsHiLzbchva+WID3OJ9ywqKPSdVItOGdFhEbzUTjeFhDGxA5GPI0c9xsXgG2gA8VOmJTv3nYu3RPhs9NRvjqAA4VDy0BwcMuVmtx1kOPcQtNvtEyXUtU8+RdF3MwIAQAgInajE/2ame8esfQZ7TtAfAXPgutGGuaRnuqvdUnJceRlW9uvYR80xxG9WOTHTHqSjF2vUlRRr0B3vFDLIfUlLM/VjH26/VHvXCVWC4s0U7epP3UOn4dUc2E9zgSuff0+p39jrL/FjR92GzwWn6wt7+BXRST4HJxceIhJWAcNe3kuih1OMqqXAayzk8SrqKRycm+I3e9SENpHqpdDWR6g6IlNlg2aoEb3EB7SRbS7m65b8tM3kuNWbhHKNNCjGrNRkzQqfDIY/Vjb3kXJ7yV58qs3zPXha0Y/4/PcXfRxuFixh+yFXXNcy/s9F/4r5EXXbPtIO5JjPVxb5cvBdqdy0/FuZa1gpL+28FQrInxPLJBZ3mCOsHmvThOM1lHg1aUqcsSGzpFcoJPkUFkNnyfru/RVS+BrK9QdESmxmJ7msiufRk+Rd9v1f+MN8ys1zDVTflubrKpoqrz2/Pia6vKPoAQEdtG8NpKkk2AglN+q0blWfusvS99eqKlszi4qaeOUG5LQ146ntFnA+OvcQvNTPSqQw2iVlqAASSAALknQADiSrZOaiLbBYkKqmMo4OmlA9lry1v/CGnxWy39wzXUdNTHkixrsZwQAgBAZ10pYh8pDCD6rTK4dp9Fv4P81vs47OR5PaU94w+P59SmxSLeeQx3HIpObHEUv6/Xj5KSrQu2RSUF4bucGtF3E2A7VWUlFZZaEHJ4RdcIwNkIDn2fJ1ng3saF5tWvKb24Hu29lCmsz3ZMZ+Xu/ks+Ddq5HQKjBZM4qIGyAte0OB5EXSMnF5RWpTjUWJLJStocENP6cdzHzHEs/kvSt7nVtLieDeWPdeKPAgTKth54k+RQWQ3fJ+u7T81U6DWWRQXQnS1xhkZI3jG8PHbY6g9hFx4qkoprDO0JOLTRo+D7Qvlla1waWvuBYWt6JI7+C5XFrCFPVHkWsu0a1WuqdRLDz8MLJaQF5p76OlBJE7QYYKiMjg8asPUeruXejUcJGS7t1Vh5maukI0OhBsR1EcV66eVk+bccPAjJMjLJZYjJIql+I1kkUF0NXzlpu02IIIPURqD5qrOscrdG+4ZVieGOUcJGNf95oPxXiyWltH00JaoqS5i8sgaCXEADUk6AKEm3hEtpLLM+6VtqomUEsUbgZJ7RAa3IcRnsBr6tx4juU16MoQy+ZWzuoVa2I7pbt8kUvYEy0bHyTMkayXKRoTlDb+k9g1be/foFyj2ZVlT1R49Htk61e2rdVe7byuq33/f4E3tNWGtgkgpgXOcB6TbtYLEOs5567Wt2pS7MqyWqfh6Lm/sVrdsUKU1GOXvu+SX7sS6HtpBTGaiqg6J+fesDwWn1Q17Rf2Q4W43KUKMk3T5nS8uIOEay3jwbW+OmTXopWvF2kEHmNV0lFxeGcYTjNZi8o7UFgQAgMR25rt7XznkxwjH2GgEfezL1bdYpo8G8lqqv5EVHKtJiaHUcqk5tC7JdR5fH8/NSVxsOGSqSuC4bE0ejpncScrOwDifErBczy9J6djSS8bLJVykMeRxDHEd4aSFmS3RvlJ4bXRlJwypImjIJuZGAm/EFwBB8CV7Nwl3Ul5Hy1jKXtMHni0aIF4J9mjpQSI1DA5pDhcEWIVovDyik4qSwzKsVg3Er4+TTp7J1C9ilPXHJ8zXpd3NxGEky6M5xQi+X8vJVL8RtJKoLpDSWRVZ1RZ9m8SyCKS1yy4te17At49xXSUe8p6TDr9nue8Szjf5otP+mjv3Q+9/JZfYF/t9D0P61L/RfP8AgmNn9oBVFzS3K5ozcbgi9lmuLfusPOcnoWN/7TlOOGsfUlZjos6NrZlm1bd3VSAcHWf5jX8F6ltLMDwLyGmqyEdN+u7X8bLuzPFCL5VBZIbySqDokNpJFVnRI2bovrN7h8Y5xufGfB2Zo+65q8q5WKjPcs5ZpLy2GfSXixj3MINs5dI7uZYNB8XE/ZXazhu5HDtKpiCiuZUaSdt81hmtbNYZrdV+NtV6SSzk+fk5Y0526FqwmlBZvpZN1HewPzna206hdcKlRuWiCyzvRt46O9qy0xJjEMFdlJieXOA0a+xv2Ai1is1O5WcSW3kb63Z/hzTe/mUPEKgP9cAkHTMAcpHVfgV6DjFo8iEppvdomujzGP8AWHQE6SMLmi/zma2He0n7qw3kMxUuh7HZlTEnDr+fnoaMvOPaBABQHzbVVu9lkk/eSPk++8u+K9mKwkj52o9Um+p1HKuiOLQ4ZMpKNC7ZvxUlcCzZ1JXSans43LTQgfQB89V5s95M9ai8QSHeIO+Rl/s3/wCEqq4o6N+F+j/QzhlSWkEGxHAjjfsXsSxjc+UhqytPHyHP9LzfvJPNy46aPl9DXrvP/v6lh2NrZ5JXZi90YYbl17B1xlAJ4nj+rLJdqlpWnGfI9Tsx3Lm+8zpxz6+WS2yu0WFHrtma7fG07D1sN/By9C0ezR49/HxplWdN+u7X4LWzGkJPmUEpDeSVVOiQ2kkVWdEid2OLZJBHISGGQZrHLo4EceWoCOUlB6eJylShK4gp8HlGljY+m/8Al/iOWL2qr1PR/p9t/r9X9yTwrCIqUO3TSC613OJc424C55anTtXKdSU34maaNGnRWILA4qZLBVwXbMo23qgaogcmNHxXoW20TybzeoV4zfr9dy7mdIRdMmSyQi+VVyXSEHyKp0SNT6EqrNFVR/RkY/8AiMLf+0sF2t0z1LF+For/AEs1/wD6jlvoyCMeJc9x/wAQXa02h8ThfrMl6Fcp8R7VsUjy3TNLmqd9hkbohmysjuBqRk9F+nYb37is1N6a2X5nW4i6ltpj5fQf7NYxE9zw2omlIZctkFg2xFyD13IHmuVaDwsxS9DVaVYtvE5S/wC3L6GZY5izXzzOYfRMjyO0ZjqtlN4gkzFUgnUk11DY7ECMQpbc5g3weC0+5xXKu802arSOKsWfQK8k90EAyxqfd087/oQyO+6wn4K0VlpFZPCbPmaJ+gXsHgNDhkqko0LsmU5KtComU5K4FxKpyV0mqbH1okpYjzDch72m35LDNbm6m9iYrGF8UjRxcxwHeWkKnBnZb7GW0lVkexx+a5rrey4G3uXpy8UWup83SbpVE3yf6GlRbUUxAO8aL8iWgj3ry3Qn0PpY3lFrOtDuixmGY5Y5GuPUCD+CrKlKO7R0hcU57RkmL1Utgq4L5Mp28rg6pDQfUYAe9xv+FlttliOTzLt5ngrJm/XktJmSEnTKCyiJPlUZLpCD5FUukPMEns52ttAb8LWPXy4qYNZ3M93BuKa5FlGOzD/3XeYKt3cOhmV1XX+TLFsTjM0k5Y5xezIS7hZvDKbjnf49SzXEIJbcTfYVq05PW8rH1LNi2INY1znGwaCSewLKlk9NywssxbEMQM0r5D89xNuoch5L0ILTHB5c8ylljYzfrzVyNIk6VRkskJulVSyQk6RQXSNM6CpPlKwfUhPkZfzWK75Ho2XMs22/R1HiMm/bK6KbKGk2Ekbg29szdCDra4PVouNKs4bHerQVTiZ7X9F+IxX3YimHLJIGOPhJlA81qjdRfEySspcjjCabF8PJyUs5aTcsyb5t+sbsmx7lZ1Kc+Zz9nqR5DjE8TxeraYxR1EbTxywSsJ7MzhoFVOkt2yXTqvbBHUXR7ic3+z7sfSlkjYPIEu9ytK5guYjZzLvsh0WOpp46ionDnRuD2xxA5cw4Znu1IvyACz1LnUsJGqlaqDy2acsprBAQW3L8uHVh/wDrye9hCvS99epzq+4/Q+bWvXqnjNCrZFYq0KtlQrgVbKpyVwKOnshGC07A4+IZDC82bIbtJ4B/V4/ALjVjzOlN42NRgnBWc7la2h2TMrjLTloc7V0btGk83NdyJ6uHcu9Os47MzXFpGq9SeH9GV87MVf7k/fj/AMy7e0RMn9Pq9V8/4JPZrZ6eKdksoEbY7n1muc42IAAaTprx7Fyq1lKOEabWzlSnrk18Cd2gxtkMbnuOjeXMnk0dpWVRy8HoynpWWY7V1zpXue71nkuPjyXoRWlYPOlu8sQMqnI0ibpVGSyQm6RQWSE3PUFki39FEoFZJmsQaZwIOo/rYlyq8DpHY1B0UH7qL7jfyXDJ0yxtU4hHCwkBkbRqSAGDxUcSc9TMtrNqf2k7uMndA6ngXnu5NWilTxuzhUnq2RWjKu+Tjg8MqjJODgyIWwcF6gtg4L1BKRqnQJGS6tfbS0LQeRPypIv2At8wsV0+B6Fotma8shsBACAEAIAQAgBAM8YoBUwSwu0Esb4yerO0i/hdTF4eSJLKwfMWMYTPRPMdTG6MgkAkHI+3ON/Bw7l6cailwPKqUnF7jRsi6ZOLQoHqckYFGyIRgN6pIwe7xCMFy2c25MQDKi7gNBINXAfXHPvXCdPmjpGXUvlBtDFKLxyMd3OF/EcQuTTRdNMePxWw1NlUsVzGttIYgRnD3fQYQ4+JGgVlBshzSM5xvHZKt+Z+jR6rBwb29p7VphBROMm5cSNMiuVweGRCcHJeoJwcF6jJODh0ijJdIf4FjElK90keW7m5TmFxa4PLtAVXHUG8EzLt1UuFhu29oaT+JUd0iNTISuxSWc3lkc/qBNmjuaNArqKXAq8viNs6sRg8zpknByZFGScHDpVGSyiSuFbOVlXbcU0rweD8uSP+I+zfeucqsVxZ1jQk+CLzgnQ3M+xq52xj6EXyj/F7gGtPg5cJXPRGmFr1NZwLBoaKFsNOzIxuvWXE8XOdzcetZZScnlmuMVFYRIKpIIAQAgBACAEAIAQCVVTMlaWSMa9p4te0Pae8HRE8BrJScZ6KKCe5jD6dx/dO9D+G64A9my7RrzRxlQhIpWJ9DtXHrBNFMOpwdA7wHpA+YXeNyuaM8rR8mVfEdjcQp/6ykmsObAJx/dkrrGtB8zjK3muRBSksOV4LXfRcC0+RXVSTOTptHglU5K6T3eJkjAZ02GDoy34k+ZTYjSeZ0JwebxMjB4ZUyTpCIl5ysBc76LQXHyChySLKm2T+G7E4hUWyUsgB+dIBAO/5Qg+QXKVeC5nWNvN8i0UvQzVObeSogY7k1ofKPF3o28AVxd0uSO6tOrGs/Q7Xt9V9M8f2kjT5GP4qVcxIdrLqMZOi/E28IWO9maP4kK/tMCjtZHDejPFD/s4HfND/AJk9oh1I9lmLR9FmJnjHG32pmf8ATdR7TEsrWQ9g6Hq93rSUzR7cjj5CP4qHcxJVo+pL0nQo6/ytYLdTIdfvOf8ABUd10R0VoupPUHRBQR/1hnm9uTIPKMNPvXN3E2dFbwRacM2UoqaxhpoWkfOyBz/vuufeuTnJ8WdVCK4ImVUsCAEAIAQAgBACAEAIAQAgBACAEAIBKenZILPa1w6nNDh5FAQlXsRh8t81HT682xtiPmyxV1UmuZRwi+RET9FOGu4RPZ7M0p/xOKv38+pTuIdCPm6GqI+rLUt+3G78Y1ZXMirtoCQ6F6T/AHiq84v/ABp7TLoR7NAVi6GqEcZap324x+Eae0TJVtAfQdE+Gt4xyP8AamkH+AhV7+fUsqEOhLUmweHRWy0cBt9Nu+PnJdVdWb5l1TiuRO01KyIWjYxg6mNDB5Bc8l8CyAEAIAQAgBACAEAIAQAgBACAEAIAQAgBACAEB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086" name="Picture 14" descr="http://www.essentialsql.com/wp-content/uploads/2014/05/database-part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276336"/>
            <a:ext cx="2245968" cy="224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ingwire.com/app/webroot/files/4_328_138498878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841" y="925672"/>
            <a:ext cx="2720286" cy="181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6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93774" y="264699"/>
            <a:ext cx="4976191" cy="1143000"/>
          </a:xfrm>
        </p:spPr>
        <p:txBody>
          <a:bodyPr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SPERIMENTAZIONE</a:t>
            </a:r>
            <a:endParaRPr lang="it-IT" dirty="0"/>
          </a:p>
        </p:txBody>
      </p:sp>
      <p:pic>
        <p:nvPicPr>
          <p:cNvPr id="6" name="Immagine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24" y="1977886"/>
            <a:ext cx="5479776" cy="31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0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8" y="1716570"/>
            <a:ext cx="4843669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870" y="1714500"/>
            <a:ext cx="512941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923410" y="532248"/>
            <a:ext cx="7609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HITS vs PAGERANK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85051" y="2954820"/>
            <a:ext cx="3286494" cy="969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..PROCESS..</a:t>
            </a:r>
            <a:endParaRPr lang="it-IT" dirty="0"/>
          </a:p>
        </p:txBody>
      </p:sp>
      <p:pic>
        <p:nvPicPr>
          <p:cNvPr id="8" name="Immagine 2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870" y="4406762"/>
            <a:ext cx="33528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magine 3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8" y="4406762"/>
            <a:ext cx="5181601" cy="1467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61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4704" y="254760"/>
            <a:ext cx="2054087" cy="1143000"/>
          </a:xfrm>
        </p:spPr>
        <p:txBody>
          <a:bodyPr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Output</a:t>
            </a:r>
            <a:endParaRPr lang="it-IT" dirty="0"/>
          </a:p>
        </p:txBody>
      </p:sp>
      <p:pic>
        <p:nvPicPr>
          <p:cNvPr id="5" name="Immagine 4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66" y="1928191"/>
            <a:ext cx="8017566" cy="3001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844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315</TotalTime>
  <Words>121</Words>
  <Application>Microsoft Office PowerPoint</Application>
  <PresentationFormat>Custom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Explore 2</vt:lpstr>
      <vt:lpstr>GRAPH ANALYTICS</vt:lpstr>
      <vt:lpstr>PowerPoint Presentation</vt:lpstr>
      <vt:lpstr>HITS</vt:lpstr>
      <vt:lpstr>PAGERANK </vt:lpstr>
      <vt:lpstr>ARCHITETTURA</vt:lpstr>
      <vt:lpstr>SPERIMENTAZIONE</vt:lpstr>
      <vt:lpstr>PowerPoint Presentation</vt:lpstr>
      <vt:lpstr>Output</vt:lpstr>
      <vt:lpstr>conclusioni</vt:lpstr>
      <vt:lpstr>SVILUPPI FUTURI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2</dc:title>
  <dc:creator>Pietro Coronas</dc:creator>
  <cp:lastModifiedBy>Dika Dorjan</cp:lastModifiedBy>
  <cp:revision>15</cp:revision>
  <dcterms:created xsi:type="dcterms:W3CDTF">2015-06-10T17:17:12Z</dcterms:created>
  <dcterms:modified xsi:type="dcterms:W3CDTF">2015-07-13T22:04:28Z</dcterms:modified>
</cp:coreProperties>
</file>