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7" r:id="rId3"/>
    <p:sldId id="272" r:id="rId4"/>
    <p:sldId id="276" r:id="rId5"/>
    <p:sldId id="273" r:id="rId6"/>
    <p:sldId id="263" r:id="rId7"/>
    <p:sldId id="284" r:id="rId8"/>
    <p:sldId id="277" r:id="rId9"/>
    <p:sldId id="271" r:id="rId10"/>
    <p:sldId id="282" r:id="rId11"/>
    <p:sldId id="280" r:id="rId12"/>
    <p:sldId id="274" r:id="rId13"/>
    <p:sldId id="281" r:id="rId14"/>
    <p:sldId id="275" r:id="rId15"/>
    <p:sldId id="268" r:id="rId16"/>
    <p:sldId id="283" r:id="rId17"/>
    <p:sldId id="285" r:id="rId18"/>
    <p:sldId id="286" r:id="rId19"/>
    <p:sldId id="2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AC00"/>
    <a:srgbClr val="FEBE2F"/>
    <a:srgbClr val="4D85AC"/>
    <a:srgbClr val="69ADDB"/>
    <a:srgbClr val="1A7838"/>
    <a:srgbClr val="FC8D58"/>
    <a:srgbClr val="D72F28"/>
    <a:srgbClr val="FF0000"/>
    <a:srgbClr val="F6DE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579" autoAdjust="0"/>
  </p:normalViewPr>
  <p:slideViewPr>
    <p:cSldViewPr snapToGrid="0">
      <p:cViewPr varScale="1">
        <p:scale>
          <a:sx n="105" d="100"/>
          <a:sy n="105" d="100"/>
        </p:scale>
        <p:origin x="8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0F073-C889-4F11-9408-744CDA7946D2}" type="datetimeFigureOut">
              <a:rPr lang="en-GB" smtClean="0"/>
              <a:t>28/01/2022</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37EFF-6C61-4937-B1C1-A794E64DAC0F}" type="slidenum">
              <a:rPr lang="en-GB" smtClean="0"/>
              <a:t>‹N°›</a:t>
            </a:fld>
            <a:endParaRPr lang="en-GB"/>
          </a:p>
        </p:txBody>
      </p:sp>
    </p:spTree>
    <p:extLst>
      <p:ext uri="{BB962C8B-B14F-4D97-AF65-F5344CB8AC3E}">
        <p14:creationId xmlns:p14="http://schemas.microsoft.com/office/powerpoint/2010/main" val="151676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Seabird populations are typically organized in meta-populations with several breeding colonies dispersed across a large geographical range: </a:t>
            </a:r>
          </a:p>
          <a:p>
            <a:endParaRPr lang="en-US" dirty="0"/>
          </a:p>
          <a:p>
            <a:r>
              <a:rPr lang="en-US" dirty="0"/>
              <a:t>Proportional the probability of use by the animal. Concluded the favorite habitat by taking picture/ sample of space and see the probability that animal appear in which environments highest ( more individuals on sand, which mean the bird prefers sand more then forest). This approach is very straightforward easy to do, however in practice, this method is limited by our understanding of animal behaviors (like the purpose of moving/ energy lost/ </a:t>
            </a:r>
            <a:r>
              <a:rPr lang="en-US" dirty="0" err="1"/>
              <a:t>prederator</a:t>
            </a:r>
            <a:r>
              <a:rPr lang="en-US" dirty="0"/>
              <a:t>... will results different movement, lead to choosing different environment). Also, in </a:t>
            </a:r>
            <a:r>
              <a:rPr lang="en-US" dirty="0" err="1"/>
              <a:t>realife</a:t>
            </a:r>
            <a:r>
              <a:rPr lang="en-US" dirty="0"/>
              <a:t>, it’s not always possible to take picture of animal (fishes) all the time. Also, computational expensive if there’re too many parameters of environment</a:t>
            </a:r>
          </a:p>
          <a:p>
            <a:endParaRPr lang="en-US" dirty="0"/>
          </a:p>
          <a:p>
            <a:r>
              <a:rPr lang="en-US" dirty="0"/>
              <a:t>=&gt; </a:t>
            </a:r>
          </a:p>
          <a:p>
            <a:endParaRPr lang="en-US" dirty="0"/>
          </a:p>
          <a:p>
            <a:r>
              <a:rPr lang="en-US" dirty="0"/>
              <a:t>Traditionally, this method is using widely among ecologist</a:t>
            </a:r>
          </a:p>
          <a:p>
            <a:endParaRPr lang="en-US" dirty="0"/>
          </a:p>
          <a:p>
            <a:pPr marL="285750" indent="-285750">
              <a:lnSpc>
                <a:spcPct val="200000"/>
              </a:lnSpc>
              <a:buFont typeface="Arial" panose="020B0604020202020204" pitchFamily="34" charset="0"/>
              <a:buChar char="•"/>
            </a:pPr>
            <a:r>
              <a:rPr lang="fr-FR" dirty="0"/>
              <a:t>Identification des préférences d’habitats au travers des caractéristiques de mouvement</a:t>
            </a:r>
            <a:r>
              <a:rPr lang="fr-FR" sz="1050" dirty="0"/>
              <a:t>*</a:t>
            </a:r>
          </a:p>
          <a:p>
            <a:pPr marL="285750" indent="-285750">
              <a:lnSpc>
                <a:spcPct val="200000"/>
              </a:lnSpc>
              <a:buFont typeface="Arial" panose="020B0604020202020204" pitchFamily="34" charset="0"/>
              <a:buChar char="•"/>
            </a:pPr>
            <a:r>
              <a:rPr lang="fr-FR" dirty="0"/>
              <a:t>Comparer les habitats préférés entre les sites de piégeage</a:t>
            </a:r>
          </a:p>
          <a:p>
            <a:pPr>
              <a:lnSpc>
                <a:spcPct val="200000"/>
              </a:lnSpc>
            </a:pPr>
            <a:r>
              <a:rPr lang="fr-FR" dirty="0"/>
              <a:t> =&gt; Déplacements complexes de l’oiseau marin </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2</a:t>
            </a:fld>
            <a:endParaRPr lang="en-GB"/>
          </a:p>
        </p:txBody>
      </p:sp>
    </p:spTree>
    <p:extLst>
      <p:ext uri="{BB962C8B-B14F-4D97-AF65-F5344CB8AC3E}">
        <p14:creationId xmlns:p14="http://schemas.microsoft.com/office/powerpoint/2010/main" val="2948736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dirty="0"/>
              <a:t>SSA </a:t>
            </a:r>
            <a:r>
              <a:rPr lang="fr-FR" dirty="0" err="1"/>
              <a:t>conlude</a:t>
            </a:r>
            <a:r>
              <a:rPr lang="fr-FR" dirty="0"/>
              <a:t> </a:t>
            </a:r>
            <a:r>
              <a:rPr lang="fr-FR" dirty="0" err="1"/>
              <a:t>movement</a:t>
            </a:r>
            <a:r>
              <a:rPr lang="fr-FR" dirty="0"/>
              <a:t> </a:t>
            </a:r>
            <a:r>
              <a:rPr lang="fr-FR" dirty="0" err="1"/>
              <a:t>is</a:t>
            </a:r>
            <a:r>
              <a:rPr lang="fr-FR" dirty="0"/>
              <a:t> </a:t>
            </a:r>
            <a:r>
              <a:rPr lang="fr-FR" dirty="0" err="1"/>
              <a:t>independent</a:t>
            </a:r>
            <a:r>
              <a:rPr lang="fr-FR" dirty="0"/>
              <a:t> </a:t>
            </a:r>
            <a:r>
              <a:rPr lang="fr-FR" dirty="0" err="1"/>
              <a:t>from</a:t>
            </a:r>
            <a:r>
              <a:rPr lang="fr-FR" dirty="0"/>
              <a:t> habitat. </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Habitat-selection inference is conditional (on movement), whereas movement is assumed independent of habitat selection. However the two are tightly linked, with habitat selection and availability affecting the animal’s movement patterns.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Supposons que C soit l'habitat le plus préférable pour l'animal, suivi de A, B étant une ressource pauvre. Trois des nombreuses étapes suivantes possibles pour l'animal sont x1, x2 ou x3. En l'absence de réponse en termes de ressources, et en supposant que l'animal est un marcheur corrélé dont la distribution de la longueur des pas décroît avec l'augmentation de la distance, le déplacement le plus probable serait vers x2 dans la parcelle B. Cependant, en raison de la mauvaise qualité de la parcelle B, l'animal peut décider de prendre un virage serré à gauche pour rester dans la parcelle A (représenté par un déplacement vers x2) ou même de prendre un virage serré à droite et de parcourir une plus grande distance pour aboutir à la parcelle C de meilleure qualité (représenté par un déplacement vers x3).</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14</a:t>
            </a:fld>
            <a:endParaRPr lang="en-GB"/>
          </a:p>
        </p:txBody>
      </p:sp>
    </p:spTree>
    <p:extLst>
      <p:ext uri="{BB962C8B-B14F-4D97-AF65-F5344CB8AC3E}">
        <p14:creationId xmlns:p14="http://schemas.microsoft.com/office/powerpoint/2010/main" val="1509443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dirty="0"/>
              <a:t>SSA </a:t>
            </a:r>
            <a:r>
              <a:rPr lang="fr-FR" dirty="0" err="1"/>
              <a:t>conlude</a:t>
            </a:r>
            <a:r>
              <a:rPr lang="fr-FR" dirty="0"/>
              <a:t> </a:t>
            </a:r>
            <a:r>
              <a:rPr lang="fr-FR" dirty="0" err="1"/>
              <a:t>movement</a:t>
            </a:r>
            <a:r>
              <a:rPr lang="fr-FR" dirty="0"/>
              <a:t> </a:t>
            </a:r>
            <a:r>
              <a:rPr lang="fr-FR" dirty="0" err="1"/>
              <a:t>is</a:t>
            </a:r>
            <a:r>
              <a:rPr lang="fr-FR" dirty="0"/>
              <a:t> </a:t>
            </a:r>
            <a:r>
              <a:rPr lang="fr-FR" dirty="0" err="1"/>
              <a:t>independent</a:t>
            </a:r>
            <a:r>
              <a:rPr lang="fr-FR" dirty="0"/>
              <a:t> </a:t>
            </a:r>
            <a:r>
              <a:rPr lang="fr-FR" dirty="0" err="1"/>
              <a:t>from</a:t>
            </a:r>
            <a:r>
              <a:rPr lang="fr-FR" dirty="0"/>
              <a:t> habitat. </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Habitat-selection inference is conditional (on movement), whereas movement is assumed independent of habitat selection. However the two are tightly linked, with habitat selection and availability affecting the animal’s movement patterns.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Supposons que C soit l'habitat le plus préférable pour l'animal, suivi de A, B étant une ressource pauvre. Trois des nombreuses étapes suivantes possibles pour l'animal sont x1, x2 ou x3. En l'absence de réponse en termes de ressources, et en supposant que l'animal est un marcheur corrélé dont la distribution de la longueur des pas décroît avec l'augmentation de la distance, le déplacement le plus probable serait vers x2 dans la parcelle B. Cependant, en raison de la mauvaise qualité de la parcelle B, l'animal peut décider de prendre un virage serré à gauche pour rester dans la parcelle A (représenté par un déplacement vers x2) ou même de prendre un virage serré à droite et de parcourir une plus grande distance pour aboutir à la parcelle C de meilleure qualité (représenté par un déplacement vers x3).</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15</a:t>
            </a:fld>
            <a:endParaRPr lang="en-GB"/>
          </a:p>
        </p:txBody>
      </p:sp>
    </p:spTree>
    <p:extLst>
      <p:ext uri="{BB962C8B-B14F-4D97-AF65-F5344CB8AC3E}">
        <p14:creationId xmlns:p14="http://schemas.microsoft.com/office/powerpoint/2010/main" val="950306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dirty="0"/>
              <a:t>SSA </a:t>
            </a:r>
            <a:r>
              <a:rPr lang="fr-FR" dirty="0" err="1"/>
              <a:t>conlude</a:t>
            </a:r>
            <a:r>
              <a:rPr lang="fr-FR" dirty="0"/>
              <a:t> </a:t>
            </a:r>
            <a:r>
              <a:rPr lang="fr-FR" dirty="0" err="1"/>
              <a:t>movement</a:t>
            </a:r>
            <a:r>
              <a:rPr lang="fr-FR" dirty="0"/>
              <a:t> </a:t>
            </a:r>
            <a:r>
              <a:rPr lang="fr-FR" dirty="0" err="1"/>
              <a:t>is</a:t>
            </a:r>
            <a:r>
              <a:rPr lang="fr-FR" dirty="0"/>
              <a:t> </a:t>
            </a:r>
            <a:r>
              <a:rPr lang="fr-FR" dirty="0" err="1"/>
              <a:t>independent</a:t>
            </a:r>
            <a:r>
              <a:rPr lang="fr-FR" dirty="0"/>
              <a:t> </a:t>
            </a:r>
            <a:r>
              <a:rPr lang="fr-FR" dirty="0" err="1"/>
              <a:t>from</a:t>
            </a:r>
            <a:r>
              <a:rPr lang="fr-FR" dirty="0"/>
              <a:t> habitat. </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Habitat-selection inference is conditional (on movement), whereas movement is assumed independent of habitat selection. However the two are tightly linked, with habitat selection and availability affecting the animal’s movement patterns.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Supposons que C soit l'habitat le plus préférable pour l'animal, suivi de A, B étant une ressource pauvre. Trois des nombreuses étapes suivantes possibles pour l'animal sont x1, x2 ou x3. En l'absence de réponse en termes de ressources, et en supposant que l'animal est un marcheur corrélé dont la distribution de la longueur des pas décroît avec l'augmentation de la distance, le déplacement le plus probable serait vers x2 dans la parcelle B. Cependant, en raison de la mauvaise qualité de la parcelle B, l'animal peut décider de prendre un virage serré à gauche pour rester dans la parcelle A (représenté par un déplacement vers x2) ou même de prendre un virage serré à droite et de parcourir une plus grande distance pour aboutir à la parcelle C de meilleure qualité (représenté par un déplacement vers x3).</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16</a:t>
            </a:fld>
            <a:endParaRPr lang="en-GB"/>
          </a:p>
        </p:txBody>
      </p:sp>
    </p:spTree>
    <p:extLst>
      <p:ext uri="{BB962C8B-B14F-4D97-AF65-F5344CB8AC3E}">
        <p14:creationId xmlns:p14="http://schemas.microsoft.com/office/powerpoint/2010/main" val="1612121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dirty="0"/>
              <a:t>SSA </a:t>
            </a:r>
            <a:r>
              <a:rPr lang="fr-FR" dirty="0" err="1"/>
              <a:t>conlude</a:t>
            </a:r>
            <a:r>
              <a:rPr lang="fr-FR" dirty="0"/>
              <a:t> </a:t>
            </a:r>
            <a:r>
              <a:rPr lang="fr-FR" dirty="0" err="1"/>
              <a:t>movement</a:t>
            </a:r>
            <a:r>
              <a:rPr lang="fr-FR" dirty="0"/>
              <a:t> </a:t>
            </a:r>
            <a:r>
              <a:rPr lang="fr-FR" dirty="0" err="1"/>
              <a:t>is</a:t>
            </a:r>
            <a:r>
              <a:rPr lang="fr-FR" dirty="0"/>
              <a:t> </a:t>
            </a:r>
            <a:r>
              <a:rPr lang="fr-FR" dirty="0" err="1"/>
              <a:t>independent</a:t>
            </a:r>
            <a:r>
              <a:rPr lang="fr-FR" dirty="0"/>
              <a:t> </a:t>
            </a:r>
            <a:r>
              <a:rPr lang="fr-FR" dirty="0" err="1"/>
              <a:t>from</a:t>
            </a:r>
            <a:r>
              <a:rPr lang="fr-FR" dirty="0"/>
              <a:t> habitat. </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Habitat-selection inference is conditional (on movement), whereas movement is assumed independent of habitat selection. However the two are tightly linked, with habitat selection and availability affecting the animal’s movement patterns.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Supposons que C soit l'habitat le plus préférable pour l'animal, suivi de A, B étant une ressource pauvre. Trois des nombreuses étapes suivantes possibles pour l'animal sont x1, x2 ou x3. En l'absence de réponse en termes de ressources, et en supposant que l'animal est un marcheur corrélé dont la distribution de la longueur des pas décroît avec l'augmentation de la distance, le déplacement le plus probable serait vers x2 dans la parcelle B. Cependant, en raison de la mauvaise qualité de la parcelle B, l'animal peut décider de prendre un virage serré à gauche pour rester dans la parcelle A (représenté par un déplacement vers x2) ou même de prendre un virage serré à droite et de parcourir une plus grande distance pour aboutir à la parcelle C de meilleure qualité (représenté par un déplacement vers x3).</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17</a:t>
            </a:fld>
            <a:endParaRPr lang="en-GB"/>
          </a:p>
        </p:txBody>
      </p:sp>
    </p:spTree>
    <p:extLst>
      <p:ext uri="{BB962C8B-B14F-4D97-AF65-F5344CB8AC3E}">
        <p14:creationId xmlns:p14="http://schemas.microsoft.com/office/powerpoint/2010/main" val="276458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dirty="0"/>
              <a:t>SSA </a:t>
            </a:r>
            <a:r>
              <a:rPr lang="fr-FR" dirty="0" err="1"/>
              <a:t>conlude</a:t>
            </a:r>
            <a:r>
              <a:rPr lang="fr-FR" dirty="0"/>
              <a:t> </a:t>
            </a:r>
            <a:r>
              <a:rPr lang="fr-FR" dirty="0" err="1"/>
              <a:t>movement</a:t>
            </a:r>
            <a:r>
              <a:rPr lang="fr-FR" dirty="0"/>
              <a:t> </a:t>
            </a:r>
            <a:r>
              <a:rPr lang="fr-FR" dirty="0" err="1"/>
              <a:t>is</a:t>
            </a:r>
            <a:r>
              <a:rPr lang="fr-FR" dirty="0"/>
              <a:t> </a:t>
            </a:r>
            <a:r>
              <a:rPr lang="fr-FR" dirty="0" err="1"/>
              <a:t>independent</a:t>
            </a:r>
            <a:r>
              <a:rPr lang="fr-FR" dirty="0"/>
              <a:t> </a:t>
            </a:r>
            <a:r>
              <a:rPr lang="fr-FR" dirty="0" err="1"/>
              <a:t>from</a:t>
            </a:r>
            <a:r>
              <a:rPr lang="fr-FR" dirty="0"/>
              <a:t> habitat. </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Habitat-selection inference is conditional (on movement), whereas movement is assumed independent of habitat selection. However the two are tightly linked, with habitat selection and availability affecting the animal’s movement patterns.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Supposons que C soit l'habitat le plus préférable pour l'animal, suivi de A, B étant une ressource pauvre. Trois des nombreuses étapes suivantes possibles pour l'animal sont x1, x2 ou x3. En l'absence de réponse en termes de ressources, et en supposant que l'animal est un marcheur corrélé dont la distribution de la longueur des pas décroît avec l'augmentation de la distance, le déplacement le plus probable serait vers x2 dans la parcelle B. Cependant, en raison de la mauvaise qualité de la parcelle B, l'animal peut décider de prendre un virage serré à gauche pour rester dans la parcelle A (représenté par un déplacement vers x2) ou même de prendre un virage serré à droite et de parcourir une plus grande distance pour aboutir à la parcelle C de meilleure qualité (représenté par un déplacement vers x3).</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18</a:t>
            </a:fld>
            <a:endParaRPr lang="en-GB"/>
          </a:p>
        </p:txBody>
      </p:sp>
    </p:spTree>
    <p:extLst>
      <p:ext uri="{BB962C8B-B14F-4D97-AF65-F5344CB8AC3E}">
        <p14:creationId xmlns:p14="http://schemas.microsoft.com/office/powerpoint/2010/main" val="1420867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dirty="0"/>
              <a:t>SSA </a:t>
            </a:r>
            <a:r>
              <a:rPr lang="fr-FR" dirty="0" err="1"/>
              <a:t>conlude</a:t>
            </a:r>
            <a:r>
              <a:rPr lang="fr-FR" dirty="0"/>
              <a:t> </a:t>
            </a:r>
            <a:r>
              <a:rPr lang="fr-FR" dirty="0" err="1"/>
              <a:t>movement</a:t>
            </a:r>
            <a:r>
              <a:rPr lang="fr-FR" dirty="0"/>
              <a:t> </a:t>
            </a:r>
            <a:r>
              <a:rPr lang="fr-FR" dirty="0" err="1"/>
              <a:t>is</a:t>
            </a:r>
            <a:r>
              <a:rPr lang="fr-FR" dirty="0"/>
              <a:t> </a:t>
            </a:r>
            <a:r>
              <a:rPr lang="fr-FR" dirty="0" err="1"/>
              <a:t>independent</a:t>
            </a:r>
            <a:r>
              <a:rPr lang="fr-FR" dirty="0"/>
              <a:t> </a:t>
            </a:r>
            <a:r>
              <a:rPr lang="fr-FR" dirty="0" err="1"/>
              <a:t>from</a:t>
            </a:r>
            <a:r>
              <a:rPr lang="fr-FR" dirty="0"/>
              <a:t> habitat. </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Habitat-selection inference is conditional (on movement), whereas movement is assumed independent of habitat selection. However the two are tightly linked, with habitat selection and availability affecting the animal’s movement patterns.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Supposons que C soit l'habitat le plus préférable pour l'animal, suivi de A, B étant une ressource pauvre. Trois des nombreuses étapes suivantes possibles pour l'animal sont x1, x2 ou x3. En l'absence de réponse en termes de ressources, et en supposant que l'animal est un marcheur corrélé dont la distribution de la longueur des pas décroît avec l'augmentation de la distance, le déplacement le plus probable serait vers x2 dans la parcelle B. Cependant, en raison de la mauvaise qualité de la parcelle B, l'animal peut décider de prendre un virage serré à gauche pour rester dans la parcelle A (représenté par un déplacement vers x2) ou même de prendre un virage serré à droite et de parcourir une plus grande distance pour aboutir à la parcelle C de meilleure qualité (représenté par un déplacement vers x3).</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19</a:t>
            </a:fld>
            <a:endParaRPr lang="en-GB"/>
          </a:p>
        </p:txBody>
      </p:sp>
    </p:spTree>
    <p:extLst>
      <p:ext uri="{BB962C8B-B14F-4D97-AF65-F5344CB8AC3E}">
        <p14:creationId xmlns:p14="http://schemas.microsoft.com/office/powerpoint/2010/main" val="3438352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3</a:t>
            </a:fld>
            <a:endParaRPr lang="en-GB"/>
          </a:p>
        </p:txBody>
      </p:sp>
    </p:spTree>
    <p:extLst>
      <p:ext uri="{BB962C8B-B14F-4D97-AF65-F5344CB8AC3E}">
        <p14:creationId xmlns:p14="http://schemas.microsoft.com/office/powerpoint/2010/main" val="4116954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4</a:t>
            </a:fld>
            <a:endParaRPr lang="en-GB"/>
          </a:p>
        </p:txBody>
      </p:sp>
    </p:spTree>
    <p:extLst>
      <p:ext uri="{BB962C8B-B14F-4D97-AF65-F5344CB8AC3E}">
        <p14:creationId xmlns:p14="http://schemas.microsoft.com/office/powerpoint/2010/main" val="3700643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5</a:t>
            </a:fld>
            <a:endParaRPr lang="en-GB"/>
          </a:p>
        </p:txBody>
      </p:sp>
    </p:spTree>
    <p:extLst>
      <p:ext uri="{BB962C8B-B14F-4D97-AF65-F5344CB8AC3E}">
        <p14:creationId xmlns:p14="http://schemas.microsoft.com/office/powerpoint/2010/main" val="2694896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333333"/>
                </a:solidFill>
                <a:effectLst/>
                <a:latin typeface="Open Sans" panose="020B0606030504020204" pitchFamily="34" charset="0"/>
              </a:rPr>
              <a:t>le puffin de </a:t>
            </a:r>
            <a:r>
              <a:rPr lang="fr-FR" b="0" i="0" dirty="0" err="1">
                <a:solidFill>
                  <a:srgbClr val="333333"/>
                </a:solidFill>
                <a:effectLst/>
                <a:latin typeface="Open Sans" panose="020B0606030504020204" pitchFamily="34" charset="0"/>
              </a:rPr>
              <a:t>Scopoli</a:t>
            </a:r>
            <a:r>
              <a:rPr lang="fr-FR" b="0" i="0" dirty="0">
                <a:solidFill>
                  <a:srgbClr val="333333"/>
                </a:solidFill>
                <a:effectLst/>
                <a:latin typeface="Open Sans" panose="020B0606030504020204" pitchFamily="34" charset="0"/>
              </a:rPr>
              <a:t> est un oiseau qui passe la majorité de sa vie en mer au large des côtes. On le rencontre également posé sur la surface, parfois en groupes qui rassemblent plusieurs centaines d’individus. Sa morphologie est adaptée à son milieu naturel. Outre ses ailes longues et fines lui permettant de voler sans s'épuiser, son bec crochu capture sans difficulté ses proies favorites : petits poissons, crustacés, céphalopodes. Après le festin, ses narines tubulaires lui permettent de rejeter le sel contenu dans l'eau de mer. Le puffin peut aussi se révéler un excellent plongeur, capable de descendre jusqu'à 5 mètres pour capturer une proie plus alléchante. </a:t>
            </a:r>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6</a:t>
            </a:fld>
            <a:endParaRPr lang="en-GB"/>
          </a:p>
        </p:txBody>
      </p:sp>
    </p:spTree>
    <p:extLst>
      <p:ext uri="{BB962C8B-B14F-4D97-AF65-F5344CB8AC3E}">
        <p14:creationId xmlns:p14="http://schemas.microsoft.com/office/powerpoint/2010/main" val="619514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7</a:t>
            </a:fld>
            <a:endParaRPr lang="en-GB"/>
          </a:p>
        </p:txBody>
      </p:sp>
    </p:spTree>
    <p:extLst>
      <p:ext uri="{BB962C8B-B14F-4D97-AF65-F5344CB8AC3E}">
        <p14:creationId xmlns:p14="http://schemas.microsoft.com/office/powerpoint/2010/main" val="1256334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dirty="0"/>
              <a:t>SSA </a:t>
            </a:r>
            <a:r>
              <a:rPr lang="fr-FR" dirty="0" err="1"/>
              <a:t>conlude</a:t>
            </a:r>
            <a:r>
              <a:rPr lang="fr-FR" dirty="0"/>
              <a:t> </a:t>
            </a:r>
            <a:r>
              <a:rPr lang="fr-FR" dirty="0" err="1"/>
              <a:t>movement</a:t>
            </a:r>
            <a:r>
              <a:rPr lang="fr-FR" dirty="0"/>
              <a:t> </a:t>
            </a:r>
            <a:r>
              <a:rPr lang="fr-FR" dirty="0" err="1"/>
              <a:t>is</a:t>
            </a:r>
            <a:r>
              <a:rPr lang="fr-FR" dirty="0"/>
              <a:t> </a:t>
            </a:r>
            <a:r>
              <a:rPr lang="fr-FR" dirty="0" err="1"/>
              <a:t>independent</a:t>
            </a:r>
            <a:r>
              <a:rPr lang="fr-FR" dirty="0"/>
              <a:t> </a:t>
            </a:r>
            <a:r>
              <a:rPr lang="fr-FR" dirty="0" err="1"/>
              <a:t>from</a:t>
            </a:r>
            <a:r>
              <a:rPr lang="fr-FR" dirty="0"/>
              <a:t> habitat. </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Habitat-selection inference is conditional (on movement), whereas movement is assumed independent of habitat selection. However the two are tightly linked, with habitat selection and availability affecting the animal’s movement patterns.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Supposons que C soit l'habitat le plus préférable pour l'animal, suivi de A, B étant une ressource pauvre. Trois des nombreuses étapes suivantes possibles pour l'animal sont x1, x2 ou x3. En l'absence de réponse en termes de ressources, et en supposant que l'animal est un marcheur corrélé dont la distribution de la longueur des pas décroît avec l'augmentation de la distance, le déplacement le plus probable serait vers x2 dans la parcelle B. Cependant, en raison de la mauvaise qualité de la parcelle B, l'animal peut décider de prendre un virage serré à gauche pour rester dans la parcelle A (représenté par un déplacement vers x2) ou même de prendre un virage serré à droite et de parcourir une plus grande distance pour aboutir à la parcelle C de meilleure qualité (représenté par un déplacement vers x3).</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11</a:t>
            </a:fld>
            <a:endParaRPr lang="en-GB"/>
          </a:p>
        </p:txBody>
      </p:sp>
    </p:spTree>
    <p:extLst>
      <p:ext uri="{BB962C8B-B14F-4D97-AF65-F5344CB8AC3E}">
        <p14:creationId xmlns:p14="http://schemas.microsoft.com/office/powerpoint/2010/main" val="1495686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dirty="0"/>
              <a:t>SSA </a:t>
            </a:r>
            <a:r>
              <a:rPr lang="fr-FR" dirty="0" err="1"/>
              <a:t>conlude</a:t>
            </a:r>
            <a:r>
              <a:rPr lang="fr-FR" dirty="0"/>
              <a:t> </a:t>
            </a:r>
            <a:r>
              <a:rPr lang="fr-FR" dirty="0" err="1"/>
              <a:t>movement</a:t>
            </a:r>
            <a:r>
              <a:rPr lang="fr-FR" dirty="0"/>
              <a:t> </a:t>
            </a:r>
            <a:r>
              <a:rPr lang="fr-FR" dirty="0" err="1"/>
              <a:t>is</a:t>
            </a:r>
            <a:r>
              <a:rPr lang="fr-FR" dirty="0"/>
              <a:t> </a:t>
            </a:r>
            <a:r>
              <a:rPr lang="fr-FR" dirty="0" err="1"/>
              <a:t>independent</a:t>
            </a:r>
            <a:r>
              <a:rPr lang="fr-FR" dirty="0"/>
              <a:t> </a:t>
            </a:r>
            <a:r>
              <a:rPr lang="fr-FR" dirty="0" err="1"/>
              <a:t>from</a:t>
            </a:r>
            <a:r>
              <a:rPr lang="fr-FR" dirty="0"/>
              <a:t> habitat. </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Habitat-selection inference is conditional (on movement), whereas movement is assumed independent of habitat selection. However the two are tightly linked, with habitat selection and availability affecting the animal’s movement patterns.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Supposons que C soit l'habitat le plus préférable pour l'animal, suivi de A, B étant une ressource pauvre. Trois des nombreuses étapes suivantes possibles pour l'animal sont x1, x2 ou x3. En l'absence de réponse en termes de ressources, et en supposant que l'animal est un marcheur corrélé dont la distribution de la longueur des pas décroît avec l'augmentation de la distance, le déplacement le plus probable serait vers x2 dans la parcelle B. Cependant, en raison de la mauvaise qualité de la parcelle B, l'animal peut décider de prendre un virage serré à gauche pour rester dans la parcelle A (représenté par un déplacement vers x2) ou même de prendre un virage serré à droite et de parcourir une plus grande distance pour aboutir à la parcelle C de meilleure qualité (représenté par un déplacement vers x3).</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12</a:t>
            </a:fld>
            <a:endParaRPr lang="en-GB"/>
          </a:p>
        </p:txBody>
      </p:sp>
    </p:spTree>
    <p:extLst>
      <p:ext uri="{BB962C8B-B14F-4D97-AF65-F5344CB8AC3E}">
        <p14:creationId xmlns:p14="http://schemas.microsoft.com/office/powerpoint/2010/main" val="2645960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dirty="0"/>
              <a:t>SSA </a:t>
            </a:r>
            <a:r>
              <a:rPr lang="fr-FR" dirty="0" err="1"/>
              <a:t>conlude</a:t>
            </a:r>
            <a:r>
              <a:rPr lang="fr-FR" dirty="0"/>
              <a:t> </a:t>
            </a:r>
            <a:r>
              <a:rPr lang="fr-FR" dirty="0" err="1"/>
              <a:t>movement</a:t>
            </a:r>
            <a:r>
              <a:rPr lang="fr-FR" dirty="0"/>
              <a:t> </a:t>
            </a:r>
            <a:r>
              <a:rPr lang="fr-FR" dirty="0" err="1"/>
              <a:t>is</a:t>
            </a:r>
            <a:r>
              <a:rPr lang="fr-FR" dirty="0"/>
              <a:t> </a:t>
            </a:r>
            <a:r>
              <a:rPr lang="fr-FR" dirty="0" err="1"/>
              <a:t>independent</a:t>
            </a:r>
            <a:r>
              <a:rPr lang="fr-FR" dirty="0"/>
              <a:t> </a:t>
            </a:r>
            <a:r>
              <a:rPr lang="fr-FR" dirty="0" err="1"/>
              <a:t>from</a:t>
            </a:r>
            <a:r>
              <a:rPr lang="fr-FR" dirty="0"/>
              <a:t> habitat. </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Habitat-selection inference is conditional (on movement), whereas movement is assumed independent of habitat selection. However the two are tightly linked, with habitat selection and availability affecting the animal’s movement patterns.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Supposons que C soit l'habitat le plus préférable pour l'animal, suivi de A, B étant une ressource pauvre. Trois des nombreuses étapes suivantes possibles pour l'animal sont x1, x2 ou x3. En l'absence de réponse en termes de ressources, et en supposant que l'animal est un marcheur corrélé dont la distribution de la longueur des pas décroît avec l'augmentation de la distance, le déplacement le plus probable serait vers x2 dans la parcelle B. Cependant, en raison de la mauvaise qualité de la parcelle B, l'animal peut décider de prendre un virage serré à gauche pour rester dans la parcelle A (représenté par un déplacement vers x2) ou même de prendre un virage serré à droite et de parcourir une plus grande distance pour aboutir à la parcelle C de meilleure qualité (représenté par un déplacement vers x3).</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13</a:t>
            </a:fld>
            <a:endParaRPr lang="en-GB"/>
          </a:p>
        </p:txBody>
      </p:sp>
    </p:spTree>
    <p:extLst>
      <p:ext uri="{BB962C8B-B14F-4D97-AF65-F5344CB8AC3E}">
        <p14:creationId xmlns:p14="http://schemas.microsoft.com/office/powerpoint/2010/main" val="1665125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1FB95E-05F7-4AE3-B12A-5E35ECC746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D447D7D0-AD52-46A1-B5DD-AC5A861E0C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6613DC33-3BCB-46D7-8661-7976798CA23A}"/>
              </a:ext>
            </a:extLst>
          </p:cNvPr>
          <p:cNvSpPr>
            <a:spLocks noGrp="1"/>
          </p:cNvSpPr>
          <p:nvPr>
            <p:ph type="dt" sz="half" idx="10"/>
          </p:nvPr>
        </p:nvSpPr>
        <p:spPr/>
        <p:txBody>
          <a:bodyPr/>
          <a:lstStyle/>
          <a:p>
            <a:fld id="{48D70FE8-65FD-4950-BD19-4EE3A454551B}" type="datetimeFigureOut">
              <a:rPr lang="en-GB" smtClean="0"/>
              <a:t>28/01/2022</a:t>
            </a:fld>
            <a:endParaRPr lang="en-GB"/>
          </a:p>
        </p:txBody>
      </p:sp>
      <p:sp>
        <p:nvSpPr>
          <p:cNvPr id="5" name="Espace réservé du pied de page 4">
            <a:extLst>
              <a:ext uri="{FF2B5EF4-FFF2-40B4-BE49-F238E27FC236}">
                <a16:creationId xmlns:a16="http://schemas.microsoft.com/office/drawing/2014/main" id="{67409D70-3362-4D0D-B5AE-F5E3CCEB2EF8}"/>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59DB6A4C-9FC6-4442-A7F7-9A4B84C17D48}"/>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266241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594AD8-4679-49F4-BC1C-37A1510A118B}"/>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8A5F8E54-E811-44E2-81A3-789DEE706F2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8D476C2-E2A8-40C3-8254-1079FA41CC84}"/>
              </a:ext>
            </a:extLst>
          </p:cNvPr>
          <p:cNvSpPr>
            <a:spLocks noGrp="1"/>
          </p:cNvSpPr>
          <p:nvPr>
            <p:ph type="dt" sz="half" idx="10"/>
          </p:nvPr>
        </p:nvSpPr>
        <p:spPr/>
        <p:txBody>
          <a:bodyPr/>
          <a:lstStyle/>
          <a:p>
            <a:fld id="{48D70FE8-65FD-4950-BD19-4EE3A454551B}" type="datetimeFigureOut">
              <a:rPr lang="en-GB" smtClean="0"/>
              <a:t>28/01/2022</a:t>
            </a:fld>
            <a:endParaRPr lang="en-GB"/>
          </a:p>
        </p:txBody>
      </p:sp>
      <p:sp>
        <p:nvSpPr>
          <p:cNvPr id="5" name="Espace réservé du pied de page 4">
            <a:extLst>
              <a:ext uri="{FF2B5EF4-FFF2-40B4-BE49-F238E27FC236}">
                <a16:creationId xmlns:a16="http://schemas.microsoft.com/office/drawing/2014/main" id="{4EFBD5BE-00A2-4ECF-B078-9EFD2BFD00E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E814C75D-3964-4663-9DD8-F9B02245AA8C}"/>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342937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1770A3D-2530-4B95-BF58-4D57E1B767A1}"/>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38770B31-EBEE-46AC-BAEC-BEB61AD21D3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04C4DFE-E7F9-4BEE-BD24-6AE816A9B9EA}"/>
              </a:ext>
            </a:extLst>
          </p:cNvPr>
          <p:cNvSpPr>
            <a:spLocks noGrp="1"/>
          </p:cNvSpPr>
          <p:nvPr>
            <p:ph type="dt" sz="half" idx="10"/>
          </p:nvPr>
        </p:nvSpPr>
        <p:spPr/>
        <p:txBody>
          <a:bodyPr/>
          <a:lstStyle/>
          <a:p>
            <a:fld id="{48D70FE8-65FD-4950-BD19-4EE3A454551B}" type="datetimeFigureOut">
              <a:rPr lang="en-GB" smtClean="0"/>
              <a:t>28/01/2022</a:t>
            </a:fld>
            <a:endParaRPr lang="en-GB"/>
          </a:p>
        </p:txBody>
      </p:sp>
      <p:sp>
        <p:nvSpPr>
          <p:cNvPr id="5" name="Espace réservé du pied de page 4">
            <a:extLst>
              <a:ext uri="{FF2B5EF4-FFF2-40B4-BE49-F238E27FC236}">
                <a16:creationId xmlns:a16="http://schemas.microsoft.com/office/drawing/2014/main" id="{CD800D93-DA7F-4BDF-9473-1FF07E8D5E74}"/>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1413E5E3-2836-4F62-9773-9DD74DFD572F}"/>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314482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99F76D-F051-475E-8388-A518EEE7045B}"/>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2C7D603C-F16A-4885-B4B2-888BD200040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76E7BB7D-807A-49CF-B781-2398B8A4CEDF}"/>
              </a:ext>
            </a:extLst>
          </p:cNvPr>
          <p:cNvSpPr>
            <a:spLocks noGrp="1"/>
          </p:cNvSpPr>
          <p:nvPr>
            <p:ph type="dt" sz="half" idx="10"/>
          </p:nvPr>
        </p:nvSpPr>
        <p:spPr/>
        <p:txBody>
          <a:bodyPr/>
          <a:lstStyle/>
          <a:p>
            <a:fld id="{48D70FE8-65FD-4950-BD19-4EE3A454551B}" type="datetimeFigureOut">
              <a:rPr lang="en-GB" smtClean="0"/>
              <a:t>28/01/2022</a:t>
            </a:fld>
            <a:endParaRPr lang="en-GB"/>
          </a:p>
        </p:txBody>
      </p:sp>
      <p:sp>
        <p:nvSpPr>
          <p:cNvPr id="5" name="Espace réservé du pied de page 4">
            <a:extLst>
              <a:ext uri="{FF2B5EF4-FFF2-40B4-BE49-F238E27FC236}">
                <a16:creationId xmlns:a16="http://schemas.microsoft.com/office/drawing/2014/main" id="{30162878-98CA-4293-AA0F-E96FA3339BE2}"/>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F42C104C-0DE0-40C0-9E5A-35F097E1718D}"/>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54573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658C0D-6CE7-4EDF-90DF-7066C961CC4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AB96AA10-75B4-4056-A8EF-A334EAC57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A471592-8CAE-4442-98CD-F9D1EE5953B2}"/>
              </a:ext>
            </a:extLst>
          </p:cNvPr>
          <p:cNvSpPr>
            <a:spLocks noGrp="1"/>
          </p:cNvSpPr>
          <p:nvPr>
            <p:ph type="dt" sz="half" idx="10"/>
          </p:nvPr>
        </p:nvSpPr>
        <p:spPr/>
        <p:txBody>
          <a:bodyPr/>
          <a:lstStyle/>
          <a:p>
            <a:fld id="{48D70FE8-65FD-4950-BD19-4EE3A454551B}" type="datetimeFigureOut">
              <a:rPr lang="en-GB" smtClean="0"/>
              <a:t>28/01/2022</a:t>
            </a:fld>
            <a:endParaRPr lang="en-GB"/>
          </a:p>
        </p:txBody>
      </p:sp>
      <p:sp>
        <p:nvSpPr>
          <p:cNvPr id="5" name="Espace réservé du pied de page 4">
            <a:extLst>
              <a:ext uri="{FF2B5EF4-FFF2-40B4-BE49-F238E27FC236}">
                <a16:creationId xmlns:a16="http://schemas.microsoft.com/office/drawing/2014/main" id="{73908BEE-B312-4CDC-9668-668400EB35BD}"/>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C5E3F22C-CE26-4E43-9014-F8D48C82E4C6}"/>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90084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A614EF-204A-4328-8D6E-CCE43B3CA2C9}"/>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67B26F9B-727C-4768-8A61-1B594862A2C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27D9B26C-7C54-43AB-B83B-E96AE2CB383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EBD2C526-BF2E-42B4-8E1F-687520739400}"/>
              </a:ext>
            </a:extLst>
          </p:cNvPr>
          <p:cNvSpPr>
            <a:spLocks noGrp="1"/>
          </p:cNvSpPr>
          <p:nvPr>
            <p:ph type="dt" sz="half" idx="10"/>
          </p:nvPr>
        </p:nvSpPr>
        <p:spPr/>
        <p:txBody>
          <a:bodyPr/>
          <a:lstStyle/>
          <a:p>
            <a:fld id="{48D70FE8-65FD-4950-BD19-4EE3A454551B}" type="datetimeFigureOut">
              <a:rPr lang="en-GB" smtClean="0"/>
              <a:t>28/01/2022</a:t>
            </a:fld>
            <a:endParaRPr lang="en-GB"/>
          </a:p>
        </p:txBody>
      </p:sp>
      <p:sp>
        <p:nvSpPr>
          <p:cNvPr id="6" name="Espace réservé du pied de page 5">
            <a:extLst>
              <a:ext uri="{FF2B5EF4-FFF2-40B4-BE49-F238E27FC236}">
                <a16:creationId xmlns:a16="http://schemas.microsoft.com/office/drawing/2014/main" id="{C9A434D2-799B-4B3B-B965-D4E7B50CB175}"/>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E23D0BB0-8217-4A7C-A9C3-92E74E023C89}"/>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115833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01F6CC-9C2E-430E-82CC-CFBD1C1ABC1C}"/>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7E2F26A0-5BE6-4EB5-B4E6-FD857355B8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F066C76-879C-49E9-8A39-F7AE5EF13BF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F35800C0-0AC2-4D66-9B5C-8A311F3796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784F681-9516-4A04-805D-3F4F1477790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8DFFC3EA-DB8E-4491-95D4-1C50095A9ADA}"/>
              </a:ext>
            </a:extLst>
          </p:cNvPr>
          <p:cNvSpPr>
            <a:spLocks noGrp="1"/>
          </p:cNvSpPr>
          <p:nvPr>
            <p:ph type="dt" sz="half" idx="10"/>
          </p:nvPr>
        </p:nvSpPr>
        <p:spPr/>
        <p:txBody>
          <a:bodyPr/>
          <a:lstStyle/>
          <a:p>
            <a:fld id="{48D70FE8-65FD-4950-BD19-4EE3A454551B}" type="datetimeFigureOut">
              <a:rPr lang="en-GB" smtClean="0"/>
              <a:t>28/01/2022</a:t>
            </a:fld>
            <a:endParaRPr lang="en-GB"/>
          </a:p>
        </p:txBody>
      </p:sp>
      <p:sp>
        <p:nvSpPr>
          <p:cNvPr id="8" name="Espace réservé du pied de page 7">
            <a:extLst>
              <a:ext uri="{FF2B5EF4-FFF2-40B4-BE49-F238E27FC236}">
                <a16:creationId xmlns:a16="http://schemas.microsoft.com/office/drawing/2014/main" id="{9A4F3487-FF13-453A-A1C8-EBEA64D99583}"/>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3EB560E2-8FEF-4F04-BAF8-7B34B58D00C4}"/>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04667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CA53DC-563D-47FD-980B-0E2D2939A872}"/>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53075ECB-E46B-4BFB-9018-0AF55D541329}"/>
              </a:ext>
            </a:extLst>
          </p:cNvPr>
          <p:cNvSpPr>
            <a:spLocks noGrp="1"/>
          </p:cNvSpPr>
          <p:nvPr>
            <p:ph type="dt" sz="half" idx="10"/>
          </p:nvPr>
        </p:nvSpPr>
        <p:spPr/>
        <p:txBody>
          <a:bodyPr/>
          <a:lstStyle/>
          <a:p>
            <a:fld id="{48D70FE8-65FD-4950-BD19-4EE3A454551B}" type="datetimeFigureOut">
              <a:rPr lang="en-GB" smtClean="0"/>
              <a:t>28/01/2022</a:t>
            </a:fld>
            <a:endParaRPr lang="en-GB"/>
          </a:p>
        </p:txBody>
      </p:sp>
      <p:sp>
        <p:nvSpPr>
          <p:cNvPr id="4" name="Espace réservé du pied de page 3">
            <a:extLst>
              <a:ext uri="{FF2B5EF4-FFF2-40B4-BE49-F238E27FC236}">
                <a16:creationId xmlns:a16="http://schemas.microsoft.com/office/drawing/2014/main" id="{3A8274E2-5F8C-4269-B0DF-69A515FEEFBE}"/>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3129697C-F631-41B3-A89F-DBD3FCFC0903}"/>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2728530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768AA63-E624-4575-9D01-E4620ADC9037}"/>
              </a:ext>
            </a:extLst>
          </p:cNvPr>
          <p:cNvSpPr>
            <a:spLocks noGrp="1"/>
          </p:cNvSpPr>
          <p:nvPr>
            <p:ph type="dt" sz="half" idx="10"/>
          </p:nvPr>
        </p:nvSpPr>
        <p:spPr/>
        <p:txBody>
          <a:bodyPr/>
          <a:lstStyle/>
          <a:p>
            <a:fld id="{48D70FE8-65FD-4950-BD19-4EE3A454551B}" type="datetimeFigureOut">
              <a:rPr lang="en-GB" smtClean="0"/>
              <a:t>28/01/2022</a:t>
            </a:fld>
            <a:endParaRPr lang="en-GB"/>
          </a:p>
        </p:txBody>
      </p:sp>
      <p:sp>
        <p:nvSpPr>
          <p:cNvPr id="3" name="Espace réservé du pied de page 2">
            <a:extLst>
              <a:ext uri="{FF2B5EF4-FFF2-40B4-BE49-F238E27FC236}">
                <a16:creationId xmlns:a16="http://schemas.microsoft.com/office/drawing/2014/main" id="{9A93F692-9177-4207-87DE-2640CF097555}"/>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FA99AB56-72BD-45E7-88F0-1A5FC7A7948C}"/>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2095993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BF947-69A5-4AFE-BE47-B1061281C99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83BC45CD-E1B5-4D85-9EA0-882AC238DB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2C371673-1743-4FFA-A0F4-C8417DF2A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1B714F0-6916-4588-B3F5-A7C9C9D0478A}"/>
              </a:ext>
            </a:extLst>
          </p:cNvPr>
          <p:cNvSpPr>
            <a:spLocks noGrp="1"/>
          </p:cNvSpPr>
          <p:nvPr>
            <p:ph type="dt" sz="half" idx="10"/>
          </p:nvPr>
        </p:nvSpPr>
        <p:spPr/>
        <p:txBody>
          <a:bodyPr/>
          <a:lstStyle/>
          <a:p>
            <a:fld id="{48D70FE8-65FD-4950-BD19-4EE3A454551B}" type="datetimeFigureOut">
              <a:rPr lang="en-GB" smtClean="0"/>
              <a:t>28/01/2022</a:t>
            </a:fld>
            <a:endParaRPr lang="en-GB"/>
          </a:p>
        </p:txBody>
      </p:sp>
      <p:sp>
        <p:nvSpPr>
          <p:cNvPr id="6" name="Espace réservé du pied de page 5">
            <a:extLst>
              <a:ext uri="{FF2B5EF4-FFF2-40B4-BE49-F238E27FC236}">
                <a16:creationId xmlns:a16="http://schemas.microsoft.com/office/drawing/2014/main" id="{71B6B36F-F354-45B7-B89E-906CBEB752D7}"/>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07E4FDAB-5378-4B8C-A63B-F575862A1635}"/>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64733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CF5183-1A6B-4B22-8D3A-081DAD8DF1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EF6D5AC6-7F1D-48CE-9635-19AA52416A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8C4893DF-19D5-4C5F-812F-A6B7D4A75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E12E75C-2F9A-4BD4-839F-07025676D1D3}"/>
              </a:ext>
            </a:extLst>
          </p:cNvPr>
          <p:cNvSpPr>
            <a:spLocks noGrp="1"/>
          </p:cNvSpPr>
          <p:nvPr>
            <p:ph type="dt" sz="half" idx="10"/>
          </p:nvPr>
        </p:nvSpPr>
        <p:spPr/>
        <p:txBody>
          <a:bodyPr/>
          <a:lstStyle/>
          <a:p>
            <a:fld id="{48D70FE8-65FD-4950-BD19-4EE3A454551B}" type="datetimeFigureOut">
              <a:rPr lang="en-GB" smtClean="0"/>
              <a:t>28/01/2022</a:t>
            </a:fld>
            <a:endParaRPr lang="en-GB"/>
          </a:p>
        </p:txBody>
      </p:sp>
      <p:sp>
        <p:nvSpPr>
          <p:cNvPr id="6" name="Espace réservé du pied de page 5">
            <a:extLst>
              <a:ext uri="{FF2B5EF4-FFF2-40B4-BE49-F238E27FC236}">
                <a16:creationId xmlns:a16="http://schemas.microsoft.com/office/drawing/2014/main" id="{27D3B763-3AE2-40C2-9301-CEF10117A3E9}"/>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A3D35332-37D1-44F2-94C3-2D47C27221F5}"/>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09842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13FA091-D97A-4A3C-BFDE-A31F17609B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EFCDD7F9-357E-4ADF-820E-6D43EB75A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0899FA12-BE30-4EDF-A54C-60C12C3937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70FE8-65FD-4950-BD19-4EE3A454551B}" type="datetimeFigureOut">
              <a:rPr lang="en-GB" smtClean="0"/>
              <a:t>28/01/2022</a:t>
            </a:fld>
            <a:endParaRPr lang="en-GB"/>
          </a:p>
        </p:txBody>
      </p:sp>
      <p:sp>
        <p:nvSpPr>
          <p:cNvPr id="5" name="Espace réservé du pied de page 4">
            <a:extLst>
              <a:ext uri="{FF2B5EF4-FFF2-40B4-BE49-F238E27FC236}">
                <a16:creationId xmlns:a16="http://schemas.microsoft.com/office/drawing/2014/main" id="{3743822A-098D-415D-8992-96B5F4F5C4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457DD170-BD1E-4AAF-9F40-0285851118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92878-7F0B-40D4-A83C-458753F39B78}" type="slidenum">
              <a:rPr lang="en-GB" smtClean="0"/>
              <a:t>‹N°›</a:t>
            </a:fld>
            <a:endParaRPr lang="en-GB"/>
          </a:p>
        </p:txBody>
      </p:sp>
    </p:spTree>
    <p:extLst>
      <p:ext uri="{BB962C8B-B14F-4D97-AF65-F5344CB8AC3E}">
        <p14:creationId xmlns:p14="http://schemas.microsoft.com/office/powerpoint/2010/main" val="1535029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jp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7.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2739964" y="1474182"/>
            <a:ext cx="6712094" cy="1077218"/>
          </a:xfrm>
          <a:prstGeom prst="rect">
            <a:avLst/>
          </a:prstGeom>
          <a:noFill/>
        </p:spPr>
        <p:txBody>
          <a:bodyPr wrap="none" rtlCol="0">
            <a:spAutoFit/>
          </a:bodyPr>
          <a:lstStyle/>
          <a:p>
            <a:pPr algn="ctr"/>
            <a:r>
              <a:rPr lang="fr-FR" sz="3200" b="1" cap="small" dirty="0">
                <a:latin typeface="+mj-lt"/>
              </a:rPr>
              <a:t>Préférences d’habitat du Puffin de Scopoli</a:t>
            </a:r>
            <a:br>
              <a:rPr lang="fr-FR" sz="3200" b="1" cap="small" dirty="0">
                <a:latin typeface="+mj-lt"/>
              </a:rPr>
            </a:br>
            <a:r>
              <a:rPr lang="fr-FR" sz="3200" b="1" cap="small" dirty="0">
                <a:latin typeface="+mj-lt"/>
              </a:rPr>
              <a:t>au regard de ses déplacements</a:t>
            </a:r>
            <a:endParaRPr lang="en-GB" sz="3200" b="1" cap="small" dirty="0">
              <a:latin typeface="+mj-lt"/>
            </a:endParaRPr>
          </a:p>
        </p:txBody>
      </p:sp>
      <p:sp>
        <p:nvSpPr>
          <p:cNvPr id="7" name="ZoneTexte 6">
            <a:extLst>
              <a:ext uri="{FF2B5EF4-FFF2-40B4-BE49-F238E27FC236}">
                <a16:creationId xmlns:a16="http://schemas.microsoft.com/office/drawing/2014/main" id="{7BCBEBFB-29DD-4C52-80D5-4752C5D69785}"/>
              </a:ext>
            </a:extLst>
          </p:cNvPr>
          <p:cNvSpPr txBox="1"/>
          <p:nvPr/>
        </p:nvSpPr>
        <p:spPr>
          <a:xfrm>
            <a:off x="5220376" y="3223227"/>
            <a:ext cx="1751249" cy="2160591"/>
          </a:xfrm>
          <a:prstGeom prst="rect">
            <a:avLst/>
          </a:prstGeom>
          <a:noFill/>
        </p:spPr>
        <p:txBody>
          <a:bodyPr wrap="none" rtlCol="0" anchor="ctr">
            <a:spAutoFit/>
          </a:bodyPr>
          <a:lstStyle/>
          <a:p>
            <a:pPr algn="ctr">
              <a:lnSpc>
                <a:spcPct val="150000"/>
              </a:lnSpc>
            </a:pPr>
            <a:r>
              <a:rPr lang="fr-FR" sz="2000" b="1" dirty="0">
                <a:latin typeface="+mj-lt"/>
              </a:rPr>
              <a:t>Pierre</a:t>
            </a:r>
            <a:r>
              <a:rPr lang="fr-FR" sz="2000" b="1" cap="small" dirty="0">
                <a:latin typeface="+mj-lt"/>
              </a:rPr>
              <a:t> Cottais</a:t>
            </a:r>
          </a:p>
          <a:p>
            <a:pPr algn="ctr">
              <a:lnSpc>
                <a:spcPct val="150000"/>
              </a:lnSpc>
            </a:pPr>
            <a:r>
              <a:rPr lang="fr-FR" sz="2000" b="1" dirty="0">
                <a:latin typeface="+mj-lt"/>
              </a:rPr>
              <a:t>An</a:t>
            </a:r>
            <a:r>
              <a:rPr lang="fr-FR" sz="2000" b="1" cap="small" dirty="0">
                <a:latin typeface="+mj-lt"/>
              </a:rPr>
              <a:t> </a:t>
            </a:r>
            <a:r>
              <a:rPr lang="fr-FR" sz="2000" b="1" cap="small" dirty="0" err="1">
                <a:latin typeface="+mj-lt"/>
              </a:rPr>
              <a:t>Hoàng</a:t>
            </a:r>
            <a:endParaRPr lang="fr-FR" sz="2000" b="1" cap="small" dirty="0">
              <a:latin typeface="+mj-lt"/>
            </a:endParaRPr>
          </a:p>
          <a:p>
            <a:pPr algn="ctr">
              <a:lnSpc>
                <a:spcPct val="200000"/>
              </a:lnSpc>
            </a:pPr>
            <a:endParaRPr lang="fr-FR" sz="2000" b="1" cap="small" dirty="0">
              <a:latin typeface="+mj-lt"/>
            </a:endParaRPr>
          </a:p>
          <a:p>
            <a:pPr algn="ctr">
              <a:lnSpc>
                <a:spcPct val="200000"/>
              </a:lnSpc>
            </a:pPr>
            <a:fld id="{FE1A6649-48A0-478D-851B-523F4C103A5C}" type="datetime4">
              <a:rPr lang="fr-FR" sz="2000" b="1" smtClean="0">
                <a:latin typeface="+mj-lt"/>
              </a:rPr>
              <a:t>28 janvier 2022</a:t>
            </a:fld>
            <a:endParaRPr lang="en-GB" sz="2000" b="1" dirty="0">
              <a:latin typeface="+mj-lt"/>
            </a:endParaRPr>
          </a:p>
        </p:txBody>
      </p:sp>
      <p:pic>
        <p:nvPicPr>
          <p:cNvPr id="3" name="Image 2">
            <a:extLst>
              <a:ext uri="{FF2B5EF4-FFF2-40B4-BE49-F238E27FC236}">
                <a16:creationId xmlns:a16="http://schemas.microsoft.com/office/drawing/2014/main" id="{2D464AE2-3376-47FF-B29B-661A0646B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28480"/>
            <a:ext cx="2272683" cy="938398"/>
          </a:xfrm>
          <a:prstGeom prst="rect">
            <a:avLst/>
          </a:prstGeom>
        </p:spPr>
      </p:pic>
    </p:spTree>
    <p:extLst>
      <p:ext uri="{BB962C8B-B14F-4D97-AF65-F5344CB8AC3E}">
        <p14:creationId xmlns:p14="http://schemas.microsoft.com/office/powerpoint/2010/main" val="84808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897130"/>
            <a:ext cx="3068853" cy="523220"/>
          </a:xfrm>
          <a:prstGeom prst="rect">
            <a:avLst/>
          </a:prstGeom>
          <a:noFill/>
        </p:spPr>
        <p:txBody>
          <a:bodyPr wrap="none" rtlCol="0">
            <a:spAutoFit/>
          </a:bodyPr>
          <a:lstStyle/>
          <a:p>
            <a:r>
              <a:rPr lang="fr-FR" sz="2800" b="1" cap="small" dirty="0">
                <a:latin typeface="+mj-lt"/>
              </a:rPr>
              <a:t>Deux jeux de données</a:t>
            </a:r>
            <a:endParaRPr lang="en-GB" sz="2800" b="1" cap="small" dirty="0">
              <a:latin typeface="+mj-lt"/>
            </a:endParaRPr>
          </a:p>
        </p:txBody>
      </p:sp>
      <p:grpSp>
        <p:nvGrpSpPr>
          <p:cNvPr id="4" name="Groupe 3">
            <a:extLst>
              <a:ext uri="{FF2B5EF4-FFF2-40B4-BE49-F238E27FC236}">
                <a16:creationId xmlns:a16="http://schemas.microsoft.com/office/drawing/2014/main" id="{BC6F0A3F-1CC8-4ADC-B704-BD211454FE18}"/>
              </a:ext>
            </a:extLst>
          </p:cNvPr>
          <p:cNvGrpSpPr/>
          <p:nvPr/>
        </p:nvGrpSpPr>
        <p:grpSpPr>
          <a:xfrm>
            <a:off x="6474703" y="1373549"/>
            <a:ext cx="5385783" cy="4857606"/>
            <a:chOff x="6518345" y="985910"/>
            <a:chExt cx="5385783" cy="4857606"/>
          </a:xfrm>
        </p:grpSpPr>
        <p:pic>
          <p:nvPicPr>
            <p:cNvPr id="5" name="Picture 4">
              <a:extLst>
                <a:ext uri="{FF2B5EF4-FFF2-40B4-BE49-F238E27FC236}">
                  <a16:creationId xmlns:a16="http://schemas.microsoft.com/office/drawing/2014/main" id="{655CB63A-9E4D-4E74-89F6-5EA23BF8069B}"/>
                </a:ext>
              </a:extLst>
            </p:cNvPr>
            <p:cNvPicPr>
              <a:picLocks noChangeAspect="1"/>
            </p:cNvPicPr>
            <p:nvPr/>
          </p:nvPicPr>
          <p:blipFill>
            <a:blip r:embed="rId2"/>
            <a:stretch>
              <a:fillRect/>
            </a:stretch>
          </p:blipFill>
          <p:spPr>
            <a:xfrm>
              <a:off x="8170328" y="985910"/>
              <a:ext cx="3733800" cy="2371725"/>
            </a:xfrm>
            <a:prstGeom prst="rect">
              <a:avLst/>
            </a:prstGeom>
          </p:spPr>
        </p:pic>
        <p:pic>
          <p:nvPicPr>
            <p:cNvPr id="7" name="Picture 6">
              <a:extLst>
                <a:ext uri="{FF2B5EF4-FFF2-40B4-BE49-F238E27FC236}">
                  <a16:creationId xmlns:a16="http://schemas.microsoft.com/office/drawing/2014/main" id="{0B0987AD-27F4-4A7C-847F-4ABE2A22308B}"/>
                </a:ext>
              </a:extLst>
            </p:cNvPr>
            <p:cNvPicPr>
              <a:picLocks noChangeAspect="1"/>
            </p:cNvPicPr>
            <p:nvPr/>
          </p:nvPicPr>
          <p:blipFill>
            <a:blip r:embed="rId3"/>
            <a:stretch>
              <a:fillRect/>
            </a:stretch>
          </p:blipFill>
          <p:spPr>
            <a:xfrm>
              <a:off x="6518345" y="2129523"/>
              <a:ext cx="4400550" cy="2390775"/>
            </a:xfrm>
            <a:prstGeom prst="rect">
              <a:avLst/>
            </a:prstGeom>
          </p:spPr>
        </p:pic>
        <p:pic>
          <p:nvPicPr>
            <p:cNvPr id="9" name="Picture 8">
              <a:extLst>
                <a:ext uri="{FF2B5EF4-FFF2-40B4-BE49-F238E27FC236}">
                  <a16:creationId xmlns:a16="http://schemas.microsoft.com/office/drawing/2014/main" id="{BC19CE03-2562-4C10-9CBA-BCBF8A454D77}"/>
                </a:ext>
              </a:extLst>
            </p:cNvPr>
            <p:cNvPicPr>
              <a:picLocks noChangeAspect="1"/>
            </p:cNvPicPr>
            <p:nvPr/>
          </p:nvPicPr>
          <p:blipFill>
            <a:blip r:embed="rId4"/>
            <a:stretch>
              <a:fillRect/>
            </a:stretch>
          </p:blipFill>
          <p:spPr>
            <a:xfrm>
              <a:off x="7684023" y="3500366"/>
              <a:ext cx="3810000" cy="2343150"/>
            </a:xfrm>
            <a:prstGeom prst="rect">
              <a:avLst/>
            </a:prstGeom>
          </p:spPr>
        </p:pic>
      </p:grpSp>
      <p:grpSp>
        <p:nvGrpSpPr>
          <p:cNvPr id="19" name="Groupe 18">
            <a:extLst>
              <a:ext uri="{FF2B5EF4-FFF2-40B4-BE49-F238E27FC236}">
                <a16:creationId xmlns:a16="http://schemas.microsoft.com/office/drawing/2014/main" id="{AFDB4170-CC71-4EAE-91BB-4372A61B5993}"/>
              </a:ext>
            </a:extLst>
          </p:cNvPr>
          <p:cNvGrpSpPr/>
          <p:nvPr/>
        </p:nvGrpSpPr>
        <p:grpSpPr>
          <a:xfrm>
            <a:off x="4969672" y="6478557"/>
            <a:ext cx="7041189" cy="307777"/>
            <a:chOff x="4969672" y="6478557"/>
            <a:chExt cx="7041189" cy="307777"/>
          </a:xfrm>
        </p:grpSpPr>
        <p:sp>
          <p:nvSpPr>
            <p:cNvPr id="21" name="ZoneTexte 20">
              <a:extLst>
                <a:ext uri="{FF2B5EF4-FFF2-40B4-BE49-F238E27FC236}">
                  <a16:creationId xmlns:a16="http://schemas.microsoft.com/office/drawing/2014/main" id="{5949BF47-6A3C-44CD-936B-100BEE41C8CF}"/>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2" name="ZoneTexte 21">
              <a:extLst>
                <a:ext uri="{FF2B5EF4-FFF2-40B4-BE49-F238E27FC236}">
                  <a16:creationId xmlns:a16="http://schemas.microsoft.com/office/drawing/2014/main" id="{45472D45-930E-4BDA-A3F4-29C396BED120}"/>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28/01/2022</a:t>
              </a:fld>
              <a:endParaRPr lang="en-GB" sz="1600" b="1" cap="small" dirty="0">
                <a:latin typeface="+mj-lt"/>
              </a:endParaRPr>
            </a:p>
          </p:txBody>
        </p:sp>
      </p:grpSp>
      <p:sp>
        <p:nvSpPr>
          <p:cNvPr id="26" name="ZoneTexte 25">
            <a:extLst>
              <a:ext uri="{FF2B5EF4-FFF2-40B4-BE49-F238E27FC236}">
                <a16:creationId xmlns:a16="http://schemas.microsoft.com/office/drawing/2014/main" id="{94C10852-F99A-49A4-8CD3-9AA67528EA4E}"/>
              </a:ext>
            </a:extLst>
          </p:cNvPr>
          <p:cNvSpPr txBox="1"/>
          <p:nvPr/>
        </p:nvSpPr>
        <p:spPr>
          <a:xfrm>
            <a:off x="948274" y="1821515"/>
            <a:ext cx="4381199" cy="129586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Données </a:t>
            </a:r>
            <a:r>
              <a:rPr lang="fr-FR" b="1" dirty="0">
                <a:solidFill>
                  <a:srgbClr val="F8AC00"/>
                </a:solidFill>
              </a:rPr>
              <a:t>océanographiques</a:t>
            </a:r>
            <a:r>
              <a:rPr lang="fr-FR" dirty="0"/>
              <a:t> à 3 niveaux</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Grilles </a:t>
            </a:r>
            <a:r>
              <a:rPr lang="fr-FR" b="1" dirty="0">
                <a:solidFill>
                  <a:srgbClr val="F8AC00"/>
                </a:solidFill>
              </a:rPr>
              <a:t>journalières</a:t>
            </a:r>
            <a:r>
              <a:rPr lang="fr-FR" dirty="0"/>
              <a:t> composées de cellules</a:t>
            </a:r>
          </a:p>
        </p:txBody>
      </p:sp>
      <p:pic>
        <p:nvPicPr>
          <p:cNvPr id="8" name="Image 7">
            <a:extLst>
              <a:ext uri="{FF2B5EF4-FFF2-40B4-BE49-F238E27FC236}">
                <a16:creationId xmlns:a16="http://schemas.microsoft.com/office/drawing/2014/main" id="{F0A38939-9F90-4BA9-B93B-D08E323CE60E}"/>
              </a:ext>
            </a:extLst>
          </p:cNvPr>
          <p:cNvPicPr>
            <a:picLocks noChangeAspect="1"/>
          </p:cNvPicPr>
          <p:nvPr/>
        </p:nvPicPr>
        <p:blipFill rotWithShape="1">
          <a:blip r:embed="rId5">
            <a:extLst>
              <a:ext uri="{28A0092B-C50C-407E-A947-70E740481C1C}">
                <a14:useLocalDpi xmlns:a14="http://schemas.microsoft.com/office/drawing/2010/main" val="0"/>
              </a:ext>
            </a:extLst>
          </a:blip>
          <a:srcRect b="3859"/>
          <a:stretch/>
        </p:blipFill>
        <p:spPr>
          <a:xfrm>
            <a:off x="948274" y="3380284"/>
            <a:ext cx="4752868" cy="2850871"/>
          </a:xfrm>
          <a:prstGeom prst="rect">
            <a:avLst/>
          </a:prstGeom>
        </p:spPr>
      </p:pic>
      <p:grpSp>
        <p:nvGrpSpPr>
          <p:cNvPr id="27" name="Groupe 26">
            <a:extLst>
              <a:ext uri="{FF2B5EF4-FFF2-40B4-BE49-F238E27FC236}">
                <a16:creationId xmlns:a16="http://schemas.microsoft.com/office/drawing/2014/main" id="{34F1EBED-DD1D-44D5-B08F-DE19E5E931AF}"/>
              </a:ext>
            </a:extLst>
          </p:cNvPr>
          <p:cNvGrpSpPr/>
          <p:nvPr/>
        </p:nvGrpSpPr>
        <p:grpSpPr>
          <a:xfrm>
            <a:off x="11498080" y="602928"/>
            <a:ext cx="677164" cy="523219"/>
            <a:chOff x="11498080" y="602928"/>
            <a:chExt cx="677164" cy="523219"/>
          </a:xfrm>
        </p:grpSpPr>
        <p:sp>
          <p:nvSpPr>
            <p:cNvPr id="28" name="Graphique 6" descr="Colibri">
              <a:extLst>
                <a:ext uri="{FF2B5EF4-FFF2-40B4-BE49-F238E27FC236}">
                  <a16:creationId xmlns:a16="http://schemas.microsoft.com/office/drawing/2014/main" id="{28B1218B-993B-42B6-B584-CC90BBAED3E0}"/>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9" name="ZoneTexte 28">
              <a:extLst>
                <a:ext uri="{FF2B5EF4-FFF2-40B4-BE49-F238E27FC236}">
                  <a16:creationId xmlns:a16="http://schemas.microsoft.com/office/drawing/2014/main" id="{49FE8DE4-9675-4D46-A50C-495FAA54A3FA}"/>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10</a:t>
              </a:fld>
              <a:endParaRPr lang="en-GB" sz="1600" b="1" dirty="0">
                <a:solidFill>
                  <a:srgbClr val="FEBE2F"/>
                </a:solidFill>
              </a:endParaRPr>
            </a:p>
          </p:txBody>
        </p:sp>
      </p:grpSp>
      <p:grpSp>
        <p:nvGrpSpPr>
          <p:cNvPr id="30" name="Groupe 29">
            <a:extLst>
              <a:ext uri="{FF2B5EF4-FFF2-40B4-BE49-F238E27FC236}">
                <a16:creationId xmlns:a16="http://schemas.microsoft.com/office/drawing/2014/main" id="{20DF6708-0B97-46DC-AA37-21124BBB06E1}"/>
              </a:ext>
            </a:extLst>
          </p:cNvPr>
          <p:cNvGrpSpPr/>
          <p:nvPr/>
        </p:nvGrpSpPr>
        <p:grpSpPr>
          <a:xfrm>
            <a:off x="0" y="0"/>
            <a:ext cx="12192000" cy="584775"/>
            <a:chOff x="0" y="0"/>
            <a:chExt cx="12192000" cy="584775"/>
          </a:xfrm>
          <a:solidFill>
            <a:srgbClr val="F8AC00"/>
          </a:solidFill>
        </p:grpSpPr>
        <p:sp>
          <p:nvSpPr>
            <p:cNvPr id="37" name="Rectangle 36">
              <a:extLst>
                <a:ext uri="{FF2B5EF4-FFF2-40B4-BE49-F238E27FC236}">
                  <a16:creationId xmlns:a16="http://schemas.microsoft.com/office/drawing/2014/main" id="{2678CE29-6EFC-4CFC-9215-E5B3556CB843}"/>
                </a:ext>
              </a:extLst>
            </p:cNvPr>
            <p:cNvSpPr/>
            <p:nvPr/>
          </p:nvSpPr>
          <p:spPr>
            <a:xfrm>
              <a:off x="0" y="0"/>
              <a:ext cx="12192000" cy="584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EBE2F"/>
                </a:solidFill>
              </a:endParaRPr>
            </a:p>
          </p:txBody>
        </p:sp>
        <p:grpSp>
          <p:nvGrpSpPr>
            <p:cNvPr id="38" name="Groupe 37">
              <a:extLst>
                <a:ext uri="{FF2B5EF4-FFF2-40B4-BE49-F238E27FC236}">
                  <a16:creationId xmlns:a16="http://schemas.microsoft.com/office/drawing/2014/main" id="{68A28E04-7965-408D-A94F-0CFF2B6058F8}"/>
                </a:ext>
              </a:extLst>
            </p:cNvPr>
            <p:cNvGrpSpPr/>
            <p:nvPr/>
          </p:nvGrpSpPr>
          <p:grpSpPr>
            <a:xfrm>
              <a:off x="696373" y="92332"/>
              <a:ext cx="10797650" cy="400110"/>
              <a:chOff x="696373" y="92332"/>
              <a:chExt cx="10797650" cy="400110"/>
            </a:xfrm>
            <a:grpFill/>
          </p:grpSpPr>
          <p:sp>
            <p:nvSpPr>
              <p:cNvPr id="39" name="ZoneTexte 38">
                <a:extLst>
                  <a:ext uri="{FF2B5EF4-FFF2-40B4-BE49-F238E27FC236}">
                    <a16:creationId xmlns:a16="http://schemas.microsoft.com/office/drawing/2014/main" id="{E3F02850-FDEB-4E37-85F8-1B29CE5C0AC7}"/>
                  </a:ext>
                </a:extLst>
              </p:cNvPr>
              <p:cNvSpPr txBox="1"/>
              <p:nvPr/>
            </p:nvSpPr>
            <p:spPr>
              <a:xfrm>
                <a:off x="696373" y="92332"/>
                <a:ext cx="1501373"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Introduction</a:t>
                </a:r>
                <a:endParaRPr lang="en-GB" sz="2000" cap="small" dirty="0">
                  <a:solidFill>
                    <a:schemeClr val="bg2">
                      <a:lumMod val="50000"/>
                    </a:schemeClr>
                  </a:solidFill>
                  <a:latin typeface="+mj-lt"/>
                </a:endParaRPr>
              </a:p>
            </p:txBody>
          </p:sp>
          <p:sp>
            <p:nvSpPr>
              <p:cNvPr id="40" name="ZoneTexte 39">
                <a:extLst>
                  <a:ext uri="{FF2B5EF4-FFF2-40B4-BE49-F238E27FC236}">
                    <a16:creationId xmlns:a16="http://schemas.microsoft.com/office/drawing/2014/main" id="{241DE269-3E22-4E99-83AE-2B13D9891204}"/>
                  </a:ext>
                </a:extLst>
              </p:cNvPr>
              <p:cNvSpPr txBox="1"/>
              <p:nvPr/>
            </p:nvSpPr>
            <p:spPr>
              <a:xfrm>
                <a:off x="10176162" y="92332"/>
                <a:ext cx="1317861"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Conclusion</a:t>
                </a:r>
                <a:endParaRPr lang="en-GB" sz="2000" cap="small" dirty="0">
                  <a:solidFill>
                    <a:schemeClr val="bg2">
                      <a:lumMod val="50000"/>
                    </a:schemeClr>
                  </a:solidFill>
                  <a:latin typeface="+mj-lt"/>
                </a:endParaRPr>
              </a:p>
            </p:txBody>
          </p:sp>
          <p:sp>
            <p:nvSpPr>
              <p:cNvPr id="41" name="ZoneTexte 40">
                <a:extLst>
                  <a:ext uri="{FF2B5EF4-FFF2-40B4-BE49-F238E27FC236}">
                    <a16:creationId xmlns:a16="http://schemas.microsoft.com/office/drawing/2014/main" id="{C3033A71-640D-4980-8640-96FFA2BF8502}"/>
                  </a:ext>
                </a:extLst>
              </p:cNvPr>
              <p:cNvSpPr txBox="1"/>
              <p:nvPr/>
            </p:nvSpPr>
            <p:spPr>
              <a:xfrm>
                <a:off x="3368854" y="92332"/>
                <a:ext cx="1030668" cy="400110"/>
              </a:xfrm>
              <a:prstGeom prst="rect">
                <a:avLst/>
              </a:prstGeom>
              <a:grpFill/>
            </p:spPr>
            <p:txBody>
              <a:bodyPr wrap="none" rtlCol="0" anchor="ctr">
                <a:spAutoFit/>
              </a:bodyPr>
              <a:lstStyle/>
              <a:p>
                <a:pPr algn="ctr"/>
                <a:r>
                  <a:rPr lang="fr-FR" sz="2000" b="1" cap="small" dirty="0">
                    <a:latin typeface="+mj-lt"/>
                  </a:rPr>
                  <a:t>Données</a:t>
                </a:r>
                <a:endParaRPr lang="en-GB" sz="2000" b="1" cap="small" dirty="0">
                  <a:latin typeface="+mj-lt"/>
                </a:endParaRPr>
              </a:p>
            </p:txBody>
          </p:sp>
          <p:sp>
            <p:nvSpPr>
              <p:cNvPr id="42" name="ZoneTexte 41">
                <a:extLst>
                  <a:ext uri="{FF2B5EF4-FFF2-40B4-BE49-F238E27FC236}">
                    <a16:creationId xmlns:a16="http://schemas.microsoft.com/office/drawing/2014/main" id="{68949264-E666-4B38-B14C-CA5894CED1C8}"/>
                  </a:ext>
                </a:extLst>
              </p:cNvPr>
              <p:cNvSpPr txBox="1"/>
              <p:nvPr/>
            </p:nvSpPr>
            <p:spPr>
              <a:xfrm>
                <a:off x="5570630" y="92332"/>
                <a:ext cx="117493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Démarche</a:t>
                </a:r>
                <a:endParaRPr lang="en-GB" sz="2000" cap="small" dirty="0">
                  <a:solidFill>
                    <a:schemeClr val="bg2">
                      <a:lumMod val="50000"/>
                    </a:schemeClr>
                  </a:solidFill>
                  <a:latin typeface="+mj-lt"/>
                </a:endParaRPr>
              </a:p>
            </p:txBody>
          </p:sp>
          <p:sp>
            <p:nvSpPr>
              <p:cNvPr id="43" name="ZoneTexte 42">
                <a:extLst>
                  <a:ext uri="{FF2B5EF4-FFF2-40B4-BE49-F238E27FC236}">
                    <a16:creationId xmlns:a16="http://schemas.microsoft.com/office/drawing/2014/main" id="{BFA9B2A5-8872-4847-B401-6AC00FA085FD}"/>
                  </a:ext>
                </a:extLst>
              </p:cNvPr>
              <p:cNvSpPr txBox="1"/>
              <p:nvPr/>
            </p:nvSpPr>
            <p:spPr>
              <a:xfrm>
                <a:off x="7916676" y="92332"/>
                <a:ext cx="1088376"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Résultats</a:t>
                </a:r>
                <a:endParaRPr lang="en-GB" sz="2000" cap="small" dirty="0">
                  <a:solidFill>
                    <a:schemeClr val="bg2">
                      <a:lumMod val="50000"/>
                    </a:schemeClr>
                  </a:solidFill>
                  <a:latin typeface="+mj-lt"/>
                </a:endParaRPr>
              </a:p>
            </p:txBody>
          </p:sp>
        </p:grpSp>
      </p:grpSp>
    </p:spTree>
    <p:extLst>
      <p:ext uri="{BB962C8B-B14F-4D97-AF65-F5344CB8AC3E}">
        <p14:creationId xmlns:p14="http://schemas.microsoft.com/office/powerpoint/2010/main" val="3026733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e 27">
            <a:extLst>
              <a:ext uri="{FF2B5EF4-FFF2-40B4-BE49-F238E27FC236}">
                <a16:creationId xmlns:a16="http://schemas.microsoft.com/office/drawing/2014/main" id="{C579A5E8-37BE-4AB3-A12F-187A14D2B438}"/>
              </a:ext>
            </a:extLst>
          </p:cNvPr>
          <p:cNvGrpSpPr/>
          <p:nvPr/>
        </p:nvGrpSpPr>
        <p:grpSpPr>
          <a:xfrm>
            <a:off x="4969672" y="6478557"/>
            <a:ext cx="7041189" cy="307777"/>
            <a:chOff x="4969672" y="6478557"/>
            <a:chExt cx="7041189" cy="307777"/>
          </a:xfrm>
        </p:grpSpPr>
        <p:sp>
          <p:nvSpPr>
            <p:cNvPr id="30" name="ZoneTexte 29">
              <a:extLst>
                <a:ext uri="{FF2B5EF4-FFF2-40B4-BE49-F238E27FC236}">
                  <a16:creationId xmlns:a16="http://schemas.microsoft.com/office/drawing/2014/main" id="{FFFE6159-94A6-4CE3-A9C6-CE653CFC965D}"/>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31" name="ZoneTexte 30">
              <a:extLst>
                <a:ext uri="{FF2B5EF4-FFF2-40B4-BE49-F238E27FC236}">
                  <a16:creationId xmlns:a16="http://schemas.microsoft.com/office/drawing/2014/main" id="{D3263E63-4089-4FAE-9025-552599F99758}"/>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28/01/2022</a:t>
              </a:fld>
              <a:endParaRPr lang="en-GB" sz="1600" b="1" cap="small" dirty="0">
                <a:latin typeface="+mj-lt"/>
              </a:endParaRPr>
            </a:p>
          </p:txBody>
        </p:sp>
      </p:grpSp>
      <p:sp>
        <p:nvSpPr>
          <p:cNvPr id="33" name="ZoneTexte 32">
            <a:extLst>
              <a:ext uri="{FF2B5EF4-FFF2-40B4-BE49-F238E27FC236}">
                <a16:creationId xmlns:a16="http://schemas.microsoft.com/office/drawing/2014/main" id="{765E602E-C1A4-4E90-8527-469DF104BF1A}"/>
              </a:ext>
            </a:extLst>
          </p:cNvPr>
          <p:cNvSpPr txBox="1"/>
          <p:nvPr/>
        </p:nvSpPr>
        <p:spPr>
          <a:xfrm>
            <a:off x="948274" y="1821515"/>
            <a:ext cx="8755923" cy="420435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Hypothèse : </a:t>
            </a:r>
            <a:r>
              <a:rPr lang="fr-FR" b="1" dirty="0">
                <a:solidFill>
                  <a:srgbClr val="F8AC00"/>
                </a:solidFill>
              </a:rPr>
              <a:t>indépendance</a:t>
            </a:r>
            <a:r>
              <a:rPr lang="fr-FR" dirty="0"/>
              <a:t> entre les capacités de mouvement et la « qualité » du milieu </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Génération de </a:t>
            </a:r>
            <a:r>
              <a:rPr lang="fr-FR" b="1" dirty="0">
                <a:solidFill>
                  <a:srgbClr val="F8AC00"/>
                </a:solidFill>
              </a:rPr>
              <a:t>pas théoriques </a:t>
            </a:r>
            <a:r>
              <a:rPr lang="fr-FR" dirty="0"/>
              <a:t>à partir de l’</a:t>
            </a:r>
            <a:r>
              <a:rPr lang="fr-FR" b="1" dirty="0">
                <a:solidFill>
                  <a:srgbClr val="F8AC00"/>
                </a:solidFill>
              </a:rPr>
              <a:t>ensemble</a:t>
            </a:r>
            <a:r>
              <a:rPr lang="fr-FR" dirty="0"/>
              <a:t> des pas observés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Caractérisation des pas selon les attributs du milieu (covariables)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Régression logistique </a:t>
            </a:r>
            <a:r>
              <a:rPr lang="fr-FR" b="1" dirty="0">
                <a:solidFill>
                  <a:srgbClr val="F8AC00"/>
                </a:solidFill>
              </a:rPr>
              <a:t>conditionnelle</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Inférence sur le </a:t>
            </a:r>
            <a:r>
              <a:rPr lang="fr-FR" b="1" dirty="0">
                <a:solidFill>
                  <a:srgbClr val="F8AC00"/>
                </a:solidFill>
              </a:rPr>
              <a:t>choix</a:t>
            </a:r>
            <a:r>
              <a:rPr lang="fr-FR" dirty="0"/>
              <a:t> du milieu</a:t>
            </a:r>
          </a:p>
          <a:p>
            <a:pPr marL="285750" indent="-285750">
              <a:lnSpc>
                <a:spcPct val="150000"/>
              </a:lnSpc>
              <a:buFont typeface="Arial" panose="020B0604020202020204" pitchFamily="34" charset="0"/>
              <a:buChar char="•"/>
            </a:pPr>
            <a:endParaRPr lang="fr-FR" dirty="0"/>
          </a:p>
        </p:txBody>
      </p:sp>
      <p:sp>
        <p:nvSpPr>
          <p:cNvPr id="19" name="ZoneTexte 18">
            <a:extLst>
              <a:ext uri="{FF2B5EF4-FFF2-40B4-BE49-F238E27FC236}">
                <a16:creationId xmlns:a16="http://schemas.microsoft.com/office/drawing/2014/main" id="{483EDEAC-EA8F-48D8-A358-5F81C8265FE3}"/>
              </a:ext>
            </a:extLst>
          </p:cNvPr>
          <p:cNvSpPr txBox="1"/>
          <p:nvPr/>
        </p:nvSpPr>
        <p:spPr>
          <a:xfrm>
            <a:off x="331514" y="897130"/>
            <a:ext cx="5055936" cy="523220"/>
          </a:xfrm>
          <a:prstGeom prst="rect">
            <a:avLst/>
          </a:prstGeom>
          <a:noFill/>
        </p:spPr>
        <p:txBody>
          <a:bodyPr wrap="none" rtlCol="0">
            <a:spAutoFit/>
          </a:bodyPr>
          <a:lstStyle/>
          <a:p>
            <a:r>
              <a:rPr lang="fr-FR" sz="2800" b="1" cap="small" dirty="0">
                <a:latin typeface="+mj-lt"/>
              </a:rPr>
              <a:t>Méthodes – </a:t>
            </a:r>
            <a:r>
              <a:rPr lang="en-US" sz="2800" b="1" i="1" cap="small" dirty="0">
                <a:latin typeface="+mj-lt"/>
              </a:rPr>
              <a:t>s</a:t>
            </a:r>
            <a:r>
              <a:rPr lang="en-US" sz="2800" i="1" cap="small" dirty="0"/>
              <a:t>tep selection analysis</a:t>
            </a:r>
            <a:endParaRPr lang="en-GB" sz="2800" b="1" i="1" cap="small" dirty="0">
              <a:latin typeface="+mj-lt"/>
            </a:endParaRPr>
          </a:p>
        </p:txBody>
      </p:sp>
      <p:grpSp>
        <p:nvGrpSpPr>
          <p:cNvPr id="20" name="Groupe 19">
            <a:extLst>
              <a:ext uri="{FF2B5EF4-FFF2-40B4-BE49-F238E27FC236}">
                <a16:creationId xmlns:a16="http://schemas.microsoft.com/office/drawing/2014/main" id="{53000B12-B6C8-4ED2-9003-A28F83ACC8E5}"/>
              </a:ext>
            </a:extLst>
          </p:cNvPr>
          <p:cNvGrpSpPr/>
          <p:nvPr/>
        </p:nvGrpSpPr>
        <p:grpSpPr>
          <a:xfrm>
            <a:off x="11498080" y="602928"/>
            <a:ext cx="677164" cy="523219"/>
            <a:chOff x="11498080" y="602928"/>
            <a:chExt cx="677164" cy="523219"/>
          </a:xfrm>
        </p:grpSpPr>
        <p:sp>
          <p:nvSpPr>
            <p:cNvPr id="22" name="Graphique 6" descr="Colibri">
              <a:extLst>
                <a:ext uri="{FF2B5EF4-FFF2-40B4-BE49-F238E27FC236}">
                  <a16:creationId xmlns:a16="http://schemas.microsoft.com/office/drawing/2014/main" id="{E27090F3-FED4-404C-B434-A481CEA0840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3" name="ZoneTexte 22">
              <a:extLst>
                <a:ext uri="{FF2B5EF4-FFF2-40B4-BE49-F238E27FC236}">
                  <a16:creationId xmlns:a16="http://schemas.microsoft.com/office/drawing/2014/main" id="{D35C95E1-5EE9-40B7-9213-8C2924880B1A}"/>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11</a:t>
              </a:fld>
              <a:endParaRPr lang="en-GB" sz="1600" b="1" dirty="0">
                <a:solidFill>
                  <a:srgbClr val="FEBE2F"/>
                </a:solidFill>
              </a:endParaRPr>
            </a:p>
          </p:txBody>
        </p:sp>
      </p:grpSp>
      <p:grpSp>
        <p:nvGrpSpPr>
          <p:cNvPr id="25" name="Groupe 24">
            <a:extLst>
              <a:ext uri="{FF2B5EF4-FFF2-40B4-BE49-F238E27FC236}">
                <a16:creationId xmlns:a16="http://schemas.microsoft.com/office/drawing/2014/main" id="{15070AFE-9F89-45CF-833A-73B664C18E53}"/>
              </a:ext>
            </a:extLst>
          </p:cNvPr>
          <p:cNvGrpSpPr/>
          <p:nvPr/>
        </p:nvGrpSpPr>
        <p:grpSpPr>
          <a:xfrm>
            <a:off x="0" y="0"/>
            <a:ext cx="12192000" cy="584775"/>
            <a:chOff x="0" y="0"/>
            <a:chExt cx="12192000" cy="584775"/>
          </a:xfrm>
          <a:solidFill>
            <a:srgbClr val="F8AC00"/>
          </a:solidFill>
        </p:grpSpPr>
        <p:sp>
          <p:nvSpPr>
            <p:cNvPr id="27" name="Rectangle 26">
              <a:extLst>
                <a:ext uri="{FF2B5EF4-FFF2-40B4-BE49-F238E27FC236}">
                  <a16:creationId xmlns:a16="http://schemas.microsoft.com/office/drawing/2014/main" id="{1B0ECCBD-14C4-4F1A-B7C7-FA734044E990}"/>
                </a:ext>
              </a:extLst>
            </p:cNvPr>
            <p:cNvSpPr/>
            <p:nvPr/>
          </p:nvSpPr>
          <p:spPr>
            <a:xfrm>
              <a:off x="0" y="0"/>
              <a:ext cx="12192000" cy="584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EBE2F"/>
                </a:solidFill>
              </a:endParaRPr>
            </a:p>
          </p:txBody>
        </p:sp>
        <p:grpSp>
          <p:nvGrpSpPr>
            <p:cNvPr id="34" name="Groupe 33">
              <a:extLst>
                <a:ext uri="{FF2B5EF4-FFF2-40B4-BE49-F238E27FC236}">
                  <a16:creationId xmlns:a16="http://schemas.microsoft.com/office/drawing/2014/main" id="{A17E5FF9-9470-4ED7-9053-ADCB77289745}"/>
                </a:ext>
              </a:extLst>
            </p:cNvPr>
            <p:cNvGrpSpPr/>
            <p:nvPr/>
          </p:nvGrpSpPr>
          <p:grpSpPr>
            <a:xfrm>
              <a:off x="696373" y="92332"/>
              <a:ext cx="10797650" cy="400110"/>
              <a:chOff x="696373" y="92332"/>
              <a:chExt cx="10797650" cy="400110"/>
            </a:xfrm>
            <a:grpFill/>
          </p:grpSpPr>
          <p:sp>
            <p:nvSpPr>
              <p:cNvPr id="35" name="ZoneTexte 34">
                <a:extLst>
                  <a:ext uri="{FF2B5EF4-FFF2-40B4-BE49-F238E27FC236}">
                    <a16:creationId xmlns:a16="http://schemas.microsoft.com/office/drawing/2014/main" id="{FAA99212-259A-4BE9-9F5E-1456B3F60EC0}"/>
                  </a:ext>
                </a:extLst>
              </p:cNvPr>
              <p:cNvSpPr txBox="1"/>
              <p:nvPr/>
            </p:nvSpPr>
            <p:spPr>
              <a:xfrm>
                <a:off x="696373" y="92332"/>
                <a:ext cx="1501373"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Introduction</a:t>
                </a:r>
                <a:endParaRPr lang="en-GB" sz="2000" cap="small" dirty="0">
                  <a:solidFill>
                    <a:schemeClr val="bg2">
                      <a:lumMod val="50000"/>
                    </a:schemeClr>
                  </a:solidFill>
                  <a:latin typeface="+mj-lt"/>
                </a:endParaRPr>
              </a:p>
            </p:txBody>
          </p:sp>
          <p:sp>
            <p:nvSpPr>
              <p:cNvPr id="36" name="ZoneTexte 35">
                <a:extLst>
                  <a:ext uri="{FF2B5EF4-FFF2-40B4-BE49-F238E27FC236}">
                    <a16:creationId xmlns:a16="http://schemas.microsoft.com/office/drawing/2014/main" id="{342DFEFE-F5BA-4EB2-9923-569BA794317B}"/>
                  </a:ext>
                </a:extLst>
              </p:cNvPr>
              <p:cNvSpPr txBox="1"/>
              <p:nvPr/>
            </p:nvSpPr>
            <p:spPr>
              <a:xfrm>
                <a:off x="10176162" y="92332"/>
                <a:ext cx="1317861"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Conclusion</a:t>
                </a:r>
                <a:endParaRPr lang="en-GB" sz="2000" cap="small" dirty="0">
                  <a:solidFill>
                    <a:schemeClr val="bg2">
                      <a:lumMod val="50000"/>
                    </a:schemeClr>
                  </a:solidFill>
                  <a:latin typeface="+mj-lt"/>
                </a:endParaRPr>
              </a:p>
            </p:txBody>
          </p:sp>
          <p:sp>
            <p:nvSpPr>
              <p:cNvPr id="37" name="ZoneTexte 36">
                <a:extLst>
                  <a:ext uri="{FF2B5EF4-FFF2-40B4-BE49-F238E27FC236}">
                    <a16:creationId xmlns:a16="http://schemas.microsoft.com/office/drawing/2014/main" id="{C2B4CE02-61DC-4465-A24D-98D03C561D21}"/>
                  </a:ext>
                </a:extLst>
              </p:cNvPr>
              <p:cNvSpPr txBox="1"/>
              <p:nvPr/>
            </p:nvSpPr>
            <p:spPr>
              <a:xfrm>
                <a:off x="3368854" y="92332"/>
                <a:ext cx="103066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Données</a:t>
                </a:r>
                <a:endParaRPr lang="en-GB" sz="2000" cap="small" dirty="0">
                  <a:solidFill>
                    <a:schemeClr val="bg2">
                      <a:lumMod val="50000"/>
                    </a:schemeClr>
                  </a:solidFill>
                  <a:latin typeface="+mj-lt"/>
                </a:endParaRPr>
              </a:p>
            </p:txBody>
          </p:sp>
          <p:sp>
            <p:nvSpPr>
              <p:cNvPr id="38" name="ZoneTexte 37">
                <a:extLst>
                  <a:ext uri="{FF2B5EF4-FFF2-40B4-BE49-F238E27FC236}">
                    <a16:creationId xmlns:a16="http://schemas.microsoft.com/office/drawing/2014/main" id="{96FFA3FC-7A74-4D1A-A2E7-9EE4BFAF8B96}"/>
                  </a:ext>
                </a:extLst>
              </p:cNvPr>
              <p:cNvSpPr txBox="1"/>
              <p:nvPr/>
            </p:nvSpPr>
            <p:spPr>
              <a:xfrm>
                <a:off x="5570630" y="92332"/>
                <a:ext cx="1174938" cy="400110"/>
              </a:xfrm>
              <a:prstGeom prst="rect">
                <a:avLst/>
              </a:prstGeom>
              <a:grpFill/>
            </p:spPr>
            <p:txBody>
              <a:bodyPr wrap="none" rtlCol="0" anchor="ctr">
                <a:spAutoFit/>
              </a:bodyPr>
              <a:lstStyle/>
              <a:p>
                <a:pPr algn="ctr"/>
                <a:r>
                  <a:rPr lang="fr-FR" sz="2000" b="1" cap="small" dirty="0">
                    <a:latin typeface="+mj-lt"/>
                  </a:rPr>
                  <a:t>Démarche</a:t>
                </a:r>
                <a:endParaRPr lang="en-GB" sz="2000" b="1" cap="small" dirty="0">
                  <a:latin typeface="+mj-lt"/>
                </a:endParaRPr>
              </a:p>
            </p:txBody>
          </p:sp>
          <p:sp>
            <p:nvSpPr>
              <p:cNvPr id="39" name="ZoneTexte 38">
                <a:extLst>
                  <a:ext uri="{FF2B5EF4-FFF2-40B4-BE49-F238E27FC236}">
                    <a16:creationId xmlns:a16="http://schemas.microsoft.com/office/drawing/2014/main" id="{4AA25978-5E07-445B-A64E-A28476424C8C}"/>
                  </a:ext>
                </a:extLst>
              </p:cNvPr>
              <p:cNvSpPr txBox="1"/>
              <p:nvPr/>
            </p:nvSpPr>
            <p:spPr>
              <a:xfrm>
                <a:off x="7916676" y="92332"/>
                <a:ext cx="1088376"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Résultats</a:t>
                </a:r>
                <a:endParaRPr lang="en-GB" sz="2000" cap="small" dirty="0">
                  <a:solidFill>
                    <a:schemeClr val="bg2">
                      <a:lumMod val="50000"/>
                    </a:schemeClr>
                  </a:solidFill>
                  <a:latin typeface="+mj-lt"/>
                </a:endParaRPr>
              </a:p>
            </p:txBody>
          </p:sp>
        </p:grpSp>
      </p:grpSp>
    </p:spTree>
    <p:extLst>
      <p:ext uri="{BB962C8B-B14F-4D97-AF65-F5344CB8AC3E}">
        <p14:creationId xmlns:p14="http://schemas.microsoft.com/office/powerpoint/2010/main" val="903981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B52513D-BC2A-40FA-B95D-50782B5183A7}"/>
              </a:ext>
            </a:extLst>
          </p:cNvPr>
          <p:cNvSpPr txBox="1"/>
          <p:nvPr/>
        </p:nvSpPr>
        <p:spPr>
          <a:xfrm>
            <a:off x="2859482" y="5475185"/>
            <a:ext cx="7720062" cy="369332"/>
          </a:xfrm>
          <a:prstGeom prst="rect">
            <a:avLst/>
          </a:prstGeom>
          <a:noFill/>
        </p:spPr>
        <p:txBody>
          <a:bodyPr wrap="none">
            <a:spAutoFit/>
          </a:bodyPr>
          <a:lstStyle/>
          <a:p>
            <a:r>
              <a:rPr lang="en-US" i="1" dirty="0"/>
              <a:t>SSA</a:t>
            </a:r>
            <a:r>
              <a:rPr lang="en-US" dirty="0"/>
              <a:t> </a:t>
            </a:r>
            <a:r>
              <a:rPr lang="fr-FR" dirty="0"/>
              <a:t>: </a:t>
            </a:r>
            <a:r>
              <a:rPr lang="fr-FR" b="1" dirty="0">
                <a:solidFill>
                  <a:srgbClr val="F8AC00"/>
                </a:solidFill>
              </a:rPr>
              <a:t>indépendance</a:t>
            </a:r>
            <a:r>
              <a:rPr lang="fr-FR" dirty="0"/>
              <a:t> du mouvement et de la sélection de l'habitat l'un de l'autre</a:t>
            </a:r>
            <a:endParaRPr lang="en-US" dirty="0"/>
          </a:p>
        </p:txBody>
      </p:sp>
      <p:sp>
        <p:nvSpPr>
          <p:cNvPr id="8" name="Rectangle 7">
            <a:extLst>
              <a:ext uri="{FF2B5EF4-FFF2-40B4-BE49-F238E27FC236}">
                <a16:creationId xmlns:a16="http://schemas.microsoft.com/office/drawing/2014/main" id="{81C07E04-47E2-4E56-90C9-F5A79AEC3E55}"/>
              </a:ext>
            </a:extLst>
          </p:cNvPr>
          <p:cNvSpPr/>
          <p:nvPr/>
        </p:nvSpPr>
        <p:spPr>
          <a:xfrm rot="7764869">
            <a:off x="1440297" y="1888727"/>
            <a:ext cx="308830" cy="767953"/>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2" name="Picture 21" descr="Chart&#10;&#10;Description automatically generated with medium confidence">
            <a:extLst>
              <a:ext uri="{FF2B5EF4-FFF2-40B4-BE49-F238E27FC236}">
                <a16:creationId xmlns:a16="http://schemas.microsoft.com/office/drawing/2014/main" id="{86726674-D77F-4609-B6D0-CBDF0A68961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9640" b="76593" l="38577" r="68538">
                        <a14:foregroundMark x1="56917" y1="30471" x2="66008" y2="38781"/>
                        <a14:foregroundMark x1="66008" y1="38781" x2="67273" y2="48615"/>
                        <a14:foregroundMark x1="67273" y1="48615" x2="66877" y2="50416"/>
                        <a14:foregroundMark x1="68538" y1="47230" x2="68538" y2="47230"/>
                        <a14:foregroundMark x1="56443" y1="29778" x2="56443" y2="29778"/>
                        <a14:foregroundMark x1="38656" y1="47507" x2="38656" y2="47507"/>
                        <a14:foregroundMark x1="49565" y1="75069" x2="52095" y2="76593"/>
                      </a14:backgroundRemoval>
                    </a14:imgEffect>
                  </a14:imgLayer>
                </a14:imgProps>
              </a:ext>
              <a:ext uri="{28A0092B-C50C-407E-A947-70E740481C1C}">
                <a14:useLocalDpi xmlns:a14="http://schemas.microsoft.com/office/drawing/2010/main" val="0"/>
              </a:ext>
            </a:extLst>
          </a:blip>
          <a:srcRect l="35372" t="27263" r="29433" b="20122"/>
          <a:stretch/>
        </p:blipFill>
        <p:spPr>
          <a:xfrm>
            <a:off x="7639050" y="1851183"/>
            <a:ext cx="3856285" cy="3290301"/>
          </a:xfrm>
          <a:prstGeom prst="rect">
            <a:avLst/>
          </a:prstGeom>
        </p:spPr>
      </p:pic>
      <p:cxnSp>
        <p:nvCxnSpPr>
          <p:cNvPr id="9" name="Straight Arrow Connector 8">
            <a:extLst>
              <a:ext uri="{FF2B5EF4-FFF2-40B4-BE49-F238E27FC236}">
                <a16:creationId xmlns:a16="http://schemas.microsoft.com/office/drawing/2014/main" id="{39E0E835-DAB5-4AF1-A114-059CB42C75D3}"/>
              </a:ext>
            </a:extLst>
          </p:cNvPr>
          <p:cNvCxnSpPr>
            <a:cxnSpLocks/>
          </p:cNvCxnSpPr>
          <p:nvPr/>
        </p:nvCxnSpPr>
        <p:spPr>
          <a:xfrm>
            <a:off x="6058462" y="3458191"/>
            <a:ext cx="979749" cy="0"/>
          </a:xfrm>
          <a:prstGeom prst="straightConnector1">
            <a:avLst/>
          </a:prstGeom>
          <a:ln w="38100">
            <a:solidFill>
              <a:srgbClr val="F8AC00"/>
            </a:solidFill>
            <a:tailEnd type="triangle"/>
          </a:ln>
        </p:spPr>
        <p:style>
          <a:lnRef idx="3">
            <a:schemeClr val="accent2"/>
          </a:lnRef>
          <a:fillRef idx="0">
            <a:schemeClr val="accent2"/>
          </a:fillRef>
          <a:effectRef idx="2">
            <a:schemeClr val="accent2"/>
          </a:effectRef>
          <a:fontRef idx="minor">
            <a:schemeClr val="tx1"/>
          </a:fontRef>
        </p:style>
      </p:cxnSp>
      <p:grpSp>
        <p:nvGrpSpPr>
          <p:cNvPr id="28" name="Groupe 27">
            <a:extLst>
              <a:ext uri="{FF2B5EF4-FFF2-40B4-BE49-F238E27FC236}">
                <a16:creationId xmlns:a16="http://schemas.microsoft.com/office/drawing/2014/main" id="{C579A5E8-37BE-4AB3-A12F-187A14D2B438}"/>
              </a:ext>
            </a:extLst>
          </p:cNvPr>
          <p:cNvGrpSpPr/>
          <p:nvPr/>
        </p:nvGrpSpPr>
        <p:grpSpPr>
          <a:xfrm>
            <a:off x="4969672" y="6478557"/>
            <a:ext cx="7041189" cy="307777"/>
            <a:chOff x="4969672" y="6478557"/>
            <a:chExt cx="7041189" cy="307777"/>
          </a:xfrm>
        </p:grpSpPr>
        <p:sp>
          <p:nvSpPr>
            <p:cNvPr id="30" name="ZoneTexte 29">
              <a:extLst>
                <a:ext uri="{FF2B5EF4-FFF2-40B4-BE49-F238E27FC236}">
                  <a16:creationId xmlns:a16="http://schemas.microsoft.com/office/drawing/2014/main" id="{FFFE6159-94A6-4CE3-A9C6-CE653CFC965D}"/>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31" name="ZoneTexte 30">
              <a:extLst>
                <a:ext uri="{FF2B5EF4-FFF2-40B4-BE49-F238E27FC236}">
                  <a16:creationId xmlns:a16="http://schemas.microsoft.com/office/drawing/2014/main" id="{D3263E63-4089-4FAE-9025-552599F99758}"/>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28/01/2022</a:t>
              </a:fld>
              <a:endParaRPr lang="en-GB" sz="1600" b="1" cap="small" dirty="0">
                <a:latin typeface="+mj-lt"/>
              </a:endParaRPr>
            </a:p>
          </p:txBody>
        </p:sp>
      </p:grpSp>
      <p:sp>
        <p:nvSpPr>
          <p:cNvPr id="32" name="ZoneTexte 31">
            <a:extLst>
              <a:ext uri="{FF2B5EF4-FFF2-40B4-BE49-F238E27FC236}">
                <a16:creationId xmlns:a16="http://schemas.microsoft.com/office/drawing/2014/main" id="{71415A69-C391-459C-8C1A-A28D9F30344F}"/>
              </a:ext>
            </a:extLst>
          </p:cNvPr>
          <p:cNvSpPr txBox="1"/>
          <p:nvPr/>
        </p:nvSpPr>
        <p:spPr>
          <a:xfrm>
            <a:off x="331514" y="897130"/>
            <a:ext cx="5055936" cy="523220"/>
          </a:xfrm>
          <a:prstGeom prst="rect">
            <a:avLst/>
          </a:prstGeom>
          <a:noFill/>
        </p:spPr>
        <p:txBody>
          <a:bodyPr wrap="none" rtlCol="0">
            <a:spAutoFit/>
          </a:bodyPr>
          <a:lstStyle/>
          <a:p>
            <a:r>
              <a:rPr lang="fr-FR" sz="2800" b="1" cap="small" dirty="0">
                <a:latin typeface="+mj-lt"/>
              </a:rPr>
              <a:t>Méthodes – </a:t>
            </a:r>
            <a:r>
              <a:rPr lang="en-US" sz="2800" b="1" i="1" cap="small" dirty="0">
                <a:latin typeface="+mj-lt"/>
              </a:rPr>
              <a:t>s</a:t>
            </a:r>
            <a:r>
              <a:rPr lang="en-US" sz="2800" i="1" cap="small" dirty="0"/>
              <a:t>tep selection analysis</a:t>
            </a:r>
            <a:endParaRPr lang="en-GB" sz="2800" b="1" i="1" cap="small" dirty="0">
              <a:latin typeface="+mj-lt"/>
            </a:endParaRPr>
          </a:p>
        </p:txBody>
      </p:sp>
      <p:pic>
        <p:nvPicPr>
          <p:cNvPr id="23" name="Picture 22" descr="Icon&#10;&#10;Description automatically generated">
            <a:extLst>
              <a:ext uri="{FF2B5EF4-FFF2-40B4-BE49-F238E27FC236}">
                <a16:creationId xmlns:a16="http://schemas.microsoft.com/office/drawing/2014/main" id="{F3EA8BBD-261B-4001-A203-E0CB127EB0D8}"/>
              </a:ext>
            </a:extLst>
          </p:cNvPr>
          <p:cNvPicPr>
            <a:picLocks noChangeAspect="1"/>
          </p:cNvPicPr>
          <p:nvPr/>
        </p:nvPicPr>
        <p:blipFill rotWithShape="1">
          <a:blip r:embed="rId5">
            <a:extLst>
              <a:ext uri="{28A0092B-C50C-407E-A947-70E740481C1C}">
                <a14:useLocalDpi xmlns:a14="http://schemas.microsoft.com/office/drawing/2010/main" val="0"/>
              </a:ext>
            </a:extLst>
          </a:blip>
          <a:srcRect l="5113" t="10936" r="6397" b="19996"/>
          <a:stretch/>
        </p:blipFill>
        <p:spPr>
          <a:xfrm>
            <a:off x="2394020" y="5475185"/>
            <a:ext cx="407630" cy="378568"/>
          </a:xfrm>
          <a:prstGeom prst="rect">
            <a:avLst/>
          </a:prstGeom>
        </p:spPr>
      </p:pic>
      <p:grpSp>
        <p:nvGrpSpPr>
          <p:cNvPr id="33" name="Groupe 32">
            <a:extLst>
              <a:ext uri="{FF2B5EF4-FFF2-40B4-BE49-F238E27FC236}">
                <a16:creationId xmlns:a16="http://schemas.microsoft.com/office/drawing/2014/main" id="{DB76AF41-8F53-448B-B7D0-22DEE8415018}"/>
              </a:ext>
            </a:extLst>
          </p:cNvPr>
          <p:cNvGrpSpPr/>
          <p:nvPr/>
        </p:nvGrpSpPr>
        <p:grpSpPr>
          <a:xfrm>
            <a:off x="11498080" y="602928"/>
            <a:ext cx="677164" cy="523219"/>
            <a:chOff x="11498080" y="602928"/>
            <a:chExt cx="677164" cy="523219"/>
          </a:xfrm>
        </p:grpSpPr>
        <p:sp>
          <p:nvSpPr>
            <p:cNvPr id="34" name="Graphique 6" descr="Colibri">
              <a:extLst>
                <a:ext uri="{FF2B5EF4-FFF2-40B4-BE49-F238E27FC236}">
                  <a16:creationId xmlns:a16="http://schemas.microsoft.com/office/drawing/2014/main" id="{6DD6212F-0CE8-4DDF-A751-3D557A362D81}"/>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35" name="ZoneTexte 34">
              <a:extLst>
                <a:ext uri="{FF2B5EF4-FFF2-40B4-BE49-F238E27FC236}">
                  <a16:creationId xmlns:a16="http://schemas.microsoft.com/office/drawing/2014/main" id="{87BD5D7F-F306-418A-9A6A-70E1DC86E9E6}"/>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12</a:t>
              </a:fld>
              <a:endParaRPr lang="en-GB" sz="1600" b="1" dirty="0">
                <a:solidFill>
                  <a:srgbClr val="FEBE2F"/>
                </a:solidFill>
              </a:endParaRPr>
            </a:p>
          </p:txBody>
        </p:sp>
      </p:grpSp>
      <p:grpSp>
        <p:nvGrpSpPr>
          <p:cNvPr id="36" name="Groupe 35">
            <a:extLst>
              <a:ext uri="{FF2B5EF4-FFF2-40B4-BE49-F238E27FC236}">
                <a16:creationId xmlns:a16="http://schemas.microsoft.com/office/drawing/2014/main" id="{59E6A051-3323-4604-89DD-77CC95ECAE68}"/>
              </a:ext>
            </a:extLst>
          </p:cNvPr>
          <p:cNvGrpSpPr/>
          <p:nvPr/>
        </p:nvGrpSpPr>
        <p:grpSpPr>
          <a:xfrm>
            <a:off x="0" y="0"/>
            <a:ext cx="12192000" cy="584775"/>
            <a:chOff x="0" y="0"/>
            <a:chExt cx="12192000" cy="584775"/>
          </a:xfrm>
          <a:solidFill>
            <a:srgbClr val="F8AC00"/>
          </a:solidFill>
        </p:grpSpPr>
        <p:sp>
          <p:nvSpPr>
            <p:cNvPr id="41" name="Rectangle 40">
              <a:extLst>
                <a:ext uri="{FF2B5EF4-FFF2-40B4-BE49-F238E27FC236}">
                  <a16:creationId xmlns:a16="http://schemas.microsoft.com/office/drawing/2014/main" id="{95ABD28D-5AAE-4D39-A446-845DDFCA0FEC}"/>
                </a:ext>
              </a:extLst>
            </p:cNvPr>
            <p:cNvSpPr/>
            <p:nvPr/>
          </p:nvSpPr>
          <p:spPr>
            <a:xfrm>
              <a:off x="0" y="0"/>
              <a:ext cx="12192000" cy="584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EBE2F"/>
                </a:solidFill>
              </a:endParaRPr>
            </a:p>
          </p:txBody>
        </p:sp>
        <p:grpSp>
          <p:nvGrpSpPr>
            <p:cNvPr id="42" name="Groupe 41">
              <a:extLst>
                <a:ext uri="{FF2B5EF4-FFF2-40B4-BE49-F238E27FC236}">
                  <a16:creationId xmlns:a16="http://schemas.microsoft.com/office/drawing/2014/main" id="{4364C5F9-B81D-477A-990B-657DDCBB7F12}"/>
                </a:ext>
              </a:extLst>
            </p:cNvPr>
            <p:cNvGrpSpPr/>
            <p:nvPr/>
          </p:nvGrpSpPr>
          <p:grpSpPr>
            <a:xfrm>
              <a:off x="696373" y="92332"/>
              <a:ext cx="10797650" cy="400110"/>
              <a:chOff x="696373" y="92332"/>
              <a:chExt cx="10797650" cy="400110"/>
            </a:xfrm>
            <a:grpFill/>
          </p:grpSpPr>
          <p:sp>
            <p:nvSpPr>
              <p:cNvPr id="43" name="ZoneTexte 42">
                <a:extLst>
                  <a:ext uri="{FF2B5EF4-FFF2-40B4-BE49-F238E27FC236}">
                    <a16:creationId xmlns:a16="http://schemas.microsoft.com/office/drawing/2014/main" id="{0B634302-1C22-4FF4-B490-ED943C42688F}"/>
                  </a:ext>
                </a:extLst>
              </p:cNvPr>
              <p:cNvSpPr txBox="1"/>
              <p:nvPr/>
            </p:nvSpPr>
            <p:spPr>
              <a:xfrm>
                <a:off x="696373" y="92332"/>
                <a:ext cx="1501373"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Introduction</a:t>
                </a:r>
                <a:endParaRPr lang="en-GB" sz="2000" cap="small" dirty="0">
                  <a:solidFill>
                    <a:schemeClr val="bg2">
                      <a:lumMod val="50000"/>
                    </a:schemeClr>
                  </a:solidFill>
                  <a:latin typeface="+mj-lt"/>
                </a:endParaRPr>
              </a:p>
            </p:txBody>
          </p:sp>
          <p:sp>
            <p:nvSpPr>
              <p:cNvPr id="44" name="ZoneTexte 43">
                <a:extLst>
                  <a:ext uri="{FF2B5EF4-FFF2-40B4-BE49-F238E27FC236}">
                    <a16:creationId xmlns:a16="http://schemas.microsoft.com/office/drawing/2014/main" id="{C8A4596A-E347-4185-A670-F61FBF646768}"/>
                  </a:ext>
                </a:extLst>
              </p:cNvPr>
              <p:cNvSpPr txBox="1"/>
              <p:nvPr/>
            </p:nvSpPr>
            <p:spPr>
              <a:xfrm>
                <a:off x="10176162" y="92332"/>
                <a:ext cx="1317861"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Conclusion</a:t>
                </a:r>
                <a:endParaRPr lang="en-GB" sz="2000" cap="small" dirty="0">
                  <a:solidFill>
                    <a:schemeClr val="bg2">
                      <a:lumMod val="50000"/>
                    </a:schemeClr>
                  </a:solidFill>
                  <a:latin typeface="+mj-lt"/>
                </a:endParaRPr>
              </a:p>
            </p:txBody>
          </p:sp>
          <p:sp>
            <p:nvSpPr>
              <p:cNvPr id="45" name="ZoneTexte 44">
                <a:extLst>
                  <a:ext uri="{FF2B5EF4-FFF2-40B4-BE49-F238E27FC236}">
                    <a16:creationId xmlns:a16="http://schemas.microsoft.com/office/drawing/2014/main" id="{92F785EA-0682-48C4-B811-4D70AD4BF961}"/>
                  </a:ext>
                </a:extLst>
              </p:cNvPr>
              <p:cNvSpPr txBox="1"/>
              <p:nvPr/>
            </p:nvSpPr>
            <p:spPr>
              <a:xfrm>
                <a:off x="3368854" y="92332"/>
                <a:ext cx="103066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Données</a:t>
                </a:r>
                <a:endParaRPr lang="en-GB" sz="2000" cap="small" dirty="0">
                  <a:solidFill>
                    <a:schemeClr val="bg2">
                      <a:lumMod val="50000"/>
                    </a:schemeClr>
                  </a:solidFill>
                  <a:latin typeface="+mj-lt"/>
                </a:endParaRPr>
              </a:p>
            </p:txBody>
          </p:sp>
          <p:sp>
            <p:nvSpPr>
              <p:cNvPr id="46" name="ZoneTexte 45">
                <a:extLst>
                  <a:ext uri="{FF2B5EF4-FFF2-40B4-BE49-F238E27FC236}">
                    <a16:creationId xmlns:a16="http://schemas.microsoft.com/office/drawing/2014/main" id="{D4A27EC9-A192-42ED-B868-025559B98D29}"/>
                  </a:ext>
                </a:extLst>
              </p:cNvPr>
              <p:cNvSpPr txBox="1"/>
              <p:nvPr/>
            </p:nvSpPr>
            <p:spPr>
              <a:xfrm>
                <a:off x="5570630" y="92332"/>
                <a:ext cx="117493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Démarche</a:t>
                </a:r>
                <a:endParaRPr lang="en-GB" sz="2000" cap="small" dirty="0">
                  <a:solidFill>
                    <a:schemeClr val="bg2">
                      <a:lumMod val="50000"/>
                    </a:schemeClr>
                  </a:solidFill>
                  <a:latin typeface="+mj-lt"/>
                </a:endParaRPr>
              </a:p>
            </p:txBody>
          </p:sp>
          <p:sp>
            <p:nvSpPr>
              <p:cNvPr id="47" name="ZoneTexte 46">
                <a:extLst>
                  <a:ext uri="{FF2B5EF4-FFF2-40B4-BE49-F238E27FC236}">
                    <a16:creationId xmlns:a16="http://schemas.microsoft.com/office/drawing/2014/main" id="{C156E3D0-5635-44E7-9483-180C9959A368}"/>
                  </a:ext>
                </a:extLst>
              </p:cNvPr>
              <p:cNvSpPr txBox="1"/>
              <p:nvPr/>
            </p:nvSpPr>
            <p:spPr>
              <a:xfrm>
                <a:off x="7916676" y="92332"/>
                <a:ext cx="1088376"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Résultats</a:t>
                </a:r>
                <a:endParaRPr lang="en-GB" sz="2000" cap="small" dirty="0">
                  <a:solidFill>
                    <a:schemeClr val="bg2">
                      <a:lumMod val="50000"/>
                    </a:schemeClr>
                  </a:solidFill>
                  <a:latin typeface="+mj-lt"/>
                </a:endParaRPr>
              </a:p>
            </p:txBody>
          </p:sp>
        </p:grpSp>
      </p:grpSp>
      <p:grpSp>
        <p:nvGrpSpPr>
          <p:cNvPr id="55" name="Groupe 54">
            <a:extLst>
              <a:ext uri="{FF2B5EF4-FFF2-40B4-BE49-F238E27FC236}">
                <a16:creationId xmlns:a16="http://schemas.microsoft.com/office/drawing/2014/main" id="{61D9EF22-5B60-42B4-8D9B-88775124C315}"/>
              </a:ext>
            </a:extLst>
          </p:cNvPr>
          <p:cNvGrpSpPr/>
          <p:nvPr/>
        </p:nvGrpSpPr>
        <p:grpSpPr>
          <a:xfrm>
            <a:off x="693920" y="2009472"/>
            <a:ext cx="5109740" cy="3339650"/>
            <a:chOff x="693920" y="2009472"/>
            <a:chExt cx="5109740" cy="3339650"/>
          </a:xfrm>
        </p:grpSpPr>
        <p:grpSp>
          <p:nvGrpSpPr>
            <p:cNvPr id="56" name="Groupe 55">
              <a:extLst>
                <a:ext uri="{FF2B5EF4-FFF2-40B4-BE49-F238E27FC236}">
                  <a16:creationId xmlns:a16="http://schemas.microsoft.com/office/drawing/2014/main" id="{221E61DD-1C49-4FC1-B7F7-7B480C9C66D3}"/>
                </a:ext>
              </a:extLst>
            </p:cNvPr>
            <p:cNvGrpSpPr/>
            <p:nvPr/>
          </p:nvGrpSpPr>
          <p:grpSpPr>
            <a:xfrm>
              <a:off x="693920" y="2028063"/>
              <a:ext cx="5109740" cy="3321059"/>
              <a:chOff x="404152" y="1878002"/>
              <a:chExt cx="6387173" cy="4151323"/>
            </a:xfrm>
          </p:grpSpPr>
          <p:pic>
            <p:nvPicPr>
              <p:cNvPr id="58" name="Picture 4">
                <a:extLst>
                  <a:ext uri="{FF2B5EF4-FFF2-40B4-BE49-F238E27FC236}">
                    <a16:creationId xmlns:a16="http://schemas.microsoft.com/office/drawing/2014/main" id="{BD33F62B-E8CD-4C2A-8A8B-F5592AE7D023}"/>
                  </a:ext>
                </a:extLst>
              </p:cNvPr>
              <p:cNvPicPr>
                <a:picLocks noChangeAspect="1"/>
              </p:cNvPicPr>
              <p:nvPr/>
            </p:nvPicPr>
            <p:blipFill rotWithShape="1">
              <a:blip r:embed="rId6"/>
              <a:srcRect l="3581" r="999" b="1199"/>
              <a:stretch/>
            </p:blipFill>
            <p:spPr>
              <a:xfrm>
                <a:off x="404152" y="1919790"/>
                <a:ext cx="6387173" cy="4109535"/>
              </a:xfrm>
              <a:prstGeom prst="rect">
                <a:avLst/>
              </a:prstGeom>
            </p:spPr>
          </p:pic>
          <p:sp>
            <p:nvSpPr>
              <p:cNvPr id="59" name="Rectangle 58">
                <a:extLst>
                  <a:ext uri="{FF2B5EF4-FFF2-40B4-BE49-F238E27FC236}">
                    <a16:creationId xmlns:a16="http://schemas.microsoft.com/office/drawing/2014/main" id="{48BA4F85-0F18-43F3-9580-1BA17232438F}"/>
                  </a:ext>
                </a:extLst>
              </p:cNvPr>
              <p:cNvSpPr/>
              <p:nvPr/>
            </p:nvSpPr>
            <p:spPr>
              <a:xfrm rot="7680820">
                <a:off x="1074098" y="1649451"/>
                <a:ext cx="466175" cy="92327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57" name="Picture 21" descr="A turtle swimming in water&#10;&#10;Description automatically generated with medium confidence">
              <a:extLst>
                <a:ext uri="{FF2B5EF4-FFF2-40B4-BE49-F238E27FC236}">
                  <a16:creationId xmlns:a16="http://schemas.microsoft.com/office/drawing/2014/main" id="{9B935607-9FC6-4BE7-B10F-19EF47F9F1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748169" flipH="1">
              <a:off x="1054312" y="2009472"/>
              <a:ext cx="720694" cy="507595"/>
            </a:xfrm>
            <a:prstGeom prst="rect">
              <a:avLst/>
            </a:prstGeom>
          </p:spPr>
        </p:pic>
      </p:grpSp>
    </p:spTree>
    <p:extLst>
      <p:ext uri="{BB962C8B-B14F-4D97-AF65-F5344CB8AC3E}">
        <p14:creationId xmlns:p14="http://schemas.microsoft.com/office/powerpoint/2010/main" val="112722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e 29">
            <a:extLst>
              <a:ext uri="{FF2B5EF4-FFF2-40B4-BE49-F238E27FC236}">
                <a16:creationId xmlns:a16="http://schemas.microsoft.com/office/drawing/2014/main" id="{6EC46C3B-BB3F-42EB-A536-B6B1E79DFBBF}"/>
              </a:ext>
            </a:extLst>
          </p:cNvPr>
          <p:cNvGrpSpPr/>
          <p:nvPr/>
        </p:nvGrpSpPr>
        <p:grpSpPr>
          <a:xfrm>
            <a:off x="4969672" y="6478557"/>
            <a:ext cx="7041189" cy="307777"/>
            <a:chOff x="4969672" y="6478557"/>
            <a:chExt cx="7041189" cy="307777"/>
          </a:xfrm>
        </p:grpSpPr>
        <p:sp>
          <p:nvSpPr>
            <p:cNvPr id="32" name="ZoneTexte 31">
              <a:extLst>
                <a:ext uri="{FF2B5EF4-FFF2-40B4-BE49-F238E27FC236}">
                  <a16:creationId xmlns:a16="http://schemas.microsoft.com/office/drawing/2014/main" id="{6FEFCF56-269A-43C3-9E4B-E3DEC4B7202B}"/>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33" name="ZoneTexte 32">
              <a:extLst>
                <a:ext uri="{FF2B5EF4-FFF2-40B4-BE49-F238E27FC236}">
                  <a16:creationId xmlns:a16="http://schemas.microsoft.com/office/drawing/2014/main" id="{A36268DA-514D-4BB1-A708-896EA5915186}"/>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28/01/2022</a:t>
              </a:fld>
              <a:endParaRPr lang="en-GB" sz="1600" b="1" cap="small" dirty="0">
                <a:latin typeface="+mj-lt"/>
              </a:endParaRPr>
            </a:p>
          </p:txBody>
        </p:sp>
      </p:grpSp>
      <p:sp>
        <p:nvSpPr>
          <p:cNvPr id="18" name="ZoneTexte 17">
            <a:extLst>
              <a:ext uri="{FF2B5EF4-FFF2-40B4-BE49-F238E27FC236}">
                <a16:creationId xmlns:a16="http://schemas.microsoft.com/office/drawing/2014/main" id="{DA76A76E-FDCE-43F8-82B0-7549DC56D143}"/>
              </a:ext>
            </a:extLst>
          </p:cNvPr>
          <p:cNvSpPr txBox="1"/>
          <p:nvPr/>
        </p:nvSpPr>
        <p:spPr>
          <a:xfrm>
            <a:off x="331514" y="897130"/>
            <a:ext cx="6507422" cy="523220"/>
          </a:xfrm>
          <a:prstGeom prst="rect">
            <a:avLst/>
          </a:prstGeom>
          <a:noFill/>
        </p:spPr>
        <p:txBody>
          <a:bodyPr wrap="none" rtlCol="0">
            <a:spAutoFit/>
          </a:bodyPr>
          <a:lstStyle/>
          <a:p>
            <a:r>
              <a:rPr lang="fr-FR" sz="2800" b="1" cap="small" dirty="0">
                <a:latin typeface="+mj-lt"/>
              </a:rPr>
              <a:t>Méthodes – </a:t>
            </a:r>
            <a:r>
              <a:rPr lang="en-US" sz="2800" b="1" i="1" cap="small" dirty="0">
                <a:latin typeface="+mj-lt"/>
              </a:rPr>
              <a:t>i</a:t>
            </a:r>
            <a:r>
              <a:rPr lang="en-US" sz="2800" i="1" cap="small" dirty="0"/>
              <a:t>ntegrated step selection analysis</a:t>
            </a:r>
            <a:endParaRPr lang="en-GB" sz="2800" b="1" i="1" cap="small" dirty="0">
              <a:latin typeface="+mj-lt"/>
            </a:endParaRPr>
          </a:p>
        </p:txBody>
      </p:sp>
      <p:grpSp>
        <p:nvGrpSpPr>
          <p:cNvPr id="19" name="Groupe 18">
            <a:extLst>
              <a:ext uri="{FF2B5EF4-FFF2-40B4-BE49-F238E27FC236}">
                <a16:creationId xmlns:a16="http://schemas.microsoft.com/office/drawing/2014/main" id="{45C68EF8-3F7D-4D93-B9AD-8B446E72E689}"/>
              </a:ext>
            </a:extLst>
          </p:cNvPr>
          <p:cNvGrpSpPr/>
          <p:nvPr/>
        </p:nvGrpSpPr>
        <p:grpSpPr>
          <a:xfrm>
            <a:off x="11498080" y="602928"/>
            <a:ext cx="677164" cy="523219"/>
            <a:chOff x="11498080" y="602928"/>
            <a:chExt cx="677164" cy="523219"/>
          </a:xfrm>
        </p:grpSpPr>
        <p:sp>
          <p:nvSpPr>
            <p:cNvPr id="20" name="Graphique 6" descr="Colibri">
              <a:extLst>
                <a:ext uri="{FF2B5EF4-FFF2-40B4-BE49-F238E27FC236}">
                  <a16:creationId xmlns:a16="http://schemas.microsoft.com/office/drawing/2014/main" id="{3AE4F153-0FBD-43F0-9881-82928E18B419}"/>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2" name="ZoneTexte 21">
              <a:extLst>
                <a:ext uri="{FF2B5EF4-FFF2-40B4-BE49-F238E27FC236}">
                  <a16:creationId xmlns:a16="http://schemas.microsoft.com/office/drawing/2014/main" id="{E9A54C11-C313-4E8C-BADC-FB7B33F0BD6C}"/>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13</a:t>
              </a:fld>
              <a:endParaRPr lang="en-GB" sz="1600" b="1" dirty="0">
                <a:solidFill>
                  <a:srgbClr val="FEBE2F"/>
                </a:solidFill>
              </a:endParaRPr>
            </a:p>
          </p:txBody>
        </p:sp>
      </p:grpSp>
      <p:grpSp>
        <p:nvGrpSpPr>
          <p:cNvPr id="23" name="Groupe 22">
            <a:extLst>
              <a:ext uri="{FF2B5EF4-FFF2-40B4-BE49-F238E27FC236}">
                <a16:creationId xmlns:a16="http://schemas.microsoft.com/office/drawing/2014/main" id="{4ED6715C-9D8B-4807-8CA1-E631B6ED66AE}"/>
              </a:ext>
            </a:extLst>
          </p:cNvPr>
          <p:cNvGrpSpPr/>
          <p:nvPr/>
        </p:nvGrpSpPr>
        <p:grpSpPr>
          <a:xfrm>
            <a:off x="0" y="0"/>
            <a:ext cx="12192000" cy="584775"/>
            <a:chOff x="0" y="0"/>
            <a:chExt cx="12192000" cy="584775"/>
          </a:xfrm>
          <a:solidFill>
            <a:srgbClr val="F8AC00"/>
          </a:solidFill>
        </p:grpSpPr>
        <p:sp>
          <p:nvSpPr>
            <p:cNvPr id="25" name="Rectangle 24">
              <a:extLst>
                <a:ext uri="{FF2B5EF4-FFF2-40B4-BE49-F238E27FC236}">
                  <a16:creationId xmlns:a16="http://schemas.microsoft.com/office/drawing/2014/main" id="{A13FCADB-5228-4E39-97EC-447B522D9DFA}"/>
                </a:ext>
              </a:extLst>
            </p:cNvPr>
            <p:cNvSpPr/>
            <p:nvPr/>
          </p:nvSpPr>
          <p:spPr>
            <a:xfrm>
              <a:off x="0" y="0"/>
              <a:ext cx="12192000" cy="584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EBE2F"/>
                </a:solidFill>
              </a:endParaRPr>
            </a:p>
          </p:txBody>
        </p:sp>
        <p:grpSp>
          <p:nvGrpSpPr>
            <p:cNvPr id="28" name="Groupe 27">
              <a:extLst>
                <a:ext uri="{FF2B5EF4-FFF2-40B4-BE49-F238E27FC236}">
                  <a16:creationId xmlns:a16="http://schemas.microsoft.com/office/drawing/2014/main" id="{C287ECBF-DC75-4F06-B7AD-5F5B134B4936}"/>
                </a:ext>
              </a:extLst>
            </p:cNvPr>
            <p:cNvGrpSpPr/>
            <p:nvPr/>
          </p:nvGrpSpPr>
          <p:grpSpPr>
            <a:xfrm>
              <a:off x="696373" y="92332"/>
              <a:ext cx="10797650" cy="400110"/>
              <a:chOff x="696373" y="92332"/>
              <a:chExt cx="10797650" cy="400110"/>
            </a:xfrm>
            <a:grpFill/>
          </p:grpSpPr>
          <p:sp>
            <p:nvSpPr>
              <p:cNvPr id="29" name="ZoneTexte 28">
                <a:extLst>
                  <a:ext uri="{FF2B5EF4-FFF2-40B4-BE49-F238E27FC236}">
                    <a16:creationId xmlns:a16="http://schemas.microsoft.com/office/drawing/2014/main" id="{3C764ADD-5AC2-41BB-A272-5ABB0CCB66E6}"/>
                  </a:ext>
                </a:extLst>
              </p:cNvPr>
              <p:cNvSpPr txBox="1"/>
              <p:nvPr/>
            </p:nvSpPr>
            <p:spPr>
              <a:xfrm>
                <a:off x="696373" y="92332"/>
                <a:ext cx="1501373"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Introduction</a:t>
                </a:r>
                <a:endParaRPr lang="en-GB" sz="2000" cap="small" dirty="0">
                  <a:solidFill>
                    <a:schemeClr val="bg2">
                      <a:lumMod val="50000"/>
                    </a:schemeClr>
                  </a:solidFill>
                  <a:latin typeface="+mj-lt"/>
                </a:endParaRPr>
              </a:p>
            </p:txBody>
          </p:sp>
          <p:sp>
            <p:nvSpPr>
              <p:cNvPr id="34" name="ZoneTexte 33">
                <a:extLst>
                  <a:ext uri="{FF2B5EF4-FFF2-40B4-BE49-F238E27FC236}">
                    <a16:creationId xmlns:a16="http://schemas.microsoft.com/office/drawing/2014/main" id="{52D33099-5C1C-4128-89AE-7F2AF6F45442}"/>
                  </a:ext>
                </a:extLst>
              </p:cNvPr>
              <p:cNvSpPr txBox="1"/>
              <p:nvPr/>
            </p:nvSpPr>
            <p:spPr>
              <a:xfrm>
                <a:off x="10176162" y="92332"/>
                <a:ext cx="1317861"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Conclusion</a:t>
                </a:r>
                <a:endParaRPr lang="en-GB" sz="2000" cap="small" dirty="0">
                  <a:solidFill>
                    <a:schemeClr val="bg2">
                      <a:lumMod val="50000"/>
                    </a:schemeClr>
                  </a:solidFill>
                  <a:latin typeface="+mj-lt"/>
                </a:endParaRPr>
              </a:p>
            </p:txBody>
          </p:sp>
          <p:sp>
            <p:nvSpPr>
              <p:cNvPr id="35" name="ZoneTexte 34">
                <a:extLst>
                  <a:ext uri="{FF2B5EF4-FFF2-40B4-BE49-F238E27FC236}">
                    <a16:creationId xmlns:a16="http://schemas.microsoft.com/office/drawing/2014/main" id="{D7C7EC75-CBDD-4201-BAC7-30588A87CAE8}"/>
                  </a:ext>
                </a:extLst>
              </p:cNvPr>
              <p:cNvSpPr txBox="1"/>
              <p:nvPr/>
            </p:nvSpPr>
            <p:spPr>
              <a:xfrm>
                <a:off x="3368854" y="92332"/>
                <a:ext cx="103066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Données</a:t>
                </a:r>
                <a:endParaRPr lang="en-GB" sz="2000" cap="small" dirty="0">
                  <a:solidFill>
                    <a:schemeClr val="bg2">
                      <a:lumMod val="50000"/>
                    </a:schemeClr>
                  </a:solidFill>
                  <a:latin typeface="+mj-lt"/>
                </a:endParaRPr>
              </a:p>
            </p:txBody>
          </p:sp>
          <p:sp>
            <p:nvSpPr>
              <p:cNvPr id="36" name="ZoneTexte 35">
                <a:extLst>
                  <a:ext uri="{FF2B5EF4-FFF2-40B4-BE49-F238E27FC236}">
                    <a16:creationId xmlns:a16="http://schemas.microsoft.com/office/drawing/2014/main" id="{6EA5FC7D-C02D-4911-A03A-0C2C4D7FFEA5}"/>
                  </a:ext>
                </a:extLst>
              </p:cNvPr>
              <p:cNvSpPr txBox="1"/>
              <p:nvPr/>
            </p:nvSpPr>
            <p:spPr>
              <a:xfrm>
                <a:off x="5570630" y="92332"/>
                <a:ext cx="1174938" cy="400110"/>
              </a:xfrm>
              <a:prstGeom prst="rect">
                <a:avLst/>
              </a:prstGeom>
              <a:grpFill/>
            </p:spPr>
            <p:txBody>
              <a:bodyPr wrap="none" rtlCol="0" anchor="ctr">
                <a:spAutoFit/>
              </a:bodyPr>
              <a:lstStyle/>
              <a:p>
                <a:pPr algn="ctr"/>
                <a:r>
                  <a:rPr lang="fr-FR" sz="2000" b="1" cap="small" dirty="0">
                    <a:latin typeface="+mj-lt"/>
                  </a:rPr>
                  <a:t>Démarche</a:t>
                </a:r>
                <a:endParaRPr lang="en-GB" sz="2000" b="1" cap="small" dirty="0">
                  <a:latin typeface="+mj-lt"/>
                </a:endParaRPr>
              </a:p>
            </p:txBody>
          </p:sp>
          <p:sp>
            <p:nvSpPr>
              <p:cNvPr id="37" name="ZoneTexte 36">
                <a:extLst>
                  <a:ext uri="{FF2B5EF4-FFF2-40B4-BE49-F238E27FC236}">
                    <a16:creationId xmlns:a16="http://schemas.microsoft.com/office/drawing/2014/main" id="{84139FD1-7ED4-45E9-AEDE-043C607F0454}"/>
                  </a:ext>
                </a:extLst>
              </p:cNvPr>
              <p:cNvSpPr txBox="1"/>
              <p:nvPr/>
            </p:nvSpPr>
            <p:spPr>
              <a:xfrm>
                <a:off x="7916676" y="92332"/>
                <a:ext cx="1088376"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Résultats</a:t>
                </a:r>
                <a:endParaRPr lang="en-GB" sz="2000" cap="small" dirty="0">
                  <a:solidFill>
                    <a:schemeClr val="bg2">
                      <a:lumMod val="50000"/>
                    </a:schemeClr>
                  </a:solidFill>
                  <a:latin typeface="+mj-lt"/>
                </a:endParaRPr>
              </a:p>
            </p:txBody>
          </p:sp>
        </p:grpSp>
      </p:grpSp>
      <p:sp>
        <p:nvSpPr>
          <p:cNvPr id="24" name="ZoneTexte 23">
            <a:extLst>
              <a:ext uri="{FF2B5EF4-FFF2-40B4-BE49-F238E27FC236}">
                <a16:creationId xmlns:a16="http://schemas.microsoft.com/office/drawing/2014/main" id="{8CF02626-9BBE-4A28-862B-6BDD67D014F8}"/>
              </a:ext>
            </a:extLst>
          </p:cNvPr>
          <p:cNvSpPr txBox="1"/>
          <p:nvPr/>
        </p:nvSpPr>
        <p:spPr>
          <a:xfrm>
            <a:off x="948274" y="1821515"/>
            <a:ext cx="9258240" cy="420435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Hypothèse : </a:t>
            </a:r>
            <a:r>
              <a:rPr lang="fr-FR" b="1" dirty="0">
                <a:solidFill>
                  <a:srgbClr val="F8AC00"/>
                </a:solidFill>
              </a:rPr>
              <a:t>influence</a:t>
            </a:r>
            <a:r>
              <a:rPr lang="fr-FR" dirty="0"/>
              <a:t> des attributs du milieu sur les capacités de mouvement</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Génération de pas théoriques selon des distributions </a:t>
            </a:r>
            <a:r>
              <a:rPr lang="fr-FR" b="1" dirty="0">
                <a:solidFill>
                  <a:srgbClr val="F8AC00"/>
                </a:solidFill>
              </a:rPr>
              <a:t>conditionnelles à chaque pas</a:t>
            </a:r>
            <a:r>
              <a:rPr lang="fr-FR" dirty="0"/>
              <a:t> observé</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Caractérisation des pas selon ses covariables </a:t>
            </a:r>
            <a:r>
              <a:rPr lang="fr-FR" b="1" dirty="0">
                <a:solidFill>
                  <a:srgbClr val="F8AC00"/>
                </a:solidFill>
              </a:rPr>
              <a:t>et</a:t>
            </a:r>
            <a:r>
              <a:rPr lang="fr-FR" dirty="0"/>
              <a:t> ses attributs de mouvement</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Régression logistique </a:t>
            </a:r>
            <a:r>
              <a:rPr lang="fr-FR" b="1" dirty="0">
                <a:solidFill>
                  <a:srgbClr val="F8AC00"/>
                </a:solidFill>
              </a:rPr>
              <a:t>conditionnelle</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Inférence sur le choix du milieu </a:t>
            </a:r>
            <a:r>
              <a:rPr lang="fr-FR" b="1" dirty="0">
                <a:solidFill>
                  <a:srgbClr val="F8AC00"/>
                </a:solidFill>
              </a:rPr>
              <a:t>et</a:t>
            </a:r>
            <a:r>
              <a:rPr lang="fr-FR" dirty="0"/>
              <a:t> les comportements de déplacement</a:t>
            </a:r>
          </a:p>
          <a:p>
            <a:pPr marL="285750" indent="-285750">
              <a:lnSpc>
                <a:spcPct val="150000"/>
              </a:lnSpc>
              <a:buFont typeface="Arial" panose="020B0604020202020204" pitchFamily="34" charset="0"/>
              <a:buChar char="•"/>
            </a:pPr>
            <a:endParaRPr lang="fr-FR" dirty="0"/>
          </a:p>
        </p:txBody>
      </p:sp>
    </p:spTree>
    <p:extLst>
      <p:ext uri="{BB962C8B-B14F-4D97-AF65-F5344CB8AC3E}">
        <p14:creationId xmlns:p14="http://schemas.microsoft.com/office/powerpoint/2010/main" val="3576958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C07E04-47E2-4E56-90C9-F5A79AEC3E55}"/>
              </a:ext>
            </a:extLst>
          </p:cNvPr>
          <p:cNvSpPr/>
          <p:nvPr/>
        </p:nvSpPr>
        <p:spPr>
          <a:xfrm rot="7764869">
            <a:off x="1440297" y="1888727"/>
            <a:ext cx="308830" cy="767953"/>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Arrow: Curved Up 2">
            <a:extLst>
              <a:ext uri="{FF2B5EF4-FFF2-40B4-BE49-F238E27FC236}">
                <a16:creationId xmlns:a16="http://schemas.microsoft.com/office/drawing/2014/main" id="{CE289DC5-D2F0-4076-A82C-4D4DE59E3804}"/>
              </a:ext>
            </a:extLst>
          </p:cNvPr>
          <p:cNvSpPr/>
          <p:nvPr/>
        </p:nvSpPr>
        <p:spPr>
          <a:xfrm>
            <a:off x="6308220" y="3488490"/>
            <a:ext cx="683288" cy="369331"/>
          </a:xfrm>
          <a:prstGeom prst="curvedUpArrow">
            <a:avLst/>
          </a:prstGeom>
          <a:solidFill>
            <a:srgbClr val="F8AC00"/>
          </a:solidFill>
          <a:ln>
            <a:solidFill>
              <a:srgbClr val="4D85AC"/>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28" name="Arrow: Curved Up 27">
            <a:extLst>
              <a:ext uri="{FF2B5EF4-FFF2-40B4-BE49-F238E27FC236}">
                <a16:creationId xmlns:a16="http://schemas.microsoft.com/office/drawing/2014/main" id="{6CDDDFB6-765C-40A0-875D-47C4F20B456C}"/>
              </a:ext>
            </a:extLst>
          </p:cNvPr>
          <p:cNvSpPr/>
          <p:nvPr/>
        </p:nvSpPr>
        <p:spPr>
          <a:xfrm rot="10800000">
            <a:off x="6265186" y="3048028"/>
            <a:ext cx="683288" cy="369331"/>
          </a:xfrm>
          <a:prstGeom prst="curvedUpArrow">
            <a:avLst/>
          </a:prstGeom>
          <a:solidFill>
            <a:srgbClr val="F8AC00"/>
          </a:solidFill>
          <a:ln>
            <a:solidFill>
              <a:srgbClr val="4D85AC"/>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nvGrpSpPr>
          <p:cNvPr id="30" name="Groupe 29">
            <a:extLst>
              <a:ext uri="{FF2B5EF4-FFF2-40B4-BE49-F238E27FC236}">
                <a16:creationId xmlns:a16="http://schemas.microsoft.com/office/drawing/2014/main" id="{6EC46C3B-BB3F-42EB-A536-B6B1E79DFBBF}"/>
              </a:ext>
            </a:extLst>
          </p:cNvPr>
          <p:cNvGrpSpPr/>
          <p:nvPr/>
        </p:nvGrpSpPr>
        <p:grpSpPr>
          <a:xfrm>
            <a:off x="4969672" y="6478557"/>
            <a:ext cx="7041189" cy="307777"/>
            <a:chOff x="4969672" y="6478557"/>
            <a:chExt cx="7041189" cy="307777"/>
          </a:xfrm>
        </p:grpSpPr>
        <p:sp>
          <p:nvSpPr>
            <p:cNvPr id="32" name="ZoneTexte 31">
              <a:extLst>
                <a:ext uri="{FF2B5EF4-FFF2-40B4-BE49-F238E27FC236}">
                  <a16:creationId xmlns:a16="http://schemas.microsoft.com/office/drawing/2014/main" id="{6FEFCF56-269A-43C3-9E4B-E3DEC4B7202B}"/>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33" name="ZoneTexte 32">
              <a:extLst>
                <a:ext uri="{FF2B5EF4-FFF2-40B4-BE49-F238E27FC236}">
                  <a16:creationId xmlns:a16="http://schemas.microsoft.com/office/drawing/2014/main" id="{A36268DA-514D-4BB1-A708-896EA5915186}"/>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28/01/2022</a:t>
              </a:fld>
              <a:endParaRPr lang="en-GB" sz="1600" b="1" cap="small" dirty="0">
                <a:latin typeface="+mj-lt"/>
              </a:endParaRPr>
            </a:p>
          </p:txBody>
        </p:sp>
      </p:grpSp>
      <p:pic>
        <p:nvPicPr>
          <p:cNvPr id="43" name="Picture 21" descr="Chart&#10;&#10;Description automatically generated with medium confidence">
            <a:extLst>
              <a:ext uri="{FF2B5EF4-FFF2-40B4-BE49-F238E27FC236}">
                <a16:creationId xmlns:a16="http://schemas.microsoft.com/office/drawing/2014/main" id="{83ABAD9E-FBC0-4B21-B58E-383EFFD414BA}"/>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9640" b="76593" l="38577" r="68538">
                        <a14:foregroundMark x1="56917" y1="30471" x2="66008" y2="38781"/>
                        <a14:foregroundMark x1="66008" y1="38781" x2="67273" y2="48615"/>
                        <a14:foregroundMark x1="67273" y1="48615" x2="66877" y2="50416"/>
                        <a14:foregroundMark x1="68538" y1="47230" x2="68538" y2="47230"/>
                        <a14:foregroundMark x1="56443" y1="29778" x2="56443" y2="29778"/>
                        <a14:foregroundMark x1="38656" y1="47507" x2="38656" y2="47507"/>
                        <a14:foregroundMark x1="49565" y1="75069" x2="52095" y2="76593"/>
                      </a14:backgroundRemoval>
                    </a14:imgEffect>
                  </a14:imgLayer>
                </a14:imgProps>
              </a:ext>
              <a:ext uri="{28A0092B-C50C-407E-A947-70E740481C1C}">
                <a14:useLocalDpi xmlns:a14="http://schemas.microsoft.com/office/drawing/2010/main" val="0"/>
              </a:ext>
            </a:extLst>
          </a:blip>
          <a:srcRect l="35372" t="27263" r="29433" b="20122"/>
          <a:stretch/>
        </p:blipFill>
        <p:spPr>
          <a:xfrm>
            <a:off x="7639050" y="1851183"/>
            <a:ext cx="3856285" cy="3290301"/>
          </a:xfrm>
          <a:prstGeom prst="rect">
            <a:avLst/>
          </a:prstGeom>
        </p:spPr>
      </p:pic>
      <p:sp>
        <p:nvSpPr>
          <p:cNvPr id="44" name="ZoneTexte 43">
            <a:extLst>
              <a:ext uri="{FF2B5EF4-FFF2-40B4-BE49-F238E27FC236}">
                <a16:creationId xmlns:a16="http://schemas.microsoft.com/office/drawing/2014/main" id="{84591C4C-C89F-402B-9269-5E58739FBA4A}"/>
              </a:ext>
            </a:extLst>
          </p:cNvPr>
          <p:cNvSpPr txBox="1"/>
          <p:nvPr/>
        </p:nvSpPr>
        <p:spPr>
          <a:xfrm>
            <a:off x="331514" y="897130"/>
            <a:ext cx="6507422" cy="523220"/>
          </a:xfrm>
          <a:prstGeom prst="rect">
            <a:avLst/>
          </a:prstGeom>
          <a:noFill/>
        </p:spPr>
        <p:txBody>
          <a:bodyPr wrap="none" rtlCol="0">
            <a:spAutoFit/>
          </a:bodyPr>
          <a:lstStyle/>
          <a:p>
            <a:r>
              <a:rPr lang="fr-FR" sz="2800" b="1" cap="small" dirty="0">
                <a:latin typeface="+mj-lt"/>
              </a:rPr>
              <a:t>Méthodes – </a:t>
            </a:r>
            <a:r>
              <a:rPr lang="en-US" sz="2800" b="1" i="1" cap="small" dirty="0">
                <a:latin typeface="+mj-lt"/>
              </a:rPr>
              <a:t>i</a:t>
            </a:r>
            <a:r>
              <a:rPr lang="en-US" sz="2800" i="1" cap="small" dirty="0"/>
              <a:t>ntegrated step selection analysis</a:t>
            </a:r>
            <a:endParaRPr lang="en-GB" sz="2800" b="1" i="1" cap="small" dirty="0">
              <a:latin typeface="+mj-lt"/>
            </a:endParaRPr>
          </a:p>
        </p:txBody>
      </p:sp>
      <p:sp>
        <p:nvSpPr>
          <p:cNvPr id="46" name="TextBox 26">
            <a:extLst>
              <a:ext uri="{FF2B5EF4-FFF2-40B4-BE49-F238E27FC236}">
                <a16:creationId xmlns:a16="http://schemas.microsoft.com/office/drawing/2014/main" id="{505D5577-6A4F-45DA-AEC2-A19512E012C0}"/>
              </a:ext>
            </a:extLst>
          </p:cNvPr>
          <p:cNvSpPr txBox="1"/>
          <p:nvPr/>
        </p:nvSpPr>
        <p:spPr>
          <a:xfrm>
            <a:off x="2554943" y="5475185"/>
            <a:ext cx="8329140" cy="369332"/>
          </a:xfrm>
          <a:prstGeom prst="rect">
            <a:avLst/>
          </a:prstGeom>
          <a:noFill/>
        </p:spPr>
        <p:txBody>
          <a:bodyPr wrap="none">
            <a:spAutoFit/>
          </a:bodyPr>
          <a:lstStyle/>
          <a:p>
            <a:pPr algn="ctr"/>
            <a:r>
              <a:rPr lang="en-US" i="1" dirty="0"/>
              <a:t>iSSA</a:t>
            </a:r>
            <a:r>
              <a:rPr lang="en-US" dirty="0"/>
              <a:t> </a:t>
            </a:r>
            <a:r>
              <a:rPr lang="fr-FR" dirty="0"/>
              <a:t>: estimation </a:t>
            </a:r>
            <a:r>
              <a:rPr lang="fr-FR" b="1" dirty="0">
                <a:solidFill>
                  <a:srgbClr val="F8AC00"/>
                </a:solidFill>
              </a:rPr>
              <a:t>simultanée</a:t>
            </a:r>
            <a:r>
              <a:rPr lang="fr-FR" dirty="0"/>
              <a:t> à chaque pas des paramètres de mouvement et d’habitat </a:t>
            </a:r>
            <a:endParaRPr lang="en-US" dirty="0"/>
          </a:p>
        </p:txBody>
      </p:sp>
      <p:grpSp>
        <p:nvGrpSpPr>
          <p:cNvPr id="27" name="Groupe 26">
            <a:extLst>
              <a:ext uri="{FF2B5EF4-FFF2-40B4-BE49-F238E27FC236}">
                <a16:creationId xmlns:a16="http://schemas.microsoft.com/office/drawing/2014/main" id="{8C47074E-426B-4721-89FA-B092CFC27DC2}"/>
              </a:ext>
            </a:extLst>
          </p:cNvPr>
          <p:cNvGrpSpPr/>
          <p:nvPr/>
        </p:nvGrpSpPr>
        <p:grpSpPr>
          <a:xfrm>
            <a:off x="11498080" y="602928"/>
            <a:ext cx="677164" cy="523219"/>
            <a:chOff x="11498080" y="602928"/>
            <a:chExt cx="677164" cy="523219"/>
          </a:xfrm>
        </p:grpSpPr>
        <p:sp>
          <p:nvSpPr>
            <p:cNvPr id="29" name="Graphique 6" descr="Colibri">
              <a:extLst>
                <a:ext uri="{FF2B5EF4-FFF2-40B4-BE49-F238E27FC236}">
                  <a16:creationId xmlns:a16="http://schemas.microsoft.com/office/drawing/2014/main" id="{357C4775-07F0-4EE1-895B-9CFEB78B7E6F}"/>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34" name="ZoneTexte 33">
              <a:extLst>
                <a:ext uri="{FF2B5EF4-FFF2-40B4-BE49-F238E27FC236}">
                  <a16:creationId xmlns:a16="http://schemas.microsoft.com/office/drawing/2014/main" id="{3595AD10-0A6C-4B0A-A157-906252713762}"/>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14</a:t>
              </a:fld>
              <a:endParaRPr lang="en-GB" sz="1600" b="1" dirty="0">
                <a:solidFill>
                  <a:srgbClr val="FEBE2F"/>
                </a:solidFill>
              </a:endParaRPr>
            </a:p>
          </p:txBody>
        </p:sp>
      </p:grpSp>
      <p:grpSp>
        <p:nvGrpSpPr>
          <p:cNvPr id="35" name="Groupe 34">
            <a:extLst>
              <a:ext uri="{FF2B5EF4-FFF2-40B4-BE49-F238E27FC236}">
                <a16:creationId xmlns:a16="http://schemas.microsoft.com/office/drawing/2014/main" id="{07E72269-96F7-4528-BE4A-1392F01BEB63}"/>
              </a:ext>
            </a:extLst>
          </p:cNvPr>
          <p:cNvGrpSpPr/>
          <p:nvPr/>
        </p:nvGrpSpPr>
        <p:grpSpPr>
          <a:xfrm>
            <a:off x="0" y="0"/>
            <a:ext cx="12192000" cy="584775"/>
            <a:chOff x="0" y="0"/>
            <a:chExt cx="12192000" cy="584775"/>
          </a:xfrm>
          <a:solidFill>
            <a:srgbClr val="F8AC00"/>
          </a:solidFill>
        </p:grpSpPr>
        <p:sp>
          <p:nvSpPr>
            <p:cNvPr id="36" name="Rectangle 35">
              <a:extLst>
                <a:ext uri="{FF2B5EF4-FFF2-40B4-BE49-F238E27FC236}">
                  <a16:creationId xmlns:a16="http://schemas.microsoft.com/office/drawing/2014/main" id="{DD42DC90-630B-4A73-92DB-8DE5A0A986DE}"/>
                </a:ext>
              </a:extLst>
            </p:cNvPr>
            <p:cNvSpPr/>
            <p:nvPr/>
          </p:nvSpPr>
          <p:spPr>
            <a:xfrm>
              <a:off x="0" y="0"/>
              <a:ext cx="12192000" cy="584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EBE2F"/>
                </a:solidFill>
              </a:endParaRPr>
            </a:p>
          </p:txBody>
        </p:sp>
        <p:grpSp>
          <p:nvGrpSpPr>
            <p:cNvPr id="37" name="Groupe 36">
              <a:extLst>
                <a:ext uri="{FF2B5EF4-FFF2-40B4-BE49-F238E27FC236}">
                  <a16:creationId xmlns:a16="http://schemas.microsoft.com/office/drawing/2014/main" id="{ED8A166E-38A7-4712-865E-B78C3773AF74}"/>
                </a:ext>
              </a:extLst>
            </p:cNvPr>
            <p:cNvGrpSpPr/>
            <p:nvPr/>
          </p:nvGrpSpPr>
          <p:grpSpPr>
            <a:xfrm>
              <a:off x="696373" y="92332"/>
              <a:ext cx="10797650" cy="400110"/>
              <a:chOff x="696373" y="92332"/>
              <a:chExt cx="10797650" cy="400110"/>
            </a:xfrm>
            <a:grpFill/>
          </p:grpSpPr>
          <p:sp>
            <p:nvSpPr>
              <p:cNvPr id="45" name="ZoneTexte 44">
                <a:extLst>
                  <a:ext uri="{FF2B5EF4-FFF2-40B4-BE49-F238E27FC236}">
                    <a16:creationId xmlns:a16="http://schemas.microsoft.com/office/drawing/2014/main" id="{E774675A-F841-4F91-82D4-3797C0D5DC29}"/>
                  </a:ext>
                </a:extLst>
              </p:cNvPr>
              <p:cNvSpPr txBox="1"/>
              <p:nvPr/>
            </p:nvSpPr>
            <p:spPr>
              <a:xfrm>
                <a:off x="696373" y="92332"/>
                <a:ext cx="1501373"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Introduction</a:t>
                </a:r>
                <a:endParaRPr lang="en-GB" sz="2000" cap="small" dirty="0">
                  <a:solidFill>
                    <a:schemeClr val="bg2">
                      <a:lumMod val="50000"/>
                    </a:schemeClr>
                  </a:solidFill>
                  <a:latin typeface="+mj-lt"/>
                </a:endParaRPr>
              </a:p>
            </p:txBody>
          </p:sp>
          <p:sp>
            <p:nvSpPr>
              <p:cNvPr id="53" name="ZoneTexte 52">
                <a:extLst>
                  <a:ext uri="{FF2B5EF4-FFF2-40B4-BE49-F238E27FC236}">
                    <a16:creationId xmlns:a16="http://schemas.microsoft.com/office/drawing/2014/main" id="{C2337B37-AE59-42D1-BF49-257F4A71CCAC}"/>
                  </a:ext>
                </a:extLst>
              </p:cNvPr>
              <p:cNvSpPr txBox="1"/>
              <p:nvPr/>
            </p:nvSpPr>
            <p:spPr>
              <a:xfrm>
                <a:off x="10176162" y="92332"/>
                <a:ext cx="1317861"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Conclusion</a:t>
                </a:r>
                <a:endParaRPr lang="en-GB" sz="2000" cap="small" dirty="0">
                  <a:solidFill>
                    <a:schemeClr val="bg2">
                      <a:lumMod val="50000"/>
                    </a:schemeClr>
                  </a:solidFill>
                  <a:latin typeface="+mj-lt"/>
                </a:endParaRPr>
              </a:p>
            </p:txBody>
          </p:sp>
          <p:sp>
            <p:nvSpPr>
              <p:cNvPr id="54" name="ZoneTexte 53">
                <a:extLst>
                  <a:ext uri="{FF2B5EF4-FFF2-40B4-BE49-F238E27FC236}">
                    <a16:creationId xmlns:a16="http://schemas.microsoft.com/office/drawing/2014/main" id="{078DC966-C100-487A-A76F-6A63408219DE}"/>
                  </a:ext>
                </a:extLst>
              </p:cNvPr>
              <p:cNvSpPr txBox="1"/>
              <p:nvPr/>
            </p:nvSpPr>
            <p:spPr>
              <a:xfrm>
                <a:off x="3368854" y="92332"/>
                <a:ext cx="103066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Données</a:t>
                </a:r>
                <a:endParaRPr lang="en-GB" sz="2000" cap="small" dirty="0">
                  <a:solidFill>
                    <a:schemeClr val="bg2">
                      <a:lumMod val="50000"/>
                    </a:schemeClr>
                  </a:solidFill>
                  <a:latin typeface="+mj-lt"/>
                </a:endParaRPr>
              </a:p>
            </p:txBody>
          </p:sp>
          <p:sp>
            <p:nvSpPr>
              <p:cNvPr id="55" name="ZoneTexte 54">
                <a:extLst>
                  <a:ext uri="{FF2B5EF4-FFF2-40B4-BE49-F238E27FC236}">
                    <a16:creationId xmlns:a16="http://schemas.microsoft.com/office/drawing/2014/main" id="{B9F1897B-8F58-49A1-8A72-C3BE6B648083}"/>
                  </a:ext>
                </a:extLst>
              </p:cNvPr>
              <p:cNvSpPr txBox="1"/>
              <p:nvPr/>
            </p:nvSpPr>
            <p:spPr>
              <a:xfrm>
                <a:off x="5570630" y="92332"/>
                <a:ext cx="117493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Démarche</a:t>
                </a:r>
                <a:endParaRPr lang="en-GB" sz="2000" cap="small" dirty="0">
                  <a:solidFill>
                    <a:schemeClr val="bg2">
                      <a:lumMod val="50000"/>
                    </a:schemeClr>
                  </a:solidFill>
                  <a:latin typeface="+mj-lt"/>
                </a:endParaRPr>
              </a:p>
            </p:txBody>
          </p:sp>
          <p:sp>
            <p:nvSpPr>
              <p:cNvPr id="56" name="ZoneTexte 55">
                <a:extLst>
                  <a:ext uri="{FF2B5EF4-FFF2-40B4-BE49-F238E27FC236}">
                    <a16:creationId xmlns:a16="http://schemas.microsoft.com/office/drawing/2014/main" id="{072C8F0B-51E3-49CF-9EC9-E7552A565CFF}"/>
                  </a:ext>
                </a:extLst>
              </p:cNvPr>
              <p:cNvSpPr txBox="1"/>
              <p:nvPr/>
            </p:nvSpPr>
            <p:spPr>
              <a:xfrm>
                <a:off x="7916676" y="92332"/>
                <a:ext cx="1088376"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Résultats</a:t>
                </a:r>
                <a:endParaRPr lang="en-GB" sz="2000" cap="small" dirty="0">
                  <a:solidFill>
                    <a:schemeClr val="bg2">
                      <a:lumMod val="50000"/>
                    </a:schemeClr>
                  </a:solidFill>
                  <a:latin typeface="+mj-lt"/>
                </a:endParaRPr>
              </a:p>
            </p:txBody>
          </p:sp>
        </p:grpSp>
      </p:grpSp>
      <p:grpSp>
        <p:nvGrpSpPr>
          <p:cNvPr id="58" name="Groupe 57">
            <a:extLst>
              <a:ext uri="{FF2B5EF4-FFF2-40B4-BE49-F238E27FC236}">
                <a16:creationId xmlns:a16="http://schemas.microsoft.com/office/drawing/2014/main" id="{7071C7D8-638C-4923-839E-21B10DE8DD2F}"/>
              </a:ext>
            </a:extLst>
          </p:cNvPr>
          <p:cNvGrpSpPr/>
          <p:nvPr/>
        </p:nvGrpSpPr>
        <p:grpSpPr>
          <a:xfrm>
            <a:off x="693920" y="2009472"/>
            <a:ext cx="5109740" cy="3339650"/>
            <a:chOff x="693920" y="2009472"/>
            <a:chExt cx="5109740" cy="3339650"/>
          </a:xfrm>
        </p:grpSpPr>
        <p:grpSp>
          <p:nvGrpSpPr>
            <p:cNvPr id="59" name="Groupe 58">
              <a:extLst>
                <a:ext uri="{FF2B5EF4-FFF2-40B4-BE49-F238E27FC236}">
                  <a16:creationId xmlns:a16="http://schemas.microsoft.com/office/drawing/2014/main" id="{EDCD0B29-9284-4C7C-BC07-00DB7AF1C0C8}"/>
                </a:ext>
              </a:extLst>
            </p:cNvPr>
            <p:cNvGrpSpPr/>
            <p:nvPr/>
          </p:nvGrpSpPr>
          <p:grpSpPr>
            <a:xfrm>
              <a:off x="693920" y="2028063"/>
              <a:ext cx="5109740" cy="3321059"/>
              <a:chOff x="404152" y="1878002"/>
              <a:chExt cx="6387173" cy="4151323"/>
            </a:xfrm>
          </p:grpSpPr>
          <p:pic>
            <p:nvPicPr>
              <p:cNvPr id="61" name="Picture 4">
                <a:extLst>
                  <a:ext uri="{FF2B5EF4-FFF2-40B4-BE49-F238E27FC236}">
                    <a16:creationId xmlns:a16="http://schemas.microsoft.com/office/drawing/2014/main" id="{8121C696-641E-40BE-AD4B-4D4964CA4BBE}"/>
                  </a:ext>
                </a:extLst>
              </p:cNvPr>
              <p:cNvPicPr>
                <a:picLocks noChangeAspect="1"/>
              </p:cNvPicPr>
              <p:nvPr/>
            </p:nvPicPr>
            <p:blipFill rotWithShape="1">
              <a:blip r:embed="rId5"/>
              <a:srcRect l="3581" r="999" b="1199"/>
              <a:stretch/>
            </p:blipFill>
            <p:spPr>
              <a:xfrm>
                <a:off x="404152" y="1919790"/>
                <a:ext cx="6387173" cy="4109535"/>
              </a:xfrm>
              <a:prstGeom prst="rect">
                <a:avLst/>
              </a:prstGeom>
            </p:spPr>
          </p:pic>
          <p:sp>
            <p:nvSpPr>
              <p:cNvPr id="62" name="Rectangle 61">
                <a:extLst>
                  <a:ext uri="{FF2B5EF4-FFF2-40B4-BE49-F238E27FC236}">
                    <a16:creationId xmlns:a16="http://schemas.microsoft.com/office/drawing/2014/main" id="{6CDE599F-B9F2-4FEB-B026-7B36F1D343B0}"/>
                  </a:ext>
                </a:extLst>
              </p:cNvPr>
              <p:cNvSpPr/>
              <p:nvPr/>
            </p:nvSpPr>
            <p:spPr>
              <a:xfrm rot="7680820">
                <a:off x="1074098" y="1649451"/>
                <a:ext cx="466175" cy="92327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60" name="Picture 21" descr="A turtle swimming in water&#10;&#10;Description automatically generated with medium confidence">
              <a:extLst>
                <a:ext uri="{FF2B5EF4-FFF2-40B4-BE49-F238E27FC236}">
                  <a16:creationId xmlns:a16="http://schemas.microsoft.com/office/drawing/2014/main" id="{346395F2-304E-4601-9A27-290D73B285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748169" flipH="1">
              <a:off x="1054312" y="2009472"/>
              <a:ext cx="720694" cy="507595"/>
            </a:xfrm>
            <a:prstGeom prst="rect">
              <a:avLst/>
            </a:prstGeom>
          </p:spPr>
        </p:pic>
      </p:grpSp>
    </p:spTree>
    <p:extLst>
      <p:ext uri="{BB962C8B-B14F-4D97-AF65-F5344CB8AC3E}">
        <p14:creationId xmlns:p14="http://schemas.microsoft.com/office/powerpoint/2010/main" val="137953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936C8CC-3E00-40E1-A4EC-C00A2E44B80E}"/>
              </a:ext>
            </a:extLst>
          </p:cNvPr>
          <p:cNvGrpSpPr/>
          <p:nvPr/>
        </p:nvGrpSpPr>
        <p:grpSpPr>
          <a:xfrm>
            <a:off x="4969672" y="6478557"/>
            <a:ext cx="7041189" cy="307777"/>
            <a:chOff x="4969672" y="6478557"/>
            <a:chExt cx="7041189" cy="307777"/>
          </a:xfrm>
        </p:grpSpPr>
        <p:sp>
          <p:nvSpPr>
            <p:cNvPr id="27" name="ZoneTexte 26">
              <a:extLst>
                <a:ext uri="{FF2B5EF4-FFF2-40B4-BE49-F238E27FC236}">
                  <a16:creationId xmlns:a16="http://schemas.microsoft.com/office/drawing/2014/main" id="{1012630E-F6A3-4FB2-899C-F1E2F0240F06}"/>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8" name="ZoneTexte 27">
              <a:extLst>
                <a:ext uri="{FF2B5EF4-FFF2-40B4-BE49-F238E27FC236}">
                  <a16:creationId xmlns:a16="http://schemas.microsoft.com/office/drawing/2014/main" id="{CBC76CC0-9E61-49B6-9501-FCB23A6CFDAE}"/>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28/01/2022</a:t>
              </a:fld>
              <a:endParaRPr lang="en-GB" sz="1600" b="1" cap="small" dirty="0">
                <a:latin typeface="+mj-lt"/>
              </a:endParaRPr>
            </a:p>
          </p:txBody>
        </p:sp>
      </p:grpSp>
      <p:sp>
        <p:nvSpPr>
          <p:cNvPr id="29" name="ZoneTexte 28">
            <a:extLst>
              <a:ext uri="{FF2B5EF4-FFF2-40B4-BE49-F238E27FC236}">
                <a16:creationId xmlns:a16="http://schemas.microsoft.com/office/drawing/2014/main" id="{A1E1DA4B-1EC5-4F7A-93EF-0617DF803FB3}"/>
              </a:ext>
            </a:extLst>
          </p:cNvPr>
          <p:cNvSpPr txBox="1"/>
          <p:nvPr/>
        </p:nvSpPr>
        <p:spPr>
          <a:xfrm>
            <a:off x="331514" y="897130"/>
            <a:ext cx="4377673" cy="523220"/>
          </a:xfrm>
          <a:prstGeom prst="rect">
            <a:avLst/>
          </a:prstGeom>
          <a:noFill/>
        </p:spPr>
        <p:txBody>
          <a:bodyPr wrap="none" rtlCol="0">
            <a:spAutoFit/>
          </a:bodyPr>
          <a:lstStyle/>
          <a:p>
            <a:r>
              <a:rPr lang="fr-FR" sz="2800" b="1" cap="small" dirty="0">
                <a:latin typeface="+mj-lt"/>
              </a:rPr>
              <a:t>Modélisation – pas théoriques</a:t>
            </a:r>
            <a:endParaRPr lang="en-GB" sz="2800" b="1" cap="small" dirty="0">
              <a:latin typeface="+mj-lt"/>
            </a:endParaRPr>
          </a:p>
        </p:txBody>
      </p:sp>
      <p:sp>
        <p:nvSpPr>
          <p:cNvPr id="35" name="TextBox 4">
            <a:extLst>
              <a:ext uri="{FF2B5EF4-FFF2-40B4-BE49-F238E27FC236}">
                <a16:creationId xmlns:a16="http://schemas.microsoft.com/office/drawing/2014/main" id="{245575DE-BE93-45DB-84E2-08535A36BF73}"/>
              </a:ext>
            </a:extLst>
          </p:cNvPr>
          <p:cNvSpPr txBox="1"/>
          <p:nvPr/>
        </p:nvSpPr>
        <p:spPr>
          <a:xfrm>
            <a:off x="6000750" y="2009472"/>
            <a:ext cx="5497330" cy="37888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Position de départ : plusieurs directions </a:t>
            </a:r>
            <a:r>
              <a:rPr lang="fr-FR" b="1" dirty="0">
                <a:solidFill>
                  <a:srgbClr val="F8AC00"/>
                </a:solidFill>
              </a:rPr>
              <a:t>possibles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Génération </a:t>
            </a:r>
            <a:r>
              <a:rPr lang="fr-FR" b="1" dirty="0">
                <a:solidFill>
                  <a:srgbClr val="F8AC00"/>
                </a:solidFill>
              </a:rPr>
              <a:t>aléatoire</a:t>
            </a:r>
            <a:r>
              <a:rPr lang="fr-FR" dirty="0"/>
              <a:t> de pas à partir des </a:t>
            </a:r>
            <a:r>
              <a:rPr lang="fr-FR" b="1" dirty="0">
                <a:solidFill>
                  <a:srgbClr val="F8AC00"/>
                </a:solidFill>
              </a:rPr>
              <a:t>pas</a:t>
            </a:r>
            <a:r>
              <a:rPr lang="fr-FR" b="1" dirty="0">
                <a:solidFill>
                  <a:srgbClr val="4D85AC"/>
                </a:solidFill>
              </a:rPr>
              <a:t> </a:t>
            </a:r>
            <a:r>
              <a:rPr lang="fr-FR" b="1" dirty="0">
                <a:solidFill>
                  <a:srgbClr val="F8AC00"/>
                </a:solidFill>
              </a:rPr>
              <a:t>observés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Modélisation des deux types de pas avec Bernoulli :</a:t>
            </a:r>
          </a:p>
          <a:p>
            <a:pPr marL="742950" lvl="1" indent="-285750">
              <a:lnSpc>
                <a:spcPct val="150000"/>
              </a:lnSpc>
              <a:buFontTx/>
              <a:buChar char="-"/>
            </a:pPr>
            <a:r>
              <a:rPr lang="fr-FR" dirty="0"/>
              <a:t>un pas observé = </a:t>
            </a:r>
            <a:r>
              <a:rPr lang="fr-FR" b="1" dirty="0">
                <a:solidFill>
                  <a:srgbClr val="F8AC00"/>
                </a:solidFill>
              </a:rPr>
              <a:t>succès</a:t>
            </a:r>
            <a:endParaRPr lang="fr-FR" b="1" baseline="-25000" dirty="0">
              <a:solidFill>
                <a:srgbClr val="F8AC00"/>
              </a:solidFill>
              <a:latin typeface="Cambria Math" panose="02040503050406030204" pitchFamily="18" charset="0"/>
              <a:ea typeface="Cambria Math" panose="02040503050406030204" pitchFamily="18" charset="0"/>
            </a:endParaRPr>
          </a:p>
          <a:p>
            <a:pPr marL="742950" lvl="1" indent="-285750">
              <a:lnSpc>
                <a:spcPct val="150000"/>
              </a:lnSpc>
              <a:buFontTx/>
              <a:buChar char="-"/>
            </a:pPr>
            <a:r>
              <a:rPr lang="fr-FR" dirty="0">
                <a:latin typeface="Cambria Math" panose="02040503050406030204" pitchFamily="18" charset="0"/>
                <a:ea typeface="Cambria Math" panose="02040503050406030204" pitchFamily="18" charset="0"/>
              </a:rPr>
              <a:t>n</a:t>
            </a:r>
            <a:r>
              <a:rPr lang="fr-FR" dirty="0">
                <a:ea typeface="Cambria Math" panose="02040503050406030204" pitchFamily="18" charset="0"/>
              </a:rPr>
              <a:t> pas théoriques = </a:t>
            </a:r>
            <a:r>
              <a:rPr lang="fr-FR" b="1" dirty="0">
                <a:solidFill>
                  <a:srgbClr val="F8AC00"/>
                </a:solidFill>
                <a:ea typeface="Cambria Math" panose="02040503050406030204" pitchFamily="18" charset="0"/>
              </a:rPr>
              <a:t>échec</a:t>
            </a:r>
            <a:endParaRPr lang="fr-FR" b="1" baseline="-25000" dirty="0">
              <a:solidFill>
                <a:srgbClr val="F8AC00"/>
              </a:solidFill>
              <a:latin typeface="Cambria Math" panose="02040503050406030204" pitchFamily="18" charset="0"/>
              <a:ea typeface="Cambria Math" panose="02040503050406030204" pitchFamily="18" charset="0"/>
            </a:endParaRP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Influence des </a:t>
            </a:r>
            <a:r>
              <a:rPr lang="fr-FR" b="1" dirty="0">
                <a:solidFill>
                  <a:srgbClr val="F8AC00"/>
                </a:solidFill>
              </a:rPr>
              <a:t>covariables</a:t>
            </a:r>
            <a:r>
              <a:rPr lang="fr-FR" dirty="0"/>
              <a:t> du milieu sur le succès</a:t>
            </a:r>
          </a:p>
        </p:txBody>
      </p:sp>
      <p:grpSp>
        <p:nvGrpSpPr>
          <p:cNvPr id="9" name="Groupe 8">
            <a:extLst>
              <a:ext uri="{FF2B5EF4-FFF2-40B4-BE49-F238E27FC236}">
                <a16:creationId xmlns:a16="http://schemas.microsoft.com/office/drawing/2014/main" id="{5F1F1714-2DEE-43E4-A88F-049C12620026}"/>
              </a:ext>
            </a:extLst>
          </p:cNvPr>
          <p:cNvGrpSpPr/>
          <p:nvPr/>
        </p:nvGrpSpPr>
        <p:grpSpPr>
          <a:xfrm>
            <a:off x="693920" y="2009472"/>
            <a:ext cx="5109740" cy="3339650"/>
            <a:chOff x="693920" y="2009472"/>
            <a:chExt cx="5109740" cy="3339650"/>
          </a:xfrm>
        </p:grpSpPr>
        <p:grpSp>
          <p:nvGrpSpPr>
            <p:cNvPr id="4" name="Groupe 3">
              <a:extLst>
                <a:ext uri="{FF2B5EF4-FFF2-40B4-BE49-F238E27FC236}">
                  <a16:creationId xmlns:a16="http://schemas.microsoft.com/office/drawing/2014/main" id="{F067676E-00FD-441D-9AB6-0706A2736D6B}"/>
                </a:ext>
              </a:extLst>
            </p:cNvPr>
            <p:cNvGrpSpPr/>
            <p:nvPr/>
          </p:nvGrpSpPr>
          <p:grpSpPr>
            <a:xfrm>
              <a:off x="693920" y="2028063"/>
              <a:ext cx="5109740" cy="3321059"/>
              <a:chOff x="404152" y="1878002"/>
              <a:chExt cx="6387173" cy="4151323"/>
            </a:xfrm>
          </p:grpSpPr>
          <p:pic>
            <p:nvPicPr>
              <p:cNvPr id="5" name="Picture 4">
                <a:extLst>
                  <a:ext uri="{FF2B5EF4-FFF2-40B4-BE49-F238E27FC236}">
                    <a16:creationId xmlns:a16="http://schemas.microsoft.com/office/drawing/2014/main" id="{937B33C2-3AD6-4ED2-B1CC-ACD69768535F}"/>
                  </a:ext>
                </a:extLst>
              </p:cNvPr>
              <p:cNvPicPr>
                <a:picLocks noChangeAspect="1"/>
              </p:cNvPicPr>
              <p:nvPr/>
            </p:nvPicPr>
            <p:blipFill rotWithShape="1">
              <a:blip r:embed="rId3"/>
              <a:srcRect l="3581" r="999" b="1199"/>
              <a:stretch/>
            </p:blipFill>
            <p:spPr>
              <a:xfrm>
                <a:off x="404152" y="1919790"/>
                <a:ext cx="6387173" cy="4109535"/>
              </a:xfrm>
              <a:prstGeom prst="rect">
                <a:avLst/>
              </a:prstGeom>
            </p:spPr>
          </p:pic>
          <p:sp>
            <p:nvSpPr>
              <p:cNvPr id="8" name="Rectangle 7">
                <a:extLst>
                  <a:ext uri="{FF2B5EF4-FFF2-40B4-BE49-F238E27FC236}">
                    <a16:creationId xmlns:a16="http://schemas.microsoft.com/office/drawing/2014/main" id="{81C07E04-47E2-4E56-90C9-F5A79AEC3E55}"/>
                  </a:ext>
                </a:extLst>
              </p:cNvPr>
              <p:cNvSpPr/>
              <p:nvPr/>
            </p:nvSpPr>
            <p:spPr>
              <a:xfrm rot="7680820">
                <a:off x="1074098" y="1649451"/>
                <a:ext cx="466175" cy="92327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36" name="Picture 21" descr="A turtle swimming in water&#10;&#10;Description automatically generated with medium confidence">
              <a:extLst>
                <a:ext uri="{FF2B5EF4-FFF2-40B4-BE49-F238E27FC236}">
                  <a16:creationId xmlns:a16="http://schemas.microsoft.com/office/drawing/2014/main" id="{B6484D8B-A779-4A4A-8572-9F18290C7B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48169" flipH="1">
              <a:off x="1054312" y="2009472"/>
              <a:ext cx="720694" cy="507595"/>
            </a:xfrm>
            <a:prstGeom prst="rect">
              <a:avLst/>
            </a:prstGeom>
          </p:spPr>
        </p:pic>
      </p:grpSp>
      <p:grpSp>
        <p:nvGrpSpPr>
          <p:cNvPr id="30" name="Groupe 29">
            <a:extLst>
              <a:ext uri="{FF2B5EF4-FFF2-40B4-BE49-F238E27FC236}">
                <a16:creationId xmlns:a16="http://schemas.microsoft.com/office/drawing/2014/main" id="{3DFB8C16-A6FB-4BD2-B8E6-6E67E802A259}"/>
              </a:ext>
            </a:extLst>
          </p:cNvPr>
          <p:cNvGrpSpPr/>
          <p:nvPr/>
        </p:nvGrpSpPr>
        <p:grpSpPr>
          <a:xfrm>
            <a:off x="11498080" y="602928"/>
            <a:ext cx="677164" cy="523219"/>
            <a:chOff x="11498080" y="602928"/>
            <a:chExt cx="677164" cy="523219"/>
          </a:xfrm>
        </p:grpSpPr>
        <p:sp>
          <p:nvSpPr>
            <p:cNvPr id="39" name="Graphique 6" descr="Colibri">
              <a:extLst>
                <a:ext uri="{FF2B5EF4-FFF2-40B4-BE49-F238E27FC236}">
                  <a16:creationId xmlns:a16="http://schemas.microsoft.com/office/drawing/2014/main" id="{3CA1EFA1-81D7-4BE7-B5C3-99DEA1BE501C}"/>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40" name="ZoneTexte 39">
              <a:extLst>
                <a:ext uri="{FF2B5EF4-FFF2-40B4-BE49-F238E27FC236}">
                  <a16:creationId xmlns:a16="http://schemas.microsoft.com/office/drawing/2014/main" id="{20343980-ED3D-445E-8B81-55933DF271CE}"/>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15</a:t>
              </a:fld>
              <a:endParaRPr lang="en-GB" sz="1600" b="1" dirty="0">
                <a:solidFill>
                  <a:srgbClr val="FEBE2F"/>
                </a:solidFill>
              </a:endParaRPr>
            </a:p>
          </p:txBody>
        </p:sp>
      </p:grpSp>
      <p:grpSp>
        <p:nvGrpSpPr>
          <p:cNvPr id="41" name="Groupe 40">
            <a:extLst>
              <a:ext uri="{FF2B5EF4-FFF2-40B4-BE49-F238E27FC236}">
                <a16:creationId xmlns:a16="http://schemas.microsoft.com/office/drawing/2014/main" id="{D2C7EA05-F4B3-427C-AA61-E0BBA0AF2A64}"/>
              </a:ext>
            </a:extLst>
          </p:cNvPr>
          <p:cNvGrpSpPr/>
          <p:nvPr/>
        </p:nvGrpSpPr>
        <p:grpSpPr>
          <a:xfrm>
            <a:off x="0" y="0"/>
            <a:ext cx="12192000" cy="584775"/>
            <a:chOff x="0" y="0"/>
            <a:chExt cx="12192000" cy="584775"/>
          </a:xfrm>
          <a:solidFill>
            <a:srgbClr val="F8AC00"/>
          </a:solidFill>
        </p:grpSpPr>
        <p:sp>
          <p:nvSpPr>
            <p:cNvPr id="42" name="Rectangle 41">
              <a:extLst>
                <a:ext uri="{FF2B5EF4-FFF2-40B4-BE49-F238E27FC236}">
                  <a16:creationId xmlns:a16="http://schemas.microsoft.com/office/drawing/2014/main" id="{A08F496A-9CA3-44BD-AA4E-E53D4AE9A99C}"/>
                </a:ext>
              </a:extLst>
            </p:cNvPr>
            <p:cNvSpPr/>
            <p:nvPr/>
          </p:nvSpPr>
          <p:spPr>
            <a:xfrm>
              <a:off x="0" y="0"/>
              <a:ext cx="12192000" cy="584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EBE2F"/>
                </a:solidFill>
              </a:endParaRPr>
            </a:p>
          </p:txBody>
        </p:sp>
        <p:grpSp>
          <p:nvGrpSpPr>
            <p:cNvPr id="43" name="Groupe 42">
              <a:extLst>
                <a:ext uri="{FF2B5EF4-FFF2-40B4-BE49-F238E27FC236}">
                  <a16:creationId xmlns:a16="http://schemas.microsoft.com/office/drawing/2014/main" id="{0EB87FAF-A98F-4BE9-B7CF-20EFD8169B07}"/>
                </a:ext>
              </a:extLst>
            </p:cNvPr>
            <p:cNvGrpSpPr/>
            <p:nvPr/>
          </p:nvGrpSpPr>
          <p:grpSpPr>
            <a:xfrm>
              <a:off x="696373" y="92332"/>
              <a:ext cx="10797650" cy="400110"/>
              <a:chOff x="696373" y="92332"/>
              <a:chExt cx="10797650" cy="400110"/>
            </a:xfrm>
            <a:grpFill/>
          </p:grpSpPr>
          <p:sp>
            <p:nvSpPr>
              <p:cNvPr id="44" name="ZoneTexte 43">
                <a:extLst>
                  <a:ext uri="{FF2B5EF4-FFF2-40B4-BE49-F238E27FC236}">
                    <a16:creationId xmlns:a16="http://schemas.microsoft.com/office/drawing/2014/main" id="{B9CEB572-945A-43B2-BE15-4C4A2F8959EE}"/>
                  </a:ext>
                </a:extLst>
              </p:cNvPr>
              <p:cNvSpPr txBox="1"/>
              <p:nvPr/>
            </p:nvSpPr>
            <p:spPr>
              <a:xfrm>
                <a:off x="696373" y="92332"/>
                <a:ext cx="1501373"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Introduction</a:t>
                </a:r>
                <a:endParaRPr lang="en-GB" sz="2000" cap="small" dirty="0">
                  <a:solidFill>
                    <a:schemeClr val="bg2">
                      <a:lumMod val="50000"/>
                    </a:schemeClr>
                  </a:solidFill>
                  <a:latin typeface="+mj-lt"/>
                </a:endParaRPr>
              </a:p>
            </p:txBody>
          </p:sp>
          <p:sp>
            <p:nvSpPr>
              <p:cNvPr id="45" name="ZoneTexte 44">
                <a:extLst>
                  <a:ext uri="{FF2B5EF4-FFF2-40B4-BE49-F238E27FC236}">
                    <a16:creationId xmlns:a16="http://schemas.microsoft.com/office/drawing/2014/main" id="{445995BD-C4E8-43F7-859D-B1200621E3AC}"/>
                  </a:ext>
                </a:extLst>
              </p:cNvPr>
              <p:cNvSpPr txBox="1"/>
              <p:nvPr/>
            </p:nvSpPr>
            <p:spPr>
              <a:xfrm>
                <a:off x="10176162" y="92332"/>
                <a:ext cx="1317861"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Conclusion</a:t>
                </a:r>
                <a:endParaRPr lang="en-GB" sz="2000" cap="small" dirty="0">
                  <a:solidFill>
                    <a:schemeClr val="bg2">
                      <a:lumMod val="50000"/>
                    </a:schemeClr>
                  </a:solidFill>
                  <a:latin typeface="+mj-lt"/>
                </a:endParaRPr>
              </a:p>
            </p:txBody>
          </p:sp>
          <p:sp>
            <p:nvSpPr>
              <p:cNvPr id="46" name="ZoneTexte 45">
                <a:extLst>
                  <a:ext uri="{FF2B5EF4-FFF2-40B4-BE49-F238E27FC236}">
                    <a16:creationId xmlns:a16="http://schemas.microsoft.com/office/drawing/2014/main" id="{C7F5E52E-F0BE-4D86-90C0-E4CFE72D4D76}"/>
                  </a:ext>
                </a:extLst>
              </p:cNvPr>
              <p:cNvSpPr txBox="1"/>
              <p:nvPr/>
            </p:nvSpPr>
            <p:spPr>
              <a:xfrm>
                <a:off x="3368854" y="92332"/>
                <a:ext cx="103066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Données</a:t>
                </a:r>
                <a:endParaRPr lang="en-GB" sz="2000" cap="small" dirty="0">
                  <a:solidFill>
                    <a:schemeClr val="bg2">
                      <a:lumMod val="50000"/>
                    </a:schemeClr>
                  </a:solidFill>
                  <a:latin typeface="+mj-lt"/>
                </a:endParaRPr>
              </a:p>
            </p:txBody>
          </p:sp>
          <p:sp>
            <p:nvSpPr>
              <p:cNvPr id="47" name="ZoneTexte 46">
                <a:extLst>
                  <a:ext uri="{FF2B5EF4-FFF2-40B4-BE49-F238E27FC236}">
                    <a16:creationId xmlns:a16="http://schemas.microsoft.com/office/drawing/2014/main" id="{184BCDDB-E729-436B-BC96-01F647D1BC48}"/>
                  </a:ext>
                </a:extLst>
              </p:cNvPr>
              <p:cNvSpPr txBox="1"/>
              <p:nvPr/>
            </p:nvSpPr>
            <p:spPr>
              <a:xfrm>
                <a:off x="5570630" y="92332"/>
                <a:ext cx="1174938" cy="400110"/>
              </a:xfrm>
              <a:prstGeom prst="rect">
                <a:avLst/>
              </a:prstGeom>
              <a:grpFill/>
            </p:spPr>
            <p:txBody>
              <a:bodyPr wrap="none" rtlCol="0" anchor="ctr">
                <a:spAutoFit/>
              </a:bodyPr>
              <a:lstStyle/>
              <a:p>
                <a:pPr algn="ctr"/>
                <a:r>
                  <a:rPr lang="fr-FR" sz="2000" b="1" cap="small" dirty="0">
                    <a:latin typeface="+mj-lt"/>
                  </a:rPr>
                  <a:t>Démarche</a:t>
                </a:r>
                <a:endParaRPr lang="en-GB" sz="2000" b="1" cap="small" dirty="0">
                  <a:latin typeface="+mj-lt"/>
                </a:endParaRPr>
              </a:p>
            </p:txBody>
          </p:sp>
          <p:sp>
            <p:nvSpPr>
              <p:cNvPr id="48" name="ZoneTexte 47">
                <a:extLst>
                  <a:ext uri="{FF2B5EF4-FFF2-40B4-BE49-F238E27FC236}">
                    <a16:creationId xmlns:a16="http://schemas.microsoft.com/office/drawing/2014/main" id="{1F609AD7-A620-48DB-B6DE-45269B094747}"/>
                  </a:ext>
                </a:extLst>
              </p:cNvPr>
              <p:cNvSpPr txBox="1"/>
              <p:nvPr/>
            </p:nvSpPr>
            <p:spPr>
              <a:xfrm>
                <a:off x="7916676" y="92332"/>
                <a:ext cx="1088376"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Résultats</a:t>
                </a:r>
                <a:endParaRPr lang="en-GB" sz="2000" cap="small" dirty="0">
                  <a:solidFill>
                    <a:schemeClr val="bg2">
                      <a:lumMod val="50000"/>
                    </a:schemeClr>
                  </a:solidFill>
                  <a:latin typeface="+mj-lt"/>
                </a:endParaRPr>
              </a:p>
            </p:txBody>
          </p:sp>
        </p:grpSp>
      </p:grpSp>
    </p:spTree>
    <p:extLst>
      <p:ext uri="{BB962C8B-B14F-4D97-AF65-F5344CB8AC3E}">
        <p14:creationId xmlns:p14="http://schemas.microsoft.com/office/powerpoint/2010/main" val="464428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e 29">
            <a:extLst>
              <a:ext uri="{FF2B5EF4-FFF2-40B4-BE49-F238E27FC236}">
                <a16:creationId xmlns:a16="http://schemas.microsoft.com/office/drawing/2014/main" id="{6EC46C3B-BB3F-42EB-A536-B6B1E79DFBBF}"/>
              </a:ext>
            </a:extLst>
          </p:cNvPr>
          <p:cNvGrpSpPr/>
          <p:nvPr/>
        </p:nvGrpSpPr>
        <p:grpSpPr>
          <a:xfrm>
            <a:off x="4969672" y="6478557"/>
            <a:ext cx="7041189" cy="307777"/>
            <a:chOff x="4969672" y="6478557"/>
            <a:chExt cx="7041189" cy="307777"/>
          </a:xfrm>
        </p:grpSpPr>
        <p:sp>
          <p:nvSpPr>
            <p:cNvPr id="32" name="ZoneTexte 31">
              <a:extLst>
                <a:ext uri="{FF2B5EF4-FFF2-40B4-BE49-F238E27FC236}">
                  <a16:creationId xmlns:a16="http://schemas.microsoft.com/office/drawing/2014/main" id="{6FEFCF56-269A-43C3-9E4B-E3DEC4B7202B}"/>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33" name="ZoneTexte 32">
              <a:extLst>
                <a:ext uri="{FF2B5EF4-FFF2-40B4-BE49-F238E27FC236}">
                  <a16:creationId xmlns:a16="http://schemas.microsoft.com/office/drawing/2014/main" id="{A36268DA-514D-4BB1-A708-896EA5915186}"/>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28/01/2022</a:t>
              </a:fld>
              <a:endParaRPr lang="en-GB" sz="1600" b="1" cap="small" dirty="0">
                <a:latin typeface="+mj-lt"/>
              </a:endParaRPr>
            </a:p>
          </p:txBody>
        </p:sp>
      </p:grpSp>
      <p:sp>
        <p:nvSpPr>
          <p:cNvPr id="18" name="ZoneTexte 17">
            <a:extLst>
              <a:ext uri="{FF2B5EF4-FFF2-40B4-BE49-F238E27FC236}">
                <a16:creationId xmlns:a16="http://schemas.microsoft.com/office/drawing/2014/main" id="{DA76A76E-FDCE-43F8-82B0-7549DC56D143}"/>
              </a:ext>
            </a:extLst>
          </p:cNvPr>
          <p:cNvSpPr txBox="1"/>
          <p:nvPr/>
        </p:nvSpPr>
        <p:spPr>
          <a:xfrm>
            <a:off x="331514" y="897130"/>
            <a:ext cx="7320594" cy="523220"/>
          </a:xfrm>
          <a:prstGeom prst="rect">
            <a:avLst/>
          </a:prstGeom>
          <a:noFill/>
        </p:spPr>
        <p:txBody>
          <a:bodyPr wrap="none" rtlCol="0">
            <a:spAutoFit/>
          </a:bodyPr>
          <a:lstStyle/>
          <a:p>
            <a:r>
              <a:rPr lang="fr-FR" sz="2800" b="1" cap="small" dirty="0">
                <a:latin typeface="+mj-lt"/>
              </a:rPr>
              <a:t>Modélisation – régression logistique conditionnelle</a:t>
            </a:r>
            <a:endParaRPr lang="en-GB" sz="2800" b="1" i="1" cap="small" dirty="0">
              <a:latin typeface="+mj-lt"/>
            </a:endParaRPr>
          </a:p>
        </p:txBody>
      </p:sp>
      <p:grpSp>
        <p:nvGrpSpPr>
          <p:cNvPr id="19" name="Groupe 18">
            <a:extLst>
              <a:ext uri="{FF2B5EF4-FFF2-40B4-BE49-F238E27FC236}">
                <a16:creationId xmlns:a16="http://schemas.microsoft.com/office/drawing/2014/main" id="{45C68EF8-3F7D-4D93-B9AD-8B446E72E689}"/>
              </a:ext>
            </a:extLst>
          </p:cNvPr>
          <p:cNvGrpSpPr/>
          <p:nvPr/>
        </p:nvGrpSpPr>
        <p:grpSpPr>
          <a:xfrm>
            <a:off x="11498080" y="602928"/>
            <a:ext cx="677164" cy="523219"/>
            <a:chOff x="11498080" y="602928"/>
            <a:chExt cx="677164" cy="523219"/>
          </a:xfrm>
        </p:grpSpPr>
        <p:sp>
          <p:nvSpPr>
            <p:cNvPr id="20" name="Graphique 6" descr="Colibri">
              <a:extLst>
                <a:ext uri="{FF2B5EF4-FFF2-40B4-BE49-F238E27FC236}">
                  <a16:creationId xmlns:a16="http://schemas.microsoft.com/office/drawing/2014/main" id="{3AE4F153-0FBD-43F0-9881-82928E18B419}"/>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2" name="ZoneTexte 21">
              <a:extLst>
                <a:ext uri="{FF2B5EF4-FFF2-40B4-BE49-F238E27FC236}">
                  <a16:creationId xmlns:a16="http://schemas.microsoft.com/office/drawing/2014/main" id="{E9A54C11-C313-4E8C-BADC-FB7B33F0BD6C}"/>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16</a:t>
              </a:fld>
              <a:endParaRPr lang="en-GB" sz="1600" b="1" dirty="0">
                <a:solidFill>
                  <a:srgbClr val="FEBE2F"/>
                </a:solidFill>
              </a:endParaRPr>
            </a:p>
          </p:txBody>
        </p:sp>
      </p:grpSp>
      <p:grpSp>
        <p:nvGrpSpPr>
          <p:cNvPr id="23" name="Groupe 22">
            <a:extLst>
              <a:ext uri="{FF2B5EF4-FFF2-40B4-BE49-F238E27FC236}">
                <a16:creationId xmlns:a16="http://schemas.microsoft.com/office/drawing/2014/main" id="{4ED6715C-9D8B-4807-8CA1-E631B6ED66AE}"/>
              </a:ext>
            </a:extLst>
          </p:cNvPr>
          <p:cNvGrpSpPr/>
          <p:nvPr/>
        </p:nvGrpSpPr>
        <p:grpSpPr>
          <a:xfrm>
            <a:off x="0" y="0"/>
            <a:ext cx="12192000" cy="584775"/>
            <a:chOff x="0" y="0"/>
            <a:chExt cx="12192000" cy="584775"/>
          </a:xfrm>
          <a:solidFill>
            <a:srgbClr val="F8AC00"/>
          </a:solidFill>
        </p:grpSpPr>
        <p:sp>
          <p:nvSpPr>
            <p:cNvPr id="25" name="Rectangle 24">
              <a:extLst>
                <a:ext uri="{FF2B5EF4-FFF2-40B4-BE49-F238E27FC236}">
                  <a16:creationId xmlns:a16="http://schemas.microsoft.com/office/drawing/2014/main" id="{A13FCADB-5228-4E39-97EC-447B522D9DFA}"/>
                </a:ext>
              </a:extLst>
            </p:cNvPr>
            <p:cNvSpPr/>
            <p:nvPr/>
          </p:nvSpPr>
          <p:spPr>
            <a:xfrm>
              <a:off x="0" y="0"/>
              <a:ext cx="12192000" cy="584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EBE2F"/>
                </a:solidFill>
              </a:endParaRPr>
            </a:p>
          </p:txBody>
        </p:sp>
        <p:grpSp>
          <p:nvGrpSpPr>
            <p:cNvPr id="28" name="Groupe 27">
              <a:extLst>
                <a:ext uri="{FF2B5EF4-FFF2-40B4-BE49-F238E27FC236}">
                  <a16:creationId xmlns:a16="http://schemas.microsoft.com/office/drawing/2014/main" id="{C287ECBF-DC75-4F06-B7AD-5F5B134B4936}"/>
                </a:ext>
              </a:extLst>
            </p:cNvPr>
            <p:cNvGrpSpPr/>
            <p:nvPr/>
          </p:nvGrpSpPr>
          <p:grpSpPr>
            <a:xfrm>
              <a:off x="696373" y="92332"/>
              <a:ext cx="10797650" cy="400110"/>
              <a:chOff x="696373" y="92332"/>
              <a:chExt cx="10797650" cy="400110"/>
            </a:xfrm>
            <a:grpFill/>
          </p:grpSpPr>
          <p:sp>
            <p:nvSpPr>
              <p:cNvPr id="29" name="ZoneTexte 28">
                <a:extLst>
                  <a:ext uri="{FF2B5EF4-FFF2-40B4-BE49-F238E27FC236}">
                    <a16:creationId xmlns:a16="http://schemas.microsoft.com/office/drawing/2014/main" id="{3C764ADD-5AC2-41BB-A272-5ABB0CCB66E6}"/>
                  </a:ext>
                </a:extLst>
              </p:cNvPr>
              <p:cNvSpPr txBox="1"/>
              <p:nvPr/>
            </p:nvSpPr>
            <p:spPr>
              <a:xfrm>
                <a:off x="696373" y="92332"/>
                <a:ext cx="1501373"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Introduction</a:t>
                </a:r>
                <a:endParaRPr lang="en-GB" sz="2000" cap="small" dirty="0">
                  <a:solidFill>
                    <a:schemeClr val="bg2">
                      <a:lumMod val="50000"/>
                    </a:schemeClr>
                  </a:solidFill>
                  <a:latin typeface="+mj-lt"/>
                </a:endParaRPr>
              </a:p>
            </p:txBody>
          </p:sp>
          <p:sp>
            <p:nvSpPr>
              <p:cNvPr id="34" name="ZoneTexte 33">
                <a:extLst>
                  <a:ext uri="{FF2B5EF4-FFF2-40B4-BE49-F238E27FC236}">
                    <a16:creationId xmlns:a16="http://schemas.microsoft.com/office/drawing/2014/main" id="{52D33099-5C1C-4128-89AE-7F2AF6F45442}"/>
                  </a:ext>
                </a:extLst>
              </p:cNvPr>
              <p:cNvSpPr txBox="1"/>
              <p:nvPr/>
            </p:nvSpPr>
            <p:spPr>
              <a:xfrm>
                <a:off x="10176162" y="92332"/>
                <a:ext cx="1317861"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Conclusion</a:t>
                </a:r>
                <a:endParaRPr lang="en-GB" sz="2000" cap="small" dirty="0">
                  <a:solidFill>
                    <a:schemeClr val="bg2">
                      <a:lumMod val="50000"/>
                    </a:schemeClr>
                  </a:solidFill>
                  <a:latin typeface="+mj-lt"/>
                </a:endParaRPr>
              </a:p>
            </p:txBody>
          </p:sp>
          <p:sp>
            <p:nvSpPr>
              <p:cNvPr id="35" name="ZoneTexte 34">
                <a:extLst>
                  <a:ext uri="{FF2B5EF4-FFF2-40B4-BE49-F238E27FC236}">
                    <a16:creationId xmlns:a16="http://schemas.microsoft.com/office/drawing/2014/main" id="{D7C7EC75-CBDD-4201-BAC7-30588A87CAE8}"/>
                  </a:ext>
                </a:extLst>
              </p:cNvPr>
              <p:cNvSpPr txBox="1"/>
              <p:nvPr/>
            </p:nvSpPr>
            <p:spPr>
              <a:xfrm>
                <a:off x="3368854" y="92332"/>
                <a:ext cx="103066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Données</a:t>
                </a:r>
                <a:endParaRPr lang="en-GB" sz="2000" cap="small" dirty="0">
                  <a:solidFill>
                    <a:schemeClr val="bg2">
                      <a:lumMod val="50000"/>
                    </a:schemeClr>
                  </a:solidFill>
                  <a:latin typeface="+mj-lt"/>
                </a:endParaRPr>
              </a:p>
            </p:txBody>
          </p:sp>
          <p:sp>
            <p:nvSpPr>
              <p:cNvPr id="36" name="ZoneTexte 35">
                <a:extLst>
                  <a:ext uri="{FF2B5EF4-FFF2-40B4-BE49-F238E27FC236}">
                    <a16:creationId xmlns:a16="http://schemas.microsoft.com/office/drawing/2014/main" id="{6EA5FC7D-C02D-4911-A03A-0C2C4D7FFEA5}"/>
                  </a:ext>
                </a:extLst>
              </p:cNvPr>
              <p:cNvSpPr txBox="1"/>
              <p:nvPr/>
            </p:nvSpPr>
            <p:spPr>
              <a:xfrm>
                <a:off x="5570630" y="92332"/>
                <a:ext cx="1174938" cy="400110"/>
              </a:xfrm>
              <a:prstGeom prst="rect">
                <a:avLst/>
              </a:prstGeom>
              <a:grpFill/>
            </p:spPr>
            <p:txBody>
              <a:bodyPr wrap="none" rtlCol="0" anchor="ctr">
                <a:spAutoFit/>
              </a:bodyPr>
              <a:lstStyle/>
              <a:p>
                <a:pPr algn="ctr"/>
                <a:r>
                  <a:rPr lang="fr-FR" sz="2000" b="1" cap="small" dirty="0">
                    <a:latin typeface="+mj-lt"/>
                  </a:rPr>
                  <a:t>Démarche</a:t>
                </a:r>
                <a:endParaRPr lang="en-GB" sz="2000" b="1" cap="small" dirty="0">
                  <a:latin typeface="+mj-lt"/>
                </a:endParaRPr>
              </a:p>
            </p:txBody>
          </p:sp>
          <p:sp>
            <p:nvSpPr>
              <p:cNvPr id="37" name="ZoneTexte 36">
                <a:extLst>
                  <a:ext uri="{FF2B5EF4-FFF2-40B4-BE49-F238E27FC236}">
                    <a16:creationId xmlns:a16="http://schemas.microsoft.com/office/drawing/2014/main" id="{84139FD1-7ED4-45E9-AEDE-043C607F0454}"/>
                  </a:ext>
                </a:extLst>
              </p:cNvPr>
              <p:cNvSpPr txBox="1"/>
              <p:nvPr/>
            </p:nvSpPr>
            <p:spPr>
              <a:xfrm>
                <a:off x="7916676" y="92332"/>
                <a:ext cx="1088376"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Résultats</a:t>
                </a:r>
                <a:endParaRPr lang="en-GB" sz="2000" cap="small" dirty="0">
                  <a:solidFill>
                    <a:schemeClr val="bg2">
                      <a:lumMod val="50000"/>
                    </a:schemeClr>
                  </a:solidFill>
                  <a:latin typeface="+mj-lt"/>
                </a:endParaRPr>
              </a:p>
            </p:txBody>
          </p:sp>
        </p:grpSp>
      </p:grpSp>
      <p:grpSp>
        <p:nvGrpSpPr>
          <p:cNvPr id="2" name="Groupe 1">
            <a:extLst>
              <a:ext uri="{FF2B5EF4-FFF2-40B4-BE49-F238E27FC236}">
                <a16:creationId xmlns:a16="http://schemas.microsoft.com/office/drawing/2014/main" id="{A1F506E2-F05C-474D-8ABD-E7560D08615D}"/>
              </a:ext>
            </a:extLst>
          </p:cNvPr>
          <p:cNvGrpSpPr/>
          <p:nvPr/>
        </p:nvGrpSpPr>
        <p:grpSpPr>
          <a:xfrm>
            <a:off x="948274" y="1821514"/>
            <a:ext cx="8503866" cy="3373360"/>
            <a:chOff x="948274" y="1821514"/>
            <a:chExt cx="8503866" cy="3373360"/>
          </a:xfrm>
        </p:grpSpPr>
        <p:sp>
          <p:nvSpPr>
            <p:cNvPr id="27" name="ZoneTexte 26">
              <a:extLst>
                <a:ext uri="{FF2B5EF4-FFF2-40B4-BE49-F238E27FC236}">
                  <a16:creationId xmlns:a16="http://schemas.microsoft.com/office/drawing/2014/main" id="{A4791067-764B-46DD-BCB9-6F5193A78567}"/>
                </a:ext>
              </a:extLst>
            </p:cNvPr>
            <p:cNvSpPr txBox="1"/>
            <p:nvPr/>
          </p:nvSpPr>
          <p:spPr>
            <a:xfrm>
              <a:off x="948274" y="1821515"/>
              <a:ext cx="8503866" cy="337335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Variable réponse </a:t>
              </a:r>
              <a:r>
                <a:rPr lang="fr-FR" b="1" dirty="0">
                  <a:solidFill>
                    <a:srgbClr val="F8AC00"/>
                  </a:solidFill>
                </a:rPr>
                <a:t>binaire</a:t>
              </a:r>
              <a:r>
                <a:rPr lang="fr-FR" dirty="0"/>
                <a:t> : état du pas {observé ; théorique}</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Variables explicatives </a:t>
              </a:r>
              <a:r>
                <a:rPr lang="fr-FR" b="1" dirty="0">
                  <a:solidFill>
                    <a:srgbClr val="F8AC00"/>
                  </a:solidFill>
                </a:rPr>
                <a:t>quantitatives</a:t>
              </a:r>
              <a:r>
                <a:rPr lang="fr-FR" dirty="0"/>
                <a:t> : attributs de mouvement et covariables du milieu</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b="1" dirty="0">
                  <a:solidFill>
                    <a:srgbClr val="F8AC00"/>
                  </a:solidFill>
                </a:rPr>
                <a:t>Stratification</a:t>
              </a:r>
              <a:r>
                <a:rPr lang="fr-FR" dirty="0"/>
                <a:t>  : identifiant du pas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Estimation simultanée des coefficients pour le attributs de mouvement et du milieu</a:t>
              </a:r>
            </a:p>
            <a:p>
              <a:pPr marL="285750" indent="-285750">
                <a:lnSpc>
                  <a:spcPct val="150000"/>
                </a:lnSpc>
                <a:buFont typeface="Arial" panose="020B0604020202020204" pitchFamily="34" charset="0"/>
                <a:buChar char="•"/>
              </a:pPr>
              <a:endParaRPr lang="fr-FR" dirty="0"/>
            </a:p>
          </p:txBody>
        </p:sp>
        <p:sp>
          <p:nvSpPr>
            <p:cNvPr id="21" name="ZoneTexte 20">
              <a:extLst>
                <a:ext uri="{FF2B5EF4-FFF2-40B4-BE49-F238E27FC236}">
                  <a16:creationId xmlns:a16="http://schemas.microsoft.com/office/drawing/2014/main" id="{A32F7E6E-0A55-4515-B670-74559242A0E8}"/>
                </a:ext>
              </a:extLst>
            </p:cNvPr>
            <p:cNvSpPr txBox="1"/>
            <p:nvPr/>
          </p:nvSpPr>
          <p:spPr>
            <a:xfrm>
              <a:off x="948274" y="1821514"/>
              <a:ext cx="526106" cy="2542363"/>
            </a:xfrm>
            <a:prstGeom prst="rect">
              <a:avLst/>
            </a:prstGeom>
            <a:noFill/>
          </p:spPr>
          <p:txBody>
            <a:bodyPr wrap="none" rtlCol="0">
              <a:spAutoFit/>
            </a:bodyPr>
            <a:lstStyle/>
            <a:p>
              <a:pPr>
                <a:lnSpc>
                  <a:spcPct val="150000"/>
                </a:lnSpc>
              </a:pPr>
              <a:endParaRPr lang="fr-FR" dirty="0"/>
            </a:p>
            <a:p>
              <a:pPr marL="285750" indent="-285750">
                <a:lnSpc>
                  <a:spcPct val="150000"/>
                </a:lnSpc>
                <a:buFont typeface="Arial" panose="020B0604020202020204" pitchFamily="34" charset="0"/>
                <a:buChar char="•"/>
              </a:pPr>
              <a:endParaRPr lang="fr-FR" dirty="0"/>
            </a:p>
            <a:p>
              <a:pPr>
                <a:lnSpc>
                  <a:spcPct val="150000"/>
                </a:lnSpc>
              </a:pPr>
              <a:endParaRPr lang="fr-FR" dirty="0"/>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 </a:t>
              </a:r>
            </a:p>
            <a:p>
              <a:pPr marL="285750" indent="-285750">
                <a:lnSpc>
                  <a:spcPct val="150000"/>
                </a:lnSpc>
                <a:buFont typeface="Arial" panose="020B0604020202020204" pitchFamily="34" charset="0"/>
                <a:buChar char="•"/>
              </a:pPr>
              <a:endParaRPr lang="fr-FR" dirty="0"/>
            </a:p>
          </p:txBody>
        </p:sp>
      </p:grpSp>
    </p:spTree>
    <p:extLst>
      <p:ext uri="{BB962C8B-B14F-4D97-AF65-F5344CB8AC3E}">
        <p14:creationId xmlns:p14="http://schemas.microsoft.com/office/powerpoint/2010/main" val="3384993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e 29">
            <a:extLst>
              <a:ext uri="{FF2B5EF4-FFF2-40B4-BE49-F238E27FC236}">
                <a16:creationId xmlns:a16="http://schemas.microsoft.com/office/drawing/2014/main" id="{6EC46C3B-BB3F-42EB-A536-B6B1E79DFBBF}"/>
              </a:ext>
            </a:extLst>
          </p:cNvPr>
          <p:cNvGrpSpPr/>
          <p:nvPr/>
        </p:nvGrpSpPr>
        <p:grpSpPr>
          <a:xfrm>
            <a:off x="4969672" y="6478557"/>
            <a:ext cx="7041189" cy="307777"/>
            <a:chOff x="4969672" y="6478557"/>
            <a:chExt cx="7041189" cy="307777"/>
          </a:xfrm>
        </p:grpSpPr>
        <p:sp>
          <p:nvSpPr>
            <p:cNvPr id="32" name="ZoneTexte 31">
              <a:extLst>
                <a:ext uri="{FF2B5EF4-FFF2-40B4-BE49-F238E27FC236}">
                  <a16:creationId xmlns:a16="http://schemas.microsoft.com/office/drawing/2014/main" id="{6FEFCF56-269A-43C3-9E4B-E3DEC4B7202B}"/>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33" name="ZoneTexte 32">
              <a:extLst>
                <a:ext uri="{FF2B5EF4-FFF2-40B4-BE49-F238E27FC236}">
                  <a16:creationId xmlns:a16="http://schemas.microsoft.com/office/drawing/2014/main" id="{A36268DA-514D-4BB1-A708-896EA5915186}"/>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28/01/2022</a:t>
              </a:fld>
              <a:endParaRPr lang="en-GB" sz="1600" b="1" cap="small" dirty="0">
                <a:latin typeface="+mj-lt"/>
              </a:endParaRPr>
            </a:p>
          </p:txBody>
        </p:sp>
      </p:grpSp>
      <p:sp>
        <p:nvSpPr>
          <p:cNvPr id="18" name="ZoneTexte 17">
            <a:extLst>
              <a:ext uri="{FF2B5EF4-FFF2-40B4-BE49-F238E27FC236}">
                <a16:creationId xmlns:a16="http://schemas.microsoft.com/office/drawing/2014/main" id="{DA76A76E-FDCE-43F8-82B0-7549DC56D143}"/>
              </a:ext>
            </a:extLst>
          </p:cNvPr>
          <p:cNvSpPr txBox="1"/>
          <p:nvPr/>
        </p:nvSpPr>
        <p:spPr>
          <a:xfrm>
            <a:off x="331514" y="897130"/>
            <a:ext cx="3934347" cy="523220"/>
          </a:xfrm>
          <a:prstGeom prst="rect">
            <a:avLst/>
          </a:prstGeom>
          <a:noFill/>
        </p:spPr>
        <p:txBody>
          <a:bodyPr wrap="none" rtlCol="0">
            <a:spAutoFit/>
          </a:bodyPr>
          <a:lstStyle/>
          <a:p>
            <a:r>
              <a:rPr lang="fr-FR" sz="2800" b="1" cap="small" dirty="0">
                <a:latin typeface="+mj-lt"/>
              </a:rPr>
              <a:t>Comparaison des 4 colonies</a:t>
            </a:r>
            <a:endParaRPr lang="en-GB" sz="2800" b="1" i="1" cap="small" dirty="0">
              <a:latin typeface="+mj-lt"/>
            </a:endParaRPr>
          </a:p>
        </p:txBody>
      </p:sp>
      <p:grpSp>
        <p:nvGrpSpPr>
          <p:cNvPr id="19" name="Groupe 18">
            <a:extLst>
              <a:ext uri="{FF2B5EF4-FFF2-40B4-BE49-F238E27FC236}">
                <a16:creationId xmlns:a16="http://schemas.microsoft.com/office/drawing/2014/main" id="{45C68EF8-3F7D-4D93-B9AD-8B446E72E689}"/>
              </a:ext>
            </a:extLst>
          </p:cNvPr>
          <p:cNvGrpSpPr/>
          <p:nvPr/>
        </p:nvGrpSpPr>
        <p:grpSpPr>
          <a:xfrm>
            <a:off x="11498080" y="602928"/>
            <a:ext cx="677164" cy="523219"/>
            <a:chOff x="11498080" y="602928"/>
            <a:chExt cx="677164" cy="523219"/>
          </a:xfrm>
        </p:grpSpPr>
        <p:sp>
          <p:nvSpPr>
            <p:cNvPr id="20" name="Graphique 6" descr="Colibri">
              <a:extLst>
                <a:ext uri="{FF2B5EF4-FFF2-40B4-BE49-F238E27FC236}">
                  <a16:creationId xmlns:a16="http://schemas.microsoft.com/office/drawing/2014/main" id="{3AE4F153-0FBD-43F0-9881-82928E18B419}"/>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2" name="ZoneTexte 21">
              <a:extLst>
                <a:ext uri="{FF2B5EF4-FFF2-40B4-BE49-F238E27FC236}">
                  <a16:creationId xmlns:a16="http://schemas.microsoft.com/office/drawing/2014/main" id="{E9A54C11-C313-4E8C-BADC-FB7B33F0BD6C}"/>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17</a:t>
              </a:fld>
              <a:endParaRPr lang="en-GB" sz="1600" b="1" dirty="0">
                <a:solidFill>
                  <a:srgbClr val="FEBE2F"/>
                </a:solidFill>
              </a:endParaRPr>
            </a:p>
          </p:txBody>
        </p:sp>
      </p:grpSp>
      <p:grpSp>
        <p:nvGrpSpPr>
          <p:cNvPr id="23" name="Groupe 22">
            <a:extLst>
              <a:ext uri="{FF2B5EF4-FFF2-40B4-BE49-F238E27FC236}">
                <a16:creationId xmlns:a16="http://schemas.microsoft.com/office/drawing/2014/main" id="{4ED6715C-9D8B-4807-8CA1-E631B6ED66AE}"/>
              </a:ext>
            </a:extLst>
          </p:cNvPr>
          <p:cNvGrpSpPr/>
          <p:nvPr/>
        </p:nvGrpSpPr>
        <p:grpSpPr>
          <a:xfrm>
            <a:off x="0" y="0"/>
            <a:ext cx="12192000" cy="584775"/>
            <a:chOff x="0" y="0"/>
            <a:chExt cx="12192000" cy="584775"/>
          </a:xfrm>
          <a:solidFill>
            <a:srgbClr val="F8AC00"/>
          </a:solidFill>
        </p:grpSpPr>
        <p:sp>
          <p:nvSpPr>
            <p:cNvPr id="25" name="Rectangle 24">
              <a:extLst>
                <a:ext uri="{FF2B5EF4-FFF2-40B4-BE49-F238E27FC236}">
                  <a16:creationId xmlns:a16="http://schemas.microsoft.com/office/drawing/2014/main" id="{A13FCADB-5228-4E39-97EC-447B522D9DFA}"/>
                </a:ext>
              </a:extLst>
            </p:cNvPr>
            <p:cNvSpPr/>
            <p:nvPr/>
          </p:nvSpPr>
          <p:spPr>
            <a:xfrm>
              <a:off x="0" y="0"/>
              <a:ext cx="12192000" cy="584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EBE2F"/>
                </a:solidFill>
              </a:endParaRPr>
            </a:p>
          </p:txBody>
        </p:sp>
        <p:grpSp>
          <p:nvGrpSpPr>
            <p:cNvPr id="28" name="Groupe 27">
              <a:extLst>
                <a:ext uri="{FF2B5EF4-FFF2-40B4-BE49-F238E27FC236}">
                  <a16:creationId xmlns:a16="http://schemas.microsoft.com/office/drawing/2014/main" id="{C287ECBF-DC75-4F06-B7AD-5F5B134B4936}"/>
                </a:ext>
              </a:extLst>
            </p:cNvPr>
            <p:cNvGrpSpPr/>
            <p:nvPr/>
          </p:nvGrpSpPr>
          <p:grpSpPr>
            <a:xfrm>
              <a:off x="696373" y="92332"/>
              <a:ext cx="10797650" cy="400110"/>
              <a:chOff x="696373" y="92332"/>
              <a:chExt cx="10797650" cy="400110"/>
            </a:xfrm>
            <a:grpFill/>
          </p:grpSpPr>
          <p:sp>
            <p:nvSpPr>
              <p:cNvPr id="29" name="ZoneTexte 28">
                <a:extLst>
                  <a:ext uri="{FF2B5EF4-FFF2-40B4-BE49-F238E27FC236}">
                    <a16:creationId xmlns:a16="http://schemas.microsoft.com/office/drawing/2014/main" id="{3C764ADD-5AC2-41BB-A272-5ABB0CCB66E6}"/>
                  </a:ext>
                </a:extLst>
              </p:cNvPr>
              <p:cNvSpPr txBox="1"/>
              <p:nvPr/>
            </p:nvSpPr>
            <p:spPr>
              <a:xfrm>
                <a:off x="696373" y="92332"/>
                <a:ext cx="1501373"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Introduction</a:t>
                </a:r>
                <a:endParaRPr lang="en-GB" sz="2000" cap="small" dirty="0">
                  <a:solidFill>
                    <a:schemeClr val="bg2">
                      <a:lumMod val="50000"/>
                    </a:schemeClr>
                  </a:solidFill>
                  <a:latin typeface="+mj-lt"/>
                </a:endParaRPr>
              </a:p>
            </p:txBody>
          </p:sp>
          <p:sp>
            <p:nvSpPr>
              <p:cNvPr id="34" name="ZoneTexte 33">
                <a:extLst>
                  <a:ext uri="{FF2B5EF4-FFF2-40B4-BE49-F238E27FC236}">
                    <a16:creationId xmlns:a16="http://schemas.microsoft.com/office/drawing/2014/main" id="{52D33099-5C1C-4128-89AE-7F2AF6F45442}"/>
                  </a:ext>
                </a:extLst>
              </p:cNvPr>
              <p:cNvSpPr txBox="1"/>
              <p:nvPr/>
            </p:nvSpPr>
            <p:spPr>
              <a:xfrm>
                <a:off x="10176162" y="92332"/>
                <a:ext cx="1317861"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Conclusion</a:t>
                </a:r>
                <a:endParaRPr lang="en-GB" sz="2000" cap="small" dirty="0">
                  <a:solidFill>
                    <a:schemeClr val="bg2">
                      <a:lumMod val="50000"/>
                    </a:schemeClr>
                  </a:solidFill>
                  <a:latin typeface="+mj-lt"/>
                </a:endParaRPr>
              </a:p>
            </p:txBody>
          </p:sp>
          <p:sp>
            <p:nvSpPr>
              <p:cNvPr id="35" name="ZoneTexte 34">
                <a:extLst>
                  <a:ext uri="{FF2B5EF4-FFF2-40B4-BE49-F238E27FC236}">
                    <a16:creationId xmlns:a16="http://schemas.microsoft.com/office/drawing/2014/main" id="{D7C7EC75-CBDD-4201-BAC7-30588A87CAE8}"/>
                  </a:ext>
                </a:extLst>
              </p:cNvPr>
              <p:cNvSpPr txBox="1"/>
              <p:nvPr/>
            </p:nvSpPr>
            <p:spPr>
              <a:xfrm>
                <a:off x="3368854" y="92332"/>
                <a:ext cx="103066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Données</a:t>
                </a:r>
                <a:endParaRPr lang="en-GB" sz="2000" cap="small" dirty="0">
                  <a:solidFill>
                    <a:schemeClr val="bg2">
                      <a:lumMod val="50000"/>
                    </a:schemeClr>
                  </a:solidFill>
                  <a:latin typeface="+mj-lt"/>
                </a:endParaRPr>
              </a:p>
            </p:txBody>
          </p:sp>
          <p:sp>
            <p:nvSpPr>
              <p:cNvPr id="36" name="ZoneTexte 35">
                <a:extLst>
                  <a:ext uri="{FF2B5EF4-FFF2-40B4-BE49-F238E27FC236}">
                    <a16:creationId xmlns:a16="http://schemas.microsoft.com/office/drawing/2014/main" id="{6EA5FC7D-C02D-4911-A03A-0C2C4D7FFEA5}"/>
                  </a:ext>
                </a:extLst>
              </p:cNvPr>
              <p:cNvSpPr txBox="1"/>
              <p:nvPr/>
            </p:nvSpPr>
            <p:spPr>
              <a:xfrm>
                <a:off x="5570630" y="92332"/>
                <a:ext cx="117493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Démarche</a:t>
                </a:r>
                <a:endParaRPr lang="en-GB" sz="2000" cap="small" dirty="0">
                  <a:solidFill>
                    <a:schemeClr val="bg2">
                      <a:lumMod val="50000"/>
                    </a:schemeClr>
                  </a:solidFill>
                  <a:latin typeface="+mj-lt"/>
                </a:endParaRPr>
              </a:p>
            </p:txBody>
          </p:sp>
          <p:sp>
            <p:nvSpPr>
              <p:cNvPr id="37" name="ZoneTexte 36">
                <a:extLst>
                  <a:ext uri="{FF2B5EF4-FFF2-40B4-BE49-F238E27FC236}">
                    <a16:creationId xmlns:a16="http://schemas.microsoft.com/office/drawing/2014/main" id="{84139FD1-7ED4-45E9-AEDE-043C607F0454}"/>
                  </a:ext>
                </a:extLst>
              </p:cNvPr>
              <p:cNvSpPr txBox="1"/>
              <p:nvPr/>
            </p:nvSpPr>
            <p:spPr>
              <a:xfrm>
                <a:off x="7916676" y="92332"/>
                <a:ext cx="1088376" cy="400110"/>
              </a:xfrm>
              <a:prstGeom prst="rect">
                <a:avLst/>
              </a:prstGeom>
              <a:grpFill/>
            </p:spPr>
            <p:txBody>
              <a:bodyPr wrap="none" rtlCol="0" anchor="ctr">
                <a:spAutoFit/>
              </a:bodyPr>
              <a:lstStyle/>
              <a:p>
                <a:pPr algn="ctr"/>
                <a:r>
                  <a:rPr lang="fr-FR" sz="2000" b="1" cap="small" dirty="0">
                    <a:latin typeface="+mj-lt"/>
                  </a:rPr>
                  <a:t>Résultats</a:t>
                </a:r>
                <a:endParaRPr lang="en-GB" sz="2000" b="1" cap="small" dirty="0">
                  <a:latin typeface="+mj-lt"/>
                </a:endParaRPr>
              </a:p>
            </p:txBody>
          </p:sp>
        </p:grpSp>
      </p:grpSp>
      <p:sp>
        <p:nvSpPr>
          <p:cNvPr id="27" name="ZoneTexte 26">
            <a:extLst>
              <a:ext uri="{FF2B5EF4-FFF2-40B4-BE49-F238E27FC236}">
                <a16:creationId xmlns:a16="http://schemas.microsoft.com/office/drawing/2014/main" id="{A4791067-764B-46DD-BCB9-6F5193A78567}"/>
              </a:ext>
            </a:extLst>
          </p:cNvPr>
          <p:cNvSpPr txBox="1"/>
          <p:nvPr/>
        </p:nvSpPr>
        <p:spPr>
          <a:xfrm>
            <a:off x="948274" y="1821515"/>
            <a:ext cx="5284460" cy="337335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4 </a:t>
            </a:r>
            <a:r>
              <a:rPr lang="fr-FR" b="1" dirty="0">
                <a:solidFill>
                  <a:srgbClr val="F8AC00"/>
                </a:solidFill>
              </a:rPr>
              <a:t>modèles</a:t>
            </a:r>
            <a:r>
              <a:rPr lang="fr-FR" dirty="0"/>
              <a:t> de régression logistique conditionnelle</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4 cartes des « probabilités d’</a:t>
            </a:r>
            <a:r>
              <a:rPr lang="fr-FR" b="1" dirty="0">
                <a:solidFill>
                  <a:srgbClr val="F8AC00"/>
                </a:solidFill>
              </a:rPr>
              <a:t>utilisation</a:t>
            </a:r>
            <a:r>
              <a:rPr lang="fr-FR" dirty="0"/>
              <a:t>* » du milieu</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Classification non supervisée des individus (Puffins)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endParaRPr lang="fr-FR" dirty="0"/>
          </a:p>
        </p:txBody>
      </p:sp>
      <p:sp>
        <p:nvSpPr>
          <p:cNvPr id="24" name="ZoneTexte 23">
            <a:extLst>
              <a:ext uri="{FF2B5EF4-FFF2-40B4-BE49-F238E27FC236}">
                <a16:creationId xmlns:a16="http://schemas.microsoft.com/office/drawing/2014/main" id="{2331461E-A9DD-4038-912F-1D99C3BFAC7B}"/>
              </a:ext>
            </a:extLst>
          </p:cNvPr>
          <p:cNvSpPr txBox="1"/>
          <p:nvPr/>
        </p:nvSpPr>
        <p:spPr>
          <a:xfrm>
            <a:off x="948274" y="5288594"/>
            <a:ext cx="1942711" cy="307777"/>
          </a:xfrm>
          <a:prstGeom prst="rect">
            <a:avLst/>
          </a:prstGeom>
          <a:noFill/>
        </p:spPr>
        <p:txBody>
          <a:bodyPr wrap="none" rtlCol="0">
            <a:spAutoFit/>
          </a:bodyPr>
          <a:lstStyle/>
          <a:p>
            <a:r>
              <a:rPr lang="en-GB" sz="1400" dirty="0"/>
              <a:t>* </a:t>
            </a:r>
            <a:r>
              <a:rPr lang="en-GB" sz="1400" i="1" dirty="0"/>
              <a:t>Utilization distribution</a:t>
            </a:r>
          </a:p>
        </p:txBody>
      </p:sp>
    </p:spTree>
    <p:extLst>
      <p:ext uri="{BB962C8B-B14F-4D97-AF65-F5344CB8AC3E}">
        <p14:creationId xmlns:p14="http://schemas.microsoft.com/office/powerpoint/2010/main" val="1357987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e 29">
            <a:extLst>
              <a:ext uri="{FF2B5EF4-FFF2-40B4-BE49-F238E27FC236}">
                <a16:creationId xmlns:a16="http://schemas.microsoft.com/office/drawing/2014/main" id="{6EC46C3B-BB3F-42EB-A536-B6B1E79DFBBF}"/>
              </a:ext>
            </a:extLst>
          </p:cNvPr>
          <p:cNvGrpSpPr/>
          <p:nvPr/>
        </p:nvGrpSpPr>
        <p:grpSpPr>
          <a:xfrm>
            <a:off x="4969672" y="6478557"/>
            <a:ext cx="7041189" cy="307777"/>
            <a:chOff x="4969672" y="6478557"/>
            <a:chExt cx="7041189" cy="307777"/>
          </a:xfrm>
        </p:grpSpPr>
        <p:sp>
          <p:nvSpPr>
            <p:cNvPr id="32" name="ZoneTexte 31">
              <a:extLst>
                <a:ext uri="{FF2B5EF4-FFF2-40B4-BE49-F238E27FC236}">
                  <a16:creationId xmlns:a16="http://schemas.microsoft.com/office/drawing/2014/main" id="{6FEFCF56-269A-43C3-9E4B-E3DEC4B7202B}"/>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33" name="ZoneTexte 32">
              <a:extLst>
                <a:ext uri="{FF2B5EF4-FFF2-40B4-BE49-F238E27FC236}">
                  <a16:creationId xmlns:a16="http://schemas.microsoft.com/office/drawing/2014/main" id="{A36268DA-514D-4BB1-A708-896EA5915186}"/>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28/01/2022</a:t>
              </a:fld>
              <a:endParaRPr lang="en-GB" sz="1600" b="1" cap="small" dirty="0">
                <a:latin typeface="+mj-lt"/>
              </a:endParaRPr>
            </a:p>
          </p:txBody>
        </p:sp>
      </p:grpSp>
      <p:sp>
        <p:nvSpPr>
          <p:cNvPr id="18" name="ZoneTexte 17">
            <a:extLst>
              <a:ext uri="{FF2B5EF4-FFF2-40B4-BE49-F238E27FC236}">
                <a16:creationId xmlns:a16="http://schemas.microsoft.com/office/drawing/2014/main" id="{DA76A76E-FDCE-43F8-82B0-7549DC56D143}"/>
              </a:ext>
            </a:extLst>
          </p:cNvPr>
          <p:cNvSpPr txBox="1"/>
          <p:nvPr/>
        </p:nvSpPr>
        <p:spPr>
          <a:xfrm>
            <a:off x="331514" y="897130"/>
            <a:ext cx="534121" cy="523220"/>
          </a:xfrm>
          <a:prstGeom prst="rect">
            <a:avLst/>
          </a:prstGeom>
          <a:noFill/>
        </p:spPr>
        <p:txBody>
          <a:bodyPr wrap="none" rtlCol="0">
            <a:spAutoFit/>
          </a:bodyPr>
          <a:lstStyle/>
          <a:p>
            <a:r>
              <a:rPr lang="fr-FR" sz="2800" b="1" i="1" cap="small" dirty="0">
                <a:latin typeface="+mj-lt"/>
              </a:rPr>
              <a:t>__</a:t>
            </a:r>
            <a:endParaRPr lang="en-GB" sz="2800" b="1" i="1" cap="small" dirty="0">
              <a:latin typeface="+mj-lt"/>
            </a:endParaRPr>
          </a:p>
        </p:txBody>
      </p:sp>
      <p:grpSp>
        <p:nvGrpSpPr>
          <p:cNvPr id="19" name="Groupe 18">
            <a:extLst>
              <a:ext uri="{FF2B5EF4-FFF2-40B4-BE49-F238E27FC236}">
                <a16:creationId xmlns:a16="http://schemas.microsoft.com/office/drawing/2014/main" id="{45C68EF8-3F7D-4D93-B9AD-8B446E72E689}"/>
              </a:ext>
            </a:extLst>
          </p:cNvPr>
          <p:cNvGrpSpPr/>
          <p:nvPr/>
        </p:nvGrpSpPr>
        <p:grpSpPr>
          <a:xfrm>
            <a:off x="11498080" y="602928"/>
            <a:ext cx="677164" cy="523219"/>
            <a:chOff x="11498080" y="602928"/>
            <a:chExt cx="677164" cy="523219"/>
          </a:xfrm>
        </p:grpSpPr>
        <p:sp>
          <p:nvSpPr>
            <p:cNvPr id="20" name="Graphique 6" descr="Colibri">
              <a:extLst>
                <a:ext uri="{FF2B5EF4-FFF2-40B4-BE49-F238E27FC236}">
                  <a16:creationId xmlns:a16="http://schemas.microsoft.com/office/drawing/2014/main" id="{3AE4F153-0FBD-43F0-9881-82928E18B419}"/>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2" name="ZoneTexte 21">
              <a:extLst>
                <a:ext uri="{FF2B5EF4-FFF2-40B4-BE49-F238E27FC236}">
                  <a16:creationId xmlns:a16="http://schemas.microsoft.com/office/drawing/2014/main" id="{E9A54C11-C313-4E8C-BADC-FB7B33F0BD6C}"/>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18</a:t>
              </a:fld>
              <a:endParaRPr lang="en-GB" sz="1600" b="1" dirty="0">
                <a:solidFill>
                  <a:srgbClr val="FEBE2F"/>
                </a:solidFill>
              </a:endParaRPr>
            </a:p>
          </p:txBody>
        </p:sp>
      </p:grpSp>
      <p:grpSp>
        <p:nvGrpSpPr>
          <p:cNvPr id="23" name="Groupe 22">
            <a:extLst>
              <a:ext uri="{FF2B5EF4-FFF2-40B4-BE49-F238E27FC236}">
                <a16:creationId xmlns:a16="http://schemas.microsoft.com/office/drawing/2014/main" id="{4ED6715C-9D8B-4807-8CA1-E631B6ED66AE}"/>
              </a:ext>
            </a:extLst>
          </p:cNvPr>
          <p:cNvGrpSpPr/>
          <p:nvPr/>
        </p:nvGrpSpPr>
        <p:grpSpPr>
          <a:xfrm>
            <a:off x="0" y="0"/>
            <a:ext cx="12192000" cy="584775"/>
            <a:chOff x="0" y="0"/>
            <a:chExt cx="12192000" cy="584775"/>
          </a:xfrm>
          <a:solidFill>
            <a:srgbClr val="F8AC00"/>
          </a:solidFill>
        </p:grpSpPr>
        <p:sp>
          <p:nvSpPr>
            <p:cNvPr id="25" name="Rectangle 24">
              <a:extLst>
                <a:ext uri="{FF2B5EF4-FFF2-40B4-BE49-F238E27FC236}">
                  <a16:creationId xmlns:a16="http://schemas.microsoft.com/office/drawing/2014/main" id="{A13FCADB-5228-4E39-97EC-447B522D9DFA}"/>
                </a:ext>
              </a:extLst>
            </p:cNvPr>
            <p:cNvSpPr/>
            <p:nvPr/>
          </p:nvSpPr>
          <p:spPr>
            <a:xfrm>
              <a:off x="0" y="0"/>
              <a:ext cx="12192000" cy="584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EBE2F"/>
                </a:solidFill>
              </a:endParaRPr>
            </a:p>
          </p:txBody>
        </p:sp>
        <p:grpSp>
          <p:nvGrpSpPr>
            <p:cNvPr id="28" name="Groupe 27">
              <a:extLst>
                <a:ext uri="{FF2B5EF4-FFF2-40B4-BE49-F238E27FC236}">
                  <a16:creationId xmlns:a16="http://schemas.microsoft.com/office/drawing/2014/main" id="{C287ECBF-DC75-4F06-B7AD-5F5B134B4936}"/>
                </a:ext>
              </a:extLst>
            </p:cNvPr>
            <p:cNvGrpSpPr/>
            <p:nvPr/>
          </p:nvGrpSpPr>
          <p:grpSpPr>
            <a:xfrm>
              <a:off x="696373" y="92332"/>
              <a:ext cx="10797650" cy="400110"/>
              <a:chOff x="696373" y="92332"/>
              <a:chExt cx="10797650" cy="400110"/>
            </a:xfrm>
            <a:grpFill/>
          </p:grpSpPr>
          <p:sp>
            <p:nvSpPr>
              <p:cNvPr id="29" name="ZoneTexte 28">
                <a:extLst>
                  <a:ext uri="{FF2B5EF4-FFF2-40B4-BE49-F238E27FC236}">
                    <a16:creationId xmlns:a16="http://schemas.microsoft.com/office/drawing/2014/main" id="{3C764ADD-5AC2-41BB-A272-5ABB0CCB66E6}"/>
                  </a:ext>
                </a:extLst>
              </p:cNvPr>
              <p:cNvSpPr txBox="1"/>
              <p:nvPr/>
            </p:nvSpPr>
            <p:spPr>
              <a:xfrm>
                <a:off x="696373" y="92332"/>
                <a:ext cx="1501373"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Introduction</a:t>
                </a:r>
                <a:endParaRPr lang="en-GB" sz="2000" cap="small" dirty="0">
                  <a:solidFill>
                    <a:schemeClr val="bg2">
                      <a:lumMod val="50000"/>
                    </a:schemeClr>
                  </a:solidFill>
                  <a:latin typeface="+mj-lt"/>
                </a:endParaRPr>
              </a:p>
            </p:txBody>
          </p:sp>
          <p:sp>
            <p:nvSpPr>
              <p:cNvPr id="34" name="ZoneTexte 33">
                <a:extLst>
                  <a:ext uri="{FF2B5EF4-FFF2-40B4-BE49-F238E27FC236}">
                    <a16:creationId xmlns:a16="http://schemas.microsoft.com/office/drawing/2014/main" id="{52D33099-5C1C-4128-89AE-7F2AF6F45442}"/>
                  </a:ext>
                </a:extLst>
              </p:cNvPr>
              <p:cNvSpPr txBox="1"/>
              <p:nvPr/>
            </p:nvSpPr>
            <p:spPr>
              <a:xfrm>
                <a:off x="10176162" y="92332"/>
                <a:ext cx="1317861"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Conclusion</a:t>
                </a:r>
                <a:endParaRPr lang="en-GB" sz="2000" cap="small" dirty="0">
                  <a:solidFill>
                    <a:schemeClr val="bg2">
                      <a:lumMod val="50000"/>
                    </a:schemeClr>
                  </a:solidFill>
                  <a:latin typeface="+mj-lt"/>
                </a:endParaRPr>
              </a:p>
            </p:txBody>
          </p:sp>
          <p:sp>
            <p:nvSpPr>
              <p:cNvPr id="35" name="ZoneTexte 34">
                <a:extLst>
                  <a:ext uri="{FF2B5EF4-FFF2-40B4-BE49-F238E27FC236}">
                    <a16:creationId xmlns:a16="http://schemas.microsoft.com/office/drawing/2014/main" id="{D7C7EC75-CBDD-4201-BAC7-30588A87CAE8}"/>
                  </a:ext>
                </a:extLst>
              </p:cNvPr>
              <p:cNvSpPr txBox="1"/>
              <p:nvPr/>
            </p:nvSpPr>
            <p:spPr>
              <a:xfrm>
                <a:off x="3368854" y="92332"/>
                <a:ext cx="103066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Données</a:t>
                </a:r>
                <a:endParaRPr lang="en-GB" sz="2000" cap="small" dirty="0">
                  <a:solidFill>
                    <a:schemeClr val="bg2">
                      <a:lumMod val="50000"/>
                    </a:schemeClr>
                  </a:solidFill>
                  <a:latin typeface="+mj-lt"/>
                </a:endParaRPr>
              </a:p>
            </p:txBody>
          </p:sp>
          <p:sp>
            <p:nvSpPr>
              <p:cNvPr id="36" name="ZoneTexte 35">
                <a:extLst>
                  <a:ext uri="{FF2B5EF4-FFF2-40B4-BE49-F238E27FC236}">
                    <a16:creationId xmlns:a16="http://schemas.microsoft.com/office/drawing/2014/main" id="{6EA5FC7D-C02D-4911-A03A-0C2C4D7FFEA5}"/>
                  </a:ext>
                </a:extLst>
              </p:cNvPr>
              <p:cNvSpPr txBox="1"/>
              <p:nvPr/>
            </p:nvSpPr>
            <p:spPr>
              <a:xfrm>
                <a:off x="5570630" y="92332"/>
                <a:ext cx="117493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Démarche</a:t>
                </a:r>
                <a:endParaRPr lang="en-GB" sz="2000" cap="small" dirty="0">
                  <a:solidFill>
                    <a:schemeClr val="bg2">
                      <a:lumMod val="50000"/>
                    </a:schemeClr>
                  </a:solidFill>
                  <a:latin typeface="+mj-lt"/>
                </a:endParaRPr>
              </a:p>
            </p:txBody>
          </p:sp>
          <p:sp>
            <p:nvSpPr>
              <p:cNvPr id="37" name="ZoneTexte 36">
                <a:extLst>
                  <a:ext uri="{FF2B5EF4-FFF2-40B4-BE49-F238E27FC236}">
                    <a16:creationId xmlns:a16="http://schemas.microsoft.com/office/drawing/2014/main" id="{84139FD1-7ED4-45E9-AEDE-043C607F0454}"/>
                  </a:ext>
                </a:extLst>
              </p:cNvPr>
              <p:cNvSpPr txBox="1"/>
              <p:nvPr/>
            </p:nvSpPr>
            <p:spPr>
              <a:xfrm>
                <a:off x="7916676" y="92332"/>
                <a:ext cx="1088376"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Résultats</a:t>
                </a:r>
                <a:endParaRPr lang="en-GB" sz="2000" cap="small" dirty="0">
                  <a:solidFill>
                    <a:schemeClr val="bg2">
                      <a:lumMod val="50000"/>
                    </a:schemeClr>
                  </a:solidFill>
                  <a:latin typeface="+mj-lt"/>
                </a:endParaRPr>
              </a:p>
            </p:txBody>
          </p:sp>
        </p:grpSp>
      </p:grpSp>
      <p:sp>
        <p:nvSpPr>
          <p:cNvPr id="27" name="ZoneTexte 26">
            <a:extLst>
              <a:ext uri="{FF2B5EF4-FFF2-40B4-BE49-F238E27FC236}">
                <a16:creationId xmlns:a16="http://schemas.microsoft.com/office/drawing/2014/main" id="{A4791067-764B-46DD-BCB9-6F5193A78567}"/>
              </a:ext>
            </a:extLst>
          </p:cNvPr>
          <p:cNvSpPr txBox="1"/>
          <p:nvPr/>
        </p:nvSpPr>
        <p:spPr>
          <a:xfrm>
            <a:off x="948274" y="1821515"/>
            <a:ext cx="819455" cy="337335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p:txBody>
      </p:sp>
    </p:spTree>
    <p:extLst>
      <p:ext uri="{BB962C8B-B14F-4D97-AF65-F5344CB8AC3E}">
        <p14:creationId xmlns:p14="http://schemas.microsoft.com/office/powerpoint/2010/main" val="2207858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e 29">
            <a:extLst>
              <a:ext uri="{FF2B5EF4-FFF2-40B4-BE49-F238E27FC236}">
                <a16:creationId xmlns:a16="http://schemas.microsoft.com/office/drawing/2014/main" id="{6EC46C3B-BB3F-42EB-A536-B6B1E79DFBBF}"/>
              </a:ext>
            </a:extLst>
          </p:cNvPr>
          <p:cNvGrpSpPr/>
          <p:nvPr/>
        </p:nvGrpSpPr>
        <p:grpSpPr>
          <a:xfrm>
            <a:off x="4969672" y="6478557"/>
            <a:ext cx="7041189" cy="307777"/>
            <a:chOff x="4969672" y="6478557"/>
            <a:chExt cx="7041189" cy="307777"/>
          </a:xfrm>
        </p:grpSpPr>
        <p:sp>
          <p:nvSpPr>
            <p:cNvPr id="32" name="ZoneTexte 31">
              <a:extLst>
                <a:ext uri="{FF2B5EF4-FFF2-40B4-BE49-F238E27FC236}">
                  <a16:creationId xmlns:a16="http://schemas.microsoft.com/office/drawing/2014/main" id="{6FEFCF56-269A-43C3-9E4B-E3DEC4B7202B}"/>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33" name="ZoneTexte 32">
              <a:extLst>
                <a:ext uri="{FF2B5EF4-FFF2-40B4-BE49-F238E27FC236}">
                  <a16:creationId xmlns:a16="http://schemas.microsoft.com/office/drawing/2014/main" id="{A36268DA-514D-4BB1-A708-896EA5915186}"/>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28/01/2022</a:t>
              </a:fld>
              <a:endParaRPr lang="en-GB" sz="1600" b="1" cap="small" dirty="0">
                <a:latin typeface="+mj-lt"/>
              </a:endParaRPr>
            </a:p>
          </p:txBody>
        </p:sp>
      </p:grpSp>
      <p:sp>
        <p:nvSpPr>
          <p:cNvPr id="18" name="ZoneTexte 17">
            <a:extLst>
              <a:ext uri="{FF2B5EF4-FFF2-40B4-BE49-F238E27FC236}">
                <a16:creationId xmlns:a16="http://schemas.microsoft.com/office/drawing/2014/main" id="{DA76A76E-FDCE-43F8-82B0-7549DC56D143}"/>
              </a:ext>
            </a:extLst>
          </p:cNvPr>
          <p:cNvSpPr txBox="1"/>
          <p:nvPr/>
        </p:nvSpPr>
        <p:spPr>
          <a:xfrm>
            <a:off x="331514" y="897130"/>
            <a:ext cx="534121" cy="523220"/>
          </a:xfrm>
          <a:prstGeom prst="rect">
            <a:avLst/>
          </a:prstGeom>
          <a:noFill/>
        </p:spPr>
        <p:txBody>
          <a:bodyPr wrap="none" rtlCol="0">
            <a:spAutoFit/>
          </a:bodyPr>
          <a:lstStyle/>
          <a:p>
            <a:r>
              <a:rPr lang="fr-FR" sz="2800" b="1" i="1" cap="small" dirty="0">
                <a:latin typeface="+mj-lt"/>
              </a:rPr>
              <a:t>__</a:t>
            </a:r>
            <a:endParaRPr lang="en-GB" sz="2800" b="1" i="1" cap="small" dirty="0">
              <a:latin typeface="+mj-lt"/>
            </a:endParaRPr>
          </a:p>
        </p:txBody>
      </p:sp>
      <p:grpSp>
        <p:nvGrpSpPr>
          <p:cNvPr id="19" name="Groupe 18">
            <a:extLst>
              <a:ext uri="{FF2B5EF4-FFF2-40B4-BE49-F238E27FC236}">
                <a16:creationId xmlns:a16="http://schemas.microsoft.com/office/drawing/2014/main" id="{45C68EF8-3F7D-4D93-B9AD-8B446E72E689}"/>
              </a:ext>
            </a:extLst>
          </p:cNvPr>
          <p:cNvGrpSpPr/>
          <p:nvPr/>
        </p:nvGrpSpPr>
        <p:grpSpPr>
          <a:xfrm>
            <a:off x="11498080" y="602928"/>
            <a:ext cx="677164" cy="523219"/>
            <a:chOff x="11498080" y="602928"/>
            <a:chExt cx="677164" cy="523219"/>
          </a:xfrm>
        </p:grpSpPr>
        <p:sp>
          <p:nvSpPr>
            <p:cNvPr id="20" name="Graphique 6" descr="Colibri">
              <a:extLst>
                <a:ext uri="{FF2B5EF4-FFF2-40B4-BE49-F238E27FC236}">
                  <a16:creationId xmlns:a16="http://schemas.microsoft.com/office/drawing/2014/main" id="{3AE4F153-0FBD-43F0-9881-82928E18B419}"/>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2" name="ZoneTexte 21">
              <a:extLst>
                <a:ext uri="{FF2B5EF4-FFF2-40B4-BE49-F238E27FC236}">
                  <a16:creationId xmlns:a16="http://schemas.microsoft.com/office/drawing/2014/main" id="{E9A54C11-C313-4E8C-BADC-FB7B33F0BD6C}"/>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19</a:t>
              </a:fld>
              <a:endParaRPr lang="en-GB" sz="1600" b="1" dirty="0">
                <a:solidFill>
                  <a:srgbClr val="FEBE2F"/>
                </a:solidFill>
              </a:endParaRPr>
            </a:p>
          </p:txBody>
        </p:sp>
      </p:grpSp>
      <p:grpSp>
        <p:nvGrpSpPr>
          <p:cNvPr id="23" name="Groupe 22">
            <a:extLst>
              <a:ext uri="{FF2B5EF4-FFF2-40B4-BE49-F238E27FC236}">
                <a16:creationId xmlns:a16="http://schemas.microsoft.com/office/drawing/2014/main" id="{4ED6715C-9D8B-4807-8CA1-E631B6ED66AE}"/>
              </a:ext>
            </a:extLst>
          </p:cNvPr>
          <p:cNvGrpSpPr/>
          <p:nvPr/>
        </p:nvGrpSpPr>
        <p:grpSpPr>
          <a:xfrm>
            <a:off x="0" y="0"/>
            <a:ext cx="12192000" cy="584775"/>
            <a:chOff x="0" y="0"/>
            <a:chExt cx="12192000" cy="584775"/>
          </a:xfrm>
          <a:solidFill>
            <a:srgbClr val="F8AC00"/>
          </a:solidFill>
        </p:grpSpPr>
        <p:sp>
          <p:nvSpPr>
            <p:cNvPr id="25" name="Rectangle 24">
              <a:extLst>
                <a:ext uri="{FF2B5EF4-FFF2-40B4-BE49-F238E27FC236}">
                  <a16:creationId xmlns:a16="http://schemas.microsoft.com/office/drawing/2014/main" id="{A13FCADB-5228-4E39-97EC-447B522D9DFA}"/>
                </a:ext>
              </a:extLst>
            </p:cNvPr>
            <p:cNvSpPr/>
            <p:nvPr/>
          </p:nvSpPr>
          <p:spPr>
            <a:xfrm>
              <a:off x="0" y="0"/>
              <a:ext cx="12192000" cy="584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EBE2F"/>
                </a:solidFill>
              </a:endParaRPr>
            </a:p>
          </p:txBody>
        </p:sp>
        <p:grpSp>
          <p:nvGrpSpPr>
            <p:cNvPr id="28" name="Groupe 27">
              <a:extLst>
                <a:ext uri="{FF2B5EF4-FFF2-40B4-BE49-F238E27FC236}">
                  <a16:creationId xmlns:a16="http://schemas.microsoft.com/office/drawing/2014/main" id="{C287ECBF-DC75-4F06-B7AD-5F5B134B4936}"/>
                </a:ext>
              </a:extLst>
            </p:cNvPr>
            <p:cNvGrpSpPr/>
            <p:nvPr/>
          </p:nvGrpSpPr>
          <p:grpSpPr>
            <a:xfrm>
              <a:off x="696373" y="92332"/>
              <a:ext cx="10797650" cy="400110"/>
              <a:chOff x="696373" y="92332"/>
              <a:chExt cx="10797650" cy="400110"/>
            </a:xfrm>
            <a:grpFill/>
          </p:grpSpPr>
          <p:sp>
            <p:nvSpPr>
              <p:cNvPr id="29" name="ZoneTexte 28">
                <a:extLst>
                  <a:ext uri="{FF2B5EF4-FFF2-40B4-BE49-F238E27FC236}">
                    <a16:creationId xmlns:a16="http://schemas.microsoft.com/office/drawing/2014/main" id="{3C764ADD-5AC2-41BB-A272-5ABB0CCB66E6}"/>
                  </a:ext>
                </a:extLst>
              </p:cNvPr>
              <p:cNvSpPr txBox="1"/>
              <p:nvPr/>
            </p:nvSpPr>
            <p:spPr>
              <a:xfrm>
                <a:off x="696373" y="92332"/>
                <a:ext cx="1501373"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Introduction</a:t>
                </a:r>
                <a:endParaRPr lang="en-GB" sz="2000" cap="small" dirty="0">
                  <a:solidFill>
                    <a:schemeClr val="bg2">
                      <a:lumMod val="50000"/>
                    </a:schemeClr>
                  </a:solidFill>
                  <a:latin typeface="+mj-lt"/>
                </a:endParaRPr>
              </a:p>
            </p:txBody>
          </p:sp>
          <p:sp>
            <p:nvSpPr>
              <p:cNvPr id="34" name="ZoneTexte 33">
                <a:extLst>
                  <a:ext uri="{FF2B5EF4-FFF2-40B4-BE49-F238E27FC236}">
                    <a16:creationId xmlns:a16="http://schemas.microsoft.com/office/drawing/2014/main" id="{52D33099-5C1C-4128-89AE-7F2AF6F45442}"/>
                  </a:ext>
                </a:extLst>
              </p:cNvPr>
              <p:cNvSpPr txBox="1"/>
              <p:nvPr/>
            </p:nvSpPr>
            <p:spPr>
              <a:xfrm>
                <a:off x="10176162" y="92332"/>
                <a:ext cx="1317861"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Conclusion</a:t>
                </a:r>
                <a:endParaRPr lang="en-GB" sz="2000" cap="small" dirty="0">
                  <a:solidFill>
                    <a:schemeClr val="bg2">
                      <a:lumMod val="50000"/>
                    </a:schemeClr>
                  </a:solidFill>
                  <a:latin typeface="+mj-lt"/>
                </a:endParaRPr>
              </a:p>
            </p:txBody>
          </p:sp>
          <p:sp>
            <p:nvSpPr>
              <p:cNvPr id="35" name="ZoneTexte 34">
                <a:extLst>
                  <a:ext uri="{FF2B5EF4-FFF2-40B4-BE49-F238E27FC236}">
                    <a16:creationId xmlns:a16="http://schemas.microsoft.com/office/drawing/2014/main" id="{D7C7EC75-CBDD-4201-BAC7-30588A87CAE8}"/>
                  </a:ext>
                </a:extLst>
              </p:cNvPr>
              <p:cNvSpPr txBox="1"/>
              <p:nvPr/>
            </p:nvSpPr>
            <p:spPr>
              <a:xfrm>
                <a:off x="3368854" y="92332"/>
                <a:ext cx="103066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Données</a:t>
                </a:r>
                <a:endParaRPr lang="en-GB" sz="2000" cap="small" dirty="0">
                  <a:solidFill>
                    <a:schemeClr val="bg2">
                      <a:lumMod val="50000"/>
                    </a:schemeClr>
                  </a:solidFill>
                  <a:latin typeface="+mj-lt"/>
                </a:endParaRPr>
              </a:p>
            </p:txBody>
          </p:sp>
          <p:sp>
            <p:nvSpPr>
              <p:cNvPr id="36" name="ZoneTexte 35">
                <a:extLst>
                  <a:ext uri="{FF2B5EF4-FFF2-40B4-BE49-F238E27FC236}">
                    <a16:creationId xmlns:a16="http://schemas.microsoft.com/office/drawing/2014/main" id="{6EA5FC7D-C02D-4911-A03A-0C2C4D7FFEA5}"/>
                  </a:ext>
                </a:extLst>
              </p:cNvPr>
              <p:cNvSpPr txBox="1"/>
              <p:nvPr/>
            </p:nvSpPr>
            <p:spPr>
              <a:xfrm>
                <a:off x="5570630" y="92332"/>
                <a:ext cx="117493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Démarche</a:t>
                </a:r>
                <a:endParaRPr lang="en-GB" sz="2000" cap="small" dirty="0">
                  <a:solidFill>
                    <a:schemeClr val="bg2">
                      <a:lumMod val="50000"/>
                    </a:schemeClr>
                  </a:solidFill>
                  <a:latin typeface="+mj-lt"/>
                </a:endParaRPr>
              </a:p>
            </p:txBody>
          </p:sp>
          <p:sp>
            <p:nvSpPr>
              <p:cNvPr id="37" name="ZoneTexte 36">
                <a:extLst>
                  <a:ext uri="{FF2B5EF4-FFF2-40B4-BE49-F238E27FC236}">
                    <a16:creationId xmlns:a16="http://schemas.microsoft.com/office/drawing/2014/main" id="{84139FD1-7ED4-45E9-AEDE-043C607F0454}"/>
                  </a:ext>
                </a:extLst>
              </p:cNvPr>
              <p:cNvSpPr txBox="1"/>
              <p:nvPr/>
            </p:nvSpPr>
            <p:spPr>
              <a:xfrm>
                <a:off x="7916676" y="92332"/>
                <a:ext cx="1088376"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Résultats</a:t>
                </a:r>
                <a:endParaRPr lang="en-GB" sz="2000" cap="small" dirty="0">
                  <a:solidFill>
                    <a:schemeClr val="bg2">
                      <a:lumMod val="50000"/>
                    </a:schemeClr>
                  </a:solidFill>
                  <a:latin typeface="+mj-lt"/>
                </a:endParaRPr>
              </a:p>
            </p:txBody>
          </p:sp>
        </p:grpSp>
      </p:grpSp>
      <p:sp>
        <p:nvSpPr>
          <p:cNvPr id="27" name="ZoneTexte 26">
            <a:extLst>
              <a:ext uri="{FF2B5EF4-FFF2-40B4-BE49-F238E27FC236}">
                <a16:creationId xmlns:a16="http://schemas.microsoft.com/office/drawing/2014/main" id="{A4791067-764B-46DD-BCB9-6F5193A78567}"/>
              </a:ext>
            </a:extLst>
          </p:cNvPr>
          <p:cNvSpPr txBox="1"/>
          <p:nvPr/>
        </p:nvSpPr>
        <p:spPr>
          <a:xfrm>
            <a:off x="948274" y="1821515"/>
            <a:ext cx="819455" cy="337335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p:txBody>
      </p:sp>
    </p:spTree>
    <p:extLst>
      <p:ext uri="{BB962C8B-B14F-4D97-AF65-F5344CB8AC3E}">
        <p14:creationId xmlns:p14="http://schemas.microsoft.com/office/powerpoint/2010/main" val="2010642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897130"/>
            <a:ext cx="5017720" cy="523220"/>
          </a:xfrm>
          <a:prstGeom prst="rect">
            <a:avLst/>
          </a:prstGeom>
          <a:noFill/>
        </p:spPr>
        <p:txBody>
          <a:bodyPr wrap="none" rtlCol="0">
            <a:spAutoFit/>
          </a:bodyPr>
          <a:lstStyle/>
          <a:p>
            <a:r>
              <a:rPr lang="fr-FR" sz="2800" b="1" cap="small" dirty="0">
                <a:latin typeface="+mj-lt"/>
              </a:rPr>
              <a:t>Préférence d’habitat – idée intuitive</a:t>
            </a:r>
            <a:endParaRPr lang="en-GB" sz="2800" b="1" cap="small" dirty="0">
              <a:latin typeface="+mj-lt"/>
            </a:endParaRPr>
          </a:p>
        </p:txBody>
      </p:sp>
      <p:grpSp>
        <p:nvGrpSpPr>
          <p:cNvPr id="8" name="Groupe 7">
            <a:extLst>
              <a:ext uri="{FF2B5EF4-FFF2-40B4-BE49-F238E27FC236}">
                <a16:creationId xmlns:a16="http://schemas.microsoft.com/office/drawing/2014/main" id="{EB2CD754-72B5-427B-A1D5-9B7276EF818E}"/>
              </a:ext>
            </a:extLst>
          </p:cNvPr>
          <p:cNvGrpSpPr/>
          <p:nvPr/>
        </p:nvGrpSpPr>
        <p:grpSpPr>
          <a:xfrm>
            <a:off x="4969672" y="6531823"/>
            <a:ext cx="7041189" cy="307777"/>
            <a:chOff x="4969672" y="6478557"/>
            <a:chExt cx="7041189" cy="307777"/>
          </a:xfrm>
        </p:grpSpPr>
        <p:sp>
          <p:nvSpPr>
            <p:cNvPr id="14" name="ZoneTexte 13">
              <a:extLst>
                <a:ext uri="{FF2B5EF4-FFF2-40B4-BE49-F238E27FC236}">
                  <a16:creationId xmlns:a16="http://schemas.microsoft.com/office/drawing/2014/main" id="{91FAA6E3-D807-4D9C-AA42-4A7B3B00023C}"/>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15" name="ZoneTexte 14">
              <a:extLst>
                <a:ext uri="{FF2B5EF4-FFF2-40B4-BE49-F238E27FC236}">
                  <a16:creationId xmlns:a16="http://schemas.microsoft.com/office/drawing/2014/main" id="{20572DDA-3C74-4FDE-90E6-488C7FC1DA32}"/>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28/01/2022</a:t>
              </a:fld>
              <a:endParaRPr lang="en-GB" sz="1600" b="1" cap="small" dirty="0">
                <a:latin typeface="+mj-lt"/>
              </a:endParaRPr>
            </a:p>
          </p:txBody>
        </p:sp>
      </p:gr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2</a:t>
              </a:fld>
              <a:endParaRPr lang="en-GB" sz="1600" b="1" dirty="0">
                <a:solidFill>
                  <a:srgbClr val="FEBE2F"/>
                </a:solidFill>
              </a:endParaRPr>
            </a:p>
          </p:txBody>
        </p:sp>
      </p:grpSp>
      <p:sp>
        <p:nvSpPr>
          <p:cNvPr id="23" name="TextBox 4">
            <a:extLst>
              <a:ext uri="{FF2B5EF4-FFF2-40B4-BE49-F238E27FC236}">
                <a16:creationId xmlns:a16="http://schemas.microsoft.com/office/drawing/2014/main" id="{1C388D86-995E-4A0F-8BC5-8E3494D13710}"/>
              </a:ext>
            </a:extLst>
          </p:cNvPr>
          <p:cNvSpPr txBox="1"/>
          <p:nvPr/>
        </p:nvSpPr>
        <p:spPr>
          <a:xfrm>
            <a:off x="6000751" y="1831912"/>
            <a:ext cx="5053990"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Prise de « photographie » à un instant </a:t>
            </a:r>
            <a:r>
              <a:rPr lang="fr-FR" dirty="0">
                <a:latin typeface="Cambria Math" panose="02040503050406030204" pitchFamily="18" charset="0"/>
                <a:ea typeface="Cambria Math" panose="02040503050406030204" pitchFamily="18" charset="0"/>
              </a:rPr>
              <a:t>t</a:t>
            </a:r>
          </a:p>
          <a:p>
            <a:pPr marL="285750" indent="-285750">
              <a:lnSpc>
                <a:spcPct val="150000"/>
              </a:lnSpc>
              <a:buFont typeface="Arial" panose="020B0604020202020204" pitchFamily="34" charset="0"/>
              <a:buChar char="•"/>
            </a:pPr>
            <a:endParaRPr lang="fr-FR" dirty="0"/>
          </a:p>
          <a:p>
            <a:pPr marL="285750" indent="-285750" algn="just">
              <a:lnSpc>
                <a:spcPct val="150000"/>
              </a:lnSpc>
              <a:buFont typeface="Arial" panose="020B0604020202020204" pitchFamily="34" charset="0"/>
              <a:buChar char="•"/>
            </a:pPr>
            <a:r>
              <a:rPr lang="fr-FR" dirty="0"/>
              <a:t>Comptage du </a:t>
            </a:r>
            <a:r>
              <a:rPr lang="fr-FR" b="1" dirty="0">
                <a:solidFill>
                  <a:srgbClr val="F8AC00"/>
                </a:solidFill>
              </a:rPr>
              <a:t>nombre</a:t>
            </a:r>
            <a:r>
              <a:rPr lang="fr-FR" dirty="0"/>
              <a:t> d’individus observés</a:t>
            </a:r>
          </a:p>
          <a:p>
            <a:pPr marL="285750" indent="-285750" algn="just">
              <a:lnSpc>
                <a:spcPct val="150000"/>
              </a:lnSpc>
              <a:buFont typeface="Arial" panose="020B0604020202020204" pitchFamily="34" charset="0"/>
              <a:buChar char="•"/>
            </a:pPr>
            <a:endParaRPr lang="fr-FR" dirty="0"/>
          </a:p>
          <a:p>
            <a:pPr marL="285750" indent="-285750" algn="just">
              <a:lnSpc>
                <a:spcPct val="150000"/>
              </a:lnSpc>
              <a:buFont typeface="Arial" panose="020B0604020202020204" pitchFamily="34" charset="0"/>
              <a:buChar char="•"/>
            </a:pPr>
            <a:r>
              <a:rPr lang="fr-FR" dirty="0"/>
              <a:t>Inférence de la </a:t>
            </a:r>
            <a:r>
              <a:rPr lang="fr-FR" b="1" dirty="0">
                <a:solidFill>
                  <a:srgbClr val="F8AC00"/>
                </a:solidFill>
              </a:rPr>
              <a:t>préférence d’habitat</a:t>
            </a:r>
          </a:p>
          <a:p>
            <a:pPr marL="285750" indent="-285750" algn="just">
              <a:lnSpc>
                <a:spcPct val="150000"/>
              </a:lnSpc>
              <a:buFont typeface="Arial" panose="020B0604020202020204" pitchFamily="34" charset="0"/>
              <a:buChar char="•"/>
            </a:pPr>
            <a:endParaRPr lang="fr-FR" dirty="0"/>
          </a:p>
          <a:p>
            <a:pPr marL="285750" indent="-285750" algn="just">
              <a:lnSpc>
                <a:spcPct val="150000"/>
              </a:lnSpc>
              <a:buFont typeface="Arial" panose="020B0604020202020204" pitchFamily="34" charset="0"/>
              <a:buChar char="•"/>
            </a:pPr>
            <a:r>
              <a:rPr lang="fr-FR" dirty="0"/>
              <a:t>Données inexistantes</a:t>
            </a:r>
          </a:p>
        </p:txBody>
      </p:sp>
      <p:pic>
        <p:nvPicPr>
          <p:cNvPr id="25" name="Picture 9" descr="A turtle swimming in water&#10;&#10;Description automatically generated with medium confidence">
            <a:extLst>
              <a:ext uri="{FF2B5EF4-FFF2-40B4-BE49-F238E27FC236}">
                <a16:creationId xmlns:a16="http://schemas.microsoft.com/office/drawing/2014/main" id="{0CA060D4-D7B3-494F-976C-6F7B301D9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2977338" y="1994170"/>
            <a:ext cx="773588" cy="544851"/>
          </a:xfrm>
          <a:prstGeom prst="rect">
            <a:avLst/>
          </a:prstGeom>
        </p:spPr>
      </p:pic>
      <p:pic>
        <p:nvPicPr>
          <p:cNvPr id="29" name="Picture 9" descr="A turtle swimming in water&#10;&#10;Description automatically generated with medium confidence">
            <a:extLst>
              <a:ext uri="{FF2B5EF4-FFF2-40B4-BE49-F238E27FC236}">
                <a16:creationId xmlns:a16="http://schemas.microsoft.com/office/drawing/2014/main" id="{896489C7-00BD-4AC0-A904-42D96CE74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1944375" y="3768372"/>
            <a:ext cx="773588" cy="544851"/>
          </a:xfrm>
          <a:prstGeom prst="rect">
            <a:avLst/>
          </a:prstGeom>
        </p:spPr>
      </p:pic>
      <p:pic>
        <p:nvPicPr>
          <p:cNvPr id="30" name="Picture 9" descr="A turtle swimming in water&#10;&#10;Description automatically generated with medium confidence">
            <a:extLst>
              <a:ext uri="{FF2B5EF4-FFF2-40B4-BE49-F238E27FC236}">
                <a16:creationId xmlns:a16="http://schemas.microsoft.com/office/drawing/2014/main" id="{333A0436-6574-424E-B037-7856B508E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3675012" y="4023860"/>
            <a:ext cx="773588" cy="544851"/>
          </a:xfrm>
          <a:prstGeom prst="rect">
            <a:avLst/>
          </a:prstGeom>
        </p:spPr>
      </p:pic>
      <p:pic>
        <p:nvPicPr>
          <p:cNvPr id="33" name="Picture 9" descr="A turtle swimming in water&#10;&#10;Description automatically generated with medium confidence">
            <a:extLst>
              <a:ext uri="{FF2B5EF4-FFF2-40B4-BE49-F238E27FC236}">
                <a16:creationId xmlns:a16="http://schemas.microsoft.com/office/drawing/2014/main" id="{C49A6343-2C7F-4EC5-AD3F-DED899E56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1944377" y="3768372"/>
            <a:ext cx="773588" cy="544851"/>
          </a:xfrm>
          <a:prstGeom prst="rect">
            <a:avLst/>
          </a:prstGeom>
        </p:spPr>
      </p:pic>
      <p:pic>
        <p:nvPicPr>
          <p:cNvPr id="38" name="Picture 9" descr="A turtle swimming in water&#10;&#10;Description automatically generated with medium confidence">
            <a:extLst>
              <a:ext uri="{FF2B5EF4-FFF2-40B4-BE49-F238E27FC236}">
                <a16:creationId xmlns:a16="http://schemas.microsoft.com/office/drawing/2014/main" id="{07E76EF1-01AD-4157-8EF9-DC7713D7CE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3675013" y="4023860"/>
            <a:ext cx="773588" cy="544851"/>
          </a:xfrm>
          <a:prstGeom prst="rect">
            <a:avLst/>
          </a:prstGeom>
        </p:spPr>
      </p:pic>
      <p:grpSp>
        <p:nvGrpSpPr>
          <p:cNvPr id="7" name="Groupe 6">
            <a:extLst>
              <a:ext uri="{FF2B5EF4-FFF2-40B4-BE49-F238E27FC236}">
                <a16:creationId xmlns:a16="http://schemas.microsoft.com/office/drawing/2014/main" id="{16548A47-C21B-4A2B-8BC6-123039A3CEE9}"/>
              </a:ext>
            </a:extLst>
          </p:cNvPr>
          <p:cNvGrpSpPr/>
          <p:nvPr/>
        </p:nvGrpSpPr>
        <p:grpSpPr>
          <a:xfrm>
            <a:off x="1042015" y="1737663"/>
            <a:ext cx="4124901" cy="4134427"/>
            <a:chOff x="1232515" y="1737663"/>
            <a:chExt cx="4124901" cy="4134427"/>
          </a:xfrm>
        </p:grpSpPr>
        <p:pic>
          <p:nvPicPr>
            <p:cNvPr id="36" name="Image 35">
              <a:extLst>
                <a:ext uri="{FF2B5EF4-FFF2-40B4-BE49-F238E27FC236}">
                  <a16:creationId xmlns:a16="http://schemas.microsoft.com/office/drawing/2014/main" id="{564E517F-1D3E-4F44-A164-0CA1528B1C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2515" y="1737663"/>
              <a:ext cx="4124901" cy="4134427"/>
            </a:xfrm>
            <a:prstGeom prst="rect">
              <a:avLst/>
            </a:prstGeom>
          </p:spPr>
        </p:pic>
        <p:pic>
          <p:nvPicPr>
            <p:cNvPr id="37" name="Picture 9" descr="A turtle swimming in water&#10;&#10;Description automatically generated with medium confidence">
              <a:extLst>
                <a:ext uri="{FF2B5EF4-FFF2-40B4-BE49-F238E27FC236}">
                  <a16:creationId xmlns:a16="http://schemas.microsoft.com/office/drawing/2014/main" id="{DE63AF42-EB69-431B-902C-B7B577AFF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2908170" y="2448055"/>
              <a:ext cx="773588" cy="544851"/>
            </a:xfrm>
            <a:prstGeom prst="rect">
              <a:avLst/>
            </a:prstGeom>
          </p:spPr>
        </p:pic>
        <p:pic>
          <p:nvPicPr>
            <p:cNvPr id="39" name="Picture 9" descr="A turtle swimming in water&#10;&#10;Description automatically generated with medium confidence">
              <a:extLst>
                <a:ext uri="{FF2B5EF4-FFF2-40B4-BE49-F238E27FC236}">
                  <a16:creationId xmlns:a16="http://schemas.microsoft.com/office/drawing/2014/main" id="{69E0A65E-E907-4737-8BF5-3BE66E234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1944380" y="3768372"/>
              <a:ext cx="773588" cy="544851"/>
            </a:xfrm>
            <a:prstGeom prst="rect">
              <a:avLst/>
            </a:prstGeom>
          </p:spPr>
        </p:pic>
        <p:pic>
          <p:nvPicPr>
            <p:cNvPr id="40" name="Picture 9" descr="A turtle swimming in water&#10;&#10;Description automatically generated with medium confidence">
              <a:extLst>
                <a:ext uri="{FF2B5EF4-FFF2-40B4-BE49-F238E27FC236}">
                  <a16:creationId xmlns:a16="http://schemas.microsoft.com/office/drawing/2014/main" id="{286F5916-D24B-496D-896E-5B6AE61F7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914" flipH="1">
              <a:off x="3675015" y="4023860"/>
              <a:ext cx="773588" cy="544851"/>
            </a:xfrm>
            <a:prstGeom prst="rect">
              <a:avLst/>
            </a:prstGeom>
          </p:spPr>
        </p:pic>
      </p:grpSp>
      <p:grpSp>
        <p:nvGrpSpPr>
          <p:cNvPr id="4" name="Groupe 3">
            <a:extLst>
              <a:ext uri="{FF2B5EF4-FFF2-40B4-BE49-F238E27FC236}">
                <a16:creationId xmlns:a16="http://schemas.microsoft.com/office/drawing/2014/main" id="{1AE90E8A-3B75-4783-93FA-FEA8D0E1A808}"/>
              </a:ext>
            </a:extLst>
          </p:cNvPr>
          <p:cNvGrpSpPr/>
          <p:nvPr/>
        </p:nvGrpSpPr>
        <p:grpSpPr>
          <a:xfrm>
            <a:off x="0" y="0"/>
            <a:ext cx="12192000" cy="584775"/>
            <a:chOff x="0" y="0"/>
            <a:chExt cx="12192000" cy="584775"/>
          </a:xfrm>
          <a:solidFill>
            <a:srgbClr val="F8AC00"/>
          </a:solidFill>
        </p:grpSpPr>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EBE2F"/>
                </a:solidFill>
              </a:endParaRPr>
            </a:p>
          </p:txBody>
        </p:sp>
        <p:grpSp>
          <p:nvGrpSpPr>
            <p:cNvPr id="20" name="Groupe 19">
              <a:extLst>
                <a:ext uri="{FF2B5EF4-FFF2-40B4-BE49-F238E27FC236}">
                  <a16:creationId xmlns:a16="http://schemas.microsoft.com/office/drawing/2014/main" id="{2539BED0-FCFE-48E7-80C9-0FC3E1D6BA1C}"/>
                </a:ext>
              </a:extLst>
            </p:cNvPr>
            <p:cNvGrpSpPr/>
            <p:nvPr/>
          </p:nvGrpSpPr>
          <p:grpSpPr>
            <a:xfrm>
              <a:off x="696373" y="92332"/>
              <a:ext cx="10797650" cy="400110"/>
              <a:chOff x="696373" y="92332"/>
              <a:chExt cx="10797650" cy="400110"/>
            </a:xfrm>
            <a:grpFill/>
          </p:grpSpPr>
          <p:sp>
            <p:nvSpPr>
              <p:cNvPr id="16" name="ZoneTexte 15">
                <a:extLst>
                  <a:ext uri="{FF2B5EF4-FFF2-40B4-BE49-F238E27FC236}">
                    <a16:creationId xmlns:a16="http://schemas.microsoft.com/office/drawing/2014/main" id="{9D2D514B-76BC-4D16-BA4A-1C995C3FE4AF}"/>
                  </a:ext>
                </a:extLst>
              </p:cNvPr>
              <p:cNvSpPr txBox="1"/>
              <p:nvPr/>
            </p:nvSpPr>
            <p:spPr>
              <a:xfrm>
                <a:off x="696373" y="92332"/>
                <a:ext cx="1501373" cy="400110"/>
              </a:xfrm>
              <a:prstGeom prst="rect">
                <a:avLst/>
              </a:prstGeom>
              <a:grpFill/>
            </p:spPr>
            <p:txBody>
              <a:bodyPr wrap="none" rtlCol="0" anchor="ctr">
                <a:spAutoFit/>
              </a:bodyPr>
              <a:lstStyle/>
              <a:p>
                <a:pPr algn="ctr"/>
                <a:r>
                  <a:rPr lang="fr-FR" sz="2000" b="1" cap="small" dirty="0">
                    <a:latin typeface="+mj-lt"/>
                  </a:rPr>
                  <a:t>Introduction</a:t>
                </a:r>
                <a:endParaRPr lang="en-GB" sz="2000" b="1" cap="small" dirty="0">
                  <a:latin typeface="+mj-lt"/>
                </a:endParaRPr>
              </a:p>
            </p:txBody>
          </p:sp>
          <p:sp>
            <p:nvSpPr>
              <p:cNvPr id="18" name="ZoneTexte 17">
                <a:extLst>
                  <a:ext uri="{FF2B5EF4-FFF2-40B4-BE49-F238E27FC236}">
                    <a16:creationId xmlns:a16="http://schemas.microsoft.com/office/drawing/2014/main" id="{5D46C0B4-CAEB-408B-8800-A7A1108B8E4E}"/>
                  </a:ext>
                </a:extLst>
              </p:cNvPr>
              <p:cNvSpPr txBox="1"/>
              <p:nvPr/>
            </p:nvSpPr>
            <p:spPr>
              <a:xfrm>
                <a:off x="10176162" y="92332"/>
                <a:ext cx="1317861"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Conclusion</a:t>
                </a:r>
                <a:endParaRPr lang="en-GB" sz="2000" cap="small" dirty="0">
                  <a:solidFill>
                    <a:schemeClr val="bg2">
                      <a:lumMod val="50000"/>
                    </a:schemeClr>
                  </a:solidFill>
                  <a:latin typeface="+mj-lt"/>
                </a:endParaRPr>
              </a:p>
            </p:txBody>
          </p:sp>
          <p:sp>
            <p:nvSpPr>
              <p:cNvPr id="45" name="ZoneTexte 44">
                <a:extLst>
                  <a:ext uri="{FF2B5EF4-FFF2-40B4-BE49-F238E27FC236}">
                    <a16:creationId xmlns:a16="http://schemas.microsoft.com/office/drawing/2014/main" id="{DF670473-283A-4B5D-8962-9B4B17E76135}"/>
                  </a:ext>
                </a:extLst>
              </p:cNvPr>
              <p:cNvSpPr txBox="1"/>
              <p:nvPr/>
            </p:nvSpPr>
            <p:spPr>
              <a:xfrm>
                <a:off x="3368854" y="92332"/>
                <a:ext cx="103066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Données</a:t>
                </a:r>
                <a:endParaRPr lang="en-GB" sz="2000" cap="small" dirty="0">
                  <a:solidFill>
                    <a:schemeClr val="bg2">
                      <a:lumMod val="50000"/>
                    </a:schemeClr>
                  </a:solidFill>
                  <a:latin typeface="+mj-lt"/>
                </a:endParaRPr>
              </a:p>
            </p:txBody>
          </p:sp>
          <p:sp>
            <p:nvSpPr>
              <p:cNvPr id="46" name="ZoneTexte 45">
                <a:extLst>
                  <a:ext uri="{FF2B5EF4-FFF2-40B4-BE49-F238E27FC236}">
                    <a16:creationId xmlns:a16="http://schemas.microsoft.com/office/drawing/2014/main" id="{D7E43B2E-9DE1-46F4-8EDB-F78ED709DD87}"/>
                  </a:ext>
                </a:extLst>
              </p:cNvPr>
              <p:cNvSpPr txBox="1"/>
              <p:nvPr/>
            </p:nvSpPr>
            <p:spPr>
              <a:xfrm>
                <a:off x="5570630" y="92332"/>
                <a:ext cx="117493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Démarche</a:t>
                </a:r>
                <a:endParaRPr lang="en-GB" sz="2000" cap="small" dirty="0">
                  <a:solidFill>
                    <a:schemeClr val="bg2">
                      <a:lumMod val="50000"/>
                    </a:schemeClr>
                  </a:solidFill>
                  <a:latin typeface="+mj-lt"/>
                </a:endParaRPr>
              </a:p>
            </p:txBody>
          </p:sp>
          <p:sp>
            <p:nvSpPr>
              <p:cNvPr id="47" name="ZoneTexte 46">
                <a:extLst>
                  <a:ext uri="{FF2B5EF4-FFF2-40B4-BE49-F238E27FC236}">
                    <a16:creationId xmlns:a16="http://schemas.microsoft.com/office/drawing/2014/main" id="{C9258137-D5AF-4183-9798-86DDF5AE1D92}"/>
                  </a:ext>
                </a:extLst>
              </p:cNvPr>
              <p:cNvSpPr txBox="1"/>
              <p:nvPr/>
            </p:nvSpPr>
            <p:spPr>
              <a:xfrm>
                <a:off x="7916676" y="92332"/>
                <a:ext cx="1088376"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Résultats</a:t>
                </a:r>
                <a:endParaRPr lang="en-GB" sz="2000" cap="small" dirty="0">
                  <a:solidFill>
                    <a:schemeClr val="bg2">
                      <a:lumMod val="50000"/>
                    </a:schemeClr>
                  </a:solidFill>
                  <a:latin typeface="+mj-lt"/>
                </a:endParaRPr>
              </a:p>
            </p:txBody>
          </p:sp>
        </p:grpSp>
      </p:grpSp>
      <p:pic>
        <p:nvPicPr>
          <p:cNvPr id="32" name="Image 31">
            <a:extLst>
              <a:ext uri="{FF2B5EF4-FFF2-40B4-BE49-F238E27FC236}">
                <a16:creationId xmlns:a16="http://schemas.microsoft.com/office/drawing/2014/main" id="{F6276602-41F5-46B4-9F40-6B1B89B5D4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263002"/>
            <a:ext cx="1500326" cy="619489"/>
          </a:xfrm>
          <a:prstGeom prst="rect">
            <a:avLst/>
          </a:prstGeom>
        </p:spPr>
      </p:pic>
    </p:spTree>
    <p:extLst>
      <p:ext uri="{BB962C8B-B14F-4D97-AF65-F5344CB8AC3E}">
        <p14:creationId xmlns:p14="http://schemas.microsoft.com/office/powerpoint/2010/main" val="404361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19">
            <a:extLst>
              <a:ext uri="{FF2B5EF4-FFF2-40B4-BE49-F238E27FC236}">
                <a16:creationId xmlns:a16="http://schemas.microsoft.com/office/drawing/2014/main" id="{4DD7B27F-5E30-45F0-B63B-DDCAF842B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647" y="1690031"/>
            <a:ext cx="4182059" cy="4182059"/>
          </a:xfrm>
          <a:prstGeom prst="rect">
            <a:avLst/>
          </a:prstGeom>
        </p:spPr>
      </p:pic>
      <p:sp>
        <p:nvSpPr>
          <p:cNvPr id="6" name="ZoneTexte 5">
            <a:extLst>
              <a:ext uri="{FF2B5EF4-FFF2-40B4-BE49-F238E27FC236}">
                <a16:creationId xmlns:a16="http://schemas.microsoft.com/office/drawing/2014/main" id="{56625386-5BD3-4DE5-A1E1-CB66A4A4522C}"/>
              </a:ext>
            </a:extLst>
          </p:cNvPr>
          <p:cNvSpPr txBox="1"/>
          <p:nvPr/>
        </p:nvSpPr>
        <p:spPr>
          <a:xfrm>
            <a:off x="331514" y="897130"/>
            <a:ext cx="5858079" cy="523220"/>
          </a:xfrm>
          <a:prstGeom prst="rect">
            <a:avLst/>
          </a:prstGeom>
          <a:noFill/>
        </p:spPr>
        <p:txBody>
          <a:bodyPr wrap="none" rtlCol="0">
            <a:spAutoFit/>
          </a:bodyPr>
          <a:lstStyle/>
          <a:p>
            <a:r>
              <a:rPr lang="fr-FR" sz="2800" b="1" cap="small" dirty="0">
                <a:latin typeface="+mj-lt"/>
              </a:rPr>
              <a:t>Préférence d’habitat – données de terrain</a:t>
            </a:r>
            <a:endParaRPr lang="en-GB" sz="2800" b="1" cap="small" dirty="0">
              <a:latin typeface="+mj-lt"/>
            </a:endParaRPr>
          </a:p>
        </p:txBody>
      </p:sp>
      <p:sp>
        <p:nvSpPr>
          <p:cNvPr id="5" name="TextBox 4">
            <a:extLst>
              <a:ext uri="{FF2B5EF4-FFF2-40B4-BE49-F238E27FC236}">
                <a16:creationId xmlns:a16="http://schemas.microsoft.com/office/drawing/2014/main" id="{C4A4FBD7-6AE0-4E06-A841-8C56E7E99B51}"/>
              </a:ext>
            </a:extLst>
          </p:cNvPr>
          <p:cNvSpPr txBox="1"/>
          <p:nvPr/>
        </p:nvSpPr>
        <p:spPr>
          <a:xfrm>
            <a:off x="6000749" y="1831912"/>
            <a:ext cx="5110353"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Suivi du </a:t>
            </a:r>
            <a:r>
              <a:rPr lang="fr-FR" b="1" dirty="0">
                <a:solidFill>
                  <a:srgbClr val="F8AC00"/>
                </a:solidFill>
              </a:rPr>
              <a:t>déplacement</a:t>
            </a:r>
            <a:r>
              <a:rPr lang="fr-FR" dirty="0"/>
              <a:t> d’un individu en particulier</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Utilisation de données télémétriques (GPS*)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À chaque position : </a:t>
            </a:r>
            <a:r>
              <a:rPr lang="fr-FR" b="1" dirty="0">
                <a:solidFill>
                  <a:srgbClr val="F8AC00"/>
                </a:solidFill>
              </a:rPr>
              <a:t>choix</a:t>
            </a:r>
            <a:r>
              <a:rPr lang="fr-FR" dirty="0"/>
              <a:t> du prochain milieu</a:t>
            </a:r>
          </a:p>
        </p:txBody>
      </p:sp>
      <p:pic>
        <p:nvPicPr>
          <p:cNvPr id="25" name="Picture 9" descr="A turtle swimming in water&#10;&#10;Description automatically generated with medium confidence">
            <a:extLst>
              <a:ext uri="{FF2B5EF4-FFF2-40B4-BE49-F238E27FC236}">
                <a16:creationId xmlns:a16="http://schemas.microsoft.com/office/drawing/2014/main" id="{30010BAF-C883-4706-99BE-9C3E5388BA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6955" y="4878098"/>
            <a:ext cx="1061698" cy="747770"/>
          </a:xfrm>
          <a:prstGeom prst="rect">
            <a:avLst/>
          </a:prstGeom>
        </p:spPr>
      </p:pic>
      <p:sp>
        <p:nvSpPr>
          <p:cNvPr id="22" name="ZoneTexte 21">
            <a:extLst>
              <a:ext uri="{FF2B5EF4-FFF2-40B4-BE49-F238E27FC236}">
                <a16:creationId xmlns:a16="http://schemas.microsoft.com/office/drawing/2014/main" id="{DFB0840D-1098-4B6A-B0DC-5C59F11D5667}"/>
              </a:ext>
            </a:extLst>
          </p:cNvPr>
          <p:cNvSpPr txBox="1"/>
          <p:nvPr/>
        </p:nvSpPr>
        <p:spPr>
          <a:xfrm>
            <a:off x="6000749" y="5288594"/>
            <a:ext cx="2179251" cy="307777"/>
          </a:xfrm>
          <a:prstGeom prst="rect">
            <a:avLst/>
          </a:prstGeom>
          <a:noFill/>
        </p:spPr>
        <p:txBody>
          <a:bodyPr wrap="none" rtlCol="0">
            <a:spAutoFit/>
          </a:bodyPr>
          <a:lstStyle/>
          <a:p>
            <a:r>
              <a:rPr lang="en-GB" sz="1400" dirty="0"/>
              <a:t>* </a:t>
            </a:r>
            <a:r>
              <a:rPr lang="en-GB" sz="1400" i="1" dirty="0"/>
              <a:t>Global Positioning System</a:t>
            </a:r>
          </a:p>
        </p:txBody>
      </p:sp>
      <p:grpSp>
        <p:nvGrpSpPr>
          <p:cNvPr id="23" name="Groupe 22">
            <a:extLst>
              <a:ext uri="{FF2B5EF4-FFF2-40B4-BE49-F238E27FC236}">
                <a16:creationId xmlns:a16="http://schemas.microsoft.com/office/drawing/2014/main" id="{4F577CB5-8B82-41EA-AC3F-8BB3801F6157}"/>
              </a:ext>
            </a:extLst>
          </p:cNvPr>
          <p:cNvGrpSpPr/>
          <p:nvPr/>
        </p:nvGrpSpPr>
        <p:grpSpPr>
          <a:xfrm>
            <a:off x="4969672" y="6508984"/>
            <a:ext cx="7041189" cy="307777"/>
            <a:chOff x="4969672" y="6478557"/>
            <a:chExt cx="7041189" cy="307777"/>
          </a:xfrm>
        </p:grpSpPr>
        <p:sp>
          <p:nvSpPr>
            <p:cNvPr id="28" name="ZoneTexte 27">
              <a:extLst>
                <a:ext uri="{FF2B5EF4-FFF2-40B4-BE49-F238E27FC236}">
                  <a16:creationId xmlns:a16="http://schemas.microsoft.com/office/drawing/2014/main" id="{1A147202-8CB3-4977-A3EC-668F00A77354}"/>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9" name="ZoneTexte 28">
              <a:extLst>
                <a:ext uri="{FF2B5EF4-FFF2-40B4-BE49-F238E27FC236}">
                  <a16:creationId xmlns:a16="http://schemas.microsoft.com/office/drawing/2014/main" id="{FA6E585C-52D8-4B95-A684-E1BB3A3BFA4D}"/>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28/01/2022</a:t>
              </a:fld>
              <a:endParaRPr lang="en-GB" sz="1600" b="1" cap="small" dirty="0">
                <a:latin typeface="+mj-lt"/>
              </a:endParaRPr>
            </a:p>
          </p:txBody>
        </p:sp>
      </p:grpSp>
      <p:grpSp>
        <p:nvGrpSpPr>
          <p:cNvPr id="30" name="Groupe 29">
            <a:extLst>
              <a:ext uri="{FF2B5EF4-FFF2-40B4-BE49-F238E27FC236}">
                <a16:creationId xmlns:a16="http://schemas.microsoft.com/office/drawing/2014/main" id="{4392239F-AE60-4F34-9928-7617B951EC7D}"/>
              </a:ext>
            </a:extLst>
          </p:cNvPr>
          <p:cNvGrpSpPr/>
          <p:nvPr/>
        </p:nvGrpSpPr>
        <p:grpSpPr>
          <a:xfrm>
            <a:off x="11498080" y="602928"/>
            <a:ext cx="677164" cy="523219"/>
            <a:chOff x="11498080" y="602928"/>
            <a:chExt cx="677164" cy="523219"/>
          </a:xfrm>
        </p:grpSpPr>
        <p:sp>
          <p:nvSpPr>
            <p:cNvPr id="31" name="Graphique 6" descr="Colibri">
              <a:extLst>
                <a:ext uri="{FF2B5EF4-FFF2-40B4-BE49-F238E27FC236}">
                  <a16:creationId xmlns:a16="http://schemas.microsoft.com/office/drawing/2014/main" id="{70889A6A-64BF-4F8D-92E6-E72BA7D808F8}"/>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32" name="ZoneTexte 31">
              <a:extLst>
                <a:ext uri="{FF2B5EF4-FFF2-40B4-BE49-F238E27FC236}">
                  <a16:creationId xmlns:a16="http://schemas.microsoft.com/office/drawing/2014/main" id="{8CCEAB6C-0246-41DF-91AC-B6408CCA0D06}"/>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3</a:t>
              </a:fld>
              <a:endParaRPr lang="en-GB" sz="1600" b="1" dirty="0">
                <a:solidFill>
                  <a:srgbClr val="FEBE2F"/>
                </a:solidFill>
              </a:endParaRPr>
            </a:p>
          </p:txBody>
        </p:sp>
      </p:grpSp>
      <p:grpSp>
        <p:nvGrpSpPr>
          <p:cNvPr id="33" name="Groupe 32">
            <a:extLst>
              <a:ext uri="{FF2B5EF4-FFF2-40B4-BE49-F238E27FC236}">
                <a16:creationId xmlns:a16="http://schemas.microsoft.com/office/drawing/2014/main" id="{64AC9A8D-B191-47FE-B796-B825709A635E}"/>
              </a:ext>
            </a:extLst>
          </p:cNvPr>
          <p:cNvGrpSpPr/>
          <p:nvPr/>
        </p:nvGrpSpPr>
        <p:grpSpPr>
          <a:xfrm>
            <a:off x="0" y="0"/>
            <a:ext cx="12192000" cy="584775"/>
            <a:chOff x="0" y="0"/>
            <a:chExt cx="12192000" cy="584775"/>
          </a:xfrm>
          <a:solidFill>
            <a:srgbClr val="F8AC00"/>
          </a:solidFill>
        </p:grpSpPr>
        <p:sp>
          <p:nvSpPr>
            <p:cNvPr id="34" name="Rectangle 33">
              <a:extLst>
                <a:ext uri="{FF2B5EF4-FFF2-40B4-BE49-F238E27FC236}">
                  <a16:creationId xmlns:a16="http://schemas.microsoft.com/office/drawing/2014/main" id="{BB0DAEC2-EA76-4E0E-862D-84DC40BF588B}"/>
                </a:ext>
              </a:extLst>
            </p:cNvPr>
            <p:cNvSpPr/>
            <p:nvPr/>
          </p:nvSpPr>
          <p:spPr>
            <a:xfrm>
              <a:off x="0" y="0"/>
              <a:ext cx="12192000" cy="584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EBE2F"/>
                </a:solidFill>
              </a:endParaRPr>
            </a:p>
          </p:txBody>
        </p:sp>
        <p:grpSp>
          <p:nvGrpSpPr>
            <p:cNvPr id="35" name="Groupe 34">
              <a:extLst>
                <a:ext uri="{FF2B5EF4-FFF2-40B4-BE49-F238E27FC236}">
                  <a16:creationId xmlns:a16="http://schemas.microsoft.com/office/drawing/2014/main" id="{3E9B5F42-7518-4A4B-BCBD-DC2B6BE7E9F9}"/>
                </a:ext>
              </a:extLst>
            </p:cNvPr>
            <p:cNvGrpSpPr/>
            <p:nvPr/>
          </p:nvGrpSpPr>
          <p:grpSpPr>
            <a:xfrm>
              <a:off x="696373" y="92332"/>
              <a:ext cx="10797650" cy="400110"/>
              <a:chOff x="696373" y="92332"/>
              <a:chExt cx="10797650" cy="400110"/>
            </a:xfrm>
            <a:grpFill/>
          </p:grpSpPr>
          <p:sp>
            <p:nvSpPr>
              <p:cNvPr id="36" name="ZoneTexte 35">
                <a:extLst>
                  <a:ext uri="{FF2B5EF4-FFF2-40B4-BE49-F238E27FC236}">
                    <a16:creationId xmlns:a16="http://schemas.microsoft.com/office/drawing/2014/main" id="{42611C94-2D95-48C4-8790-7934695A7214}"/>
                  </a:ext>
                </a:extLst>
              </p:cNvPr>
              <p:cNvSpPr txBox="1"/>
              <p:nvPr/>
            </p:nvSpPr>
            <p:spPr>
              <a:xfrm>
                <a:off x="696373" y="92332"/>
                <a:ext cx="1501373" cy="400110"/>
              </a:xfrm>
              <a:prstGeom prst="rect">
                <a:avLst/>
              </a:prstGeom>
              <a:grpFill/>
            </p:spPr>
            <p:txBody>
              <a:bodyPr wrap="none" rtlCol="0" anchor="ctr">
                <a:spAutoFit/>
              </a:bodyPr>
              <a:lstStyle/>
              <a:p>
                <a:pPr algn="ctr"/>
                <a:r>
                  <a:rPr lang="fr-FR" sz="2000" b="1" cap="small" dirty="0">
                    <a:latin typeface="+mj-lt"/>
                  </a:rPr>
                  <a:t>Introduction</a:t>
                </a:r>
                <a:endParaRPr lang="en-GB" sz="2000" b="1" cap="small" dirty="0">
                  <a:latin typeface="+mj-lt"/>
                </a:endParaRPr>
              </a:p>
            </p:txBody>
          </p:sp>
          <p:sp>
            <p:nvSpPr>
              <p:cNvPr id="37" name="ZoneTexte 36">
                <a:extLst>
                  <a:ext uri="{FF2B5EF4-FFF2-40B4-BE49-F238E27FC236}">
                    <a16:creationId xmlns:a16="http://schemas.microsoft.com/office/drawing/2014/main" id="{DDE9E7A9-33BC-433B-91F4-28CFBE31018D}"/>
                  </a:ext>
                </a:extLst>
              </p:cNvPr>
              <p:cNvSpPr txBox="1"/>
              <p:nvPr/>
            </p:nvSpPr>
            <p:spPr>
              <a:xfrm>
                <a:off x="10176162" y="92332"/>
                <a:ext cx="1317861"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Conclusion</a:t>
                </a:r>
                <a:endParaRPr lang="en-GB" sz="2000" cap="small" dirty="0">
                  <a:solidFill>
                    <a:schemeClr val="bg2">
                      <a:lumMod val="50000"/>
                    </a:schemeClr>
                  </a:solidFill>
                  <a:latin typeface="+mj-lt"/>
                </a:endParaRPr>
              </a:p>
            </p:txBody>
          </p:sp>
          <p:sp>
            <p:nvSpPr>
              <p:cNvPr id="38" name="ZoneTexte 37">
                <a:extLst>
                  <a:ext uri="{FF2B5EF4-FFF2-40B4-BE49-F238E27FC236}">
                    <a16:creationId xmlns:a16="http://schemas.microsoft.com/office/drawing/2014/main" id="{90D15861-56C7-464C-8B8A-0E8A28AD48F0}"/>
                  </a:ext>
                </a:extLst>
              </p:cNvPr>
              <p:cNvSpPr txBox="1"/>
              <p:nvPr/>
            </p:nvSpPr>
            <p:spPr>
              <a:xfrm>
                <a:off x="3368854" y="92332"/>
                <a:ext cx="103066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Données</a:t>
                </a:r>
                <a:endParaRPr lang="en-GB" sz="2000" cap="small" dirty="0">
                  <a:solidFill>
                    <a:schemeClr val="bg2">
                      <a:lumMod val="50000"/>
                    </a:schemeClr>
                  </a:solidFill>
                  <a:latin typeface="+mj-lt"/>
                </a:endParaRPr>
              </a:p>
            </p:txBody>
          </p:sp>
          <p:sp>
            <p:nvSpPr>
              <p:cNvPr id="45" name="ZoneTexte 44">
                <a:extLst>
                  <a:ext uri="{FF2B5EF4-FFF2-40B4-BE49-F238E27FC236}">
                    <a16:creationId xmlns:a16="http://schemas.microsoft.com/office/drawing/2014/main" id="{7558EDA0-7D0D-4A3A-A792-887F1039117E}"/>
                  </a:ext>
                </a:extLst>
              </p:cNvPr>
              <p:cNvSpPr txBox="1"/>
              <p:nvPr/>
            </p:nvSpPr>
            <p:spPr>
              <a:xfrm>
                <a:off x="5570630" y="92332"/>
                <a:ext cx="117493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Démarche</a:t>
                </a:r>
                <a:endParaRPr lang="en-GB" sz="2000" cap="small" dirty="0">
                  <a:solidFill>
                    <a:schemeClr val="bg2">
                      <a:lumMod val="50000"/>
                    </a:schemeClr>
                  </a:solidFill>
                  <a:latin typeface="+mj-lt"/>
                </a:endParaRPr>
              </a:p>
            </p:txBody>
          </p:sp>
          <p:sp>
            <p:nvSpPr>
              <p:cNvPr id="46" name="ZoneTexte 45">
                <a:extLst>
                  <a:ext uri="{FF2B5EF4-FFF2-40B4-BE49-F238E27FC236}">
                    <a16:creationId xmlns:a16="http://schemas.microsoft.com/office/drawing/2014/main" id="{3D62A254-8EC3-4303-BD4C-A77A4EEC70F8}"/>
                  </a:ext>
                </a:extLst>
              </p:cNvPr>
              <p:cNvSpPr txBox="1"/>
              <p:nvPr/>
            </p:nvSpPr>
            <p:spPr>
              <a:xfrm>
                <a:off x="7916676" y="92332"/>
                <a:ext cx="1088376"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Résultats</a:t>
                </a:r>
                <a:endParaRPr lang="en-GB" sz="2000" cap="small" dirty="0">
                  <a:solidFill>
                    <a:schemeClr val="bg2">
                      <a:lumMod val="50000"/>
                    </a:schemeClr>
                  </a:solidFill>
                  <a:latin typeface="+mj-lt"/>
                </a:endParaRPr>
              </a:p>
            </p:txBody>
          </p:sp>
        </p:grpSp>
      </p:grpSp>
    </p:spTree>
    <p:extLst>
      <p:ext uri="{BB962C8B-B14F-4D97-AF65-F5344CB8AC3E}">
        <p14:creationId xmlns:p14="http://schemas.microsoft.com/office/powerpoint/2010/main" val="136289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19">
            <a:extLst>
              <a:ext uri="{FF2B5EF4-FFF2-40B4-BE49-F238E27FC236}">
                <a16:creationId xmlns:a16="http://schemas.microsoft.com/office/drawing/2014/main" id="{4DD7B27F-5E30-45F0-B63B-DDCAF842B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647" y="1690031"/>
            <a:ext cx="4182059" cy="4182059"/>
          </a:xfrm>
          <a:prstGeom prst="rect">
            <a:avLst/>
          </a:prstGeom>
        </p:spPr>
      </p:pic>
      <p:pic>
        <p:nvPicPr>
          <p:cNvPr id="25" name="Picture 9" descr="A turtle swimming in water&#10;&#10;Description automatically generated with medium confidence">
            <a:extLst>
              <a:ext uri="{FF2B5EF4-FFF2-40B4-BE49-F238E27FC236}">
                <a16:creationId xmlns:a16="http://schemas.microsoft.com/office/drawing/2014/main" id="{30010BAF-C883-4706-99BE-9C3E5388BA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6955" y="4878098"/>
            <a:ext cx="1061698" cy="747770"/>
          </a:xfrm>
          <a:prstGeom prst="rect">
            <a:avLst/>
          </a:prstGeom>
        </p:spPr>
      </p:pic>
      <p:grpSp>
        <p:nvGrpSpPr>
          <p:cNvPr id="10" name="Groupe 9">
            <a:extLst>
              <a:ext uri="{FF2B5EF4-FFF2-40B4-BE49-F238E27FC236}">
                <a16:creationId xmlns:a16="http://schemas.microsoft.com/office/drawing/2014/main" id="{4EAA97AB-3984-4B80-ADF9-2DA571953C61}"/>
              </a:ext>
            </a:extLst>
          </p:cNvPr>
          <p:cNvGrpSpPr/>
          <p:nvPr/>
        </p:nvGrpSpPr>
        <p:grpSpPr>
          <a:xfrm>
            <a:off x="4969672" y="6478557"/>
            <a:ext cx="7041189" cy="307777"/>
            <a:chOff x="4969672" y="6478557"/>
            <a:chExt cx="7041189" cy="307777"/>
          </a:xfrm>
        </p:grpSpPr>
        <p:sp>
          <p:nvSpPr>
            <p:cNvPr id="12" name="ZoneTexte 11">
              <a:extLst>
                <a:ext uri="{FF2B5EF4-FFF2-40B4-BE49-F238E27FC236}">
                  <a16:creationId xmlns:a16="http://schemas.microsoft.com/office/drawing/2014/main" id="{FD82C32A-F438-4A00-9080-08558864AB59}"/>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13" name="ZoneTexte 12">
              <a:extLst>
                <a:ext uri="{FF2B5EF4-FFF2-40B4-BE49-F238E27FC236}">
                  <a16:creationId xmlns:a16="http://schemas.microsoft.com/office/drawing/2014/main" id="{98ED1177-441A-4175-A23C-921D779B1C6D}"/>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28/01/2022</a:t>
              </a:fld>
              <a:endParaRPr lang="en-GB" sz="1600" b="1" cap="small" dirty="0">
                <a:latin typeface="+mj-lt"/>
              </a:endParaRPr>
            </a:p>
          </p:txBody>
        </p:sp>
      </p:grpSp>
      <p:sp>
        <p:nvSpPr>
          <p:cNvPr id="14" name="TextBox 4">
            <a:extLst>
              <a:ext uri="{FF2B5EF4-FFF2-40B4-BE49-F238E27FC236}">
                <a16:creationId xmlns:a16="http://schemas.microsoft.com/office/drawing/2014/main" id="{4437112A-8252-40BF-9ED8-8978CF286093}"/>
              </a:ext>
            </a:extLst>
          </p:cNvPr>
          <p:cNvSpPr txBox="1"/>
          <p:nvPr/>
        </p:nvSpPr>
        <p:spPr>
          <a:xfrm>
            <a:off x="6000750" y="1831912"/>
            <a:ext cx="5314950"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Biais potentiel n</a:t>
            </a:r>
            <a:r>
              <a:rPr lang="fr-FR" baseline="30000" dirty="0"/>
              <a:t>o</a:t>
            </a:r>
            <a:r>
              <a:rPr lang="fr-FR" dirty="0"/>
              <a:t> 1 : milieu </a:t>
            </a:r>
            <a:r>
              <a:rPr lang="fr-FR" b="1" dirty="0">
                <a:solidFill>
                  <a:srgbClr val="F8AC00"/>
                </a:solidFill>
              </a:rPr>
              <a:t>disponible</a:t>
            </a:r>
            <a:r>
              <a:rPr lang="fr-FR" dirty="0"/>
              <a:t> ≠ milieu de préférence</a:t>
            </a:r>
            <a:r>
              <a:rPr lang="fr-FR" b="1" dirty="0"/>
              <a:t>***</a:t>
            </a:r>
          </a:p>
          <a:p>
            <a:pPr>
              <a:lnSpc>
                <a:spcPct val="150000"/>
              </a:lnSpc>
            </a:pPr>
            <a:endParaRPr lang="fr-FR" dirty="0"/>
          </a:p>
          <a:p>
            <a:pPr marL="285750" indent="-285750">
              <a:lnSpc>
                <a:spcPct val="150000"/>
              </a:lnSpc>
              <a:buFont typeface="Arial" panose="020B0604020202020204" pitchFamily="34" charset="0"/>
              <a:buChar char="•"/>
            </a:pPr>
            <a:r>
              <a:rPr lang="fr-FR" dirty="0"/>
              <a:t>Prise en compte de la capacité de mouvement</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Biais potentiel n</a:t>
            </a:r>
            <a:r>
              <a:rPr lang="fr-FR" baseline="30000" dirty="0"/>
              <a:t>o</a:t>
            </a:r>
            <a:r>
              <a:rPr lang="fr-FR" dirty="0"/>
              <a:t> 2 : </a:t>
            </a:r>
            <a:r>
              <a:rPr lang="fr-FR" b="1" dirty="0">
                <a:solidFill>
                  <a:srgbClr val="F8AC00"/>
                </a:solidFill>
              </a:rPr>
              <a:t>influence</a:t>
            </a:r>
            <a:r>
              <a:rPr lang="fr-FR" dirty="0"/>
              <a:t> du milieu sur le mouvement</a:t>
            </a:r>
          </a:p>
        </p:txBody>
      </p:sp>
      <p:sp>
        <p:nvSpPr>
          <p:cNvPr id="22" name="ZoneTexte 21">
            <a:extLst>
              <a:ext uri="{FF2B5EF4-FFF2-40B4-BE49-F238E27FC236}">
                <a16:creationId xmlns:a16="http://schemas.microsoft.com/office/drawing/2014/main" id="{4C58814F-2214-46A2-A6C2-5EB30A604F3B}"/>
              </a:ext>
            </a:extLst>
          </p:cNvPr>
          <p:cNvSpPr txBox="1"/>
          <p:nvPr/>
        </p:nvSpPr>
        <p:spPr>
          <a:xfrm>
            <a:off x="331514" y="897130"/>
            <a:ext cx="5858079" cy="523220"/>
          </a:xfrm>
          <a:prstGeom prst="rect">
            <a:avLst/>
          </a:prstGeom>
          <a:noFill/>
        </p:spPr>
        <p:txBody>
          <a:bodyPr wrap="none" rtlCol="0">
            <a:spAutoFit/>
          </a:bodyPr>
          <a:lstStyle/>
          <a:p>
            <a:r>
              <a:rPr lang="fr-FR" sz="2800" b="1" cap="small" dirty="0">
                <a:latin typeface="+mj-lt"/>
              </a:rPr>
              <a:t>Préférence d’habitat – données de terrain</a:t>
            </a:r>
            <a:endParaRPr lang="en-GB" sz="2800" b="1" cap="small" dirty="0">
              <a:latin typeface="+mj-lt"/>
            </a:endParaRPr>
          </a:p>
        </p:txBody>
      </p:sp>
      <p:grpSp>
        <p:nvGrpSpPr>
          <p:cNvPr id="23" name="Groupe 22">
            <a:extLst>
              <a:ext uri="{FF2B5EF4-FFF2-40B4-BE49-F238E27FC236}">
                <a16:creationId xmlns:a16="http://schemas.microsoft.com/office/drawing/2014/main" id="{E414E5AC-7A7B-44F4-B6FF-A3CF75AD640D}"/>
              </a:ext>
            </a:extLst>
          </p:cNvPr>
          <p:cNvGrpSpPr/>
          <p:nvPr/>
        </p:nvGrpSpPr>
        <p:grpSpPr>
          <a:xfrm>
            <a:off x="11498080" y="602928"/>
            <a:ext cx="677164" cy="523219"/>
            <a:chOff x="11498080" y="602928"/>
            <a:chExt cx="677164" cy="523219"/>
          </a:xfrm>
        </p:grpSpPr>
        <p:sp>
          <p:nvSpPr>
            <p:cNvPr id="27" name="Graphique 6" descr="Colibri">
              <a:extLst>
                <a:ext uri="{FF2B5EF4-FFF2-40B4-BE49-F238E27FC236}">
                  <a16:creationId xmlns:a16="http://schemas.microsoft.com/office/drawing/2014/main" id="{28B09D65-478B-4AFF-94ED-A0C9D0D324F5}"/>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8" name="ZoneTexte 27">
              <a:extLst>
                <a:ext uri="{FF2B5EF4-FFF2-40B4-BE49-F238E27FC236}">
                  <a16:creationId xmlns:a16="http://schemas.microsoft.com/office/drawing/2014/main" id="{070E7242-6387-443D-A687-62D53ED39CB7}"/>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4</a:t>
              </a:fld>
              <a:endParaRPr lang="en-GB" sz="1600" b="1" dirty="0">
                <a:solidFill>
                  <a:srgbClr val="FEBE2F"/>
                </a:solidFill>
              </a:endParaRPr>
            </a:p>
          </p:txBody>
        </p:sp>
      </p:grpSp>
      <p:grpSp>
        <p:nvGrpSpPr>
          <p:cNvPr id="29" name="Groupe 28">
            <a:extLst>
              <a:ext uri="{FF2B5EF4-FFF2-40B4-BE49-F238E27FC236}">
                <a16:creationId xmlns:a16="http://schemas.microsoft.com/office/drawing/2014/main" id="{0813F971-7E48-4CE1-A360-40F46D7E66E0}"/>
              </a:ext>
            </a:extLst>
          </p:cNvPr>
          <p:cNvGrpSpPr/>
          <p:nvPr/>
        </p:nvGrpSpPr>
        <p:grpSpPr>
          <a:xfrm>
            <a:off x="0" y="0"/>
            <a:ext cx="12192000" cy="584775"/>
            <a:chOff x="0" y="0"/>
            <a:chExt cx="12192000" cy="584775"/>
          </a:xfrm>
          <a:solidFill>
            <a:srgbClr val="F8AC00"/>
          </a:solidFill>
        </p:grpSpPr>
        <p:sp>
          <p:nvSpPr>
            <p:cNvPr id="36" name="Rectangle 35">
              <a:extLst>
                <a:ext uri="{FF2B5EF4-FFF2-40B4-BE49-F238E27FC236}">
                  <a16:creationId xmlns:a16="http://schemas.microsoft.com/office/drawing/2014/main" id="{0C240F28-189B-4A45-A3CB-342E9B3E8254}"/>
                </a:ext>
              </a:extLst>
            </p:cNvPr>
            <p:cNvSpPr/>
            <p:nvPr/>
          </p:nvSpPr>
          <p:spPr>
            <a:xfrm>
              <a:off x="0" y="0"/>
              <a:ext cx="12192000" cy="584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EBE2F"/>
                </a:solidFill>
              </a:endParaRPr>
            </a:p>
          </p:txBody>
        </p:sp>
        <p:grpSp>
          <p:nvGrpSpPr>
            <p:cNvPr id="37" name="Groupe 36">
              <a:extLst>
                <a:ext uri="{FF2B5EF4-FFF2-40B4-BE49-F238E27FC236}">
                  <a16:creationId xmlns:a16="http://schemas.microsoft.com/office/drawing/2014/main" id="{84D18597-3F90-483A-8556-CE90909BFCBC}"/>
                </a:ext>
              </a:extLst>
            </p:cNvPr>
            <p:cNvGrpSpPr/>
            <p:nvPr/>
          </p:nvGrpSpPr>
          <p:grpSpPr>
            <a:xfrm>
              <a:off x="696373" y="92332"/>
              <a:ext cx="10797650" cy="400110"/>
              <a:chOff x="696373" y="92332"/>
              <a:chExt cx="10797650" cy="400110"/>
            </a:xfrm>
            <a:grpFill/>
          </p:grpSpPr>
          <p:sp>
            <p:nvSpPr>
              <p:cNvPr id="38" name="ZoneTexte 37">
                <a:extLst>
                  <a:ext uri="{FF2B5EF4-FFF2-40B4-BE49-F238E27FC236}">
                    <a16:creationId xmlns:a16="http://schemas.microsoft.com/office/drawing/2014/main" id="{4B6E2907-C596-459B-A785-12A224967F7E}"/>
                  </a:ext>
                </a:extLst>
              </p:cNvPr>
              <p:cNvSpPr txBox="1"/>
              <p:nvPr/>
            </p:nvSpPr>
            <p:spPr>
              <a:xfrm>
                <a:off x="696373" y="92332"/>
                <a:ext cx="1501373" cy="400110"/>
              </a:xfrm>
              <a:prstGeom prst="rect">
                <a:avLst/>
              </a:prstGeom>
              <a:grpFill/>
            </p:spPr>
            <p:txBody>
              <a:bodyPr wrap="none" rtlCol="0" anchor="ctr">
                <a:spAutoFit/>
              </a:bodyPr>
              <a:lstStyle/>
              <a:p>
                <a:pPr algn="ctr"/>
                <a:r>
                  <a:rPr lang="fr-FR" sz="2000" b="1" cap="small" dirty="0">
                    <a:latin typeface="+mj-lt"/>
                  </a:rPr>
                  <a:t>Introduction</a:t>
                </a:r>
                <a:endParaRPr lang="en-GB" sz="2000" b="1" cap="small" dirty="0">
                  <a:latin typeface="+mj-lt"/>
                </a:endParaRPr>
              </a:p>
            </p:txBody>
          </p:sp>
          <p:sp>
            <p:nvSpPr>
              <p:cNvPr id="39" name="ZoneTexte 38">
                <a:extLst>
                  <a:ext uri="{FF2B5EF4-FFF2-40B4-BE49-F238E27FC236}">
                    <a16:creationId xmlns:a16="http://schemas.microsoft.com/office/drawing/2014/main" id="{AE375C23-B220-4260-84F0-C7EF31036910}"/>
                  </a:ext>
                </a:extLst>
              </p:cNvPr>
              <p:cNvSpPr txBox="1"/>
              <p:nvPr/>
            </p:nvSpPr>
            <p:spPr>
              <a:xfrm>
                <a:off x="10176162" y="92332"/>
                <a:ext cx="1317861"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Conclusion</a:t>
                </a:r>
                <a:endParaRPr lang="en-GB" sz="2000" cap="small" dirty="0">
                  <a:solidFill>
                    <a:schemeClr val="bg2">
                      <a:lumMod val="50000"/>
                    </a:schemeClr>
                  </a:solidFill>
                  <a:latin typeface="+mj-lt"/>
                </a:endParaRPr>
              </a:p>
            </p:txBody>
          </p:sp>
          <p:sp>
            <p:nvSpPr>
              <p:cNvPr id="40" name="ZoneTexte 39">
                <a:extLst>
                  <a:ext uri="{FF2B5EF4-FFF2-40B4-BE49-F238E27FC236}">
                    <a16:creationId xmlns:a16="http://schemas.microsoft.com/office/drawing/2014/main" id="{42A18BC8-9182-474A-9E7C-E61EBBB9B12D}"/>
                  </a:ext>
                </a:extLst>
              </p:cNvPr>
              <p:cNvSpPr txBox="1"/>
              <p:nvPr/>
            </p:nvSpPr>
            <p:spPr>
              <a:xfrm>
                <a:off x="3368854" y="92332"/>
                <a:ext cx="103066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Données</a:t>
                </a:r>
                <a:endParaRPr lang="en-GB" sz="2000" cap="small" dirty="0">
                  <a:solidFill>
                    <a:schemeClr val="bg2">
                      <a:lumMod val="50000"/>
                    </a:schemeClr>
                  </a:solidFill>
                  <a:latin typeface="+mj-lt"/>
                </a:endParaRPr>
              </a:p>
            </p:txBody>
          </p:sp>
          <p:sp>
            <p:nvSpPr>
              <p:cNvPr id="41" name="ZoneTexte 40">
                <a:extLst>
                  <a:ext uri="{FF2B5EF4-FFF2-40B4-BE49-F238E27FC236}">
                    <a16:creationId xmlns:a16="http://schemas.microsoft.com/office/drawing/2014/main" id="{66DB4A58-E872-41A2-84C5-E57D70FB9A8F}"/>
                  </a:ext>
                </a:extLst>
              </p:cNvPr>
              <p:cNvSpPr txBox="1"/>
              <p:nvPr/>
            </p:nvSpPr>
            <p:spPr>
              <a:xfrm>
                <a:off x="5570630" y="92332"/>
                <a:ext cx="117493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Démarche</a:t>
                </a:r>
                <a:endParaRPr lang="en-GB" sz="2000" cap="small" dirty="0">
                  <a:solidFill>
                    <a:schemeClr val="bg2">
                      <a:lumMod val="50000"/>
                    </a:schemeClr>
                  </a:solidFill>
                  <a:latin typeface="+mj-lt"/>
                </a:endParaRPr>
              </a:p>
            </p:txBody>
          </p:sp>
          <p:sp>
            <p:nvSpPr>
              <p:cNvPr id="42" name="ZoneTexte 41">
                <a:extLst>
                  <a:ext uri="{FF2B5EF4-FFF2-40B4-BE49-F238E27FC236}">
                    <a16:creationId xmlns:a16="http://schemas.microsoft.com/office/drawing/2014/main" id="{167BD8CC-95A3-462E-90F3-793B15A5C5AC}"/>
                  </a:ext>
                </a:extLst>
              </p:cNvPr>
              <p:cNvSpPr txBox="1"/>
              <p:nvPr/>
            </p:nvSpPr>
            <p:spPr>
              <a:xfrm>
                <a:off x="7916676" y="92332"/>
                <a:ext cx="1088376"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Résultats</a:t>
                </a:r>
                <a:endParaRPr lang="en-GB" sz="2000" cap="small" dirty="0">
                  <a:solidFill>
                    <a:schemeClr val="bg2">
                      <a:lumMod val="50000"/>
                    </a:schemeClr>
                  </a:solidFill>
                  <a:latin typeface="+mj-lt"/>
                </a:endParaRPr>
              </a:p>
            </p:txBody>
          </p:sp>
        </p:grpSp>
      </p:grpSp>
    </p:spTree>
    <p:extLst>
      <p:ext uri="{BB962C8B-B14F-4D97-AF65-F5344CB8AC3E}">
        <p14:creationId xmlns:p14="http://schemas.microsoft.com/office/powerpoint/2010/main" val="315743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896878"/>
            <a:ext cx="6194901" cy="523220"/>
          </a:xfrm>
          <a:prstGeom prst="rect">
            <a:avLst/>
          </a:prstGeom>
          <a:noFill/>
        </p:spPr>
        <p:txBody>
          <a:bodyPr wrap="none" rtlCol="0">
            <a:spAutoFit/>
          </a:bodyPr>
          <a:lstStyle/>
          <a:p>
            <a:r>
              <a:rPr lang="fr-FR" sz="2800" b="1" cap="small" dirty="0">
                <a:latin typeface="+mj-lt"/>
              </a:rPr>
              <a:t>Représentation d’un déplacement par « pas »</a:t>
            </a:r>
            <a:endParaRPr lang="en-GB" sz="2800" b="1" cap="small" dirty="0">
              <a:latin typeface="+mj-lt"/>
            </a:endParaRPr>
          </a:p>
        </p:txBody>
      </p:sp>
      <p:grpSp>
        <p:nvGrpSpPr>
          <p:cNvPr id="23" name="Groupe 22">
            <a:extLst>
              <a:ext uri="{FF2B5EF4-FFF2-40B4-BE49-F238E27FC236}">
                <a16:creationId xmlns:a16="http://schemas.microsoft.com/office/drawing/2014/main" id="{94CE141C-7380-41D0-B025-8656D2B13CFE}"/>
              </a:ext>
            </a:extLst>
          </p:cNvPr>
          <p:cNvGrpSpPr/>
          <p:nvPr/>
        </p:nvGrpSpPr>
        <p:grpSpPr>
          <a:xfrm>
            <a:off x="4969672" y="6478557"/>
            <a:ext cx="7041189" cy="307777"/>
            <a:chOff x="4969672" y="6478557"/>
            <a:chExt cx="7041189" cy="307777"/>
          </a:xfrm>
        </p:grpSpPr>
        <p:sp>
          <p:nvSpPr>
            <p:cNvPr id="27" name="ZoneTexte 26">
              <a:extLst>
                <a:ext uri="{FF2B5EF4-FFF2-40B4-BE49-F238E27FC236}">
                  <a16:creationId xmlns:a16="http://schemas.microsoft.com/office/drawing/2014/main" id="{E48A5F3F-A130-4649-A94E-8F73F087BA2E}"/>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8" name="ZoneTexte 27">
              <a:extLst>
                <a:ext uri="{FF2B5EF4-FFF2-40B4-BE49-F238E27FC236}">
                  <a16:creationId xmlns:a16="http://schemas.microsoft.com/office/drawing/2014/main" id="{CC2CCA86-0262-4361-B6C4-E7CF5E5E341C}"/>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28/01/2022</a:t>
              </a:fld>
              <a:endParaRPr lang="en-GB" sz="1600" b="1" cap="small" dirty="0">
                <a:latin typeface="+mj-lt"/>
              </a:endParaRPr>
            </a:p>
          </p:txBody>
        </p:sp>
      </p:grpSp>
      <p:sp>
        <p:nvSpPr>
          <p:cNvPr id="29" name="TextBox 4">
            <a:extLst>
              <a:ext uri="{FF2B5EF4-FFF2-40B4-BE49-F238E27FC236}">
                <a16:creationId xmlns:a16="http://schemas.microsoft.com/office/drawing/2014/main" id="{87D089A7-6AE7-4893-A675-669207F604EE}"/>
              </a:ext>
            </a:extLst>
          </p:cNvPr>
          <p:cNvSpPr txBox="1"/>
          <p:nvPr/>
        </p:nvSpPr>
        <p:spPr>
          <a:xfrm>
            <a:off x="6000750" y="1831912"/>
            <a:ext cx="5497330"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Passage de données de position uniques à des </a:t>
            </a:r>
            <a:r>
              <a:rPr lang="fr-FR" b="1" dirty="0">
                <a:solidFill>
                  <a:srgbClr val="F8AC00"/>
                </a:solidFill>
              </a:rPr>
              <a:t>pas</a:t>
            </a:r>
            <a:r>
              <a:rPr lang="fr-FR" dirty="0"/>
              <a:t> :</a:t>
            </a:r>
          </a:p>
          <a:p>
            <a:pPr marL="742950" lvl="1" indent="-285750">
              <a:lnSpc>
                <a:spcPct val="150000"/>
              </a:lnSpc>
              <a:buFontTx/>
              <a:buChar char="-"/>
            </a:pPr>
            <a:r>
              <a:rPr lang="fr-FR" dirty="0"/>
              <a:t>position de départ à l’instant </a:t>
            </a:r>
            <a:r>
              <a:rPr lang="fr-FR" dirty="0">
                <a:latin typeface="Cambria Math" panose="02040503050406030204" pitchFamily="18" charset="0"/>
                <a:ea typeface="Cambria Math" panose="02040503050406030204" pitchFamily="18" charset="0"/>
              </a:rPr>
              <a:t>t</a:t>
            </a:r>
            <a:r>
              <a:rPr lang="fr-FR" baseline="-25000" dirty="0">
                <a:latin typeface="Cambria Math" panose="02040503050406030204" pitchFamily="18" charset="0"/>
                <a:ea typeface="Cambria Math" panose="02040503050406030204" pitchFamily="18" charset="0"/>
              </a:rPr>
              <a:t>1</a:t>
            </a:r>
          </a:p>
          <a:p>
            <a:pPr marL="742950" lvl="1" indent="-285750">
              <a:lnSpc>
                <a:spcPct val="150000"/>
              </a:lnSpc>
              <a:buFontTx/>
              <a:buChar char="-"/>
            </a:pPr>
            <a:r>
              <a:rPr lang="fr-FR" dirty="0">
                <a:ea typeface="Cambria Math" panose="02040503050406030204" pitchFamily="18" charset="0"/>
              </a:rPr>
              <a:t>position d’arrivée à l’instant </a:t>
            </a:r>
            <a:r>
              <a:rPr lang="fr-FR" dirty="0">
                <a:latin typeface="Cambria Math" panose="02040503050406030204" pitchFamily="18" charset="0"/>
                <a:ea typeface="Cambria Math" panose="02040503050406030204" pitchFamily="18" charset="0"/>
              </a:rPr>
              <a:t>t</a:t>
            </a:r>
            <a:r>
              <a:rPr lang="fr-FR" baseline="-25000" dirty="0">
                <a:latin typeface="Cambria Math" panose="02040503050406030204" pitchFamily="18" charset="0"/>
                <a:ea typeface="Cambria Math" panose="02040503050406030204" pitchFamily="18" charset="0"/>
              </a:rPr>
              <a:t>2</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Série de pas discrète à intervalles de temps </a:t>
            </a:r>
            <a:r>
              <a:rPr lang="fr-FR" b="1" dirty="0">
                <a:solidFill>
                  <a:srgbClr val="F8AC00"/>
                </a:solidFill>
              </a:rPr>
              <a:t>réguliers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Pas caractérisé par deux </a:t>
            </a:r>
            <a:r>
              <a:rPr lang="fr-FR" b="1" dirty="0">
                <a:solidFill>
                  <a:srgbClr val="F8AC00"/>
                </a:solidFill>
              </a:rPr>
              <a:t>attributs</a:t>
            </a:r>
            <a:r>
              <a:rPr lang="fr-FR" dirty="0"/>
              <a:t> de mouvement :</a:t>
            </a:r>
          </a:p>
          <a:p>
            <a:pPr marL="742950" lvl="1" indent="-285750">
              <a:lnSpc>
                <a:spcPct val="150000"/>
              </a:lnSpc>
              <a:buFontTx/>
              <a:buChar char="-"/>
            </a:pPr>
            <a:r>
              <a:rPr lang="fr-FR" dirty="0"/>
              <a:t>longueur du pas </a:t>
            </a:r>
            <a:r>
              <a:rPr lang="fr-FR" dirty="0">
                <a:latin typeface="Cambria Math" panose="02040503050406030204" pitchFamily="18" charset="0"/>
                <a:ea typeface="Cambria Math" panose="02040503050406030204" pitchFamily="18" charset="0"/>
              </a:rPr>
              <a:t>l</a:t>
            </a:r>
            <a:endParaRPr lang="fr-FR" baseline="-25000" dirty="0">
              <a:latin typeface="Cambria Math" panose="02040503050406030204" pitchFamily="18" charset="0"/>
              <a:ea typeface="Cambria Math" panose="02040503050406030204" pitchFamily="18" charset="0"/>
            </a:endParaRPr>
          </a:p>
          <a:p>
            <a:pPr marL="742950" lvl="1" indent="-285750">
              <a:lnSpc>
                <a:spcPct val="150000"/>
              </a:lnSpc>
              <a:buFontTx/>
              <a:buChar char="-"/>
            </a:pPr>
            <a:r>
              <a:rPr lang="fr-FR" dirty="0">
                <a:ea typeface="Cambria Math" panose="02040503050406030204" pitchFamily="18" charset="0"/>
              </a:rPr>
              <a:t>a</a:t>
            </a:r>
            <a:r>
              <a:rPr lang="fr-FR" dirty="0"/>
              <a:t>ngle de rotation </a:t>
            </a:r>
            <a:r>
              <a:rPr lang="el-GR" dirty="0">
                <a:latin typeface="Cambria Math" panose="02040503050406030204" pitchFamily="18" charset="0"/>
                <a:ea typeface="Cambria Math" panose="02040503050406030204" pitchFamily="18" charset="0"/>
              </a:rPr>
              <a:t>θ</a:t>
            </a:r>
            <a:endParaRPr lang="fr-FR" baseline="-25000" dirty="0">
              <a:latin typeface="Cambria Math" panose="02040503050406030204" pitchFamily="18" charset="0"/>
              <a:ea typeface="Cambria Math" panose="02040503050406030204" pitchFamily="18" charset="0"/>
            </a:endParaRPr>
          </a:p>
          <a:p>
            <a:pPr marL="285750" indent="-285750">
              <a:lnSpc>
                <a:spcPct val="150000"/>
              </a:lnSpc>
              <a:buFont typeface="Arial" panose="020B0604020202020204" pitchFamily="34" charset="0"/>
              <a:buChar char="•"/>
            </a:pPr>
            <a:endParaRPr lang="fr-FR" dirty="0"/>
          </a:p>
        </p:txBody>
      </p:sp>
      <p:grpSp>
        <p:nvGrpSpPr>
          <p:cNvPr id="7" name="Groupe 6">
            <a:extLst>
              <a:ext uri="{FF2B5EF4-FFF2-40B4-BE49-F238E27FC236}">
                <a16:creationId xmlns:a16="http://schemas.microsoft.com/office/drawing/2014/main" id="{5BF49E59-8348-4715-BACC-343398A87E69}"/>
              </a:ext>
            </a:extLst>
          </p:cNvPr>
          <p:cNvGrpSpPr>
            <a:grpSpLocks noChangeAspect="1"/>
          </p:cNvGrpSpPr>
          <p:nvPr/>
        </p:nvGrpSpPr>
        <p:grpSpPr>
          <a:xfrm>
            <a:off x="693920" y="2009472"/>
            <a:ext cx="4206157" cy="3339650"/>
            <a:chOff x="409575" y="1854763"/>
            <a:chExt cx="5257696" cy="4174563"/>
          </a:xfrm>
        </p:grpSpPr>
        <p:pic>
          <p:nvPicPr>
            <p:cNvPr id="66" name="Picture 65" descr="Diagram&#10;&#10;Description automatically generated">
              <a:extLst>
                <a:ext uri="{FF2B5EF4-FFF2-40B4-BE49-F238E27FC236}">
                  <a16:creationId xmlns:a16="http://schemas.microsoft.com/office/drawing/2014/main" id="{236576BD-C330-442C-A4BB-9CF1D99F3614}"/>
                </a:ext>
              </a:extLst>
            </p:cNvPr>
            <p:cNvPicPr>
              <a:picLocks noChangeAspect="1"/>
            </p:cNvPicPr>
            <p:nvPr/>
          </p:nvPicPr>
          <p:blipFill rotWithShape="1">
            <a:blip r:embed="rId3">
              <a:extLst>
                <a:ext uri="{28A0092B-C50C-407E-A947-70E740481C1C}">
                  <a14:useLocalDpi xmlns:a14="http://schemas.microsoft.com/office/drawing/2010/main" val="0"/>
                </a:ext>
              </a:extLst>
            </a:blip>
            <a:srcRect l="3670" t="-233" r="17810" b="1274"/>
            <a:stretch/>
          </p:blipFill>
          <p:spPr>
            <a:xfrm>
              <a:off x="409575" y="1910266"/>
              <a:ext cx="5257696" cy="4119060"/>
            </a:xfrm>
            <a:prstGeom prst="rect">
              <a:avLst/>
            </a:prstGeom>
          </p:spPr>
        </p:pic>
        <p:sp>
          <p:nvSpPr>
            <p:cNvPr id="71" name="Freeform: Shape 70">
              <a:extLst>
                <a:ext uri="{FF2B5EF4-FFF2-40B4-BE49-F238E27FC236}">
                  <a16:creationId xmlns:a16="http://schemas.microsoft.com/office/drawing/2014/main" id="{9E5EB3ED-AE4F-446F-8762-AB9A55601654}"/>
                </a:ext>
              </a:extLst>
            </p:cNvPr>
            <p:cNvSpPr/>
            <p:nvPr/>
          </p:nvSpPr>
          <p:spPr>
            <a:xfrm>
              <a:off x="1828800" y="2214880"/>
              <a:ext cx="3210560" cy="3616960"/>
            </a:xfrm>
            <a:custGeom>
              <a:avLst/>
              <a:gdLst>
                <a:gd name="connsiteX0" fmla="*/ 0 w 3210560"/>
                <a:gd name="connsiteY0" fmla="*/ 101600 h 3616960"/>
                <a:gd name="connsiteX1" fmla="*/ 71120 w 3210560"/>
                <a:gd name="connsiteY1" fmla="*/ 182880 h 3616960"/>
                <a:gd name="connsiteX2" fmla="*/ 132080 w 3210560"/>
                <a:gd name="connsiteY2" fmla="*/ 223520 h 3616960"/>
                <a:gd name="connsiteX3" fmla="*/ 223520 w 3210560"/>
                <a:gd name="connsiteY3" fmla="*/ 254000 h 3616960"/>
                <a:gd name="connsiteX4" fmla="*/ 294640 w 3210560"/>
                <a:gd name="connsiteY4" fmla="*/ 325120 h 3616960"/>
                <a:gd name="connsiteX5" fmla="*/ 497840 w 3210560"/>
                <a:gd name="connsiteY5" fmla="*/ 335280 h 3616960"/>
                <a:gd name="connsiteX6" fmla="*/ 640080 w 3210560"/>
                <a:gd name="connsiteY6" fmla="*/ 304800 h 3616960"/>
                <a:gd name="connsiteX7" fmla="*/ 721360 w 3210560"/>
                <a:gd name="connsiteY7" fmla="*/ 274320 h 3616960"/>
                <a:gd name="connsiteX8" fmla="*/ 802640 w 3210560"/>
                <a:gd name="connsiteY8" fmla="*/ 213360 h 3616960"/>
                <a:gd name="connsiteX9" fmla="*/ 924560 w 3210560"/>
                <a:gd name="connsiteY9" fmla="*/ 152400 h 3616960"/>
                <a:gd name="connsiteX10" fmla="*/ 1178560 w 3210560"/>
                <a:gd name="connsiteY10" fmla="*/ 20320 h 3616960"/>
                <a:gd name="connsiteX11" fmla="*/ 1341120 w 3210560"/>
                <a:gd name="connsiteY11" fmla="*/ 0 h 3616960"/>
                <a:gd name="connsiteX12" fmla="*/ 1859280 w 3210560"/>
                <a:gd name="connsiteY12" fmla="*/ 10160 h 3616960"/>
                <a:gd name="connsiteX13" fmla="*/ 1940560 w 3210560"/>
                <a:gd name="connsiteY13" fmla="*/ 60960 h 3616960"/>
                <a:gd name="connsiteX14" fmla="*/ 2032000 w 3210560"/>
                <a:gd name="connsiteY14" fmla="*/ 71120 h 3616960"/>
                <a:gd name="connsiteX15" fmla="*/ 2052320 w 3210560"/>
                <a:gd name="connsiteY15" fmla="*/ 101600 h 3616960"/>
                <a:gd name="connsiteX16" fmla="*/ 2082800 w 3210560"/>
                <a:gd name="connsiteY16" fmla="*/ 111760 h 3616960"/>
                <a:gd name="connsiteX17" fmla="*/ 2143760 w 3210560"/>
                <a:gd name="connsiteY17" fmla="*/ 142240 h 3616960"/>
                <a:gd name="connsiteX18" fmla="*/ 2275840 w 3210560"/>
                <a:gd name="connsiteY18" fmla="*/ 294640 h 3616960"/>
                <a:gd name="connsiteX19" fmla="*/ 2418080 w 3210560"/>
                <a:gd name="connsiteY19" fmla="*/ 386080 h 3616960"/>
                <a:gd name="connsiteX20" fmla="*/ 2509520 w 3210560"/>
                <a:gd name="connsiteY20" fmla="*/ 447040 h 3616960"/>
                <a:gd name="connsiteX21" fmla="*/ 2550160 w 3210560"/>
                <a:gd name="connsiteY21" fmla="*/ 497840 h 3616960"/>
                <a:gd name="connsiteX22" fmla="*/ 2570480 w 3210560"/>
                <a:gd name="connsiteY22" fmla="*/ 640080 h 3616960"/>
                <a:gd name="connsiteX23" fmla="*/ 2590800 w 3210560"/>
                <a:gd name="connsiteY23" fmla="*/ 731520 h 3616960"/>
                <a:gd name="connsiteX24" fmla="*/ 2580640 w 3210560"/>
                <a:gd name="connsiteY24" fmla="*/ 924560 h 3616960"/>
                <a:gd name="connsiteX25" fmla="*/ 2540000 w 3210560"/>
                <a:gd name="connsiteY25" fmla="*/ 1036320 h 3616960"/>
                <a:gd name="connsiteX26" fmla="*/ 2489200 w 3210560"/>
                <a:gd name="connsiteY26" fmla="*/ 1178560 h 3616960"/>
                <a:gd name="connsiteX27" fmla="*/ 2479040 w 3210560"/>
                <a:gd name="connsiteY27" fmla="*/ 1239520 h 3616960"/>
                <a:gd name="connsiteX28" fmla="*/ 2468880 w 3210560"/>
                <a:gd name="connsiteY28" fmla="*/ 1290320 h 3616960"/>
                <a:gd name="connsiteX29" fmla="*/ 2509520 w 3210560"/>
                <a:gd name="connsiteY29" fmla="*/ 1391920 h 3616960"/>
                <a:gd name="connsiteX30" fmla="*/ 2529840 w 3210560"/>
                <a:gd name="connsiteY30" fmla="*/ 1432560 h 3616960"/>
                <a:gd name="connsiteX31" fmla="*/ 2743200 w 3210560"/>
                <a:gd name="connsiteY31" fmla="*/ 1645920 h 3616960"/>
                <a:gd name="connsiteX32" fmla="*/ 2783840 w 3210560"/>
                <a:gd name="connsiteY32" fmla="*/ 1696720 h 3616960"/>
                <a:gd name="connsiteX33" fmla="*/ 2865120 w 3210560"/>
                <a:gd name="connsiteY33" fmla="*/ 1747520 h 3616960"/>
                <a:gd name="connsiteX34" fmla="*/ 2997200 w 3210560"/>
                <a:gd name="connsiteY34" fmla="*/ 1778000 h 3616960"/>
                <a:gd name="connsiteX35" fmla="*/ 3078480 w 3210560"/>
                <a:gd name="connsiteY35" fmla="*/ 1818640 h 3616960"/>
                <a:gd name="connsiteX36" fmla="*/ 3169920 w 3210560"/>
                <a:gd name="connsiteY36" fmla="*/ 1828800 h 3616960"/>
                <a:gd name="connsiteX37" fmla="*/ 3180080 w 3210560"/>
                <a:gd name="connsiteY37" fmla="*/ 1859280 h 3616960"/>
                <a:gd name="connsiteX38" fmla="*/ 3210560 w 3210560"/>
                <a:gd name="connsiteY38" fmla="*/ 1899920 h 3616960"/>
                <a:gd name="connsiteX39" fmla="*/ 3190240 w 3210560"/>
                <a:gd name="connsiteY39" fmla="*/ 1930400 h 3616960"/>
                <a:gd name="connsiteX40" fmla="*/ 3149600 w 3210560"/>
                <a:gd name="connsiteY40" fmla="*/ 1940560 h 3616960"/>
                <a:gd name="connsiteX41" fmla="*/ 2946400 w 3210560"/>
                <a:gd name="connsiteY41" fmla="*/ 1930400 h 3616960"/>
                <a:gd name="connsiteX42" fmla="*/ 2875280 w 3210560"/>
                <a:gd name="connsiteY42" fmla="*/ 1940560 h 3616960"/>
                <a:gd name="connsiteX43" fmla="*/ 2834640 w 3210560"/>
                <a:gd name="connsiteY43" fmla="*/ 1950720 h 3616960"/>
                <a:gd name="connsiteX44" fmla="*/ 2438400 w 3210560"/>
                <a:gd name="connsiteY44" fmla="*/ 1981200 h 3616960"/>
                <a:gd name="connsiteX45" fmla="*/ 2336800 w 3210560"/>
                <a:gd name="connsiteY45" fmla="*/ 2133600 h 3616960"/>
                <a:gd name="connsiteX46" fmla="*/ 2306320 w 3210560"/>
                <a:gd name="connsiteY46" fmla="*/ 2265680 h 3616960"/>
                <a:gd name="connsiteX47" fmla="*/ 2225040 w 3210560"/>
                <a:gd name="connsiteY47" fmla="*/ 2326640 h 3616960"/>
                <a:gd name="connsiteX48" fmla="*/ 2133600 w 3210560"/>
                <a:gd name="connsiteY48" fmla="*/ 2428240 h 3616960"/>
                <a:gd name="connsiteX49" fmla="*/ 2113280 w 3210560"/>
                <a:gd name="connsiteY49" fmla="*/ 3129280 h 3616960"/>
                <a:gd name="connsiteX50" fmla="*/ 2082800 w 3210560"/>
                <a:gd name="connsiteY50" fmla="*/ 3220720 h 3616960"/>
                <a:gd name="connsiteX51" fmla="*/ 2062480 w 3210560"/>
                <a:gd name="connsiteY51" fmla="*/ 3251200 h 3616960"/>
                <a:gd name="connsiteX52" fmla="*/ 2001520 w 3210560"/>
                <a:gd name="connsiteY52" fmla="*/ 3271520 h 3616960"/>
                <a:gd name="connsiteX53" fmla="*/ 1960880 w 3210560"/>
                <a:gd name="connsiteY53" fmla="*/ 3291840 h 3616960"/>
                <a:gd name="connsiteX54" fmla="*/ 1818640 w 3210560"/>
                <a:gd name="connsiteY54" fmla="*/ 3271520 h 3616960"/>
                <a:gd name="connsiteX55" fmla="*/ 1737360 w 3210560"/>
                <a:gd name="connsiteY55" fmla="*/ 3251200 h 3616960"/>
                <a:gd name="connsiteX56" fmla="*/ 1656080 w 3210560"/>
                <a:gd name="connsiteY56" fmla="*/ 3159760 h 3616960"/>
                <a:gd name="connsiteX57" fmla="*/ 1645920 w 3210560"/>
                <a:gd name="connsiteY57" fmla="*/ 3129280 h 3616960"/>
                <a:gd name="connsiteX58" fmla="*/ 1239520 w 3210560"/>
                <a:gd name="connsiteY58" fmla="*/ 3129280 h 3616960"/>
                <a:gd name="connsiteX59" fmla="*/ 1178560 w 3210560"/>
                <a:gd name="connsiteY59" fmla="*/ 3139440 h 3616960"/>
                <a:gd name="connsiteX60" fmla="*/ 1168400 w 3210560"/>
                <a:gd name="connsiteY60" fmla="*/ 3210560 h 3616960"/>
                <a:gd name="connsiteX61" fmla="*/ 1148080 w 3210560"/>
                <a:gd name="connsiteY61" fmla="*/ 3261360 h 3616960"/>
                <a:gd name="connsiteX62" fmla="*/ 1097280 w 3210560"/>
                <a:gd name="connsiteY62" fmla="*/ 3312160 h 3616960"/>
                <a:gd name="connsiteX63" fmla="*/ 1076960 w 3210560"/>
                <a:gd name="connsiteY63" fmla="*/ 3352800 h 3616960"/>
                <a:gd name="connsiteX64" fmla="*/ 1036320 w 3210560"/>
                <a:gd name="connsiteY64" fmla="*/ 3484880 h 3616960"/>
                <a:gd name="connsiteX65" fmla="*/ 985520 w 3210560"/>
                <a:gd name="connsiteY65" fmla="*/ 3576320 h 3616960"/>
                <a:gd name="connsiteX66" fmla="*/ 843280 w 3210560"/>
                <a:gd name="connsiteY66" fmla="*/ 3596640 h 3616960"/>
                <a:gd name="connsiteX67" fmla="*/ 660400 w 3210560"/>
                <a:gd name="connsiteY67" fmla="*/ 3545840 h 3616960"/>
                <a:gd name="connsiteX68" fmla="*/ 528320 w 3210560"/>
                <a:gd name="connsiteY68" fmla="*/ 3525520 h 3616960"/>
                <a:gd name="connsiteX69" fmla="*/ 467360 w 3210560"/>
                <a:gd name="connsiteY69" fmla="*/ 3495040 h 3616960"/>
                <a:gd name="connsiteX70" fmla="*/ 426720 w 3210560"/>
                <a:gd name="connsiteY70" fmla="*/ 3444240 h 3616960"/>
                <a:gd name="connsiteX71" fmla="*/ 365760 w 3210560"/>
                <a:gd name="connsiteY71" fmla="*/ 3423920 h 3616960"/>
                <a:gd name="connsiteX72" fmla="*/ 294640 w 3210560"/>
                <a:gd name="connsiteY72" fmla="*/ 3393440 h 3616960"/>
                <a:gd name="connsiteX73" fmla="*/ 284480 w 3210560"/>
                <a:gd name="connsiteY73" fmla="*/ 3616960 h 361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210560" h="3616960">
                  <a:moveTo>
                    <a:pt x="0" y="101600"/>
                  </a:moveTo>
                  <a:cubicBezTo>
                    <a:pt x="17078" y="122947"/>
                    <a:pt x="46866" y="164016"/>
                    <a:pt x="71120" y="182880"/>
                  </a:cubicBezTo>
                  <a:cubicBezTo>
                    <a:pt x="90397" y="197873"/>
                    <a:pt x="110640" y="211826"/>
                    <a:pt x="132080" y="223520"/>
                  </a:cubicBezTo>
                  <a:cubicBezTo>
                    <a:pt x="164453" y="241178"/>
                    <a:pt x="189222" y="245425"/>
                    <a:pt x="223520" y="254000"/>
                  </a:cubicBezTo>
                  <a:cubicBezTo>
                    <a:pt x="247227" y="277707"/>
                    <a:pt x="267819" y="305004"/>
                    <a:pt x="294640" y="325120"/>
                  </a:cubicBezTo>
                  <a:cubicBezTo>
                    <a:pt x="350681" y="367151"/>
                    <a:pt x="444576" y="338831"/>
                    <a:pt x="497840" y="335280"/>
                  </a:cubicBezTo>
                  <a:cubicBezTo>
                    <a:pt x="626241" y="283919"/>
                    <a:pt x="447904" y="350018"/>
                    <a:pt x="640080" y="304800"/>
                  </a:cubicBezTo>
                  <a:cubicBezTo>
                    <a:pt x="668247" y="298173"/>
                    <a:pt x="695088" y="286446"/>
                    <a:pt x="721360" y="274320"/>
                  </a:cubicBezTo>
                  <a:cubicBezTo>
                    <a:pt x="897819" y="192878"/>
                    <a:pt x="675731" y="289505"/>
                    <a:pt x="802640" y="213360"/>
                  </a:cubicBezTo>
                  <a:cubicBezTo>
                    <a:pt x="841602" y="189983"/>
                    <a:pt x="884469" y="173782"/>
                    <a:pt x="924560" y="152400"/>
                  </a:cubicBezTo>
                  <a:cubicBezTo>
                    <a:pt x="1026993" y="97769"/>
                    <a:pt x="926091" y="56387"/>
                    <a:pt x="1178560" y="20320"/>
                  </a:cubicBezTo>
                  <a:cubicBezTo>
                    <a:pt x="1280039" y="5823"/>
                    <a:pt x="1225879" y="12805"/>
                    <a:pt x="1341120" y="0"/>
                  </a:cubicBezTo>
                  <a:lnTo>
                    <a:pt x="1859280" y="10160"/>
                  </a:lnTo>
                  <a:cubicBezTo>
                    <a:pt x="1891066" y="13392"/>
                    <a:pt x="1910432" y="50326"/>
                    <a:pt x="1940560" y="60960"/>
                  </a:cubicBezTo>
                  <a:cubicBezTo>
                    <a:pt x="1969479" y="71167"/>
                    <a:pt x="2001520" y="67733"/>
                    <a:pt x="2032000" y="71120"/>
                  </a:cubicBezTo>
                  <a:cubicBezTo>
                    <a:pt x="2038773" y="81280"/>
                    <a:pt x="2042785" y="93972"/>
                    <a:pt x="2052320" y="101600"/>
                  </a:cubicBezTo>
                  <a:cubicBezTo>
                    <a:pt x="2060683" y="108290"/>
                    <a:pt x="2073013" y="107410"/>
                    <a:pt x="2082800" y="111760"/>
                  </a:cubicBezTo>
                  <a:cubicBezTo>
                    <a:pt x="2103560" y="120987"/>
                    <a:pt x="2123440" y="132080"/>
                    <a:pt x="2143760" y="142240"/>
                  </a:cubicBezTo>
                  <a:cubicBezTo>
                    <a:pt x="2180291" y="193383"/>
                    <a:pt x="2222016" y="260039"/>
                    <a:pt x="2275840" y="294640"/>
                  </a:cubicBezTo>
                  <a:cubicBezTo>
                    <a:pt x="2323253" y="325120"/>
                    <a:pt x="2372386" y="353079"/>
                    <a:pt x="2418080" y="386080"/>
                  </a:cubicBezTo>
                  <a:cubicBezTo>
                    <a:pt x="2517768" y="458077"/>
                    <a:pt x="2396997" y="402031"/>
                    <a:pt x="2509520" y="447040"/>
                  </a:cubicBezTo>
                  <a:cubicBezTo>
                    <a:pt x="2523067" y="463973"/>
                    <a:pt x="2543630" y="477161"/>
                    <a:pt x="2550160" y="497840"/>
                  </a:cubicBezTo>
                  <a:cubicBezTo>
                    <a:pt x="2564583" y="543512"/>
                    <a:pt x="2560090" y="593326"/>
                    <a:pt x="2570480" y="640080"/>
                  </a:cubicBezTo>
                  <a:lnTo>
                    <a:pt x="2590800" y="731520"/>
                  </a:lnTo>
                  <a:cubicBezTo>
                    <a:pt x="2587413" y="795867"/>
                    <a:pt x="2585991" y="860347"/>
                    <a:pt x="2580640" y="924560"/>
                  </a:cubicBezTo>
                  <a:cubicBezTo>
                    <a:pt x="2575265" y="989054"/>
                    <a:pt x="2566046" y="971206"/>
                    <a:pt x="2540000" y="1036320"/>
                  </a:cubicBezTo>
                  <a:cubicBezTo>
                    <a:pt x="2521302" y="1083065"/>
                    <a:pt x="2506133" y="1131147"/>
                    <a:pt x="2489200" y="1178560"/>
                  </a:cubicBezTo>
                  <a:cubicBezTo>
                    <a:pt x="2485813" y="1198880"/>
                    <a:pt x="2482725" y="1219252"/>
                    <a:pt x="2479040" y="1239520"/>
                  </a:cubicBezTo>
                  <a:cubicBezTo>
                    <a:pt x="2475951" y="1256510"/>
                    <a:pt x="2465493" y="1273387"/>
                    <a:pt x="2468880" y="1290320"/>
                  </a:cubicBezTo>
                  <a:cubicBezTo>
                    <a:pt x="2476033" y="1326087"/>
                    <a:pt x="2495152" y="1358394"/>
                    <a:pt x="2509520" y="1391920"/>
                  </a:cubicBezTo>
                  <a:cubicBezTo>
                    <a:pt x="2515486" y="1405841"/>
                    <a:pt x="2521439" y="1419958"/>
                    <a:pt x="2529840" y="1432560"/>
                  </a:cubicBezTo>
                  <a:cubicBezTo>
                    <a:pt x="2580938" y="1509207"/>
                    <a:pt x="2696632" y="1599352"/>
                    <a:pt x="2743200" y="1645920"/>
                  </a:cubicBezTo>
                  <a:cubicBezTo>
                    <a:pt x="2758534" y="1661254"/>
                    <a:pt x="2767181" y="1682837"/>
                    <a:pt x="2783840" y="1696720"/>
                  </a:cubicBezTo>
                  <a:cubicBezTo>
                    <a:pt x="2808384" y="1717174"/>
                    <a:pt x="2834124" y="1739771"/>
                    <a:pt x="2865120" y="1747520"/>
                  </a:cubicBezTo>
                  <a:cubicBezTo>
                    <a:pt x="2936051" y="1765253"/>
                    <a:pt x="2892129" y="1754651"/>
                    <a:pt x="2997200" y="1778000"/>
                  </a:cubicBezTo>
                  <a:cubicBezTo>
                    <a:pt x="3024293" y="1791547"/>
                    <a:pt x="3049420" y="1810093"/>
                    <a:pt x="3078480" y="1818640"/>
                  </a:cubicBezTo>
                  <a:cubicBezTo>
                    <a:pt x="3107901" y="1827293"/>
                    <a:pt x="3141446" y="1817410"/>
                    <a:pt x="3169920" y="1828800"/>
                  </a:cubicBezTo>
                  <a:cubicBezTo>
                    <a:pt x="3179864" y="1832777"/>
                    <a:pt x="3174767" y="1849981"/>
                    <a:pt x="3180080" y="1859280"/>
                  </a:cubicBezTo>
                  <a:cubicBezTo>
                    <a:pt x="3188481" y="1873982"/>
                    <a:pt x="3200400" y="1886373"/>
                    <a:pt x="3210560" y="1899920"/>
                  </a:cubicBezTo>
                  <a:cubicBezTo>
                    <a:pt x="3203787" y="1910080"/>
                    <a:pt x="3200400" y="1923627"/>
                    <a:pt x="3190240" y="1930400"/>
                  </a:cubicBezTo>
                  <a:cubicBezTo>
                    <a:pt x="3178622" y="1938146"/>
                    <a:pt x="3163564" y="1940560"/>
                    <a:pt x="3149600" y="1940560"/>
                  </a:cubicBezTo>
                  <a:cubicBezTo>
                    <a:pt x="3081782" y="1940560"/>
                    <a:pt x="3014133" y="1933787"/>
                    <a:pt x="2946400" y="1930400"/>
                  </a:cubicBezTo>
                  <a:cubicBezTo>
                    <a:pt x="2922693" y="1933787"/>
                    <a:pt x="2898841" y="1936276"/>
                    <a:pt x="2875280" y="1940560"/>
                  </a:cubicBezTo>
                  <a:cubicBezTo>
                    <a:pt x="2861542" y="1943058"/>
                    <a:pt x="2848544" y="1949427"/>
                    <a:pt x="2834640" y="1950720"/>
                  </a:cubicBezTo>
                  <a:cubicBezTo>
                    <a:pt x="2702739" y="1962990"/>
                    <a:pt x="2570480" y="1971040"/>
                    <a:pt x="2438400" y="1981200"/>
                  </a:cubicBezTo>
                  <a:cubicBezTo>
                    <a:pt x="2362251" y="2044658"/>
                    <a:pt x="2369569" y="2022187"/>
                    <a:pt x="2336800" y="2133600"/>
                  </a:cubicBezTo>
                  <a:cubicBezTo>
                    <a:pt x="2327544" y="2165071"/>
                    <a:pt x="2330695" y="2236430"/>
                    <a:pt x="2306320" y="2265680"/>
                  </a:cubicBezTo>
                  <a:cubicBezTo>
                    <a:pt x="2284639" y="2291697"/>
                    <a:pt x="2250893" y="2304764"/>
                    <a:pt x="2225040" y="2326640"/>
                  </a:cubicBezTo>
                  <a:cubicBezTo>
                    <a:pt x="2184100" y="2361282"/>
                    <a:pt x="2166386" y="2387258"/>
                    <a:pt x="2133600" y="2428240"/>
                  </a:cubicBezTo>
                  <a:cubicBezTo>
                    <a:pt x="2051265" y="2675245"/>
                    <a:pt x="2154569" y="2355111"/>
                    <a:pt x="2113280" y="3129280"/>
                  </a:cubicBezTo>
                  <a:cubicBezTo>
                    <a:pt x="2111569" y="3161363"/>
                    <a:pt x="2095157" y="3191063"/>
                    <a:pt x="2082800" y="3220720"/>
                  </a:cubicBezTo>
                  <a:cubicBezTo>
                    <a:pt x="2078104" y="3231992"/>
                    <a:pt x="2072835" y="3244728"/>
                    <a:pt x="2062480" y="3251200"/>
                  </a:cubicBezTo>
                  <a:cubicBezTo>
                    <a:pt x="2044317" y="3262552"/>
                    <a:pt x="2021407" y="3263565"/>
                    <a:pt x="2001520" y="3271520"/>
                  </a:cubicBezTo>
                  <a:cubicBezTo>
                    <a:pt x="1987458" y="3277145"/>
                    <a:pt x="1974427" y="3285067"/>
                    <a:pt x="1960880" y="3291840"/>
                  </a:cubicBezTo>
                  <a:cubicBezTo>
                    <a:pt x="1913467" y="3285067"/>
                    <a:pt x="1865762" y="3280088"/>
                    <a:pt x="1818640" y="3271520"/>
                  </a:cubicBezTo>
                  <a:cubicBezTo>
                    <a:pt x="1791163" y="3266524"/>
                    <a:pt x="1760373" y="3267022"/>
                    <a:pt x="1737360" y="3251200"/>
                  </a:cubicBezTo>
                  <a:cubicBezTo>
                    <a:pt x="1703755" y="3228096"/>
                    <a:pt x="1683173" y="3190240"/>
                    <a:pt x="1656080" y="3159760"/>
                  </a:cubicBezTo>
                  <a:cubicBezTo>
                    <a:pt x="1652693" y="3149600"/>
                    <a:pt x="1656400" y="3131486"/>
                    <a:pt x="1645920" y="3129280"/>
                  </a:cubicBezTo>
                  <a:cubicBezTo>
                    <a:pt x="1544370" y="3107901"/>
                    <a:pt x="1333707" y="3124999"/>
                    <a:pt x="1239520" y="3129280"/>
                  </a:cubicBezTo>
                  <a:cubicBezTo>
                    <a:pt x="1219200" y="3132667"/>
                    <a:pt x="1192125" y="3123937"/>
                    <a:pt x="1178560" y="3139440"/>
                  </a:cubicBezTo>
                  <a:cubicBezTo>
                    <a:pt x="1162791" y="3157462"/>
                    <a:pt x="1174208" y="3187328"/>
                    <a:pt x="1168400" y="3210560"/>
                  </a:cubicBezTo>
                  <a:cubicBezTo>
                    <a:pt x="1163977" y="3228253"/>
                    <a:pt x="1158539" y="3246419"/>
                    <a:pt x="1148080" y="3261360"/>
                  </a:cubicBezTo>
                  <a:cubicBezTo>
                    <a:pt x="1134347" y="3280978"/>
                    <a:pt x="1111982" y="3293257"/>
                    <a:pt x="1097280" y="3312160"/>
                  </a:cubicBezTo>
                  <a:cubicBezTo>
                    <a:pt x="1087981" y="3324115"/>
                    <a:pt x="1082001" y="3338518"/>
                    <a:pt x="1076960" y="3352800"/>
                  </a:cubicBezTo>
                  <a:cubicBezTo>
                    <a:pt x="1061629" y="3396238"/>
                    <a:pt x="1051651" y="3441442"/>
                    <a:pt x="1036320" y="3484880"/>
                  </a:cubicBezTo>
                  <a:cubicBezTo>
                    <a:pt x="1032412" y="3495953"/>
                    <a:pt x="990879" y="3574113"/>
                    <a:pt x="985520" y="3576320"/>
                  </a:cubicBezTo>
                  <a:cubicBezTo>
                    <a:pt x="941233" y="3594556"/>
                    <a:pt x="890693" y="3589867"/>
                    <a:pt x="843280" y="3596640"/>
                  </a:cubicBezTo>
                  <a:cubicBezTo>
                    <a:pt x="628495" y="3569792"/>
                    <a:pt x="917349" y="3612870"/>
                    <a:pt x="660400" y="3545840"/>
                  </a:cubicBezTo>
                  <a:cubicBezTo>
                    <a:pt x="617298" y="3534596"/>
                    <a:pt x="572347" y="3532293"/>
                    <a:pt x="528320" y="3525520"/>
                  </a:cubicBezTo>
                  <a:cubicBezTo>
                    <a:pt x="508000" y="3515360"/>
                    <a:pt x="485100" y="3509232"/>
                    <a:pt x="467360" y="3495040"/>
                  </a:cubicBezTo>
                  <a:cubicBezTo>
                    <a:pt x="450427" y="3481493"/>
                    <a:pt x="444485" y="3456676"/>
                    <a:pt x="426720" y="3444240"/>
                  </a:cubicBezTo>
                  <a:cubicBezTo>
                    <a:pt x="409173" y="3431957"/>
                    <a:pt x="385751" y="3431609"/>
                    <a:pt x="365760" y="3423920"/>
                  </a:cubicBezTo>
                  <a:cubicBezTo>
                    <a:pt x="341687" y="3414661"/>
                    <a:pt x="318347" y="3403600"/>
                    <a:pt x="294640" y="3393440"/>
                  </a:cubicBezTo>
                  <a:cubicBezTo>
                    <a:pt x="264132" y="3484965"/>
                    <a:pt x="284480" y="3413210"/>
                    <a:pt x="284480" y="3616960"/>
                  </a:cubicBezTo>
                </a:path>
              </a:pathLst>
            </a:custGeom>
            <a:noFill/>
            <a:ln w="38100">
              <a:solidFill>
                <a:schemeClr val="bg1">
                  <a:lumMod val="85000"/>
                </a:schemeClr>
              </a:solidFill>
              <a:prstDash val="dash"/>
              <a:extLst>
                <a:ext uri="{C807C97D-BFC1-408E-A445-0C87EB9F89A2}">
                  <ask:lineSketchStyleProps xmlns:ask="http://schemas.microsoft.com/office/drawing/2018/sketchyshapes" sd="2280988209">
                    <a:custGeom>
                      <a:avLst/>
                      <a:gdLst>
                        <a:gd name="connsiteX0" fmla="*/ 0 w 2568448"/>
                        <a:gd name="connsiteY0" fmla="*/ 81280 h 2893568"/>
                        <a:gd name="connsiteX1" fmla="*/ 56896 w 2568448"/>
                        <a:gd name="connsiteY1" fmla="*/ 146304 h 2893568"/>
                        <a:gd name="connsiteX2" fmla="*/ 105664 w 2568448"/>
                        <a:gd name="connsiteY2" fmla="*/ 178816 h 2893568"/>
                        <a:gd name="connsiteX3" fmla="*/ 178816 w 2568448"/>
                        <a:gd name="connsiteY3" fmla="*/ 203200 h 2893568"/>
                        <a:gd name="connsiteX4" fmla="*/ 235712 w 2568448"/>
                        <a:gd name="connsiteY4" fmla="*/ 260096 h 2893568"/>
                        <a:gd name="connsiteX5" fmla="*/ 398272 w 2568448"/>
                        <a:gd name="connsiteY5" fmla="*/ 268224 h 2893568"/>
                        <a:gd name="connsiteX6" fmla="*/ 512064 w 2568448"/>
                        <a:gd name="connsiteY6" fmla="*/ 243840 h 2893568"/>
                        <a:gd name="connsiteX7" fmla="*/ 577088 w 2568448"/>
                        <a:gd name="connsiteY7" fmla="*/ 219456 h 2893568"/>
                        <a:gd name="connsiteX8" fmla="*/ 642112 w 2568448"/>
                        <a:gd name="connsiteY8" fmla="*/ 170688 h 2893568"/>
                        <a:gd name="connsiteX9" fmla="*/ 739648 w 2568448"/>
                        <a:gd name="connsiteY9" fmla="*/ 121920 h 2893568"/>
                        <a:gd name="connsiteX10" fmla="*/ 942848 w 2568448"/>
                        <a:gd name="connsiteY10" fmla="*/ 16256 h 2893568"/>
                        <a:gd name="connsiteX11" fmla="*/ 1072896 w 2568448"/>
                        <a:gd name="connsiteY11" fmla="*/ 0 h 2893568"/>
                        <a:gd name="connsiteX12" fmla="*/ 1487424 w 2568448"/>
                        <a:gd name="connsiteY12" fmla="*/ 8128 h 2893568"/>
                        <a:gd name="connsiteX13" fmla="*/ 1552448 w 2568448"/>
                        <a:gd name="connsiteY13" fmla="*/ 48768 h 2893568"/>
                        <a:gd name="connsiteX14" fmla="*/ 1625600 w 2568448"/>
                        <a:gd name="connsiteY14" fmla="*/ 56896 h 2893568"/>
                        <a:gd name="connsiteX15" fmla="*/ 1641856 w 2568448"/>
                        <a:gd name="connsiteY15" fmla="*/ 81280 h 2893568"/>
                        <a:gd name="connsiteX16" fmla="*/ 1666240 w 2568448"/>
                        <a:gd name="connsiteY16" fmla="*/ 89408 h 2893568"/>
                        <a:gd name="connsiteX17" fmla="*/ 1715008 w 2568448"/>
                        <a:gd name="connsiteY17" fmla="*/ 113792 h 2893568"/>
                        <a:gd name="connsiteX18" fmla="*/ 1820672 w 2568448"/>
                        <a:gd name="connsiteY18" fmla="*/ 235712 h 2893568"/>
                        <a:gd name="connsiteX19" fmla="*/ 1934464 w 2568448"/>
                        <a:gd name="connsiteY19" fmla="*/ 308864 h 2893568"/>
                        <a:gd name="connsiteX20" fmla="*/ 2007616 w 2568448"/>
                        <a:gd name="connsiteY20" fmla="*/ 357632 h 2893568"/>
                        <a:gd name="connsiteX21" fmla="*/ 2040128 w 2568448"/>
                        <a:gd name="connsiteY21" fmla="*/ 398272 h 2893568"/>
                        <a:gd name="connsiteX22" fmla="*/ 2056384 w 2568448"/>
                        <a:gd name="connsiteY22" fmla="*/ 512064 h 2893568"/>
                        <a:gd name="connsiteX23" fmla="*/ 2072640 w 2568448"/>
                        <a:gd name="connsiteY23" fmla="*/ 585216 h 2893568"/>
                        <a:gd name="connsiteX24" fmla="*/ 2064512 w 2568448"/>
                        <a:gd name="connsiteY24" fmla="*/ 739648 h 2893568"/>
                        <a:gd name="connsiteX25" fmla="*/ 2032000 w 2568448"/>
                        <a:gd name="connsiteY25" fmla="*/ 829056 h 2893568"/>
                        <a:gd name="connsiteX26" fmla="*/ 1991360 w 2568448"/>
                        <a:gd name="connsiteY26" fmla="*/ 942848 h 2893568"/>
                        <a:gd name="connsiteX27" fmla="*/ 1983232 w 2568448"/>
                        <a:gd name="connsiteY27" fmla="*/ 991616 h 2893568"/>
                        <a:gd name="connsiteX28" fmla="*/ 1975104 w 2568448"/>
                        <a:gd name="connsiteY28" fmla="*/ 1032256 h 2893568"/>
                        <a:gd name="connsiteX29" fmla="*/ 2007616 w 2568448"/>
                        <a:gd name="connsiteY29" fmla="*/ 1113536 h 2893568"/>
                        <a:gd name="connsiteX30" fmla="*/ 2023872 w 2568448"/>
                        <a:gd name="connsiteY30" fmla="*/ 1146048 h 2893568"/>
                        <a:gd name="connsiteX31" fmla="*/ 2194560 w 2568448"/>
                        <a:gd name="connsiteY31" fmla="*/ 1316736 h 2893568"/>
                        <a:gd name="connsiteX32" fmla="*/ 2227072 w 2568448"/>
                        <a:gd name="connsiteY32" fmla="*/ 1357376 h 2893568"/>
                        <a:gd name="connsiteX33" fmla="*/ 2292096 w 2568448"/>
                        <a:gd name="connsiteY33" fmla="*/ 1398016 h 2893568"/>
                        <a:gd name="connsiteX34" fmla="*/ 2397760 w 2568448"/>
                        <a:gd name="connsiteY34" fmla="*/ 1422400 h 2893568"/>
                        <a:gd name="connsiteX35" fmla="*/ 2462784 w 2568448"/>
                        <a:gd name="connsiteY35" fmla="*/ 1454912 h 2893568"/>
                        <a:gd name="connsiteX36" fmla="*/ 2535936 w 2568448"/>
                        <a:gd name="connsiteY36" fmla="*/ 1463040 h 2893568"/>
                        <a:gd name="connsiteX37" fmla="*/ 2544064 w 2568448"/>
                        <a:gd name="connsiteY37" fmla="*/ 1487424 h 2893568"/>
                        <a:gd name="connsiteX38" fmla="*/ 2568448 w 2568448"/>
                        <a:gd name="connsiteY38" fmla="*/ 1519936 h 2893568"/>
                        <a:gd name="connsiteX39" fmla="*/ 2552192 w 2568448"/>
                        <a:gd name="connsiteY39" fmla="*/ 1544320 h 2893568"/>
                        <a:gd name="connsiteX40" fmla="*/ 2519680 w 2568448"/>
                        <a:gd name="connsiteY40" fmla="*/ 1552448 h 2893568"/>
                        <a:gd name="connsiteX41" fmla="*/ 2357120 w 2568448"/>
                        <a:gd name="connsiteY41" fmla="*/ 1544320 h 2893568"/>
                        <a:gd name="connsiteX42" fmla="*/ 2300224 w 2568448"/>
                        <a:gd name="connsiteY42" fmla="*/ 1552448 h 2893568"/>
                        <a:gd name="connsiteX43" fmla="*/ 2267712 w 2568448"/>
                        <a:gd name="connsiteY43" fmla="*/ 1560576 h 2893568"/>
                        <a:gd name="connsiteX44" fmla="*/ 1950720 w 2568448"/>
                        <a:gd name="connsiteY44" fmla="*/ 1584960 h 2893568"/>
                        <a:gd name="connsiteX45" fmla="*/ 1869440 w 2568448"/>
                        <a:gd name="connsiteY45" fmla="*/ 1706880 h 2893568"/>
                        <a:gd name="connsiteX46" fmla="*/ 1845056 w 2568448"/>
                        <a:gd name="connsiteY46" fmla="*/ 1812544 h 2893568"/>
                        <a:gd name="connsiteX47" fmla="*/ 1780032 w 2568448"/>
                        <a:gd name="connsiteY47" fmla="*/ 1861312 h 2893568"/>
                        <a:gd name="connsiteX48" fmla="*/ 1706880 w 2568448"/>
                        <a:gd name="connsiteY48" fmla="*/ 1942592 h 2893568"/>
                        <a:gd name="connsiteX49" fmla="*/ 1690624 w 2568448"/>
                        <a:gd name="connsiteY49" fmla="*/ 2503424 h 2893568"/>
                        <a:gd name="connsiteX50" fmla="*/ 1666240 w 2568448"/>
                        <a:gd name="connsiteY50" fmla="*/ 2576576 h 2893568"/>
                        <a:gd name="connsiteX51" fmla="*/ 1649984 w 2568448"/>
                        <a:gd name="connsiteY51" fmla="*/ 2600960 h 2893568"/>
                        <a:gd name="connsiteX52" fmla="*/ 1601216 w 2568448"/>
                        <a:gd name="connsiteY52" fmla="*/ 2617216 h 2893568"/>
                        <a:gd name="connsiteX53" fmla="*/ 1568704 w 2568448"/>
                        <a:gd name="connsiteY53" fmla="*/ 2633472 h 2893568"/>
                        <a:gd name="connsiteX54" fmla="*/ 1454912 w 2568448"/>
                        <a:gd name="connsiteY54" fmla="*/ 2617216 h 2893568"/>
                        <a:gd name="connsiteX55" fmla="*/ 1389888 w 2568448"/>
                        <a:gd name="connsiteY55" fmla="*/ 2600960 h 2893568"/>
                        <a:gd name="connsiteX56" fmla="*/ 1324864 w 2568448"/>
                        <a:gd name="connsiteY56" fmla="*/ 2527808 h 2893568"/>
                        <a:gd name="connsiteX57" fmla="*/ 1316736 w 2568448"/>
                        <a:gd name="connsiteY57" fmla="*/ 2503424 h 2893568"/>
                        <a:gd name="connsiteX58" fmla="*/ 991616 w 2568448"/>
                        <a:gd name="connsiteY58" fmla="*/ 2503424 h 2893568"/>
                        <a:gd name="connsiteX59" fmla="*/ 942848 w 2568448"/>
                        <a:gd name="connsiteY59" fmla="*/ 2511552 h 2893568"/>
                        <a:gd name="connsiteX60" fmla="*/ 934720 w 2568448"/>
                        <a:gd name="connsiteY60" fmla="*/ 2568448 h 2893568"/>
                        <a:gd name="connsiteX61" fmla="*/ 918464 w 2568448"/>
                        <a:gd name="connsiteY61" fmla="*/ 2609088 h 2893568"/>
                        <a:gd name="connsiteX62" fmla="*/ 877824 w 2568448"/>
                        <a:gd name="connsiteY62" fmla="*/ 2649728 h 2893568"/>
                        <a:gd name="connsiteX63" fmla="*/ 861568 w 2568448"/>
                        <a:gd name="connsiteY63" fmla="*/ 2682240 h 2893568"/>
                        <a:gd name="connsiteX64" fmla="*/ 829056 w 2568448"/>
                        <a:gd name="connsiteY64" fmla="*/ 2787904 h 2893568"/>
                        <a:gd name="connsiteX65" fmla="*/ 788416 w 2568448"/>
                        <a:gd name="connsiteY65" fmla="*/ 2861056 h 2893568"/>
                        <a:gd name="connsiteX66" fmla="*/ 674624 w 2568448"/>
                        <a:gd name="connsiteY66" fmla="*/ 2877312 h 2893568"/>
                        <a:gd name="connsiteX67" fmla="*/ 528320 w 2568448"/>
                        <a:gd name="connsiteY67" fmla="*/ 2836672 h 2893568"/>
                        <a:gd name="connsiteX68" fmla="*/ 422656 w 2568448"/>
                        <a:gd name="connsiteY68" fmla="*/ 2820416 h 2893568"/>
                        <a:gd name="connsiteX69" fmla="*/ 373888 w 2568448"/>
                        <a:gd name="connsiteY69" fmla="*/ 2796032 h 2893568"/>
                        <a:gd name="connsiteX70" fmla="*/ 341376 w 2568448"/>
                        <a:gd name="connsiteY70" fmla="*/ 2755392 h 2893568"/>
                        <a:gd name="connsiteX71" fmla="*/ 292608 w 2568448"/>
                        <a:gd name="connsiteY71" fmla="*/ 2739136 h 2893568"/>
                        <a:gd name="connsiteX72" fmla="*/ 235712 w 2568448"/>
                        <a:gd name="connsiteY72" fmla="*/ 2714752 h 2893568"/>
                        <a:gd name="connsiteX73" fmla="*/ 227584 w 2568448"/>
                        <a:gd name="connsiteY73" fmla="*/ 2893568 h 289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2568448" h="2893568" extrusionOk="0">
                          <a:moveTo>
                            <a:pt x="0" y="81280"/>
                          </a:moveTo>
                          <a:cubicBezTo>
                            <a:pt x="17567" y="98571"/>
                            <a:pt x="35374" y="132286"/>
                            <a:pt x="56896" y="146304"/>
                          </a:cubicBezTo>
                          <a:cubicBezTo>
                            <a:pt x="72086" y="158420"/>
                            <a:pt x="87888" y="173182"/>
                            <a:pt x="105664" y="178816"/>
                          </a:cubicBezTo>
                          <a:cubicBezTo>
                            <a:pt x="129938" y="194307"/>
                            <a:pt x="149090" y="193342"/>
                            <a:pt x="178816" y="203200"/>
                          </a:cubicBezTo>
                          <a:cubicBezTo>
                            <a:pt x="199644" y="220508"/>
                            <a:pt x="212069" y="245062"/>
                            <a:pt x="235712" y="260096"/>
                          </a:cubicBezTo>
                          <a:cubicBezTo>
                            <a:pt x="285494" y="298106"/>
                            <a:pt x="356579" y="270018"/>
                            <a:pt x="398272" y="268224"/>
                          </a:cubicBezTo>
                          <a:cubicBezTo>
                            <a:pt x="524044" y="218623"/>
                            <a:pt x="367147" y="285814"/>
                            <a:pt x="512064" y="243840"/>
                          </a:cubicBezTo>
                          <a:cubicBezTo>
                            <a:pt x="535206" y="238398"/>
                            <a:pt x="559057" y="230491"/>
                            <a:pt x="577088" y="219456"/>
                          </a:cubicBezTo>
                          <a:cubicBezTo>
                            <a:pt x="706989" y="136335"/>
                            <a:pt x="535461" y="236486"/>
                            <a:pt x="642112" y="170688"/>
                          </a:cubicBezTo>
                          <a:cubicBezTo>
                            <a:pt x="673842" y="152116"/>
                            <a:pt x="710992" y="137725"/>
                            <a:pt x="739648" y="121920"/>
                          </a:cubicBezTo>
                          <a:cubicBezTo>
                            <a:pt x="822778" y="78160"/>
                            <a:pt x="730528" y="54593"/>
                            <a:pt x="942848" y="16256"/>
                          </a:cubicBezTo>
                          <a:cubicBezTo>
                            <a:pt x="1023609" y="-1090"/>
                            <a:pt x="980875" y="9270"/>
                            <a:pt x="1072896" y="0"/>
                          </a:cubicBezTo>
                          <a:cubicBezTo>
                            <a:pt x="1212381" y="-6583"/>
                            <a:pt x="1308339" y="10877"/>
                            <a:pt x="1487424" y="8128"/>
                          </a:cubicBezTo>
                          <a:cubicBezTo>
                            <a:pt x="1512397" y="9571"/>
                            <a:pt x="1528207" y="38771"/>
                            <a:pt x="1552448" y="48768"/>
                          </a:cubicBezTo>
                          <a:cubicBezTo>
                            <a:pt x="1578326" y="58901"/>
                            <a:pt x="1600393" y="51614"/>
                            <a:pt x="1625600" y="56896"/>
                          </a:cubicBezTo>
                          <a:cubicBezTo>
                            <a:pt x="1630827" y="64880"/>
                            <a:pt x="1634245" y="73907"/>
                            <a:pt x="1641856" y="81280"/>
                          </a:cubicBezTo>
                          <a:cubicBezTo>
                            <a:pt x="1648593" y="85987"/>
                            <a:pt x="1657892" y="85861"/>
                            <a:pt x="1666240" y="89408"/>
                          </a:cubicBezTo>
                          <a:cubicBezTo>
                            <a:pt x="1682078" y="96648"/>
                            <a:pt x="1701376" y="106129"/>
                            <a:pt x="1715008" y="113792"/>
                          </a:cubicBezTo>
                          <a:cubicBezTo>
                            <a:pt x="1745927" y="159880"/>
                            <a:pt x="1779789" y="209590"/>
                            <a:pt x="1820672" y="235712"/>
                          </a:cubicBezTo>
                          <a:cubicBezTo>
                            <a:pt x="1859587" y="260292"/>
                            <a:pt x="1904917" y="277990"/>
                            <a:pt x="1934464" y="308864"/>
                          </a:cubicBezTo>
                          <a:cubicBezTo>
                            <a:pt x="2007533" y="360709"/>
                            <a:pt x="1931239" y="333513"/>
                            <a:pt x="2007616" y="357632"/>
                          </a:cubicBezTo>
                          <a:cubicBezTo>
                            <a:pt x="2017593" y="369704"/>
                            <a:pt x="2034507" y="382125"/>
                            <a:pt x="2040128" y="398272"/>
                          </a:cubicBezTo>
                          <a:cubicBezTo>
                            <a:pt x="2052193" y="434100"/>
                            <a:pt x="2048446" y="473885"/>
                            <a:pt x="2056384" y="512064"/>
                          </a:cubicBezTo>
                          <a:cubicBezTo>
                            <a:pt x="2051892" y="522893"/>
                            <a:pt x="2070945" y="562338"/>
                            <a:pt x="2072640" y="585216"/>
                          </a:cubicBezTo>
                          <a:cubicBezTo>
                            <a:pt x="2073514" y="635796"/>
                            <a:pt x="2066636" y="695242"/>
                            <a:pt x="2064512" y="739648"/>
                          </a:cubicBezTo>
                          <a:cubicBezTo>
                            <a:pt x="2059569" y="791904"/>
                            <a:pt x="2052322" y="779845"/>
                            <a:pt x="2032000" y="829056"/>
                          </a:cubicBezTo>
                          <a:cubicBezTo>
                            <a:pt x="2021178" y="872727"/>
                            <a:pt x="1999060" y="905791"/>
                            <a:pt x="1991360" y="942848"/>
                          </a:cubicBezTo>
                          <a:cubicBezTo>
                            <a:pt x="1989127" y="957187"/>
                            <a:pt x="1986164" y="975704"/>
                            <a:pt x="1983232" y="991616"/>
                          </a:cubicBezTo>
                          <a:cubicBezTo>
                            <a:pt x="1980731" y="1005035"/>
                            <a:pt x="1974663" y="1017963"/>
                            <a:pt x="1975104" y="1032256"/>
                          </a:cubicBezTo>
                          <a:cubicBezTo>
                            <a:pt x="1977678" y="1064974"/>
                            <a:pt x="2000837" y="1084316"/>
                            <a:pt x="2007616" y="1113536"/>
                          </a:cubicBezTo>
                          <a:cubicBezTo>
                            <a:pt x="2011889" y="1126588"/>
                            <a:pt x="2017289" y="1137914"/>
                            <a:pt x="2023872" y="1146048"/>
                          </a:cubicBezTo>
                          <a:cubicBezTo>
                            <a:pt x="2060668" y="1216247"/>
                            <a:pt x="2158778" y="1272199"/>
                            <a:pt x="2194560" y="1316736"/>
                          </a:cubicBezTo>
                          <a:cubicBezTo>
                            <a:pt x="2204980" y="1327600"/>
                            <a:pt x="2213794" y="1347279"/>
                            <a:pt x="2227072" y="1357376"/>
                          </a:cubicBezTo>
                          <a:cubicBezTo>
                            <a:pt x="2251659" y="1374917"/>
                            <a:pt x="2269004" y="1391152"/>
                            <a:pt x="2292096" y="1398016"/>
                          </a:cubicBezTo>
                          <a:cubicBezTo>
                            <a:pt x="2346849" y="1419080"/>
                            <a:pt x="2313295" y="1402775"/>
                            <a:pt x="2397760" y="1422400"/>
                          </a:cubicBezTo>
                          <a:cubicBezTo>
                            <a:pt x="2421128" y="1434036"/>
                            <a:pt x="2438005" y="1449096"/>
                            <a:pt x="2462784" y="1454912"/>
                          </a:cubicBezTo>
                          <a:cubicBezTo>
                            <a:pt x="2489786" y="1462757"/>
                            <a:pt x="2513467" y="1451501"/>
                            <a:pt x="2535936" y="1463040"/>
                          </a:cubicBezTo>
                          <a:cubicBezTo>
                            <a:pt x="2544831" y="1465371"/>
                            <a:pt x="2539241" y="1480339"/>
                            <a:pt x="2544064" y="1487424"/>
                          </a:cubicBezTo>
                          <a:cubicBezTo>
                            <a:pt x="2550581" y="1498589"/>
                            <a:pt x="2560003" y="1508337"/>
                            <a:pt x="2568448" y="1519936"/>
                          </a:cubicBezTo>
                          <a:cubicBezTo>
                            <a:pt x="2563441" y="1526893"/>
                            <a:pt x="2560657" y="1538932"/>
                            <a:pt x="2552192" y="1544320"/>
                          </a:cubicBezTo>
                          <a:cubicBezTo>
                            <a:pt x="2543300" y="1549174"/>
                            <a:pt x="2529668" y="1552051"/>
                            <a:pt x="2519680" y="1552448"/>
                          </a:cubicBezTo>
                          <a:cubicBezTo>
                            <a:pt x="2469068" y="1559140"/>
                            <a:pt x="2403423" y="1543453"/>
                            <a:pt x="2357120" y="1544320"/>
                          </a:cubicBezTo>
                          <a:cubicBezTo>
                            <a:pt x="2337401" y="1550648"/>
                            <a:pt x="2320958" y="1548248"/>
                            <a:pt x="2300224" y="1552448"/>
                          </a:cubicBezTo>
                          <a:cubicBezTo>
                            <a:pt x="2287146" y="1555207"/>
                            <a:pt x="2279549" y="1560374"/>
                            <a:pt x="2267712" y="1560576"/>
                          </a:cubicBezTo>
                          <a:cubicBezTo>
                            <a:pt x="2159650" y="1552554"/>
                            <a:pt x="2064549" y="1584588"/>
                            <a:pt x="1950720" y="1584960"/>
                          </a:cubicBezTo>
                          <a:cubicBezTo>
                            <a:pt x="1887835" y="1637028"/>
                            <a:pt x="1896110" y="1620067"/>
                            <a:pt x="1869440" y="1706880"/>
                          </a:cubicBezTo>
                          <a:cubicBezTo>
                            <a:pt x="1864148" y="1728216"/>
                            <a:pt x="1863045" y="1788260"/>
                            <a:pt x="1845056" y="1812544"/>
                          </a:cubicBezTo>
                          <a:cubicBezTo>
                            <a:pt x="1828115" y="1831865"/>
                            <a:pt x="1799120" y="1843846"/>
                            <a:pt x="1780032" y="1861312"/>
                          </a:cubicBezTo>
                          <a:cubicBezTo>
                            <a:pt x="1746886" y="1888850"/>
                            <a:pt x="1730708" y="1911601"/>
                            <a:pt x="1706880" y="1942592"/>
                          </a:cubicBezTo>
                          <a:cubicBezTo>
                            <a:pt x="1625539" y="2114959"/>
                            <a:pt x="1721978" y="1863403"/>
                            <a:pt x="1690624" y="2503424"/>
                          </a:cubicBezTo>
                          <a:cubicBezTo>
                            <a:pt x="1690915" y="2529829"/>
                            <a:pt x="1673258" y="2550149"/>
                            <a:pt x="1666240" y="2576576"/>
                          </a:cubicBezTo>
                          <a:cubicBezTo>
                            <a:pt x="1662980" y="2584785"/>
                            <a:pt x="1658672" y="2594946"/>
                            <a:pt x="1649984" y="2600960"/>
                          </a:cubicBezTo>
                          <a:cubicBezTo>
                            <a:pt x="1635635" y="2607096"/>
                            <a:pt x="1616687" y="2610971"/>
                            <a:pt x="1601216" y="2617216"/>
                          </a:cubicBezTo>
                          <a:cubicBezTo>
                            <a:pt x="1590804" y="2623772"/>
                            <a:pt x="1579597" y="2627232"/>
                            <a:pt x="1568704" y="2633472"/>
                          </a:cubicBezTo>
                          <a:cubicBezTo>
                            <a:pt x="1529437" y="2631270"/>
                            <a:pt x="1492916" y="2622112"/>
                            <a:pt x="1454912" y="2617216"/>
                          </a:cubicBezTo>
                          <a:cubicBezTo>
                            <a:pt x="1437023" y="2612541"/>
                            <a:pt x="1408759" y="2609285"/>
                            <a:pt x="1389888" y="2600960"/>
                          </a:cubicBezTo>
                          <a:cubicBezTo>
                            <a:pt x="1360176" y="2583954"/>
                            <a:pt x="1342338" y="2554524"/>
                            <a:pt x="1324864" y="2527808"/>
                          </a:cubicBezTo>
                          <a:cubicBezTo>
                            <a:pt x="1322862" y="2518836"/>
                            <a:pt x="1325334" y="2505170"/>
                            <a:pt x="1316736" y="2503424"/>
                          </a:cubicBezTo>
                          <a:cubicBezTo>
                            <a:pt x="1246604" y="2483477"/>
                            <a:pt x="1065508" y="2495879"/>
                            <a:pt x="991616" y="2503424"/>
                          </a:cubicBezTo>
                          <a:cubicBezTo>
                            <a:pt x="974254" y="2505393"/>
                            <a:pt x="954564" y="2499608"/>
                            <a:pt x="942848" y="2511552"/>
                          </a:cubicBezTo>
                          <a:cubicBezTo>
                            <a:pt x="933162" y="2525525"/>
                            <a:pt x="937062" y="2550228"/>
                            <a:pt x="934720" y="2568448"/>
                          </a:cubicBezTo>
                          <a:cubicBezTo>
                            <a:pt x="930519" y="2584522"/>
                            <a:pt x="925023" y="2598856"/>
                            <a:pt x="918464" y="2609088"/>
                          </a:cubicBezTo>
                          <a:cubicBezTo>
                            <a:pt x="907929" y="2627710"/>
                            <a:pt x="888028" y="2636728"/>
                            <a:pt x="877824" y="2649728"/>
                          </a:cubicBezTo>
                          <a:cubicBezTo>
                            <a:pt x="872607" y="2658880"/>
                            <a:pt x="866736" y="2670076"/>
                            <a:pt x="861568" y="2682240"/>
                          </a:cubicBezTo>
                          <a:cubicBezTo>
                            <a:pt x="851844" y="2723787"/>
                            <a:pt x="847803" y="2749841"/>
                            <a:pt x="829056" y="2787904"/>
                          </a:cubicBezTo>
                          <a:cubicBezTo>
                            <a:pt x="826378" y="2796866"/>
                            <a:pt x="791993" y="2859149"/>
                            <a:pt x="788416" y="2861056"/>
                          </a:cubicBezTo>
                          <a:cubicBezTo>
                            <a:pt x="758195" y="2874696"/>
                            <a:pt x="709545" y="2869587"/>
                            <a:pt x="674624" y="2877312"/>
                          </a:cubicBezTo>
                          <a:cubicBezTo>
                            <a:pt x="535514" y="2875301"/>
                            <a:pt x="721953" y="2886677"/>
                            <a:pt x="528320" y="2836672"/>
                          </a:cubicBezTo>
                          <a:cubicBezTo>
                            <a:pt x="496758" y="2825557"/>
                            <a:pt x="461049" y="2825479"/>
                            <a:pt x="422656" y="2820416"/>
                          </a:cubicBezTo>
                          <a:cubicBezTo>
                            <a:pt x="404923" y="2809504"/>
                            <a:pt x="388976" y="2809127"/>
                            <a:pt x="373888" y="2796032"/>
                          </a:cubicBezTo>
                          <a:cubicBezTo>
                            <a:pt x="360610" y="2785599"/>
                            <a:pt x="357455" y="2764794"/>
                            <a:pt x="341376" y="2755392"/>
                          </a:cubicBezTo>
                          <a:cubicBezTo>
                            <a:pt x="325718" y="2746845"/>
                            <a:pt x="307164" y="2745792"/>
                            <a:pt x="292608" y="2739136"/>
                          </a:cubicBezTo>
                          <a:cubicBezTo>
                            <a:pt x="270515" y="2733398"/>
                            <a:pt x="252023" y="2724751"/>
                            <a:pt x="235712" y="2714752"/>
                          </a:cubicBezTo>
                          <a:cubicBezTo>
                            <a:pt x="211934" y="2790363"/>
                            <a:pt x="223036" y="2731943"/>
                            <a:pt x="227584" y="2893568"/>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1" descr="A turtle swimming in water&#10;&#10;Description automatically generated with medium confidence">
              <a:extLst>
                <a:ext uri="{FF2B5EF4-FFF2-40B4-BE49-F238E27FC236}">
                  <a16:creationId xmlns:a16="http://schemas.microsoft.com/office/drawing/2014/main" id="{0FCF3D8C-47EA-40D3-8761-94A5CFB84A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48169" flipH="1">
              <a:off x="860065" y="1854763"/>
              <a:ext cx="900867" cy="634494"/>
            </a:xfrm>
            <a:prstGeom prst="rect">
              <a:avLst/>
            </a:prstGeom>
          </p:spPr>
        </p:pic>
      </p:grpSp>
      <p:sp>
        <p:nvSpPr>
          <p:cNvPr id="31" name="ZoneTexte 30">
            <a:extLst>
              <a:ext uri="{FF2B5EF4-FFF2-40B4-BE49-F238E27FC236}">
                <a16:creationId xmlns:a16="http://schemas.microsoft.com/office/drawing/2014/main" id="{54C6B162-1E31-46F9-B7B1-1BEB813567FA}"/>
              </a:ext>
            </a:extLst>
          </p:cNvPr>
          <p:cNvSpPr txBox="1"/>
          <p:nvPr/>
        </p:nvSpPr>
        <p:spPr>
          <a:xfrm>
            <a:off x="2862504" y="5349122"/>
            <a:ext cx="2097049" cy="261610"/>
          </a:xfrm>
          <a:prstGeom prst="rect">
            <a:avLst/>
          </a:prstGeom>
          <a:noFill/>
        </p:spPr>
        <p:txBody>
          <a:bodyPr wrap="none" rtlCol="0">
            <a:spAutoFit/>
          </a:bodyPr>
          <a:lstStyle/>
          <a:p>
            <a:r>
              <a:rPr lang="en-GB" sz="1100" dirty="0">
                <a:solidFill>
                  <a:schemeClr val="tx1">
                    <a:lumMod val="50000"/>
                    <a:lumOff val="50000"/>
                  </a:schemeClr>
                </a:solidFill>
              </a:rPr>
              <a:t>doi.org &gt; 10.1186/2051-3933-2-4</a:t>
            </a:r>
          </a:p>
        </p:txBody>
      </p:sp>
      <p:grpSp>
        <p:nvGrpSpPr>
          <p:cNvPr id="32" name="Groupe 31">
            <a:extLst>
              <a:ext uri="{FF2B5EF4-FFF2-40B4-BE49-F238E27FC236}">
                <a16:creationId xmlns:a16="http://schemas.microsoft.com/office/drawing/2014/main" id="{218EE6A5-A0F2-43BF-99D9-7AEF3896E19F}"/>
              </a:ext>
            </a:extLst>
          </p:cNvPr>
          <p:cNvGrpSpPr/>
          <p:nvPr/>
        </p:nvGrpSpPr>
        <p:grpSpPr>
          <a:xfrm>
            <a:off x="11498080" y="602928"/>
            <a:ext cx="677164" cy="523219"/>
            <a:chOff x="11498080" y="602928"/>
            <a:chExt cx="677164" cy="523219"/>
          </a:xfrm>
        </p:grpSpPr>
        <p:sp>
          <p:nvSpPr>
            <p:cNvPr id="33" name="Graphique 6" descr="Colibri">
              <a:extLst>
                <a:ext uri="{FF2B5EF4-FFF2-40B4-BE49-F238E27FC236}">
                  <a16:creationId xmlns:a16="http://schemas.microsoft.com/office/drawing/2014/main" id="{FD948F0C-51A1-473A-BF72-376E244AE180}"/>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34" name="ZoneTexte 33">
              <a:extLst>
                <a:ext uri="{FF2B5EF4-FFF2-40B4-BE49-F238E27FC236}">
                  <a16:creationId xmlns:a16="http://schemas.microsoft.com/office/drawing/2014/main" id="{EAF20F92-B776-4534-9FC7-3F70AF3B63E6}"/>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5</a:t>
              </a:fld>
              <a:endParaRPr lang="en-GB" sz="1600" b="1" dirty="0">
                <a:solidFill>
                  <a:srgbClr val="FEBE2F"/>
                </a:solidFill>
              </a:endParaRPr>
            </a:p>
          </p:txBody>
        </p:sp>
      </p:grpSp>
      <p:grpSp>
        <p:nvGrpSpPr>
          <p:cNvPr id="35" name="Groupe 34">
            <a:extLst>
              <a:ext uri="{FF2B5EF4-FFF2-40B4-BE49-F238E27FC236}">
                <a16:creationId xmlns:a16="http://schemas.microsoft.com/office/drawing/2014/main" id="{BCC9F936-5385-4F17-8BCA-13D1DB7301B1}"/>
              </a:ext>
            </a:extLst>
          </p:cNvPr>
          <p:cNvGrpSpPr/>
          <p:nvPr/>
        </p:nvGrpSpPr>
        <p:grpSpPr>
          <a:xfrm>
            <a:off x="0" y="0"/>
            <a:ext cx="12192000" cy="584775"/>
            <a:chOff x="0" y="0"/>
            <a:chExt cx="12192000" cy="584775"/>
          </a:xfrm>
          <a:solidFill>
            <a:srgbClr val="F8AC00"/>
          </a:solidFill>
        </p:grpSpPr>
        <p:sp>
          <p:nvSpPr>
            <p:cNvPr id="36" name="Rectangle 35">
              <a:extLst>
                <a:ext uri="{FF2B5EF4-FFF2-40B4-BE49-F238E27FC236}">
                  <a16:creationId xmlns:a16="http://schemas.microsoft.com/office/drawing/2014/main" id="{6F2C1632-ED61-4F2D-9D3D-8E463279D14E}"/>
                </a:ext>
              </a:extLst>
            </p:cNvPr>
            <p:cNvSpPr/>
            <p:nvPr/>
          </p:nvSpPr>
          <p:spPr>
            <a:xfrm>
              <a:off x="0" y="0"/>
              <a:ext cx="12192000" cy="584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EBE2F"/>
                </a:solidFill>
              </a:endParaRPr>
            </a:p>
          </p:txBody>
        </p:sp>
        <p:grpSp>
          <p:nvGrpSpPr>
            <p:cNvPr id="37" name="Groupe 36">
              <a:extLst>
                <a:ext uri="{FF2B5EF4-FFF2-40B4-BE49-F238E27FC236}">
                  <a16:creationId xmlns:a16="http://schemas.microsoft.com/office/drawing/2014/main" id="{4CE4AC26-A7EB-40E9-A658-7B34BF35872A}"/>
                </a:ext>
              </a:extLst>
            </p:cNvPr>
            <p:cNvGrpSpPr/>
            <p:nvPr/>
          </p:nvGrpSpPr>
          <p:grpSpPr>
            <a:xfrm>
              <a:off x="696373" y="92332"/>
              <a:ext cx="10797650" cy="400110"/>
              <a:chOff x="696373" y="92332"/>
              <a:chExt cx="10797650" cy="400110"/>
            </a:xfrm>
            <a:grpFill/>
          </p:grpSpPr>
          <p:sp>
            <p:nvSpPr>
              <p:cNvPr id="44" name="ZoneTexte 43">
                <a:extLst>
                  <a:ext uri="{FF2B5EF4-FFF2-40B4-BE49-F238E27FC236}">
                    <a16:creationId xmlns:a16="http://schemas.microsoft.com/office/drawing/2014/main" id="{C5664F80-813E-492F-BE5D-B2EAC7467B3D}"/>
                  </a:ext>
                </a:extLst>
              </p:cNvPr>
              <p:cNvSpPr txBox="1"/>
              <p:nvPr/>
            </p:nvSpPr>
            <p:spPr>
              <a:xfrm>
                <a:off x="696373" y="92332"/>
                <a:ext cx="1501373" cy="400110"/>
              </a:xfrm>
              <a:prstGeom prst="rect">
                <a:avLst/>
              </a:prstGeom>
              <a:grpFill/>
            </p:spPr>
            <p:txBody>
              <a:bodyPr wrap="none" rtlCol="0" anchor="ctr">
                <a:spAutoFit/>
              </a:bodyPr>
              <a:lstStyle/>
              <a:p>
                <a:pPr algn="ctr"/>
                <a:r>
                  <a:rPr lang="fr-FR" sz="2000" b="1" cap="small" dirty="0">
                    <a:latin typeface="+mj-lt"/>
                  </a:rPr>
                  <a:t>Introduction</a:t>
                </a:r>
                <a:endParaRPr lang="en-GB" sz="2000" b="1" cap="small" dirty="0">
                  <a:latin typeface="+mj-lt"/>
                </a:endParaRPr>
              </a:p>
            </p:txBody>
          </p:sp>
          <p:sp>
            <p:nvSpPr>
              <p:cNvPr id="45" name="ZoneTexte 44">
                <a:extLst>
                  <a:ext uri="{FF2B5EF4-FFF2-40B4-BE49-F238E27FC236}">
                    <a16:creationId xmlns:a16="http://schemas.microsoft.com/office/drawing/2014/main" id="{6AEEF315-3485-482E-8AB5-37B79B012C63}"/>
                  </a:ext>
                </a:extLst>
              </p:cNvPr>
              <p:cNvSpPr txBox="1"/>
              <p:nvPr/>
            </p:nvSpPr>
            <p:spPr>
              <a:xfrm>
                <a:off x="10176162" y="92332"/>
                <a:ext cx="1317861"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Conclusion</a:t>
                </a:r>
                <a:endParaRPr lang="en-GB" sz="2000" cap="small" dirty="0">
                  <a:solidFill>
                    <a:schemeClr val="bg2">
                      <a:lumMod val="50000"/>
                    </a:schemeClr>
                  </a:solidFill>
                  <a:latin typeface="+mj-lt"/>
                </a:endParaRPr>
              </a:p>
            </p:txBody>
          </p:sp>
          <p:sp>
            <p:nvSpPr>
              <p:cNvPr id="46" name="ZoneTexte 45">
                <a:extLst>
                  <a:ext uri="{FF2B5EF4-FFF2-40B4-BE49-F238E27FC236}">
                    <a16:creationId xmlns:a16="http://schemas.microsoft.com/office/drawing/2014/main" id="{BF5CE188-09F5-4B0C-9953-DB0942B5E950}"/>
                  </a:ext>
                </a:extLst>
              </p:cNvPr>
              <p:cNvSpPr txBox="1"/>
              <p:nvPr/>
            </p:nvSpPr>
            <p:spPr>
              <a:xfrm>
                <a:off x="3368854" y="92332"/>
                <a:ext cx="103066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Données</a:t>
                </a:r>
                <a:endParaRPr lang="en-GB" sz="2000" cap="small" dirty="0">
                  <a:solidFill>
                    <a:schemeClr val="bg2">
                      <a:lumMod val="50000"/>
                    </a:schemeClr>
                  </a:solidFill>
                  <a:latin typeface="+mj-lt"/>
                </a:endParaRPr>
              </a:p>
            </p:txBody>
          </p:sp>
          <p:sp>
            <p:nvSpPr>
              <p:cNvPr id="47" name="ZoneTexte 46">
                <a:extLst>
                  <a:ext uri="{FF2B5EF4-FFF2-40B4-BE49-F238E27FC236}">
                    <a16:creationId xmlns:a16="http://schemas.microsoft.com/office/drawing/2014/main" id="{37BD8710-2D1F-4361-B600-B035CF0EF62B}"/>
                  </a:ext>
                </a:extLst>
              </p:cNvPr>
              <p:cNvSpPr txBox="1"/>
              <p:nvPr/>
            </p:nvSpPr>
            <p:spPr>
              <a:xfrm>
                <a:off x="5570630" y="92332"/>
                <a:ext cx="117493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Démarche</a:t>
                </a:r>
                <a:endParaRPr lang="en-GB" sz="2000" cap="small" dirty="0">
                  <a:solidFill>
                    <a:schemeClr val="bg2">
                      <a:lumMod val="50000"/>
                    </a:schemeClr>
                  </a:solidFill>
                  <a:latin typeface="+mj-lt"/>
                </a:endParaRPr>
              </a:p>
            </p:txBody>
          </p:sp>
          <p:sp>
            <p:nvSpPr>
              <p:cNvPr id="48" name="ZoneTexte 47">
                <a:extLst>
                  <a:ext uri="{FF2B5EF4-FFF2-40B4-BE49-F238E27FC236}">
                    <a16:creationId xmlns:a16="http://schemas.microsoft.com/office/drawing/2014/main" id="{132CB249-75EC-4D26-A28C-80697D115ACC}"/>
                  </a:ext>
                </a:extLst>
              </p:cNvPr>
              <p:cNvSpPr txBox="1"/>
              <p:nvPr/>
            </p:nvSpPr>
            <p:spPr>
              <a:xfrm>
                <a:off x="7916676" y="92332"/>
                <a:ext cx="1088376"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Résultats</a:t>
                </a:r>
                <a:endParaRPr lang="en-GB" sz="2000" cap="small" dirty="0">
                  <a:solidFill>
                    <a:schemeClr val="bg2">
                      <a:lumMod val="50000"/>
                    </a:schemeClr>
                  </a:solidFill>
                  <a:latin typeface="+mj-lt"/>
                </a:endParaRPr>
              </a:p>
            </p:txBody>
          </p:sp>
        </p:grpSp>
      </p:grpSp>
    </p:spTree>
    <p:extLst>
      <p:ext uri="{BB962C8B-B14F-4D97-AF65-F5344CB8AC3E}">
        <p14:creationId xmlns:p14="http://schemas.microsoft.com/office/powerpoint/2010/main" val="1506824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897130"/>
            <a:ext cx="2552302" cy="523220"/>
          </a:xfrm>
          <a:prstGeom prst="rect">
            <a:avLst/>
          </a:prstGeom>
          <a:noFill/>
        </p:spPr>
        <p:txBody>
          <a:bodyPr wrap="none" rtlCol="0">
            <a:spAutoFit/>
          </a:bodyPr>
          <a:lstStyle/>
          <a:p>
            <a:r>
              <a:rPr lang="fr-FR" sz="2800" b="1" cap="small" dirty="0">
                <a:latin typeface="+mj-lt"/>
              </a:rPr>
              <a:t>Individu d’intérêt</a:t>
            </a:r>
            <a:endParaRPr lang="en-GB" sz="2800" b="1" cap="small" dirty="0">
              <a:latin typeface="+mj-lt"/>
            </a:endParaRPr>
          </a:p>
        </p:txBody>
      </p:sp>
      <p:pic>
        <p:nvPicPr>
          <p:cNvPr id="5" name="Picture 4">
            <a:extLst>
              <a:ext uri="{FF2B5EF4-FFF2-40B4-BE49-F238E27FC236}">
                <a16:creationId xmlns:a16="http://schemas.microsoft.com/office/drawing/2014/main" id="{942809C0-55A6-4670-98D0-3589CCC096AB}"/>
              </a:ext>
            </a:extLst>
          </p:cNvPr>
          <p:cNvPicPr>
            <a:picLocks noChangeAspect="1"/>
          </p:cNvPicPr>
          <p:nvPr/>
        </p:nvPicPr>
        <p:blipFill>
          <a:blip r:embed="rId3">
            <a:extLst>
              <a:ext uri="{28A0092B-C50C-407E-A947-70E740481C1C}">
                <a14:useLocalDpi xmlns:a14="http://schemas.microsoft.com/office/drawing/2010/main" val="0"/>
              </a:ext>
            </a:extLst>
          </a:blip>
          <a:srcRect t="3688" b="3688"/>
          <a:stretch/>
        </p:blipFill>
        <p:spPr>
          <a:xfrm>
            <a:off x="693920" y="2183182"/>
            <a:ext cx="4744855" cy="2917119"/>
          </a:xfrm>
          <a:prstGeom prst="rect">
            <a:avLst/>
          </a:prstGeom>
        </p:spPr>
      </p:pic>
      <p:sp>
        <p:nvSpPr>
          <p:cNvPr id="8" name="ZoneTexte 7">
            <a:extLst>
              <a:ext uri="{FF2B5EF4-FFF2-40B4-BE49-F238E27FC236}">
                <a16:creationId xmlns:a16="http://schemas.microsoft.com/office/drawing/2014/main" id="{EA7EF35F-CB07-4A44-B071-9E7C00B0C00E}"/>
              </a:ext>
            </a:extLst>
          </p:cNvPr>
          <p:cNvSpPr txBox="1"/>
          <p:nvPr/>
        </p:nvSpPr>
        <p:spPr>
          <a:xfrm>
            <a:off x="4080711" y="5098094"/>
            <a:ext cx="1358064" cy="261610"/>
          </a:xfrm>
          <a:prstGeom prst="rect">
            <a:avLst/>
          </a:prstGeom>
          <a:noFill/>
        </p:spPr>
        <p:txBody>
          <a:bodyPr wrap="none" rtlCol="0">
            <a:spAutoFit/>
          </a:bodyPr>
          <a:lstStyle/>
          <a:p>
            <a:r>
              <a:rPr lang="en-GB" sz="1100" dirty="0">
                <a:solidFill>
                  <a:schemeClr val="tx1">
                    <a:lumMod val="50000"/>
                    <a:lumOff val="50000"/>
                  </a:schemeClr>
                </a:solidFill>
              </a:rPr>
              <a:t>inpn.mnhn.fr &gt; 1009</a:t>
            </a:r>
          </a:p>
        </p:txBody>
      </p:sp>
      <p:grpSp>
        <p:nvGrpSpPr>
          <p:cNvPr id="22" name="Groupe 21">
            <a:extLst>
              <a:ext uri="{FF2B5EF4-FFF2-40B4-BE49-F238E27FC236}">
                <a16:creationId xmlns:a16="http://schemas.microsoft.com/office/drawing/2014/main" id="{BA3267D1-0EDF-4D7A-9799-EFD264817A96}"/>
              </a:ext>
            </a:extLst>
          </p:cNvPr>
          <p:cNvGrpSpPr/>
          <p:nvPr/>
        </p:nvGrpSpPr>
        <p:grpSpPr>
          <a:xfrm>
            <a:off x="4969672" y="6478557"/>
            <a:ext cx="7041189" cy="307777"/>
            <a:chOff x="4969672" y="6478557"/>
            <a:chExt cx="7041189" cy="307777"/>
          </a:xfrm>
        </p:grpSpPr>
        <p:sp>
          <p:nvSpPr>
            <p:cNvPr id="24" name="ZoneTexte 23">
              <a:extLst>
                <a:ext uri="{FF2B5EF4-FFF2-40B4-BE49-F238E27FC236}">
                  <a16:creationId xmlns:a16="http://schemas.microsoft.com/office/drawing/2014/main" id="{3B90324D-96B2-41B9-9304-7963F3EB073D}"/>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5" name="ZoneTexte 24">
              <a:extLst>
                <a:ext uri="{FF2B5EF4-FFF2-40B4-BE49-F238E27FC236}">
                  <a16:creationId xmlns:a16="http://schemas.microsoft.com/office/drawing/2014/main" id="{49485136-32EA-480E-9004-F6F1E57CAC51}"/>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28/01/2022</a:t>
              </a:fld>
              <a:endParaRPr lang="en-GB" sz="1600" b="1" cap="small" dirty="0">
                <a:latin typeface="+mj-lt"/>
              </a:endParaRPr>
            </a:p>
          </p:txBody>
        </p:sp>
      </p:grpSp>
      <p:sp>
        <p:nvSpPr>
          <p:cNvPr id="32" name="TextBox 4">
            <a:extLst>
              <a:ext uri="{FF2B5EF4-FFF2-40B4-BE49-F238E27FC236}">
                <a16:creationId xmlns:a16="http://schemas.microsoft.com/office/drawing/2014/main" id="{11BCAB39-7781-4E5D-BF51-1A2CA7EDB9C9}"/>
              </a:ext>
            </a:extLst>
          </p:cNvPr>
          <p:cNvSpPr txBox="1"/>
          <p:nvPr/>
        </p:nvSpPr>
        <p:spPr>
          <a:xfrm>
            <a:off x="6000750" y="1831912"/>
            <a:ext cx="5497330" cy="337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Puffins de Scopoli*</a:t>
            </a:r>
          </a:p>
          <a:p>
            <a:pPr>
              <a:lnSpc>
                <a:spcPct val="150000"/>
              </a:lnSpc>
            </a:pPr>
            <a:endParaRPr lang="fr-FR" dirty="0"/>
          </a:p>
          <a:p>
            <a:pPr marL="285750" indent="-285750">
              <a:lnSpc>
                <a:spcPct val="150000"/>
              </a:lnSpc>
              <a:buFont typeface="Arial" panose="020B0604020202020204" pitchFamily="34" charset="0"/>
              <a:buChar char="•"/>
            </a:pPr>
            <a:r>
              <a:rPr lang="fr-FR" dirty="0"/>
              <a:t>Périmètre : nord-ouest de la mer</a:t>
            </a:r>
            <a:r>
              <a:rPr lang="fr-FR" b="1" dirty="0">
                <a:solidFill>
                  <a:srgbClr val="F8AC00"/>
                </a:solidFill>
              </a:rPr>
              <a:t> Méditerranée</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fr-FR" dirty="0"/>
              <a:t>Sites de reproduction : Golfe du Lion et Corse</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Nourriture : jusqu’à 5 m de </a:t>
            </a:r>
            <a:r>
              <a:rPr lang="fr-FR" b="1" dirty="0">
                <a:solidFill>
                  <a:srgbClr val="F8AC00"/>
                </a:solidFill>
              </a:rPr>
              <a:t>profondeur</a:t>
            </a:r>
          </a:p>
          <a:p>
            <a:pPr marL="285750" indent="-285750">
              <a:lnSpc>
                <a:spcPct val="150000"/>
              </a:lnSpc>
              <a:buFont typeface="Arial" panose="020B0604020202020204" pitchFamily="34" charset="0"/>
              <a:buChar char="•"/>
            </a:pPr>
            <a:endParaRPr lang="en-US" dirty="0"/>
          </a:p>
        </p:txBody>
      </p:sp>
      <p:sp>
        <p:nvSpPr>
          <p:cNvPr id="33" name="ZoneTexte 32">
            <a:extLst>
              <a:ext uri="{FF2B5EF4-FFF2-40B4-BE49-F238E27FC236}">
                <a16:creationId xmlns:a16="http://schemas.microsoft.com/office/drawing/2014/main" id="{4635779B-0D3B-42F4-A636-3727273DE0AC}"/>
              </a:ext>
            </a:extLst>
          </p:cNvPr>
          <p:cNvSpPr txBox="1"/>
          <p:nvPr/>
        </p:nvSpPr>
        <p:spPr>
          <a:xfrm>
            <a:off x="6000749" y="5288594"/>
            <a:ext cx="1805879" cy="307777"/>
          </a:xfrm>
          <a:prstGeom prst="rect">
            <a:avLst/>
          </a:prstGeom>
          <a:noFill/>
        </p:spPr>
        <p:txBody>
          <a:bodyPr wrap="none" rtlCol="0">
            <a:spAutoFit/>
          </a:bodyPr>
          <a:lstStyle/>
          <a:p>
            <a:r>
              <a:rPr lang="en-GB" sz="1400" dirty="0"/>
              <a:t>* </a:t>
            </a:r>
            <a:r>
              <a:rPr lang="en-GB" sz="1400" i="1" dirty="0"/>
              <a:t>Scopoli’s shearwater</a:t>
            </a:r>
          </a:p>
        </p:txBody>
      </p:sp>
      <p:grpSp>
        <p:nvGrpSpPr>
          <p:cNvPr id="21" name="Groupe 20">
            <a:extLst>
              <a:ext uri="{FF2B5EF4-FFF2-40B4-BE49-F238E27FC236}">
                <a16:creationId xmlns:a16="http://schemas.microsoft.com/office/drawing/2014/main" id="{0EE14D96-A997-41CA-8C66-C6B77876E887}"/>
              </a:ext>
            </a:extLst>
          </p:cNvPr>
          <p:cNvGrpSpPr/>
          <p:nvPr/>
        </p:nvGrpSpPr>
        <p:grpSpPr>
          <a:xfrm>
            <a:off x="11498080" y="602928"/>
            <a:ext cx="677164" cy="523219"/>
            <a:chOff x="11498080" y="602928"/>
            <a:chExt cx="677164" cy="523219"/>
          </a:xfrm>
        </p:grpSpPr>
        <p:sp>
          <p:nvSpPr>
            <p:cNvPr id="26" name="Graphique 6" descr="Colibri">
              <a:extLst>
                <a:ext uri="{FF2B5EF4-FFF2-40B4-BE49-F238E27FC236}">
                  <a16:creationId xmlns:a16="http://schemas.microsoft.com/office/drawing/2014/main" id="{DD79E9CA-571F-42AC-A4D9-608E85716DB5}"/>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7" name="ZoneTexte 26">
              <a:extLst>
                <a:ext uri="{FF2B5EF4-FFF2-40B4-BE49-F238E27FC236}">
                  <a16:creationId xmlns:a16="http://schemas.microsoft.com/office/drawing/2014/main" id="{84D5BEF7-6DCB-4D8B-813C-91F8C5470199}"/>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6</a:t>
              </a:fld>
              <a:endParaRPr lang="en-GB" sz="1600" b="1" dirty="0">
                <a:solidFill>
                  <a:srgbClr val="FEBE2F"/>
                </a:solidFill>
              </a:endParaRPr>
            </a:p>
          </p:txBody>
        </p:sp>
      </p:grpSp>
      <p:grpSp>
        <p:nvGrpSpPr>
          <p:cNvPr id="28" name="Groupe 27">
            <a:extLst>
              <a:ext uri="{FF2B5EF4-FFF2-40B4-BE49-F238E27FC236}">
                <a16:creationId xmlns:a16="http://schemas.microsoft.com/office/drawing/2014/main" id="{A22D4B14-B08F-4309-9BAD-E31E5AC08802}"/>
              </a:ext>
            </a:extLst>
          </p:cNvPr>
          <p:cNvGrpSpPr/>
          <p:nvPr/>
        </p:nvGrpSpPr>
        <p:grpSpPr>
          <a:xfrm>
            <a:off x="0" y="0"/>
            <a:ext cx="12192000" cy="584775"/>
            <a:chOff x="0" y="0"/>
            <a:chExt cx="12192000" cy="584775"/>
          </a:xfrm>
          <a:solidFill>
            <a:srgbClr val="F8AC00"/>
          </a:solidFill>
        </p:grpSpPr>
        <p:sp>
          <p:nvSpPr>
            <p:cNvPr id="29" name="Rectangle 28">
              <a:extLst>
                <a:ext uri="{FF2B5EF4-FFF2-40B4-BE49-F238E27FC236}">
                  <a16:creationId xmlns:a16="http://schemas.microsoft.com/office/drawing/2014/main" id="{849DB4C0-D01D-46C7-8E4B-B83DBFFBCB40}"/>
                </a:ext>
              </a:extLst>
            </p:cNvPr>
            <p:cNvSpPr/>
            <p:nvPr/>
          </p:nvSpPr>
          <p:spPr>
            <a:xfrm>
              <a:off x="0" y="0"/>
              <a:ext cx="12192000" cy="584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EBE2F"/>
                </a:solidFill>
              </a:endParaRPr>
            </a:p>
          </p:txBody>
        </p:sp>
        <p:grpSp>
          <p:nvGrpSpPr>
            <p:cNvPr id="30" name="Groupe 29">
              <a:extLst>
                <a:ext uri="{FF2B5EF4-FFF2-40B4-BE49-F238E27FC236}">
                  <a16:creationId xmlns:a16="http://schemas.microsoft.com/office/drawing/2014/main" id="{B7B2A13B-C280-45C1-91D8-938AB9CC2F5C}"/>
                </a:ext>
              </a:extLst>
            </p:cNvPr>
            <p:cNvGrpSpPr/>
            <p:nvPr/>
          </p:nvGrpSpPr>
          <p:grpSpPr>
            <a:xfrm>
              <a:off x="696373" y="92332"/>
              <a:ext cx="10797650" cy="400110"/>
              <a:chOff x="696373" y="92332"/>
              <a:chExt cx="10797650" cy="400110"/>
            </a:xfrm>
            <a:grpFill/>
          </p:grpSpPr>
          <p:sp>
            <p:nvSpPr>
              <p:cNvPr id="31" name="ZoneTexte 30">
                <a:extLst>
                  <a:ext uri="{FF2B5EF4-FFF2-40B4-BE49-F238E27FC236}">
                    <a16:creationId xmlns:a16="http://schemas.microsoft.com/office/drawing/2014/main" id="{D0EBE713-3F52-47FD-8198-8CBF2639F57B}"/>
                  </a:ext>
                </a:extLst>
              </p:cNvPr>
              <p:cNvSpPr txBox="1"/>
              <p:nvPr/>
            </p:nvSpPr>
            <p:spPr>
              <a:xfrm>
                <a:off x="696373" y="92332"/>
                <a:ext cx="1501373" cy="400110"/>
              </a:xfrm>
              <a:prstGeom prst="rect">
                <a:avLst/>
              </a:prstGeom>
              <a:grpFill/>
            </p:spPr>
            <p:txBody>
              <a:bodyPr wrap="none" rtlCol="0" anchor="ctr">
                <a:spAutoFit/>
              </a:bodyPr>
              <a:lstStyle/>
              <a:p>
                <a:pPr algn="ctr"/>
                <a:r>
                  <a:rPr lang="fr-FR" sz="2000" b="1" cap="small" dirty="0">
                    <a:latin typeface="+mj-lt"/>
                  </a:rPr>
                  <a:t>Introduction</a:t>
                </a:r>
                <a:endParaRPr lang="en-GB" sz="2000" b="1" cap="small" dirty="0">
                  <a:latin typeface="+mj-lt"/>
                </a:endParaRPr>
              </a:p>
            </p:txBody>
          </p:sp>
          <p:sp>
            <p:nvSpPr>
              <p:cNvPr id="43" name="ZoneTexte 42">
                <a:extLst>
                  <a:ext uri="{FF2B5EF4-FFF2-40B4-BE49-F238E27FC236}">
                    <a16:creationId xmlns:a16="http://schemas.microsoft.com/office/drawing/2014/main" id="{152C9F39-E4DE-4A3F-8F6B-9B17FC3E8FD5}"/>
                  </a:ext>
                </a:extLst>
              </p:cNvPr>
              <p:cNvSpPr txBox="1"/>
              <p:nvPr/>
            </p:nvSpPr>
            <p:spPr>
              <a:xfrm>
                <a:off x="10176162" y="92332"/>
                <a:ext cx="1317861"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Conclusion</a:t>
                </a:r>
                <a:endParaRPr lang="en-GB" sz="2000" cap="small" dirty="0">
                  <a:solidFill>
                    <a:schemeClr val="bg2">
                      <a:lumMod val="50000"/>
                    </a:schemeClr>
                  </a:solidFill>
                  <a:latin typeface="+mj-lt"/>
                </a:endParaRPr>
              </a:p>
            </p:txBody>
          </p:sp>
          <p:sp>
            <p:nvSpPr>
              <p:cNvPr id="44" name="ZoneTexte 43">
                <a:extLst>
                  <a:ext uri="{FF2B5EF4-FFF2-40B4-BE49-F238E27FC236}">
                    <a16:creationId xmlns:a16="http://schemas.microsoft.com/office/drawing/2014/main" id="{4D12E5F3-263F-4976-AE5F-439C0AD8F4EE}"/>
                  </a:ext>
                </a:extLst>
              </p:cNvPr>
              <p:cNvSpPr txBox="1"/>
              <p:nvPr/>
            </p:nvSpPr>
            <p:spPr>
              <a:xfrm>
                <a:off x="3368854" y="92332"/>
                <a:ext cx="103066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Données</a:t>
                </a:r>
                <a:endParaRPr lang="en-GB" sz="2000" cap="small" dirty="0">
                  <a:solidFill>
                    <a:schemeClr val="bg2">
                      <a:lumMod val="50000"/>
                    </a:schemeClr>
                  </a:solidFill>
                  <a:latin typeface="+mj-lt"/>
                </a:endParaRPr>
              </a:p>
            </p:txBody>
          </p:sp>
          <p:sp>
            <p:nvSpPr>
              <p:cNvPr id="45" name="ZoneTexte 44">
                <a:extLst>
                  <a:ext uri="{FF2B5EF4-FFF2-40B4-BE49-F238E27FC236}">
                    <a16:creationId xmlns:a16="http://schemas.microsoft.com/office/drawing/2014/main" id="{28F0B42C-E022-4DD3-8B00-F4C3F56066AD}"/>
                  </a:ext>
                </a:extLst>
              </p:cNvPr>
              <p:cNvSpPr txBox="1"/>
              <p:nvPr/>
            </p:nvSpPr>
            <p:spPr>
              <a:xfrm>
                <a:off x="5570630" y="92332"/>
                <a:ext cx="117493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Démarche</a:t>
                </a:r>
                <a:endParaRPr lang="en-GB" sz="2000" cap="small" dirty="0">
                  <a:solidFill>
                    <a:schemeClr val="bg2">
                      <a:lumMod val="50000"/>
                    </a:schemeClr>
                  </a:solidFill>
                  <a:latin typeface="+mj-lt"/>
                </a:endParaRPr>
              </a:p>
            </p:txBody>
          </p:sp>
          <p:sp>
            <p:nvSpPr>
              <p:cNvPr id="46" name="ZoneTexte 45">
                <a:extLst>
                  <a:ext uri="{FF2B5EF4-FFF2-40B4-BE49-F238E27FC236}">
                    <a16:creationId xmlns:a16="http://schemas.microsoft.com/office/drawing/2014/main" id="{604E107F-CF6F-4040-8519-EB96A02F2E62}"/>
                  </a:ext>
                </a:extLst>
              </p:cNvPr>
              <p:cNvSpPr txBox="1"/>
              <p:nvPr/>
            </p:nvSpPr>
            <p:spPr>
              <a:xfrm>
                <a:off x="7916676" y="92332"/>
                <a:ext cx="1088376"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Résultats</a:t>
                </a:r>
                <a:endParaRPr lang="en-GB" sz="2000" cap="small" dirty="0">
                  <a:solidFill>
                    <a:schemeClr val="bg2">
                      <a:lumMod val="50000"/>
                    </a:schemeClr>
                  </a:solidFill>
                  <a:latin typeface="+mj-lt"/>
                </a:endParaRPr>
              </a:p>
            </p:txBody>
          </p:sp>
        </p:grpSp>
      </p:grpSp>
    </p:spTree>
    <p:extLst>
      <p:ext uri="{BB962C8B-B14F-4D97-AF65-F5344CB8AC3E}">
        <p14:creationId xmlns:p14="http://schemas.microsoft.com/office/powerpoint/2010/main" val="4234224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897130"/>
            <a:ext cx="2819746" cy="523220"/>
          </a:xfrm>
          <a:prstGeom prst="rect">
            <a:avLst/>
          </a:prstGeom>
          <a:noFill/>
        </p:spPr>
        <p:txBody>
          <a:bodyPr wrap="none" rtlCol="0">
            <a:spAutoFit/>
          </a:bodyPr>
          <a:lstStyle/>
          <a:p>
            <a:r>
              <a:rPr lang="fr-FR" sz="2800" b="1" cap="small" dirty="0">
                <a:latin typeface="+mj-lt"/>
              </a:rPr>
              <a:t>Travaux précédents</a:t>
            </a:r>
            <a:endParaRPr lang="en-GB" sz="2800" b="1" cap="small" dirty="0">
              <a:latin typeface="+mj-lt"/>
            </a:endParaRPr>
          </a:p>
        </p:txBody>
      </p:sp>
      <p:grpSp>
        <p:nvGrpSpPr>
          <p:cNvPr id="22" name="Groupe 21">
            <a:extLst>
              <a:ext uri="{FF2B5EF4-FFF2-40B4-BE49-F238E27FC236}">
                <a16:creationId xmlns:a16="http://schemas.microsoft.com/office/drawing/2014/main" id="{BA3267D1-0EDF-4D7A-9799-EFD264817A96}"/>
              </a:ext>
            </a:extLst>
          </p:cNvPr>
          <p:cNvGrpSpPr/>
          <p:nvPr/>
        </p:nvGrpSpPr>
        <p:grpSpPr>
          <a:xfrm>
            <a:off x="4969672" y="6478557"/>
            <a:ext cx="7041189" cy="307777"/>
            <a:chOff x="4969672" y="6478557"/>
            <a:chExt cx="7041189" cy="307777"/>
          </a:xfrm>
        </p:grpSpPr>
        <p:sp>
          <p:nvSpPr>
            <p:cNvPr id="24" name="ZoneTexte 23">
              <a:extLst>
                <a:ext uri="{FF2B5EF4-FFF2-40B4-BE49-F238E27FC236}">
                  <a16:creationId xmlns:a16="http://schemas.microsoft.com/office/drawing/2014/main" id="{3B90324D-96B2-41B9-9304-7963F3EB073D}"/>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5" name="ZoneTexte 24">
              <a:extLst>
                <a:ext uri="{FF2B5EF4-FFF2-40B4-BE49-F238E27FC236}">
                  <a16:creationId xmlns:a16="http://schemas.microsoft.com/office/drawing/2014/main" id="{49485136-32EA-480E-9004-F6F1E57CAC51}"/>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28/01/2022</a:t>
              </a:fld>
              <a:endParaRPr lang="en-GB" sz="1600" b="1" cap="small" dirty="0">
                <a:latin typeface="+mj-lt"/>
              </a:endParaRPr>
            </a:p>
          </p:txBody>
        </p:sp>
      </p:grpSp>
      <p:grpSp>
        <p:nvGrpSpPr>
          <p:cNvPr id="21" name="Groupe 20">
            <a:extLst>
              <a:ext uri="{FF2B5EF4-FFF2-40B4-BE49-F238E27FC236}">
                <a16:creationId xmlns:a16="http://schemas.microsoft.com/office/drawing/2014/main" id="{0EE14D96-A997-41CA-8C66-C6B77876E887}"/>
              </a:ext>
            </a:extLst>
          </p:cNvPr>
          <p:cNvGrpSpPr/>
          <p:nvPr/>
        </p:nvGrpSpPr>
        <p:grpSpPr>
          <a:xfrm>
            <a:off x="11498080" y="602928"/>
            <a:ext cx="677164" cy="523219"/>
            <a:chOff x="11498080" y="602928"/>
            <a:chExt cx="677164" cy="523219"/>
          </a:xfrm>
        </p:grpSpPr>
        <p:sp>
          <p:nvSpPr>
            <p:cNvPr id="26" name="Graphique 6" descr="Colibri">
              <a:extLst>
                <a:ext uri="{FF2B5EF4-FFF2-40B4-BE49-F238E27FC236}">
                  <a16:creationId xmlns:a16="http://schemas.microsoft.com/office/drawing/2014/main" id="{DD79E9CA-571F-42AC-A4D9-608E85716DB5}"/>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7" name="ZoneTexte 26">
              <a:extLst>
                <a:ext uri="{FF2B5EF4-FFF2-40B4-BE49-F238E27FC236}">
                  <a16:creationId xmlns:a16="http://schemas.microsoft.com/office/drawing/2014/main" id="{84D5BEF7-6DCB-4D8B-813C-91F8C5470199}"/>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7</a:t>
              </a:fld>
              <a:endParaRPr lang="en-GB" sz="1600" b="1" dirty="0">
                <a:solidFill>
                  <a:srgbClr val="FEBE2F"/>
                </a:solidFill>
              </a:endParaRPr>
            </a:p>
          </p:txBody>
        </p:sp>
      </p:grpSp>
      <p:grpSp>
        <p:nvGrpSpPr>
          <p:cNvPr id="28" name="Groupe 27">
            <a:extLst>
              <a:ext uri="{FF2B5EF4-FFF2-40B4-BE49-F238E27FC236}">
                <a16:creationId xmlns:a16="http://schemas.microsoft.com/office/drawing/2014/main" id="{A22D4B14-B08F-4309-9BAD-E31E5AC08802}"/>
              </a:ext>
            </a:extLst>
          </p:cNvPr>
          <p:cNvGrpSpPr/>
          <p:nvPr/>
        </p:nvGrpSpPr>
        <p:grpSpPr>
          <a:xfrm>
            <a:off x="0" y="0"/>
            <a:ext cx="12192000" cy="584775"/>
            <a:chOff x="0" y="0"/>
            <a:chExt cx="12192000" cy="584775"/>
          </a:xfrm>
          <a:solidFill>
            <a:srgbClr val="F8AC00"/>
          </a:solidFill>
        </p:grpSpPr>
        <p:sp>
          <p:nvSpPr>
            <p:cNvPr id="29" name="Rectangle 28">
              <a:extLst>
                <a:ext uri="{FF2B5EF4-FFF2-40B4-BE49-F238E27FC236}">
                  <a16:creationId xmlns:a16="http://schemas.microsoft.com/office/drawing/2014/main" id="{849DB4C0-D01D-46C7-8E4B-B83DBFFBCB40}"/>
                </a:ext>
              </a:extLst>
            </p:cNvPr>
            <p:cNvSpPr/>
            <p:nvPr/>
          </p:nvSpPr>
          <p:spPr>
            <a:xfrm>
              <a:off x="0" y="0"/>
              <a:ext cx="12192000" cy="584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EBE2F"/>
                </a:solidFill>
              </a:endParaRPr>
            </a:p>
          </p:txBody>
        </p:sp>
        <p:grpSp>
          <p:nvGrpSpPr>
            <p:cNvPr id="30" name="Groupe 29">
              <a:extLst>
                <a:ext uri="{FF2B5EF4-FFF2-40B4-BE49-F238E27FC236}">
                  <a16:creationId xmlns:a16="http://schemas.microsoft.com/office/drawing/2014/main" id="{B7B2A13B-C280-45C1-91D8-938AB9CC2F5C}"/>
                </a:ext>
              </a:extLst>
            </p:cNvPr>
            <p:cNvGrpSpPr/>
            <p:nvPr/>
          </p:nvGrpSpPr>
          <p:grpSpPr>
            <a:xfrm>
              <a:off x="696373" y="92332"/>
              <a:ext cx="10797650" cy="400110"/>
              <a:chOff x="696373" y="92332"/>
              <a:chExt cx="10797650" cy="400110"/>
            </a:xfrm>
            <a:grpFill/>
          </p:grpSpPr>
          <p:sp>
            <p:nvSpPr>
              <p:cNvPr id="31" name="ZoneTexte 30">
                <a:extLst>
                  <a:ext uri="{FF2B5EF4-FFF2-40B4-BE49-F238E27FC236}">
                    <a16:creationId xmlns:a16="http://schemas.microsoft.com/office/drawing/2014/main" id="{D0EBE713-3F52-47FD-8198-8CBF2639F57B}"/>
                  </a:ext>
                </a:extLst>
              </p:cNvPr>
              <p:cNvSpPr txBox="1"/>
              <p:nvPr/>
            </p:nvSpPr>
            <p:spPr>
              <a:xfrm>
                <a:off x="696373" y="92332"/>
                <a:ext cx="1501373" cy="400110"/>
              </a:xfrm>
              <a:prstGeom prst="rect">
                <a:avLst/>
              </a:prstGeom>
              <a:grpFill/>
            </p:spPr>
            <p:txBody>
              <a:bodyPr wrap="none" rtlCol="0" anchor="ctr">
                <a:spAutoFit/>
              </a:bodyPr>
              <a:lstStyle/>
              <a:p>
                <a:pPr algn="ctr"/>
                <a:r>
                  <a:rPr lang="fr-FR" sz="2000" b="1" cap="small" dirty="0">
                    <a:latin typeface="+mj-lt"/>
                  </a:rPr>
                  <a:t>Introduction</a:t>
                </a:r>
                <a:endParaRPr lang="en-GB" sz="2000" b="1" cap="small" dirty="0">
                  <a:latin typeface="+mj-lt"/>
                </a:endParaRPr>
              </a:p>
            </p:txBody>
          </p:sp>
          <p:sp>
            <p:nvSpPr>
              <p:cNvPr id="43" name="ZoneTexte 42">
                <a:extLst>
                  <a:ext uri="{FF2B5EF4-FFF2-40B4-BE49-F238E27FC236}">
                    <a16:creationId xmlns:a16="http://schemas.microsoft.com/office/drawing/2014/main" id="{152C9F39-E4DE-4A3F-8F6B-9B17FC3E8FD5}"/>
                  </a:ext>
                </a:extLst>
              </p:cNvPr>
              <p:cNvSpPr txBox="1"/>
              <p:nvPr/>
            </p:nvSpPr>
            <p:spPr>
              <a:xfrm>
                <a:off x="10176162" y="92332"/>
                <a:ext cx="1317861"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Conclusion</a:t>
                </a:r>
                <a:endParaRPr lang="en-GB" sz="2000" cap="small" dirty="0">
                  <a:solidFill>
                    <a:schemeClr val="bg2">
                      <a:lumMod val="50000"/>
                    </a:schemeClr>
                  </a:solidFill>
                  <a:latin typeface="+mj-lt"/>
                </a:endParaRPr>
              </a:p>
            </p:txBody>
          </p:sp>
          <p:sp>
            <p:nvSpPr>
              <p:cNvPr id="44" name="ZoneTexte 43">
                <a:extLst>
                  <a:ext uri="{FF2B5EF4-FFF2-40B4-BE49-F238E27FC236}">
                    <a16:creationId xmlns:a16="http://schemas.microsoft.com/office/drawing/2014/main" id="{4D12E5F3-263F-4976-AE5F-439C0AD8F4EE}"/>
                  </a:ext>
                </a:extLst>
              </p:cNvPr>
              <p:cNvSpPr txBox="1"/>
              <p:nvPr/>
            </p:nvSpPr>
            <p:spPr>
              <a:xfrm>
                <a:off x="3368854" y="92332"/>
                <a:ext cx="103066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Données</a:t>
                </a:r>
                <a:endParaRPr lang="en-GB" sz="2000" cap="small" dirty="0">
                  <a:solidFill>
                    <a:schemeClr val="bg2">
                      <a:lumMod val="50000"/>
                    </a:schemeClr>
                  </a:solidFill>
                  <a:latin typeface="+mj-lt"/>
                </a:endParaRPr>
              </a:p>
            </p:txBody>
          </p:sp>
          <p:sp>
            <p:nvSpPr>
              <p:cNvPr id="45" name="ZoneTexte 44">
                <a:extLst>
                  <a:ext uri="{FF2B5EF4-FFF2-40B4-BE49-F238E27FC236}">
                    <a16:creationId xmlns:a16="http://schemas.microsoft.com/office/drawing/2014/main" id="{28F0B42C-E022-4DD3-8B00-F4C3F56066AD}"/>
                  </a:ext>
                </a:extLst>
              </p:cNvPr>
              <p:cNvSpPr txBox="1"/>
              <p:nvPr/>
            </p:nvSpPr>
            <p:spPr>
              <a:xfrm>
                <a:off x="5570630" y="92332"/>
                <a:ext cx="117493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Démarche</a:t>
                </a:r>
                <a:endParaRPr lang="en-GB" sz="2000" cap="small" dirty="0">
                  <a:solidFill>
                    <a:schemeClr val="bg2">
                      <a:lumMod val="50000"/>
                    </a:schemeClr>
                  </a:solidFill>
                  <a:latin typeface="+mj-lt"/>
                </a:endParaRPr>
              </a:p>
            </p:txBody>
          </p:sp>
          <p:sp>
            <p:nvSpPr>
              <p:cNvPr id="46" name="ZoneTexte 45">
                <a:extLst>
                  <a:ext uri="{FF2B5EF4-FFF2-40B4-BE49-F238E27FC236}">
                    <a16:creationId xmlns:a16="http://schemas.microsoft.com/office/drawing/2014/main" id="{604E107F-CF6F-4040-8519-EB96A02F2E62}"/>
                  </a:ext>
                </a:extLst>
              </p:cNvPr>
              <p:cNvSpPr txBox="1"/>
              <p:nvPr/>
            </p:nvSpPr>
            <p:spPr>
              <a:xfrm>
                <a:off x="7916676" y="92332"/>
                <a:ext cx="1088376"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Résultats</a:t>
                </a:r>
                <a:endParaRPr lang="en-GB" sz="2000" cap="small" dirty="0">
                  <a:solidFill>
                    <a:schemeClr val="bg2">
                      <a:lumMod val="50000"/>
                    </a:schemeClr>
                  </a:solidFill>
                  <a:latin typeface="+mj-lt"/>
                </a:endParaRPr>
              </a:p>
            </p:txBody>
          </p:sp>
        </p:grpSp>
      </p:grpSp>
      <p:sp>
        <p:nvSpPr>
          <p:cNvPr id="23" name="ZoneTexte 22">
            <a:extLst>
              <a:ext uri="{FF2B5EF4-FFF2-40B4-BE49-F238E27FC236}">
                <a16:creationId xmlns:a16="http://schemas.microsoft.com/office/drawing/2014/main" id="{56CF1231-F0D9-4885-BA45-A1501437CE9D}"/>
              </a:ext>
            </a:extLst>
          </p:cNvPr>
          <p:cNvSpPr txBox="1"/>
          <p:nvPr/>
        </p:nvSpPr>
        <p:spPr>
          <a:xfrm>
            <a:off x="948274" y="1821515"/>
            <a:ext cx="5199757" cy="337335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Focalisation sur les comportements d’</a:t>
            </a:r>
            <a:r>
              <a:rPr lang="fr-FR" b="1" dirty="0">
                <a:solidFill>
                  <a:srgbClr val="F8AC00"/>
                </a:solidFill>
              </a:rPr>
              <a:t>alimentation</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Comparaison de </a:t>
            </a:r>
            <a:r>
              <a:rPr lang="fr-FR" b="1" dirty="0">
                <a:solidFill>
                  <a:srgbClr val="F8AC00"/>
                </a:solidFill>
              </a:rPr>
              <a:t>colonies</a:t>
            </a:r>
            <a:r>
              <a:rPr lang="fr-FR" dirty="0"/>
              <a:t> de Puffins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Simulation de déplacements </a:t>
            </a:r>
            <a:r>
              <a:rPr lang="fr-FR" b="1" dirty="0">
                <a:solidFill>
                  <a:srgbClr val="F8AC00"/>
                </a:solidFill>
              </a:rPr>
              <a:t>complets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Objectif : ____________</a:t>
            </a:r>
          </a:p>
          <a:p>
            <a:pPr marL="285750" indent="-285750">
              <a:lnSpc>
                <a:spcPct val="150000"/>
              </a:lnSpc>
              <a:buFont typeface="Arial" panose="020B0604020202020204" pitchFamily="34" charset="0"/>
              <a:buChar char="•"/>
            </a:pPr>
            <a:endParaRPr lang="fr-FR" dirty="0"/>
          </a:p>
        </p:txBody>
      </p:sp>
      <p:pic>
        <p:nvPicPr>
          <p:cNvPr id="3" name="Image 2">
            <a:extLst>
              <a:ext uri="{FF2B5EF4-FFF2-40B4-BE49-F238E27FC236}">
                <a16:creationId xmlns:a16="http://schemas.microsoft.com/office/drawing/2014/main" id="{F476257D-0EC9-4D81-AAEE-42F6F0F085C9}"/>
              </a:ext>
            </a:extLst>
          </p:cNvPr>
          <p:cNvPicPr>
            <a:picLocks noChangeAspect="1"/>
          </p:cNvPicPr>
          <p:nvPr/>
        </p:nvPicPr>
        <p:blipFill>
          <a:blip r:embed="rId3"/>
          <a:stretch>
            <a:fillRect/>
          </a:stretch>
        </p:blipFill>
        <p:spPr>
          <a:xfrm>
            <a:off x="6915701" y="2619090"/>
            <a:ext cx="4328025" cy="1825151"/>
          </a:xfrm>
          <a:prstGeom prst="rect">
            <a:avLst/>
          </a:prstGeom>
        </p:spPr>
      </p:pic>
    </p:spTree>
    <p:extLst>
      <p:ext uri="{BB962C8B-B14F-4D97-AF65-F5344CB8AC3E}">
        <p14:creationId xmlns:p14="http://schemas.microsoft.com/office/powerpoint/2010/main" val="1671869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897130"/>
            <a:ext cx="2187202" cy="523220"/>
          </a:xfrm>
          <a:prstGeom prst="rect">
            <a:avLst/>
          </a:prstGeom>
          <a:noFill/>
        </p:spPr>
        <p:txBody>
          <a:bodyPr wrap="none" rtlCol="0">
            <a:spAutoFit/>
          </a:bodyPr>
          <a:lstStyle/>
          <a:p>
            <a:r>
              <a:rPr lang="fr-FR" sz="2800" b="1" cap="small" dirty="0">
                <a:latin typeface="+mj-lt"/>
              </a:rPr>
              <a:t>Problématique</a:t>
            </a:r>
            <a:endParaRPr lang="en-GB" sz="2800" b="1" cap="small" dirty="0">
              <a:latin typeface="+mj-lt"/>
            </a:endParaRPr>
          </a:p>
        </p:txBody>
      </p:sp>
      <p:sp>
        <p:nvSpPr>
          <p:cNvPr id="3" name="ZoneTexte 2">
            <a:extLst>
              <a:ext uri="{FF2B5EF4-FFF2-40B4-BE49-F238E27FC236}">
                <a16:creationId xmlns:a16="http://schemas.microsoft.com/office/drawing/2014/main" id="{F4F3CA55-8496-4A48-AE99-3450B97E6A82}"/>
              </a:ext>
            </a:extLst>
          </p:cNvPr>
          <p:cNvSpPr txBox="1"/>
          <p:nvPr/>
        </p:nvSpPr>
        <p:spPr>
          <a:xfrm>
            <a:off x="948274" y="1821515"/>
            <a:ext cx="8036815" cy="295786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Objectif :</a:t>
            </a:r>
          </a:p>
          <a:p>
            <a:pPr marL="742950" lvl="1" indent="-285750">
              <a:lnSpc>
                <a:spcPct val="150000"/>
              </a:lnSpc>
              <a:buFont typeface="Calibri" panose="020F0502020204030204" pitchFamily="34" charset="0"/>
              <a:buChar char="-"/>
            </a:pPr>
            <a:r>
              <a:rPr lang="fr-FR" dirty="0"/>
              <a:t>Identifier de la </a:t>
            </a:r>
            <a:r>
              <a:rPr lang="fr-FR" b="1" dirty="0">
                <a:solidFill>
                  <a:srgbClr val="F8AC00"/>
                </a:solidFill>
              </a:rPr>
              <a:t>préférence d’habitat </a:t>
            </a:r>
            <a:r>
              <a:rPr lang="fr-FR" dirty="0"/>
              <a:t>dans les colonies des Puffins de Scopoli</a:t>
            </a:r>
          </a:p>
          <a:p>
            <a:pPr marL="742950" lvl="1" indent="-285750">
              <a:lnSpc>
                <a:spcPct val="150000"/>
              </a:lnSpc>
              <a:buFont typeface="Calibri" panose="020F0502020204030204" pitchFamily="34" charset="0"/>
              <a:buChar char="-"/>
            </a:pPr>
            <a:r>
              <a:rPr lang="fr-FR" dirty="0"/>
              <a:t>Comparer ces préférences entre colonies</a:t>
            </a:r>
          </a:p>
          <a:p>
            <a:pPr>
              <a:lnSpc>
                <a:spcPct val="150000"/>
              </a:lnSpc>
            </a:pPr>
            <a:endParaRPr lang="fr-FR" dirty="0"/>
          </a:p>
          <a:p>
            <a:pPr marL="285750" indent="-285750">
              <a:lnSpc>
                <a:spcPct val="150000"/>
              </a:lnSpc>
              <a:buFont typeface="Arial" panose="020B0604020202020204" pitchFamily="34" charset="0"/>
              <a:buChar char="•"/>
            </a:pPr>
            <a:r>
              <a:rPr lang="fr-FR" dirty="0"/>
              <a:t>Prise en compte continue (à chaque pas) :</a:t>
            </a:r>
          </a:p>
          <a:p>
            <a:pPr marL="742950" lvl="1" indent="-285750">
              <a:lnSpc>
                <a:spcPct val="150000"/>
              </a:lnSpc>
              <a:buFont typeface="Calibri" panose="020F0502020204030204" pitchFamily="34" charset="0"/>
              <a:buChar char="-"/>
            </a:pPr>
            <a:r>
              <a:rPr lang="fr-FR" dirty="0"/>
              <a:t>des </a:t>
            </a:r>
            <a:r>
              <a:rPr lang="fr-FR" b="1" dirty="0">
                <a:solidFill>
                  <a:srgbClr val="F8AC00"/>
                </a:solidFill>
              </a:rPr>
              <a:t>capacités</a:t>
            </a:r>
            <a:r>
              <a:rPr lang="fr-FR" dirty="0"/>
              <a:t> de mouvement</a:t>
            </a:r>
          </a:p>
          <a:p>
            <a:pPr marL="742950" lvl="1" indent="-285750">
              <a:lnSpc>
                <a:spcPct val="150000"/>
              </a:lnSpc>
              <a:buFont typeface="Calibri" panose="020F0502020204030204" pitchFamily="34" charset="0"/>
              <a:buChar char="-"/>
            </a:pPr>
            <a:r>
              <a:rPr lang="fr-FR" dirty="0"/>
              <a:t>de l’influence du </a:t>
            </a:r>
            <a:r>
              <a:rPr lang="fr-FR" b="1" dirty="0">
                <a:solidFill>
                  <a:srgbClr val="F8AC00"/>
                </a:solidFill>
              </a:rPr>
              <a:t>milieu</a:t>
            </a:r>
            <a:r>
              <a:rPr lang="fr-FR" dirty="0"/>
              <a:t> sur ces capacités</a:t>
            </a:r>
          </a:p>
        </p:txBody>
      </p:sp>
      <p:grpSp>
        <p:nvGrpSpPr>
          <p:cNvPr id="16" name="Groupe 15">
            <a:extLst>
              <a:ext uri="{FF2B5EF4-FFF2-40B4-BE49-F238E27FC236}">
                <a16:creationId xmlns:a16="http://schemas.microsoft.com/office/drawing/2014/main" id="{07DB51D0-DF18-4C50-A4A1-F565FC137853}"/>
              </a:ext>
            </a:extLst>
          </p:cNvPr>
          <p:cNvGrpSpPr/>
          <p:nvPr/>
        </p:nvGrpSpPr>
        <p:grpSpPr>
          <a:xfrm>
            <a:off x="4969672" y="6478557"/>
            <a:ext cx="7041189" cy="307777"/>
            <a:chOff x="4969672" y="6478557"/>
            <a:chExt cx="7041189" cy="307777"/>
          </a:xfrm>
        </p:grpSpPr>
        <p:sp>
          <p:nvSpPr>
            <p:cNvPr id="18" name="ZoneTexte 17">
              <a:extLst>
                <a:ext uri="{FF2B5EF4-FFF2-40B4-BE49-F238E27FC236}">
                  <a16:creationId xmlns:a16="http://schemas.microsoft.com/office/drawing/2014/main" id="{29B3E097-7F15-43CD-A59A-F2C40F25279E}"/>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4" name="ZoneTexte 23">
              <a:extLst>
                <a:ext uri="{FF2B5EF4-FFF2-40B4-BE49-F238E27FC236}">
                  <a16:creationId xmlns:a16="http://schemas.microsoft.com/office/drawing/2014/main" id="{9396BBFA-D7F7-4880-A3D0-DD34D41A08C5}"/>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28/01/2022</a:t>
              </a:fld>
              <a:endParaRPr lang="en-GB" sz="1600" b="1" cap="small" dirty="0">
                <a:latin typeface="+mj-lt"/>
              </a:endParaRPr>
            </a:p>
          </p:txBody>
        </p:sp>
      </p:grpSp>
      <p:grpSp>
        <p:nvGrpSpPr>
          <p:cNvPr id="20" name="Groupe 19">
            <a:extLst>
              <a:ext uri="{FF2B5EF4-FFF2-40B4-BE49-F238E27FC236}">
                <a16:creationId xmlns:a16="http://schemas.microsoft.com/office/drawing/2014/main" id="{3640EE98-6D3D-4278-9932-308C3E027E8B}"/>
              </a:ext>
            </a:extLst>
          </p:cNvPr>
          <p:cNvGrpSpPr/>
          <p:nvPr/>
        </p:nvGrpSpPr>
        <p:grpSpPr>
          <a:xfrm>
            <a:off x="11498080" y="602928"/>
            <a:ext cx="677164" cy="523219"/>
            <a:chOff x="11498080" y="602928"/>
            <a:chExt cx="677164" cy="523219"/>
          </a:xfrm>
        </p:grpSpPr>
        <p:sp>
          <p:nvSpPr>
            <p:cNvPr id="28" name="Graphique 6" descr="Colibri">
              <a:extLst>
                <a:ext uri="{FF2B5EF4-FFF2-40B4-BE49-F238E27FC236}">
                  <a16:creationId xmlns:a16="http://schemas.microsoft.com/office/drawing/2014/main" id="{90006691-DE24-43DD-B9B3-5D9C2448FE02}"/>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9" name="ZoneTexte 28">
              <a:extLst>
                <a:ext uri="{FF2B5EF4-FFF2-40B4-BE49-F238E27FC236}">
                  <a16:creationId xmlns:a16="http://schemas.microsoft.com/office/drawing/2014/main" id="{086724C0-E9BF-4637-B914-4C2D0A6D817A}"/>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8</a:t>
              </a:fld>
              <a:endParaRPr lang="en-GB" sz="1600" b="1" dirty="0">
                <a:solidFill>
                  <a:srgbClr val="FEBE2F"/>
                </a:solidFill>
              </a:endParaRPr>
            </a:p>
          </p:txBody>
        </p:sp>
      </p:grpSp>
      <p:grpSp>
        <p:nvGrpSpPr>
          <p:cNvPr id="30" name="Groupe 29">
            <a:extLst>
              <a:ext uri="{FF2B5EF4-FFF2-40B4-BE49-F238E27FC236}">
                <a16:creationId xmlns:a16="http://schemas.microsoft.com/office/drawing/2014/main" id="{D74024C0-00AA-4D66-8FA4-976A6B1F44A9}"/>
              </a:ext>
            </a:extLst>
          </p:cNvPr>
          <p:cNvGrpSpPr/>
          <p:nvPr/>
        </p:nvGrpSpPr>
        <p:grpSpPr>
          <a:xfrm>
            <a:off x="0" y="0"/>
            <a:ext cx="12192000" cy="584775"/>
            <a:chOff x="0" y="0"/>
            <a:chExt cx="12192000" cy="584775"/>
          </a:xfrm>
          <a:solidFill>
            <a:srgbClr val="F8AC00"/>
          </a:solidFill>
        </p:grpSpPr>
        <p:sp>
          <p:nvSpPr>
            <p:cNvPr id="31" name="Rectangle 30">
              <a:extLst>
                <a:ext uri="{FF2B5EF4-FFF2-40B4-BE49-F238E27FC236}">
                  <a16:creationId xmlns:a16="http://schemas.microsoft.com/office/drawing/2014/main" id="{BE85489F-0459-427E-9B28-DDCA645BE2FB}"/>
                </a:ext>
              </a:extLst>
            </p:cNvPr>
            <p:cNvSpPr/>
            <p:nvPr/>
          </p:nvSpPr>
          <p:spPr>
            <a:xfrm>
              <a:off x="0" y="0"/>
              <a:ext cx="12192000" cy="584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EBE2F"/>
                </a:solidFill>
              </a:endParaRPr>
            </a:p>
          </p:txBody>
        </p:sp>
        <p:grpSp>
          <p:nvGrpSpPr>
            <p:cNvPr id="32" name="Groupe 31">
              <a:extLst>
                <a:ext uri="{FF2B5EF4-FFF2-40B4-BE49-F238E27FC236}">
                  <a16:creationId xmlns:a16="http://schemas.microsoft.com/office/drawing/2014/main" id="{2FBD91B0-2EAE-4C5E-B3DA-8AA18A5A57E7}"/>
                </a:ext>
              </a:extLst>
            </p:cNvPr>
            <p:cNvGrpSpPr/>
            <p:nvPr/>
          </p:nvGrpSpPr>
          <p:grpSpPr>
            <a:xfrm>
              <a:off x="696373" y="92332"/>
              <a:ext cx="10797650" cy="400110"/>
              <a:chOff x="696373" y="92332"/>
              <a:chExt cx="10797650" cy="400110"/>
            </a:xfrm>
            <a:grpFill/>
          </p:grpSpPr>
          <p:sp>
            <p:nvSpPr>
              <p:cNvPr id="33" name="ZoneTexte 32">
                <a:extLst>
                  <a:ext uri="{FF2B5EF4-FFF2-40B4-BE49-F238E27FC236}">
                    <a16:creationId xmlns:a16="http://schemas.microsoft.com/office/drawing/2014/main" id="{45697578-F3B5-4F75-AA16-6B4F3C70E3A7}"/>
                  </a:ext>
                </a:extLst>
              </p:cNvPr>
              <p:cNvSpPr txBox="1"/>
              <p:nvPr/>
            </p:nvSpPr>
            <p:spPr>
              <a:xfrm>
                <a:off x="696373" y="92332"/>
                <a:ext cx="1501373" cy="400110"/>
              </a:xfrm>
              <a:prstGeom prst="rect">
                <a:avLst/>
              </a:prstGeom>
              <a:grpFill/>
            </p:spPr>
            <p:txBody>
              <a:bodyPr wrap="none" rtlCol="0" anchor="ctr">
                <a:spAutoFit/>
              </a:bodyPr>
              <a:lstStyle/>
              <a:p>
                <a:pPr algn="ctr"/>
                <a:r>
                  <a:rPr lang="fr-FR" sz="2000" b="1" cap="small" dirty="0">
                    <a:latin typeface="+mj-lt"/>
                  </a:rPr>
                  <a:t>Introduction</a:t>
                </a:r>
                <a:endParaRPr lang="en-GB" sz="2000" b="1" cap="small" dirty="0">
                  <a:latin typeface="+mj-lt"/>
                </a:endParaRPr>
              </a:p>
            </p:txBody>
          </p:sp>
          <p:sp>
            <p:nvSpPr>
              <p:cNvPr id="34" name="ZoneTexte 33">
                <a:extLst>
                  <a:ext uri="{FF2B5EF4-FFF2-40B4-BE49-F238E27FC236}">
                    <a16:creationId xmlns:a16="http://schemas.microsoft.com/office/drawing/2014/main" id="{9A1A7E86-1A76-497B-AA23-CE317CAB8631}"/>
                  </a:ext>
                </a:extLst>
              </p:cNvPr>
              <p:cNvSpPr txBox="1"/>
              <p:nvPr/>
            </p:nvSpPr>
            <p:spPr>
              <a:xfrm>
                <a:off x="10176162" y="92332"/>
                <a:ext cx="1317861"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Conclusion</a:t>
                </a:r>
                <a:endParaRPr lang="en-GB" sz="2000" cap="small" dirty="0">
                  <a:solidFill>
                    <a:schemeClr val="bg2">
                      <a:lumMod val="50000"/>
                    </a:schemeClr>
                  </a:solidFill>
                  <a:latin typeface="+mj-lt"/>
                </a:endParaRPr>
              </a:p>
            </p:txBody>
          </p:sp>
          <p:sp>
            <p:nvSpPr>
              <p:cNvPr id="35" name="ZoneTexte 34">
                <a:extLst>
                  <a:ext uri="{FF2B5EF4-FFF2-40B4-BE49-F238E27FC236}">
                    <a16:creationId xmlns:a16="http://schemas.microsoft.com/office/drawing/2014/main" id="{C1F57ACB-4B5F-4116-B585-CFD04F2FE81E}"/>
                  </a:ext>
                </a:extLst>
              </p:cNvPr>
              <p:cNvSpPr txBox="1"/>
              <p:nvPr/>
            </p:nvSpPr>
            <p:spPr>
              <a:xfrm>
                <a:off x="3368854" y="92332"/>
                <a:ext cx="103066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Données</a:t>
                </a:r>
                <a:endParaRPr lang="en-GB" sz="2000" cap="small" dirty="0">
                  <a:solidFill>
                    <a:schemeClr val="bg2">
                      <a:lumMod val="50000"/>
                    </a:schemeClr>
                  </a:solidFill>
                  <a:latin typeface="+mj-lt"/>
                </a:endParaRPr>
              </a:p>
            </p:txBody>
          </p:sp>
          <p:sp>
            <p:nvSpPr>
              <p:cNvPr id="36" name="ZoneTexte 35">
                <a:extLst>
                  <a:ext uri="{FF2B5EF4-FFF2-40B4-BE49-F238E27FC236}">
                    <a16:creationId xmlns:a16="http://schemas.microsoft.com/office/drawing/2014/main" id="{799416D5-9562-4163-B329-C8695CB75652}"/>
                  </a:ext>
                </a:extLst>
              </p:cNvPr>
              <p:cNvSpPr txBox="1"/>
              <p:nvPr/>
            </p:nvSpPr>
            <p:spPr>
              <a:xfrm>
                <a:off x="5570630" y="92332"/>
                <a:ext cx="117493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Démarche</a:t>
                </a:r>
                <a:endParaRPr lang="en-GB" sz="2000" cap="small" dirty="0">
                  <a:solidFill>
                    <a:schemeClr val="bg2">
                      <a:lumMod val="50000"/>
                    </a:schemeClr>
                  </a:solidFill>
                  <a:latin typeface="+mj-lt"/>
                </a:endParaRPr>
              </a:p>
            </p:txBody>
          </p:sp>
          <p:sp>
            <p:nvSpPr>
              <p:cNvPr id="37" name="ZoneTexte 36">
                <a:extLst>
                  <a:ext uri="{FF2B5EF4-FFF2-40B4-BE49-F238E27FC236}">
                    <a16:creationId xmlns:a16="http://schemas.microsoft.com/office/drawing/2014/main" id="{3537EA92-DD1E-4E8E-96F5-DE3F6CF63719}"/>
                  </a:ext>
                </a:extLst>
              </p:cNvPr>
              <p:cNvSpPr txBox="1"/>
              <p:nvPr/>
            </p:nvSpPr>
            <p:spPr>
              <a:xfrm>
                <a:off x="7916676" y="92332"/>
                <a:ext cx="1088376"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Résultats</a:t>
                </a:r>
                <a:endParaRPr lang="en-GB" sz="2000" cap="small" dirty="0">
                  <a:solidFill>
                    <a:schemeClr val="bg2">
                      <a:lumMod val="50000"/>
                    </a:schemeClr>
                  </a:solidFill>
                  <a:latin typeface="+mj-lt"/>
                </a:endParaRPr>
              </a:p>
            </p:txBody>
          </p:sp>
        </p:grpSp>
      </p:grpSp>
    </p:spTree>
    <p:extLst>
      <p:ext uri="{BB962C8B-B14F-4D97-AF65-F5344CB8AC3E}">
        <p14:creationId xmlns:p14="http://schemas.microsoft.com/office/powerpoint/2010/main" val="1363146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897130"/>
            <a:ext cx="3068853" cy="523220"/>
          </a:xfrm>
          <a:prstGeom prst="rect">
            <a:avLst/>
          </a:prstGeom>
          <a:noFill/>
        </p:spPr>
        <p:txBody>
          <a:bodyPr wrap="none" rtlCol="0">
            <a:spAutoFit/>
          </a:bodyPr>
          <a:lstStyle/>
          <a:p>
            <a:r>
              <a:rPr lang="fr-FR" sz="2800" b="1" cap="small" dirty="0">
                <a:latin typeface="+mj-lt"/>
              </a:rPr>
              <a:t>Deux jeux de données</a:t>
            </a:r>
            <a:endParaRPr lang="en-GB" sz="2800" b="1" cap="small" dirty="0">
              <a:latin typeface="+mj-lt"/>
            </a:endParaRPr>
          </a:p>
        </p:txBody>
      </p:sp>
      <p:pic>
        <p:nvPicPr>
          <p:cNvPr id="17" name="Picture 16">
            <a:extLst>
              <a:ext uri="{FF2B5EF4-FFF2-40B4-BE49-F238E27FC236}">
                <a16:creationId xmlns:a16="http://schemas.microsoft.com/office/drawing/2014/main" id="{F1787BCE-4D0A-40FA-9809-4047DBC50366}"/>
              </a:ext>
            </a:extLst>
          </p:cNvPr>
          <p:cNvPicPr>
            <a:picLocks noChangeAspect="1"/>
          </p:cNvPicPr>
          <p:nvPr/>
        </p:nvPicPr>
        <p:blipFill>
          <a:blip r:embed="rId2"/>
          <a:stretch>
            <a:fillRect/>
          </a:stretch>
        </p:blipFill>
        <p:spPr>
          <a:xfrm>
            <a:off x="6345936" y="1936217"/>
            <a:ext cx="5148087" cy="3510856"/>
          </a:xfrm>
          <a:prstGeom prst="rect">
            <a:avLst/>
          </a:prstGeom>
        </p:spPr>
      </p:pic>
      <p:sp>
        <p:nvSpPr>
          <p:cNvPr id="18" name="ZoneTexte 17">
            <a:extLst>
              <a:ext uri="{FF2B5EF4-FFF2-40B4-BE49-F238E27FC236}">
                <a16:creationId xmlns:a16="http://schemas.microsoft.com/office/drawing/2014/main" id="{207DF53C-BE2A-44C7-9546-B4EF43A7945E}"/>
              </a:ext>
            </a:extLst>
          </p:cNvPr>
          <p:cNvSpPr txBox="1"/>
          <p:nvPr/>
        </p:nvSpPr>
        <p:spPr>
          <a:xfrm>
            <a:off x="9211026" y="5447073"/>
            <a:ext cx="2282997" cy="261610"/>
          </a:xfrm>
          <a:prstGeom prst="rect">
            <a:avLst/>
          </a:prstGeom>
          <a:noFill/>
        </p:spPr>
        <p:txBody>
          <a:bodyPr wrap="none" rtlCol="0">
            <a:spAutoFit/>
          </a:bodyPr>
          <a:lstStyle/>
          <a:p>
            <a:r>
              <a:rPr lang="en-GB" sz="1100" dirty="0">
                <a:solidFill>
                  <a:schemeClr val="tx1">
                    <a:lumMod val="50000"/>
                    <a:lumOff val="50000"/>
                  </a:schemeClr>
                </a:solidFill>
              </a:rPr>
              <a:t>wiley.com &gt; DOI: 10.1111/ddi.12832</a:t>
            </a:r>
          </a:p>
        </p:txBody>
      </p:sp>
      <p:grpSp>
        <p:nvGrpSpPr>
          <p:cNvPr id="19" name="Groupe 18">
            <a:extLst>
              <a:ext uri="{FF2B5EF4-FFF2-40B4-BE49-F238E27FC236}">
                <a16:creationId xmlns:a16="http://schemas.microsoft.com/office/drawing/2014/main" id="{AFDB4170-CC71-4EAE-91BB-4372A61B5993}"/>
              </a:ext>
            </a:extLst>
          </p:cNvPr>
          <p:cNvGrpSpPr/>
          <p:nvPr/>
        </p:nvGrpSpPr>
        <p:grpSpPr>
          <a:xfrm>
            <a:off x="4969672" y="6478557"/>
            <a:ext cx="7041189" cy="307777"/>
            <a:chOff x="4969672" y="6478557"/>
            <a:chExt cx="7041189" cy="307777"/>
          </a:xfrm>
        </p:grpSpPr>
        <p:sp>
          <p:nvSpPr>
            <p:cNvPr id="21" name="ZoneTexte 20">
              <a:extLst>
                <a:ext uri="{FF2B5EF4-FFF2-40B4-BE49-F238E27FC236}">
                  <a16:creationId xmlns:a16="http://schemas.microsoft.com/office/drawing/2014/main" id="{5949BF47-6A3C-44CD-936B-100BEE41C8CF}"/>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2" name="ZoneTexte 21">
              <a:extLst>
                <a:ext uri="{FF2B5EF4-FFF2-40B4-BE49-F238E27FC236}">
                  <a16:creationId xmlns:a16="http://schemas.microsoft.com/office/drawing/2014/main" id="{45472D45-930E-4BDA-A3F4-29C396BED120}"/>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28/01/2022</a:t>
              </a:fld>
              <a:endParaRPr lang="en-GB" sz="1600" b="1" cap="small" dirty="0">
                <a:latin typeface="+mj-lt"/>
              </a:endParaRPr>
            </a:p>
          </p:txBody>
        </p:sp>
      </p:grpSp>
      <p:pic>
        <p:nvPicPr>
          <p:cNvPr id="5" name="Image 4">
            <a:extLst>
              <a:ext uri="{FF2B5EF4-FFF2-40B4-BE49-F238E27FC236}">
                <a16:creationId xmlns:a16="http://schemas.microsoft.com/office/drawing/2014/main" id="{6EEF09A6-11B4-47BA-9126-362964125FA1}"/>
              </a:ext>
            </a:extLst>
          </p:cNvPr>
          <p:cNvPicPr>
            <a:picLocks noChangeAspect="1"/>
          </p:cNvPicPr>
          <p:nvPr/>
        </p:nvPicPr>
        <p:blipFill rotWithShape="1">
          <a:blip r:embed="rId3">
            <a:extLst>
              <a:ext uri="{28A0092B-C50C-407E-A947-70E740481C1C}">
                <a14:useLocalDpi xmlns:a14="http://schemas.microsoft.com/office/drawing/2010/main" val="0"/>
              </a:ext>
            </a:extLst>
          </a:blip>
          <a:srcRect b="8031"/>
          <a:stretch/>
        </p:blipFill>
        <p:spPr>
          <a:xfrm>
            <a:off x="948273" y="3602736"/>
            <a:ext cx="4536219" cy="2085957"/>
          </a:xfrm>
          <a:prstGeom prst="rect">
            <a:avLst/>
          </a:prstGeom>
        </p:spPr>
      </p:pic>
      <p:grpSp>
        <p:nvGrpSpPr>
          <p:cNvPr id="26" name="Groupe 25">
            <a:extLst>
              <a:ext uri="{FF2B5EF4-FFF2-40B4-BE49-F238E27FC236}">
                <a16:creationId xmlns:a16="http://schemas.microsoft.com/office/drawing/2014/main" id="{1DAC5020-A83A-48C5-B8B5-9C408D6FCB00}"/>
              </a:ext>
            </a:extLst>
          </p:cNvPr>
          <p:cNvGrpSpPr/>
          <p:nvPr/>
        </p:nvGrpSpPr>
        <p:grpSpPr>
          <a:xfrm>
            <a:off x="11498080" y="602928"/>
            <a:ext cx="677164" cy="523219"/>
            <a:chOff x="11498080" y="602928"/>
            <a:chExt cx="677164" cy="523219"/>
          </a:xfrm>
        </p:grpSpPr>
        <p:sp>
          <p:nvSpPr>
            <p:cNvPr id="28" name="Graphique 6" descr="Colibri">
              <a:extLst>
                <a:ext uri="{FF2B5EF4-FFF2-40B4-BE49-F238E27FC236}">
                  <a16:creationId xmlns:a16="http://schemas.microsoft.com/office/drawing/2014/main" id="{11A07332-0AE8-4840-B79F-CE706F56BFA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9" name="ZoneTexte 28">
              <a:extLst>
                <a:ext uri="{FF2B5EF4-FFF2-40B4-BE49-F238E27FC236}">
                  <a16:creationId xmlns:a16="http://schemas.microsoft.com/office/drawing/2014/main" id="{BEC7C978-7169-4D85-97A8-2F9923F00B88}"/>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FEBE2F"/>
                  </a:solidFill>
                </a:rPr>
                <a:pPr algn="ctr"/>
                <a:t>9</a:t>
              </a:fld>
              <a:endParaRPr lang="en-GB" sz="1600" b="1" dirty="0">
                <a:solidFill>
                  <a:srgbClr val="FEBE2F"/>
                </a:solidFill>
              </a:endParaRPr>
            </a:p>
          </p:txBody>
        </p:sp>
      </p:grpSp>
      <p:grpSp>
        <p:nvGrpSpPr>
          <p:cNvPr id="30" name="Groupe 29">
            <a:extLst>
              <a:ext uri="{FF2B5EF4-FFF2-40B4-BE49-F238E27FC236}">
                <a16:creationId xmlns:a16="http://schemas.microsoft.com/office/drawing/2014/main" id="{2CEBAB80-9375-47AF-BACD-A92A0AFBF87B}"/>
              </a:ext>
            </a:extLst>
          </p:cNvPr>
          <p:cNvGrpSpPr/>
          <p:nvPr/>
        </p:nvGrpSpPr>
        <p:grpSpPr>
          <a:xfrm>
            <a:off x="0" y="0"/>
            <a:ext cx="12192000" cy="584775"/>
            <a:chOff x="0" y="0"/>
            <a:chExt cx="12192000" cy="584775"/>
          </a:xfrm>
          <a:solidFill>
            <a:srgbClr val="F8AC00"/>
          </a:solidFill>
        </p:grpSpPr>
        <p:sp>
          <p:nvSpPr>
            <p:cNvPr id="37" name="Rectangle 36">
              <a:extLst>
                <a:ext uri="{FF2B5EF4-FFF2-40B4-BE49-F238E27FC236}">
                  <a16:creationId xmlns:a16="http://schemas.microsoft.com/office/drawing/2014/main" id="{A4EE2734-3EAF-4AC8-89CE-19641FED6371}"/>
                </a:ext>
              </a:extLst>
            </p:cNvPr>
            <p:cNvSpPr/>
            <p:nvPr/>
          </p:nvSpPr>
          <p:spPr>
            <a:xfrm>
              <a:off x="0" y="0"/>
              <a:ext cx="12192000" cy="584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EBE2F"/>
                </a:solidFill>
              </a:endParaRPr>
            </a:p>
          </p:txBody>
        </p:sp>
        <p:grpSp>
          <p:nvGrpSpPr>
            <p:cNvPr id="38" name="Groupe 37">
              <a:extLst>
                <a:ext uri="{FF2B5EF4-FFF2-40B4-BE49-F238E27FC236}">
                  <a16:creationId xmlns:a16="http://schemas.microsoft.com/office/drawing/2014/main" id="{BE871D70-E090-4388-94E7-CD9E0EE50098}"/>
                </a:ext>
              </a:extLst>
            </p:cNvPr>
            <p:cNvGrpSpPr/>
            <p:nvPr/>
          </p:nvGrpSpPr>
          <p:grpSpPr>
            <a:xfrm>
              <a:off x="696373" y="92332"/>
              <a:ext cx="10797650" cy="400110"/>
              <a:chOff x="696373" y="92332"/>
              <a:chExt cx="10797650" cy="400110"/>
            </a:xfrm>
            <a:grpFill/>
          </p:grpSpPr>
          <p:sp>
            <p:nvSpPr>
              <p:cNvPr id="39" name="ZoneTexte 38">
                <a:extLst>
                  <a:ext uri="{FF2B5EF4-FFF2-40B4-BE49-F238E27FC236}">
                    <a16:creationId xmlns:a16="http://schemas.microsoft.com/office/drawing/2014/main" id="{3F152432-646E-4484-BB77-EF10013536F4}"/>
                  </a:ext>
                </a:extLst>
              </p:cNvPr>
              <p:cNvSpPr txBox="1"/>
              <p:nvPr/>
            </p:nvSpPr>
            <p:spPr>
              <a:xfrm>
                <a:off x="696373" y="92332"/>
                <a:ext cx="1501373"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Introduction</a:t>
                </a:r>
                <a:endParaRPr lang="en-GB" sz="2000" cap="small" dirty="0">
                  <a:solidFill>
                    <a:schemeClr val="bg2">
                      <a:lumMod val="50000"/>
                    </a:schemeClr>
                  </a:solidFill>
                  <a:latin typeface="+mj-lt"/>
                </a:endParaRPr>
              </a:p>
            </p:txBody>
          </p:sp>
          <p:sp>
            <p:nvSpPr>
              <p:cNvPr id="40" name="ZoneTexte 39">
                <a:extLst>
                  <a:ext uri="{FF2B5EF4-FFF2-40B4-BE49-F238E27FC236}">
                    <a16:creationId xmlns:a16="http://schemas.microsoft.com/office/drawing/2014/main" id="{AEEC57F5-A978-4876-B399-14173B76BA21}"/>
                  </a:ext>
                </a:extLst>
              </p:cNvPr>
              <p:cNvSpPr txBox="1"/>
              <p:nvPr/>
            </p:nvSpPr>
            <p:spPr>
              <a:xfrm>
                <a:off x="10176162" y="92332"/>
                <a:ext cx="1317861"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Conclusion</a:t>
                </a:r>
                <a:endParaRPr lang="en-GB" sz="2000" cap="small" dirty="0">
                  <a:solidFill>
                    <a:schemeClr val="bg2">
                      <a:lumMod val="50000"/>
                    </a:schemeClr>
                  </a:solidFill>
                  <a:latin typeface="+mj-lt"/>
                </a:endParaRPr>
              </a:p>
            </p:txBody>
          </p:sp>
          <p:sp>
            <p:nvSpPr>
              <p:cNvPr id="41" name="ZoneTexte 40">
                <a:extLst>
                  <a:ext uri="{FF2B5EF4-FFF2-40B4-BE49-F238E27FC236}">
                    <a16:creationId xmlns:a16="http://schemas.microsoft.com/office/drawing/2014/main" id="{A0F86324-F3B6-48EC-A62C-41A10740C8BE}"/>
                  </a:ext>
                </a:extLst>
              </p:cNvPr>
              <p:cNvSpPr txBox="1"/>
              <p:nvPr/>
            </p:nvSpPr>
            <p:spPr>
              <a:xfrm>
                <a:off x="3368854" y="92332"/>
                <a:ext cx="1030668" cy="400110"/>
              </a:xfrm>
              <a:prstGeom prst="rect">
                <a:avLst/>
              </a:prstGeom>
              <a:grpFill/>
            </p:spPr>
            <p:txBody>
              <a:bodyPr wrap="none" rtlCol="0" anchor="ctr">
                <a:spAutoFit/>
              </a:bodyPr>
              <a:lstStyle/>
              <a:p>
                <a:pPr algn="ctr"/>
                <a:r>
                  <a:rPr lang="fr-FR" sz="2000" b="1" cap="small" dirty="0">
                    <a:latin typeface="+mj-lt"/>
                  </a:rPr>
                  <a:t>Données</a:t>
                </a:r>
                <a:endParaRPr lang="en-GB" sz="2000" b="1" cap="small" dirty="0">
                  <a:latin typeface="+mj-lt"/>
                </a:endParaRPr>
              </a:p>
            </p:txBody>
          </p:sp>
          <p:sp>
            <p:nvSpPr>
              <p:cNvPr id="42" name="ZoneTexte 41">
                <a:extLst>
                  <a:ext uri="{FF2B5EF4-FFF2-40B4-BE49-F238E27FC236}">
                    <a16:creationId xmlns:a16="http://schemas.microsoft.com/office/drawing/2014/main" id="{7ACE9D39-3569-4C18-84F1-E4FF718AB302}"/>
                  </a:ext>
                </a:extLst>
              </p:cNvPr>
              <p:cNvSpPr txBox="1"/>
              <p:nvPr/>
            </p:nvSpPr>
            <p:spPr>
              <a:xfrm>
                <a:off x="5570630" y="92332"/>
                <a:ext cx="1174938"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Démarche</a:t>
                </a:r>
                <a:endParaRPr lang="en-GB" sz="2000" cap="small" dirty="0">
                  <a:solidFill>
                    <a:schemeClr val="bg2">
                      <a:lumMod val="50000"/>
                    </a:schemeClr>
                  </a:solidFill>
                  <a:latin typeface="+mj-lt"/>
                </a:endParaRPr>
              </a:p>
            </p:txBody>
          </p:sp>
          <p:sp>
            <p:nvSpPr>
              <p:cNvPr id="43" name="ZoneTexte 42">
                <a:extLst>
                  <a:ext uri="{FF2B5EF4-FFF2-40B4-BE49-F238E27FC236}">
                    <a16:creationId xmlns:a16="http://schemas.microsoft.com/office/drawing/2014/main" id="{82D043D3-60BB-4A07-90C5-965897F883BA}"/>
                  </a:ext>
                </a:extLst>
              </p:cNvPr>
              <p:cNvSpPr txBox="1"/>
              <p:nvPr/>
            </p:nvSpPr>
            <p:spPr>
              <a:xfrm>
                <a:off x="7916676" y="92332"/>
                <a:ext cx="1088376" cy="400110"/>
              </a:xfrm>
              <a:prstGeom prst="rect">
                <a:avLst/>
              </a:prstGeom>
              <a:grpFill/>
            </p:spPr>
            <p:txBody>
              <a:bodyPr wrap="none" rtlCol="0" anchor="ctr">
                <a:spAutoFit/>
              </a:bodyPr>
              <a:lstStyle/>
              <a:p>
                <a:pPr algn="ctr"/>
                <a:r>
                  <a:rPr lang="fr-FR" sz="2000" cap="small" dirty="0">
                    <a:solidFill>
                      <a:schemeClr val="bg2">
                        <a:lumMod val="50000"/>
                      </a:schemeClr>
                    </a:solidFill>
                    <a:latin typeface="+mj-lt"/>
                  </a:rPr>
                  <a:t>Résultats</a:t>
                </a:r>
                <a:endParaRPr lang="en-GB" sz="2000" cap="small" dirty="0">
                  <a:solidFill>
                    <a:schemeClr val="bg2">
                      <a:lumMod val="50000"/>
                    </a:schemeClr>
                  </a:solidFill>
                  <a:latin typeface="+mj-lt"/>
                </a:endParaRPr>
              </a:p>
            </p:txBody>
          </p:sp>
        </p:grpSp>
      </p:grpSp>
      <p:sp>
        <p:nvSpPr>
          <p:cNvPr id="23" name="ZoneTexte 22">
            <a:extLst>
              <a:ext uri="{FF2B5EF4-FFF2-40B4-BE49-F238E27FC236}">
                <a16:creationId xmlns:a16="http://schemas.microsoft.com/office/drawing/2014/main" id="{6F0E0A28-2E2D-4767-AB9F-B43E52278427}"/>
              </a:ext>
            </a:extLst>
          </p:cNvPr>
          <p:cNvSpPr txBox="1"/>
          <p:nvPr/>
        </p:nvSpPr>
        <p:spPr>
          <a:xfrm>
            <a:off x="948274" y="1821515"/>
            <a:ext cx="3366691" cy="129586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Individus d’intérêt : </a:t>
            </a:r>
            <a:r>
              <a:rPr lang="fr-FR" b="1" dirty="0">
                <a:solidFill>
                  <a:srgbClr val="F8AC00"/>
                </a:solidFill>
              </a:rPr>
              <a:t>94</a:t>
            </a:r>
            <a:r>
              <a:rPr lang="fr-FR" dirty="0">
                <a:solidFill>
                  <a:srgbClr val="F8AC00"/>
                </a:solidFill>
              </a:rPr>
              <a:t> </a:t>
            </a:r>
            <a:r>
              <a:rPr lang="fr-FR" b="1" dirty="0">
                <a:solidFill>
                  <a:srgbClr val="F8AC00"/>
                </a:solidFill>
              </a:rPr>
              <a:t>oiseaux</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Entre 1 et 5 </a:t>
            </a:r>
            <a:r>
              <a:rPr lang="fr-FR" b="1" dirty="0">
                <a:solidFill>
                  <a:srgbClr val="F8AC00"/>
                </a:solidFill>
              </a:rPr>
              <a:t>vols</a:t>
            </a:r>
            <a:r>
              <a:rPr lang="fr-FR" dirty="0"/>
              <a:t> par individu</a:t>
            </a:r>
          </a:p>
        </p:txBody>
      </p:sp>
    </p:spTree>
    <p:extLst>
      <p:ext uri="{BB962C8B-B14F-4D97-AF65-F5344CB8AC3E}">
        <p14:creationId xmlns:p14="http://schemas.microsoft.com/office/powerpoint/2010/main" val="191674690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2874</Words>
  <Application>Microsoft Office PowerPoint</Application>
  <PresentationFormat>Grand écran</PresentationFormat>
  <Paragraphs>386</Paragraphs>
  <Slides>19</Slides>
  <Notes>15</Notes>
  <HiddenSlides>2</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19</vt:i4>
      </vt:variant>
    </vt:vector>
  </HeadingPairs>
  <TitlesOfParts>
    <vt:vector size="26" baseType="lpstr">
      <vt:lpstr>Arial</vt:lpstr>
      <vt:lpstr>Calibri</vt:lpstr>
      <vt:lpstr>Calibri Light</vt:lpstr>
      <vt:lpstr>Cambria Math</vt:lpstr>
      <vt:lpstr>Open Sans</vt:lpstr>
      <vt:lpstr>Symbol</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Pierre Cottais</dc:creator>
  <cp:lastModifiedBy>Pierre Cottais</cp:lastModifiedBy>
  <cp:revision>396</cp:revision>
  <dcterms:created xsi:type="dcterms:W3CDTF">2021-12-17T07:22:13Z</dcterms:created>
  <dcterms:modified xsi:type="dcterms:W3CDTF">2022-01-28T14:26:48Z</dcterms:modified>
</cp:coreProperties>
</file>