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5AC"/>
    <a:srgbClr val="F6DE2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0F073-C889-4F11-9408-744CDA7946D2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37EFF-6C61-4937-B1C1-A794E64DAC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6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FB95E-05F7-4AE3-B12A-5E35ECC7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47D7D0-AD52-46A1-B5DD-AC5A861E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3DC33-3BCB-46D7-8661-7976798C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409D70-3362-4D0D-B5AE-F5E3CCEB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DB6A4C-9FC6-4442-A7F7-9A4B84C1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41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94AD8-4679-49F4-BC1C-37A1510A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5F8E54-E811-44E2-81A3-789DEE706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476C2-E2A8-40C3-8254-1079FA41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BD5BE-00A2-4ECF-B078-9EFD2BFD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14C75D-3964-4663-9DD8-F9B02245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770A3D-2530-4B95-BF58-4D57E1B76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770B31-EBEE-46AC-BAEC-BEB61AD21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C4DFE-E7F9-4BEE-BD24-6AE816A9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00D93-DA7F-4BDF-9473-1FF07E8D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3E5E3-2836-4F62-9773-9DD74DFD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2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9F76D-F051-475E-8388-A518EEE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D603C-F16A-4885-B4B2-888BD200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7BB7D-807A-49CF-B781-2398B8A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62878-98CA-4293-AA0F-E96FA333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C104C-0DE0-40C0-9E5A-35F097E1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3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58C0D-6CE7-4EDF-90DF-7066C961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96AA10-75B4-4056-A8EF-A334EAC5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471592-8CAE-4442-98CD-F9D1EE59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08BEE-B312-4CDC-9668-668400EB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3F22C-CE26-4E43-9014-F8D48C8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84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614EF-204A-4328-8D6E-CCE43B3C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26F9B-727C-4768-8A61-1B594862A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9B26C-7C54-43AB-B83B-E96AE2CB3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2C526-BF2E-42B4-8E1F-68752073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A434D2-799B-4B3B-B965-D4E7B50C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3D0BB0-8217-4A7C-A9C3-92E74E02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83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1F6CC-9C2E-430E-82CC-CFBD1C1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2F26A0-5BE6-4EB5-B4E6-FD857355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066C76-879C-49E9-8A39-F7AE5EF13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5800C0-0AC2-4D66-9B5C-8A311F379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84F681-9516-4A04-805D-3F4F1477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FFC3EA-DB8E-4491-95D4-1C50095A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4F3487-FF13-453A-A1C8-EBEA64D9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B560E2-8FEF-4F04-BAF8-7B34B58D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A53DC-563D-47FD-980B-0E2D2939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075ECB-E46B-4BFB-9018-0AF55D54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8274E2-5F8C-4269-B0DF-69A515FE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9697C-F631-41B3-A89F-DBD3FCFC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3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68AA63-E624-4575-9D01-E4620ADC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93F692-9177-4207-87DE-2640CF09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9AB56-72BD-45E7-88F0-1A5FC7A7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9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BF947-69A5-4AFE-BE47-B1061281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C45CD-E1B5-4D85-9EA0-882AC238D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371673-1743-4FFA-A0F4-C8417DF2A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B714F0-6916-4588-B3F5-A7C9C9D0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6B36F-F354-45B7-B89E-906CBEB7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4FDAB-5378-4B8C-A63B-F575862A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33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F5183-1A6B-4B22-8D3A-081DAD8D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6D5AC6-7F1D-48CE-9635-19AA52416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4893DF-19D5-4C5F-812F-A6B7D4A75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12E75C-2F9A-4BD4-839F-07025676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D3B763-3AE2-40C2-9301-CEF10117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35332-37D1-44F2-94C3-2D47C272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2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3FA091-D97A-4A3C-BFDE-A31F1760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CDD7F9-357E-4ADF-820E-6D43EB75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9FA12-BE30-4EDF-A54C-60C12C39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0FE8-65FD-4950-BD19-4EE3A454551B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43822A-098D-415D-8992-96B5F4F5C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DD170-BD1E-4AAF-9F40-028585111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2878-7F0B-40D4-A83C-458753F39B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0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64FF44B-7B49-48F5-82BD-16C606CE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716"/>
            <a:ext cx="3364637" cy="7222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2743167" y="1474182"/>
            <a:ext cx="6705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cap="small" dirty="0">
                <a:latin typeface="+mj-lt"/>
              </a:rPr>
              <a:t>Préférences d’habitat du Puffin de Scopoli</a:t>
            </a:r>
            <a:br>
              <a:rPr lang="fr-FR" sz="3200" b="1" cap="small" dirty="0">
                <a:latin typeface="+mj-lt"/>
              </a:rPr>
            </a:br>
            <a:r>
              <a:rPr lang="fr-FR" sz="3200" b="1" cap="small" dirty="0">
                <a:latin typeface="+mj-lt"/>
              </a:rPr>
              <a:t>au regard de ses déplacements</a:t>
            </a:r>
            <a:endParaRPr lang="en-GB" sz="3200" b="1" cap="small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CBEBFB-29DD-4C52-80D5-4752C5D69785}"/>
              </a:ext>
            </a:extLst>
          </p:cNvPr>
          <p:cNvSpPr txBox="1"/>
          <p:nvPr/>
        </p:nvSpPr>
        <p:spPr>
          <a:xfrm>
            <a:off x="5325436" y="3223227"/>
            <a:ext cx="1541128" cy="21605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latin typeface="+mj-lt"/>
              </a:rPr>
              <a:t>Pierre</a:t>
            </a:r>
            <a:r>
              <a:rPr lang="fr-FR" sz="2000" b="1" cap="small" dirty="0">
                <a:latin typeface="+mj-lt"/>
              </a:rPr>
              <a:t> Cottais</a:t>
            </a:r>
          </a:p>
          <a:p>
            <a:pPr algn="ctr">
              <a:lnSpc>
                <a:spcPct val="150000"/>
              </a:lnSpc>
            </a:pPr>
            <a:r>
              <a:rPr lang="fr-FR" sz="2000" b="1" dirty="0">
                <a:latin typeface="+mj-lt"/>
              </a:rPr>
              <a:t>An</a:t>
            </a:r>
            <a:r>
              <a:rPr lang="fr-FR" sz="2000" b="1" cap="small" dirty="0">
                <a:latin typeface="+mj-lt"/>
              </a:rPr>
              <a:t> </a:t>
            </a:r>
            <a:r>
              <a:rPr lang="fr-FR" sz="2000" b="1" cap="small" dirty="0" err="1">
                <a:latin typeface="+mj-lt"/>
              </a:rPr>
              <a:t>Hoàng</a:t>
            </a:r>
            <a:endParaRPr lang="fr-FR" sz="2000" b="1" cap="small" dirty="0">
              <a:latin typeface="+mj-lt"/>
            </a:endParaRPr>
          </a:p>
          <a:p>
            <a:pPr algn="ctr">
              <a:lnSpc>
                <a:spcPct val="200000"/>
              </a:lnSpc>
            </a:pPr>
            <a:endParaRPr lang="fr-FR" sz="2000" b="1" cap="small" dirty="0">
              <a:latin typeface="+mj-lt"/>
            </a:endParaRPr>
          </a:p>
          <a:p>
            <a:pPr algn="ctr">
              <a:lnSpc>
                <a:spcPct val="200000"/>
              </a:lnSpc>
            </a:pPr>
            <a:r>
              <a:rPr lang="fr-FR" sz="2000" b="1" dirty="0">
                <a:latin typeface="+mj-lt"/>
              </a:rPr>
              <a:t>17 déc. 2021</a:t>
            </a:r>
            <a:endParaRPr lang="en-GB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808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3625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Présentation des données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D72D9DF0-3594-43B4-B1FB-6A40B7957E3B}"/>
              </a:ext>
            </a:extLst>
          </p:cNvPr>
          <p:cNvSpPr txBox="1"/>
          <p:nvPr/>
        </p:nvSpPr>
        <p:spPr>
          <a:xfrm>
            <a:off x="709999" y="1910265"/>
            <a:ext cx="819455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1EC3D55-1EAF-4BCD-AE12-F04DF72ED02C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C8F618C-C4AA-40AE-B187-F6C183936393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E147E4E-8AF4-4CE6-A3DB-9C4D88B0938F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Puffin de Scopoli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4FD3847-06CC-44A7-B2B6-F55EE528E561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59DC45A-D552-4096-94B5-63176DD1C525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0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2187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Problématique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F3CA55-8496-4A48-AE99-3450B97E6A82}"/>
              </a:ext>
            </a:extLst>
          </p:cNvPr>
          <p:cNvSpPr txBox="1"/>
          <p:nvPr/>
        </p:nvSpPr>
        <p:spPr>
          <a:xfrm>
            <a:off x="709999" y="1910265"/>
            <a:ext cx="8861337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Déplacements complexes de l’oiseau marin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Identification des préférences d’habitats au travers des caractéristiques de mouvement</a:t>
            </a:r>
            <a:r>
              <a:rPr lang="fr-FR" sz="1400" dirty="0"/>
              <a:t>*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Prise en compte des attributs du </a:t>
            </a:r>
            <a:r>
              <a:rPr lang="fr-FR" dirty="0">
                <a:solidFill>
                  <a:srgbClr val="4D85AC"/>
                </a:solidFill>
              </a:rPr>
              <a:t>milieu</a:t>
            </a:r>
            <a:r>
              <a:rPr lang="fr-FR" dirty="0"/>
              <a:t> (sélection de ressource / habitat)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Prise en compte des caractéristiques des </a:t>
            </a:r>
            <a:r>
              <a:rPr lang="fr-FR" dirty="0">
                <a:solidFill>
                  <a:srgbClr val="4D85AC"/>
                </a:solidFill>
              </a:rPr>
              <a:t>déplacements</a:t>
            </a:r>
            <a:r>
              <a:rPr lang="fr-FR" dirty="0"/>
              <a:t> (sélection de mouvement)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9C811963-1B60-4481-838F-BF6E9EF1E698}"/>
              </a:ext>
            </a:extLst>
          </p:cNvPr>
          <p:cNvSpPr txBox="1"/>
          <p:nvPr/>
        </p:nvSpPr>
        <p:spPr>
          <a:xfrm>
            <a:off x="709999" y="5115621"/>
            <a:ext cx="231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 déplacements « pas à pas »</a:t>
            </a:r>
            <a:endParaRPr lang="en-GB" sz="14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C331B67-A3B0-4994-A629-7877A36F9ED2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D2D514B-76BC-4D16-BA4A-1C995C3FE4AF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B5D94A2-FCAC-4D14-889D-33CCE3B8AEE0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46C0B4-CAEB-408B-8800-A7A1108B8E4E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0CD5D24-58BD-49C1-8817-AF446A0D6C3F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E4CD434-DA74-453D-9410-A53708DEF9E4}"/>
              </a:ext>
            </a:extLst>
          </p:cNvPr>
          <p:cNvGrpSpPr/>
          <p:nvPr/>
        </p:nvGrpSpPr>
        <p:grpSpPr>
          <a:xfrm>
            <a:off x="11498080" y="602928"/>
            <a:ext cx="677164" cy="523219"/>
            <a:chOff x="11498080" y="602928"/>
            <a:chExt cx="677164" cy="523219"/>
          </a:xfrm>
        </p:grpSpPr>
        <p:sp>
          <p:nvSpPr>
            <p:cNvPr id="24" name="Graphique 6" descr="Colibri">
              <a:extLst>
                <a:ext uri="{FF2B5EF4-FFF2-40B4-BE49-F238E27FC236}">
                  <a16:creationId xmlns:a16="http://schemas.microsoft.com/office/drawing/2014/main" id="{DF884E48-8452-4043-881C-C105C475DE57}"/>
                </a:ext>
              </a:extLst>
            </p:cNvPr>
            <p:cNvSpPr/>
            <p:nvPr/>
          </p:nvSpPr>
          <p:spPr>
            <a:xfrm>
              <a:off x="11498080" y="602928"/>
              <a:ext cx="677164" cy="523219"/>
            </a:xfrm>
            <a:custGeom>
              <a:avLst/>
              <a:gdLst>
                <a:gd name="connsiteX0" fmla="*/ 590378 w 592049"/>
                <a:gd name="connsiteY0" fmla="*/ 128536 h 457454"/>
                <a:gd name="connsiteX1" fmla="*/ 476218 w 592049"/>
                <a:gd name="connsiteY1" fmla="*/ 132108 h 457454"/>
                <a:gd name="connsiteX2" fmla="*/ 422189 w 592049"/>
                <a:gd name="connsiteY2" fmla="*/ 117224 h 457454"/>
                <a:gd name="connsiteX3" fmla="*/ 329759 w 592049"/>
                <a:gd name="connsiteY3" fmla="*/ 177355 h 457454"/>
                <a:gd name="connsiteX4" fmla="*/ 198929 w 592049"/>
                <a:gd name="connsiteY4" fmla="*/ 2394 h 457454"/>
                <a:gd name="connsiteX5" fmla="*/ 183152 w 592049"/>
                <a:gd name="connsiteY5" fmla="*/ 4306 h 457454"/>
                <a:gd name="connsiteX6" fmla="*/ 180771 w 592049"/>
                <a:gd name="connsiteY6" fmla="*/ 10729 h 457454"/>
                <a:gd name="connsiteX7" fmla="*/ 191487 w 592049"/>
                <a:gd name="connsiteY7" fmla="*/ 108442 h 457454"/>
                <a:gd name="connsiteX8" fmla="*/ 299619 w 592049"/>
                <a:gd name="connsiteY8" fmla="*/ 201690 h 457454"/>
                <a:gd name="connsiteX9" fmla="*/ 287042 w 592049"/>
                <a:gd name="connsiteY9" fmla="*/ 209877 h 457454"/>
                <a:gd name="connsiteX10" fmla="*/ 44359 w 592049"/>
                <a:gd name="connsiteY10" fmla="*/ 62897 h 457454"/>
                <a:gd name="connsiteX11" fmla="*/ 31112 w 592049"/>
                <a:gd name="connsiteY11" fmla="*/ 71677 h 457454"/>
                <a:gd name="connsiteX12" fmla="*/ 31782 w 592049"/>
                <a:gd name="connsiteY12" fmla="*/ 78302 h 457454"/>
                <a:gd name="connsiteX13" fmla="*/ 185831 w 592049"/>
                <a:gd name="connsiteY13" fmla="*/ 263161 h 457454"/>
                <a:gd name="connsiteX14" fmla="*/ 1716 w 592049"/>
                <a:gd name="connsiteY14" fmla="*/ 446383 h 457454"/>
                <a:gd name="connsiteX15" fmla="*/ 2175 w 592049"/>
                <a:gd name="connsiteY15" fmla="*/ 455738 h 457454"/>
                <a:gd name="connsiteX16" fmla="*/ 9158 w 592049"/>
                <a:gd name="connsiteY16" fmla="*/ 456951 h 457454"/>
                <a:gd name="connsiteX17" fmla="*/ 229516 w 592049"/>
                <a:gd name="connsiteY17" fmla="*/ 378065 h 457454"/>
                <a:gd name="connsiteX18" fmla="*/ 479939 w 592049"/>
                <a:gd name="connsiteY18" fmla="*/ 151903 h 457454"/>
                <a:gd name="connsiteX19" fmla="*/ 590675 w 592049"/>
                <a:gd name="connsiteY19" fmla="*/ 132182 h 457454"/>
                <a:gd name="connsiteX20" fmla="*/ 591984 w 592049"/>
                <a:gd name="connsiteY20" fmla="*/ 129900 h 457454"/>
                <a:gd name="connsiteX21" fmla="*/ 590378 w 592049"/>
                <a:gd name="connsiteY21" fmla="*/ 128536 h 45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2049" h="457454">
                  <a:moveTo>
                    <a:pt x="590378" y="128536"/>
                  </a:moveTo>
                  <a:lnTo>
                    <a:pt x="476218" y="132108"/>
                  </a:lnTo>
                  <a:cubicBezTo>
                    <a:pt x="467957" y="125559"/>
                    <a:pt x="451138" y="116554"/>
                    <a:pt x="422189" y="117224"/>
                  </a:cubicBezTo>
                  <a:cubicBezTo>
                    <a:pt x="383416" y="118414"/>
                    <a:pt x="365034" y="146024"/>
                    <a:pt x="329759" y="177355"/>
                  </a:cubicBezTo>
                  <a:cubicBezTo>
                    <a:pt x="300735" y="112089"/>
                    <a:pt x="247004" y="40571"/>
                    <a:pt x="198929" y="2394"/>
                  </a:cubicBezTo>
                  <a:cubicBezTo>
                    <a:pt x="194045" y="-1435"/>
                    <a:pt x="186981" y="-579"/>
                    <a:pt x="183152" y="4306"/>
                  </a:cubicBezTo>
                  <a:cubicBezTo>
                    <a:pt x="181709" y="6146"/>
                    <a:pt x="180876" y="8392"/>
                    <a:pt x="180771" y="10729"/>
                  </a:cubicBezTo>
                  <a:cubicBezTo>
                    <a:pt x="180598" y="43602"/>
                    <a:pt x="184193" y="76387"/>
                    <a:pt x="191487" y="108442"/>
                  </a:cubicBezTo>
                  <a:cubicBezTo>
                    <a:pt x="236139" y="135382"/>
                    <a:pt x="276698" y="167978"/>
                    <a:pt x="299619" y="201690"/>
                  </a:cubicBezTo>
                  <a:cubicBezTo>
                    <a:pt x="295675" y="204444"/>
                    <a:pt x="291433" y="207197"/>
                    <a:pt x="287042" y="209877"/>
                  </a:cubicBezTo>
                  <a:cubicBezTo>
                    <a:pt x="242911" y="146694"/>
                    <a:pt x="125774" y="79791"/>
                    <a:pt x="44359" y="62897"/>
                  </a:cubicBezTo>
                  <a:cubicBezTo>
                    <a:pt x="38277" y="61664"/>
                    <a:pt x="32346" y="65595"/>
                    <a:pt x="31112" y="71677"/>
                  </a:cubicBezTo>
                  <a:cubicBezTo>
                    <a:pt x="30661" y="73902"/>
                    <a:pt x="30895" y="76212"/>
                    <a:pt x="31782" y="78302"/>
                  </a:cubicBezTo>
                  <a:cubicBezTo>
                    <a:pt x="54778" y="129503"/>
                    <a:pt x="122574" y="215086"/>
                    <a:pt x="185831" y="263161"/>
                  </a:cubicBezTo>
                  <a:lnTo>
                    <a:pt x="1716" y="446383"/>
                  </a:lnTo>
                  <a:cubicBezTo>
                    <a:pt x="-741" y="449093"/>
                    <a:pt x="-535" y="453282"/>
                    <a:pt x="2175" y="455738"/>
                  </a:cubicBezTo>
                  <a:cubicBezTo>
                    <a:pt x="4073" y="457459"/>
                    <a:pt x="6792" y="457931"/>
                    <a:pt x="9158" y="456951"/>
                  </a:cubicBezTo>
                  <a:cubicBezTo>
                    <a:pt x="61848" y="429118"/>
                    <a:pt x="154649" y="385433"/>
                    <a:pt x="229516" y="378065"/>
                  </a:cubicBezTo>
                  <a:cubicBezTo>
                    <a:pt x="373369" y="363926"/>
                    <a:pt x="452775" y="277152"/>
                    <a:pt x="479939" y="151903"/>
                  </a:cubicBezTo>
                  <a:lnTo>
                    <a:pt x="590675" y="132182"/>
                  </a:lnTo>
                  <a:cubicBezTo>
                    <a:pt x="591667" y="131913"/>
                    <a:pt x="592253" y="130892"/>
                    <a:pt x="591984" y="129900"/>
                  </a:cubicBezTo>
                  <a:cubicBezTo>
                    <a:pt x="591783" y="129156"/>
                    <a:pt x="591144" y="128614"/>
                    <a:pt x="590378" y="128536"/>
                  </a:cubicBezTo>
                  <a:close/>
                </a:path>
              </a:pathLst>
            </a:custGeom>
            <a:noFill/>
            <a:ln w="6350" cap="flat">
              <a:solidFill>
                <a:srgbClr val="4D85AC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5B100A8-D6E2-4BCA-9212-375856F091D5}"/>
                </a:ext>
              </a:extLst>
            </p:cNvPr>
            <p:cNvSpPr txBox="1"/>
            <p:nvPr/>
          </p:nvSpPr>
          <p:spPr>
            <a:xfrm>
              <a:off x="11661774" y="750000"/>
              <a:ext cx="346919" cy="34000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fld id="{DF35C7F4-FC31-4C7D-82F5-148820E01BCC}" type="slidenum">
                <a:rPr lang="en-GB" sz="1600" b="1" smtClean="0">
                  <a:solidFill>
                    <a:srgbClr val="4D85AC"/>
                  </a:solidFill>
                </a:rPr>
                <a:pPr algn="ctr"/>
                <a:t>2</a:t>
              </a:fld>
              <a:endParaRPr lang="en-GB" sz="1600" b="1" dirty="0">
                <a:solidFill>
                  <a:srgbClr val="4D85A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02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F3CA55-8496-4A48-AE99-3450B97E6A82}"/>
              </a:ext>
            </a:extLst>
          </p:cNvPr>
          <p:cNvSpPr txBox="1"/>
          <p:nvPr/>
        </p:nvSpPr>
        <p:spPr>
          <a:xfrm>
            <a:off x="709999" y="1910265"/>
            <a:ext cx="7525202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Analyse de sélection de mouvements (</a:t>
            </a:r>
            <a:r>
              <a:rPr lang="fr-FR" i="1" dirty="0"/>
              <a:t>SSA</a:t>
            </a:r>
            <a:r>
              <a:rPr lang="fr-FR" dirty="0"/>
              <a:t>)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(H) </a:t>
            </a:r>
            <a:r>
              <a:rPr lang="fr-FR" dirty="0">
                <a:solidFill>
                  <a:srgbClr val="4D85AC"/>
                </a:solidFill>
              </a:rPr>
              <a:t>indépendance</a:t>
            </a:r>
            <a:r>
              <a:rPr lang="fr-FR" dirty="0"/>
              <a:t> des attributs de mouvement et de milieu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Analyse </a:t>
            </a:r>
            <a:r>
              <a:rPr lang="fr-FR" dirty="0">
                <a:solidFill>
                  <a:srgbClr val="4D85AC"/>
                </a:solidFill>
              </a:rPr>
              <a:t>intégrée</a:t>
            </a:r>
            <a:r>
              <a:rPr lang="fr-FR" dirty="0"/>
              <a:t> de sélection de mouvements </a:t>
            </a:r>
            <a:r>
              <a:rPr lang="fr-FR" cap="small" dirty="0"/>
              <a:t>(</a:t>
            </a:r>
            <a:r>
              <a:rPr lang="fr-FR" i="1" dirty="0" err="1">
                <a:solidFill>
                  <a:srgbClr val="4D85AC"/>
                </a:solidFill>
              </a:rPr>
              <a:t>i</a:t>
            </a:r>
            <a:r>
              <a:rPr lang="fr-FR" i="1" dirty="0" err="1"/>
              <a:t>SSA</a:t>
            </a:r>
            <a:r>
              <a:rPr lang="fr-FR" dirty="0"/>
              <a:t>)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(H) estimation </a:t>
            </a:r>
            <a:r>
              <a:rPr lang="fr-FR" dirty="0">
                <a:solidFill>
                  <a:srgbClr val="4D85AC"/>
                </a:solidFill>
              </a:rPr>
              <a:t>simultanée</a:t>
            </a:r>
            <a:r>
              <a:rPr lang="fr-FR" dirty="0"/>
              <a:t> des paramètres de mouvement et de milieu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BA5DCB-579C-4521-AA43-9A320F76D293}"/>
              </a:ext>
            </a:extLst>
          </p:cNvPr>
          <p:cNvSpPr txBox="1"/>
          <p:nvPr/>
        </p:nvSpPr>
        <p:spPr>
          <a:xfrm>
            <a:off x="331514" y="985910"/>
            <a:ext cx="155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Méthodes</a:t>
            </a:r>
            <a:endParaRPr lang="en-GB" sz="2800" b="1" cap="small" dirty="0">
              <a:latin typeface="+mj-lt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E58E8BC-D42D-48B4-94E3-9BCA3D802151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113BB11-A83C-49E2-BAB2-A763111E1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7DCB91E-FA13-4029-B8D2-DB5F8BBE991B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4553B6D-44C5-4EA0-93F1-76C5B7AB9E5B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4A00E0B-9664-40BF-877A-37AA2DDA8753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4526DE0-6B9A-4F57-B335-47A454CC9D04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046F4DEA-70C9-437D-95D6-9D9F7AEE3697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79800F6-E446-440E-BD9D-8487E6E6741D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6FF3D88-F4A9-4B0A-A59B-3D033F85A7CE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56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1542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Démarche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F3CA55-8496-4A48-AE99-3450B97E6A82}"/>
              </a:ext>
            </a:extLst>
          </p:cNvPr>
          <p:cNvSpPr txBox="1"/>
          <p:nvPr/>
        </p:nvSpPr>
        <p:spPr>
          <a:xfrm>
            <a:off x="709999" y="1910265"/>
            <a:ext cx="8242321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Simulation d’un déplacement </a:t>
            </a:r>
            <a:r>
              <a:rPr lang="fr-FR" dirty="0">
                <a:solidFill>
                  <a:srgbClr val="4D85AC"/>
                </a:solidFill>
              </a:rPr>
              <a:t>aléatoire</a:t>
            </a:r>
            <a:r>
              <a:rPr lang="fr-FR" dirty="0"/>
              <a:t> dans un milieu </a:t>
            </a:r>
            <a:r>
              <a:rPr lang="fr-FR" dirty="0">
                <a:solidFill>
                  <a:srgbClr val="4D85AC"/>
                </a:solidFill>
              </a:rPr>
              <a:t>hétérogène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Exploration de données réelles : déplacement du Puffin de Scopoli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Application de la méthode de </a:t>
            </a:r>
            <a:r>
              <a:rPr lang="fr-FR" dirty="0">
                <a:solidFill>
                  <a:srgbClr val="4D85AC"/>
                </a:solidFill>
              </a:rPr>
              <a:t>sélection de mouvements intégrée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2">
                    <a:lumMod val="75000"/>
                  </a:schemeClr>
                </a:solidFill>
              </a:rPr>
              <a:t>Identification des préférences d’habitats au regard des paramètres de mouvement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59CC6B2-A9F0-4AF6-9457-47426B28015F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74A691C-C1F9-49FC-8B2D-80CFF49C8772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E935D30-B00B-4FA8-B3C0-DA33CE611891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BA97F62-2F4E-4BD9-98B5-4DBCE5704740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9C7294A-1A9C-4A5D-823B-F47811406D3A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1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Grille de milieu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F3CA55-8496-4A48-AE99-3450B97E6A82}"/>
              </a:ext>
            </a:extLst>
          </p:cNvPr>
          <p:cNvSpPr txBox="1"/>
          <p:nvPr/>
        </p:nvSpPr>
        <p:spPr>
          <a:xfrm>
            <a:off x="709999" y="1910265"/>
            <a:ext cx="5203989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Simulation d’un environnement </a:t>
            </a:r>
            <a:r>
              <a:rPr lang="fr-FR" dirty="0">
                <a:solidFill>
                  <a:srgbClr val="4D85AC"/>
                </a:solidFill>
              </a:rPr>
              <a:t>hétérogène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FR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FR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Cellules avec différentes valeurs (</a:t>
            </a:r>
            <a:r>
              <a:rPr lang="fr-FR" dirty="0">
                <a:solidFill>
                  <a:srgbClr val="4D85AC"/>
                </a:solidFill>
              </a:rPr>
              <a:t>qualité</a:t>
            </a:r>
            <a:r>
              <a:rPr lang="fr-FR" dirty="0"/>
              <a:t> d’habitat)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16EA68EF-811D-426C-9D65-7C66A857F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4" t="16024" r="27578" b="15044"/>
          <a:stretch/>
        </p:blipFill>
        <p:spPr>
          <a:xfrm>
            <a:off x="7254945" y="1910265"/>
            <a:ext cx="3663950" cy="3533775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2736EB41-DB28-4C68-89DB-0A437860D6CD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3EA6BA0-04D5-45AC-9474-C92F1266CDA0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4547D34-93E3-46AA-8AE6-C6681E0F8456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125BD89-6267-4EE8-A8C4-B6AD823827FD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525991C-4FAC-4B73-AFB3-1824C1596DE4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Simulation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28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355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Mouvement « pas à pas »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6944E6D7-48CD-46AC-ADE3-9F91707776C0}"/>
              </a:ext>
            </a:extLst>
          </p:cNvPr>
          <p:cNvSpPr txBox="1"/>
          <p:nvPr/>
        </p:nvSpPr>
        <p:spPr>
          <a:xfrm>
            <a:off x="709999" y="1910265"/>
            <a:ext cx="5139484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Caractéristiques d’un « pas »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Longueur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Angle de rotation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Choix d’une cellule parmi les 8 cellules adjacentes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« pas » sélectionné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« pas » disponibles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1994C0E8-372B-4B24-87F1-3C5BAB8B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90746"/>
              </p:ext>
            </p:extLst>
          </p:nvPr>
        </p:nvGraphicFramePr>
        <p:xfrm>
          <a:off x="8495291" y="1910265"/>
          <a:ext cx="2423604" cy="2230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868">
                  <a:extLst>
                    <a:ext uri="{9D8B030D-6E8A-4147-A177-3AD203B41FA5}">
                      <a16:colId xmlns:a16="http://schemas.microsoft.com/office/drawing/2014/main" val="242590174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4100380819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3733825191"/>
                    </a:ext>
                  </a:extLst>
                </a:gridCol>
              </a:tblGrid>
              <a:tr h="7435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23003"/>
                  </a:ext>
                </a:extLst>
              </a:tr>
              <a:tr h="7435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81810"/>
                  </a:ext>
                </a:extLst>
              </a:tr>
              <a:tr h="7435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6DE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0019"/>
                  </a:ext>
                </a:extLst>
              </a:tr>
            </a:tbl>
          </a:graphicData>
        </a:graphic>
      </p:graphicFrame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4A77B55-0607-4045-9CF2-927BB23203B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926286" y="2313415"/>
            <a:ext cx="780807" cy="71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D4A8D-395F-4421-AECA-4B98A1A06E07}"/>
              </a:ext>
            </a:extLst>
          </p:cNvPr>
          <p:cNvSpPr/>
          <p:nvPr/>
        </p:nvSpPr>
        <p:spPr>
          <a:xfrm>
            <a:off x="3604139" y="4363534"/>
            <a:ext cx="307879" cy="2612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E521C8-E77C-4357-8ED7-D171A80DF0F8}"/>
              </a:ext>
            </a:extLst>
          </p:cNvPr>
          <p:cNvSpPr/>
          <p:nvPr/>
        </p:nvSpPr>
        <p:spPr>
          <a:xfrm>
            <a:off x="3604138" y="4904628"/>
            <a:ext cx="307879" cy="261257"/>
          </a:xfrm>
          <a:prstGeom prst="rect">
            <a:avLst/>
          </a:prstGeom>
          <a:solidFill>
            <a:srgbClr val="F6D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5911685-9526-4F9D-ACC4-C8CE94B3F16A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202A548-EC18-4A9D-84A5-F6965DC6D278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3B909E4-1CB2-4CC0-97A0-E3CC5CF6F29C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00837037-72B4-4424-8E43-67F8B1ED245F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6CE91BA0-8F98-42EE-8376-E0A1F83CE2C4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Simulation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80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468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Représentation d’un déplacement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D72D9DF0-3594-43B4-B1FB-6A40B7957E3B}"/>
              </a:ext>
            </a:extLst>
          </p:cNvPr>
          <p:cNvSpPr txBox="1"/>
          <p:nvPr/>
        </p:nvSpPr>
        <p:spPr>
          <a:xfrm>
            <a:off x="709999" y="1910265"/>
            <a:ext cx="4956293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Suppression des premiers « pas » (rodage)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Échantillon des positions à </a:t>
            </a:r>
            <a:r>
              <a:rPr lang="fr-FR" dirty="0">
                <a:solidFill>
                  <a:srgbClr val="4D85AC"/>
                </a:solidFill>
              </a:rPr>
              <a:t>intervalles réguliers</a:t>
            </a:r>
            <a:r>
              <a:rPr lang="fr-FR" sz="1400" dirty="0"/>
              <a:t>*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Analogie avec la collecte de données réelle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01C787-0BDC-44DC-9DBA-B9C2B032EC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t="5338" b="7064"/>
          <a:stretch/>
        </p:blipFill>
        <p:spPr>
          <a:xfrm>
            <a:off x="6096000" y="1910265"/>
            <a:ext cx="4822895" cy="325282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F4057EA-5DAF-4047-8169-B731E467F6E2}"/>
              </a:ext>
            </a:extLst>
          </p:cNvPr>
          <p:cNvSpPr txBox="1"/>
          <p:nvPr/>
        </p:nvSpPr>
        <p:spPr>
          <a:xfrm>
            <a:off x="709999" y="5115621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* </a:t>
            </a:r>
            <a:r>
              <a:rPr lang="fr-FR" sz="1400" i="1" dirty="0" err="1"/>
              <a:t>bursts</a:t>
            </a:r>
            <a:endParaRPr lang="en-GB" sz="1400" i="1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6CB03EA-2C43-4F67-B15F-88ED24EC3315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D09D8E-A98D-45B0-9610-FE25D33D514E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BCDAFE7-C037-4FE8-9FB4-13639766EAC8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Puffin de Scopoli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FD2AD9C7-7DC7-403B-A025-AC5867A313B3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2F45F601-1B7F-4654-B156-BEE80D302D2E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Simulation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86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3625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Présentation des données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D72D9DF0-3594-43B4-B1FB-6A40B7957E3B}"/>
              </a:ext>
            </a:extLst>
          </p:cNvPr>
          <p:cNvSpPr txBox="1"/>
          <p:nvPr/>
        </p:nvSpPr>
        <p:spPr>
          <a:xfrm>
            <a:off x="709999" y="1910265"/>
            <a:ext cx="819455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1EC3D55-1EAF-4BCD-AE12-F04DF72ED02C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C8F618C-C4AA-40AE-B187-F6C183936393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E147E4E-8AF4-4CE6-A3DB-9C4D88B0938F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Puffin de Scopoli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4FD3847-06CC-44A7-B2B6-F55EE528E561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59DC45A-D552-4096-94B5-63176DD1C525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2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6625386-5BD3-4DE5-A1E1-CB66A4A4522C}"/>
              </a:ext>
            </a:extLst>
          </p:cNvPr>
          <p:cNvSpPr txBox="1"/>
          <p:nvPr/>
        </p:nvSpPr>
        <p:spPr>
          <a:xfrm>
            <a:off x="331514" y="985910"/>
            <a:ext cx="3770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small" dirty="0">
                <a:latin typeface="+mj-lt"/>
              </a:rPr>
              <a:t>Transformation en « pas »</a:t>
            </a:r>
            <a:endParaRPr lang="en-GB" sz="2800" b="1" cap="small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A0B21-8C7C-4C84-801D-ABF9D5D717AC}"/>
              </a:ext>
            </a:extLst>
          </p:cNvPr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236DF1-FE0B-47CD-B6F7-222B07FA78D2}"/>
              </a:ext>
            </a:extLst>
          </p:cNvPr>
          <p:cNvGrpSpPr/>
          <p:nvPr/>
        </p:nvGrpSpPr>
        <p:grpSpPr>
          <a:xfrm>
            <a:off x="2" y="6398015"/>
            <a:ext cx="12071773" cy="468862"/>
            <a:chOff x="2" y="6398015"/>
            <a:chExt cx="12071773" cy="4688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06752B0-0987-4E4C-B84C-C2DD6B61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398015"/>
              <a:ext cx="2184118" cy="468862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1FAA6E3-D807-4D9C-AA42-4A7B3B00023C}"/>
                </a:ext>
              </a:extLst>
            </p:cNvPr>
            <p:cNvSpPr txBox="1"/>
            <p:nvPr/>
          </p:nvSpPr>
          <p:spPr>
            <a:xfrm>
              <a:off x="4840375" y="6463169"/>
              <a:ext cx="228043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Pierre</a:t>
              </a:r>
              <a:r>
                <a:rPr lang="fr-FR" sz="1600" b="1" cap="small" dirty="0">
                  <a:latin typeface="+mj-lt"/>
                </a:rPr>
                <a:t> Cottais &amp; </a:t>
              </a:r>
              <a:r>
                <a:rPr lang="fr-FR" sz="1600" b="1" dirty="0">
                  <a:latin typeface="+mj-lt"/>
                </a:rPr>
                <a:t>An</a:t>
              </a:r>
              <a:r>
                <a:rPr lang="fr-FR" sz="1600" b="1" cap="small" dirty="0">
                  <a:latin typeface="+mj-lt"/>
                </a:rPr>
                <a:t> </a:t>
              </a:r>
              <a:r>
                <a:rPr lang="fr-FR" sz="1600" b="1" cap="small" dirty="0" err="1">
                  <a:latin typeface="+mj-lt"/>
                </a:rPr>
                <a:t>Hoàng</a:t>
              </a:r>
              <a:endParaRPr lang="en-GB" sz="1600" b="1" cap="small" dirty="0">
                <a:latin typeface="+mj-lt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572DDA-3C74-4FDE-90E6-488C7FC1DA32}"/>
                </a:ext>
              </a:extLst>
            </p:cNvPr>
            <p:cNvSpPr txBox="1"/>
            <p:nvPr/>
          </p:nvSpPr>
          <p:spPr>
            <a:xfrm>
              <a:off x="10918895" y="6463169"/>
              <a:ext cx="11528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1600" b="1" dirty="0">
                  <a:latin typeface="+mj-lt"/>
                </a:rPr>
                <a:t>17/12/2021</a:t>
              </a:r>
              <a:endParaRPr lang="en-GB" sz="1600" b="1" cap="small" dirty="0">
                <a:latin typeface="+mj-lt"/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D72D9DF0-3594-43B4-B1FB-6A40B7957E3B}"/>
              </a:ext>
            </a:extLst>
          </p:cNvPr>
          <p:cNvSpPr txBox="1"/>
          <p:nvPr/>
        </p:nvSpPr>
        <p:spPr>
          <a:xfrm>
            <a:off x="709999" y="1910265"/>
            <a:ext cx="819455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1EC3D55-1EAF-4BCD-AE12-F04DF72ED02C}"/>
              </a:ext>
            </a:extLst>
          </p:cNvPr>
          <p:cNvGrpSpPr/>
          <p:nvPr/>
        </p:nvGrpSpPr>
        <p:grpSpPr>
          <a:xfrm>
            <a:off x="696373" y="92332"/>
            <a:ext cx="10797650" cy="400110"/>
            <a:chOff x="696373" y="92332"/>
            <a:chExt cx="10797650" cy="40011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C8F618C-C4AA-40AE-B187-F6C183936393}"/>
                </a:ext>
              </a:extLst>
            </p:cNvPr>
            <p:cNvSpPr txBox="1"/>
            <p:nvPr/>
          </p:nvSpPr>
          <p:spPr>
            <a:xfrm>
              <a:off x="696373" y="92332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Introduction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E147E4E-8AF4-4CE6-A3DB-9C4D88B0938F}"/>
                </a:ext>
              </a:extLst>
            </p:cNvPr>
            <p:cNvSpPr txBox="1"/>
            <p:nvPr/>
          </p:nvSpPr>
          <p:spPr>
            <a:xfrm>
              <a:off x="6677401" y="92332"/>
              <a:ext cx="188987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b="1" cap="small" dirty="0">
                  <a:solidFill>
                    <a:schemeClr val="bg1"/>
                  </a:solidFill>
                  <a:latin typeface="+mj-lt"/>
                </a:rPr>
                <a:t>Puffin de Scopoli</a:t>
              </a:r>
              <a:endParaRPr lang="en-GB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4FD3847-06CC-44A7-B2B6-F55EE528E561}"/>
                </a:ext>
              </a:extLst>
            </p:cNvPr>
            <p:cNvSpPr txBox="1"/>
            <p:nvPr/>
          </p:nvSpPr>
          <p:spPr>
            <a:xfrm>
              <a:off x="10176162" y="92332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Conclusion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59DC45A-D552-4096-94B5-63176DD1C525}"/>
                </a:ext>
              </a:extLst>
            </p:cNvPr>
            <p:cNvSpPr txBox="1"/>
            <p:nvPr/>
          </p:nvSpPr>
          <p:spPr>
            <a:xfrm>
              <a:off x="3811440" y="92332"/>
              <a:ext cx="125386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2">
                      <a:lumMod val="90000"/>
                    </a:schemeClr>
                  </a:solidFill>
                  <a:latin typeface="+mj-lt"/>
                </a:rPr>
                <a:t>Simulation</a:t>
              </a:r>
              <a:endParaRPr lang="en-GB" sz="2000" cap="small" dirty="0">
                <a:solidFill>
                  <a:schemeClr val="bg2">
                    <a:lumMod val="9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552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Grand écran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89</cp:revision>
  <dcterms:created xsi:type="dcterms:W3CDTF">2021-12-17T07:22:13Z</dcterms:created>
  <dcterms:modified xsi:type="dcterms:W3CDTF">2022-01-06T15:38:31Z</dcterms:modified>
</cp:coreProperties>
</file>