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72" r:id="rId4"/>
    <p:sldId id="276" r:id="rId5"/>
    <p:sldId id="273" r:id="rId6"/>
    <p:sldId id="268" r:id="rId7"/>
    <p:sldId id="277" r:id="rId8"/>
    <p:sldId id="274" r:id="rId9"/>
    <p:sldId id="275" r:id="rId10"/>
    <p:sldId id="263" r:id="rId11"/>
    <p:sldId id="271" r:id="rId12"/>
    <p:sldId id="278"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5AC"/>
    <a:srgbClr val="F6DE2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74" autoAdjust="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0F073-C889-4F11-9408-744CDA7946D2}" type="datetimeFigureOut">
              <a:rPr lang="en-GB" smtClean="0"/>
              <a:t>17/01/2022</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37EFF-6C61-4937-B1C1-A794E64DAC0F}" type="slidenum">
              <a:rPr lang="en-GB" smtClean="0"/>
              <a:t>‹N°›</a:t>
            </a:fld>
            <a:endParaRPr lang="en-GB"/>
          </a:p>
        </p:txBody>
      </p:sp>
    </p:spTree>
    <p:extLst>
      <p:ext uri="{BB962C8B-B14F-4D97-AF65-F5344CB8AC3E}">
        <p14:creationId xmlns:p14="http://schemas.microsoft.com/office/powerpoint/2010/main" val="151676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a:p>
            <a:pPr marL="285750" indent="-285750">
              <a:lnSpc>
                <a:spcPct val="200000"/>
              </a:lnSpc>
              <a:buFont typeface="Arial" panose="020B0604020202020204" pitchFamily="34" charset="0"/>
              <a:buChar char="•"/>
            </a:pPr>
            <a:r>
              <a:rPr lang="fr-FR" dirty="0"/>
              <a:t>Identification des préférences d’habitats au travers des caractéristiques de mouvement</a:t>
            </a:r>
            <a:r>
              <a:rPr lang="fr-FR" sz="1050" dirty="0"/>
              <a:t>*</a:t>
            </a:r>
          </a:p>
          <a:p>
            <a:pPr marL="285750" indent="-285750">
              <a:lnSpc>
                <a:spcPct val="200000"/>
              </a:lnSpc>
              <a:buFont typeface="Arial" panose="020B0604020202020204" pitchFamily="34" charset="0"/>
              <a:buChar char="•"/>
            </a:pPr>
            <a:r>
              <a:rPr lang="fr-FR" dirty="0"/>
              <a:t>Comparer les habitats préférés entre les sites de piégeage</a:t>
            </a:r>
          </a:p>
          <a:p>
            <a:pPr>
              <a:lnSpc>
                <a:spcPct val="200000"/>
              </a:lnSpc>
            </a:pPr>
            <a:r>
              <a:rPr lang="fr-FR" dirty="0"/>
              <a:t> =&gt; Déplacements complexes de l’oiseau marin </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2</a:t>
            </a:fld>
            <a:endParaRPr lang="en-GB"/>
          </a:p>
        </p:txBody>
      </p:sp>
    </p:spTree>
    <p:extLst>
      <p:ext uri="{BB962C8B-B14F-4D97-AF65-F5344CB8AC3E}">
        <p14:creationId xmlns:p14="http://schemas.microsoft.com/office/powerpoint/2010/main" val="294873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3</a:t>
            </a:fld>
            <a:endParaRPr lang="en-GB"/>
          </a:p>
        </p:txBody>
      </p:sp>
    </p:spTree>
    <p:extLst>
      <p:ext uri="{BB962C8B-B14F-4D97-AF65-F5344CB8AC3E}">
        <p14:creationId xmlns:p14="http://schemas.microsoft.com/office/powerpoint/2010/main" val="4116954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4</a:t>
            </a:fld>
            <a:endParaRPr lang="en-GB"/>
          </a:p>
        </p:txBody>
      </p:sp>
    </p:spTree>
    <p:extLst>
      <p:ext uri="{BB962C8B-B14F-4D97-AF65-F5344CB8AC3E}">
        <p14:creationId xmlns:p14="http://schemas.microsoft.com/office/powerpoint/2010/main" val="3700643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Seabird populations are typically organized in meta-populations with several breeding colonies dispersed across a large geographical range: </a:t>
            </a:r>
          </a:p>
          <a:p>
            <a:endParaRPr lang="en-US" dirty="0"/>
          </a:p>
          <a:p>
            <a:r>
              <a:rPr lang="en-US" dirty="0"/>
              <a:t>Proportional the probability of use by the animal. Concluded the favorite habitat by taking picture/ sample of space and see the probability that animal appear in which environments highest ( more individuals on sand, which mean the bird prefers sand more then forest). This approach is very straightforward easy to do, however in practice, this method is limited by our understanding of animal behaviors (like the purpose of moving/ energy lost/ </a:t>
            </a:r>
            <a:r>
              <a:rPr lang="en-US" dirty="0" err="1"/>
              <a:t>prederator</a:t>
            </a:r>
            <a:r>
              <a:rPr lang="en-US" dirty="0"/>
              <a:t>... will results different movement, lead to choosing different environment). Also, in </a:t>
            </a:r>
            <a:r>
              <a:rPr lang="en-US" dirty="0" err="1"/>
              <a:t>realife</a:t>
            </a:r>
            <a:r>
              <a:rPr lang="en-US" dirty="0"/>
              <a:t>, it’s not always possible to take picture of animal (fishes) all the time. Also, computational expensive if there’re too many parameters of environment</a:t>
            </a:r>
          </a:p>
          <a:p>
            <a:endParaRPr lang="en-US" dirty="0"/>
          </a:p>
          <a:p>
            <a:r>
              <a:rPr lang="en-US" dirty="0"/>
              <a:t>=&gt; </a:t>
            </a:r>
          </a:p>
          <a:p>
            <a:endParaRPr lang="en-US" dirty="0"/>
          </a:p>
          <a:p>
            <a:r>
              <a:rPr lang="en-US" dirty="0"/>
              <a:t>Traditionally, this method is using widely among ecologist</a:t>
            </a:r>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5</a:t>
            </a:fld>
            <a:endParaRPr lang="en-GB"/>
          </a:p>
        </p:txBody>
      </p:sp>
    </p:spTree>
    <p:extLst>
      <p:ext uri="{BB962C8B-B14F-4D97-AF65-F5344CB8AC3E}">
        <p14:creationId xmlns:p14="http://schemas.microsoft.com/office/powerpoint/2010/main" val="269489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6</a:t>
            </a:fld>
            <a:endParaRPr lang="en-GB"/>
          </a:p>
        </p:txBody>
      </p:sp>
    </p:spTree>
    <p:extLst>
      <p:ext uri="{BB962C8B-B14F-4D97-AF65-F5344CB8AC3E}">
        <p14:creationId xmlns:p14="http://schemas.microsoft.com/office/powerpoint/2010/main" val="88143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8</a:t>
            </a:fld>
            <a:endParaRPr lang="en-GB"/>
          </a:p>
        </p:txBody>
      </p:sp>
    </p:spTree>
    <p:extLst>
      <p:ext uri="{BB962C8B-B14F-4D97-AF65-F5344CB8AC3E}">
        <p14:creationId xmlns:p14="http://schemas.microsoft.com/office/powerpoint/2010/main" val="2645960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fr-FR" dirty="0"/>
              <a:t>SSA </a:t>
            </a:r>
            <a:r>
              <a:rPr lang="fr-FR" dirty="0" err="1"/>
              <a:t>conlude</a:t>
            </a:r>
            <a:r>
              <a:rPr lang="fr-FR" dirty="0"/>
              <a:t> </a:t>
            </a:r>
            <a:r>
              <a:rPr lang="fr-FR" dirty="0" err="1"/>
              <a:t>movement</a:t>
            </a:r>
            <a:r>
              <a:rPr lang="fr-FR" dirty="0"/>
              <a:t> </a:t>
            </a:r>
            <a:r>
              <a:rPr lang="fr-FR" dirty="0" err="1"/>
              <a:t>is</a:t>
            </a:r>
            <a:r>
              <a:rPr lang="fr-FR" dirty="0"/>
              <a:t> </a:t>
            </a:r>
            <a:r>
              <a:rPr lang="fr-FR" dirty="0" err="1"/>
              <a:t>independent</a:t>
            </a:r>
            <a:r>
              <a:rPr lang="fr-FR" dirty="0"/>
              <a:t> </a:t>
            </a:r>
            <a:r>
              <a:rPr lang="fr-FR" dirty="0" err="1"/>
              <a:t>from</a:t>
            </a:r>
            <a:r>
              <a:rPr lang="fr-FR" dirty="0"/>
              <a:t> habitat.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Habitat-selection inference is conditional (on movement), whereas movement is assumed independent of habitat selection. However the two are tightly linked, with habitat selection and availability affecting the animal’s movement patterns.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Supposons que C soit l'habitat le plus préférable pour l'animal, suivi de A, B étant une ressource pauvre. Trois des nombreuses étapes suivantes possibles pour l'animal sont x1, x2 ou x3. En l'absence de réponse en termes de ressources, et en supposant que l'animal est un marcheur corrélé dont la distribution de la longueur des pas décroît avec l'augmentation de la distance, le déplacement le plus probable serait vers x2 dans la parcelle B. Cependant, en raison de la mauvaise qualité de la parcelle B, l'animal peut décider de prendre un virage serré à gauche pour rester dans la parcelle A (représenté par un déplacement vers x2) ou même de prendre un virage serré à droite et de parcourir une plus grande distance pour aboutir à la parcelle C de meilleure qualité (représenté par un déplacement vers x3).</a:t>
            </a:r>
          </a:p>
          <a:p>
            <a:endParaRPr lang="en-US" dirty="0"/>
          </a:p>
          <a:p>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9</a:t>
            </a:fld>
            <a:endParaRPr lang="en-GB"/>
          </a:p>
        </p:txBody>
      </p:sp>
    </p:spTree>
    <p:extLst>
      <p:ext uri="{BB962C8B-B14F-4D97-AF65-F5344CB8AC3E}">
        <p14:creationId xmlns:p14="http://schemas.microsoft.com/office/powerpoint/2010/main" val="1509443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Open Sans" panose="020B0606030504020204" pitchFamily="34" charset="0"/>
              </a:rPr>
              <a:t>le puffin de </a:t>
            </a:r>
            <a:r>
              <a:rPr lang="fr-FR" b="0" i="0" dirty="0" err="1">
                <a:solidFill>
                  <a:srgbClr val="333333"/>
                </a:solidFill>
                <a:effectLst/>
                <a:latin typeface="Open Sans" panose="020B0606030504020204" pitchFamily="34" charset="0"/>
              </a:rPr>
              <a:t>Scopoli</a:t>
            </a:r>
            <a:r>
              <a:rPr lang="fr-FR" b="0" i="0" dirty="0">
                <a:solidFill>
                  <a:srgbClr val="333333"/>
                </a:solidFill>
                <a:effectLst/>
                <a:latin typeface="Open Sans" panose="020B0606030504020204" pitchFamily="34" charset="0"/>
              </a:rPr>
              <a:t> est un oiseau qui passe la majorité de sa vie en mer au large des côtes. On le rencontre également posé sur la surface, parfois en groupes qui rassemblent plusieurs centaines d’individus. Sa morphologie est adaptée à son milieu naturel. Outre ses ailes longues et fines lui permettant de voler sans s'épuiser, son bec crochu capture sans difficulté ses proies favorites : petits poissons, crustacés, céphalopodes. Après le festin, ses narines tubulaires lui permettent de rejeter le sel contenu dans l'eau de mer. Le puffin peut aussi se révéler un excellent plongeur, capable de descendre jusqu'à 5 mètres pour capturer une proie plus alléchante. </a:t>
            </a:r>
            <a:endParaRPr lang="en-US" dirty="0"/>
          </a:p>
        </p:txBody>
      </p:sp>
      <p:sp>
        <p:nvSpPr>
          <p:cNvPr id="4" name="Slide Number Placeholder 3"/>
          <p:cNvSpPr>
            <a:spLocks noGrp="1"/>
          </p:cNvSpPr>
          <p:nvPr>
            <p:ph type="sldNum" sz="quarter" idx="5"/>
          </p:nvPr>
        </p:nvSpPr>
        <p:spPr/>
        <p:txBody>
          <a:bodyPr/>
          <a:lstStyle/>
          <a:p>
            <a:fld id="{EDB37EFF-6C61-4937-B1C1-A794E64DAC0F}" type="slidenum">
              <a:rPr lang="en-GB" smtClean="0"/>
              <a:t>10</a:t>
            </a:fld>
            <a:endParaRPr lang="en-GB"/>
          </a:p>
        </p:txBody>
      </p:sp>
    </p:spTree>
    <p:extLst>
      <p:ext uri="{BB962C8B-B14F-4D97-AF65-F5344CB8AC3E}">
        <p14:creationId xmlns:p14="http://schemas.microsoft.com/office/powerpoint/2010/main" val="61951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EDB37EFF-6C61-4937-B1C1-A794E64DAC0F}" type="slidenum">
              <a:rPr lang="en-GB" smtClean="0"/>
              <a:t>14</a:t>
            </a:fld>
            <a:endParaRPr lang="en-GB"/>
          </a:p>
        </p:txBody>
      </p:sp>
    </p:spTree>
    <p:extLst>
      <p:ext uri="{BB962C8B-B14F-4D97-AF65-F5344CB8AC3E}">
        <p14:creationId xmlns:p14="http://schemas.microsoft.com/office/powerpoint/2010/main" val="113764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FB95E-05F7-4AE3-B12A-5E35ECC746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D447D7D0-AD52-46A1-B5DD-AC5A861E0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6613DC33-3BCB-46D7-8661-7976798CA23A}"/>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67409D70-3362-4D0D-B5AE-F5E3CCEB2EF8}"/>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9DB6A4C-9FC6-4442-A7F7-9A4B84C17D48}"/>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66241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94AD8-4679-49F4-BC1C-37A1510A118B}"/>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8A5F8E54-E811-44E2-81A3-789DEE706F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8D476C2-E2A8-40C3-8254-1079FA41CC84}"/>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4EFBD5BE-00A2-4ECF-B078-9EFD2BFD00E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E814C75D-3964-4663-9DD8-F9B02245AA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4293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770A3D-2530-4B95-BF58-4D57E1B767A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38770B31-EBEE-46AC-BAEC-BEB61AD21D3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04C4DFE-E7F9-4BEE-BD24-6AE816A9B9EA}"/>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CD800D93-DA7F-4BDF-9473-1FF07E8D5E74}"/>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413E5E3-2836-4F62-9773-9DD74DFD572F}"/>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314482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9F76D-F051-475E-8388-A518EEE7045B}"/>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2C7D603C-F16A-4885-B4B2-888BD200040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6E7BB7D-807A-49CF-B781-2398B8A4CEDF}"/>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30162878-98CA-4293-AA0F-E96FA3339BE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F42C104C-0DE0-40C0-9E5A-35F097E1718D}"/>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54573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658C0D-6CE7-4EDF-90DF-7066C961CC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AB96AA10-75B4-4056-A8EF-A334EAC57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A471592-8CAE-4442-98CD-F9D1EE5953B2}"/>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73908BEE-B312-4CDC-9668-668400EB35B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C5E3F22C-CE26-4E43-9014-F8D48C82E4C6}"/>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9008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A614EF-204A-4328-8D6E-CCE43B3CA2C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67B26F9B-727C-4768-8A61-1B594862A2C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7D9B26C-7C54-43AB-B83B-E96AE2CB383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EBD2C526-BF2E-42B4-8E1F-687520739400}"/>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6" name="Espace réservé du pied de page 5">
            <a:extLst>
              <a:ext uri="{FF2B5EF4-FFF2-40B4-BE49-F238E27FC236}">
                <a16:creationId xmlns:a16="http://schemas.microsoft.com/office/drawing/2014/main" id="{C9A434D2-799B-4B3B-B965-D4E7B50CB175}"/>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E23D0BB0-8217-4A7C-A9C3-92E74E023C89}"/>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11583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01F6CC-9C2E-430E-82CC-CFBD1C1ABC1C}"/>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7E2F26A0-5BE6-4EB5-B4E6-FD857355B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F066C76-879C-49E9-8A39-F7AE5EF13B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F35800C0-0AC2-4D66-9B5C-8A311F379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784F681-9516-4A04-805D-3F4F147779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8DFFC3EA-DB8E-4491-95D4-1C50095A9ADA}"/>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8" name="Espace réservé du pied de page 7">
            <a:extLst>
              <a:ext uri="{FF2B5EF4-FFF2-40B4-BE49-F238E27FC236}">
                <a16:creationId xmlns:a16="http://schemas.microsoft.com/office/drawing/2014/main" id="{9A4F3487-FF13-453A-A1C8-EBEA64D99583}"/>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EB560E2-8FEF-4F04-BAF8-7B34B58D00C4}"/>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466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A53DC-563D-47FD-980B-0E2D2939A872}"/>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53075ECB-E46B-4BFB-9018-0AF55D541329}"/>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4" name="Espace réservé du pied de page 3">
            <a:extLst>
              <a:ext uri="{FF2B5EF4-FFF2-40B4-BE49-F238E27FC236}">
                <a16:creationId xmlns:a16="http://schemas.microsoft.com/office/drawing/2014/main" id="{3A8274E2-5F8C-4269-B0DF-69A515FEEFB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3129697C-F631-41B3-A89F-DBD3FCFC0903}"/>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72853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68AA63-E624-4575-9D01-E4620ADC9037}"/>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3" name="Espace réservé du pied de page 2">
            <a:extLst>
              <a:ext uri="{FF2B5EF4-FFF2-40B4-BE49-F238E27FC236}">
                <a16:creationId xmlns:a16="http://schemas.microsoft.com/office/drawing/2014/main" id="{9A93F692-9177-4207-87DE-2640CF097555}"/>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A99AB56-72BD-45E7-88F0-1A5FC7A7948C}"/>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209599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BF947-69A5-4AFE-BE47-B1061281C9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83BC45CD-E1B5-4D85-9EA0-882AC238D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2C371673-1743-4FFA-A0F4-C8417DF2A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B714F0-6916-4588-B3F5-A7C9C9D0478A}"/>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6" name="Espace réservé du pied de page 5">
            <a:extLst>
              <a:ext uri="{FF2B5EF4-FFF2-40B4-BE49-F238E27FC236}">
                <a16:creationId xmlns:a16="http://schemas.microsoft.com/office/drawing/2014/main" id="{71B6B36F-F354-45B7-B89E-906CBEB752D7}"/>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07E4FDAB-5378-4B8C-A63B-F575862A163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64733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F5183-1A6B-4B22-8D3A-081DAD8DF1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EF6D5AC6-7F1D-48CE-9635-19AA52416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8C4893DF-19D5-4C5F-812F-A6B7D4A75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12E75C-2F9A-4BD4-839F-07025676D1D3}"/>
              </a:ext>
            </a:extLst>
          </p:cNvPr>
          <p:cNvSpPr>
            <a:spLocks noGrp="1"/>
          </p:cNvSpPr>
          <p:nvPr>
            <p:ph type="dt" sz="half" idx="10"/>
          </p:nvPr>
        </p:nvSpPr>
        <p:spPr/>
        <p:txBody>
          <a:bodyPr/>
          <a:lstStyle/>
          <a:p>
            <a:fld id="{48D70FE8-65FD-4950-BD19-4EE3A454551B}" type="datetimeFigureOut">
              <a:rPr lang="en-GB" smtClean="0"/>
              <a:t>17/01/2022</a:t>
            </a:fld>
            <a:endParaRPr lang="en-GB"/>
          </a:p>
        </p:txBody>
      </p:sp>
      <p:sp>
        <p:nvSpPr>
          <p:cNvPr id="6" name="Espace réservé du pied de page 5">
            <a:extLst>
              <a:ext uri="{FF2B5EF4-FFF2-40B4-BE49-F238E27FC236}">
                <a16:creationId xmlns:a16="http://schemas.microsoft.com/office/drawing/2014/main" id="{27D3B763-3AE2-40C2-9301-CEF10117A3E9}"/>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A3D35332-37D1-44F2-94C3-2D47C27221F5}"/>
              </a:ext>
            </a:extLst>
          </p:cNvPr>
          <p:cNvSpPr>
            <a:spLocks noGrp="1"/>
          </p:cNvSpPr>
          <p:nvPr>
            <p:ph type="sldNum" sz="quarter" idx="12"/>
          </p:nvPr>
        </p:nvSpPr>
        <p:spPr/>
        <p:txBody>
          <a:bodyPr/>
          <a:lstStyle/>
          <a:p>
            <a:fld id="{2F292878-7F0B-40D4-A83C-458753F39B78}" type="slidenum">
              <a:rPr lang="en-GB" smtClean="0"/>
              <a:t>‹N°›</a:t>
            </a:fld>
            <a:endParaRPr lang="en-GB"/>
          </a:p>
        </p:txBody>
      </p:sp>
    </p:spTree>
    <p:extLst>
      <p:ext uri="{BB962C8B-B14F-4D97-AF65-F5344CB8AC3E}">
        <p14:creationId xmlns:p14="http://schemas.microsoft.com/office/powerpoint/2010/main" val="109842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3FA091-D97A-4A3C-BFDE-A31F17609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EFCDD7F9-357E-4ADF-820E-6D43EB75A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0899FA12-BE30-4EDF-A54C-60C12C393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70FE8-65FD-4950-BD19-4EE3A454551B}" type="datetimeFigureOut">
              <a:rPr lang="en-GB" smtClean="0"/>
              <a:t>17/01/2022</a:t>
            </a:fld>
            <a:endParaRPr lang="en-GB"/>
          </a:p>
        </p:txBody>
      </p:sp>
      <p:sp>
        <p:nvSpPr>
          <p:cNvPr id="5" name="Espace réservé du pied de page 4">
            <a:extLst>
              <a:ext uri="{FF2B5EF4-FFF2-40B4-BE49-F238E27FC236}">
                <a16:creationId xmlns:a16="http://schemas.microsoft.com/office/drawing/2014/main" id="{3743822A-098D-415D-8992-96B5F4F5C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457DD170-BD1E-4AAF-9F40-028585111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2878-7F0B-40D4-A83C-458753F39B78}" type="slidenum">
              <a:rPr lang="en-GB" smtClean="0"/>
              <a:t>‹N°›</a:t>
            </a:fld>
            <a:endParaRPr lang="en-GB"/>
          </a:p>
        </p:txBody>
      </p:sp>
    </p:spTree>
    <p:extLst>
      <p:ext uri="{BB962C8B-B14F-4D97-AF65-F5344CB8AC3E}">
        <p14:creationId xmlns:p14="http://schemas.microsoft.com/office/powerpoint/2010/main" val="153502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jp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64FF44B-7B49-48F5-82BD-16C606CEC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5716"/>
            <a:ext cx="3364637" cy="722283"/>
          </a:xfrm>
          <a:prstGeom prst="rect">
            <a:avLst/>
          </a:prstGeom>
        </p:spPr>
      </p:pic>
      <p:sp>
        <p:nvSpPr>
          <p:cNvPr id="6" name="ZoneTexte 5">
            <a:extLst>
              <a:ext uri="{FF2B5EF4-FFF2-40B4-BE49-F238E27FC236}">
                <a16:creationId xmlns:a16="http://schemas.microsoft.com/office/drawing/2014/main" id="{56625386-5BD3-4DE5-A1E1-CB66A4A4522C}"/>
              </a:ext>
            </a:extLst>
          </p:cNvPr>
          <p:cNvSpPr txBox="1"/>
          <p:nvPr/>
        </p:nvSpPr>
        <p:spPr>
          <a:xfrm>
            <a:off x="2743167" y="1474182"/>
            <a:ext cx="6705682" cy="1077218"/>
          </a:xfrm>
          <a:prstGeom prst="rect">
            <a:avLst/>
          </a:prstGeom>
          <a:noFill/>
        </p:spPr>
        <p:txBody>
          <a:bodyPr wrap="none" rtlCol="0">
            <a:spAutoFit/>
          </a:bodyPr>
          <a:lstStyle/>
          <a:p>
            <a:pPr algn="ctr"/>
            <a:r>
              <a:rPr lang="fr-FR" sz="3200" b="1" cap="small" dirty="0">
                <a:latin typeface="+mj-lt"/>
              </a:rPr>
              <a:t>Préférences d’habitat du Puffin de Scopoli</a:t>
            </a:r>
            <a:br>
              <a:rPr lang="fr-FR" sz="3200" b="1" cap="small" dirty="0">
                <a:latin typeface="+mj-lt"/>
              </a:rPr>
            </a:br>
            <a:r>
              <a:rPr lang="fr-FR" sz="3200" b="1" cap="small" dirty="0">
                <a:latin typeface="+mj-lt"/>
              </a:rPr>
              <a:t>au regard de ses déplacements</a:t>
            </a:r>
            <a:endParaRPr lang="en-GB" sz="3200" b="1" cap="small" dirty="0">
              <a:latin typeface="+mj-lt"/>
            </a:endParaRPr>
          </a:p>
        </p:txBody>
      </p:sp>
      <p:sp>
        <p:nvSpPr>
          <p:cNvPr id="7" name="ZoneTexte 6">
            <a:extLst>
              <a:ext uri="{FF2B5EF4-FFF2-40B4-BE49-F238E27FC236}">
                <a16:creationId xmlns:a16="http://schemas.microsoft.com/office/drawing/2014/main" id="{7BCBEBFB-29DD-4C52-80D5-4752C5D69785}"/>
              </a:ext>
            </a:extLst>
          </p:cNvPr>
          <p:cNvSpPr txBox="1"/>
          <p:nvPr/>
        </p:nvSpPr>
        <p:spPr>
          <a:xfrm>
            <a:off x="5220376" y="3223227"/>
            <a:ext cx="1751249" cy="2160591"/>
          </a:xfrm>
          <a:prstGeom prst="rect">
            <a:avLst/>
          </a:prstGeom>
          <a:noFill/>
        </p:spPr>
        <p:txBody>
          <a:bodyPr wrap="none" rtlCol="0" anchor="ctr">
            <a:spAutoFit/>
          </a:bodyPr>
          <a:lstStyle/>
          <a:p>
            <a:pPr algn="ctr">
              <a:lnSpc>
                <a:spcPct val="150000"/>
              </a:lnSpc>
            </a:pPr>
            <a:r>
              <a:rPr lang="fr-FR" sz="2000" b="1" dirty="0">
                <a:latin typeface="+mj-lt"/>
              </a:rPr>
              <a:t>Pierre</a:t>
            </a:r>
            <a:r>
              <a:rPr lang="fr-FR" sz="2000" b="1" cap="small" dirty="0">
                <a:latin typeface="+mj-lt"/>
              </a:rPr>
              <a:t> Cottais</a:t>
            </a:r>
          </a:p>
          <a:p>
            <a:pPr algn="ctr">
              <a:lnSpc>
                <a:spcPct val="150000"/>
              </a:lnSpc>
            </a:pPr>
            <a:r>
              <a:rPr lang="fr-FR" sz="2000" b="1" dirty="0">
                <a:latin typeface="+mj-lt"/>
              </a:rPr>
              <a:t>An</a:t>
            </a:r>
            <a:r>
              <a:rPr lang="fr-FR" sz="2000" b="1" cap="small" dirty="0">
                <a:latin typeface="+mj-lt"/>
              </a:rPr>
              <a:t> </a:t>
            </a:r>
            <a:r>
              <a:rPr lang="fr-FR" sz="2000" b="1" cap="small" dirty="0" err="1">
                <a:latin typeface="+mj-lt"/>
              </a:rPr>
              <a:t>Hoàng</a:t>
            </a:r>
            <a:endParaRPr lang="fr-FR" sz="2000" b="1" cap="small" dirty="0">
              <a:latin typeface="+mj-lt"/>
            </a:endParaRPr>
          </a:p>
          <a:p>
            <a:pPr algn="ctr">
              <a:lnSpc>
                <a:spcPct val="200000"/>
              </a:lnSpc>
            </a:pPr>
            <a:endParaRPr lang="fr-FR" sz="2000" b="1" cap="small" dirty="0">
              <a:latin typeface="+mj-lt"/>
            </a:endParaRPr>
          </a:p>
          <a:p>
            <a:pPr algn="ctr">
              <a:lnSpc>
                <a:spcPct val="200000"/>
              </a:lnSpc>
            </a:pPr>
            <a:fld id="{FE1A6649-48A0-478D-851B-523F4C103A5C}" type="datetime4">
              <a:rPr lang="fr-FR" sz="2000" b="1" smtClean="0">
                <a:latin typeface="+mj-lt"/>
              </a:rPr>
              <a:t>17 janvier 2022</a:t>
            </a:fld>
            <a:endParaRPr lang="en-GB" sz="2000" b="1" dirty="0">
              <a:latin typeface="+mj-lt"/>
            </a:endParaRPr>
          </a:p>
        </p:txBody>
      </p:sp>
    </p:spTree>
    <p:extLst>
      <p:ext uri="{BB962C8B-B14F-4D97-AF65-F5344CB8AC3E}">
        <p14:creationId xmlns:p14="http://schemas.microsoft.com/office/powerpoint/2010/main" val="84808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25864" cy="523220"/>
          </a:xfrm>
          <a:prstGeom prst="rect">
            <a:avLst/>
          </a:prstGeom>
          <a:noFill/>
        </p:spPr>
        <p:txBody>
          <a:bodyPr wrap="none" rtlCol="0">
            <a:spAutoFit/>
          </a:bodyPr>
          <a:lstStyle/>
          <a:p>
            <a:r>
              <a:rPr lang="fr-FR" sz="2800" b="1" cap="small" dirty="0">
                <a:latin typeface="+mj-lt"/>
              </a:rPr>
              <a:t>Présentation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942809C0-55A6-4670-98D0-3589CCC096AB}"/>
              </a:ext>
            </a:extLst>
          </p:cNvPr>
          <p:cNvPicPr>
            <a:picLocks noChangeAspect="1"/>
          </p:cNvPicPr>
          <p:nvPr/>
        </p:nvPicPr>
        <p:blipFill>
          <a:blip r:embed="rId3">
            <a:extLst>
              <a:ext uri="{28A0092B-C50C-407E-A947-70E740481C1C}">
                <a14:useLocalDpi xmlns:a14="http://schemas.microsoft.com/office/drawing/2010/main" val="0"/>
              </a:ext>
            </a:extLst>
          </a:blip>
          <a:srcRect t="3688" b="3688"/>
          <a:stretch/>
        </p:blipFill>
        <p:spPr>
          <a:xfrm>
            <a:off x="693920" y="2183182"/>
            <a:ext cx="4744855" cy="2917119"/>
          </a:xfrm>
          <a:prstGeom prst="rect">
            <a:avLst/>
          </a:prstGeom>
        </p:spPr>
      </p:pic>
      <p:sp>
        <p:nvSpPr>
          <p:cNvPr id="8" name="ZoneTexte 7">
            <a:extLst>
              <a:ext uri="{FF2B5EF4-FFF2-40B4-BE49-F238E27FC236}">
                <a16:creationId xmlns:a16="http://schemas.microsoft.com/office/drawing/2014/main" id="{EA7EF35F-CB07-4A44-B071-9E7C00B0C00E}"/>
              </a:ext>
            </a:extLst>
          </p:cNvPr>
          <p:cNvSpPr txBox="1"/>
          <p:nvPr/>
        </p:nvSpPr>
        <p:spPr>
          <a:xfrm>
            <a:off x="4080711" y="5098094"/>
            <a:ext cx="1358064" cy="261610"/>
          </a:xfrm>
          <a:prstGeom prst="rect">
            <a:avLst/>
          </a:prstGeom>
          <a:noFill/>
        </p:spPr>
        <p:txBody>
          <a:bodyPr wrap="none" rtlCol="0">
            <a:spAutoFit/>
          </a:bodyPr>
          <a:lstStyle/>
          <a:p>
            <a:r>
              <a:rPr lang="en-GB" sz="1100" dirty="0">
                <a:solidFill>
                  <a:schemeClr val="tx1">
                    <a:lumMod val="50000"/>
                    <a:lumOff val="50000"/>
                  </a:schemeClr>
                </a:solidFill>
              </a:rPr>
              <a:t>inpn.mnhn.fr &gt; 1009</a:t>
            </a:r>
          </a:p>
        </p:txBody>
      </p:sp>
      <p:grpSp>
        <p:nvGrpSpPr>
          <p:cNvPr id="22" name="Groupe 21">
            <a:extLst>
              <a:ext uri="{FF2B5EF4-FFF2-40B4-BE49-F238E27FC236}">
                <a16:creationId xmlns:a16="http://schemas.microsoft.com/office/drawing/2014/main" id="{BA3267D1-0EDF-4D7A-9799-EFD264817A96}"/>
              </a:ext>
            </a:extLst>
          </p:cNvPr>
          <p:cNvGrpSpPr/>
          <p:nvPr/>
        </p:nvGrpSpPr>
        <p:grpSpPr>
          <a:xfrm>
            <a:off x="0" y="6389138"/>
            <a:ext cx="12010861" cy="468862"/>
            <a:chOff x="0" y="6389138"/>
            <a:chExt cx="12010861" cy="468862"/>
          </a:xfrm>
        </p:grpSpPr>
        <p:pic>
          <p:nvPicPr>
            <p:cNvPr id="23" name="Image 22">
              <a:extLst>
                <a:ext uri="{FF2B5EF4-FFF2-40B4-BE49-F238E27FC236}">
                  <a16:creationId xmlns:a16="http://schemas.microsoft.com/office/drawing/2014/main" id="{CA187B5B-9BF4-4E15-B16F-9A6C800B12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4" name="ZoneTexte 23">
              <a:extLst>
                <a:ext uri="{FF2B5EF4-FFF2-40B4-BE49-F238E27FC236}">
                  <a16:creationId xmlns:a16="http://schemas.microsoft.com/office/drawing/2014/main" id="{3B90324D-96B2-41B9-9304-7963F3EB073D}"/>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5" name="ZoneTexte 24">
              <a:extLst>
                <a:ext uri="{FF2B5EF4-FFF2-40B4-BE49-F238E27FC236}">
                  <a16:creationId xmlns:a16="http://schemas.microsoft.com/office/drawing/2014/main" id="{49485136-32EA-480E-9004-F6F1E57CAC51}"/>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
        <p:nvSpPr>
          <p:cNvPr id="32" name="TextBox 4">
            <a:extLst>
              <a:ext uri="{FF2B5EF4-FFF2-40B4-BE49-F238E27FC236}">
                <a16:creationId xmlns:a16="http://schemas.microsoft.com/office/drawing/2014/main" id="{11BCAB39-7781-4E5D-BF51-1A2CA7EDB9C9}"/>
              </a:ext>
            </a:extLst>
          </p:cNvPr>
          <p:cNvSpPr txBox="1"/>
          <p:nvPr/>
        </p:nvSpPr>
        <p:spPr>
          <a:xfrm>
            <a:off x="6000750" y="2009472"/>
            <a:ext cx="5497330"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Puffin de Scopoli*</a:t>
            </a:r>
          </a:p>
          <a:p>
            <a:pPr>
              <a:lnSpc>
                <a:spcPct val="150000"/>
              </a:lnSpc>
            </a:pPr>
            <a:endParaRPr lang="fr-FR" dirty="0"/>
          </a:p>
          <a:p>
            <a:pPr marL="285750" indent="-285750">
              <a:lnSpc>
                <a:spcPct val="150000"/>
              </a:lnSpc>
              <a:buFont typeface="Arial" panose="020B0604020202020204" pitchFamily="34" charset="0"/>
              <a:buChar char="•"/>
            </a:pPr>
            <a:r>
              <a:rPr lang="fr-FR" dirty="0"/>
              <a:t>Périmètre : nord-ouest de la mer Méditerranée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fr-FR" dirty="0"/>
              <a:t>Sites de reproduction : Golfe du Lion et Corse</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Nourriture : jusqu’à 5 m de profondeur</a:t>
            </a:r>
          </a:p>
          <a:p>
            <a:pPr marL="285750" indent="-285750">
              <a:lnSpc>
                <a:spcPct val="150000"/>
              </a:lnSpc>
              <a:buFont typeface="Arial" panose="020B0604020202020204" pitchFamily="34" charset="0"/>
              <a:buChar char="•"/>
            </a:pPr>
            <a:endParaRPr lang="en-US" dirty="0"/>
          </a:p>
        </p:txBody>
      </p:sp>
      <p:sp>
        <p:nvSpPr>
          <p:cNvPr id="33" name="ZoneTexte 32">
            <a:extLst>
              <a:ext uri="{FF2B5EF4-FFF2-40B4-BE49-F238E27FC236}">
                <a16:creationId xmlns:a16="http://schemas.microsoft.com/office/drawing/2014/main" id="{4635779B-0D3B-42F4-A636-3727273DE0AC}"/>
              </a:ext>
            </a:extLst>
          </p:cNvPr>
          <p:cNvSpPr txBox="1"/>
          <p:nvPr/>
        </p:nvSpPr>
        <p:spPr>
          <a:xfrm>
            <a:off x="6000749" y="5288594"/>
            <a:ext cx="1805879" cy="307777"/>
          </a:xfrm>
          <a:prstGeom prst="rect">
            <a:avLst/>
          </a:prstGeom>
          <a:noFill/>
        </p:spPr>
        <p:txBody>
          <a:bodyPr wrap="none" rtlCol="0">
            <a:spAutoFit/>
          </a:bodyPr>
          <a:lstStyle/>
          <a:p>
            <a:r>
              <a:rPr lang="en-GB" sz="1400" dirty="0"/>
              <a:t>* </a:t>
            </a:r>
            <a:r>
              <a:rPr lang="en-GB" sz="1400" i="1" dirty="0" err="1"/>
              <a:t>Scopoli’s</a:t>
            </a:r>
            <a:r>
              <a:rPr lang="en-GB" sz="1400" i="1" dirty="0"/>
              <a:t> shearwater</a:t>
            </a:r>
          </a:p>
        </p:txBody>
      </p:sp>
      <p:grpSp>
        <p:nvGrpSpPr>
          <p:cNvPr id="34" name="Groupe 33">
            <a:extLst>
              <a:ext uri="{FF2B5EF4-FFF2-40B4-BE49-F238E27FC236}">
                <a16:creationId xmlns:a16="http://schemas.microsoft.com/office/drawing/2014/main" id="{7F0E9EBC-70CA-40AE-8431-980E8B3DE0BF}"/>
              </a:ext>
            </a:extLst>
          </p:cNvPr>
          <p:cNvGrpSpPr/>
          <p:nvPr/>
        </p:nvGrpSpPr>
        <p:grpSpPr>
          <a:xfrm>
            <a:off x="11498080" y="602928"/>
            <a:ext cx="677164" cy="523219"/>
            <a:chOff x="11498080" y="602928"/>
            <a:chExt cx="677164" cy="523219"/>
          </a:xfrm>
        </p:grpSpPr>
        <p:sp>
          <p:nvSpPr>
            <p:cNvPr id="35" name="Graphique 6" descr="Colibri">
              <a:extLst>
                <a:ext uri="{FF2B5EF4-FFF2-40B4-BE49-F238E27FC236}">
                  <a16:creationId xmlns:a16="http://schemas.microsoft.com/office/drawing/2014/main" id="{1AA3F798-29A2-400E-8F3E-981D0D4C1B4D}"/>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36" name="ZoneTexte 35">
              <a:extLst>
                <a:ext uri="{FF2B5EF4-FFF2-40B4-BE49-F238E27FC236}">
                  <a16:creationId xmlns:a16="http://schemas.microsoft.com/office/drawing/2014/main" id="{4A4B4608-7620-4B13-8D07-FBA156662386}"/>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10</a:t>
              </a:fld>
              <a:endParaRPr lang="en-GB" sz="1600" b="1" dirty="0">
                <a:solidFill>
                  <a:srgbClr val="4D85AC"/>
                </a:solidFill>
              </a:endParaRPr>
            </a:p>
          </p:txBody>
        </p:sp>
      </p:grpSp>
    </p:spTree>
    <p:extLst>
      <p:ext uri="{BB962C8B-B14F-4D97-AF65-F5344CB8AC3E}">
        <p14:creationId xmlns:p14="http://schemas.microsoft.com/office/powerpoint/2010/main" val="423422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25864" cy="523220"/>
          </a:xfrm>
          <a:prstGeom prst="rect">
            <a:avLst/>
          </a:prstGeom>
          <a:noFill/>
        </p:spPr>
        <p:txBody>
          <a:bodyPr wrap="none" rtlCol="0">
            <a:spAutoFit/>
          </a:bodyPr>
          <a:lstStyle/>
          <a:p>
            <a:r>
              <a:rPr lang="fr-FR" sz="2800" b="1" cap="small" dirty="0">
                <a:latin typeface="+mj-lt"/>
              </a:rPr>
              <a:t>Présentation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F1787BCE-4D0A-40FA-9809-4047DBC50366}"/>
              </a:ext>
            </a:extLst>
          </p:cNvPr>
          <p:cNvPicPr>
            <a:picLocks noChangeAspect="1"/>
          </p:cNvPicPr>
          <p:nvPr/>
        </p:nvPicPr>
        <p:blipFill>
          <a:blip r:embed="rId2"/>
          <a:stretch>
            <a:fillRect/>
          </a:stretch>
        </p:blipFill>
        <p:spPr>
          <a:xfrm>
            <a:off x="972293" y="1936217"/>
            <a:ext cx="4560819" cy="3110355"/>
          </a:xfrm>
          <a:prstGeom prst="rect">
            <a:avLst/>
          </a:prstGeom>
        </p:spPr>
      </p:pic>
      <p:sp>
        <p:nvSpPr>
          <p:cNvPr id="3" name="TextBox 2">
            <a:extLst>
              <a:ext uri="{FF2B5EF4-FFF2-40B4-BE49-F238E27FC236}">
                <a16:creationId xmlns:a16="http://schemas.microsoft.com/office/drawing/2014/main" id="{DE5F09FF-7E47-40D4-BC94-DBDCE866CED1}"/>
              </a:ext>
            </a:extLst>
          </p:cNvPr>
          <p:cNvSpPr txBox="1"/>
          <p:nvPr/>
        </p:nvSpPr>
        <p:spPr>
          <a:xfrm>
            <a:off x="5829864" y="2642716"/>
            <a:ext cx="582211" cy="923330"/>
          </a:xfrm>
          <a:prstGeom prst="rect">
            <a:avLst/>
          </a:prstGeom>
          <a:noFill/>
        </p:spPr>
        <p:txBody>
          <a:bodyPr wrap="none" rtlCol="0">
            <a:spAutoFit/>
          </a:bodyPr>
          <a:lstStyle/>
          <a:p>
            <a:r>
              <a:rPr lang="en-US" sz="5400" b="1" dirty="0">
                <a:solidFill>
                  <a:srgbClr val="4D85AC"/>
                </a:solidFill>
              </a:rPr>
              <a:t>+</a:t>
            </a:r>
            <a:r>
              <a:rPr lang="en-US" dirty="0">
                <a:solidFill>
                  <a:srgbClr val="4D85AC"/>
                </a:solidFill>
              </a:rPr>
              <a:t> </a:t>
            </a:r>
          </a:p>
        </p:txBody>
      </p:sp>
      <p:grpSp>
        <p:nvGrpSpPr>
          <p:cNvPr id="4" name="Groupe 3">
            <a:extLst>
              <a:ext uri="{FF2B5EF4-FFF2-40B4-BE49-F238E27FC236}">
                <a16:creationId xmlns:a16="http://schemas.microsoft.com/office/drawing/2014/main" id="{BC6F0A3F-1CC8-4ADC-B704-BD211454FE18}"/>
              </a:ext>
            </a:extLst>
          </p:cNvPr>
          <p:cNvGrpSpPr/>
          <p:nvPr/>
        </p:nvGrpSpPr>
        <p:grpSpPr>
          <a:xfrm>
            <a:off x="6518345" y="1373549"/>
            <a:ext cx="5385783" cy="4857606"/>
            <a:chOff x="6518345" y="985910"/>
            <a:chExt cx="5385783" cy="4857606"/>
          </a:xfrm>
        </p:grpSpPr>
        <p:pic>
          <p:nvPicPr>
            <p:cNvPr id="5" name="Picture 4">
              <a:extLst>
                <a:ext uri="{FF2B5EF4-FFF2-40B4-BE49-F238E27FC236}">
                  <a16:creationId xmlns:a16="http://schemas.microsoft.com/office/drawing/2014/main" id="{655CB63A-9E4D-4E74-89F6-5EA23BF8069B}"/>
                </a:ext>
              </a:extLst>
            </p:cNvPr>
            <p:cNvPicPr>
              <a:picLocks noChangeAspect="1"/>
            </p:cNvPicPr>
            <p:nvPr/>
          </p:nvPicPr>
          <p:blipFill>
            <a:blip r:embed="rId3"/>
            <a:stretch>
              <a:fillRect/>
            </a:stretch>
          </p:blipFill>
          <p:spPr>
            <a:xfrm>
              <a:off x="8170328" y="985910"/>
              <a:ext cx="3733800" cy="2371725"/>
            </a:xfrm>
            <a:prstGeom prst="rect">
              <a:avLst/>
            </a:prstGeom>
          </p:spPr>
        </p:pic>
        <p:pic>
          <p:nvPicPr>
            <p:cNvPr id="7" name="Picture 6">
              <a:extLst>
                <a:ext uri="{FF2B5EF4-FFF2-40B4-BE49-F238E27FC236}">
                  <a16:creationId xmlns:a16="http://schemas.microsoft.com/office/drawing/2014/main" id="{0B0987AD-27F4-4A7C-847F-4ABE2A22308B}"/>
                </a:ext>
              </a:extLst>
            </p:cNvPr>
            <p:cNvPicPr>
              <a:picLocks noChangeAspect="1"/>
            </p:cNvPicPr>
            <p:nvPr/>
          </p:nvPicPr>
          <p:blipFill>
            <a:blip r:embed="rId4"/>
            <a:stretch>
              <a:fillRect/>
            </a:stretch>
          </p:blipFill>
          <p:spPr>
            <a:xfrm>
              <a:off x="6518345" y="2129523"/>
              <a:ext cx="4400550" cy="2390775"/>
            </a:xfrm>
            <a:prstGeom prst="rect">
              <a:avLst/>
            </a:prstGeom>
          </p:spPr>
        </p:pic>
        <p:pic>
          <p:nvPicPr>
            <p:cNvPr id="9" name="Picture 8">
              <a:extLst>
                <a:ext uri="{FF2B5EF4-FFF2-40B4-BE49-F238E27FC236}">
                  <a16:creationId xmlns:a16="http://schemas.microsoft.com/office/drawing/2014/main" id="{BC19CE03-2562-4C10-9CBA-BCBF8A454D77}"/>
                </a:ext>
              </a:extLst>
            </p:cNvPr>
            <p:cNvPicPr>
              <a:picLocks noChangeAspect="1"/>
            </p:cNvPicPr>
            <p:nvPr/>
          </p:nvPicPr>
          <p:blipFill>
            <a:blip r:embed="rId5"/>
            <a:stretch>
              <a:fillRect/>
            </a:stretch>
          </p:blipFill>
          <p:spPr>
            <a:xfrm>
              <a:off x="7684023" y="3500366"/>
              <a:ext cx="3810000" cy="2343150"/>
            </a:xfrm>
            <a:prstGeom prst="rect">
              <a:avLst/>
            </a:prstGeom>
          </p:spPr>
        </p:pic>
      </p:grpSp>
      <p:sp>
        <p:nvSpPr>
          <p:cNvPr id="18" name="ZoneTexte 17">
            <a:extLst>
              <a:ext uri="{FF2B5EF4-FFF2-40B4-BE49-F238E27FC236}">
                <a16:creationId xmlns:a16="http://schemas.microsoft.com/office/drawing/2014/main" id="{207DF53C-BE2A-44C7-9546-B4EF43A7945E}"/>
              </a:ext>
            </a:extLst>
          </p:cNvPr>
          <p:cNvSpPr txBox="1"/>
          <p:nvPr/>
        </p:nvSpPr>
        <p:spPr>
          <a:xfrm>
            <a:off x="3282175" y="5046572"/>
            <a:ext cx="2282997" cy="261610"/>
          </a:xfrm>
          <a:prstGeom prst="rect">
            <a:avLst/>
          </a:prstGeom>
          <a:noFill/>
        </p:spPr>
        <p:txBody>
          <a:bodyPr wrap="none" rtlCol="0">
            <a:spAutoFit/>
          </a:bodyPr>
          <a:lstStyle/>
          <a:p>
            <a:r>
              <a:rPr lang="en-GB" sz="1100" dirty="0">
                <a:solidFill>
                  <a:schemeClr val="tx1">
                    <a:lumMod val="50000"/>
                    <a:lumOff val="50000"/>
                  </a:schemeClr>
                </a:solidFill>
              </a:rPr>
              <a:t>wiley.com &gt; DOI: 10.1111/ddi.12832</a:t>
            </a:r>
          </a:p>
        </p:txBody>
      </p:sp>
      <p:grpSp>
        <p:nvGrpSpPr>
          <p:cNvPr id="19" name="Groupe 18">
            <a:extLst>
              <a:ext uri="{FF2B5EF4-FFF2-40B4-BE49-F238E27FC236}">
                <a16:creationId xmlns:a16="http://schemas.microsoft.com/office/drawing/2014/main" id="{AFDB4170-CC71-4EAE-91BB-4372A61B5993}"/>
              </a:ext>
            </a:extLst>
          </p:cNvPr>
          <p:cNvGrpSpPr/>
          <p:nvPr/>
        </p:nvGrpSpPr>
        <p:grpSpPr>
          <a:xfrm>
            <a:off x="0" y="6389138"/>
            <a:ext cx="12010861" cy="468862"/>
            <a:chOff x="0" y="6389138"/>
            <a:chExt cx="12010861" cy="468862"/>
          </a:xfrm>
        </p:grpSpPr>
        <p:pic>
          <p:nvPicPr>
            <p:cNvPr id="20" name="Image 19">
              <a:extLst>
                <a:ext uri="{FF2B5EF4-FFF2-40B4-BE49-F238E27FC236}">
                  <a16:creationId xmlns:a16="http://schemas.microsoft.com/office/drawing/2014/main" id="{E41B3840-214E-4A63-BD21-10AEEEC3F1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1" name="ZoneTexte 20">
              <a:extLst>
                <a:ext uri="{FF2B5EF4-FFF2-40B4-BE49-F238E27FC236}">
                  <a16:creationId xmlns:a16="http://schemas.microsoft.com/office/drawing/2014/main" id="{5949BF47-6A3C-44CD-936B-100BEE41C8CF}"/>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2" name="ZoneTexte 21">
              <a:extLst>
                <a:ext uri="{FF2B5EF4-FFF2-40B4-BE49-F238E27FC236}">
                  <a16:creationId xmlns:a16="http://schemas.microsoft.com/office/drawing/2014/main" id="{45472D45-930E-4BDA-A3F4-29C396BED120}"/>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23" name="Groupe 22">
            <a:extLst>
              <a:ext uri="{FF2B5EF4-FFF2-40B4-BE49-F238E27FC236}">
                <a16:creationId xmlns:a16="http://schemas.microsoft.com/office/drawing/2014/main" id="{4A35598E-6E7E-4DD7-8818-802E0D337A1D}"/>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27B6C0BA-C3EE-4C0D-8E38-8CBB5518126F}"/>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5" name="ZoneTexte 24">
              <a:extLst>
                <a:ext uri="{FF2B5EF4-FFF2-40B4-BE49-F238E27FC236}">
                  <a16:creationId xmlns:a16="http://schemas.microsoft.com/office/drawing/2014/main" id="{415FF602-B003-4F36-99D2-B12A6E0A4B5D}"/>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11</a:t>
              </a:fld>
              <a:endParaRPr lang="en-GB" sz="1600" b="1" dirty="0">
                <a:solidFill>
                  <a:srgbClr val="4D85AC"/>
                </a:solidFill>
              </a:endParaRPr>
            </a:p>
          </p:txBody>
        </p:sp>
      </p:grpSp>
    </p:spTree>
    <p:extLst>
      <p:ext uri="{BB962C8B-B14F-4D97-AF65-F5344CB8AC3E}">
        <p14:creationId xmlns:p14="http://schemas.microsoft.com/office/powerpoint/2010/main" val="1916746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25864" cy="523220"/>
          </a:xfrm>
          <a:prstGeom prst="rect">
            <a:avLst/>
          </a:prstGeom>
          <a:noFill/>
        </p:spPr>
        <p:txBody>
          <a:bodyPr wrap="none" rtlCol="0">
            <a:spAutoFit/>
          </a:bodyPr>
          <a:lstStyle/>
          <a:p>
            <a:r>
              <a:rPr lang="fr-FR" sz="2800" b="1" cap="small" dirty="0">
                <a:latin typeface="+mj-lt"/>
              </a:rPr>
              <a:t>Présentation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 name="Groupe 18">
            <a:extLst>
              <a:ext uri="{FF2B5EF4-FFF2-40B4-BE49-F238E27FC236}">
                <a16:creationId xmlns:a16="http://schemas.microsoft.com/office/drawing/2014/main" id="{AFDB4170-CC71-4EAE-91BB-4372A61B5993}"/>
              </a:ext>
            </a:extLst>
          </p:cNvPr>
          <p:cNvGrpSpPr/>
          <p:nvPr/>
        </p:nvGrpSpPr>
        <p:grpSpPr>
          <a:xfrm>
            <a:off x="0" y="6389138"/>
            <a:ext cx="12010861" cy="468862"/>
            <a:chOff x="0" y="6389138"/>
            <a:chExt cx="12010861" cy="468862"/>
          </a:xfrm>
        </p:grpSpPr>
        <p:pic>
          <p:nvPicPr>
            <p:cNvPr id="20" name="Image 19">
              <a:extLst>
                <a:ext uri="{FF2B5EF4-FFF2-40B4-BE49-F238E27FC236}">
                  <a16:creationId xmlns:a16="http://schemas.microsoft.com/office/drawing/2014/main" id="{E41B3840-214E-4A63-BD21-10AEEEC3F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1" name="ZoneTexte 20">
              <a:extLst>
                <a:ext uri="{FF2B5EF4-FFF2-40B4-BE49-F238E27FC236}">
                  <a16:creationId xmlns:a16="http://schemas.microsoft.com/office/drawing/2014/main" id="{5949BF47-6A3C-44CD-936B-100BEE41C8CF}"/>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2" name="ZoneTexte 21">
              <a:extLst>
                <a:ext uri="{FF2B5EF4-FFF2-40B4-BE49-F238E27FC236}">
                  <a16:creationId xmlns:a16="http://schemas.microsoft.com/office/drawing/2014/main" id="{45472D45-930E-4BDA-A3F4-29C396BED120}"/>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14" name="Groupe 13">
            <a:extLst>
              <a:ext uri="{FF2B5EF4-FFF2-40B4-BE49-F238E27FC236}">
                <a16:creationId xmlns:a16="http://schemas.microsoft.com/office/drawing/2014/main" id="{B106643E-7B85-4460-A1E4-26A2B7834FFC}"/>
              </a:ext>
            </a:extLst>
          </p:cNvPr>
          <p:cNvGrpSpPr/>
          <p:nvPr/>
        </p:nvGrpSpPr>
        <p:grpSpPr>
          <a:xfrm>
            <a:off x="11498080" y="602928"/>
            <a:ext cx="677164" cy="523219"/>
            <a:chOff x="11498080" y="602928"/>
            <a:chExt cx="677164" cy="523219"/>
          </a:xfrm>
        </p:grpSpPr>
        <p:sp>
          <p:nvSpPr>
            <p:cNvPr id="15" name="Graphique 6" descr="Colibri">
              <a:extLst>
                <a:ext uri="{FF2B5EF4-FFF2-40B4-BE49-F238E27FC236}">
                  <a16:creationId xmlns:a16="http://schemas.microsoft.com/office/drawing/2014/main" id="{8A43E395-3BC6-4DED-A9FD-5E02193ABEE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16" name="ZoneTexte 15">
              <a:extLst>
                <a:ext uri="{FF2B5EF4-FFF2-40B4-BE49-F238E27FC236}">
                  <a16:creationId xmlns:a16="http://schemas.microsoft.com/office/drawing/2014/main" id="{9E9D5F3B-CDC3-48D2-B75A-35E8090FB63F}"/>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12</a:t>
              </a:fld>
              <a:endParaRPr lang="en-GB" sz="1600" b="1" dirty="0">
                <a:solidFill>
                  <a:srgbClr val="4D85AC"/>
                </a:solidFill>
              </a:endParaRPr>
            </a:p>
          </p:txBody>
        </p:sp>
      </p:grpSp>
      <p:sp>
        <p:nvSpPr>
          <p:cNvPr id="23" name="ZoneTexte 22">
            <a:extLst>
              <a:ext uri="{FF2B5EF4-FFF2-40B4-BE49-F238E27FC236}">
                <a16:creationId xmlns:a16="http://schemas.microsoft.com/office/drawing/2014/main" id="{C3BABF36-C828-48B4-97E7-3B02D421222C}"/>
              </a:ext>
            </a:extLst>
          </p:cNvPr>
          <p:cNvSpPr txBox="1"/>
          <p:nvPr/>
        </p:nvSpPr>
        <p:spPr>
          <a:xfrm>
            <a:off x="1125834" y="1821515"/>
            <a:ext cx="2340256" cy="46487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Quelques chiffres …</a:t>
            </a:r>
          </a:p>
        </p:txBody>
      </p:sp>
    </p:spTree>
    <p:extLst>
      <p:ext uri="{BB962C8B-B14F-4D97-AF65-F5344CB8AC3E}">
        <p14:creationId xmlns:p14="http://schemas.microsoft.com/office/powerpoint/2010/main" val="344157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770969" cy="523220"/>
          </a:xfrm>
          <a:prstGeom prst="rect">
            <a:avLst/>
          </a:prstGeom>
          <a:noFill/>
        </p:spPr>
        <p:txBody>
          <a:bodyPr wrap="none" rtlCol="0">
            <a:spAutoFit/>
          </a:bodyPr>
          <a:lstStyle/>
          <a:p>
            <a:r>
              <a:rPr lang="fr-FR" sz="2800" b="1" cap="small" dirty="0">
                <a:latin typeface="+mj-lt"/>
              </a:rPr>
              <a:t>Transformation en « pas »</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e 16">
            <a:extLst>
              <a:ext uri="{FF2B5EF4-FFF2-40B4-BE49-F238E27FC236}">
                <a16:creationId xmlns:a16="http://schemas.microsoft.com/office/drawing/2014/main" id="{3518A37C-782F-4B0D-9121-D8A0E4E23960}"/>
              </a:ext>
            </a:extLst>
          </p:cNvPr>
          <p:cNvGrpSpPr/>
          <p:nvPr/>
        </p:nvGrpSpPr>
        <p:grpSpPr>
          <a:xfrm>
            <a:off x="0" y="6389138"/>
            <a:ext cx="12010861" cy="468862"/>
            <a:chOff x="0" y="6389138"/>
            <a:chExt cx="12010861" cy="468862"/>
          </a:xfrm>
        </p:grpSpPr>
        <p:pic>
          <p:nvPicPr>
            <p:cNvPr id="18" name="Image 17">
              <a:extLst>
                <a:ext uri="{FF2B5EF4-FFF2-40B4-BE49-F238E27FC236}">
                  <a16:creationId xmlns:a16="http://schemas.microsoft.com/office/drawing/2014/main" id="{774189F5-0ED1-48A4-A877-5F9F8318E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9" name="ZoneTexte 18">
              <a:extLst>
                <a:ext uri="{FF2B5EF4-FFF2-40B4-BE49-F238E27FC236}">
                  <a16:creationId xmlns:a16="http://schemas.microsoft.com/office/drawing/2014/main" id="{0119CE78-C06D-4DC3-9F9F-12532BA16144}"/>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0" name="ZoneTexte 19">
              <a:extLst>
                <a:ext uri="{FF2B5EF4-FFF2-40B4-BE49-F238E27FC236}">
                  <a16:creationId xmlns:a16="http://schemas.microsoft.com/office/drawing/2014/main" id="{7C9085B7-3934-4D6D-A3B6-B44C1B48E512}"/>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21" name="Groupe 20">
            <a:extLst>
              <a:ext uri="{FF2B5EF4-FFF2-40B4-BE49-F238E27FC236}">
                <a16:creationId xmlns:a16="http://schemas.microsoft.com/office/drawing/2014/main" id="{B29464D0-01E7-42CF-9BAC-E18A8934A795}"/>
              </a:ext>
            </a:extLst>
          </p:cNvPr>
          <p:cNvGrpSpPr/>
          <p:nvPr/>
        </p:nvGrpSpPr>
        <p:grpSpPr>
          <a:xfrm>
            <a:off x="11498080" y="602928"/>
            <a:ext cx="677164" cy="523219"/>
            <a:chOff x="11498080" y="602928"/>
            <a:chExt cx="677164" cy="523219"/>
          </a:xfrm>
        </p:grpSpPr>
        <p:sp>
          <p:nvSpPr>
            <p:cNvPr id="22" name="Graphique 6" descr="Colibri">
              <a:extLst>
                <a:ext uri="{FF2B5EF4-FFF2-40B4-BE49-F238E27FC236}">
                  <a16:creationId xmlns:a16="http://schemas.microsoft.com/office/drawing/2014/main" id="{E96C6374-1D56-462A-8BE8-1841AEEED270}"/>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3" name="ZoneTexte 22">
              <a:extLst>
                <a:ext uri="{FF2B5EF4-FFF2-40B4-BE49-F238E27FC236}">
                  <a16:creationId xmlns:a16="http://schemas.microsoft.com/office/drawing/2014/main" id="{1358703C-7787-43EF-8674-FCE62C485FF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13</a:t>
              </a:fld>
              <a:endParaRPr lang="en-GB" sz="1600" b="1" dirty="0">
                <a:solidFill>
                  <a:srgbClr val="4D85AC"/>
                </a:solidFill>
              </a:endParaRPr>
            </a:p>
          </p:txBody>
        </p:sp>
      </p:grpSp>
      <p:sp>
        <p:nvSpPr>
          <p:cNvPr id="24" name="ZoneTexte 23">
            <a:extLst>
              <a:ext uri="{FF2B5EF4-FFF2-40B4-BE49-F238E27FC236}">
                <a16:creationId xmlns:a16="http://schemas.microsoft.com/office/drawing/2014/main" id="{D1F1B7F6-DDD0-4B88-805A-7EA2FD3FCA20}"/>
              </a:ext>
            </a:extLst>
          </p:cNvPr>
          <p:cNvSpPr txBox="1"/>
          <p:nvPr/>
        </p:nvSpPr>
        <p:spPr>
          <a:xfrm>
            <a:off x="1125834" y="1821515"/>
            <a:ext cx="819455" cy="37888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387755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3625864" cy="523220"/>
          </a:xfrm>
          <a:prstGeom prst="rect">
            <a:avLst/>
          </a:prstGeom>
          <a:noFill/>
        </p:spPr>
        <p:txBody>
          <a:bodyPr wrap="none" rtlCol="0">
            <a:spAutoFit/>
          </a:bodyPr>
          <a:lstStyle/>
          <a:p>
            <a:r>
              <a:rPr lang="fr-FR" sz="2800" b="1" cap="small" dirty="0">
                <a:latin typeface="+mj-lt"/>
              </a:rPr>
              <a:t>Présentation des données</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e 16">
            <a:extLst>
              <a:ext uri="{FF2B5EF4-FFF2-40B4-BE49-F238E27FC236}">
                <a16:creationId xmlns:a16="http://schemas.microsoft.com/office/drawing/2014/main" id="{E03DF750-E8F4-4B12-B95A-0D6D4FFE9EF7}"/>
              </a:ext>
            </a:extLst>
          </p:cNvPr>
          <p:cNvGrpSpPr/>
          <p:nvPr/>
        </p:nvGrpSpPr>
        <p:grpSpPr>
          <a:xfrm>
            <a:off x="0" y="6389138"/>
            <a:ext cx="12010861" cy="468862"/>
            <a:chOff x="0" y="6389138"/>
            <a:chExt cx="12010861" cy="468862"/>
          </a:xfrm>
        </p:grpSpPr>
        <p:pic>
          <p:nvPicPr>
            <p:cNvPr id="18" name="Image 17">
              <a:extLst>
                <a:ext uri="{FF2B5EF4-FFF2-40B4-BE49-F238E27FC236}">
                  <a16:creationId xmlns:a16="http://schemas.microsoft.com/office/drawing/2014/main" id="{29C0672C-F040-4BA1-BDF1-31B2DE46B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9" name="ZoneTexte 18">
              <a:extLst>
                <a:ext uri="{FF2B5EF4-FFF2-40B4-BE49-F238E27FC236}">
                  <a16:creationId xmlns:a16="http://schemas.microsoft.com/office/drawing/2014/main" id="{F8AF477A-7B9D-412F-ADC1-C275F86F1B58}"/>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0" name="ZoneTexte 19">
              <a:extLst>
                <a:ext uri="{FF2B5EF4-FFF2-40B4-BE49-F238E27FC236}">
                  <a16:creationId xmlns:a16="http://schemas.microsoft.com/office/drawing/2014/main" id="{01B26D34-D0C6-4514-AA52-FD6FC257DB27}"/>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21" name="Groupe 20">
            <a:extLst>
              <a:ext uri="{FF2B5EF4-FFF2-40B4-BE49-F238E27FC236}">
                <a16:creationId xmlns:a16="http://schemas.microsoft.com/office/drawing/2014/main" id="{713D0E15-9439-4345-8334-300884FFB681}"/>
              </a:ext>
            </a:extLst>
          </p:cNvPr>
          <p:cNvGrpSpPr/>
          <p:nvPr/>
        </p:nvGrpSpPr>
        <p:grpSpPr>
          <a:xfrm>
            <a:off x="11498080" y="602928"/>
            <a:ext cx="677164" cy="523219"/>
            <a:chOff x="11498080" y="602928"/>
            <a:chExt cx="677164" cy="523219"/>
          </a:xfrm>
        </p:grpSpPr>
        <p:sp>
          <p:nvSpPr>
            <p:cNvPr id="22" name="Graphique 6" descr="Colibri">
              <a:extLst>
                <a:ext uri="{FF2B5EF4-FFF2-40B4-BE49-F238E27FC236}">
                  <a16:creationId xmlns:a16="http://schemas.microsoft.com/office/drawing/2014/main" id="{232EBDF3-9DDC-4F95-807C-E220891D4119}"/>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3" name="ZoneTexte 22">
              <a:extLst>
                <a:ext uri="{FF2B5EF4-FFF2-40B4-BE49-F238E27FC236}">
                  <a16:creationId xmlns:a16="http://schemas.microsoft.com/office/drawing/2014/main" id="{634F4D24-A1CD-4B0B-BF25-BA8A1DE2A868}"/>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14</a:t>
              </a:fld>
              <a:endParaRPr lang="en-GB" sz="1600" b="1" dirty="0">
                <a:solidFill>
                  <a:srgbClr val="4D85AC"/>
                </a:solidFill>
              </a:endParaRPr>
            </a:p>
          </p:txBody>
        </p:sp>
      </p:grpSp>
      <p:sp>
        <p:nvSpPr>
          <p:cNvPr id="24" name="ZoneTexte 23">
            <a:extLst>
              <a:ext uri="{FF2B5EF4-FFF2-40B4-BE49-F238E27FC236}">
                <a16:creationId xmlns:a16="http://schemas.microsoft.com/office/drawing/2014/main" id="{F16F1A61-6176-4952-8D24-B7B96E23B77C}"/>
              </a:ext>
            </a:extLst>
          </p:cNvPr>
          <p:cNvSpPr txBox="1"/>
          <p:nvPr/>
        </p:nvSpPr>
        <p:spPr>
          <a:xfrm>
            <a:off x="1125834" y="1821515"/>
            <a:ext cx="819455" cy="37888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___</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endParaRPr lang="fr-FR" dirty="0"/>
          </a:p>
        </p:txBody>
      </p:sp>
    </p:spTree>
    <p:extLst>
      <p:ext uri="{BB962C8B-B14F-4D97-AF65-F5344CB8AC3E}">
        <p14:creationId xmlns:p14="http://schemas.microsoft.com/office/powerpoint/2010/main" val="55302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5160580" cy="523220"/>
          </a:xfrm>
          <a:prstGeom prst="rect">
            <a:avLst/>
          </a:prstGeom>
          <a:noFill/>
        </p:spPr>
        <p:txBody>
          <a:bodyPr wrap="none" rtlCol="0">
            <a:spAutoFit/>
          </a:bodyPr>
          <a:lstStyle/>
          <a:p>
            <a:r>
              <a:rPr lang="fr-FR" sz="2800" b="1" cap="small" dirty="0">
                <a:latin typeface="+mj-lt"/>
              </a:rPr>
              <a:t>Exemple de déplacement – idée naïve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e 7">
            <a:extLst>
              <a:ext uri="{FF2B5EF4-FFF2-40B4-BE49-F238E27FC236}">
                <a16:creationId xmlns:a16="http://schemas.microsoft.com/office/drawing/2014/main" id="{EB2CD754-72B5-427B-A1D5-9B7276EF818E}"/>
              </a:ext>
            </a:extLst>
          </p:cNvPr>
          <p:cNvGrpSpPr/>
          <p:nvPr/>
        </p:nvGrpSpPr>
        <p:grpSpPr>
          <a:xfrm>
            <a:off x="0" y="6389138"/>
            <a:ext cx="12010861" cy="468862"/>
            <a:chOff x="0" y="6389138"/>
            <a:chExt cx="12010861" cy="468862"/>
          </a:xfrm>
        </p:grpSpPr>
        <p:pic>
          <p:nvPicPr>
            <p:cNvPr id="13" name="Image 12">
              <a:extLst>
                <a:ext uri="{FF2B5EF4-FFF2-40B4-BE49-F238E27FC236}">
                  <a16:creationId xmlns:a16="http://schemas.microsoft.com/office/drawing/2014/main" id="{506752B0-0987-4E4C-B84C-C2DD6B61B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4" name="ZoneTexte 13">
              <a:extLst>
                <a:ext uri="{FF2B5EF4-FFF2-40B4-BE49-F238E27FC236}">
                  <a16:creationId xmlns:a16="http://schemas.microsoft.com/office/drawing/2014/main" id="{91FAA6E3-D807-4D9C-AA42-4A7B3B00023C}"/>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15" name="ZoneTexte 14">
              <a:extLst>
                <a:ext uri="{FF2B5EF4-FFF2-40B4-BE49-F238E27FC236}">
                  <a16:creationId xmlns:a16="http://schemas.microsoft.com/office/drawing/2014/main" id="{20572DDA-3C74-4FDE-90E6-488C7FC1DA32}"/>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
        <p:nvSpPr>
          <p:cNvPr id="16" name="ZoneTexte 15">
            <a:extLst>
              <a:ext uri="{FF2B5EF4-FFF2-40B4-BE49-F238E27FC236}">
                <a16:creationId xmlns:a16="http://schemas.microsoft.com/office/drawing/2014/main" id="{9D2D514B-76BC-4D16-BA4A-1C995C3FE4AF}"/>
              </a:ext>
            </a:extLst>
          </p:cNvPr>
          <p:cNvSpPr txBox="1"/>
          <p:nvPr/>
        </p:nvSpPr>
        <p:spPr>
          <a:xfrm>
            <a:off x="696373" y="63757"/>
            <a:ext cx="1501373" cy="400110"/>
          </a:xfrm>
          <a:prstGeom prst="rect">
            <a:avLst/>
          </a:prstGeom>
          <a:noFill/>
        </p:spPr>
        <p:txBody>
          <a:bodyPr wrap="none" rtlCol="0" anchor="ctr">
            <a:spAutoFit/>
          </a:bodyPr>
          <a:lstStyle/>
          <a:p>
            <a:pPr algn="ctr"/>
            <a:r>
              <a:rPr lang="fr-FR" sz="2000" b="1" cap="small" dirty="0">
                <a:solidFill>
                  <a:schemeClr val="bg1"/>
                </a:solidFill>
                <a:latin typeface="+mj-lt"/>
              </a:rPr>
              <a:t>Introduction</a:t>
            </a:r>
            <a:endParaRPr lang="en-GB" sz="2000" b="1" cap="small" dirty="0">
              <a:solidFill>
                <a:schemeClr val="bg1"/>
              </a:solidFill>
              <a:latin typeface="+mj-lt"/>
            </a:endParaRPr>
          </a:p>
        </p:txBody>
      </p:sp>
      <p:sp>
        <p:nvSpPr>
          <p:cNvPr id="18" name="ZoneTexte 17">
            <a:extLst>
              <a:ext uri="{FF2B5EF4-FFF2-40B4-BE49-F238E27FC236}">
                <a16:creationId xmlns:a16="http://schemas.microsoft.com/office/drawing/2014/main" id="{5D46C0B4-CAEB-408B-8800-A7A1108B8E4E}"/>
              </a:ext>
            </a:extLst>
          </p:cNvPr>
          <p:cNvSpPr txBox="1"/>
          <p:nvPr/>
        </p:nvSpPr>
        <p:spPr>
          <a:xfrm>
            <a:off x="10176162" y="63757"/>
            <a:ext cx="1317861"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Conclusion</a:t>
            </a:r>
            <a:endParaRPr lang="en-GB" sz="2000" cap="small" dirty="0">
              <a:solidFill>
                <a:schemeClr val="bg2">
                  <a:lumMod val="90000"/>
                </a:schemeClr>
              </a:solidFill>
              <a:latin typeface="+mj-lt"/>
            </a:endParaRPr>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2</a:t>
              </a:fld>
              <a:endParaRPr lang="en-GB" sz="1600" b="1" dirty="0">
                <a:solidFill>
                  <a:srgbClr val="4D85AC"/>
                </a:solidFill>
              </a:endParaRPr>
            </a:p>
          </p:txBody>
        </p:sp>
      </p:grpSp>
      <p:sp>
        <p:nvSpPr>
          <p:cNvPr id="23" name="TextBox 4">
            <a:extLst>
              <a:ext uri="{FF2B5EF4-FFF2-40B4-BE49-F238E27FC236}">
                <a16:creationId xmlns:a16="http://schemas.microsoft.com/office/drawing/2014/main" id="{1C388D86-995E-4A0F-8BC5-8E3494D13710}"/>
              </a:ext>
            </a:extLst>
          </p:cNvPr>
          <p:cNvSpPr txBox="1"/>
          <p:nvPr/>
        </p:nvSpPr>
        <p:spPr>
          <a:xfrm>
            <a:off x="6000751" y="2009472"/>
            <a:ext cx="5053990"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Prise de « photographie » à un instant </a:t>
            </a:r>
            <a:r>
              <a:rPr lang="fr-FR" dirty="0">
                <a:latin typeface="Cambria Math" panose="02040503050406030204" pitchFamily="18" charset="0"/>
                <a:ea typeface="Cambria Math" panose="02040503050406030204" pitchFamily="18" charset="0"/>
              </a:rPr>
              <a:t>t</a:t>
            </a:r>
          </a:p>
          <a:p>
            <a:pPr marL="285750" indent="-285750">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Comptage du </a:t>
            </a:r>
            <a:r>
              <a:rPr lang="fr-FR" b="1" dirty="0">
                <a:solidFill>
                  <a:srgbClr val="4D85AC"/>
                </a:solidFill>
              </a:rPr>
              <a:t>nombre</a:t>
            </a:r>
            <a:r>
              <a:rPr lang="fr-FR" dirty="0"/>
              <a:t> d’individus observés</a:t>
            </a:r>
          </a:p>
          <a:p>
            <a:pPr marL="285750" indent="-285750" algn="just">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Inférence de la </a:t>
            </a:r>
            <a:r>
              <a:rPr lang="fr-FR" b="1" dirty="0">
                <a:solidFill>
                  <a:srgbClr val="4D85AC"/>
                </a:solidFill>
              </a:rPr>
              <a:t>préférence d’habitat</a:t>
            </a:r>
          </a:p>
          <a:p>
            <a:pPr marL="285750" indent="-285750" algn="just">
              <a:lnSpc>
                <a:spcPct val="150000"/>
              </a:lnSpc>
              <a:buFont typeface="Arial" panose="020B0604020202020204" pitchFamily="34" charset="0"/>
              <a:buChar char="•"/>
            </a:pPr>
            <a:endParaRPr lang="fr-FR" dirty="0"/>
          </a:p>
          <a:p>
            <a:pPr marL="285750" indent="-285750" algn="just">
              <a:lnSpc>
                <a:spcPct val="150000"/>
              </a:lnSpc>
              <a:buFont typeface="Arial" panose="020B0604020202020204" pitchFamily="34" charset="0"/>
              <a:buChar char="•"/>
            </a:pPr>
            <a:r>
              <a:rPr lang="fr-FR" dirty="0"/>
              <a:t>Données difficiles à récolter</a:t>
            </a:r>
          </a:p>
        </p:txBody>
      </p:sp>
      <p:pic>
        <p:nvPicPr>
          <p:cNvPr id="25" name="Picture 9" descr="A turtle swimming in water&#10;&#10;Description automatically generated with medium confidence">
            <a:extLst>
              <a:ext uri="{FF2B5EF4-FFF2-40B4-BE49-F238E27FC236}">
                <a16:creationId xmlns:a16="http://schemas.microsoft.com/office/drawing/2014/main" id="{0CA060D4-D7B3-494F-976C-6F7B301D9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2977338" y="1994170"/>
            <a:ext cx="773588" cy="544851"/>
          </a:xfrm>
          <a:prstGeom prst="rect">
            <a:avLst/>
          </a:prstGeom>
        </p:spPr>
      </p:pic>
      <p:pic>
        <p:nvPicPr>
          <p:cNvPr id="29" name="Picture 9" descr="A turtle swimming in water&#10;&#10;Description automatically generated with medium confidence">
            <a:extLst>
              <a:ext uri="{FF2B5EF4-FFF2-40B4-BE49-F238E27FC236}">
                <a16:creationId xmlns:a16="http://schemas.microsoft.com/office/drawing/2014/main" id="{896489C7-00BD-4AC0-A904-42D96CE744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1944375" y="3768372"/>
            <a:ext cx="773588" cy="544851"/>
          </a:xfrm>
          <a:prstGeom prst="rect">
            <a:avLst/>
          </a:prstGeom>
        </p:spPr>
      </p:pic>
      <p:pic>
        <p:nvPicPr>
          <p:cNvPr id="30" name="Picture 9" descr="A turtle swimming in water&#10;&#10;Description automatically generated with medium confidence">
            <a:extLst>
              <a:ext uri="{FF2B5EF4-FFF2-40B4-BE49-F238E27FC236}">
                <a16:creationId xmlns:a16="http://schemas.microsoft.com/office/drawing/2014/main" id="{333A0436-6574-424E-B037-7856B508E9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3675012" y="4023860"/>
            <a:ext cx="773588" cy="544851"/>
          </a:xfrm>
          <a:prstGeom prst="rect">
            <a:avLst/>
          </a:prstGeom>
        </p:spPr>
      </p:pic>
      <p:pic>
        <p:nvPicPr>
          <p:cNvPr id="33" name="Picture 9" descr="A turtle swimming in water&#10;&#10;Description automatically generated with medium confidence">
            <a:extLst>
              <a:ext uri="{FF2B5EF4-FFF2-40B4-BE49-F238E27FC236}">
                <a16:creationId xmlns:a16="http://schemas.microsoft.com/office/drawing/2014/main" id="{C49A6343-2C7F-4EC5-AD3F-DED899E56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1944377" y="3768372"/>
            <a:ext cx="773588" cy="544851"/>
          </a:xfrm>
          <a:prstGeom prst="rect">
            <a:avLst/>
          </a:prstGeom>
        </p:spPr>
      </p:pic>
      <p:pic>
        <p:nvPicPr>
          <p:cNvPr id="38" name="Picture 9" descr="A turtle swimming in water&#10;&#10;Description automatically generated with medium confidence">
            <a:extLst>
              <a:ext uri="{FF2B5EF4-FFF2-40B4-BE49-F238E27FC236}">
                <a16:creationId xmlns:a16="http://schemas.microsoft.com/office/drawing/2014/main" id="{07E76EF1-01AD-4157-8EF9-DC7713D7C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3675013" y="4023860"/>
            <a:ext cx="773588" cy="544851"/>
          </a:xfrm>
          <a:prstGeom prst="rect">
            <a:avLst/>
          </a:prstGeom>
        </p:spPr>
      </p:pic>
      <p:grpSp>
        <p:nvGrpSpPr>
          <p:cNvPr id="7" name="Groupe 6">
            <a:extLst>
              <a:ext uri="{FF2B5EF4-FFF2-40B4-BE49-F238E27FC236}">
                <a16:creationId xmlns:a16="http://schemas.microsoft.com/office/drawing/2014/main" id="{16548A47-C21B-4A2B-8BC6-123039A3CEE9}"/>
              </a:ext>
            </a:extLst>
          </p:cNvPr>
          <p:cNvGrpSpPr/>
          <p:nvPr/>
        </p:nvGrpSpPr>
        <p:grpSpPr>
          <a:xfrm>
            <a:off x="1042015" y="1737663"/>
            <a:ext cx="4124901" cy="4134427"/>
            <a:chOff x="1232515" y="1737663"/>
            <a:chExt cx="4124901" cy="4134427"/>
          </a:xfrm>
        </p:grpSpPr>
        <p:pic>
          <p:nvPicPr>
            <p:cNvPr id="36" name="Image 35">
              <a:extLst>
                <a:ext uri="{FF2B5EF4-FFF2-40B4-BE49-F238E27FC236}">
                  <a16:creationId xmlns:a16="http://schemas.microsoft.com/office/drawing/2014/main" id="{564E517F-1D3E-4F44-A164-0CA1528B1C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2515" y="1737663"/>
              <a:ext cx="4124901" cy="4134427"/>
            </a:xfrm>
            <a:prstGeom prst="rect">
              <a:avLst/>
            </a:prstGeom>
          </p:spPr>
        </p:pic>
        <p:pic>
          <p:nvPicPr>
            <p:cNvPr id="37" name="Picture 9" descr="A turtle swimming in water&#10;&#10;Description automatically generated with medium confidence">
              <a:extLst>
                <a:ext uri="{FF2B5EF4-FFF2-40B4-BE49-F238E27FC236}">
                  <a16:creationId xmlns:a16="http://schemas.microsoft.com/office/drawing/2014/main" id="{DE63AF42-EB69-431B-902C-B7B577AFF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2908170" y="2448055"/>
              <a:ext cx="773588" cy="544851"/>
            </a:xfrm>
            <a:prstGeom prst="rect">
              <a:avLst/>
            </a:prstGeom>
          </p:spPr>
        </p:pic>
        <p:pic>
          <p:nvPicPr>
            <p:cNvPr id="39" name="Picture 9" descr="A turtle swimming in water&#10;&#10;Description automatically generated with medium confidence">
              <a:extLst>
                <a:ext uri="{FF2B5EF4-FFF2-40B4-BE49-F238E27FC236}">
                  <a16:creationId xmlns:a16="http://schemas.microsoft.com/office/drawing/2014/main" id="{69E0A65E-E907-4737-8BF5-3BE66E234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1944380" y="3768372"/>
              <a:ext cx="773588" cy="544851"/>
            </a:xfrm>
            <a:prstGeom prst="rect">
              <a:avLst/>
            </a:prstGeom>
          </p:spPr>
        </p:pic>
        <p:pic>
          <p:nvPicPr>
            <p:cNvPr id="40" name="Picture 9" descr="A turtle swimming in water&#10;&#10;Description automatically generated with medium confidence">
              <a:extLst>
                <a:ext uri="{FF2B5EF4-FFF2-40B4-BE49-F238E27FC236}">
                  <a16:creationId xmlns:a16="http://schemas.microsoft.com/office/drawing/2014/main" id="{286F5916-D24B-496D-896E-5B6AE61F7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20914" flipH="1">
              <a:off x="3675015" y="4023860"/>
              <a:ext cx="773588" cy="544851"/>
            </a:xfrm>
            <a:prstGeom prst="rect">
              <a:avLst/>
            </a:prstGeom>
          </p:spPr>
        </p:pic>
      </p:grpSp>
      <p:sp>
        <p:nvSpPr>
          <p:cNvPr id="45" name="ZoneTexte 44">
            <a:extLst>
              <a:ext uri="{FF2B5EF4-FFF2-40B4-BE49-F238E27FC236}">
                <a16:creationId xmlns:a16="http://schemas.microsoft.com/office/drawing/2014/main" id="{DF670473-283A-4B5D-8962-9B4B17E76135}"/>
              </a:ext>
            </a:extLst>
          </p:cNvPr>
          <p:cNvSpPr txBox="1"/>
          <p:nvPr/>
        </p:nvSpPr>
        <p:spPr>
          <a:xfrm>
            <a:off x="3539496"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
        <p:nvSpPr>
          <p:cNvPr id="46" name="ZoneTexte 45">
            <a:extLst>
              <a:ext uri="{FF2B5EF4-FFF2-40B4-BE49-F238E27FC236}">
                <a16:creationId xmlns:a16="http://schemas.microsoft.com/office/drawing/2014/main" id="{D7E43B2E-9DE1-46F4-8EDB-F78ED709DD87}"/>
              </a:ext>
            </a:extLst>
          </p:cNvPr>
          <p:cNvSpPr txBox="1"/>
          <p:nvPr/>
        </p:nvSpPr>
        <p:spPr>
          <a:xfrm>
            <a:off x="5580666" y="92332"/>
            <a:ext cx="1030668" cy="400110"/>
          </a:xfrm>
          <a:prstGeom prst="rect">
            <a:avLst/>
          </a:prstGeom>
          <a:noFill/>
        </p:spPr>
        <p:txBody>
          <a:bodyPr wrap="none" rtlCol="0" anchor="ctr">
            <a:spAutoFit/>
          </a:bodyPr>
          <a:lstStyle/>
          <a:p>
            <a:pPr algn="ctr"/>
            <a:r>
              <a:rPr lang="fr-FR" sz="2000" cap="small" dirty="0">
                <a:solidFill>
                  <a:schemeClr val="bg2">
                    <a:lumMod val="90000"/>
                  </a:schemeClr>
                </a:solidFill>
                <a:latin typeface="+mj-lt"/>
              </a:rPr>
              <a:t>Données</a:t>
            </a:r>
            <a:endParaRPr lang="en-GB" sz="2000" cap="small" dirty="0">
              <a:solidFill>
                <a:schemeClr val="bg2">
                  <a:lumMod val="90000"/>
                </a:schemeClr>
              </a:solidFill>
              <a:latin typeface="+mj-lt"/>
            </a:endParaRPr>
          </a:p>
        </p:txBody>
      </p:sp>
    </p:spTree>
    <p:extLst>
      <p:ext uri="{BB962C8B-B14F-4D97-AF65-F5344CB8AC3E}">
        <p14:creationId xmlns:p14="http://schemas.microsoft.com/office/powerpoint/2010/main" val="404361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6393673" cy="523220"/>
          </a:xfrm>
          <a:prstGeom prst="rect">
            <a:avLst/>
          </a:prstGeom>
          <a:noFill/>
        </p:spPr>
        <p:txBody>
          <a:bodyPr wrap="none" rtlCol="0">
            <a:spAutoFit/>
          </a:bodyPr>
          <a:lstStyle/>
          <a:p>
            <a:r>
              <a:rPr lang="fr-FR" sz="2800" b="1" cap="small" dirty="0">
                <a:latin typeface="+mj-lt"/>
              </a:rPr>
              <a:t>Exemple de déplacement – données de terrain</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3</a:t>
              </a:fld>
              <a:endParaRPr lang="en-GB" sz="1600" b="1" dirty="0">
                <a:solidFill>
                  <a:srgbClr val="4D85AC"/>
                </a:solidFill>
              </a:endParaRPr>
            </a:p>
          </p:txBody>
        </p:sp>
      </p:grpSp>
      <p:sp>
        <p:nvSpPr>
          <p:cNvPr id="5" name="TextBox 4">
            <a:extLst>
              <a:ext uri="{FF2B5EF4-FFF2-40B4-BE49-F238E27FC236}">
                <a16:creationId xmlns:a16="http://schemas.microsoft.com/office/drawing/2014/main" id="{C4A4FBD7-6AE0-4E06-A841-8C56E7E99B51}"/>
              </a:ext>
            </a:extLst>
          </p:cNvPr>
          <p:cNvSpPr txBox="1"/>
          <p:nvPr/>
        </p:nvSpPr>
        <p:spPr>
          <a:xfrm>
            <a:off x="6000749" y="2009472"/>
            <a:ext cx="5110353"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Suivi du </a:t>
            </a:r>
            <a:r>
              <a:rPr lang="fr-FR" b="1" dirty="0">
                <a:solidFill>
                  <a:srgbClr val="4D85AC"/>
                </a:solidFill>
              </a:rPr>
              <a:t>déplacement</a:t>
            </a:r>
            <a:r>
              <a:rPr lang="fr-FR" dirty="0"/>
              <a:t> d’un individu en particulier</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Utilisation de données télémétriques (GPS*)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À chaque position : </a:t>
            </a:r>
            <a:r>
              <a:rPr lang="fr-FR" b="1" dirty="0">
                <a:solidFill>
                  <a:srgbClr val="4D85AC"/>
                </a:solidFill>
              </a:rPr>
              <a:t>choix</a:t>
            </a:r>
            <a:r>
              <a:rPr lang="fr-FR" dirty="0"/>
              <a:t> du prochain milieu</a:t>
            </a:r>
          </a:p>
        </p:txBody>
      </p:sp>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sp>
        <p:nvSpPr>
          <p:cNvPr id="22" name="ZoneTexte 21">
            <a:extLst>
              <a:ext uri="{FF2B5EF4-FFF2-40B4-BE49-F238E27FC236}">
                <a16:creationId xmlns:a16="http://schemas.microsoft.com/office/drawing/2014/main" id="{DFB0840D-1098-4B6A-B0DC-5C59F11D5667}"/>
              </a:ext>
            </a:extLst>
          </p:cNvPr>
          <p:cNvSpPr txBox="1"/>
          <p:nvPr/>
        </p:nvSpPr>
        <p:spPr>
          <a:xfrm>
            <a:off x="6000749" y="5288594"/>
            <a:ext cx="2179251" cy="307777"/>
          </a:xfrm>
          <a:prstGeom prst="rect">
            <a:avLst/>
          </a:prstGeom>
          <a:noFill/>
        </p:spPr>
        <p:txBody>
          <a:bodyPr wrap="none" rtlCol="0">
            <a:spAutoFit/>
          </a:bodyPr>
          <a:lstStyle/>
          <a:p>
            <a:r>
              <a:rPr lang="en-GB" sz="1400" dirty="0"/>
              <a:t>* </a:t>
            </a:r>
            <a:r>
              <a:rPr lang="en-GB" sz="1400" i="1" dirty="0"/>
              <a:t>Global Positioning System</a:t>
            </a:r>
          </a:p>
        </p:txBody>
      </p:sp>
      <p:grpSp>
        <p:nvGrpSpPr>
          <p:cNvPr id="23" name="Groupe 22">
            <a:extLst>
              <a:ext uri="{FF2B5EF4-FFF2-40B4-BE49-F238E27FC236}">
                <a16:creationId xmlns:a16="http://schemas.microsoft.com/office/drawing/2014/main" id="{4F577CB5-8B82-41EA-AC3F-8BB3801F6157}"/>
              </a:ext>
            </a:extLst>
          </p:cNvPr>
          <p:cNvGrpSpPr/>
          <p:nvPr/>
        </p:nvGrpSpPr>
        <p:grpSpPr>
          <a:xfrm>
            <a:off x="0" y="6389138"/>
            <a:ext cx="12010861" cy="468862"/>
            <a:chOff x="0" y="6389138"/>
            <a:chExt cx="12010861" cy="468862"/>
          </a:xfrm>
        </p:grpSpPr>
        <p:pic>
          <p:nvPicPr>
            <p:cNvPr id="27" name="Image 26">
              <a:extLst>
                <a:ext uri="{FF2B5EF4-FFF2-40B4-BE49-F238E27FC236}">
                  <a16:creationId xmlns:a16="http://schemas.microsoft.com/office/drawing/2014/main" id="{D91513AD-207B-41AA-BC0E-69E5F265A5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8" name="ZoneTexte 27">
              <a:extLst>
                <a:ext uri="{FF2B5EF4-FFF2-40B4-BE49-F238E27FC236}">
                  <a16:creationId xmlns:a16="http://schemas.microsoft.com/office/drawing/2014/main" id="{1A147202-8CB3-4977-A3EC-668F00A77354}"/>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9" name="ZoneTexte 28">
              <a:extLst>
                <a:ext uri="{FF2B5EF4-FFF2-40B4-BE49-F238E27FC236}">
                  <a16:creationId xmlns:a16="http://schemas.microsoft.com/office/drawing/2014/main" id="{FA6E585C-52D8-4B95-A684-E1BB3A3BFA4D}"/>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Tree>
    <p:extLst>
      <p:ext uri="{BB962C8B-B14F-4D97-AF65-F5344CB8AC3E}">
        <p14:creationId xmlns:p14="http://schemas.microsoft.com/office/powerpoint/2010/main" val="136289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4DD7B27F-5E30-45F0-B63B-DDCAF842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647" y="1690031"/>
            <a:ext cx="4182059" cy="4182059"/>
          </a:xfrm>
          <a:prstGeom prst="rect">
            <a:avLst/>
          </a:prstGeom>
        </p:spPr>
      </p:pic>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4</a:t>
              </a:fld>
              <a:endParaRPr lang="en-GB" sz="1600" b="1" dirty="0">
                <a:solidFill>
                  <a:srgbClr val="4D85AC"/>
                </a:solidFill>
              </a:endParaRPr>
            </a:p>
          </p:txBody>
        </p:sp>
      </p:grpSp>
      <p:pic>
        <p:nvPicPr>
          <p:cNvPr id="25" name="Picture 9" descr="A turtle swimming in water&#10;&#10;Description automatically generated with medium confidence">
            <a:extLst>
              <a:ext uri="{FF2B5EF4-FFF2-40B4-BE49-F238E27FC236}">
                <a16:creationId xmlns:a16="http://schemas.microsoft.com/office/drawing/2014/main" id="{30010BAF-C883-4706-99BE-9C3E5388BA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955" y="4878098"/>
            <a:ext cx="1061698" cy="747770"/>
          </a:xfrm>
          <a:prstGeom prst="rect">
            <a:avLst/>
          </a:prstGeom>
        </p:spPr>
      </p:pic>
      <p:grpSp>
        <p:nvGrpSpPr>
          <p:cNvPr id="10" name="Groupe 9">
            <a:extLst>
              <a:ext uri="{FF2B5EF4-FFF2-40B4-BE49-F238E27FC236}">
                <a16:creationId xmlns:a16="http://schemas.microsoft.com/office/drawing/2014/main" id="{4EAA97AB-3984-4B80-ADF9-2DA571953C61}"/>
              </a:ext>
            </a:extLst>
          </p:cNvPr>
          <p:cNvGrpSpPr/>
          <p:nvPr/>
        </p:nvGrpSpPr>
        <p:grpSpPr>
          <a:xfrm>
            <a:off x="0" y="6389138"/>
            <a:ext cx="12010861" cy="468862"/>
            <a:chOff x="0" y="6389138"/>
            <a:chExt cx="12010861" cy="468862"/>
          </a:xfrm>
        </p:grpSpPr>
        <p:pic>
          <p:nvPicPr>
            <p:cNvPr id="11" name="Image 10">
              <a:extLst>
                <a:ext uri="{FF2B5EF4-FFF2-40B4-BE49-F238E27FC236}">
                  <a16:creationId xmlns:a16="http://schemas.microsoft.com/office/drawing/2014/main" id="{69F54DB7-4B9A-4375-B567-AD9013D835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2" name="ZoneTexte 11">
              <a:extLst>
                <a:ext uri="{FF2B5EF4-FFF2-40B4-BE49-F238E27FC236}">
                  <a16:creationId xmlns:a16="http://schemas.microsoft.com/office/drawing/2014/main" id="{FD82C32A-F438-4A00-9080-08558864AB59}"/>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13" name="ZoneTexte 12">
              <a:extLst>
                <a:ext uri="{FF2B5EF4-FFF2-40B4-BE49-F238E27FC236}">
                  <a16:creationId xmlns:a16="http://schemas.microsoft.com/office/drawing/2014/main" id="{98ED1177-441A-4175-A23C-921D779B1C6D}"/>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
        <p:nvSpPr>
          <p:cNvPr id="14" name="TextBox 4">
            <a:extLst>
              <a:ext uri="{FF2B5EF4-FFF2-40B4-BE49-F238E27FC236}">
                <a16:creationId xmlns:a16="http://schemas.microsoft.com/office/drawing/2014/main" id="{4437112A-8252-40BF-9ED8-8978CF286093}"/>
              </a:ext>
            </a:extLst>
          </p:cNvPr>
          <p:cNvSpPr txBox="1"/>
          <p:nvPr/>
        </p:nvSpPr>
        <p:spPr>
          <a:xfrm>
            <a:off x="6000750" y="2009472"/>
            <a:ext cx="531495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Biais n</a:t>
            </a:r>
            <a:r>
              <a:rPr lang="fr-FR" baseline="30000" dirty="0"/>
              <a:t>o</a:t>
            </a:r>
            <a:r>
              <a:rPr lang="fr-FR" dirty="0"/>
              <a:t> 1 : milieu </a:t>
            </a:r>
            <a:r>
              <a:rPr lang="fr-FR" b="1" dirty="0">
                <a:solidFill>
                  <a:srgbClr val="4D85AC"/>
                </a:solidFill>
              </a:rPr>
              <a:t>disponible</a:t>
            </a:r>
            <a:r>
              <a:rPr lang="fr-FR" dirty="0"/>
              <a:t> ≠ milieu de préférence</a:t>
            </a:r>
          </a:p>
          <a:p>
            <a:pPr>
              <a:lnSpc>
                <a:spcPct val="150000"/>
              </a:lnSpc>
            </a:pPr>
            <a:endParaRPr lang="fr-FR" dirty="0"/>
          </a:p>
          <a:p>
            <a:pPr marL="285750" indent="-285750">
              <a:lnSpc>
                <a:spcPct val="150000"/>
              </a:lnSpc>
              <a:buFont typeface="Arial" panose="020B0604020202020204" pitchFamily="34" charset="0"/>
              <a:buChar char="•"/>
            </a:pPr>
            <a:r>
              <a:rPr lang="fr-FR" dirty="0"/>
              <a:t>Prise en compte de la capacité de mouvement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Biais n</a:t>
            </a:r>
            <a:r>
              <a:rPr lang="fr-FR" baseline="30000" dirty="0"/>
              <a:t>o</a:t>
            </a:r>
            <a:r>
              <a:rPr lang="fr-FR" dirty="0"/>
              <a:t> 2 : </a:t>
            </a:r>
            <a:r>
              <a:rPr lang="fr-FR" b="1" dirty="0">
                <a:solidFill>
                  <a:srgbClr val="4D85AC"/>
                </a:solidFill>
              </a:rPr>
              <a:t>influence</a:t>
            </a:r>
            <a:r>
              <a:rPr lang="fr-FR" dirty="0"/>
              <a:t> du milieu sur le mouvement</a:t>
            </a:r>
          </a:p>
        </p:txBody>
      </p:sp>
      <p:sp>
        <p:nvSpPr>
          <p:cNvPr id="18" name="ZoneTexte 17">
            <a:extLst>
              <a:ext uri="{FF2B5EF4-FFF2-40B4-BE49-F238E27FC236}">
                <a16:creationId xmlns:a16="http://schemas.microsoft.com/office/drawing/2014/main" id="{7D14F639-46EB-446B-9C3E-66666FDCB324}"/>
              </a:ext>
            </a:extLst>
          </p:cNvPr>
          <p:cNvSpPr txBox="1"/>
          <p:nvPr/>
        </p:nvSpPr>
        <p:spPr>
          <a:xfrm>
            <a:off x="331514" y="985910"/>
            <a:ext cx="6393673" cy="523220"/>
          </a:xfrm>
          <a:prstGeom prst="rect">
            <a:avLst/>
          </a:prstGeom>
          <a:noFill/>
        </p:spPr>
        <p:txBody>
          <a:bodyPr wrap="none" rtlCol="0">
            <a:spAutoFit/>
          </a:bodyPr>
          <a:lstStyle/>
          <a:p>
            <a:r>
              <a:rPr lang="fr-FR" sz="2800" b="1" cap="small" dirty="0">
                <a:latin typeface="+mj-lt"/>
              </a:rPr>
              <a:t>Exemple de déplacement – données de terrain</a:t>
            </a:r>
            <a:endParaRPr lang="en-GB" sz="2800" b="1" cap="small" dirty="0">
              <a:latin typeface="+mj-lt"/>
            </a:endParaRPr>
          </a:p>
        </p:txBody>
      </p:sp>
    </p:spTree>
    <p:extLst>
      <p:ext uri="{BB962C8B-B14F-4D97-AF65-F5344CB8AC3E}">
        <p14:creationId xmlns:p14="http://schemas.microsoft.com/office/powerpoint/2010/main" val="315743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6194901" cy="523220"/>
          </a:xfrm>
          <a:prstGeom prst="rect">
            <a:avLst/>
          </a:prstGeom>
          <a:noFill/>
        </p:spPr>
        <p:txBody>
          <a:bodyPr wrap="none" rtlCol="0">
            <a:spAutoFit/>
          </a:bodyPr>
          <a:lstStyle/>
          <a:p>
            <a:r>
              <a:rPr lang="fr-FR" sz="2800" b="1" cap="small" dirty="0">
                <a:latin typeface="+mj-lt"/>
              </a:rPr>
              <a:t>Représentation d’un déplacement par « pas »</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5</a:t>
              </a:fld>
              <a:endParaRPr lang="en-GB" sz="1600" b="1" dirty="0">
                <a:solidFill>
                  <a:srgbClr val="4D85AC"/>
                </a:solidFill>
              </a:endParaRPr>
            </a:p>
          </p:txBody>
        </p:sp>
      </p:grpSp>
      <p:grpSp>
        <p:nvGrpSpPr>
          <p:cNvPr id="23" name="Groupe 22">
            <a:extLst>
              <a:ext uri="{FF2B5EF4-FFF2-40B4-BE49-F238E27FC236}">
                <a16:creationId xmlns:a16="http://schemas.microsoft.com/office/drawing/2014/main" id="{94CE141C-7380-41D0-B025-8656D2B13CFE}"/>
              </a:ext>
            </a:extLst>
          </p:cNvPr>
          <p:cNvGrpSpPr/>
          <p:nvPr/>
        </p:nvGrpSpPr>
        <p:grpSpPr>
          <a:xfrm>
            <a:off x="0" y="6389138"/>
            <a:ext cx="12010861" cy="468862"/>
            <a:chOff x="0" y="6389138"/>
            <a:chExt cx="12010861" cy="468862"/>
          </a:xfrm>
        </p:grpSpPr>
        <p:pic>
          <p:nvPicPr>
            <p:cNvPr id="25" name="Image 24">
              <a:extLst>
                <a:ext uri="{FF2B5EF4-FFF2-40B4-BE49-F238E27FC236}">
                  <a16:creationId xmlns:a16="http://schemas.microsoft.com/office/drawing/2014/main" id="{98A8599F-DA99-4BA2-B6AF-3A55E90CE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7" name="ZoneTexte 26">
              <a:extLst>
                <a:ext uri="{FF2B5EF4-FFF2-40B4-BE49-F238E27FC236}">
                  <a16:creationId xmlns:a16="http://schemas.microsoft.com/office/drawing/2014/main" id="{E48A5F3F-A130-4649-A94E-8F73F087BA2E}"/>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8" name="ZoneTexte 27">
              <a:extLst>
                <a:ext uri="{FF2B5EF4-FFF2-40B4-BE49-F238E27FC236}">
                  <a16:creationId xmlns:a16="http://schemas.microsoft.com/office/drawing/2014/main" id="{CC2CCA86-0262-4361-B6C4-E7CF5E5E341C}"/>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
        <p:nvSpPr>
          <p:cNvPr id="29" name="TextBox 4">
            <a:extLst>
              <a:ext uri="{FF2B5EF4-FFF2-40B4-BE49-F238E27FC236}">
                <a16:creationId xmlns:a16="http://schemas.microsoft.com/office/drawing/2014/main" id="{87D089A7-6AE7-4893-A675-669207F604EE}"/>
              </a:ext>
            </a:extLst>
          </p:cNvPr>
          <p:cNvSpPr txBox="1"/>
          <p:nvPr/>
        </p:nvSpPr>
        <p:spPr>
          <a:xfrm>
            <a:off x="6000750" y="2009472"/>
            <a:ext cx="5497330"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Passage de données de position uniques à des </a:t>
            </a:r>
            <a:r>
              <a:rPr lang="fr-FR" b="1" dirty="0">
                <a:solidFill>
                  <a:srgbClr val="4D85AC"/>
                </a:solidFill>
              </a:rPr>
              <a:t>pas</a:t>
            </a:r>
            <a:r>
              <a:rPr lang="fr-FR" dirty="0"/>
              <a:t> :</a:t>
            </a:r>
          </a:p>
          <a:p>
            <a:pPr marL="742950" lvl="1" indent="-285750">
              <a:lnSpc>
                <a:spcPct val="150000"/>
              </a:lnSpc>
              <a:buFontTx/>
              <a:buChar char="-"/>
            </a:pPr>
            <a:r>
              <a:rPr lang="fr-FR" dirty="0"/>
              <a:t>position de départ à l’instant </a:t>
            </a:r>
            <a:r>
              <a:rPr lang="fr-FR" dirty="0">
                <a:latin typeface="Cambria Math" panose="02040503050406030204" pitchFamily="18" charset="0"/>
                <a:ea typeface="Cambria Math" panose="02040503050406030204" pitchFamily="18" charset="0"/>
              </a:rPr>
              <a:t>t</a:t>
            </a:r>
            <a:r>
              <a:rPr lang="fr-FR" baseline="-25000" dirty="0">
                <a:latin typeface="Cambria Math" panose="02040503050406030204" pitchFamily="18" charset="0"/>
                <a:ea typeface="Cambria Math" panose="02040503050406030204" pitchFamily="18" charset="0"/>
              </a:rPr>
              <a:t>1</a:t>
            </a:r>
          </a:p>
          <a:p>
            <a:pPr marL="742950" lvl="1" indent="-285750">
              <a:lnSpc>
                <a:spcPct val="150000"/>
              </a:lnSpc>
              <a:buFontTx/>
              <a:buChar char="-"/>
            </a:pPr>
            <a:r>
              <a:rPr lang="fr-FR" dirty="0">
                <a:ea typeface="Cambria Math" panose="02040503050406030204" pitchFamily="18" charset="0"/>
              </a:rPr>
              <a:t>position d’arrivée à l’instant </a:t>
            </a:r>
            <a:r>
              <a:rPr lang="fr-FR" dirty="0">
                <a:latin typeface="Cambria Math" panose="02040503050406030204" pitchFamily="18" charset="0"/>
                <a:ea typeface="Cambria Math" panose="02040503050406030204" pitchFamily="18" charset="0"/>
              </a:rPr>
              <a:t>t</a:t>
            </a:r>
            <a:r>
              <a:rPr lang="fr-FR" baseline="-25000" dirty="0">
                <a:latin typeface="Cambria Math" panose="02040503050406030204" pitchFamily="18" charset="0"/>
                <a:ea typeface="Cambria Math" panose="02040503050406030204" pitchFamily="18" charset="0"/>
              </a:rPr>
              <a:t>2</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Série de pas discrète à intervalles de temps </a:t>
            </a:r>
            <a:r>
              <a:rPr lang="fr-FR" b="1" dirty="0">
                <a:solidFill>
                  <a:srgbClr val="4D85AC"/>
                </a:solidFill>
              </a:rPr>
              <a:t>réguliers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Pas caractérisé par deux attributs de mouvement :</a:t>
            </a:r>
          </a:p>
          <a:p>
            <a:pPr marL="742950" lvl="1" indent="-285750">
              <a:lnSpc>
                <a:spcPct val="150000"/>
              </a:lnSpc>
              <a:buFontTx/>
              <a:buChar char="-"/>
            </a:pPr>
            <a:r>
              <a:rPr lang="fr-FR" dirty="0"/>
              <a:t>longueur du pas </a:t>
            </a:r>
            <a:r>
              <a:rPr lang="fr-FR" dirty="0">
                <a:latin typeface="Cambria Math" panose="02040503050406030204" pitchFamily="18" charset="0"/>
                <a:ea typeface="Cambria Math" panose="02040503050406030204" pitchFamily="18" charset="0"/>
              </a:rPr>
              <a:t>l</a:t>
            </a:r>
            <a:endParaRPr lang="fr-FR" baseline="-25000" dirty="0">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ea typeface="Cambria Math" panose="02040503050406030204" pitchFamily="18" charset="0"/>
              </a:rPr>
              <a:t>a</a:t>
            </a:r>
            <a:r>
              <a:rPr lang="fr-FR" dirty="0"/>
              <a:t>ngle de rotation </a:t>
            </a:r>
            <a:r>
              <a:rPr lang="el-GR" dirty="0">
                <a:latin typeface="Cambria Math" panose="02040503050406030204" pitchFamily="18" charset="0"/>
                <a:ea typeface="Cambria Math" panose="02040503050406030204" pitchFamily="18" charset="0"/>
              </a:rPr>
              <a:t>θ</a:t>
            </a:r>
            <a:endParaRPr lang="fr-FR" baseline="-25000" dirty="0">
              <a:latin typeface="Cambria Math" panose="02040503050406030204" pitchFamily="18" charset="0"/>
              <a:ea typeface="Cambria Math" panose="02040503050406030204" pitchFamily="18" charset="0"/>
            </a:endParaRPr>
          </a:p>
          <a:p>
            <a:pPr marL="285750" indent="-285750">
              <a:lnSpc>
                <a:spcPct val="150000"/>
              </a:lnSpc>
              <a:buFont typeface="Arial" panose="020B0604020202020204" pitchFamily="34" charset="0"/>
              <a:buChar char="•"/>
            </a:pPr>
            <a:endParaRPr lang="fr-FR" dirty="0"/>
          </a:p>
        </p:txBody>
      </p:sp>
      <p:grpSp>
        <p:nvGrpSpPr>
          <p:cNvPr id="7" name="Groupe 6">
            <a:extLst>
              <a:ext uri="{FF2B5EF4-FFF2-40B4-BE49-F238E27FC236}">
                <a16:creationId xmlns:a16="http://schemas.microsoft.com/office/drawing/2014/main" id="{5BF49E59-8348-4715-BACC-343398A87E69}"/>
              </a:ext>
            </a:extLst>
          </p:cNvPr>
          <p:cNvGrpSpPr>
            <a:grpSpLocks noChangeAspect="1"/>
          </p:cNvGrpSpPr>
          <p:nvPr/>
        </p:nvGrpSpPr>
        <p:grpSpPr>
          <a:xfrm>
            <a:off x="693920" y="2009472"/>
            <a:ext cx="4206157" cy="3339650"/>
            <a:chOff x="409575" y="1854763"/>
            <a:chExt cx="5257696" cy="4174563"/>
          </a:xfrm>
        </p:grpSpPr>
        <p:pic>
          <p:nvPicPr>
            <p:cNvPr id="66" name="Picture 65" descr="Diagram&#10;&#10;Description automatically generated">
              <a:extLst>
                <a:ext uri="{FF2B5EF4-FFF2-40B4-BE49-F238E27FC236}">
                  <a16:creationId xmlns:a16="http://schemas.microsoft.com/office/drawing/2014/main" id="{236576BD-C330-442C-A4BB-9CF1D99F3614}"/>
                </a:ext>
              </a:extLst>
            </p:cNvPr>
            <p:cNvPicPr>
              <a:picLocks noChangeAspect="1"/>
            </p:cNvPicPr>
            <p:nvPr/>
          </p:nvPicPr>
          <p:blipFill rotWithShape="1">
            <a:blip r:embed="rId4">
              <a:extLst>
                <a:ext uri="{28A0092B-C50C-407E-A947-70E740481C1C}">
                  <a14:useLocalDpi xmlns:a14="http://schemas.microsoft.com/office/drawing/2010/main" val="0"/>
                </a:ext>
              </a:extLst>
            </a:blip>
            <a:srcRect l="3670" t="-233" r="17810" b="1274"/>
            <a:stretch/>
          </p:blipFill>
          <p:spPr>
            <a:xfrm>
              <a:off x="409575" y="1910266"/>
              <a:ext cx="5257696" cy="4119060"/>
            </a:xfrm>
            <a:prstGeom prst="rect">
              <a:avLst/>
            </a:prstGeom>
          </p:spPr>
        </p:pic>
        <p:sp>
          <p:nvSpPr>
            <p:cNvPr id="71" name="Freeform: Shape 70">
              <a:extLst>
                <a:ext uri="{FF2B5EF4-FFF2-40B4-BE49-F238E27FC236}">
                  <a16:creationId xmlns:a16="http://schemas.microsoft.com/office/drawing/2014/main" id="{9E5EB3ED-AE4F-446F-8762-AB9A55601654}"/>
                </a:ext>
              </a:extLst>
            </p:cNvPr>
            <p:cNvSpPr/>
            <p:nvPr/>
          </p:nvSpPr>
          <p:spPr>
            <a:xfrm>
              <a:off x="1828800" y="2214880"/>
              <a:ext cx="3210560" cy="3616960"/>
            </a:xfrm>
            <a:custGeom>
              <a:avLst/>
              <a:gdLst>
                <a:gd name="connsiteX0" fmla="*/ 0 w 3210560"/>
                <a:gd name="connsiteY0" fmla="*/ 101600 h 3616960"/>
                <a:gd name="connsiteX1" fmla="*/ 71120 w 3210560"/>
                <a:gd name="connsiteY1" fmla="*/ 182880 h 3616960"/>
                <a:gd name="connsiteX2" fmla="*/ 132080 w 3210560"/>
                <a:gd name="connsiteY2" fmla="*/ 223520 h 3616960"/>
                <a:gd name="connsiteX3" fmla="*/ 223520 w 3210560"/>
                <a:gd name="connsiteY3" fmla="*/ 254000 h 3616960"/>
                <a:gd name="connsiteX4" fmla="*/ 294640 w 3210560"/>
                <a:gd name="connsiteY4" fmla="*/ 325120 h 3616960"/>
                <a:gd name="connsiteX5" fmla="*/ 497840 w 3210560"/>
                <a:gd name="connsiteY5" fmla="*/ 335280 h 3616960"/>
                <a:gd name="connsiteX6" fmla="*/ 640080 w 3210560"/>
                <a:gd name="connsiteY6" fmla="*/ 304800 h 3616960"/>
                <a:gd name="connsiteX7" fmla="*/ 721360 w 3210560"/>
                <a:gd name="connsiteY7" fmla="*/ 274320 h 3616960"/>
                <a:gd name="connsiteX8" fmla="*/ 802640 w 3210560"/>
                <a:gd name="connsiteY8" fmla="*/ 213360 h 3616960"/>
                <a:gd name="connsiteX9" fmla="*/ 924560 w 3210560"/>
                <a:gd name="connsiteY9" fmla="*/ 152400 h 3616960"/>
                <a:gd name="connsiteX10" fmla="*/ 1178560 w 3210560"/>
                <a:gd name="connsiteY10" fmla="*/ 20320 h 3616960"/>
                <a:gd name="connsiteX11" fmla="*/ 1341120 w 3210560"/>
                <a:gd name="connsiteY11" fmla="*/ 0 h 3616960"/>
                <a:gd name="connsiteX12" fmla="*/ 1859280 w 3210560"/>
                <a:gd name="connsiteY12" fmla="*/ 10160 h 3616960"/>
                <a:gd name="connsiteX13" fmla="*/ 1940560 w 3210560"/>
                <a:gd name="connsiteY13" fmla="*/ 60960 h 3616960"/>
                <a:gd name="connsiteX14" fmla="*/ 2032000 w 3210560"/>
                <a:gd name="connsiteY14" fmla="*/ 71120 h 3616960"/>
                <a:gd name="connsiteX15" fmla="*/ 2052320 w 3210560"/>
                <a:gd name="connsiteY15" fmla="*/ 101600 h 3616960"/>
                <a:gd name="connsiteX16" fmla="*/ 2082800 w 3210560"/>
                <a:gd name="connsiteY16" fmla="*/ 111760 h 3616960"/>
                <a:gd name="connsiteX17" fmla="*/ 2143760 w 3210560"/>
                <a:gd name="connsiteY17" fmla="*/ 142240 h 3616960"/>
                <a:gd name="connsiteX18" fmla="*/ 2275840 w 3210560"/>
                <a:gd name="connsiteY18" fmla="*/ 294640 h 3616960"/>
                <a:gd name="connsiteX19" fmla="*/ 2418080 w 3210560"/>
                <a:gd name="connsiteY19" fmla="*/ 386080 h 3616960"/>
                <a:gd name="connsiteX20" fmla="*/ 2509520 w 3210560"/>
                <a:gd name="connsiteY20" fmla="*/ 447040 h 3616960"/>
                <a:gd name="connsiteX21" fmla="*/ 2550160 w 3210560"/>
                <a:gd name="connsiteY21" fmla="*/ 497840 h 3616960"/>
                <a:gd name="connsiteX22" fmla="*/ 2570480 w 3210560"/>
                <a:gd name="connsiteY22" fmla="*/ 640080 h 3616960"/>
                <a:gd name="connsiteX23" fmla="*/ 2590800 w 3210560"/>
                <a:gd name="connsiteY23" fmla="*/ 731520 h 3616960"/>
                <a:gd name="connsiteX24" fmla="*/ 2580640 w 3210560"/>
                <a:gd name="connsiteY24" fmla="*/ 924560 h 3616960"/>
                <a:gd name="connsiteX25" fmla="*/ 2540000 w 3210560"/>
                <a:gd name="connsiteY25" fmla="*/ 1036320 h 3616960"/>
                <a:gd name="connsiteX26" fmla="*/ 2489200 w 3210560"/>
                <a:gd name="connsiteY26" fmla="*/ 1178560 h 3616960"/>
                <a:gd name="connsiteX27" fmla="*/ 2479040 w 3210560"/>
                <a:gd name="connsiteY27" fmla="*/ 1239520 h 3616960"/>
                <a:gd name="connsiteX28" fmla="*/ 2468880 w 3210560"/>
                <a:gd name="connsiteY28" fmla="*/ 1290320 h 3616960"/>
                <a:gd name="connsiteX29" fmla="*/ 2509520 w 3210560"/>
                <a:gd name="connsiteY29" fmla="*/ 1391920 h 3616960"/>
                <a:gd name="connsiteX30" fmla="*/ 2529840 w 3210560"/>
                <a:gd name="connsiteY30" fmla="*/ 1432560 h 3616960"/>
                <a:gd name="connsiteX31" fmla="*/ 2743200 w 3210560"/>
                <a:gd name="connsiteY31" fmla="*/ 1645920 h 3616960"/>
                <a:gd name="connsiteX32" fmla="*/ 2783840 w 3210560"/>
                <a:gd name="connsiteY32" fmla="*/ 1696720 h 3616960"/>
                <a:gd name="connsiteX33" fmla="*/ 2865120 w 3210560"/>
                <a:gd name="connsiteY33" fmla="*/ 1747520 h 3616960"/>
                <a:gd name="connsiteX34" fmla="*/ 2997200 w 3210560"/>
                <a:gd name="connsiteY34" fmla="*/ 1778000 h 3616960"/>
                <a:gd name="connsiteX35" fmla="*/ 3078480 w 3210560"/>
                <a:gd name="connsiteY35" fmla="*/ 1818640 h 3616960"/>
                <a:gd name="connsiteX36" fmla="*/ 3169920 w 3210560"/>
                <a:gd name="connsiteY36" fmla="*/ 1828800 h 3616960"/>
                <a:gd name="connsiteX37" fmla="*/ 3180080 w 3210560"/>
                <a:gd name="connsiteY37" fmla="*/ 1859280 h 3616960"/>
                <a:gd name="connsiteX38" fmla="*/ 3210560 w 3210560"/>
                <a:gd name="connsiteY38" fmla="*/ 1899920 h 3616960"/>
                <a:gd name="connsiteX39" fmla="*/ 3190240 w 3210560"/>
                <a:gd name="connsiteY39" fmla="*/ 1930400 h 3616960"/>
                <a:gd name="connsiteX40" fmla="*/ 3149600 w 3210560"/>
                <a:gd name="connsiteY40" fmla="*/ 1940560 h 3616960"/>
                <a:gd name="connsiteX41" fmla="*/ 2946400 w 3210560"/>
                <a:gd name="connsiteY41" fmla="*/ 1930400 h 3616960"/>
                <a:gd name="connsiteX42" fmla="*/ 2875280 w 3210560"/>
                <a:gd name="connsiteY42" fmla="*/ 1940560 h 3616960"/>
                <a:gd name="connsiteX43" fmla="*/ 2834640 w 3210560"/>
                <a:gd name="connsiteY43" fmla="*/ 1950720 h 3616960"/>
                <a:gd name="connsiteX44" fmla="*/ 2438400 w 3210560"/>
                <a:gd name="connsiteY44" fmla="*/ 1981200 h 3616960"/>
                <a:gd name="connsiteX45" fmla="*/ 2336800 w 3210560"/>
                <a:gd name="connsiteY45" fmla="*/ 2133600 h 3616960"/>
                <a:gd name="connsiteX46" fmla="*/ 2306320 w 3210560"/>
                <a:gd name="connsiteY46" fmla="*/ 2265680 h 3616960"/>
                <a:gd name="connsiteX47" fmla="*/ 2225040 w 3210560"/>
                <a:gd name="connsiteY47" fmla="*/ 2326640 h 3616960"/>
                <a:gd name="connsiteX48" fmla="*/ 2133600 w 3210560"/>
                <a:gd name="connsiteY48" fmla="*/ 2428240 h 3616960"/>
                <a:gd name="connsiteX49" fmla="*/ 2113280 w 3210560"/>
                <a:gd name="connsiteY49" fmla="*/ 3129280 h 3616960"/>
                <a:gd name="connsiteX50" fmla="*/ 2082800 w 3210560"/>
                <a:gd name="connsiteY50" fmla="*/ 3220720 h 3616960"/>
                <a:gd name="connsiteX51" fmla="*/ 2062480 w 3210560"/>
                <a:gd name="connsiteY51" fmla="*/ 3251200 h 3616960"/>
                <a:gd name="connsiteX52" fmla="*/ 2001520 w 3210560"/>
                <a:gd name="connsiteY52" fmla="*/ 3271520 h 3616960"/>
                <a:gd name="connsiteX53" fmla="*/ 1960880 w 3210560"/>
                <a:gd name="connsiteY53" fmla="*/ 3291840 h 3616960"/>
                <a:gd name="connsiteX54" fmla="*/ 1818640 w 3210560"/>
                <a:gd name="connsiteY54" fmla="*/ 3271520 h 3616960"/>
                <a:gd name="connsiteX55" fmla="*/ 1737360 w 3210560"/>
                <a:gd name="connsiteY55" fmla="*/ 3251200 h 3616960"/>
                <a:gd name="connsiteX56" fmla="*/ 1656080 w 3210560"/>
                <a:gd name="connsiteY56" fmla="*/ 3159760 h 3616960"/>
                <a:gd name="connsiteX57" fmla="*/ 1645920 w 3210560"/>
                <a:gd name="connsiteY57" fmla="*/ 3129280 h 3616960"/>
                <a:gd name="connsiteX58" fmla="*/ 1239520 w 3210560"/>
                <a:gd name="connsiteY58" fmla="*/ 3129280 h 3616960"/>
                <a:gd name="connsiteX59" fmla="*/ 1178560 w 3210560"/>
                <a:gd name="connsiteY59" fmla="*/ 3139440 h 3616960"/>
                <a:gd name="connsiteX60" fmla="*/ 1168400 w 3210560"/>
                <a:gd name="connsiteY60" fmla="*/ 3210560 h 3616960"/>
                <a:gd name="connsiteX61" fmla="*/ 1148080 w 3210560"/>
                <a:gd name="connsiteY61" fmla="*/ 3261360 h 3616960"/>
                <a:gd name="connsiteX62" fmla="*/ 1097280 w 3210560"/>
                <a:gd name="connsiteY62" fmla="*/ 3312160 h 3616960"/>
                <a:gd name="connsiteX63" fmla="*/ 1076960 w 3210560"/>
                <a:gd name="connsiteY63" fmla="*/ 3352800 h 3616960"/>
                <a:gd name="connsiteX64" fmla="*/ 1036320 w 3210560"/>
                <a:gd name="connsiteY64" fmla="*/ 3484880 h 3616960"/>
                <a:gd name="connsiteX65" fmla="*/ 985520 w 3210560"/>
                <a:gd name="connsiteY65" fmla="*/ 3576320 h 3616960"/>
                <a:gd name="connsiteX66" fmla="*/ 843280 w 3210560"/>
                <a:gd name="connsiteY66" fmla="*/ 3596640 h 3616960"/>
                <a:gd name="connsiteX67" fmla="*/ 660400 w 3210560"/>
                <a:gd name="connsiteY67" fmla="*/ 3545840 h 3616960"/>
                <a:gd name="connsiteX68" fmla="*/ 528320 w 3210560"/>
                <a:gd name="connsiteY68" fmla="*/ 3525520 h 3616960"/>
                <a:gd name="connsiteX69" fmla="*/ 467360 w 3210560"/>
                <a:gd name="connsiteY69" fmla="*/ 3495040 h 3616960"/>
                <a:gd name="connsiteX70" fmla="*/ 426720 w 3210560"/>
                <a:gd name="connsiteY70" fmla="*/ 3444240 h 3616960"/>
                <a:gd name="connsiteX71" fmla="*/ 365760 w 3210560"/>
                <a:gd name="connsiteY71" fmla="*/ 3423920 h 3616960"/>
                <a:gd name="connsiteX72" fmla="*/ 294640 w 3210560"/>
                <a:gd name="connsiteY72" fmla="*/ 3393440 h 3616960"/>
                <a:gd name="connsiteX73" fmla="*/ 284480 w 3210560"/>
                <a:gd name="connsiteY73" fmla="*/ 3616960 h 361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210560" h="3616960">
                  <a:moveTo>
                    <a:pt x="0" y="101600"/>
                  </a:moveTo>
                  <a:cubicBezTo>
                    <a:pt x="17078" y="122947"/>
                    <a:pt x="46866" y="164016"/>
                    <a:pt x="71120" y="182880"/>
                  </a:cubicBezTo>
                  <a:cubicBezTo>
                    <a:pt x="90397" y="197873"/>
                    <a:pt x="110640" y="211826"/>
                    <a:pt x="132080" y="223520"/>
                  </a:cubicBezTo>
                  <a:cubicBezTo>
                    <a:pt x="164453" y="241178"/>
                    <a:pt x="189222" y="245425"/>
                    <a:pt x="223520" y="254000"/>
                  </a:cubicBezTo>
                  <a:cubicBezTo>
                    <a:pt x="247227" y="277707"/>
                    <a:pt x="267819" y="305004"/>
                    <a:pt x="294640" y="325120"/>
                  </a:cubicBezTo>
                  <a:cubicBezTo>
                    <a:pt x="350681" y="367151"/>
                    <a:pt x="444576" y="338831"/>
                    <a:pt x="497840" y="335280"/>
                  </a:cubicBezTo>
                  <a:cubicBezTo>
                    <a:pt x="626241" y="283919"/>
                    <a:pt x="447904" y="350018"/>
                    <a:pt x="640080" y="304800"/>
                  </a:cubicBezTo>
                  <a:cubicBezTo>
                    <a:pt x="668247" y="298173"/>
                    <a:pt x="695088" y="286446"/>
                    <a:pt x="721360" y="274320"/>
                  </a:cubicBezTo>
                  <a:cubicBezTo>
                    <a:pt x="897819" y="192878"/>
                    <a:pt x="675731" y="289505"/>
                    <a:pt x="802640" y="213360"/>
                  </a:cubicBezTo>
                  <a:cubicBezTo>
                    <a:pt x="841602" y="189983"/>
                    <a:pt x="884469" y="173782"/>
                    <a:pt x="924560" y="152400"/>
                  </a:cubicBezTo>
                  <a:cubicBezTo>
                    <a:pt x="1026993" y="97769"/>
                    <a:pt x="926091" y="56387"/>
                    <a:pt x="1178560" y="20320"/>
                  </a:cubicBezTo>
                  <a:cubicBezTo>
                    <a:pt x="1280039" y="5823"/>
                    <a:pt x="1225879" y="12805"/>
                    <a:pt x="1341120" y="0"/>
                  </a:cubicBezTo>
                  <a:lnTo>
                    <a:pt x="1859280" y="10160"/>
                  </a:lnTo>
                  <a:cubicBezTo>
                    <a:pt x="1891066" y="13392"/>
                    <a:pt x="1910432" y="50326"/>
                    <a:pt x="1940560" y="60960"/>
                  </a:cubicBezTo>
                  <a:cubicBezTo>
                    <a:pt x="1969479" y="71167"/>
                    <a:pt x="2001520" y="67733"/>
                    <a:pt x="2032000" y="71120"/>
                  </a:cubicBezTo>
                  <a:cubicBezTo>
                    <a:pt x="2038773" y="81280"/>
                    <a:pt x="2042785" y="93972"/>
                    <a:pt x="2052320" y="101600"/>
                  </a:cubicBezTo>
                  <a:cubicBezTo>
                    <a:pt x="2060683" y="108290"/>
                    <a:pt x="2073013" y="107410"/>
                    <a:pt x="2082800" y="111760"/>
                  </a:cubicBezTo>
                  <a:cubicBezTo>
                    <a:pt x="2103560" y="120987"/>
                    <a:pt x="2123440" y="132080"/>
                    <a:pt x="2143760" y="142240"/>
                  </a:cubicBezTo>
                  <a:cubicBezTo>
                    <a:pt x="2180291" y="193383"/>
                    <a:pt x="2222016" y="260039"/>
                    <a:pt x="2275840" y="294640"/>
                  </a:cubicBezTo>
                  <a:cubicBezTo>
                    <a:pt x="2323253" y="325120"/>
                    <a:pt x="2372386" y="353079"/>
                    <a:pt x="2418080" y="386080"/>
                  </a:cubicBezTo>
                  <a:cubicBezTo>
                    <a:pt x="2517768" y="458077"/>
                    <a:pt x="2396997" y="402031"/>
                    <a:pt x="2509520" y="447040"/>
                  </a:cubicBezTo>
                  <a:cubicBezTo>
                    <a:pt x="2523067" y="463973"/>
                    <a:pt x="2543630" y="477161"/>
                    <a:pt x="2550160" y="497840"/>
                  </a:cubicBezTo>
                  <a:cubicBezTo>
                    <a:pt x="2564583" y="543512"/>
                    <a:pt x="2560090" y="593326"/>
                    <a:pt x="2570480" y="640080"/>
                  </a:cubicBezTo>
                  <a:lnTo>
                    <a:pt x="2590800" y="731520"/>
                  </a:lnTo>
                  <a:cubicBezTo>
                    <a:pt x="2587413" y="795867"/>
                    <a:pt x="2585991" y="860347"/>
                    <a:pt x="2580640" y="924560"/>
                  </a:cubicBezTo>
                  <a:cubicBezTo>
                    <a:pt x="2575265" y="989054"/>
                    <a:pt x="2566046" y="971206"/>
                    <a:pt x="2540000" y="1036320"/>
                  </a:cubicBezTo>
                  <a:cubicBezTo>
                    <a:pt x="2521302" y="1083065"/>
                    <a:pt x="2506133" y="1131147"/>
                    <a:pt x="2489200" y="1178560"/>
                  </a:cubicBezTo>
                  <a:cubicBezTo>
                    <a:pt x="2485813" y="1198880"/>
                    <a:pt x="2482725" y="1219252"/>
                    <a:pt x="2479040" y="1239520"/>
                  </a:cubicBezTo>
                  <a:cubicBezTo>
                    <a:pt x="2475951" y="1256510"/>
                    <a:pt x="2465493" y="1273387"/>
                    <a:pt x="2468880" y="1290320"/>
                  </a:cubicBezTo>
                  <a:cubicBezTo>
                    <a:pt x="2476033" y="1326087"/>
                    <a:pt x="2495152" y="1358394"/>
                    <a:pt x="2509520" y="1391920"/>
                  </a:cubicBezTo>
                  <a:cubicBezTo>
                    <a:pt x="2515486" y="1405841"/>
                    <a:pt x="2521439" y="1419958"/>
                    <a:pt x="2529840" y="1432560"/>
                  </a:cubicBezTo>
                  <a:cubicBezTo>
                    <a:pt x="2580938" y="1509207"/>
                    <a:pt x="2696632" y="1599352"/>
                    <a:pt x="2743200" y="1645920"/>
                  </a:cubicBezTo>
                  <a:cubicBezTo>
                    <a:pt x="2758534" y="1661254"/>
                    <a:pt x="2767181" y="1682837"/>
                    <a:pt x="2783840" y="1696720"/>
                  </a:cubicBezTo>
                  <a:cubicBezTo>
                    <a:pt x="2808384" y="1717174"/>
                    <a:pt x="2834124" y="1739771"/>
                    <a:pt x="2865120" y="1747520"/>
                  </a:cubicBezTo>
                  <a:cubicBezTo>
                    <a:pt x="2936051" y="1765253"/>
                    <a:pt x="2892129" y="1754651"/>
                    <a:pt x="2997200" y="1778000"/>
                  </a:cubicBezTo>
                  <a:cubicBezTo>
                    <a:pt x="3024293" y="1791547"/>
                    <a:pt x="3049420" y="1810093"/>
                    <a:pt x="3078480" y="1818640"/>
                  </a:cubicBezTo>
                  <a:cubicBezTo>
                    <a:pt x="3107901" y="1827293"/>
                    <a:pt x="3141446" y="1817410"/>
                    <a:pt x="3169920" y="1828800"/>
                  </a:cubicBezTo>
                  <a:cubicBezTo>
                    <a:pt x="3179864" y="1832777"/>
                    <a:pt x="3174767" y="1849981"/>
                    <a:pt x="3180080" y="1859280"/>
                  </a:cubicBezTo>
                  <a:cubicBezTo>
                    <a:pt x="3188481" y="1873982"/>
                    <a:pt x="3200400" y="1886373"/>
                    <a:pt x="3210560" y="1899920"/>
                  </a:cubicBezTo>
                  <a:cubicBezTo>
                    <a:pt x="3203787" y="1910080"/>
                    <a:pt x="3200400" y="1923627"/>
                    <a:pt x="3190240" y="1930400"/>
                  </a:cubicBezTo>
                  <a:cubicBezTo>
                    <a:pt x="3178622" y="1938146"/>
                    <a:pt x="3163564" y="1940560"/>
                    <a:pt x="3149600" y="1940560"/>
                  </a:cubicBezTo>
                  <a:cubicBezTo>
                    <a:pt x="3081782" y="1940560"/>
                    <a:pt x="3014133" y="1933787"/>
                    <a:pt x="2946400" y="1930400"/>
                  </a:cubicBezTo>
                  <a:cubicBezTo>
                    <a:pt x="2922693" y="1933787"/>
                    <a:pt x="2898841" y="1936276"/>
                    <a:pt x="2875280" y="1940560"/>
                  </a:cubicBezTo>
                  <a:cubicBezTo>
                    <a:pt x="2861542" y="1943058"/>
                    <a:pt x="2848544" y="1949427"/>
                    <a:pt x="2834640" y="1950720"/>
                  </a:cubicBezTo>
                  <a:cubicBezTo>
                    <a:pt x="2702739" y="1962990"/>
                    <a:pt x="2570480" y="1971040"/>
                    <a:pt x="2438400" y="1981200"/>
                  </a:cubicBezTo>
                  <a:cubicBezTo>
                    <a:pt x="2362251" y="2044658"/>
                    <a:pt x="2369569" y="2022187"/>
                    <a:pt x="2336800" y="2133600"/>
                  </a:cubicBezTo>
                  <a:cubicBezTo>
                    <a:pt x="2327544" y="2165071"/>
                    <a:pt x="2330695" y="2236430"/>
                    <a:pt x="2306320" y="2265680"/>
                  </a:cubicBezTo>
                  <a:cubicBezTo>
                    <a:pt x="2284639" y="2291697"/>
                    <a:pt x="2250893" y="2304764"/>
                    <a:pt x="2225040" y="2326640"/>
                  </a:cubicBezTo>
                  <a:cubicBezTo>
                    <a:pt x="2184100" y="2361282"/>
                    <a:pt x="2166386" y="2387258"/>
                    <a:pt x="2133600" y="2428240"/>
                  </a:cubicBezTo>
                  <a:cubicBezTo>
                    <a:pt x="2051265" y="2675245"/>
                    <a:pt x="2154569" y="2355111"/>
                    <a:pt x="2113280" y="3129280"/>
                  </a:cubicBezTo>
                  <a:cubicBezTo>
                    <a:pt x="2111569" y="3161363"/>
                    <a:pt x="2095157" y="3191063"/>
                    <a:pt x="2082800" y="3220720"/>
                  </a:cubicBezTo>
                  <a:cubicBezTo>
                    <a:pt x="2078104" y="3231992"/>
                    <a:pt x="2072835" y="3244728"/>
                    <a:pt x="2062480" y="3251200"/>
                  </a:cubicBezTo>
                  <a:cubicBezTo>
                    <a:pt x="2044317" y="3262552"/>
                    <a:pt x="2021407" y="3263565"/>
                    <a:pt x="2001520" y="3271520"/>
                  </a:cubicBezTo>
                  <a:cubicBezTo>
                    <a:pt x="1987458" y="3277145"/>
                    <a:pt x="1974427" y="3285067"/>
                    <a:pt x="1960880" y="3291840"/>
                  </a:cubicBezTo>
                  <a:cubicBezTo>
                    <a:pt x="1913467" y="3285067"/>
                    <a:pt x="1865762" y="3280088"/>
                    <a:pt x="1818640" y="3271520"/>
                  </a:cubicBezTo>
                  <a:cubicBezTo>
                    <a:pt x="1791163" y="3266524"/>
                    <a:pt x="1760373" y="3267022"/>
                    <a:pt x="1737360" y="3251200"/>
                  </a:cubicBezTo>
                  <a:cubicBezTo>
                    <a:pt x="1703755" y="3228096"/>
                    <a:pt x="1683173" y="3190240"/>
                    <a:pt x="1656080" y="3159760"/>
                  </a:cubicBezTo>
                  <a:cubicBezTo>
                    <a:pt x="1652693" y="3149600"/>
                    <a:pt x="1656400" y="3131486"/>
                    <a:pt x="1645920" y="3129280"/>
                  </a:cubicBezTo>
                  <a:cubicBezTo>
                    <a:pt x="1544370" y="3107901"/>
                    <a:pt x="1333707" y="3124999"/>
                    <a:pt x="1239520" y="3129280"/>
                  </a:cubicBezTo>
                  <a:cubicBezTo>
                    <a:pt x="1219200" y="3132667"/>
                    <a:pt x="1192125" y="3123937"/>
                    <a:pt x="1178560" y="3139440"/>
                  </a:cubicBezTo>
                  <a:cubicBezTo>
                    <a:pt x="1162791" y="3157462"/>
                    <a:pt x="1174208" y="3187328"/>
                    <a:pt x="1168400" y="3210560"/>
                  </a:cubicBezTo>
                  <a:cubicBezTo>
                    <a:pt x="1163977" y="3228253"/>
                    <a:pt x="1158539" y="3246419"/>
                    <a:pt x="1148080" y="3261360"/>
                  </a:cubicBezTo>
                  <a:cubicBezTo>
                    <a:pt x="1134347" y="3280978"/>
                    <a:pt x="1111982" y="3293257"/>
                    <a:pt x="1097280" y="3312160"/>
                  </a:cubicBezTo>
                  <a:cubicBezTo>
                    <a:pt x="1087981" y="3324115"/>
                    <a:pt x="1082001" y="3338518"/>
                    <a:pt x="1076960" y="3352800"/>
                  </a:cubicBezTo>
                  <a:cubicBezTo>
                    <a:pt x="1061629" y="3396238"/>
                    <a:pt x="1051651" y="3441442"/>
                    <a:pt x="1036320" y="3484880"/>
                  </a:cubicBezTo>
                  <a:cubicBezTo>
                    <a:pt x="1032412" y="3495953"/>
                    <a:pt x="990879" y="3574113"/>
                    <a:pt x="985520" y="3576320"/>
                  </a:cubicBezTo>
                  <a:cubicBezTo>
                    <a:pt x="941233" y="3594556"/>
                    <a:pt x="890693" y="3589867"/>
                    <a:pt x="843280" y="3596640"/>
                  </a:cubicBezTo>
                  <a:cubicBezTo>
                    <a:pt x="628495" y="3569792"/>
                    <a:pt x="917349" y="3612870"/>
                    <a:pt x="660400" y="3545840"/>
                  </a:cubicBezTo>
                  <a:cubicBezTo>
                    <a:pt x="617298" y="3534596"/>
                    <a:pt x="572347" y="3532293"/>
                    <a:pt x="528320" y="3525520"/>
                  </a:cubicBezTo>
                  <a:cubicBezTo>
                    <a:pt x="508000" y="3515360"/>
                    <a:pt x="485100" y="3509232"/>
                    <a:pt x="467360" y="3495040"/>
                  </a:cubicBezTo>
                  <a:cubicBezTo>
                    <a:pt x="450427" y="3481493"/>
                    <a:pt x="444485" y="3456676"/>
                    <a:pt x="426720" y="3444240"/>
                  </a:cubicBezTo>
                  <a:cubicBezTo>
                    <a:pt x="409173" y="3431957"/>
                    <a:pt x="385751" y="3431609"/>
                    <a:pt x="365760" y="3423920"/>
                  </a:cubicBezTo>
                  <a:cubicBezTo>
                    <a:pt x="341687" y="3414661"/>
                    <a:pt x="318347" y="3403600"/>
                    <a:pt x="294640" y="3393440"/>
                  </a:cubicBezTo>
                  <a:cubicBezTo>
                    <a:pt x="264132" y="3484965"/>
                    <a:pt x="284480" y="3413210"/>
                    <a:pt x="284480" y="3616960"/>
                  </a:cubicBezTo>
                </a:path>
              </a:pathLst>
            </a:custGeom>
            <a:noFill/>
            <a:ln w="38100">
              <a:solidFill>
                <a:schemeClr val="bg1">
                  <a:lumMod val="85000"/>
                </a:schemeClr>
              </a:solidFill>
              <a:prstDash val="dash"/>
              <a:extLst>
                <a:ext uri="{C807C97D-BFC1-408E-A445-0C87EB9F89A2}">
                  <ask:lineSketchStyleProps xmlns:ask="http://schemas.microsoft.com/office/drawing/2018/sketchyshapes" sd="2280988209">
                    <a:custGeom>
                      <a:avLst/>
                      <a:gdLst>
                        <a:gd name="connsiteX0" fmla="*/ 0 w 2568448"/>
                        <a:gd name="connsiteY0" fmla="*/ 81280 h 2893568"/>
                        <a:gd name="connsiteX1" fmla="*/ 56896 w 2568448"/>
                        <a:gd name="connsiteY1" fmla="*/ 146304 h 2893568"/>
                        <a:gd name="connsiteX2" fmla="*/ 105664 w 2568448"/>
                        <a:gd name="connsiteY2" fmla="*/ 178816 h 2893568"/>
                        <a:gd name="connsiteX3" fmla="*/ 178816 w 2568448"/>
                        <a:gd name="connsiteY3" fmla="*/ 203200 h 2893568"/>
                        <a:gd name="connsiteX4" fmla="*/ 235712 w 2568448"/>
                        <a:gd name="connsiteY4" fmla="*/ 260096 h 2893568"/>
                        <a:gd name="connsiteX5" fmla="*/ 398272 w 2568448"/>
                        <a:gd name="connsiteY5" fmla="*/ 268224 h 2893568"/>
                        <a:gd name="connsiteX6" fmla="*/ 512064 w 2568448"/>
                        <a:gd name="connsiteY6" fmla="*/ 243840 h 2893568"/>
                        <a:gd name="connsiteX7" fmla="*/ 577088 w 2568448"/>
                        <a:gd name="connsiteY7" fmla="*/ 219456 h 2893568"/>
                        <a:gd name="connsiteX8" fmla="*/ 642112 w 2568448"/>
                        <a:gd name="connsiteY8" fmla="*/ 170688 h 2893568"/>
                        <a:gd name="connsiteX9" fmla="*/ 739648 w 2568448"/>
                        <a:gd name="connsiteY9" fmla="*/ 121920 h 2893568"/>
                        <a:gd name="connsiteX10" fmla="*/ 942848 w 2568448"/>
                        <a:gd name="connsiteY10" fmla="*/ 16256 h 2893568"/>
                        <a:gd name="connsiteX11" fmla="*/ 1072896 w 2568448"/>
                        <a:gd name="connsiteY11" fmla="*/ 0 h 2893568"/>
                        <a:gd name="connsiteX12" fmla="*/ 1487424 w 2568448"/>
                        <a:gd name="connsiteY12" fmla="*/ 8128 h 2893568"/>
                        <a:gd name="connsiteX13" fmla="*/ 1552448 w 2568448"/>
                        <a:gd name="connsiteY13" fmla="*/ 48768 h 2893568"/>
                        <a:gd name="connsiteX14" fmla="*/ 1625600 w 2568448"/>
                        <a:gd name="connsiteY14" fmla="*/ 56896 h 2893568"/>
                        <a:gd name="connsiteX15" fmla="*/ 1641856 w 2568448"/>
                        <a:gd name="connsiteY15" fmla="*/ 81280 h 2893568"/>
                        <a:gd name="connsiteX16" fmla="*/ 1666240 w 2568448"/>
                        <a:gd name="connsiteY16" fmla="*/ 89408 h 2893568"/>
                        <a:gd name="connsiteX17" fmla="*/ 1715008 w 2568448"/>
                        <a:gd name="connsiteY17" fmla="*/ 113792 h 2893568"/>
                        <a:gd name="connsiteX18" fmla="*/ 1820672 w 2568448"/>
                        <a:gd name="connsiteY18" fmla="*/ 235712 h 2893568"/>
                        <a:gd name="connsiteX19" fmla="*/ 1934464 w 2568448"/>
                        <a:gd name="connsiteY19" fmla="*/ 308864 h 2893568"/>
                        <a:gd name="connsiteX20" fmla="*/ 2007616 w 2568448"/>
                        <a:gd name="connsiteY20" fmla="*/ 357632 h 2893568"/>
                        <a:gd name="connsiteX21" fmla="*/ 2040128 w 2568448"/>
                        <a:gd name="connsiteY21" fmla="*/ 398272 h 2893568"/>
                        <a:gd name="connsiteX22" fmla="*/ 2056384 w 2568448"/>
                        <a:gd name="connsiteY22" fmla="*/ 512064 h 2893568"/>
                        <a:gd name="connsiteX23" fmla="*/ 2072640 w 2568448"/>
                        <a:gd name="connsiteY23" fmla="*/ 585216 h 2893568"/>
                        <a:gd name="connsiteX24" fmla="*/ 2064512 w 2568448"/>
                        <a:gd name="connsiteY24" fmla="*/ 739648 h 2893568"/>
                        <a:gd name="connsiteX25" fmla="*/ 2032000 w 2568448"/>
                        <a:gd name="connsiteY25" fmla="*/ 829056 h 2893568"/>
                        <a:gd name="connsiteX26" fmla="*/ 1991360 w 2568448"/>
                        <a:gd name="connsiteY26" fmla="*/ 942848 h 2893568"/>
                        <a:gd name="connsiteX27" fmla="*/ 1983232 w 2568448"/>
                        <a:gd name="connsiteY27" fmla="*/ 991616 h 2893568"/>
                        <a:gd name="connsiteX28" fmla="*/ 1975104 w 2568448"/>
                        <a:gd name="connsiteY28" fmla="*/ 1032256 h 2893568"/>
                        <a:gd name="connsiteX29" fmla="*/ 2007616 w 2568448"/>
                        <a:gd name="connsiteY29" fmla="*/ 1113536 h 2893568"/>
                        <a:gd name="connsiteX30" fmla="*/ 2023872 w 2568448"/>
                        <a:gd name="connsiteY30" fmla="*/ 1146048 h 2893568"/>
                        <a:gd name="connsiteX31" fmla="*/ 2194560 w 2568448"/>
                        <a:gd name="connsiteY31" fmla="*/ 1316736 h 2893568"/>
                        <a:gd name="connsiteX32" fmla="*/ 2227072 w 2568448"/>
                        <a:gd name="connsiteY32" fmla="*/ 1357376 h 2893568"/>
                        <a:gd name="connsiteX33" fmla="*/ 2292096 w 2568448"/>
                        <a:gd name="connsiteY33" fmla="*/ 1398016 h 2893568"/>
                        <a:gd name="connsiteX34" fmla="*/ 2397760 w 2568448"/>
                        <a:gd name="connsiteY34" fmla="*/ 1422400 h 2893568"/>
                        <a:gd name="connsiteX35" fmla="*/ 2462784 w 2568448"/>
                        <a:gd name="connsiteY35" fmla="*/ 1454912 h 2893568"/>
                        <a:gd name="connsiteX36" fmla="*/ 2535936 w 2568448"/>
                        <a:gd name="connsiteY36" fmla="*/ 1463040 h 2893568"/>
                        <a:gd name="connsiteX37" fmla="*/ 2544064 w 2568448"/>
                        <a:gd name="connsiteY37" fmla="*/ 1487424 h 2893568"/>
                        <a:gd name="connsiteX38" fmla="*/ 2568448 w 2568448"/>
                        <a:gd name="connsiteY38" fmla="*/ 1519936 h 2893568"/>
                        <a:gd name="connsiteX39" fmla="*/ 2552192 w 2568448"/>
                        <a:gd name="connsiteY39" fmla="*/ 1544320 h 2893568"/>
                        <a:gd name="connsiteX40" fmla="*/ 2519680 w 2568448"/>
                        <a:gd name="connsiteY40" fmla="*/ 1552448 h 2893568"/>
                        <a:gd name="connsiteX41" fmla="*/ 2357120 w 2568448"/>
                        <a:gd name="connsiteY41" fmla="*/ 1544320 h 2893568"/>
                        <a:gd name="connsiteX42" fmla="*/ 2300224 w 2568448"/>
                        <a:gd name="connsiteY42" fmla="*/ 1552448 h 2893568"/>
                        <a:gd name="connsiteX43" fmla="*/ 2267712 w 2568448"/>
                        <a:gd name="connsiteY43" fmla="*/ 1560576 h 2893568"/>
                        <a:gd name="connsiteX44" fmla="*/ 1950720 w 2568448"/>
                        <a:gd name="connsiteY44" fmla="*/ 1584960 h 2893568"/>
                        <a:gd name="connsiteX45" fmla="*/ 1869440 w 2568448"/>
                        <a:gd name="connsiteY45" fmla="*/ 1706880 h 2893568"/>
                        <a:gd name="connsiteX46" fmla="*/ 1845056 w 2568448"/>
                        <a:gd name="connsiteY46" fmla="*/ 1812544 h 2893568"/>
                        <a:gd name="connsiteX47" fmla="*/ 1780032 w 2568448"/>
                        <a:gd name="connsiteY47" fmla="*/ 1861312 h 2893568"/>
                        <a:gd name="connsiteX48" fmla="*/ 1706880 w 2568448"/>
                        <a:gd name="connsiteY48" fmla="*/ 1942592 h 2893568"/>
                        <a:gd name="connsiteX49" fmla="*/ 1690624 w 2568448"/>
                        <a:gd name="connsiteY49" fmla="*/ 2503424 h 2893568"/>
                        <a:gd name="connsiteX50" fmla="*/ 1666240 w 2568448"/>
                        <a:gd name="connsiteY50" fmla="*/ 2576576 h 2893568"/>
                        <a:gd name="connsiteX51" fmla="*/ 1649984 w 2568448"/>
                        <a:gd name="connsiteY51" fmla="*/ 2600960 h 2893568"/>
                        <a:gd name="connsiteX52" fmla="*/ 1601216 w 2568448"/>
                        <a:gd name="connsiteY52" fmla="*/ 2617216 h 2893568"/>
                        <a:gd name="connsiteX53" fmla="*/ 1568704 w 2568448"/>
                        <a:gd name="connsiteY53" fmla="*/ 2633472 h 2893568"/>
                        <a:gd name="connsiteX54" fmla="*/ 1454912 w 2568448"/>
                        <a:gd name="connsiteY54" fmla="*/ 2617216 h 2893568"/>
                        <a:gd name="connsiteX55" fmla="*/ 1389888 w 2568448"/>
                        <a:gd name="connsiteY55" fmla="*/ 2600960 h 2893568"/>
                        <a:gd name="connsiteX56" fmla="*/ 1324864 w 2568448"/>
                        <a:gd name="connsiteY56" fmla="*/ 2527808 h 2893568"/>
                        <a:gd name="connsiteX57" fmla="*/ 1316736 w 2568448"/>
                        <a:gd name="connsiteY57" fmla="*/ 2503424 h 2893568"/>
                        <a:gd name="connsiteX58" fmla="*/ 991616 w 2568448"/>
                        <a:gd name="connsiteY58" fmla="*/ 2503424 h 2893568"/>
                        <a:gd name="connsiteX59" fmla="*/ 942848 w 2568448"/>
                        <a:gd name="connsiteY59" fmla="*/ 2511552 h 2893568"/>
                        <a:gd name="connsiteX60" fmla="*/ 934720 w 2568448"/>
                        <a:gd name="connsiteY60" fmla="*/ 2568448 h 2893568"/>
                        <a:gd name="connsiteX61" fmla="*/ 918464 w 2568448"/>
                        <a:gd name="connsiteY61" fmla="*/ 2609088 h 2893568"/>
                        <a:gd name="connsiteX62" fmla="*/ 877824 w 2568448"/>
                        <a:gd name="connsiteY62" fmla="*/ 2649728 h 2893568"/>
                        <a:gd name="connsiteX63" fmla="*/ 861568 w 2568448"/>
                        <a:gd name="connsiteY63" fmla="*/ 2682240 h 2893568"/>
                        <a:gd name="connsiteX64" fmla="*/ 829056 w 2568448"/>
                        <a:gd name="connsiteY64" fmla="*/ 2787904 h 2893568"/>
                        <a:gd name="connsiteX65" fmla="*/ 788416 w 2568448"/>
                        <a:gd name="connsiteY65" fmla="*/ 2861056 h 2893568"/>
                        <a:gd name="connsiteX66" fmla="*/ 674624 w 2568448"/>
                        <a:gd name="connsiteY66" fmla="*/ 2877312 h 2893568"/>
                        <a:gd name="connsiteX67" fmla="*/ 528320 w 2568448"/>
                        <a:gd name="connsiteY67" fmla="*/ 2836672 h 2893568"/>
                        <a:gd name="connsiteX68" fmla="*/ 422656 w 2568448"/>
                        <a:gd name="connsiteY68" fmla="*/ 2820416 h 2893568"/>
                        <a:gd name="connsiteX69" fmla="*/ 373888 w 2568448"/>
                        <a:gd name="connsiteY69" fmla="*/ 2796032 h 2893568"/>
                        <a:gd name="connsiteX70" fmla="*/ 341376 w 2568448"/>
                        <a:gd name="connsiteY70" fmla="*/ 2755392 h 2893568"/>
                        <a:gd name="connsiteX71" fmla="*/ 292608 w 2568448"/>
                        <a:gd name="connsiteY71" fmla="*/ 2739136 h 2893568"/>
                        <a:gd name="connsiteX72" fmla="*/ 235712 w 2568448"/>
                        <a:gd name="connsiteY72" fmla="*/ 2714752 h 2893568"/>
                        <a:gd name="connsiteX73" fmla="*/ 227584 w 2568448"/>
                        <a:gd name="connsiteY73" fmla="*/ 2893568 h 289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568448" h="2893568" extrusionOk="0">
                          <a:moveTo>
                            <a:pt x="0" y="81280"/>
                          </a:moveTo>
                          <a:cubicBezTo>
                            <a:pt x="17567" y="98571"/>
                            <a:pt x="35374" y="132286"/>
                            <a:pt x="56896" y="146304"/>
                          </a:cubicBezTo>
                          <a:cubicBezTo>
                            <a:pt x="72086" y="158420"/>
                            <a:pt x="87888" y="173182"/>
                            <a:pt x="105664" y="178816"/>
                          </a:cubicBezTo>
                          <a:cubicBezTo>
                            <a:pt x="129938" y="194307"/>
                            <a:pt x="149090" y="193342"/>
                            <a:pt x="178816" y="203200"/>
                          </a:cubicBezTo>
                          <a:cubicBezTo>
                            <a:pt x="199644" y="220508"/>
                            <a:pt x="212069" y="245062"/>
                            <a:pt x="235712" y="260096"/>
                          </a:cubicBezTo>
                          <a:cubicBezTo>
                            <a:pt x="285494" y="298106"/>
                            <a:pt x="356579" y="270018"/>
                            <a:pt x="398272" y="268224"/>
                          </a:cubicBezTo>
                          <a:cubicBezTo>
                            <a:pt x="524044" y="218623"/>
                            <a:pt x="367147" y="285814"/>
                            <a:pt x="512064" y="243840"/>
                          </a:cubicBezTo>
                          <a:cubicBezTo>
                            <a:pt x="535206" y="238398"/>
                            <a:pt x="559057" y="230491"/>
                            <a:pt x="577088" y="219456"/>
                          </a:cubicBezTo>
                          <a:cubicBezTo>
                            <a:pt x="706989" y="136335"/>
                            <a:pt x="535461" y="236486"/>
                            <a:pt x="642112" y="170688"/>
                          </a:cubicBezTo>
                          <a:cubicBezTo>
                            <a:pt x="673842" y="152116"/>
                            <a:pt x="710992" y="137725"/>
                            <a:pt x="739648" y="121920"/>
                          </a:cubicBezTo>
                          <a:cubicBezTo>
                            <a:pt x="822778" y="78160"/>
                            <a:pt x="730528" y="54593"/>
                            <a:pt x="942848" y="16256"/>
                          </a:cubicBezTo>
                          <a:cubicBezTo>
                            <a:pt x="1023609" y="-1090"/>
                            <a:pt x="980875" y="9270"/>
                            <a:pt x="1072896" y="0"/>
                          </a:cubicBezTo>
                          <a:cubicBezTo>
                            <a:pt x="1212381" y="-6583"/>
                            <a:pt x="1308339" y="10877"/>
                            <a:pt x="1487424" y="8128"/>
                          </a:cubicBezTo>
                          <a:cubicBezTo>
                            <a:pt x="1512397" y="9571"/>
                            <a:pt x="1528207" y="38771"/>
                            <a:pt x="1552448" y="48768"/>
                          </a:cubicBezTo>
                          <a:cubicBezTo>
                            <a:pt x="1578326" y="58901"/>
                            <a:pt x="1600393" y="51614"/>
                            <a:pt x="1625600" y="56896"/>
                          </a:cubicBezTo>
                          <a:cubicBezTo>
                            <a:pt x="1630827" y="64880"/>
                            <a:pt x="1634245" y="73907"/>
                            <a:pt x="1641856" y="81280"/>
                          </a:cubicBezTo>
                          <a:cubicBezTo>
                            <a:pt x="1648593" y="85987"/>
                            <a:pt x="1657892" y="85861"/>
                            <a:pt x="1666240" y="89408"/>
                          </a:cubicBezTo>
                          <a:cubicBezTo>
                            <a:pt x="1682078" y="96648"/>
                            <a:pt x="1701376" y="106129"/>
                            <a:pt x="1715008" y="113792"/>
                          </a:cubicBezTo>
                          <a:cubicBezTo>
                            <a:pt x="1745927" y="159880"/>
                            <a:pt x="1779789" y="209590"/>
                            <a:pt x="1820672" y="235712"/>
                          </a:cubicBezTo>
                          <a:cubicBezTo>
                            <a:pt x="1859587" y="260292"/>
                            <a:pt x="1904917" y="277990"/>
                            <a:pt x="1934464" y="308864"/>
                          </a:cubicBezTo>
                          <a:cubicBezTo>
                            <a:pt x="2007533" y="360709"/>
                            <a:pt x="1931239" y="333513"/>
                            <a:pt x="2007616" y="357632"/>
                          </a:cubicBezTo>
                          <a:cubicBezTo>
                            <a:pt x="2017593" y="369704"/>
                            <a:pt x="2034507" y="382125"/>
                            <a:pt x="2040128" y="398272"/>
                          </a:cubicBezTo>
                          <a:cubicBezTo>
                            <a:pt x="2052193" y="434100"/>
                            <a:pt x="2048446" y="473885"/>
                            <a:pt x="2056384" y="512064"/>
                          </a:cubicBezTo>
                          <a:cubicBezTo>
                            <a:pt x="2051892" y="522893"/>
                            <a:pt x="2070945" y="562338"/>
                            <a:pt x="2072640" y="585216"/>
                          </a:cubicBezTo>
                          <a:cubicBezTo>
                            <a:pt x="2073514" y="635796"/>
                            <a:pt x="2066636" y="695242"/>
                            <a:pt x="2064512" y="739648"/>
                          </a:cubicBezTo>
                          <a:cubicBezTo>
                            <a:pt x="2059569" y="791904"/>
                            <a:pt x="2052322" y="779845"/>
                            <a:pt x="2032000" y="829056"/>
                          </a:cubicBezTo>
                          <a:cubicBezTo>
                            <a:pt x="2021178" y="872727"/>
                            <a:pt x="1999060" y="905791"/>
                            <a:pt x="1991360" y="942848"/>
                          </a:cubicBezTo>
                          <a:cubicBezTo>
                            <a:pt x="1989127" y="957187"/>
                            <a:pt x="1986164" y="975704"/>
                            <a:pt x="1983232" y="991616"/>
                          </a:cubicBezTo>
                          <a:cubicBezTo>
                            <a:pt x="1980731" y="1005035"/>
                            <a:pt x="1974663" y="1017963"/>
                            <a:pt x="1975104" y="1032256"/>
                          </a:cubicBezTo>
                          <a:cubicBezTo>
                            <a:pt x="1977678" y="1064974"/>
                            <a:pt x="2000837" y="1084316"/>
                            <a:pt x="2007616" y="1113536"/>
                          </a:cubicBezTo>
                          <a:cubicBezTo>
                            <a:pt x="2011889" y="1126588"/>
                            <a:pt x="2017289" y="1137914"/>
                            <a:pt x="2023872" y="1146048"/>
                          </a:cubicBezTo>
                          <a:cubicBezTo>
                            <a:pt x="2060668" y="1216247"/>
                            <a:pt x="2158778" y="1272199"/>
                            <a:pt x="2194560" y="1316736"/>
                          </a:cubicBezTo>
                          <a:cubicBezTo>
                            <a:pt x="2204980" y="1327600"/>
                            <a:pt x="2213794" y="1347279"/>
                            <a:pt x="2227072" y="1357376"/>
                          </a:cubicBezTo>
                          <a:cubicBezTo>
                            <a:pt x="2251659" y="1374917"/>
                            <a:pt x="2269004" y="1391152"/>
                            <a:pt x="2292096" y="1398016"/>
                          </a:cubicBezTo>
                          <a:cubicBezTo>
                            <a:pt x="2346849" y="1419080"/>
                            <a:pt x="2313295" y="1402775"/>
                            <a:pt x="2397760" y="1422400"/>
                          </a:cubicBezTo>
                          <a:cubicBezTo>
                            <a:pt x="2421128" y="1434036"/>
                            <a:pt x="2438005" y="1449096"/>
                            <a:pt x="2462784" y="1454912"/>
                          </a:cubicBezTo>
                          <a:cubicBezTo>
                            <a:pt x="2489786" y="1462757"/>
                            <a:pt x="2513467" y="1451501"/>
                            <a:pt x="2535936" y="1463040"/>
                          </a:cubicBezTo>
                          <a:cubicBezTo>
                            <a:pt x="2544831" y="1465371"/>
                            <a:pt x="2539241" y="1480339"/>
                            <a:pt x="2544064" y="1487424"/>
                          </a:cubicBezTo>
                          <a:cubicBezTo>
                            <a:pt x="2550581" y="1498589"/>
                            <a:pt x="2560003" y="1508337"/>
                            <a:pt x="2568448" y="1519936"/>
                          </a:cubicBezTo>
                          <a:cubicBezTo>
                            <a:pt x="2563441" y="1526893"/>
                            <a:pt x="2560657" y="1538932"/>
                            <a:pt x="2552192" y="1544320"/>
                          </a:cubicBezTo>
                          <a:cubicBezTo>
                            <a:pt x="2543300" y="1549174"/>
                            <a:pt x="2529668" y="1552051"/>
                            <a:pt x="2519680" y="1552448"/>
                          </a:cubicBezTo>
                          <a:cubicBezTo>
                            <a:pt x="2469068" y="1559140"/>
                            <a:pt x="2403423" y="1543453"/>
                            <a:pt x="2357120" y="1544320"/>
                          </a:cubicBezTo>
                          <a:cubicBezTo>
                            <a:pt x="2337401" y="1550648"/>
                            <a:pt x="2320958" y="1548248"/>
                            <a:pt x="2300224" y="1552448"/>
                          </a:cubicBezTo>
                          <a:cubicBezTo>
                            <a:pt x="2287146" y="1555207"/>
                            <a:pt x="2279549" y="1560374"/>
                            <a:pt x="2267712" y="1560576"/>
                          </a:cubicBezTo>
                          <a:cubicBezTo>
                            <a:pt x="2159650" y="1552554"/>
                            <a:pt x="2064549" y="1584588"/>
                            <a:pt x="1950720" y="1584960"/>
                          </a:cubicBezTo>
                          <a:cubicBezTo>
                            <a:pt x="1887835" y="1637028"/>
                            <a:pt x="1896110" y="1620067"/>
                            <a:pt x="1869440" y="1706880"/>
                          </a:cubicBezTo>
                          <a:cubicBezTo>
                            <a:pt x="1864148" y="1728216"/>
                            <a:pt x="1863045" y="1788260"/>
                            <a:pt x="1845056" y="1812544"/>
                          </a:cubicBezTo>
                          <a:cubicBezTo>
                            <a:pt x="1828115" y="1831865"/>
                            <a:pt x="1799120" y="1843846"/>
                            <a:pt x="1780032" y="1861312"/>
                          </a:cubicBezTo>
                          <a:cubicBezTo>
                            <a:pt x="1746886" y="1888850"/>
                            <a:pt x="1730708" y="1911601"/>
                            <a:pt x="1706880" y="1942592"/>
                          </a:cubicBezTo>
                          <a:cubicBezTo>
                            <a:pt x="1625539" y="2114959"/>
                            <a:pt x="1721978" y="1863403"/>
                            <a:pt x="1690624" y="2503424"/>
                          </a:cubicBezTo>
                          <a:cubicBezTo>
                            <a:pt x="1690915" y="2529829"/>
                            <a:pt x="1673258" y="2550149"/>
                            <a:pt x="1666240" y="2576576"/>
                          </a:cubicBezTo>
                          <a:cubicBezTo>
                            <a:pt x="1662980" y="2584785"/>
                            <a:pt x="1658672" y="2594946"/>
                            <a:pt x="1649984" y="2600960"/>
                          </a:cubicBezTo>
                          <a:cubicBezTo>
                            <a:pt x="1635635" y="2607096"/>
                            <a:pt x="1616687" y="2610971"/>
                            <a:pt x="1601216" y="2617216"/>
                          </a:cubicBezTo>
                          <a:cubicBezTo>
                            <a:pt x="1590804" y="2623772"/>
                            <a:pt x="1579597" y="2627232"/>
                            <a:pt x="1568704" y="2633472"/>
                          </a:cubicBezTo>
                          <a:cubicBezTo>
                            <a:pt x="1529437" y="2631270"/>
                            <a:pt x="1492916" y="2622112"/>
                            <a:pt x="1454912" y="2617216"/>
                          </a:cubicBezTo>
                          <a:cubicBezTo>
                            <a:pt x="1437023" y="2612541"/>
                            <a:pt x="1408759" y="2609285"/>
                            <a:pt x="1389888" y="2600960"/>
                          </a:cubicBezTo>
                          <a:cubicBezTo>
                            <a:pt x="1360176" y="2583954"/>
                            <a:pt x="1342338" y="2554524"/>
                            <a:pt x="1324864" y="2527808"/>
                          </a:cubicBezTo>
                          <a:cubicBezTo>
                            <a:pt x="1322862" y="2518836"/>
                            <a:pt x="1325334" y="2505170"/>
                            <a:pt x="1316736" y="2503424"/>
                          </a:cubicBezTo>
                          <a:cubicBezTo>
                            <a:pt x="1246604" y="2483477"/>
                            <a:pt x="1065508" y="2495879"/>
                            <a:pt x="991616" y="2503424"/>
                          </a:cubicBezTo>
                          <a:cubicBezTo>
                            <a:pt x="974254" y="2505393"/>
                            <a:pt x="954564" y="2499608"/>
                            <a:pt x="942848" y="2511552"/>
                          </a:cubicBezTo>
                          <a:cubicBezTo>
                            <a:pt x="933162" y="2525525"/>
                            <a:pt x="937062" y="2550228"/>
                            <a:pt x="934720" y="2568448"/>
                          </a:cubicBezTo>
                          <a:cubicBezTo>
                            <a:pt x="930519" y="2584522"/>
                            <a:pt x="925023" y="2598856"/>
                            <a:pt x="918464" y="2609088"/>
                          </a:cubicBezTo>
                          <a:cubicBezTo>
                            <a:pt x="907929" y="2627710"/>
                            <a:pt x="888028" y="2636728"/>
                            <a:pt x="877824" y="2649728"/>
                          </a:cubicBezTo>
                          <a:cubicBezTo>
                            <a:pt x="872607" y="2658880"/>
                            <a:pt x="866736" y="2670076"/>
                            <a:pt x="861568" y="2682240"/>
                          </a:cubicBezTo>
                          <a:cubicBezTo>
                            <a:pt x="851844" y="2723787"/>
                            <a:pt x="847803" y="2749841"/>
                            <a:pt x="829056" y="2787904"/>
                          </a:cubicBezTo>
                          <a:cubicBezTo>
                            <a:pt x="826378" y="2796866"/>
                            <a:pt x="791993" y="2859149"/>
                            <a:pt x="788416" y="2861056"/>
                          </a:cubicBezTo>
                          <a:cubicBezTo>
                            <a:pt x="758195" y="2874696"/>
                            <a:pt x="709545" y="2869587"/>
                            <a:pt x="674624" y="2877312"/>
                          </a:cubicBezTo>
                          <a:cubicBezTo>
                            <a:pt x="535514" y="2875301"/>
                            <a:pt x="721953" y="2886677"/>
                            <a:pt x="528320" y="2836672"/>
                          </a:cubicBezTo>
                          <a:cubicBezTo>
                            <a:pt x="496758" y="2825557"/>
                            <a:pt x="461049" y="2825479"/>
                            <a:pt x="422656" y="2820416"/>
                          </a:cubicBezTo>
                          <a:cubicBezTo>
                            <a:pt x="404923" y="2809504"/>
                            <a:pt x="388976" y="2809127"/>
                            <a:pt x="373888" y="2796032"/>
                          </a:cubicBezTo>
                          <a:cubicBezTo>
                            <a:pt x="360610" y="2785599"/>
                            <a:pt x="357455" y="2764794"/>
                            <a:pt x="341376" y="2755392"/>
                          </a:cubicBezTo>
                          <a:cubicBezTo>
                            <a:pt x="325718" y="2746845"/>
                            <a:pt x="307164" y="2745792"/>
                            <a:pt x="292608" y="2739136"/>
                          </a:cubicBezTo>
                          <a:cubicBezTo>
                            <a:pt x="270515" y="2733398"/>
                            <a:pt x="252023" y="2724751"/>
                            <a:pt x="235712" y="2714752"/>
                          </a:cubicBezTo>
                          <a:cubicBezTo>
                            <a:pt x="211934" y="2790363"/>
                            <a:pt x="223036" y="2731943"/>
                            <a:pt x="227584" y="2893568"/>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1" descr="A turtle swimming in water&#10;&#10;Description automatically generated with medium confidence">
              <a:extLst>
                <a:ext uri="{FF2B5EF4-FFF2-40B4-BE49-F238E27FC236}">
                  <a16:creationId xmlns:a16="http://schemas.microsoft.com/office/drawing/2014/main" id="{0FCF3D8C-47EA-40D3-8761-94A5CFB84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48169" flipH="1">
              <a:off x="860065" y="1854763"/>
              <a:ext cx="900867" cy="634494"/>
            </a:xfrm>
            <a:prstGeom prst="rect">
              <a:avLst/>
            </a:prstGeom>
          </p:spPr>
        </p:pic>
      </p:grpSp>
      <p:sp>
        <p:nvSpPr>
          <p:cNvPr id="31" name="ZoneTexte 30">
            <a:extLst>
              <a:ext uri="{FF2B5EF4-FFF2-40B4-BE49-F238E27FC236}">
                <a16:creationId xmlns:a16="http://schemas.microsoft.com/office/drawing/2014/main" id="{54C6B162-1E31-46F9-B7B1-1BEB813567FA}"/>
              </a:ext>
            </a:extLst>
          </p:cNvPr>
          <p:cNvSpPr txBox="1"/>
          <p:nvPr/>
        </p:nvSpPr>
        <p:spPr>
          <a:xfrm>
            <a:off x="2862504" y="5349122"/>
            <a:ext cx="2097049" cy="261610"/>
          </a:xfrm>
          <a:prstGeom prst="rect">
            <a:avLst/>
          </a:prstGeom>
          <a:noFill/>
        </p:spPr>
        <p:txBody>
          <a:bodyPr wrap="none" rtlCol="0">
            <a:spAutoFit/>
          </a:bodyPr>
          <a:lstStyle/>
          <a:p>
            <a:r>
              <a:rPr lang="en-GB" sz="1100" dirty="0">
                <a:solidFill>
                  <a:schemeClr val="tx1">
                    <a:lumMod val="50000"/>
                    <a:lumOff val="50000"/>
                  </a:schemeClr>
                </a:solidFill>
              </a:rPr>
              <a:t>doi.org &gt; 10.1186/2051-3933-2-4</a:t>
            </a:r>
          </a:p>
        </p:txBody>
      </p:sp>
    </p:spTree>
    <p:extLst>
      <p:ext uri="{BB962C8B-B14F-4D97-AF65-F5344CB8AC3E}">
        <p14:creationId xmlns:p14="http://schemas.microsoft.com/office/powerpoint/2010/main" val="150682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6</a:t>
              </a:fld>
              <a:endParaRPr lang="en-GB" sz="1600" b="1" dirty="0">
                <a:solidFill>
                  <a:srgbClr val="4D85AC"/>
                </a:solidFill>
              </a:endParaRPr>
            </a:p>
          </p:txBody>
        </p:sp>
      </p:grpSp>
      <p:grpSp>
        <p:nvGrpSpPr>
          <p:cNvPr id="22" name="Groupe 21">
            <a:extLst>
              <a:ext uri="{FF2B5EF4-FFF2-40B4-BE49-F238E27FC236}">
                <a16:creationId xmlns:a16="http://schemas.microsoft.com/office/drawing/2014/main" id="{3936C8CC-3E00-40E1-A4EC-C00A2E44B80E}"/>
              </a:ext>
            </a:extLst>
          </p:cNvPr>
          <p:cNvGrpSpPr/>
          <p:nvPr/>
        </p:nvGrpSpPr>
        <p:grpSpPr>
          <a:xfrm>
            <a:off x="0" y="6389138"/>
            <a:ext cx="12010861" cy="468862"/>
            <a:chOff x="0" y="6389138"/>
            <a:chExt cx="12010861" cy="468862"/>
          </a:xfrm>
        </p:grpSpPr>
        <p:pic>
          <p:nvPicPr>
            <p:cNvPr id="23" name="Image 22">
              <a:extLst>
                <a:ext uri="{FF2B5EF4-FFF2-40B4-BE49-F238E27FC236}">
                  <a16:creationId xmlns:a16="http://schemas.microsoft.com/office/drawing/2014/main" id="{5D7CFED5-032C-4D85-85E8-E9A5D7340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27" name="ZoneTexte 26">
              <a:extLst>
                <a:ext uri="{FF2B5EF4-FFF2-40B4-BE49-F238E27FC236}">
                  <a16:creationId xmlns:a16="http://schemas.microsoft.com/office/drawing/2014/main" id="{1012630E-F6A3-4FB2-899C-F1E2F0240F06}"/>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8" name="ZoneTexte 27">
              <a:extLst>
                <a:ext uri="{FF2B5EF4-FFF2-40B4-BE49-F238E27FC236}">
                  <a16:creationId xmlns:a16="http://schemas.microsoft.com/office/drawing/2014/main" id="{CBC76CC0-9E61-49B6-9501-FCB23A6CFDAE}"/>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
        <p:nvSpPr>
          <p:cNvPr id="29" name="ZoneTexte 28">
            <a:extLst>
              <a:ext uri="{FF2B5EF4-FFF2-40B4-BE49-F238E27FC236}">
                <a16:creationId xmlns:a16="http://schemas.microsoft.com/office/drawing/2014/main" id="{A1E1DA4B-1EC5-4F7A-93EF-0617DF803FB3}"/>
              </a:ext>
            </a:extLst>
          </p:cNvPr>
          <p:cNvSpPr txBox="1"/>
          <p:nvPr/>
        </p:nvSpPr>
        <p:spPr>
          <a:xfrm>
            <a:off x="331514" y="985910"/>
            <a:ext cx="4068230" cy="523220"/>
          </a:xfrm>
          <a:prstGeom prst="rect">
            <a:avLst/>
          </a:prstGeom>
          <a:noFill/>
        </p:spPr>
        <p:txBody>
          <a:bodyPr wrap="none" rtlCol="0">
            <a:spAutoFit/>
          </a:bodyPr>
          <a:lstStyle/>
          <a:p>
            <a:r>
              <a:rPr lang="fr-FR" sz="2800" b="1" cap="small" dirty="0">
                <a:latin typeface="+mj-lt"/>
              </a:rPr>
              <a:t>Ajout de « pas » de contrôle</a:t>
            </a:r>
            <a:endParaRPr lang="en-GB" sz="2800" b="1" cap="small" dirty="0">
              <a:latin typeface="+mj-lt"/>
            </a:endParaRPr>
          </a:p>
        </p:txBody>
      </p:sp>
      <p:sp>
        <p:nvSpPr>
          <p:cNvPr id="35" name="TextBox 4">
            <a:extLst>
              <a:ext uri="{FF2B5EF4-FFF2-40B4-BE49-F238E27FC236}">
                <a16:creationId xmlns:a16="http://schemas.microsoft.com/office/drawing/2014/main" id="{245575DE-BE93-45DB-84E2-08535A36BF73}"/>
              </a:ext>
            </a:extLst>
          </p:cNvPr>
          <p:cNvSpPr txBox="1"/>
          <p:nvPr/>
        </p:nvSpPr>
        <p:spPr>
          <a:xfrm>
            <a:off x="6000750" y="2009472"/>
            <a:ext cx="5497330"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Position de départ : plusieurs directions </a:t>
            </a:r>
            <a:r>
              <a:rPr lang="fr-FR" b="1" dirty="0">
                <a:solidFill>
                  <a:srgbClr val="4D85AC"/>
                </a:solidFill>
              </a:rPr>
              <a:t>possibles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Génération </a:t>
            </a:r>
            <a:r>
              <a:rPr lang="fr-FR" b="1" dirty="0">
                <a:solidFill>
                  <a:srgbClr val="4D85AC"/>
                </a:solidFill>
              </a:rPr>
              <a:t>aléatoire</a:t>
            </a:r>
            <a:r>
              <a:rPr lang="fr-FR" dirty="0"/>
              <a:t> de pas à partir des </a:t>
            </a:r>
            <a:r>
              <a:rPr lang="fr-FR" b="1" dirty="0">
                <a:solidFill>
                  <a:srgbClr val="4D85AC"/>
                </a:solidFill>
              </a:rPr>
              <a:t>pas observés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Modélisation des deux types de pas avec Bernoulli :</a:t>
            </a:r>
          </a:p>
          <a:p>
            <a:pPr marL="742950" lvl="1" indent="-285750">
              <a:lnSpc>
                <a:spcPct val="150000"/>
              </a:lnSpc>
              <a:buFontTx/>
              <a:buChar char="-"/>
            </a:pPr>
            <a:r>
              <a:rPr lang="fr-FR" dirty="0"/>
              <a:t>un pas observé = </a:t>
            </a:r>
            <a:r>
              <a:rPr lang="fr-FR" b="1" dirty="0">
                <a:solidFill>
                  <a:srgbClr val="4D85AC"/>
                </a:solidFill>
              </a:rPr>
              <a:t>succès</a:t>
            </a:r>
            <a:endParaRPr lang="fr-FR" b="1" baseline="-25000" dirty="0">
              <a:solidFill>
                <a:srgbClr val="4D85AC"/>
              </a:solidFill>
              <a:latin typeface="Cambria Math" panose="02040503050406030204" pitchFamily="18" charset="0"/>
              <a:ea typeface="Cambria Math" panose="02040503050406030204" pitchFamily="18" charset="0"/>
            </a:endParaRPr>
          </a:p>
          <a:p>
            <a:pPr marL="742950" lvl="1" indent="-285750">
              <a:lnSpc>
                <a:spcPct val="150000"/>
              </a:lnSpc>
              <a:buFontTx/>
              <a:buChar char="-"/>
            </a:pPr>
            <a:r>
              <a:rPr lang="fr-FR" dirty="0">
                <a:ea typeface="Cambria Math" panose="02040503050406030204" pitchFamily="18" charset="0"/>
              </a:rPr>
              <a:t>n pas théoriques = </a:t>
            </a:r>
            <a:r>
              <a:rPr lang="fr-FR" b="1" dirty="0">
                <a:solidFill>
                  <a:srgbClr val="4D85AC"/>
                </a:solidFill>
                <a:ea typeface="Cambria Math" panose="02040503050406030204" pitchFamily="18" charset="0"/>
              </a:rPr>
              <a:t>échec</a:t>
            </a:r>
            <a:endParaRPr lang="fr-FR" b="1" baseline="-25000" dirty="0">
              <a:solidFill>
                <a:srgbClr val="4D85AC"/>
              </a:solidFill>
              <a:latin typeface="Cambria Math" panose="02040503050406030204" pitchFamily="18" charset="0"/>
              <a:ea typeface="Cambria Math" panose="02040503050406030204" pitchFamily="18" charset="0"/>
            </a:endParaRP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Influence des </a:t>
            </a:r>
            <a:r>
              <a:rPr lang="fr-FR" b="1" dirty="0">
                <a:solidFill>
                  <a:srgbClr val="4D85AC"/>
                </a:solidFill>
              </a:rPr>
              <a:t>covariables</a:t>
            </a:r>
            <a:r>
              <a:rPr lang="fr-FR" dirty="0"/>
              <a:t> du milieu sur le succès</a:t>
            </a:r>
          </a:p>
        </p:txBody>
      </p:sp>
      <p:grpSp>
        <p:nvGrpSpPr>
          <p:cNvPr id="9" name="Groupe 8">
            <a:extLst>
              <a:ext uri="{FF2B5EF4-FFF2-40B4-BE49-F238E27FC236}">
                <a16:creationId xmlns:a16="http://schemas.microsoft.com/office/drawing/2014/main" id="{5F1F1714-2DEE-43E4-A88F-049C12620026}"/>
              </a:ext>
            </a:extLst>
          </p:cNvPr>
          <p:cNvGrpSpPr/>
          <p:nvPr/>
        </p:nvGrpSpPr>
        <p:grpSpPr>
          <a:xfrm>
            <a:off x="693920" y="2009472"/>
            <a:ext cx="5109740" cy="3339650"/>
            <a:chOff x="693920" y="2009472"/>
            <a:chExt cx="5109740" cy="3339650"/>
          </a:xfrm>
        </p:grpSpPr>
        <p:grpSp>
          <p:nvGrpSpPr>
            <p:cNvPr id="4" name="Groupe 3">
              <a:extLst>
                <a:ext uri="{FF2B5EF4-FFF2-40B4-BE49-F238E27FC236}">
                  <a16:creationId xmlns:a16="http://schemas.microsoft.com/office/drawing/2014/main" id="{F067676E-00FD-441D-9AB6-0706A2736D6B}"/>
                </a:ext>
              </a:extLst>
            </p:cNvPr>
            <p:cNvGrpSpPr/>
            <p:nvPr/>
          </p:nvGrpSpPr>
          <p:grpSpPr>
            <a:xfrm>
              <a:off x="693920" y="2028063"/>
              <a:ext cx="5109740" cy="3321059"/>
              <a:chOff x="404152" y="1878002"/>
              <a:chExt cx="6387173" cy="4151323"/>
            </a:xfrm>
          </p:grpSpPr>
          <p:pic>
            <p:nvPicPr>
              <p:cNvPr id="5" name="Picture 4">
                <a:extLst>
                  <a:ext uri="{FF2B5EF4-FFF2-40B4-BE49-F238E27FC236}">
                    <a16:creationId xmlns:a16="http://schemas.microsoft.com/office/drawing/2014/main" id="{937B33C2-3AD6-4ED2-B1CC-ACD69768535F}"/>
                  </a:ext>
                </a:extLst>
              </p:cNvPr>
              <p:cNvPicPr>
                <a:picLocks noChangeAspect="1"/>
              </p:cNvPicPr>
              <p:nvPr/>
            </p:nvPicPr>
            <p:blipFill rotWithShape="1">
              <a:blip r:embed="rId4"/>
              <a:srcRect l="3581" r="999" b="1199"/>
              <a:stretch/>
            </p:blipFill>
            <p:spPr>
              <a:xfrm>
                <a:off x="404152" y="1919790"/>
                <a:ext cx="6387173" cy="4109535"/>
              </a:xfrm>
              <a:prstGeom prst="rect">
                <a:avLst/>
              </a:prstGeom>
            </p:spPr>
          </p:pic>
          <p:sp>
            <p:nvSpPr>
              <p:cNvPr id="8" name="Rectangle 7">
                <a:extLst>
                  <a:ext uri="{FF2B5EF4-FFF2-40B4-BE49-F238E27FC236}">
                    <a16:creationId xmlns:a16="http://schemas.microsoft.com/office/drawing/2014/main" id="{81C07E04-47E2-4E56-90C9-F5A79AEC3E55}"/>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36" name="Picture 21" descr="A turtle swimming in water&#10;&#10;Description automatically generated with medium confidence">
              <a:extLst>
                <a:ext uri="{FF2B5EF4-FFF2-40B4-BE49-F238E27FC236}">
                  <a16:creationId xmlns:a16="http://schemas.microsoft.com/office/drawing/2014/main" id="{B6484D8B-A779-4A4A-8572-9F18290C7B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spTree>
    <p:extLst>
      <p:ext uri="{BB962C8B-B14F-4D97-AF65-F5344CB8AC3E}">
        <p14:creationId xmlns:p14="http://schemas.microsoft.com/office/powerpoint/2010/main" val="237395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6625386-5BD3-4DE5-A1E1-CB66A4A4522C}"/>
              </a:ext>
            </a:extLst>
          </p:cNvPr>
          <p:cNvSpPr txBox="1"/>
          <p:nvPr/>
        </p:nvSpPr>
        <p:spPr>
          <a:xfrm>
            <a:off x="331514" y="985910"/>
            <a:ext cx="2187202" cy="523220"/>
          </a:xfrm>
          <a:prstGeom prst="rect">
            <a:avLst/>
          </a:prstGeom>
          <a:noFill/>
        </p:spPr>
        <p:txBody>
          <a:bodyPr wrap="none" rtlCol="0">
            <a:spAutoFit/>
          </a:bodyPr>
          <a:lstStyle/>
          <a:p>
            <a:r>
              <a:rPr lang="fr-FR" sz="2800" b="1" cap="small" dirty="0">
                <a:latin typeface="+mj-lt"/>
              </a:rPr>
              <a:t>Problématique</a:t>
            </a:r>
            <a:endParaRPr lang="en-GB" sz="2800" b="1" cap="small" dirty="0">
              <a:latin typeface="+mj-lt"/>
            </a:endParaRPr>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ZoneTexte 2">
            <a:extLst>
              <a:ext uri="{FF2B5EF4-FFF2-40B4-BE49-F238E27FC236}">
                <a16:creationId xmlns:a16="http://schemas.microsoft.com/office/drawing/2014/main" id="{F4F3CA55-8496-4A48-AE99-3450B97E6A82}"/>
              </a:ext>
            </a:extLst>
          </p:cNvPr>
          <p:cNvSpPr txBox="1"/>
          <p:nvPr/>
        </p:nvSpPr>
        <p:spPr>
          <a:xfrm>
            <a:off x="1125834" y="1821515"/>
            <a:ext cx="8690008" cy="29578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fr-FR" dirty="0"/>
              <a:t>Prise en compte des </a:t>
            </a:r>
            <a:r>
              <a:rPr lang="fr-FR" b="1" dirty="0">
                <a:solidFill>
                  <a:srgbClr val="4D85AC"/>
                </a:solidFill>
              </a:rPr>
              <a:t>capacités</a:t>
            </a:r>
            <a:r>
              <a:rPr lang="fr-FR" dirty="0"/>
              <a:t> de mouvement</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Prise en compte de l’influence du </a:t>
            </a:r>
            <a:r>
              <a:rPr lang="fr-FR" b="1" dirty="0">
                <a:solidFill>
                  <a:srgbClr val="4D85AC"/>
                </a:solidFill>
              </a:rPr>
              <a:t>milieu</a:t>
            </a:r>
            <a:r>
              <a:rPr lang="fr-FR" dirty="0"/>
              <a:t> sur ces capacités</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Objectif : identification de la </a:t>
            </a:r>
            <a:r>
              <a:rPr lang="fr-FR" b="1" dirty="0">
                <a:solidFill>
                  <a:srgbClr val="4D85AC"/>
                </a:solidFill>
              </a:rPr>
              <a:t>préférence d’habitat </a:t>
            </a:r>
            <a:r>
              <a:rPr lang="fr-FR" dirty="0"/>
              <a:t>dans les colonies du Puffin de Scopoli</a:t>
            </a:r>
          </a:p>
          <a:p>
            <a:pPr marL="285750" indent="-285750">
              <a:lnSpc>
                <a:spcPct val="150000"/>
              </a:lnSpc>
              <a:buFont typeface="Arial" panose="020B0604020202020204" pitchFamily="34" charset="0"/>
              <a:buChar char="•"/>
            </a:pPr>
            <a:endParaRPr lang="fr-FR" dirty="0"/>
          </a:p>
          <a:p>
            <a:pPr marL="285750" indent="-285750">
              <a:lnSpc>
                <a:spcPct val="150000"/>
              </a:lnSpc>
              <a:buFont typeface="Arial" panose="020B0604020202020204" pitchFamily="34" charset="0"/>
              <a:buChar char="•"/>
            </a:pPr>
            <a:r>
              <a:rPr lang="fr-FR" dirty="0"/>
              <a:t>Outil : application de méthodes de sélection de pas</a:t>
            </a:r>
          </a:p>
        </p:txBody>
      </p:sp>
      <p:grpSp>
        <p:nvGrpSpPr>
          <p:cNvPr id="16" name="Groupe 15">
            <a:extLst>
              <a:ext uri="{FF2B5EF4-FFF2-40B4-BE49-F238E27FC236}">
                <a16:creationId xmlns:a16="http://schemas.microsoft.com/office/drawing/2014/main" id="{07DB51D0-DF18-4C50-A4A1-F565FC137853}"/>
              </a:ext>
            </a:extLst>
          </p:cNvPr>
          <p:cNvGrpSpPr/>
          <p:nvPr/>
        </p:nvGrpSpPr>
        <p:grpSpPr>
          <a:xfrm>
            <a:off x="0" y="6389138"/>
            <a:ext cx="12010861" cy="468862"/>
            <a:chOff x="0" y="6389138"/>
            <a:chExt cx="12010861" cy="468862"/>
          </a:xfrm>
        </p:grpSpPr>
        <p:pic>
          <p:nvPicPr>
            <p:cNvPr id="17" name="Image 16">
              <a:extLst>
                <a:ext uri="{FF2B5EF4-FFF2-40B4-BE49-F238E27FC236}">
                  <a16:creationId xmlns:a16="http://schemas.microsoft.com/office/drawing/2014/main" id="{4B42EFBE-59A5-40BE-8DBE-A83518AC2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18" name="ZoneTexte 17">
              <a:extLst>
                <a:ext uri="{FF2B5EF4-FFF2-40B4-BE49-F238E27FC236}">
                  <a16:creationId xmlns:a16="http://schemas.microsoft.com/office/drawing/2014/main" id="{29B3E097-7F15-43CD-A59A-F2C40F25279E}"/>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24" name="ZoneTexte 23">
              <a:extLst>
                <a:ext uri="{FF2B5EF4-FFF2-40B4-BE49-F238E27FC236}">
                  <a16:creationId xmlns:a16="http://schemas.microsoft.com/office/drawing/2014/main" id="{9396BBFA-D7F7-4880-A3D0-DD34D41A08C5}"/>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9" name="Groupe 8">
            <a:extLst>
              <a:ext uri="{FF2B5EF4-FFF2-40B4-BE49-F238E27FC236}">
                <a16:creationId xmlns:a16="http://schemas.microsoft.com/office/drawing/2014/main" id="{15380862-B5BB-4983-A82A-D8E86EB5AFE3}"/>
              </a:ext>
            </a:extLst>
          </p:cNvPr>
          <p:cNvGrpSpPr/>
          <p:nvPr/>
        </p:nvGrpSpPr>
        <p:grpSpPr>
          <a:xfrm>
            <a:off x="11498080" y="602928"/>
            <a:ext cx="677164" cy="523219"/>
            <a:chOff x="11498080" y="602928"/>
            <a:chExt cx="677164" cy="523219"/>
          </a:xfrm>
        </p:grpSpPr>
        <p:sp>
          <p:nvSpPr>
            <p:cNvPr id="10" name="Graphique 6" descr="Colibri">
              <a:extLst>
                <a:ext uri="{FF2B5EF4-FFF2-40B4-BE49-F238E27FC236}">
                  <a16:creationId xmlns:a16="http://schemas.microsoft.com/office/drawing/2014/main" id="{58930790-9A2A-4229-824B-82CEDD4FA4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11" name="ZoneTexte 10">
              <a:extLst>
                <a:ext uri="{FF2B5EF4-FFF2-40B4-BE49-F238E27FC236}">
                  <a16:creationId xmlns:a16="http://schemas.microsoft.com/office/drawing/2014/main" id="{E56DA828-DAE2-4106-81A0-C0A2DB1C9D6F}"/>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7</a:t>
              </a:fld>
              <a:endParaRPr lang="en-GB" sz="1600" b="1" dirty="0">
                <a:solidFill>
                  <a:srgbClr val="4D85AC"/>
                </a:solidFill>
              </a:endParaRPr>
            </a:p>
          </p:txBody>
        </p:sp>
      </p:grpSp>
    </p:spTree>
    <p:extLst>
      <p:ext uri="{BB962C8B-B14F-4D97-AF65-F5344CB8AC3E}">
        <p14:creationId xmlns:p14="http://schemas.microsoft.com/office/powerpoint/2010/main" val="136314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B52513D-BC2A-40FA-B95D-50782B5183A7}"/>
              </a:ext>
            </a:extLst>
          </p:cNvPr>
          <p:cNvSpPr txBox="1"/>
          <p:nvPr/>
        </p:nvSpPr>
        <p:spPr>
          <a:xfrm>
            <a:off x="2859482" y="5475185"/>
            <a:ext cx="7720062" cy="369332"/>
          </a:xfrm>
          <a:prstGeom prst="rect">
            <a:avLst/>
          </a:prstGeom>
          <a:noFill/>
        </p:spPr>
        <p:txBody>
          <a:bodyPr wrap="none">
            <a:spAutoFit/>
          </a:bodyPr>
          <a:lstStyle/>
          <a:p>
            <a:r>
              <a:rPr lang="en-US" i="1" dirty="0"/>
              <a:t>SSA</a:t>
            </a:r>
            <a:r>
              <a:rPr lang="en-US" dirty="0"/>
              <a:t> </a:t>
            </a:r>
            <a:r>
              <a:rPr lang="fr-FR" dirty="0"/>
              <a:t>: </a:t>
            </a:r>
            <a:r>
              <a:rPr lang="fr-FR" b="1" dirty="0">
                <a:solidFill>
                  <a:srgbClr val="4D85AC"/>
                </a:solidFill>
              </a:rPr>
              <a:t>indépendance</a:t>
            </a:r>
            <a:r>
              <a:rPr lang="fr-FR" dirty="0"/>
              <a:t> du mouvement et de la sélection de l'habitat l'un de l'autre</a:t>
            </a:r>
            <a:endParaRPr lang="en-US" dirty="0"/>
          </a:p>
        </p:txBody>
      </p:sp>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8</a:t>
              </a:fld>
              <a:endParaRPr lang="en-GB" sz="1600" b="1" dirty="0">
                <a:solidFill>
                  <a:srgbClr val="4D85AC"/>
                </a:solidFill>
              </a:endParaRPr>
            </a:p>
          </p:txBody>
        </p:sp>
      </p:grpSp>
      <p:sp>
        <p:nvSpPr>
          <p:cNvPr id="8" name="Rectangle 7">
            <a:extLst>
              <a:ext uri="{FF2B5EF4-FFF2-40B4-BE49-F238E27FC236}">
                <a16:creationId xmlns:a16="http://schemas.microsoft.com/office/drawing/2014/main" id="{81C07E04-47E2-4E56-90C9-F5A79AEC3E55}"/>
              </a:ext>
            </a:extLst>
          </p:cNvPr>
          <p:cNvSpPr/>
          <p:nvPr/>
        </p:nvSpPr>
        <p:spPr>
          <a:xfrm rot="7764869">
            <a:off x="1440297" y="1888727"/>
            <a:ext cx="308830" cy="76795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21" descr="Chart&#10;&#10;Description automatically generated with medium confidence">
            <a:extLst>
              <a:ext uri="{FF2B5EF4-FFF2-40B4-BE49-F238E27FC236}">
                <a16:creationId xmlns:a16="http://schemas.microsoft.com/office/drawing/2014/main" id="{86726674-D77F-4609-B6D0-CBDF0A68961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9640" b="76593" l="38577" r="68538">
                        <a14:foregroundMark x1="56917" y1="30471" x2="66008" y2="38781"/>
                        <a14:foregroundMark x1="66008" y1="38781" x2="67273" y2="48615"/>
                        <a14:foregroundMark x1="67273" y1="48615" x2="66877" y2="50416"/>
                        <a14:foregroundMark x1="68538" y1="47230" x2="68538" y2="47230"/>
                        <a14:foregroundMark x1="56443" y1="29778" x2="56443" y2="29778"/>
                        <a14:foregroundMark x1="38656" y1="47507" x2="38656" y2="47507"/>
                        <a14:foregroundMark x1="49565" y1="75069" x2="52095" y2="76593"/>
                      </a14:backgroundRemoval>
                    </a14:imgEffect>
                  </a14:imgLayer>
                </a14:imgProps>
              </a:ext>
              <a:ext uri="{28A0092B-C50C-407E-A947-70E740481C1C}">
                <a14:useLocalDpi xmlns:a14="http://schemas.microsoft.com/office/drawing/2010/main" val="0"/>
              </a:ext>
            </a:extLst>
          </a:blip>
          <a:srcRect l="35372" t="27263" r="29433" b="20122"/>
          <a:stretch/>
        </p:blipFill>
        <p:spPr>
          <a:xfrm>
            <a:off x="7639050" y="1851183"/>
            <a:ext cx="3856285" cy="3290301"/>
          </a:xfrm>
          <a:prstGeom prst="rect">
            <a:avLst/>
          </a:prstGeom>
        </p:spPr>
      </p:pic>
      <p:cxnSp>
        <p:nvCxnSpPr>
          <p:cNvPr id="9" name="Straight Arrow Connector 8">
            <a:extLst>
              <a:ext uri="{FF2B5EF4-FFF2-40B4-BE49-F238E27FC236}">
                <a16:creationId xmlns:a16="http://schemas.microsoft.com/office/drawing/2014/main" id="{39E0E835-DAB5-4AF1-A114-059CB42C75D3}"/>
              </a:ext>
            </a:extLst>
          </p:cNvPr>
          <p:cNvCxnSpPr>
            <a:cxnSpLocks/>
          </p:cNvCxnSpPr>
          <p:nvPr/>
        </p:nvCxnSpPr>
        <p:spPr>
          <a:xfrm>
            <a:off x="6058462" y="3458191"/>
            <a:ext cx="979749" cy="0"/>
          </a:xfrm>
          <a:prstGeom prst="straightConnector1">
            <a:avLst/>
          </a:prstGeom>
          <a:ln w="38100">
            <a:solidFill>
              <a:srgbClr val="4D85AC"/>
            </a:solidFill>
            <a:tailEnd type="triangle"/>
          </a:ln>
        </p:spPr>
        <p:style>
          <a:lnRef idx="3">
            <a:schemeClr val="accent2"/>
          </a:lnRef>
          <a:fillRef idx="0">
            <a:schemeClr val="accent2"/>
          </a:fillRef>
          <a:effectRef idx="2">
            <a:schemeClr val="accent2"/>
          </a:effectRef>
          <a:fontRef idx="minor">
            <a:schemeClr val="tx1"/>
          </a:fontRef>
        </p:style>
      </p:cxnSp>
      <p:grpSp>
        <p:nvGrpSpPr>
          <p:cNvPr id="28" name="Groupe 27">
            <a:extLst>
              <a:ext uri="{FF2B5EF4-FFF2-40B4-BE49-F238E27FC236}">
                <a16:creationId xmlns:a16="http://schemas.microsoft.com/office/drawing/2014/main" id="{C579A5E8-37BE-4AB3-A12F-187A14D2B438}"/>
              </a:ext>
            </a:extLst>
          </p:cNvPr>
          <p:cNvGrpSpPr/>
          <p:nvPr/>
        </p:nvGrpSpPr>
        <p:grpSpPr>
          <a:xfrm>
            <a:off x="0" y="6389138"/>
            <a:ext cx="12010861" cy="468862"/>
            <a:chOff x="0" y="6389138"/>
            <a:chExt cx="12010861" cy="468862"/>
          </a:xfrm>
        </p:grpSpPr>
        <p:pic>
          <p:nvPicPr>
            <p:cNvPr id="29" name="Image 28">
              <a:extLst>
                <a:ext uri="{FF2B5EF4-FFF2-40B4-BE49-F238E27FC236}">
                  <a16:creationId xmlns:a16="http://schemas.microsoft.com/office/drawing/2014/main" id="{F47CB0E5-E7A1-4ECB-9C73-988B943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30" name="ZoneTexte 29">
              <a:extLst>
                <a:ext uri="{FF2B5EF4-FFF2-40B4-BE49-F238E27FC236}">
                  <a16:creationId xmlns:a16="http://schemas.microsoft.com/office/drawing/2014/main" id="{FFFE6159-94A6-4CE3-A9C6-CE653CFC965D}"/>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1" name="ZoneTexte 30">
              <a:extLst>
                <a:ext uri="{FF2B5EF4-FFF2-40B4-BE49-F238E27FC236}">
                  <a16:creationId xmlns:a16="http://schemas.microsoft.com/office/drawing/2014/main" id="{D3263E63-4089-4FAE-9025-552599F99758}"/>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sp>
        <p:nvSpPr>
          <p:cNvPr id="32" name="ZoneTexte 31">
            <a:extLst>
              <a:ext uri="{FF2B5EF4-FFF2-40B4-BE49-F238E27FC236}">
                <a16:creationId xmlns:a16="http://schemas.microsoft.com/office/drawing/2014/main" id="{71415A69-C391-459C-8C1A-A28D9F30344F}"/>
              </a:ext>
            </a:extLst>
          </p:cNvPr>
          <p:cNvSpPr txBox="1"/>
          <p:nvPr/>
        </p:nvSpPr>
        <p:spPr>
          <a:xfrm>
            <a:off x="331514" y="985910"/>
            <a:ext cx="5055936" cy="523220"/>
          </a:xfrm>
          <a:prstGeom prst="rect">
            <a:avLst/>
          </a:prstGeom>
          <a:noFill/>
        </p:spPr>
        <p:txBody>
          <a:bodyPr wrap="none" rtlCol="0">
            <a:spAutoFit/>
          </a:bodyPr>
          <a:lstStyle/>
          <a:p>
            <a:r>
              <a:rPr lang="fr-FR" sz="2800" b="1" cap="small" dirty="0">
                <a:latin typeface="+mj-lt"/>
              </a:rPr>
              <a:t>Méthodes - </a:t>
            </a:r>
            <a:r>
              <a:rPr lang="en-US" sz="2800" b="1" i="1" cap="small" dirty="0">
                <a:latin typeface="+mj-lt"/>
              </a:rPr>
              <a:t>s</a:t>
            </a:r>
            <a:r>
              <a:rPr lang="en-US" sz="2800" i="1" cap="small" dirty="0"/>
              <a:t>tep selection analysis</a:t>
            </a:r>
            <a:endParaRPr lang="en-GB" sz="2800" b="1" i="1" cap="small" dirty="0">
              <a:latin typeface="+mj-lt"/>
            </a:endParaRPr>
          </a:p>
        </p:txBody>
      </p:sp>
      <p:grpSp>
        <p:nvGrpSpPr>
          <p:cNvPr id="3" name="Groupe 2">
            <a:extLst>
              <a:ext uri="{FF2B5EF4-FFF2-40B4-BE49-F238E27FC236}">
                <a16:creationId xmlns:a16="http://schemas.microsoft.com/office/drawing/2014/main" id="{E338BB0F-7359-407D-8398-1C0D697C2E96}"/>
              </a:ext>
            </a:extLst>
          </p:cNvPr>
          <p:cNvGrpSpPr/>
          <p:nvPr/>
        </p:nvGrpSpPr>
        <p:grpSpPr>
          <a:xfrm>
            <a:off x="693920" y="1914222"/>
            <a:ext cx="5109740" cy="3339650"/>
            <a:chOff x="693920" y="2009472"/>
            <a:chExt cx="5109740" cy="3339650"/>
          </a:xfrm>
        </p:grpSpPr>
        <p:grpSp>
          <p:nvGrpSpPr>
            <p:cNvPr id="37" name="Groupe 36">
              <a:extLst>
                <a:ext uri="{FF2B5EF4-FFF2-40B4-BE49-F238E27FC236}">
                  <a16:creationId xmlns:a16="http://schemas.microsoft.com/office/drawing/2014/main" id="{6793F8C1-4BC0-4C44-B681-F82E910642D6}"/>
                </a:ext>
              </a:extLst>
            </p:cNvPr>
            <p:cNvGrpSpPr/>
            <p:nvPr/>
          </p:nvGrpSpPr>
          <p:grpSpPr>
            <a:xfrm>
              <a:off x="693920" y="2028063"/>
              <a:ext cx="5109740" cy="3321059"/>
              <a:chOff x="404152" y="1878002"/>
              <a:chExt cx="6387173" cy="4151323"/>
            </a:xfrm>
          </p:grpSpPr>
          <p:pic>
            <p:nvPicPr>
              <p:cNvPr id="38" name="Picture 4">
                <a:extLst>
                  <a:ext uri="{FF2B5EF4-FFF2-40B4-BE49-F238E27FC236}">
                    <a16:creationId xmlns:a16="http://schemas.microsoft.com/office/drawing/2014/main" id="{E58DFED7-61F4-4C78-BA31-2683CF44F973}"/>
                  </a:ext>
                </a:extLst>
              </p:cNvPr>
              <p:cNvPicPr>
                <a:picLocks noChangeAspect="1"/>
              </p:cNvPicPr>
              <p:nvPr/>
            </p:nvPicPr>
            <p:blipFill rotWithShape="1">
              <a:blip r:embed="rId6"/>
              <a:srcRect l="3581" r="999" b="1199"/>
              <a:stretch/>
            </p:blipFill>
            <p:spPr>
              <a:xfrm>
                <a:off x="404152" y="1919790"/>
                <a:ext cx="6387173" cy="4109535"/>
              </a:xfrm>
              <a:prstGeom prst="rect">
                <a:avLst/>
              </a:prstGeom>
            </p:spPr>
          </p:pic>
          <p:sp>
            <p:nvSpPr>
              <p:cNvPr id="39" name="Rectangle 38">
                <a:extLst>
                  <a:ext uri="{FF2B5EF4-FFF2-40B4-BE49-F238E27FC236}">
                    <a16:creationId xmlns:a16="http://schemas.microsoft.com/office/drawing/2014/main" id="{E445AD7E-8D53-4E7B-A92A-10C7C988FD58}"/>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40" name="Picture 21" descr="A turtle swimming in water&#10;&#10;Description automatically generated with medium confidence">
              <a:extLst>
                <a:ext uri="{FF2B5EF4-FFF2-40B4-BE49-F238E27FC236}">
                  <a16:creationId xmlns:a16="http://schemas.microsoft.com/office/drawing/2014/main" id="{409FDD69-9028-4D7B-AD5A-2B203374F2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pic>
        <p:nvPicPr>
          <p:cNvPr id="23" name="Picture 22" descr="Icon&#10;&#10;Description automatically generated">
            <a:extLst>
              <a:ext uri="{FF2B5EF4-FFF2-40B4-BE49-F238E27FC236}">
                <a16:creationId xmlns:a16="http://schemas.microsoft.com/office/drawing/2014/main" id="{F3EA8BBD-261B-4001-A203-E0CB127EB0D8}"/>
              </a:ext>
            </a:extLst>
          </p:cNvPr>
          <p:cNvPicPr>
            <a:picLocks noChangeAspect="1"/>
          </p:cNvPicPr>
          <p:nvPr/>
        </p:nvPicPr>
        <p:blipFill rotWithShape="1">
          <a:blip r:embed="rId8">
            <a:extLst>
              <a:ext uri="{28A0092B-C50C-407E-A947-70E740481C1C}">
                <a14:useLocalDpi xmlns:a14="http://schemas.microsoft.com/office/drawing/2010/main" val="0"/>
              </a:ext>
            </a:extLst>
          </a:blip>
          <a:srcRect l="5113" t="10936" r="6397" b="19996"/>
          <a:stretch/>
        </p:blipFill>
        <p:spPr>
          <a:xfrm>
            <a:off x="2394020" y="5475185"/>
            <a:ext cx="407630" cy="378568"/>
          </a:xfrm>
          <a:prstGeom prst="rect">
            <a:avLst/>
          </a:prstGeom>
        </p:spPr>
      </p:pic>
    </p:spTree>
    <p:extLst>
      <p:ext uri="{BB962C8B-B14F-4D97-AF65-F5344CB8AC3E}">
        <p14:creationId xmlns:p14="http://schemas.microsoft.com/office/powerpoint/2010/main" val="112722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DA0B21-8C7C-4C84-801D-ABF9D5D717AC}"/>
              </a:ext>
            </a:extLst>
          </p:cNvPr>
          <p:cNvSpPr/>
          <p:nvPr/>
        </p:nvSpPr>
        <p:spPr>
          <a:xfrm>
            <a:off x="0" y="0"/>
            <a:ext cx="12192000" cy="584775"/>
          </a:xfrm>
          <a:prstGeom prst="rect">
            <a:avLst/>
          </a:prstGeom>
          <a:solidFill>
            <a:srgbClr val="4D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e 25">
            <a:extLst>
              <a:ext uri="{FF2B5EF4-FFF2-40B4-BE49-F238E27FC236}">
                <a16:creationId xmlns:a16="http://schemas.microsoft.com/office/drawing/2014/main" id="{AE4CD434-DA74-453D-9410-A53708DEF9E4}"/>
              </a:ext>
            </a:extLst>
          </p:cNvPr>
          <p:cNvGrpSpPr/>
          <p:nvPr/>
        </p:nvGrpSpPr>
        <p:grpSpPr>
          <a:xfrm>
            <a:off x="11498080" y="602928"/>
            <a:ext cx="677164" cy="523219"/>
            <a:chOff x="11498080" y="602928"/>
            <a:chExt cx="677164" cy="523219"/>
          </a:xfrm>
        </p:grpSpPr>
        <p:sp>
          <p:nvSpPr>
            <p:cNvPr id="24" name="Graphique 6" descr="Colibri">
              <a:extLst>
                <a:ext uri="{FF2B5EF4-FFF2-40B4-BE49-F238E27FC236}">
                  <a16:creationId xmlns:a16="http://schemas.microsoft.com/office/drawing/2014/main" id="{DF884E48-8452-4043-881C-C105C475DE57}"/>
                </a:ext>
              </a:extLst>
            </p:cNvPr>
            <p:cNvSpPr/>
            <p:nvPr/>
          </p:nvSpPr>
          <p:spPr>
            <a:xfrm>
              <a:off x="11498080" y="602928"/>
              <a:ext cx="677164" cy="523219"/>
            </a:xfrm>
            <a:custGeom>
              <a:avLst/>
              <a:gdLst>
                <a:gd name="connsiteX0" fmla="*/ 590378 w 592049"/>
                <a:gd name="connsiteY0" fmla="*/ 128536 h 457454"/>
                <a:gd name="connsiteX1" fmla="*/ 476218 w 592049"/>
                <a:gd name="connsiteY1" fmla="*/ 132108 h 457454"/>
                <a:gd name="connsiteX2" fmla="*/ 422189 w 592049"/>
                <a:gd name="connsiteY2" fmla="*/ 117224 h 457454"/>
                <a:gd name="connsiteX3" fmla="*/ 329759 w 592049"/>
                <a:gd name="connsiteY3" fmla="*/ 177355 h 457454"/>
                <a:gd name="connsiteX4" fmla="*/ 198929 w 592049"/>
                <a:gd name="connsiteY4" fmla="*/ 2394 h 457454"/>
                <a:gd name="connsiteX5" fmla="*/ 183152 w 592049"/>
                <a:gd name="connsiteY5" fmla="*/ 4306 h 457454"/>
                <a:gd name="connsiteX6" fmla="*/ 180771 w 592049"/>
                <a:gd name="connsiteY6" fmla="*/ 10729 h 457454"/>
                <a:gd name="connsiteX7" fmla="*/ 191487 w 592049"/>
                <a:gd name="connsiteY7" fmla="*/ 108442 h 457454"/>
                <a:gd name="connsiteX8" fmla="*/ 299619 w 592049"/>
                <a:gd name="connsiteY8" fmla="*/ 201690 h 457454"/>
                <a:gd name="connsiteX9" fmla="*/ 287042 w 592049"/>
                <a:gd name="connsiteY9" fmla="*/ 209877 h 457454"/>
                <a:gd name="connsiteX10" fmla="*/ 44359 w 592049"/>
                <a:gd name="connsiteY10" fmla="*/ 62897 h 457454"/>
                <a:gd name="connsiteX11" fmla="*/ 31112 w 592049"/>
                <a:gd name="connsiteY11" fmla="*/ 71677 h 457454"/>
                <a:gd name="connsiteX12" fmla="*/ 31782 w 592049"/>
                <a:gd name="connsiteY12" fmla="*/ 78302 h 457454"/>
                <a:gd name="connsiteX13" fmla="*/ 185831 w 592049"/>
                <a:gd name="connsiteY13" fmla="*/ 263161 h 457454"/>
                <a:gd name="connsiteX14" fmla="*/ 1716 w 592049"/>
                <a:gd name="connsiteY14" fmla="*/ 446383 h 457454"/>
                <a:gd name="connsiteX15" fmla="*/ 2175 w 592049"/>
                <a:gd name="connsiteY15" fmla="*/ 455738 h 457454"/>
                <a:gd name="connsiteX16" fmla="*/ 9158 w 592049"/>
                <a:gd name="connsiteY16" fmla="*/ 456951 h 457454"/>
                <a:gd name="connsiteX17" fmla="*/ 229516 w 592049"/>
                <a:gd name="connsiteY17" fmla="*/ 378065 h 457454"/>
                <a:gd name="connsiteX18" fmla="*/ 479939 w 592049"/>
                <a:gd name="connsiteY18" fmla="*/ 151903 h 457454"/>
                <a:gd name="connsiteX19" fmla="*/ 590675 w 592049"/>
                <a:gd name="connsiteY19" fmla="*/ 132182 h 457454"/>
                <a:gd name="connsiteX20" fmla="*/ 591984 w 592049"/>
                <a:gd name="connsiteY20" fmla="*/ 129900 h 457454"/>
                <a:gd name="connsiteX21" fmla="*/ 590378 w 592049"/>
                <a:gd name="connsiteY21" fmla="*/ 128536 h 4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2049" h="457454">
                  <a:moveTo>
                    <a:pt x="590378" y="128536"/>
                  </a:moveTo>
                  <a:lnTo>
                    <a:pt x="476218" y="132108"/>
                  </a:lnTo>
                  <a:cubicBezTo>
                    <a:pt x="467957" y="125559"/>
                    <a:pt x="451138" y="116554"/>
                    <a:pt x="422189" y="117224"/>
                  </a:cubicBezTo>
                  <a:cubicBezTo>
                    <a:pt x="383416" y="118414"/>
                    <a:pt x="365034" y="146024"/>
                    <a:pt x="329759" y="177355"/>
                  </a:cubicBezTo>
                  <a:cubicBezTo>
                    <a:pt x="300735" y="112089"/>
                    <a:pt x="247004" y="40571"/>
                    <a:pt x="198929" y="2394"/>
                  </a:cubicBezTo>
                  <a:cubicBezTo>
                    <a:pt x="194045" y="-1435"/>
                    <a:pt x="186981" y="-579"/>
                    <a:pt x="183152" y="4306"/>
                  </a:cubicBezTo>
                  <a:cubicBezTo>
                    <a:pt x="181709" y="6146"/>
                    <a:pt x="180876" y="8392"/>
                    <a:pt x="180771" y="10729"/>
                  </a:cubicBezTo>
                  <a:cubicBezTo>
                    <a:pt x="180598" y="43602"/>
                    <a:pt x="184193" y="76387"/>
                    <a:pt x="191487" y="108442"/>
                  </a:cubicBezTo>
                  <a:cubicBezTo>
                    <a:pt x="236139" y="135382"/>
                    <a:pt x="276698" y="167978"/>
                    <a:pt x="299619" y="201690"/>
                  </a:cubicBezTo>
                  <a:cubicBezTo>
                    <a:pt x="295675" y="204444"/>
                    <a:pt x="291433" y="207197"/>
                    <a:pt x="287042" y="209877"/>
                  </a:cubicBezTo>
                  <a:cubicBezTo>
                    <a:pt x="242911" y="146694"/>
                    <a:pt x="125774" y="79791"/>
                    <a:pt x="44359" y="62897"/>
                  </a:cubicBezTo>
                  <a:cubicBezTo>
                    <a:pt x="38277" y="61664"/>
                    <a:pt x="32346" y="65595"/>
                    <a:pt x="31112" y="71677"/>
                  </a:cubicBezTo>
                  <a:cubicBezTo>
                    <a:pt x="30661" y="73902"/>
                    <a:pt x="30895" y="76212"/>
                    <a:pt x="31782" y="78302"/>
                  </a:cubicBezTo>
                  <a:cubicBezTo>
                    <a:pt x="54778" y="129503"/>
                    <a:pt x="122574" y="215086"/>
                    <a:pt x="185831" y="263161"/>
                  </a:cubicBezTo>
                  <a:lnTo>
                    <a:pt x="1716" y="446383"/>
                  </a:lnTo>
                  <a:cubicBezTo>
                    <a:pt x="-741" y="449093"/>
                    <a:pt x="-535" y="453282"/>
                    <a:pt x="2175" y="455738"/>
                  </a:cubicBezTo>
                  <a:cubicBezTo>
                    <a:pt x="4073" y="457459"/>
                    <a:pt x="6792" y="457931"/>
                    <a:pt x="9158" y="456951"/>
                  </a:cubicBezTo>
                  <a:cubicBezTo>
                    <a:pt x="61848" y="429118"/>
                    <a:pt x="154649" y="385433"/>
                    <a:pt x="229516" y="378065"/>
                  </a:cubicBezTo>
                  <a:cubicBezTo>
                    <a:pt x="373369" y="363926"/>
                    <a:pt x="452775" y="277152"/>
                    <a:pt x="479939" y="151903"/>
                  </a:cubicBezTo>
                  <a:lnTo>
                    <a:pt x="590675" y="132182"/>
                  </a:lnTo>
                  <a:cubicBezTo>
                    <a:pt x="591667" y="131913"/>
                    <a:pt x="592253" y="130892"/>
                    <a:pt x="591984" y="129900"/>
                  </a:cubicBezTo>
                  <a:cubicBezTo>
                    <a:pt x="591783" y="129156"/>
                    <a:pt x="591144" y="128614"/>
                    <a:pt x="590378" y="128536"/>
                  </a:cubicBezTo>
                  <a:close/>
                </a:path>
              </a:pathLst>
            </a:custGeom>
            <a:noFill/>
            <a:ln w="6350" cap="flat">
              <a:solidFill>
                <a:srgbClr val="4D85AC">
                  <a:alpha val="10000"/>
                </a:srgbClr>
              </a:solidFill>
              <a:prstDash val="solid"/>
              <a:miter/>
            </a:ln>
          </p:spPr>
          <p:txBody>
            <a:bodyPr rtlCol="0" anchor="ctr"/>
            <a:lstStyle/>
            <a:p>
              <a:endParaRPr lang="en-GB"/>
            </a:p>
          </p:txBody>
        </p:sp>
        <p:sp>
          <p:nvSpPr>
            <p:cNvPr id="21" name="ZoneTexte 20">
              <a:extLst>
                <a:ext uri="{FF2B5EF4-FFF2-40B4-BE49-F238E27FC236}">
                  <a16:creationId xmlns:a16="http://schemas.microsoft.com/office/drawing/2014/main" id="{25B100A8-D6E2-4BCA-9212-375856F091D5}"/>
                </a:ext>
              </a:extLst>
            </p:cNvPr>
            <p:cNvSpPr txBox="1"/>
            <p:nvPr/>
          </p:nvSpPr>
          <p:spPr>
            <a:xfrm>
              <a:off x="11661774" y="750000"/>
              <a:ext cx="346919" cy="340002"/>
            </a:xfrm>
            <a:prstGeom prst="rect">
              <a:avLst/>
            </a:prstGeom>
            <a:noFill/>
          </p:spPr>
          <p:txBody>
            <a:bodyPr wrap="none" rtlCol="0" anchor="ctr">
              <a:noAutofit/>
            </a:bodyPr>
            <a:lstStyle/>
            <a:p>
              <a:pPr algn="ctr"/>
              <a:fld id="{DF35C7F4-FC31-4C7D-82F5-148820E01BCC}" type="slidenum">
                <a:rPr lang="en-GB" sz="1600" b="1" smtClean="0">
                  <a:solidFill>
                    <a:srgbClr val="4D85AC"/>
                  </a:solidFill>
                </a:rPr>
                <a:pPr algn="ctr"/>
                <a:t>9</a:t>
              </a:fld>
              <a:endParaRPr lang="en-GB" sz="1600" b="1" dirty="0">
                <a:solidFill>
                  <a:srgbClr val="4D85AC"/>
                </a:solidFill>
              </a:endParaRPr>
            </a:p>
          </p:txBody>
        </p:sp>
      </p:grpSp>
      <p:sp>
        <p:nvSpPr>
          <p:cNvPr id="8" name="Rectangle 7">
            <a:extLst>
              <a:ext uri="{FF2B5EF4-FFF2-40B4-BE49-F238E27FC236}">
                <a16:creationId xmlns:a16="http://schemas.microsoft.com/office/drawing/2014/main" id="{81C07E04-47E2-4E56-90C9-F5A79AEC3E55}"/>
              </a:ext>
            </a:extLst>
          </p:cNvPr>
          <p:cNvSpPr/>
          <p:nvPr/>
        </p:nvSpPr>
        <p:spPr>
          <a:xfrm rot="7764869">
            <a:off x="1440297" y="1888727"/>
            <a:ext cx="308830" cy="76795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Arrow: Curved Up 2">
            <a:extLst>
              <a:ext uri="{FF2B5EF4-FFF2-40B4-BE49-F238E27FC236}">
                <a16:creationId xmlns:a16="http://schemas.microsoft.com/office/drawing/2014/main" id="{CE289DC5-D2F0-4076-A82C-4D4DE59E3804}"/>
              </a:ext>
            </a:extLst>
          </p:cNvPr>
          <p:cNvSpPr/>
          <p:nvPr/>
        </p:nvSpPr>
        <p:spPr>
          <a:xfrm>
            <a:off x="6308220" y="3488490"/>
            <a:ext cx="683288" cy="369331"/>
          </a:xfrm>
          <a:prstGeom prst="curvedUpArrow">
            <a:avLst/>
          </a:prstGeom>
          <a:solidFill>
            <a:srgbClr val="4D85AC"/>
          </a:solidFill>
          <a:ln>
            <a:solidFill>
              <a:srgbClr val="4D85AC"/>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28" name="Arrow: Curved Up 27">
            <a:extLst>
              <a:ext uri="{FF2B5EF4-FFF2-40B4-BE49-F238E27FC236}">
                <a16:creationId xmlns:a16="http://schemas.microsoft.com/office/drawing/2014/main" id="{6CDDDFB6-765C-40A0-875D-47C4F20B456C}"/>
              </a:ext>
            </a:extLst>
          </p:cNvPr>
          <p:cNvSpPr/>
          <p:nvPr/>
        </p:nvSpPr>
        <p:spPr>
          <a:xfrm rot="10800000">
            <a:off x="6265186" y="3048028"/>
            <a:ext cx="683288" cy="369331"/>
          </a:xfrm>
          <a:prstGeom prst="curvedUpArrow">
            <a:avLst/>
          </a:prstGeom>
          <a:solidFill>
            <a:srgbClr val="4D85AC"/>
          </a:solidFill>
          <a:ln>
            <a:solidFill>
              <a:srgbClr val="4D85AC"/>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nvGrpSpPr>
          <p:cNvPr id="30" name="Groupe 29">
            <a:extLst>
              <a:ext uri="{FF2B5EF4-FFF2-40B4-BE49-F238E27FC236}">
                <a16:creationId xmlns:a16="http://schemas.microsoft.com/office/drawing/2014/main" id="{6EC46C3B-BB3F-42EB-A536-B6B1E79DFBBF}"/>
              </a:ext>
            </a:extLst>
          </p:cNvPr>
          <p:cNvGrpSpPr/>
          <p:nvPr/>
        </p:nvGrpSpPr>
        <p:grpSpPr>
          <a:xfrm>
            <a:off x="0" y="6389138"/>
            <a:ext cx="12010861" cy="468862"/>
            <a:chOff x="0" y="6389138"/>
            <a:chExt cx="12010861" cy="468862"/>
          </a:xfrm>
        </p:grpSpPr>
        <p:pic>
          <p:nvPicPr>
            <p:cNvPr id="31" name="Image 30">
              <a:extLst>
                <a:ext uri="{FF2B5EF4-FFF2-40B4-BE49-F238E27FC236}">
                  <a16:creationId xmlns:a16="http://schemas.microsoft.com/office/drawing/2014/main" id="{607FB9FA-B014-4D09-8621-10BC63AA9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89138"/>
              <a:ext cx="2184118" cy="468862"/>
            </a:xfrm>
            <a:prstGeom prst="rect">
              <a:avLst/>
            </a:prstGeom>
          </p:spPr>
        </p:pic>
        <p:sp>
          <p:nvSpPr>
            <p:cNvPr id="32" name="ZoneTexte 31">
              <a:extLst>
                <a:ext uri="{FF2B5EF4-FFF2-40B4-BE49-F238E27FC236}">
                  <a16:creationId xmlns:a16="http://schemas.microsoft.com/office/drawing/2014/main" id="{6FEFCF56-269A-43C3-9E4B-E3DEC4B7202B}"/>
                </a:ext>
              </a:extLst>
            </p:cNvPr>
            <p:cNvSpPr txBox="1"/>
            <p:nvPr/>
          </p:nvSpPr>
          <p:spPr>
            <a:xfrm>
              <a:off x="4969672" y="6478557"/>
              <a:ext cx="2021836" cy="307777"/>
            </a:xfrm>
            <a:prstGeom prst="rect">
              <a:avLst/>
            </a:prstGeom>
            <a:noFill/>
          </p:spPr>
          <p:txBody>
            <a:bodyPr wrap="none" rtlCol="0" anchor="ctr">
              <a:spAutoFit/>
            </a:bodyPr>
            <a:lstStyle/>
            <a:p>
              <a:pPr algn="ctr"/>
              <a:r>
                <a:rPr lang="fr-FR" sz="1400" b="1" dirty="0">
                  <a:latin typeface="+mj-lt"/>
                </a:rPr>
                <a:t>Pierre</a:t>
              </a:r>
              <a:r>
                <a:rPr lang="fr-FR" sz="1400" b="1" cap="small" dirty="0">
                  <a:latin typeface="+mj-lt"/>
                </a:rPr>
                <a:t> Cottais &amp; </a:t>
              </a:r>
              <a:r>
                <a:rPr lang="fr-FR" sz="1400" b="1" dirty="0">
                  <a:latin typeface="+mj-lt"/>
                </a:rPr>
                <a:t>An</a:t>
              </a:r>
              <a:r>
                <a:rPr lang="fr-FR" sz="1400" b="1" cap="small" dirty="0">
                  <a:latin typeface="+mj-lt"/>
                </a:rPr>
                <a:t> </a:t>
              </a:r>
              <a:r>
                <a:rPr lang="fr-FR" sz="1400" b="1" cap="small" dirty="0" err="1">
                  <a:latin typeface="+mj-lt"/>
                </a:rPr>
                <a:t>Hoàng</a:t>
              </a:r>
              <a:endParaRPr lang="en-GB" sz="1400" b="1" cap="small" dirty="0">
                <a:latin typeface="+mj-lt"/>
              </a:endParaRPr>
            </a:p>
          </p:txBody>
        </p:sp>
        <p:sp>
          <p:nvSpPr>
            <p:cNvPr id="33" name="ZoneTexte 32">
              <a:extLst>
                <a:ext uri="{FF2B5EF4-FFF2-40B4-BE49-F238E27FC236}">
                  <a16:creationId xmlns:a16="http://schemas.microsoft.com/office/drawing/2014/main" id="{A36268DA-514D-4BB1-A708-896EA5915186}"/>
                </a:ext>
              </a:extLst>
            </p:cNvPr>
            <p:cNvSpPr txBox="1"/>
            <p:nvPr/>
          </p:nvSpPr>
          <p:spPr>
            <a:xfrm>
              <a:off x="10979810" y="6478557"/>
              <a:ext cx="1031051" cy="307777"/>
            </a:xfrm>
            <a:prstGeom prst="rect">
              <a:avLst/>
            </a:prstGeom>
            <a:noFill/>
          </p:spPr>
          <p:txBody>
            <a:bodyPr wrap="none" rtlCol="0" anchor="ctr">
              <a:spAutoFit/>
            </a:bodyPr>
            <a:lstStyle/>
            <a:p>
              <a:pPr algn="ctr"/>
              <a:fld id="{ACE4C2B0-06E8-4808-B875-82D4A0595E05}" type="datetime1">
                <a:rPr lang="fr-FR" sz="1400" b="1" smtClean="0">
                  <a:latin typeface="+mj-lt"/>
                </a:rPr>
                <a:t>17/01/2022</a:t>
              </a:fld>
              <a:endParaRPr lang="en-GB" sz="1600" b="1" cap="small" dirty="0">
                <a:latin typeface="+mj-lt"/>
              </a:endParaRPr>
            </a:p>
          </p:txBody>
        </p:sp>
      </p:grpSp>
      <p:grpSp>
        <p:nvGrpSpPr>
          <p:cNvPr id="38" name="Groupe 37">
            <a:extLst>
              <a:ext uri="{FF2B5EF4-FFF2-40B4-BE49-F238E27FC236}">
                <a16:creationId xmlns:a16="http://schemas.microsoft.com/office/drawing/2014/main" id="{AA495775-A339-4E00-8864-C5EAB81760D7}"/>
              </a:ext>
            </a:extLst>
          </p:cNvPr>
          <p:cNvGrpSpPr/>
          <p:nvPr/>
        </p:nvGrpSpPr>
        <p:grpSpPr>
          <a:xfrm>
            <a:off x="693920" y="1914222"/>
            <a:ext cx="5109740" cy="3339650"/>
            <a:chOff x="693920" y="2009472"/>
            <a:chExt cx="5109740" cy="3339650"/>
          </a:xfrm>
        </p:grpSpPr>
        <p:grpSp>
          <p:nvGrpSpPr>
            <p:cNvPr id="39" name="Groupe 38">
              <a:extLst>
                <a:ext uri="{FF2B5EF4-FFF2-40B4-BE49-F238E27FC236}">
                  <a16:creationId xmlns:a16="http://schemas.microsoft.com/office/drawing/2014/main" id="{0ECD58C2-4428-4226-8EFA-BE9659C47ADD}"/>
                </a:ext>
              </a:extLst>
            </p:cNvPr>
            <p:cNvGrpSpPr/>
            <p:nvPr/>
          </p:nvGrpSpPr>
          <p:grpSpPr>
            <a:xfrm>
              <a:off x="693920" y="2028063"/>
              <a:ext cx="5109740" cy="3321059"/>
              <a:chOff x="404152" y="1878002"/>
              <a:chExt cx="6387173" cy="4151323"/>
            </a:xfrm>
          </p:grpSpPr>
          <p:pic>
            <p:nvPicPr>
              <p:cNvPr id="41" name="Picture 4">
                <a:extLst>
                  <a:ext uri="{FF2B5EF4-FFF2-40B4-BE49-F238E27FC236}">
                    <a16:creationId xmlns:a16="http://schemas.microsoft.com/office/drawing/2014/main" id="{13133F97-3150-45EE-9932-F29D8D5663FE}"/>
                  </a:ext>
                </a:extLst>
              </p:cNvPr>
              <p:cNvPicPr>
                <a:picLocks noChangeAspect="1"/>
              </p:cNvPicPr>
              <p:nvPr/>
            </p:nvPicPr>
            <p:blipFill rotWithShape="1">
              <a:blip r:embed="rId4"/>
              <a:srcRect l="3581" r="999" b="1199"/>
              <a:stretch/>
            </p:blipFill>
            <p:spPr>
              <a:xfrm>
                <a:off x="404152" y="1919790"/>
                <a:ext cx="6387173" cy="4109535"/>
              </a:xfrm>
              <a:prstGeom prst="rect">
                <a:avLst/>
              </a:prstGeom>
            </p:spPr>
          </p:pic>
          <p:sp>
            <p:nvSpPr>
              <p:cNvPr id="42" name="Rectangle 41">
                <a:extLst>
                  <a:ext uri="{FF2B5EF4-FFF2-40B4-BE49-F238E27FC236}">
                    <a16:creationId xmlns:a16="http://schemas.microsoft.com/office/drawing/2014/main" id="{63BD19D9-D8B7-4C8F-9980-1E46CEFEDA31}"/>
                  </a:ext>
                </a:extLst>
              </p:cNvPr>
              <p:cNvSpPr/>
              <p:nvPr/>
            </p:nvSpPr>
            <p:spPr>
              <a:xfrm rot="7680820">
                <a:off x="1074098" y="1649451"/>
                <a:ext cx="466175" cy="92327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40" name="Picture 21" descr="A turtle swimming in water&#10;&#10;Description automatically generated with medium confidence">
              <a:extLst>
                <a:ext uri="{FF2B5EF4-FFF2-40B4-BE49-F238E27FC236}">
                  <a16:creationId xmlns:a16="http://schemas.microsoft.com/office/drawing/2014/main" id="{2EC5EEDB-D169-4D7E-904F-659599C018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48169" flipH="1">
              <a:off x="1054312" y="2009472"/>
              <a:ext cx="720694" cy="507595"/>
            </a:xfrm>
            <a:prstGeom prst="rect">
              <a:avLst/>
            </a:prstGeom>
          </p:spPr>
        </p:pic>
      </p:grpSp>
      <p:pic>
        <p:nvPicPr>
          <p:cNvPr id="43" name="Picture 21" descr="Chart&#10;&#10;Description automatically generated with medium confidence">
            <a:extLst>
              <a:ext uri="{FF2B5EF4-FFF2-40B4-BE49-F238E27FC236}">
                <a16:creationId xmlns:a16="http://schemas.microsoft.com/office/drawing/2014/main" id="{83ABAD9E-FBC0-4B21-B58E-383EFFD414B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29640" b="76593" l="38577" r="68538">
                        <a14:foregroundMark x1="56917" y1="30471" x2="66008" y2="38781"/>
                        <a14:foregroundMark x1="66008" y1="38781" x2="67273" y2="48615"/>
                        <a14:foregroundMark x1="67273" y1="48615" x2="66877" y2="50416"/>
                        <a14:foregroundMark x1="68538" y1="47230" x2="68538" y2="47230"/>
                        <a14:foregroundMark x1="56443" y1="29778" x2="56443" y2="29778"/>
                        <a14:foregroundMark x1="38656" y1="47507" x2="38656" y2="47507"/>
                        <a14:foregroundMark x1="49565" y1="75069" x2="52095" y2="76593"/>
                      </a14:backgroundRemoval>
                    </a14:imgEffect>
                  </a14:imgLayer>
                </a14:imgProps>
              </a:ext>
              <a:ext uri="{28A0092B-C50C-407E-A947-70E740481C1C}">
                <a14:useLocalDpi xmlns:a14="http://schemas.microsoft.com/office/drawing/2010/main" val="0"/>
              </a:ext>
            </a:extLst>
          </a:blip>
          <a:srcRect l="35372" t="27263" r="29433" b="20122"/>
          <a:stretch/>
        </p:blipFill>
        <p:spPr>
          <a:xfrm>
            <a:off x="7639050" y="1851183"/>
            <a:ext cx="3856285" cy="3290301"/>
          </a:xfrm>
          <a:prstGeom prst="rect">
            <a:avLst/>
          </a:prstGeom>
        </p:spPr>
      </p:pic>
      <p:sp>
        <p:nvSpPr>
          <p:cNvPr id="44" name="ZoneTexte 43">
            <a:extLst>
              <a:ext uri="{FF2B5EF4-FFF2-40B4-BE49-F238E27FC236}">
                <a16:creationId xmlns:a16="http://schemas.microsoft.com/office/drawing/2014/main" id="{84591C4C-C89F-402B-9269-5E58739FBA4A}"/>
              </a:ext>
            </a:extLst>
          </p:cNvPr>
          <p:cNvSpPr txBox="1"/>
          <p:nvPr/>
        </p:nvSpPr>
        <p:spPr>
          <a:xfrm>
            <a:off x="331514" y="985910"/>
            <a:ext cx="6507422" cy="523220"/>
          </a:xfrm>
          <a:prstGeom prst="rect">
            <a:avLst/>
          </a:prstGeom>
          <a:noFill/>
        </p:spPr>
        <p:txBody>
          <a:bodyPr wrap="none" rtlCol="0">
            <a:spAutoFit/>
          </a:bodyPr>
          <a:lstStyle/>
          <a:p>
            <a:r>
              <a:rPr lang="fr-FR" sz="2800" b="1" cap="small" dirty="0">
                <a:latin typeface="+mj-lt"/>
              </a:rPr>
              <a:t>Méthodes – </a:t>
            </a:r>
            <a:r>
              <a:rPr lang="en-US" sz="2800" b="1" i="1" cap="small" dirty="0">
                <a:latin typeface="+mj-lt"/>
              </a:rPr>
              <a:t>i</a:t>
            </a:r>
            <a:r>
              <a:rPr lang="en-US" sz="2800" i="1" cap="small" dirty="0"/>
              <a:t>ntegrated step selection analysis</a:t>
            </a:r>
            <a:endParaRPr lang="en-GB" sz="2800" b="1" i="1" cap="small" dirty="0">
              <a:latin typeface="+mj-lt"/>
            </a:endParaRPr>
          </a:p>
        </p:txBody>
      </p:sp>
      <p:sp>
        <p:nvSpPr>
          <p:cNvPr id="46" name="TextBox 26">
            <a:extLst>
              <a:ext uri="{FF2B5EF4-FFF2-40B4-BE49-F238E27FC236}">
                <a16:creationId xmlns:a16="http://schemas.microsoft.com/office/drawing/2014/main" id="{505D5577-6A4F-45DA-AEC2-A19512E012C0}"/>
              </a:ext>
            </a:extLst>
          </p:cNvPr>
          <p:cNvSpPr txBox="1"/>
          <p:nvPr/>
        </p:nvSpPr>
        <p:spPr>
          <a:xfrm>
            <a:off x="2554943" y="5475185"/>
            <a:ext cx="8329140" cy="369332"/>
          </a:xfrm>
          <a:prstGeom prst="rect">
            <a:avLst/>
          </a:prstGeom>
          <a:noFill/>
        </p:spPr>
        <p:txBody>
          <a:bodyPr wrap="none">
            <a:spAutoFit/>
          </a:bodyPr>
          <a:lstStyle/>
          <a:p>
            <a:pPr algn="ctr"/>
            <a:r>
              <a:rPr lang="en-US" i="1" dirty="0" err="1"/>
              <a:t>iSSA</a:t>
            </a:r>
            <a:r>
              <a:rPr lang="en-US" dirty="0"/>
              <a:t> </a:t>
            </a:r>
            <a:r>
              <a:rPr lang="fr-FR" dirty="0"/>
              <a:t>: estimation </a:t>
            </a:r>
            <a:r>
              <a:rPr lang="fr-FR" b="1" dirty="0">
                <a:solidFill>
                  <a:srgbClr val="4D85AC"/>
                </a:solidFill>
              </a:rPr>
              <a:t>simultanée</a:t>
            </a:r>
            <a:r>
              <a:rPr lang="fr-FR" dirty="0"/>
              <a:t> à chaque pas des paramètres de mouvement et d’habitat </a:t>
            </a:r>
            <a:endParaRPr lang="en-US" dirty="0"/>
          </a:p>
        </p:txBody>
      </p:sp>
    </p:spTree>
    <p:extLst>
      <p:ext uri="{BB962C8B-B14F-4D97-AF65-F5344CB8AC3E}">
        <p14:creationId xmlns:p14="http://schemas.microsoft.com/office/powerpoint/2010/main" val="1379533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1826</Words>
  <Application>Microsoft Office PowerPoint</Application>
  <PresentationFormat>Grand écran</PresentationFormat>
  <Paragraphs>199</Paragraphs>
  <Slides>14</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Cambria Math</vt:lpstr>
      <vt:lpstr>Open Sans</vt:lpstr>
      <vt:lpstr>Symbol</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Cottais</dc:creator>
  <cp:lastModifiedBy>Pierre Cottais</cp:lastModifiedBy>
  <cp:revision>231</cp:revision>
  <dcterms:created xsi:type="dcterms:W3CDTF">2021-12-17T07:22:13Z</dcterms:created>
  <dcterms:modified xsi:type="dcterms:W3CDTF">2022-01-17T14:20:22Z</dcterms:modified>
</cp:coreProperties>
</file>