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90" r:id="rId3"/>
    <p:sldId id="267" r:id="rId4"/>
    <p:sldId id="272" r:id="rId5"/>
    <p:sldId id="291" r:id="rId6"/>
    <p:sldId id="292" r:id="rId7"/>
    <p:sldId id="293" r:id="rId8"/>
    <p:sldId id="294" r:id="rId9"/>
    <p:sldId id="295" r:id="rId10"/>
    <p:sldId id="296" r:id="rId11"/>
    <p:sldId id="307" r:id="rId12"/>
    <p:sldId id="298" r:id="rId13"/>
    <p:sldId id="301" r:id="rId14"/>
    <p:sldId id="310" r:id="rId15"/>
    <p:sldId id="308" r:id="rId16"/>
    <p:sldId id="311" r:id="rId17"/>
    <p:sldId id="304" r:id="rId18"/>
    <p:sldId id="306" r:id="rId19"/>
    <p:sldId id="309" r:id="rId20"/>
    <p:sldId id="302"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erre Cottais" initials="PC" lastIdx="1" clrIdx="0">
    <p:extLst>
      <p:ext uri="{19B8F6BF-5375-455C-9EA6-DF929625EA0E}">
        <p15:presenceInfo xmlns:p15="http://schemas.microsoft.com/office/powerpoint/2012/main" userId="c33c156b1a8113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AC00"/>
    <a:srgbClr val="FBF452"/>
    <a:srgbClr val="FF0000"/>
    <a:srgbClr val="FEBE2F"/>
    <a:srgbClr val="4D85AC"/>
    <a:srgbClr val="69ADDB"/>
    <a:srgbClr val="1A7838"/>
    <a:srgbClr val="FC8D58"/>
    <a:srgbClr val="D72F28"/>
    <a:srgbClr val="F6DE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74" autoAdjust="0"/>
  </p:normalViewPr>
  <p:slideViewPr>
    <p:cSldViewPr snapToGrid="0">
      <p:cViewPr>
        <p:scale>
          <a:sx n="100" d="100"/>
          <a:sy n="100" d="100"/>
        </p:scale>
        <p:origin x="93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0F073-C889-4F11-9408-744CDA7946D2}" type="datetimeFigureOut">
              <a:rPr lang="en-GB" smtClean="0"/>
              <a:t>01/02/2022</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37EFF-6C61-4937-B1C1-A794E64DAC0F}" type="slidenum">
              <a:rPr lang="en-GB" smtClean="0"/>
              <a:t>‹N°›</a:t>
            </a:fld>
            <a:endParaRPr lang="en-GB"/>
          </a:p>
        </p:txBody>
      </p:sp>
    </p:spTree>
    <p:extLst>
      <p:ext uri="{BB962C8B-B14F-4D97-AF65-F5344CB8AC3E}">
        <p14:creationId xmlns:p14="http://schemas.microsoft.com/office/powerpoint/2010/main" val="151676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B37EFF-6C61-4937-B1C1-A794E64DAC0F}" type="slidenum">
              <a:rPr lang="en-GB" smtClean="0"/>
              <a:t>2</a:t>
            </a:fld>
            <a:endParaRPr lang="en-GB"/>
          </a:p>
        </p:txBody>
      </p:sp>
    </p:spTree>
    <p:extLst>
      <p:ext uri="{BB962C8B-B14F-4D97-AF65-F5344CB8AC3E}">
        <p14:creationId xmlns:p14="http://schemas.microsoft.com/office/powerpoint/2010/main" val="1411465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11</a:t>
            </a:fld>
            <a:endParaRPr lang="en-GB"/>
          </a:p>
        </p:txBody>
      </p:sp>
    </p:spTree>
    <p:extLst>
      <p:ext uri="{BB962C8B-B14F-4D97-AF65-F5344CB8AC3E}">
        <p14:creationId xmlns:p14="http://schemas.microsoft.com/office/powerpoint/2010/main" val="2192953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12</a:t>
            </a:fld>
            <a:endParaRPr lang="en-GB"/>
          </a:p>
        </p:txBody>
      </p:sp>
    </p:spTree>
    <p:extLst>
      <p:ext uri="{BB962C8B-B14F-4D97-AF65-F5344CB8AC3E}">
        <p14:creationId xmlns:p14="http://schemas.microsoft.com/office/powerpoint/2010/main" val="4050067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13</a:t>
            </a:fld>
            <a:endParaRPr lang="en-GB"/>
          </a:p>
        </p:txBody>
      </p:sp>
    </p:spTree>
    <p:extLst>
      <p:ext uri="{BB962C8B-B14F-4D97-AF65-F5344CB8AC3E}">
        <p14:creationId xmlns:p14="http://schemas.microsoft.com/office/powerpoint/2010/main" val="2471685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14</a:t>
            </a:fld>
            <a:endParaRPr lang="en-GB"/>
          </a:p>
        </p:txBody>
      </p:sp>
    </p:spTree>
    <p:extLst>
      <p:ext uri="{BB962C8B-B14F-4D97-AF65-F5344CB8AC3E}">
        <p14:creationId xmlns:p14="http://schemas.microsoft.com/office/powerpoint/2010/main" val="1701375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15</a:t>
            </a:fld>
            <a:endParaRPr lang="en-GB"/>
          </a:p>
        </p:txBody>
      </p:sp>
    </p:spTree>
    <p:extLst>
      <p:ext uri="{BB962C8B-B14F-4D97-AF65-F5344CB8AC3E}">
        <p14:creationId xmlns:p14="http://schemas.microsoft.com/office/powerpoint/2010/main" val="2057100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16</a:t>
            </a:fld>
            <a:endParaRPr lang="en-GB"/>
          </a:p>
        </p:txBody>
      </p:sp>
    </p:spTree>
    <p:extLst>
      <p:ext uri="{BB962C8B-B14F-4D97-AF65-F5344CB8AC3E}">
        <p14:creationId xmlns:p14="http://schemas.microsoft.com/office/powerpoint/2010/main" val="1354464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17</a:t>
            </a:fld>
            <a:endParaRPr lang="en-GB"/>
          </a:p>
        </p:txBody>
      </p:sp>
    </p:spTree>
    <p:extLst>
      <p:ext uri="{BB962C8B-B14F-4D97-AF65-F5344CB8AC3E}">
        <p14:creationId xmlns:p14="http://schemas.microsoft.com/office/powerpoint/2010/main" val="2723699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18</a:t>
            </a:fld>
            <a:endParaRPr lang="en-GB"/>
          </a:p>
        </p:txBody>
      </p:sp>
    </p:spTree>
    <p:extLst>
      <p:ext uri="{BB962C8B-B14F-4D97-AF65-F5344CB8AC3E}">
        <p14:creationId xmlns:p14="http://schemas.microsoft.com/office/powerpoint/2010/main" val="3866075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19</a:t>
            </a:fld>
            <a:endParaRPr lang="en-GB"/>
          </a:p>
        </p:txBody>
      </p:sp>
    </p:spTree>
    <p:extLst>
      <p:ext uri="{BB962C8B-B14F-4D97-AF65-F5344CB8AC3E}">
        <p14:creationId xmlns:p14="http://schemas.microsoft.com/office/powerpoint/2010/main" val="3764118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20</a:t>
            </a:fld>
            <a:endParaRPr lang="en-GB"/>
          </a:p>
        </p:txBody>
      </p:sp>
    </p:spTree>
    <p:extLst>
      <p:ext uri="{BB962C8B-B14F-4D97-AF65-F5344CB8AC3E}">
        <p14:creationId xmlns:p14="http://schemas.microsoft.com/office/powerpoint/2010/main" val="2151099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Seabird populations are typically organized in meta-populations with several breeding colonies dispersed across a large geographical range: </a:t>
            </a:r>
          </a:p>
          <a:p>
            <a:endParaRPr lang="en-US" dirty="0"/>
          </a:p>
          <a:p>
            <a:r>
              <a:rPr lang="en-US" dirty="0"/>
              <a:t>Proportional the probability of use by the animal. Concluded the favorite habitat by taking picture/ sample of space and see the probability that animal appear in which environments highest ( more individuals on sand, which mean the bird prefers sand more then forest). This approach is very straightforward easy to do, however in practice, this method is limited by our understanding of animal behaviors (like the purpose of moving/ energy lost/ </a:t>
            </a:r>
            <a:r>
              <a:rPr lang="en-US" dirty="0" err="1"/>
              <a:t>prederator</a:t>
            </a:r>
            <a:r>
              <a:rPr lang="en-US" dirty="0"/>
              <a:t>... will results different movement, lead to choosing different environment). Also, in </a:t>
            </a:r>
            <a:r>
              <a:rPr lang="en-US" dirty="0" err="1"/>
              <a:t>realife</a:t>
            </a:r>
            <a:r>
              <a:rPr lang="en-US" dirty="0"/>
              <a:t>, it’s not always possible to take picture of animal (fishes) all the time. Also, computational expensive if there’re too many parameters of environment</a:t>
            </a:r>
          </a:p>
          <a:p>
            <a:endParaRPr lang="en-US" dirty="0"/>
          </a:p>
          <a:p>
            <a:r>
              <a:rPr lang="en-US" dirty="0"/>
              <a:t>=&gt; </a:t>
            </a:r>
          </a:p>
          <a:p>
            <a:endParaRPr lang="en-US" dirty="0"/>
          </a:p>
          <a:p>
            <a:r>
              <a:rPr lang="en-US" dirty="0"/>
              <a:t>Traditionally, this method is using widely among ecologist</a:t>
            </a:r>
          </a:p>
          <a:p>
            <a:endParaRPr lang="en-US" dirty="0"/>
          </a:p>
          <a:p>
            <a:pPr marL="285750" indent="-285750">
              <a:lnSpc>
                <a:spcPct val="200000"/>
              </a:lnSpc>
              <a:buFont typeface="Arial" panose="020B0604020202020204" pitchFamily="34" charset="0"/>
              <a:buChar char="•"/>
            </a:pPr>
            <a:r>
              <a:rPr lang="fr-FR" dirty="0"/>
              <a:t>Identification des préférences d’habitats au travers des caractéristiques de mouvement</a:t>
            </a:r>
            <a:r>
              <a:rPr lang="fr-FR" sz="1050" dirty="0"/>
              <a:t>*</a:t>
            </a:r>
          </a:p>
          <a:p>
            <a:pPr marL="285750" indent="-285750">
              <a:lnSpc>
                <a:spcPct val="200000"/>
              </a:lnSpc>
              <a:buFont typeface="Arial" panose="020B0604020202020204" pitchFamily="34" charset="0"/>
              <a:buChar char="•"/>
            </a:pPr>
            <a:r>
              <a:rPr lang="fr-FR" dirty="0"/>
              <a:t>Comparer les habitats préférés entre les sites de piégeage</a:t>
            </a:r>
          </a:p>
          <a:p>
            <a:pPr>
              <a:lnSpc>
                <a:spcPct val="200000"/>
              </a:lnSpc>
            </a:pPr>
            <a:r>
              <a:rPr lang="fr-FR" dirty="0"/>
              <a:t> =&gt; Déplacements complexes de l’oiseau marin </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3</a:t>
            </a:fld>
            <a:endParaRPr lang="en-GB"/>
          </a:p>
        </p:txBody>
      </p:sp>
    </p:spTree>
    <p:extLst>
      <p:ext uri="{BB962C8B-B14F-4D97-AF65-F5344CB8AC3E}">
        <p14:creationId xmlns:p14="http://schemas.microsoft.com/office/powerpoint/2010/main" val="294873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4</a:t>
            </a:fld>
            <a:endParaRPr lang="en-GB"/>
          </a:p>
        </p:txBody>
      </p:sp>
    </p:spTree>
    <p:extLst>
      <p:ext uri="{BB962C8B-B14F-4D97-AF65-F5344CB8AC3E}">
        <p14:creationId xmlns:p14="http://schemas.microsoft.com/office/powerpoint/2010/main" val="411695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5</a:t>
            </a:fld>
            <a:endParaRPr lang="en-GB"/>
          </a:p>
        </p:txBody>
      </p:sp>
    </p:spTree>
    <p:extLst>
      <p:ext uri="{BB962C8B-B14F-4D97-AF65-F5344CB8AC3E}">
        <p14:creationId xmlns:p14="http://schemas.microsoft.com/office/powerpoint/2010/main" val="504723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6</a:t>
            </a:fld>
            <a:endParaRPr lang="en-GB"/>
          </a:p>
        </p:txBody>
      </p:sp>
    </p:spTree>
    <p:extLst>
      <p:ext uri="{BB962C8B-B14F-4D97-AF65-F5344CB8AC3E}">
        <p14:creationId xmlns:p14="http://schemas.microsoft.com/office/powerpoint/2010/main" val="1675215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7</a:t>
            </a:fld>
            <a:endParaRPr lang="en-GB"/>
          </a:p>
        </p:txBody>
      </p:sp>
    </p:spTree>
    <p:extLst>
      <p:ext uri="{BB962C8B-B14F-4D97-AF65-F5344CB8AC3E}">
        <p14:creationId xmlns:p14="http://schemas.microsoft.com/office/powerpoint/2010/main" val="2280155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8</a:t>
            </a:fld>
            <a:endParaRPr lang="en-GB"/>
          </a:p>
        </p:txBody>
      </p:sp>
    </p:spTree>
    <p:extLst>
      <p:ext uri="{BB962C8B-B14F-4D97-AF65-F5344CB8AC3E}">
        <p14:creationId xmlns:p14="http://schemas.microsoft.com/office/powerpoint/2010/main" val="1007290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9</a:t>
            </a:fld>
            <a:endParaRPr lang="en-GB"/>
          </a:p>
        </p:txBody>
      </p:sp>
    </p:spTree>
    <p:extLst>
      <p:ext uri="{BB962C8B-B14F-4D97-AF65-F5344CB8AC3E}">
        <p14:creationId xmlns:p14="http://schemas.microsoft.com/office/powerpoint/2010/main" val="776778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10</a:t>
            </a:fld>
            <a:endParaRPr lang="en-GB"/>
          </a:p>
        </p:txBody>
      </p:sp>
    </p:spTree>
    <p:extLst>
      <p:ext uri="{BB962C8B-B14F-4D97-AF65-F5344CB8AC3E}">
        <p14:creationId xmlns:p14="http://schemas.microsoft.com/office/powerpoint/2010/main" val="351036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1FB95E-05F7-4AE3-B12A-5E35ECC746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D447D7D0-AD52-46A1-B5DD-AC5A861E0C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6613DC33-3BCB-46D7-8661-7976798CA23A}"/>
              </a:ext>
            </a:extLst>
          </p:cNvPr>
          <p:cNvSpPr>
            <a:spLocks noGrp="1"/>
          </p:cNvSpPr>
          <p:nvPr>
            <p:ph type="dt" sz="half" idx="10"/>
          </p:nvPr>
        </p:nvSpPr>
        <p:spPr/>
        <p:txBody>
          <a:bodyPr/>
          <a:lstStyle/>
          <a:p>
            <a:fld id="{48D70FE8-65FD-4950-BD19-4EE3A454551B}" type="datetimeFigureOut">
              <a:rPr lang="en-GB" smtClean="0"/>
              <a:t>01/02/2022</a:t>
            </a:fld>
            <a:endParaRPr lang="en-GB"/>
          </a:p>
        </p:txBody>
      </p:sp>
      <p:sp>
        <p:nvSpPr>
          <p:cNvPr id="5" name="Espace réservé du pied de page 4">
            <a:extLst>
              <a:ext uri="{FF2B5EF4-FFF2-40B4-BE49-F238E27FC236}">
                <a16:creationId xmlns:a16="http://schemas.microsoft.com/office/drawing/2014/main" id="{67409D70-3362-4D0D-B5AE-F5E3CCEB2EF8}"/>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59DB6A4C-9FC6-4442-A7F7-9A4B84C17D48}"/>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266241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594AD8-4679-49F4-BC1C-37A1510A118B}"/>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8A5F8E54-E811-44E2-81A3-789DEE706F2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8D476C2-E2A8-40C3-8254-1079FA41CC84}"/>
              </a:ext>
            </a:extLst>
          </p:cNvPr>
          <p:cNvSpPr>
            <a:spLocks noGrp="1"/>
          </p:cNvSpPr>
          <p:nvPr>
            <p:ph type="dt" sz="half" idx="10"/>
          </p:nvPr>
        </p:nvSpPr>
        <p:spPr/>
        <p:txBody>
          <a:bodyPr/>
          <a:lstStyle/>
          <a:p>
            <a:fld id="{48D70FE8-65FD-4950-BD19-4EE3A454551B}" type="datetimeFigureOut">
              <a:rPr lang="en-GB" smtClean="0"/>
              <a:t>01/02/2022</a:t>
            </a:fld>
            <a:endParaRPr lang="en-GB"/>
          </a:p>
        </p:txBody>
      </p:sp>
      <p:sp>
        <p:nvSpPr>
          <p:cNvPr id="5" name="Espace réservé du pied de page 4">
            <a:extLst>
              <a:ext uri="{FF2B5EF4-FFF2-40B4-BE49-F238E27FC236}">
                <a16:creationId xmlns:a16="http://schemas.microsoft.com/office/drawing/2014/main" id="{4EFBD5BE-00A2-4ECF-B078-9EFD2BFD00E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E814C75D-3964-4663-9DD8-F9B02245AA8C}"/>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342937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1770A3D-2530-4B95-BF58-4D57E1B767A1}"/>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38770B31-EBEE-46AC-BAEC-BEB61AD21D3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04C4DFE-E7F9-4BEE-BD24-6AE816A9B9EA}"/>
              </a:ext>
            </a:extLst>
          </p:cNvPr>
          <p:cNvSpPr>
            <a:spLocks noGrp="1"/>
          </p:cNvSpPr>
          <p:nvPr>
            <p:ph type="dt" sz="half" idx="10"/>
          </p:nvPr>
        </p:nvSpPr>
        <p:spPr/>
        <p:txBody>
          <a:bodyPr/>
          <a:lstStyle/>
          <a:p>
            <a:fld id="{48D70FE8-65FD-4950-BD19-4EE3A454551B}" type="datetimeFigureOut">
              <a:rPr lang="en-GB" smtClean="0"/>
              <a:t>01/02/2022</a:t>
            </a:fld>
            <a:endParaRPr lang="en-GB"/>
          </a:p>
        </p:txBody>
      </p:sp>
      <p:sp>
        <p:nvSpPr>
          <p:cNvPr id="5" name="Espace réservé du pied de page 4">
            <a:extLst>
              <a:ext uri="{FF2B5EF4-FFF2-40B4-BE49-F238E27FC236}">
                <a16:creationId xmlns:a16="http://schemas.microsoft.com/office/drawing/2014/main" id="{CD800D93-DA7F-4BDF-9473-1FF07E8D5E74}"/>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1413E5E3-2836-4F62-9773-9DD74DFD572F}"/>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314482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99F76D-F051-475E-8388-A518EEE7045B}"/>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2C7D603C-F16A-4885-B4B2-888BD200040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76E7BB7D-807A-49CF-B781-2398B8A4CEDF}"/>
              </a:ext>
            </a:extLst>
          </p:cNvPr>
          <p:cNvSpPr>
            <a:spLocks noGrp="1"/>
          </p:cNvSpPr>
          <p:nvPr>
            <p:ph type="dt" sz="half" idx="10"/>
          </p:nvPr>
        </p:nvSpPr>
        <p:spPr/>
        <p:txBody>
          <a:bodyPr/>
          <a:lstStyle/>
          <a:p>
            <a:fld id="{48D70FE8-65FD-4950-BD19-4EE3A454551B}" type="datetimeFigureOut">
              <a:rPr lang="en-GB" smtClean="0"/>
              <a:t>01/02/2022</a:t>
            </a:fld>
            <a:endParaRPr lang="en-GB"/>
          </a:p>
        </p:txBody>
      </p:sp>
      <p:sp>
        <p:nvSpPr>
          <p:cNvPr id="5" name="Espace réservé du pied de page 4">
            <a:extLst>
              <a:ext uri="{FF2B5EF4-FFF2-40B4-BE49-F238E27FC236}">
                <a16:creationId xmlns:a16="http://schemas.microsoft.com/office/drawing/2014/main" id="{30162878-98CA-4293-AA0F-E96FA3339BE2}"/>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F42C104C-0DE0-40C0-9E5A-35F097E1718D}"/>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54573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658C0D-6CE7-4EDF-90DF-7066C961CC4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AB96AA10-75B4-4056-A8EF-A334EAC57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A471592-8CAE-4442-98CD-F9D1EE5953B2}"/>
              </a:ext>
            </a:extLst>
          </p:cNvPr>
          <p:cNvSpPr>
            <a:spLocks noGrp="1"/>
          </p:cNvSpPr>
          <p:nvPr>
            <p:ph type="dt" sz="half" idx="10"/>
          </p:nvPr>
        </p:nvSpPr>
        <p:spPr/>
        <p:txBody>
          <a:bodyPr/>
          <a:lstStyle/>
          <a:p>
            <a:fld id="{48D70FE8-65FD-4950-BD19-4EE3A454551B}" type="datetimeFigureOut">
              <a:rPr lang="en-GB" smtClean="0"/>
              <a:t>01/02/2022</a:t>
            </a:fld>
            <a:endParaRPr lang="en-GB"/>
          </a:p>
        </p:txBody>
      </p:sp>
      <p:sp>
        <p:nvSpPr>
          <p:cNvPr id="5" name="Espace réservé du pied de page 4">
            <a:extLst>
              <a:ext uri="{FF2B5EF4-FFF2-40B4-BE49-F238E27FC236}">
                <a16:creationId xmlns:a16="http://schemas.microsoft.com/office/drawing/2014/main" id="{73908BEE-B312-4CDC-9668-668400EB35BD}"/>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C5E3F22C-CE26-4E43-9014-F8D48C82E4C6}"/>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90084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A614EF-204A-4328-8D6E-CCE43B3CA2C9}"/>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67B26F9B-727C-4768-8A61-1B594862A2C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27D9B26C-7C54-43AB-B83B-E96AE2CB383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EBD2C526-BF2E-42B4-8E1F-687520739400}"/>
              </a:ext>
            </a:extLst>
          </p:cNvPr>
          <p:cNvSpPr>
            <a:spLocks noGrp="1"/>
          </p:cNvSpPr>
          <p:nvPr>
            <p:ph type="dt" sz="half" idx="10"/>
          </p:nvPr>
        </p:nvSpPr>
        <p:spPr/>
        <p:txBody>
          <a:bodyPr/>
          <a:lstStyle/>
          <a:p>
            <a:fld id="{48D70FE8-65FD-4950-BD19-4EE3A454551B}" type="datetimeFigureOut">
              <a:rPr lang="en-GB" smtClean="0"/>
              <a:t>01/02/2022</a:t>
            </a:fld>
            <a:endParaRPr lang="en-GB"/>
          </a:p>
        </p:txBody>
      </p:sp>
      <p:sp>
        <p:nvSpPr>
          <p:cNvPr id="6" name="Espace réservé du pied de page 5">
            <a:extLst>
              <a:ext uri="{FF2B5EF4-FFF2-40B4-BE49-F238E27FC236}">
                <a16:creationId xmlns:a16="http://schemas.microsoft.com/office/drawing/2014/main" id="{C9A434D2-799B-4B3B-B965-D4E7B50CB175}"/>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E23D0BB0-8217-4A7C-A9C3-92E74E023C89}"/>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115833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01F6CC-9C2E-430E-82CC-CFBD1C1ABC1C}"/>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7E2F26A0-5BE6-4EB5-B4E6-FD857355B8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F066C76-879C-49E9-8A39-F7AE5EF13BF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F35800C0-0AC2-4D66-9B5C-8A311F3796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784F681-9516-4A04-805D-3F4F1477790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8DFFC3EA-DB8E-4491-95D4-1C50095A9ADA}"/>
              </a:ext>
            </a:extLst>
          </p:cNvPr>
          <p:cNvSpPr>
            <a:spLocks noGrp="1"/>
          </p:cNvSpPr>
          <p:nvPr>
            <p:ph type="dt" sz="half" idx="10"/>
          </p:nvPr>
        </p:nvSpPr>
        <p:spPr/>
        <p:txBody>
          <a:bodyPr/>
          <a:lstStyle/>
          <a:p>
            <a:fld id="{48D70FE8-65FD-4950-BD19-4EE3A454551B}" type="datetimeFigureOut">
              <a:rPr lang="en-GB" smtClean="0"/>
              <a:t>01/02/2022</a:t>
            </a:fld>
            <a:endParaRPr lang="en-GB"/>
          </a:p>
        </p:txBody>
      </p:sp>
      <p:sp>
        <p:nvSpPr>
          <p:cNvPr id="8" name="Espace réservé du pied de page 7">
            <a:extLst>
              <a:ext uri="{FF2B5EF4-FFF2-40B4-BE49-F238E27FC236}">
                <a16:creationId xmlns:a16="http://schemas.microsoft.com/office/drawing/2014/main" id="{9A4F3487-FF13-453A-A1C8-EBEA64D99583}"/>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3EB560E2-8FEF-4F04-BAF8-7B34B58D00C4}"/>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04667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CA53DC-563D-47FD-980B-0E2D2939A872}"/>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53075ECB-E46B-4BFB-9018-0AF55D541329}"/>
              </a:ext>
            </a:extLst>
          </p:cNvPr>
          <p:cNvSpPr>
            <a:spLocks noGrp="1"/>
          </p:cNvSpPr>
          <p:nvPr>
            <p:ph type="dt" sz="half" idx="10"/>
          </p:nvPr>
        </p:nvSpPr>
        <p:spPr/>
        <p:txBody>
          <a:bodyPr/>
          <a:lstStyle/>
          <a:p>
            <a:fld id="{48D70FE8-65FD-4950-BD19-4EE3A454551B}" type="datetimeFigureOut">
              <a:rPr lang="en-GB" smtClean="0"/>
              <a:t>01/02/2022</a:t>
            </a:fld>
            <a:endParaRPr lang="en-GB"/>
          </a:p>
        </p:txBody>
      </p:sp>
      <p:sp>
        <p:nvSpPr>
          <p:cNvPr id="4" name="Espace réservé du pied de page 3">
            <a:extLst>
              <a:ext uri="{FF2B5EF4-FFF2-40B4-BE49-F238E27FC236}">
                <a16:creationId xmlns:a16="http://schemas.microsoft.com/office/drawing/2014/main" id="{3A8274E2-5F8C-4269-B0DF-69A515FEEFBE}"/>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3129697C-F631-41B3-A89F-DBD3FCFC0903}"/>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2728530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768AA63-E624-4575-9D01-E4620ADC9037}"/>
              </a:ext>
            </a:extLst>
          </p:cNvPr>
          <p:cNvSpPr>
            <a:spLocks noGrp="1"/>
          </p:cNvSpPr>
          <p:nvPr>
            <p:ph type="dt" sz="half" idx="10"/>
          </p:nvPr>
        </p:nvSpPr>
        <p:spPr/>
        <p:txBody>
          <a:bodyPr/>
          <a:lstStyle/>
          <a:p>
            <a:fld id="{48D70FE8-65FD-4950-BD19-4EE3A454551B}" type="datetimeFigureOut">
              <a:rPr lang="en-GB" smtClean="0"/>
              <a:t>01/02/2022</a:t>
            </a:fld>
            <a:endParaRPr lang="en-GB"/>
          </a:p>
        </p:txBody>
      </p:sp>
      <p:sp>
        <p:nvSpPr>
          <p:cNvPr id="3" name="Espace réservé du pied de page 2">
            <a:extLst>
              <a:ext uri="{FF2B5EF4-FFF2-40B4-BE49-F238E27FC236}">
                <a16:creationId xmlns:a16="http://schemas.microsoft.com/office/drawing/2014/main" id="{9A93F692-9177-4207-87DE-2640CF097555}"/>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FA99AB56-72BD-45E7-88F0-1A5FC7A7948C}"/>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2095993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BF947-69A5-4AFE-BE47-B1061281C99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83BC45CD-E1B5-4D85-9EA0-882AC238DB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2C371673-1743-4FFA-A0F4-C8417DF2A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1B714F0-6916-4588-B3F5-A7C9C9D0478A}"/>
              </a:ext>
            </a:extLst>
          </p:cNvPr>
          <p:cNvSpPr>
            <a:spLocks noGrp="1"/>
          </p:cNvSpPr>
          <p:nvPr>
            <p:ph type="dt" sz="half" idx="10"/>
          </p:nvPr>
        </p:nvSpPr>
        <p:spPr/>
        <p:txBody>
          <a:bodyPr/>
          <a:lstStyle/>
          <a:p>
            <a:fld id="{48D70FE8-65FD-4950-BD19-4EE3A454551B}" type="datetimeFigureOut">
              <a:rPr lang="en-GB" smtClean="0"/>
              <a:t>01/02/2022</a:t>
            </a:fld>
            <a:endParaRPr lang="en-GB"/>
          </a:p>
        </p:txBody>
      </p:sp>
      <p:sp>
        <p:nvSpPr>
          <p:cNvPr id="6" name="Espace réservé du pied de page 5">
            <a:extLst>
              <a:ext uri="{FF2B5EF4-FFF2-40B4-BE49-F238E27FC236}">
                <a16:creationId xmlns:a16="http://schemas.microsoft.com/office/drawing/2014/main" id="{71B6B36F-F354-45B7-B89E-906CBEB752D7}"/>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07E4FDAB-5378-4B8C-A63B-F575862A1635}"/>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64733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CF5183-1A6B-4B22-8D3A-081DAD8DF1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EF6D5AC6-7F1D-48CE-9635-19AA52416A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8C4893DF-19D5-4C5F-812F-A6B7D4A75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E12E75C-2F9A-4BD4-839F-07025676D1D3}"/>
              </a:ext>
            </a:extLst>
          </p:cNvPr>
          <p:cNvSpPr>
            <a:spLocks noGrp="1"/>
          </p:cNvSpPr>
          <p:nvPr>
            <p:ph type="dt" sz="half" idx="10"/>
          </p:nvPr>
        </p:nvSpPr>
        <p:spPr/>
        <p:txBody>
          <a:bodyPr/>
          <a:lstStyle/>
          <a:p>
            <a:fld id="{48D70FE8-65FD-4950-BD19-4EE3A454551B}" type="datetimeFigureOut">
              <a:rPr lang="en-GB" smtClean="0"/>
              <a:t>01/02/2022</a:t>
            </a:fld>
            <a:endParaRPr lang="en-GB"/>
          </a:p>
        </p:txBody>
      </p:sp>
      <p:sp>
        <p:nvSpPr>
          <p:cNvPr id="6" name="Espace réservé du pied de page 5">
            <a:extLst>
              <a:ext uri="{FF2B5EF4-FFF2-40B4-BE49-F238E27FC236}">
                <a16:creationId xmlns:a16="http://schemas.microsoft.com/office/drawing/2014/main" id="{27D3B763-3AE2-40C2-9301-CEF10117A3E9}"/>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A3D35332-37D1-44F2-94C3-2D47C27221F5}"/>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09842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13FA091-D97A-4A3C-BFDE-A31F17609B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EFCDD7F9-357E-4ADF-820E-6D43EB75A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0899FA12-BE30-4EDF-A54C-60C12C3937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70FE8-65FD-4950-BD19-4EE3A454551B}" type="datetimeFigureOut">
              <a:rPr lang="en-GB" smtClean="0"/>
              <a:t>01/02/2022</a:t>
            </a:fld>
            <a:endParaRPr lang="en-GB"/>
          </a:p>
        </p:txBody>
      </p:sp>
      <p:sp>
        <p:nvSpPr>
          <p:cNvPr id="5" name="Espace réservé du pied de page 4">
            <a:extLst>
              <a:ext uri="{FF2B5EF4-FFF2-40B4-BE49-F238E27FC236}">
                <a16:creationId xmlns:a16="http://schemas.microsoft.com/office/drawing/2014/main" id="{3743822A-098D-415D-8992-96B5F4F5C4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457DD170-BD1E-4AAF-9F40-0285851118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92878-7F0B-40D4-A83C-458753F39B78}" type="slidenum">
              <a:rPr lang="en-GB" smtClean="0"/>
              <a:t>‹N°›</a:t>
            </a:fld>
            <a:endParaRPr lang="en-GB"/>
          </a:p>
        </p:txBody>
      </p:sp>
    </p:spTree>
    <p:extLst>
      <p:ext uri="{BB962C8B-B14F-4D97-AF65-F5344CB8AC3E}">
        <p14:creationId xmlns:p14="http://schemas.microsoft.com/office/powerpoint/2010/main" val="1535029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2739964" y="1474182"/>
            <a:ext cx="6712094" cy="1077218"/>
          </a:xfrm>
          <a:prstGeom prst="rect">
            <a:avLst/>
          </a:prstGeom>
          <a:noFill/>
        </p:spPr>
        <p:txBody>
          <a:bodyPr wrap="none" rtlCol="0">
            <a:spAutoFit/>
          </a:bodyPr>
          <a:lstStyle/>
          <a:p>
            <a:pPr algn="ctr"/>
            <a:r>
              <a:rPr lang="fr-FR" sz="3200" b="1" cap="small" dirty="0">
                <a:latin typeface="+mj-lt"/>
              </a:rPr>
              <a:t>Préférences d’habitat du Puffin de Scopoli</a:t>
            </a:r>
            <a:br>
              <a:rPr lang="fr-FR" sz="3200" b="1" cap="small" dirty="0">
                <a:latin typeface="+mj-lt"/>
              </a:rPr>
            </a:br>
            <a:r>
              <a:rPr lang="fr-FR" sz="3200" b="1" cap="small" dirty="0">
                <a:latin typeface="+mj-lt"/>
              </a:rPr>
              <a:t>au regard de ses déplacements</a:t>
            </a:r>
            <a:endParaRPr lang="en-GB" sz="3200" b="1" cap="small" dirty="0">
              <a:latin typeface="+mj-lt"/>
            </a:endParaRPr>
          </a:p>
        </p:txBody>
      </p:sp>
      <p:sp>
        <p:nvSpPr>
          <p:cNvPr id="7" name="ZoneTexte 6">
            <a:extLst>
              <a:ext uri="{FF2B5EF4-FFF2-40B4-BE49-F238E27FC236}">
                <a16:creationId xmlns:a16="http://schemas.microsoft.com/office/drawing/2014/main" id="{7BCBEBFB-29DD-4C52-80D5-4752C5D69785}"/>
              </a:ext>
            </a:extLst>
          </p:cNvPr>
          <p:cNvSpPr txBox="1"/>
          <p:nvPr/>
        </p:nvSpPr>
        <p:spPr>
          <a:xfrm>
            <a:off x="4099299" y="3063850"/>
            <a:ext cx="3993401" cy="2864630"/>
          </a:xfrm>
          <a:prstGeom prst="rect">
            <a:avLst/>
          </a:prstGeom>
          <a:noFill/>
        </p:spPr>
        <p:txBody>
          <a:bodyPr wrap="none" rtlCol="0" anchor="ctr">
            <a:spAutoFit/>
          </a:bodyPr>
          <a:lstStyle/>
          <a:p>
            <a:pPr algn="ctr">
              <a:lnSpc>
                <a:spcPct val="150000"/>
              </a:lnSpc>
            </a:pPr>
            <a:r>
              <a:rPr lang="fr-FR" sz="2000" b="1" dirty="0">
                <a:latin typeface="+mj-lt"/>
              </a:rPr>
              <a:t>Pierre</a:t>
            </a:r>
            <a:r>
              <a:rPr lang="fr-FR" sz="2000" b="1" cap="small" dirty="0">
                <a:latin typeface="+mj-lt"/>
              </a:rPr>
              <a:t> Cottais</a:t>
            </a:r>
          </a:p>
          <a:p>
            <a:pPr algn="ctr">
              <a:lnSpc>
                <a:spcPct val="150000"/>
              </a:lnSpc>
            </a:pPr>
            <a:r>
              <a:rPr lang="fr-FR" sz="2000" b="1" dirty="0">
                <a:latin typeface="+mj-lt"/>
              </a:rPr>
              <a:t>An</a:t>
            </a:r>
            <a:r>
              <a:rPr lang="fr-FR" sz="2000" b="1" cap="small" dirty="0">
                <a:latin typeface="+mj-lt"/>
              </a:rPr>
              <a:t> </a:t>
            </a:r>
            <a:r>
              <a:rPr lang="fr-FR" sz="2000" b="1" cap="small" dirty="0" err="1">
                <a:latin typeface="+mj-lt"/>
              </a:rPr>
              <a:t>Hoàng</a:t>
            </a:r>
            <a:br>
              <a:rPr lang="fr-FR" sz="2000" b="1" cap="small" dirty="0">
                <a:latin typeface="+mj-lt"/>
              </a:rPr>
            </a:br>
            <a:br>
              <a:rPr lang="fr-FR" sz="1100" b="1" cap="small" dirty="0">
                <a:latin typeface="+mj-lt"/>
              </a:rPr>
            </a:br>
            <a:r>
              <a:rPr lang="fr-FR" sz="2000" b="1" dirty="0">
                <a:latin typeface="+mj-lt"/>
              </a:rPr>
              <a:t>sous la tutelle de Marie-Pierre </a:t>
            </a:r>
            <a:r>
              <a:rPr lang="fr-FR" sz="2000" b="1" cap="small" dirty="0">
                <a:latin typeface="+mj-lt"/>
              </a:rPr>
              <a:t>Etienne</a:t>
            </a:r>
          </a:p>
          <a:p>
            <a:pPr algn="ctr">
              <a:lnSpc>
                <a:spcPct val="200000"/>
              </a:lnSpc>
            </a:pPr>
            <a:endParaRPr lang="fr-FR" sz="2000" b="1" cap="small" dirty="0">
              <a:latin typeface="+mj-lt"/>
            </a:endParaRPr>
          </a:p>
          <a:p>
            <a:pPr algn="ctr">
              <a:lnSpc>
                <a:spcPct val="200000"/>
              </a:lnSpc>
            </a:pPr>
            <a:fld id="{FE1A6649-48A0-478D-851B-523F4C103A5C}" type="datetime4">
              <a:rPr lang="fr-FR" sz="2000" b="1" smtClean="0">
                <a:latin typeface="+mj-lt"/>
              </a:rPr>
              <a:t>1er février 2022</a:t>
            </a:fld>
            <a:endParaRPr lang="en-GB" sz="2000" b="1" dirty="0">
              <a:latin typeface="+mj-lt"/>
            </a:endParaRPr>
          </a:p>
        </p:txBody>
      </p:sp>
      <p:pic>
        <p:nvPicPr>
          <p:cNvPr id="3" name="Image 2">
            <a:extLst>
              <a:ext uri="{FF2B5EF4-FFF2-40B4-BE49-F238E27FC236}">
                <a16:creationId xmlns:a16="http://schemas.microsoft.com/office/drawing/2014/main" id="{2D464AE2-3376-47FF-B29B-661A0646B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28480"/>
            <a:ext cx="2272683" cy="938398"/>
          </a:xfrm>
          <a:prstGeom prst="rect">
            <a:avLst/>
          </a:prstGeom>
        </p:spPr>
      </p:pic>
    </p:spTree>
    <p:extLst>
      <p:ext uri="{BB962C8B-B14F-4D97-AF65-F5344CB8AC3E}">
        <p14:creationId xmlns:p14="http://schemas.microsoft.com/office/powerpoint/2010/main" val="84808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1704E8A9-77AB-438F-B7B7-B62ED82DC8D5}"/>
              </a:ext>
            </a:extLst>
          </p:cNvPr>
          <p:cNvPicPr>
            <a:picLocks noChangeAspect="1"/>
          </p:cNvPicPr>
          <p:nvPr/>
        </p:nvPicPr>
        <p:blipFill>
          <a:blip r:embed="rId3"/>
          <a:stretch>
            <a:fillRect/>
          </a:stretch>
        </p:blipFill>
        <p:spPr>
          <a:xfrm>
            <a:off x="5861844" y="3873481"/>
            <a:ext cx="5799930" cy="2127151"/>
          </a:xfrm>
          <a:prstGeom prst="rect">
            <a:avLst/>
          </a:prstGeom>
        </p:spPr>
      </p:pic>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5301195" cy="523220"/>
          </a:xfrm>
          <a:prstGeom prst="rect">
            <a:avLst/>
          </a:prstGeom>
          <a:noFill/>
        </p:spPr>
        <p:txBody>
          <a:bodyPr wrap="none" rtlCol="0">
            <a:spAutoFit/>
          </a:bodyPr>
          <a:lstStyle/>
          <a:p>
            <a:r>
              <a:rPr lang="fr-FR" sz="2800" b="1" cap="small" dirty="0">
                <a:latin typeface="+mj-lt"/>
              </a:rPr>
              <a:t>Les caractéristiques d’environnement</a:t>
            </a:r>
            <a:endParaRPr lang="en-GB" sz="2800" b="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10</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FD4A84D6-9338-46A2-A851-575FC6E4D8E9}"/>
              </a:ext>
            </a:extLst>
          </p:cNvPr>
          <p:cNvSpPr txBox="1"/>
          <p:nvPr/>
        </p:nvSpPr>
        <p:spPr>
          <a:xfrm>
            <a:off x="858624" y="1380778"/>
            <a:ext cx="4844916" cy="4619854"/>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Variables </a:t>
            </a:r>
            <a:r>
              <a:rPr lang="fr-FR" b="1" dirty="0">
                <a:solidFill>
                  <a:srgbClr val="F8AC00"/>
                </a:solidFill>
              </a:rPr>
              <a:t>océanographiques</a:t>
            </a:r>
            <a:r>
              <a:rPr lang="fr-FR" dirty="0"/>
              <a:t> :</a:t>
            </a:r>
          </a:p>
          <a:p>
            <a:pPr marL="742950" lvl="1" indent="-285750">
              <a:lnSpc>
                <a:spcPct val="150000"/>
              </a:lnSpc>
              <a:buFont typeface="Calibri" panose="020F0502020204030204" pitchFamily="34" charset="0"/>
              <a:buChar char="-"/>
            </a:pPr>
            <a:r>
              <a:rPr lang="fr-FR" dirty="0"/>
              <a:t>bathymétrie</a:t>
            </a:r>
          </a:p>
          <a:p>
            <a:pPr marL="742950" lvl="1" indent="-285750">
              <a:lnSpc>
                <a:spcPct val="150000"/>
              </a:lnSpc>
              <a:buFont typeface="Calibri" panose="020F0502020204030204" pitchFamily="34" charset="0"/>
              <a:buChar char="-"/>
            </a:pPr>
            <a:r>
              <a:rPr lang="fr-FR" dirty="0">
                <a:solidFill>
                  <a:schemeClr val="accent1">
                    <a:lumMod val="75000"/>
                  </a:schemeClr>
                </a:solidFill>
              </a:rPr>
              <a:t>anomalie du niveau de la mer </a:t>
            </a:r>
          </a:p>
          <a:p>
            <a:pPr marL="742950" lvl="1" indent="-285750">
              <a:lnSpc>
                <a:spcPct val="150000"/>
              </a:lnSpc>
              <a:buFont typeface="Calibri" panose="020F0502020204030204" pitchFamily="34" charset="0"/>
              <a:buChar char="-"/>
            </a:pPr>
            <a:r>
              <a:rPr lang="fr-FR" dirty="0">
                <a:solidFill>
                  <a:schemeClr val="accent6">
                    <a:lumMod val="50000"/>
                  </a:schemeClr>
                </a:solidFill>
              </a:rPr>
              <a:t>vélocité du courant marin </a:t>
            </a:r>
          </a:p>
          <a:p>
            <a:pPr marL="742950" lvl="1" indent="-285750">
              <a:lnSpc>
                <a:spcPct val="150000"/>
              </a:lnSpc>
              <a:buFont typeface="Calibri" panose="020F0502020204030204" pitchFamily="34" charset="0"/>
              <a:buChar char="-"/>
            </a:pPr>
            <a:r>
              <a:rPr lang="fr-FR" dirty="0">
                <a:solidFill>
                  <a:srgbClr val="7030A0"/>
                </a:solidFill>
              </a:rPr>
              <a:t>température à la surface de l’eau</a:t>
            </a:r>
            <a:endParaRPr lang="fr-FR" dirty="0"/>
          </a:p>
          <a:p>
            <a:pPr marL="742950" lvl="1" indent="-285750">
              <a:lnSpc>
                <a:spcPct val="150000"/>
              </a:lnSpc>
              <a:buFont typeface="Calibri" panose="020F0502020204030204" pitchFamily="34" charset="0"/>
              <a:buChar char="-"/>
            </a:pPr>
            <a:r>
              <a:rPr lang="fr-FR" dirty="0">
                <a:solidFill>
                  <a:srgbClr val="7030A0"/>
                </a:solidFill>
              </a:rPr>
              <a:t>concentration massique de chlorophylle </a:t>
            </a:r>
            <a:r>
              <a:rPr lang="fr-FR" i="1" dirty="0">
                <a:solidFill>
                  <a:srgbClr val="7030A0"/>
                </a:solidFill>
              </a:rPr>
              <a:t>a</a:t>
            </a:r>
            <a:endParaRPr lang="fr-FR" i="1" dirty="0"/>
          </a:p>
          <a:p>
            <a:pPr marL="742950" lvl="1" indent="-285750">
              <a:lnSpc>
                <a:spcPct val="150000"/>
              </a:lnSpc>
              <a:buFont typeface="Calibri" panose="020F0502020204030204" pitchFamily="34" charset="0"/>
              <a:buChar char="-"/>
            </a:pPr>
            <a:endParaRPr lang="fr-FR" dirty="0"/>
          </a:p>
          <a:p>
            <a:pPr marL="285750" indent="-285750">
              <a:lnSpc>
                <a:spcPct val="150000"/>
              </a:lnSpc>
              <a:buFont typeface="Arial" panose="020B0604020202020204" pitchFamily="34" charset="0"/>
              <a:buChar char="•"/>
            </a:pPr>
            <a:r>
              <a:rPr lang="fr-FR" dirty="0"/>
              <a:t>Ainsi que certaines </a:t>
            </a:r>
            <a:r>
              <a:rPr lang="fr-FR" b="1" dirty="0">
                <a:solidFill>
                  <a:srgbClr val="F8AC00"/>
                </a:solidFill>
              </a:rPr>
              <a:t>transformations</a:t>
            </a:r>
            <a:r>
              <a:rPr lang="fr-FR" dirty="0"/>
              <a:t> :</a:t>
            </a:r>
          </a:p>
          <a:p>
            <a:pPr marL="742950" lvl="1" indent="-285750">
              <a:lnSpc>
                <a:spcPct val="150000"/>
              </a:lnSpc>
              <a:buFont typeface="Calibri" panose="020F0502020204030204" pitchFamily="34" charset="0"/>
              <a:buChar char="-"/>
            </a:pPr>
            <a:r>
              <a:rPr lang="fr-FR" dirty="0"/>
              <a:t>gradient </a:t>
            </a:r>
          </a:p>
          <a:p>
            <a:pPr marL="742950" lvl="1" indent="-285750">
              <a:lnSpc>
                <a:spcPct val="150000"/>
              </a:lnSpc>
              <a:buFont typeface="Calibri" panose="020F0502020204030204" pitchFamily="34" charset="0"/>
              <a:buChar char="-"/>
            </a:pPr>
            <a:r>
              <a:rPr lang="fr-FR" dirty="0"/>
              <a:t>variance</a:t>
            </a:r>
          </a:p>
          <a:p>
            <a:pPr marL="742950" lvl="1" indent="-285750">
              <a:lnSpc>
                <a:spcPct val="150000"/>
              </a:lnSpc>
              <a:buFont typeface="Calibri" panose="020F0502020204030204" pitchFamily="34" charset="0"/>
              <a:buChar char="-"/>
            </a:pPr>
            <a:r>
              <a:rPr lang="fr-FR" dirty="0"/>
              <a:t>logarithme</a:t>
            </a:r>
          </a:p>
        </p:txBody>
      </p:sp>
      <p:sp>
        <p:nvSpPr>
          <p:cNvPr id="16" name="ZoneTexte 15">
            <a:extLst>
              <a:ext uri="{FF2B5EF4-FFF2-40B4-BE49-F238E27FC236}">
                <a16:creationId xmlns:a16="http://schemas.microsoft.com/office/drawing/2014/main" id="{8AD21A3E-E745-4887-BEDF-B030744AEA10}"/>
              </a:ext>
            </a:extLst>
          </p:cNvPr>
          <p:cNvSpPr txBox="1"/>
          <p:nvPr/>
        </p:nvSpPr>
        <p:spPr>
          <a:xfrm>
            <a:off x="7580139" y="1717634"/>
            <a:ext cx="2363339" cy="1711366"/>
          </a:xfrm>
          <a:prstGeom prst="rect">
            <a:avLst/>
          </a:prstGeom>
          <a:noFill/>
        </p:spPr>
        <p:txBody>
          <a:bodyPr wrap="none">
            <a:spAutoFit/>
          </a:bodyPr>
          <a:lstStyle/>
          <a:p>
            <a:pPr marL="285750" indent="-285750">
              <a:lnSpc>
                <a:spcPct val="150000"/>
              </a:lnSpc>
              <a:buFont typeface="Arial" panose="020B0604020202020204" pitchFamily="34" charset="0"/>
              <a:buChar char="•"/>
            </a:pPr>
            <a:r>
              <a:rPr lang="fr-FR" dirty="0"/>
              <a:t>Moyenne :</a:t>
            </a:r>
          </a:p>
          <a:p>
            <a:pPr marL="742950" lvl="1" indent="-285750">
              <a:lnSpc>
                <a:spcPct val="150000"/>
              </a:lnSpc>
              <a:buFont typeface="Calibri" panose="020F0502020204030204" pitchFamily="34" charset="0"/>
              <a:buChar char="-"/>
            </a:pPr>
            <a:r>
              <a:rPr lang="fr-FR" dirty="0">
                <a:solidFill>
                  <a:schemeClr val="accent1">
                    <a:lumMod val="75000"/>
                  </a:schemeClr>
                </a:solidFill>
              </a:rPr>
              <a:t>journalière</a:t>
            </a:r>
          </a:p>
          <a:p>
            <a:pPr marL="742950" lvl="1" indent="-285750">
              <a:lnSpc>
                <a:spcPct val="150000"/>
              </a:lnSpc>
              <a:buFont typeface="Calibri" panose="020F0502020204030204" pitchFamily="34" charset="0"/>
              <a:buChar char="-"/>
            </a:pPr>
            <a:r>
              <a:rPr lang="fr-FR" dirty="0">
                <a:solidFill>
                  <a:schemeClr val="accent6">
                    <a:lumMod val="50000"/>
                  </a:schemeClr>
                </a:solidFill>
              </a:rPr>
              <a:t>hebdomadaire </a:t>
            </a:r>
          </a:p>
          <a:p>
            <a:pPr marL="742950" lvl="1" indent="-285750">
              <a:lnSpc>
                <a:spcPct val="150000"/>
              </a:lnSpc>
              <a:buFont typeface="Calibri" panose="020F0502020204030204" pitchFamily="34" charset="0"/>
              <a:buChar char="-"/>
            </a:pPr>
            <a:r>
              <a:rPr lang="fr-FR" dirty="0">
                <a:solidFill>
                  <a:srgbClr val="7030A0"/>
                </a:solidFill>
              </a:rPr>
              <a:t>mensuelle</a:t>
            </a:r>
            <a:endParaRPr lang="fr-FR" dirty="0"/>
          </a:p>
        </p:txBody>
      </p:sp>
    </p:spTree>
    <p:extLst>
      <p:ext uri="{BB962C8B-B14F-4D97-AF65-F5344CB8AC3E}">
        <p14:creationId xmlns:p14="http://schemas.microsoft.com/office/powerpoint/2010/main" val="2756726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11</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CD50BFC7-C9E3-4AC5-AB86-CA99421BFE04}"/>
              </a:ext>
            </a:extLst>
          </p:cNvPr>
          <p:cNvSpPr txBox="1"/>
          <p:nvPr/>
        </p:nvSpPr>
        <p:spPr>
          <a:xfrm>
            <a:off x="938518" y="1148341"/>
            <a:ext cx="3929602" cy="464871"/>
          </a:xfrm>
          <a:prstGeom prst="rect">
            <a:avLst/>
          </a:prstGeom>
          <a:noFill/>
        </p:spPr>
        <p:txBody>
          <a:bodyPr wrap="none" rtlCol="0">
            <a:spAutoFit/>
          </a:bodyPr>
          <a:lstStyle/>
          <a:p>
            <a:pPr algn="ctr">
              <a:lnSpc>
                <a:spcPct val="150000"/>
              </a:lnSpc>
            </a:pPr>
            <a:r>
              <a:rPr lang="fr-FR" b="1" dirty="0">
                <a:solidFill>
                  <a:srgbClr val="F8AC00"/>
                </a:solidFill>
              </a:rPr>
              <a:t>Points d’attention à prendre en compte</a:t>
            </a:r>
          </a:p>
        </p:txBody>
      </p:sp>
      <p:sp>
        <p:nvSpPr>
          <p:cNvPr id="12" name="ZoneTexte 11">
            <a:extLst>
              <a:ext uri="{FF2B5EF4-FFF2-40B4-BE49-F238E27FC236}">
                <a16:creationId xmlns:a16="http://schemas.microsoft.com/office/drawing/2014/main" id="{018C4757-052C-4DE4-8025-8E09E4D91C6D}"/>
              </a:ext>
            </a:extLst>
          </p:cNvPr>
          <p:cNvSpPr txBox="1"/>
          <p:nvPr/>
        </p:nvSpPr>
        <p:spPr>
          <a:xfrm>
            <a:off x="331514" y="368212"/>
            <a:ext cx="5338321" cy="523220"/>
          </a:xfrm>
          <a:prstGeom prst="rect">
            <a:avLst/>
          </a:prstGeom>
          <a:noFill/>
        </p:spPr>
        <p:txBody>
          <a:bodyPr wrap="none" rtlCol="0">
            <a:spAutoFit/>
          </a:bodyPr>
          <a:lstStyle/>
          <a:p>
            <a:r>
              <a:rPr lang="fr-FR" sz="2800" b="1" cap="small" dirty="0">
                <a:latin typeface="+mj-lt"/>
              </a:rPr>
              <a:t>Application d’une nouvelle méthode…</a:t>
            </a:r>
            <a:endParaRPr lang="en-GB" sz="2800" b="1" cap="small" dirty="0">
              <a:latin typeface="+mj-lt"/>
            </a:endParaRPr>
          </a:p>
        </p:txBody>
      </p:sp>
      <p:cxnSp>
        <p:nvCxnSpPr>
          <p:cNvPr id="3" name="Connecteur droit 2">
            <a:extLst>
              <a:ext uri="{FF2B5EF4-FFF2-40B4-BE49-F238E27FC236}">
                <a16:creationId xmlns:a16="http://schemas.microsoft.com/office/drawing/2014/main" id="{3E649D66-D160-463C-B89A-EC22A1097FF8}"/>
              </a:ext>
            </a:extLst>
          </p:cNvPr>
          <p:cNvCxnSpPr>
            <a:cxnSpLocks/>
          </p:cNvCxnSpPr>
          <p:nvPr/>
        </p:nvCxnSpPr>
        <p:spPr>
          <a:xfrm>
            <a:off x="5408599" y="1380778"/>
            <a:ext cx="0" cy="4802308"/>
          </a:xfrm>
          <a:prstGeom prst="line">
            <a:avLst/>
          </a:prstGeom>
          <a:ln>
            <a:solidFill>
              <a:srgbClr val="F8AC00"/>
            </a:solidFill>
          </a:ln>
        </p:spPr>
        <p:style>
          <a:lnRef idx="1">
            <a:schemeClr val="accent2"/>
          </a:lnRef>
          <a:fillRef idx="0">
            <a:schemeClr val="accent2"/>
          </a:fillRef>
          <a:effectRef idx="0">
            <a:schemeClr val="accent2"/>
          </a:effectRef>
          <a:fontRef idx="minor">
            <a:schemeClr val="tx1"/>
          </a:fontRef>
        </p:style>
      </p:cxnSp>
      <p:sp>
        <p:nvSpPr>
          <p:cNvPr id="14" name="ZoneTexte 13">
            <a:extLst>
              <a:ext uri="{FF2B5EF4-FFF2-40B4-BE49-F238E27FC236}">
                <a16:creationId xmlns:a16="http://schemas.microsoft.com/office/drawing/2014/main" id="{9F589A97-57ED-4E3A-AC89-EFA511296692}"/>
              </a:ext>
            </a:extLst>
          </p:cNvPr>
          <p:cNvSpPr txBox="1"/>
          <p:nvPr/>
        </p:nvSpPr>
        <p:spPr>
          <a:xfrm>
            <a:off x="7067696" y="1148341"/>
            <a:ext cx="3371692" cy="464871"/>
          </a:xfrm>
          <a:prstGeom prst="rect">
            <a:avLst/>
          </a:prstGeom>
          <a:noFill/>
        </p:spPr>
        <p:txBody>
          <a:bodyPr wrap="none" rtlCol="0">
            <a:spAutoFit/>
          </a:bodyPr>
          <a:lstStyle/>
          <a:p>
            <a:pPr algn="ctr">
              <a:lnSpc>
                <a:spcPct val="150000"/>
              </a:lnSpc>
            </a:pPr>
            <a:r>
              <a:rPr lang="fr-FR" b="1" i="1" dirty="0">
                <a:solidFill>
                  <a:srgbClr val="F8AC00"/>
                </a:solidFill>
              </a:rPr>
              <a:t>Integrated </a:t>
            </a:r>
            <a:r>
              <a:rPr lang="fr-FR" b="1" i="1" dirty="0" err="1">
                <a:solidFill>
                  <a:srgbClr val="F8AC00"/>
                </a:solidFill>
              </a:rPr>
              <a:t>step</a:t>
            </a:r>
            <a:r>
              <a:rPr lang="fr-FR" b="1" i="1" dirty="0">
                <a:solidFill>
                  <a:srgbClr val="F8AC00"/>
                </a:solidFill>
              </a:rPr>
              <a:t> </a:t>
            </a:r>
            <a:r>
              <a:rPr lang="fr-FR" b="1" i="1" dirty="0" err="1">
                <a:solidFill>
                  <a:srgbClr val="F8AC00"/>
                </a:solidFill>
              </a:rPr>
              <a:t>selection</a:t>
            </a:r>
            <a:r>
              <a:rPr lang="fr-FR" b="1" i="1" dirty="0">
                <a:solidFill>
                  <a:srgbClr val="F8AC00"/>
                </a:solidFill>
              </a:rPr>
              <a:t> </a:t>
            </a:r>
            <a:r>
              <a:rPr lang="fr-FR" b="1" i="1" dirty="0" err="1">
                <a:solidFill>
                  <a:srgbClr val="F8AC00"/>
                </a:solidFill>
              </a:rPr>
              <a:t>analysis</a:t>
            </a:r>
            <a:endParaRPr lang="fr-FR" b="1" i="1" dirty="0">
              <a:solidFill>
                <a:srgbClr val="F8AC00"/>
              </a:solidFill>
            </a:endParaRPr>
          </a:p>
        </p:txBody>
      </p:sp>
      <p:sp>
        <p:nvSpPr>
          <p:cNvPr id="16" name="ZoneTexte 15">
            <a:extLst>
              <a:ext uri="{FF2B5EF4-FFF2-40B4-BE49-F238E27FC236}">
                <a16:creationId xmlns:a16="http://schemas.microsoft.com/office/drawing/2014/main" id="{4E8425E0-32E4-4FF0-ADD9-41239A4C051A}"/>
              </a:ext>
            </a:extLst>
          </p:cNvPr>
          <p:cNvSpPr txBox="1"/>
          <p:nvPr/>
        </p:nvSpPr>
        <p:spPr>
          <a:xfrm>
            <a:off x="394077" y="1380778"/>
            <a:ext cx="4712876"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Disponibilité du prochain milieu au regard </a:t>
            </a:r>
            <a:br>
              <a:rPr lang="fr-FR" dirty="0"/>
            </a:br>
            <a:r>
              <a:rPr lang="fr-FR" dirty="0"/>
              <a:t>des capacités de mouvement des Puffins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Influence des covariables océanographiques de la position suivante sur le choix du milieu</a:t>
            </a:r>
          </a:p>
        </p:txBody>
      </p:sp>
      <p:sp>
        <p:nvSpPr>
          <p:cNvPr id="17" name="ZoneTexte 16">
            <a:extLst>
              <a:ext uri="{FF2B5EF4-FFF2-40B4-BE49-F238E27FC236}">
                <a16:creationId xmlns:a16="http://schemas.microsoft.com/office/drawing/2014/main" id="{BD365C81-B322-4BB5-86F1-3A5E69A7445E}"/>
              </a:ext>
            </a:extLst>
          </p:cNvPr>
          <p:cNvSpPr txBox="1"/>
          <p:nvPr/>
        </p:nvSpPr>
        <p:spPr>
          <a:xfrm>
            <a:off x="5736520" y="1380352"/>
            <a:ext cx="6061403" cy="4204356"/>
          </a:xfrm>
          <a:prstGeom prst="rect">
            <a:avLst/>
          </a:prstGeom>
          <a:noFill/>
        </p:spPr>
        <p:txBody>
          <a:bodyPr wrap="none" rtlCol="0">
            <a:spAutoFit/>
          </a:bodyPr>
          <a:lstStyle/>
          <a:p>
            <a:pPr>
              <a:lnSpc>
                <a:spcPct val="150000"/>
              </a:lnSpc>
            </a:pPr>
            <a:endParaRPr lang="fr-FR" dirty="0"/>
          </a:p>
          <a:p>
            <a:pPr marL="285750" indent="-285750">
              <a:lnSpc>
                <a:spcPct val="150000"/>
              </a:lnSpc>
              <a:buFont typeface="Arial" panose="020B0604020202020204" pitchFamily="34" charset="0"/>
              <a:buChar char="•"/>
            </a:pPr>
            <a:r>
              <a:rPr lang="fr-FR" dirty="0"/>
              <a:t>Unités spatiales disponibles à partir de la position courante </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Passage de données de positions GPS à des séries de pas :</a:t>
            </a:r>
          </a:p>
          <a:p>
            <a:pPr marL="742950" lvl="1" indent="-285750">
              <a:lnSpc>
                <a:spcPct val="150000"/>
              </a:lnSpc>
              <a:buFontTx/>
              <a:buChar char="-"/>
            </a:pPr>
            <a:r>
              <a:rPr lang="fr-FR" dirty="0"/>
              <a:t>attributs de mouvement (longueur, angle de rotation)</a:t>
            </a:r>
            <a:endParaRPr lang="fr-FR" b="1" baseline="-25000" dirty="0">
              <a:solidFill>
                <a:srgbClr val="F8AC00"/>
              </a:solidFill>
              <a:latin typeface="Cambria Math" panose="02040503050406030204" pitchFamily="18" charset="0"/>
              <a:ea typeface="Cambria Math" panose="02040503050406030204" pitchFamily="18" charset="0"/>
            </a:endParaRPr>
          </a:p>
          <a:p>
            <a:pPr marL="742950" lvl="1" indent="-285750">
              <a:lnSpc>
                <a:spcPct val="150000"/>
              </a:lnSpc>
              <a:buFontTx/>
              <a:buChar char="-"/>
            </a:pPr>
            <a:r>
              <a:rPr lang="fr-FR" dirty="0"/>
              <a:t>covariables aux positions de départ et d’arrivée</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Modélisation de deux types de pas avec Bernoulli :</a:t>
            </a:r>
          </a:p>
          <a:p>
            <a:pPr marL="742950" lvl="1" indent="-285750">
              <a:lnSpc>
                <a:spcPct val="150000"/>
              </a:lnSpc>
              <a:buFontTx/>
              <a:buChar char="-"/>
            </a:pPr>
            <a:r>
              <a:rPr lang="fr-FR" dirty="0"/>
              <a:t>pas réalisé ou « choisi » = </a:t>
            </a:r>
            <a:r>
              <a:rPr lang="fr-FR" b="1" dirty="0">
                <a:solidFill>
                  <a:srgbClr val="F8AC00"/>
                </a:solidFill>
              </a:rPr>
              <a:t>succès</a:t>
            </a:r>
            <a:endParaRPr lang="fr-FR" b="1" baseline="-25000" dirty="0">
              <a:solidFill>
                <a:srgbClr val="F8AC00"/>
              </a:solidFill>
              <a:latin typeface="Cambria Math" panose="02040503050406030204" pitchFamily="18" charset="0"/>
              <a:ea typeface="Cambria Math" panose="02040503050406030204" pitchFamily="18" charset="0"/>
            </a:endParaRPr>
          </a:p>
          <a:p>
            <a:pPr marL="742950" lvl="1" indent="-285750">
              <a:lnSpc>
                <a:spcPct val="150000"/>
              </a:lnSpc>
              <a:buFontTx/>
              <a:buChar char="-"/>
            </a:pPr>
            <a:r>
              <a:rPr lang="fr-FR" dirty="0">
                <a:ea typeface="Cambria Math" panose="02040503050406030204" pitchFamily="18" charset="0"/>
              </a:rPr>
              <a:t>pas possible ou « non choisi » = </a:t>
            </a:r>
            <a:r>
              <a:rPr lang="fr-FR" b="1" dirty="0">
                <a:solidFill>
                  <a:srgbClr val="F8AC00"/>
                </a:solidFill>
                <a:ea typeface="Cambria Math" panose="02040503050406030204" pitchFamily="18" charset="0"/>
              </a:rPr>
              <a:t>échec</a:t>
            </a:r>
          </a:p>
        </p:txBody>
      </p:sp>
    </p:spTree>
    <p:extLst>
      <p:ext uri="{BB962C8B-B14F-4D97-AF65-F5344CB8AC3E}">
        <p14:creationId xmlns:p14="http://schemas.microsoft.com/office/powerpoint/2010/main" val="4172684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6730048" cy="523220"/>
          </a:xfrm>
          <a:prstGeom prst="rect">
            <a:avLst/>
          </a:prstGeom>
          <a:noFill/>
        </p:spPr>
        <p:txBody>
          <a:bodyPr wrap="none" rtlCol="0">
            <a:spAutoFit/>
          </a:bodyPr>
          <a:lstStyle/>
          <a:p>
            <a:r>
              <a:rPr lang="fr-FR" sz="2800" b="1" cap="small" dirty="0">
                <a:latin typeface="+mj-lt"/>
              </a:rPr>
              <a:t>Représentation des « pas » réalisés et disponibles</a:t>
            </a:r>
            <a:endParaRPr lang="en-GB" sz="2800" b="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12</a:t>
              </a:fld>
              <a:endParaRPr lang="en-GB" sz="1600" b="1" dirty="0">
                <a:solidFill>
                  <a:srgbClr val="FEBE2F"/>
                </a:solidFill>
              </a:endParaRPr>
            </a:p>
          </p:txBody>
        </p:sp>
      </p:grpSp>
      <p:sp>
        <p:nvSpPr>
          <p:cNvPr id="32" name="ZoneTexte 31">
            <a:extLst>
              <a:ext uri="{FF2B5EF4-FFF2-40B4-BE49-F238E27FC236}">
                <a16:creationId xmlns:a16="http://schemas.microsoft.com/office/drawing/2014/main" id="{7E4ED38B-048F-4907-92DB-E50F5719CC4F}"/>
              </a:ext>
            </a:extLst>
          </p:cNvPr>
          <p:cNvSpPr txBox="1"/>
          <p:nvPr/>
        </p:nvSpPr>
        <p:spPr>
          <a:xfrm>
            <a:off x="6842926" y="5245279"/>
            <a:ext cx="2097049" cy="261610"/>
          </a:xfrm>
          <a:prstGeom prst="rect">
            <a:avLst/>
          </a:prstGeom>
          <a:noFill/>
        </p:spPr>
        <p:txBody>
          <a:bodyPr wrap="none" rtlCol="0">
            <a:spAutoFit/>
          </a:bodyPr>
          <a:lstStyle/>
          <a:p>
            <a:r>
              <a:rPr lang="en-GB" sz="1100" dirty="0">
                <a:solidFill>
                  <a:schemeClr val="tx1">
                    <a:lumMod val="50000"/>
                    <a:lumOff val="50000"/>
                  </a:schemeClr>
                </a:solidFill>
              </a:rPr>
              <a:t>doi.org &gt; 10.1186/2051-3933-2-4</a:t>
            </a:r>
          </a:p>
        </p:txBody>
      </p:sp>
      <p:grpSp>
        <p:nvGrpSpPr>
          <p:cNvPr id="2" name="Groupe 1">
            <a:extLst>
              <a:ext uri="{FF2B5EF4-FFF2-40B4-BE49-F238E27FC236}">
                <a16:creationId xmlns:a16="http://schemas.microsoft.com/office/drawing/2014/main" id="{561F8729-B5DF-4BAD-A429-60434D682585}"/>
              </a:ext>
            </a:extLst>
          </p:cNvPr>
          <p:cNvGrpSpPr/>
          <p:nvPr/>
        </p:nvGrpSpPr>
        <p:grpSpPr>
          <a:xfrm>
            <a:off x="3021203" y="1247268"/>
            <a:ext cx="5918772" cy="3998011"/>
            <a:chOff x="3021203" y="1048682"/>
            <a:chExt cx="5918772" cy="3998011"/>
          </a:xfrm>
        </p:grpSpPr>
        <p:grpSp>
          <p:nvGrpSpPr>
            <p:cNvPr id="22" name="Groupe 21">
              <a:extLst>
                <a:ext uri="{FF2B5EF4-FFF2-40B4-BE49-F238E27FC236}">
                  <a16:creationId xmlns:a16="http://schemas.microsoft.com/office/drawing/2014/main" id="{77C2CD45-F9DA-484A-BCEE-960D44E19F19}"/>
                </a:ext>
              </a:extLst>
            </p:cNvPr>
            <p:cNvGrpSpPr/>
            <p:nvPr/>
          </p:nvGrpSpPr>
          <p:grpSpPr>
            <a:xfrm>
              <a:off x="3021203" y="1193861"/>
              <a:ext cx="5918772" cy="3852832"/>
              <a:chOff x="1343026" y="4493251"/>
              <a:chExt cx="2986611" cy="1944138"/>
            </a:xfrm>
          </p:grpSpPr>
          <p:pic>
            <p:nvPicPr>
              <p:cNvPr id="25" name="Picture 4">
                <a:extLst>
                  <a:ext uri="{FF2B5EF4-FFF2-40B4-BE49-F238E27FC236}">
                    <a16:creationId xmlns:a16="http://schemas.microsoft.com/office/drawing/2014/main" id="{4FBA8C81-C134-4D5A-8607-80994C2F10C5}"/>
                  </a:ext>
                </a:extLst>
              </p:cNvPr>
              <p:cNvPicPr>
                <a:picLocks noChangeAspect="1"/>
              </p:cNvPicPr>
              <p:nvPr/>
            </p:nvPicPr>
            <p:blipFill rotWithShape="1">
              <a:blip r:embed="rId4"/>
              <a:srcRect l="4274" r="1000" b="1199"/>
              <a:stretch/>
            </p:blipFill>
            <p:spPr>
              <a:xfrm>
                <a:off x="1343026" y="4517055"/>
                <a:ext cx="2986611" cy="1920334"/>
              </a:xfrm>
              <a:prstGeom prst="rect">
                <a:avLst/>
              </a:prstGeom>
            </p:spPr>
          </p:pic>
          <p:sp>
            <p:nvSpPr>
              <p:cNvPr id="26" name="Rectangle 25">
                <a:extLst>
                  <a:ext uri="{FF2B5EF4-FFF2-40B4-BE49-F238E27FC236}">
                    <a16:creationId xmlns:a16="http://schemas.microsoft.com/office/drawing/2014/main" id="{05A251E8-F03C-46B7-828E-B6407DA7E4F4}"/>
                  </a:ext>
                </a:extLst>
              </p:cNvPr>
              <p:cNvSpPr/>
              <p:nvPr/>
            </p:nvSpPr>
            <p:spPr>
              <a:xfrm rot="7680820">
                <a:off x="1637593" y="4384730"/>
                <a:ext cx="217838" cy="43487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5" name="Image 4">
              <a:extLst>
                <a:ext uri="{FF2B5EF4-FFF2-40B4-BE49-F238E27FC236}">
                  <a16:creationId xmlns:a16="http://schemas.microsoft.com/office/drawing/2014/main" id="{C778C28F-B612-40F8-A120-BB670E868239}"/>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5749" b="94251" l="9628" r="89859">
                          <a14:foregroundMark x1="44416" y1="9759" x2="45956" y2="9492"/>
                          <a14:foregroundMark x1="44416" y1="88904" x2="45700" y2="89305"/>
                          <a14:foregroundMark x1="45700" y1="5749" x2="45700" y2="5749"/>
                          <a14:foregroundMark x1="45828" y1="91043" x2="45828" y2="91043"/>
                          <a14:foregroundMark x1="45828" y1="91043" x2="45828" y2="91043"/>
                          <a14:foregroundMark x1="44673" y1="94251" x2="44673" y2="94251"/>
                        </a14:backgroundRemoval>
                      </a14:imgEffect>
                    </a14:imgLayer>
                  </a14:imgProps>
                </a:ext>
                <a:ext uri="{28A0092B-C50C-407E-A947-70E740481C1C}">
                  <a14:useLocalDpi xmlns:a14="http://schemas.microsoft.com/office/drawing/2010/main" val="0"/>
                </a:ext>
              </a:extLst>
            </a:blip>
            <a:stretch>
              <a:fillRect/>
            </a:stretch>
          </p:blipFill>
          <p:spPr>
            <a:xfrm rot="1220263">
              <a:off x="3496718" y="1048682"/>
              <a:ext cx="1093180" cy="1049677"/>
            </a:xfrm>
            <a:prstGeom prst="rect">
              <a:avLst/>
            </a:prstGeom>
          </p:spPr>
        </p:pic>
      </p:grpSp>
    </p:spTree>
    <p:extLst>
      <p:ext uri="{BB962C8B-B14F-4D97-AF65-F5344CB8AC3E}">
        <p14:creationId xmlns:p14="http://schemas.microsoft.com/office/powerpoint/2010/main" val="824159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6915483" cy="523220"/>
          </a:xfrm>
          <a:prstGeom prst="rect">
            <a:avLst/>
          </a:prstGeom>
          <a:noFill/>
        </p:spPr>
        <p:txBody>
          <a:bodyPr wrap="square" rtlCol="0">
            <a:spAutoFit/>
          </a:bodyPr>
          <a:lstStyle/>
          <a:p>
            <a:r>
              <a:rPr lang="fr-FR" sz="2800" b="1" cap="small" dirty="0">
                <a:latin typeface="+mj-lt"/>
              </a:rPr>
              <a:t>Comparaison des colonies – Riou et Porquerolles</a:t>
            </a:r>
            <a:endParaRPr lang="en-GB" sz="2800" b="1" i="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13</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CC88F02D-58AF-4EF1-9125-E3D1919051DB}"/>
              </a:ext>
            </a:extLst>
          </p:cNvPr>
          <p:cNvSpPr txBox="1"/>
          <p:nvPr/>
        </p:nvSpPr>
        <p:spPr>
          <a:xfrm>
            <a:off x="858624" y="1380778"/>
            <a:ext cx="11422166" cy="1628587"/>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Interprétation des coefficients des modèles pour la préférence d’habitat :</a:t>
            </a:r>
          </a:p>
          <a:p>
            <a:pPr marL="742950" lvl="1" indent="-285750">
              <a:lnSpc>
                <a:spcPct val="150000"/>
              </a:lnSpc>
              <a:buFont typeface="Calibri" panose="020F0502020204030204" pitchFamily="34" charset="0"/>
              <a:buChar char="-"/>
            </a:pPr>
            <a:r>
              <a:rPr lang="fr-FR" dirty="0"/>
              <a:t>Riou : bathymétrie plus faible, variations* de température plus faibles, anomalie du niveau de la mer plus faible </a:t>
            </a:r>
          </a:p>
          <a:p>
            <a:pPr marL="742950" lvl="1" indent="-285750">
              <a:lnSpc>
                <a:spcPct val="150000"/>
              </a:lnSpc>
              <a:buFont typeface="Calibri" panose="020F0502020204030204" pitchFamily="34" charset="0"/>
              <a:buChar char="-"/>
            </a:pPr>
            <a:r>
              <a:rPr lang="fr-FR" dirty="0"/>
              <a:t>Porquerolles : gradient de concentration mensuelle de chlorophylle </a:t>
            </a:r>
            <a:r>
              <a:rPr lang="fr-FR" i="1" dirty="0"/>
              <a:t>a </a:t>
            </a:r>
            <a:r>
              <a:rPr lang="fr-FR" dirty="0"/>
              <a:t>plus élevé</a:t>
            </a:r>
          </a:p>
          <a:p>
            <a:pPr>
              <a:lnSpc>
                <a:spcPct val="150000"/>
              </a:lnSpc>
            </a:pPr>
            <a:r>
              <a:rPr lang="fr-FR" sz="1400" dirty="0"/>
              <a:t>*gradient et variance mensuels</a:t>
            </a:r>
          </a:p>
        </p:txBody>
      </p:sp>
      <p:pic>
        <p:nvPicPr>
          <p:cNvPr id="3" name="Image 2">
            <a:extLst>
              <a:ext uri="{FF2B5EF4-FFF2-40B4-BE49-F238E27FC236}">
                <a16:creationId xmlns:a16="http://schemas.microsoft.com/office/drawing/2014/main" id="{C19D1AF5-FD2C-4E80-84EB-9164C862EF3D}"/>
              </a:ext>
            </a:extLst>
          </p:cNvPr>
          <p:cNvPicPr>
            <a:picLocks noChangeAspect="1"/>
          </p:cNvPicPr>
          <p:nvPr/>
        </p:nvPicPr>
        <p:blipFill rotWithShape="1">
          <a:blip r:embed="rId4">
            <a:extLst>
              <a:ext uri="{28A0092B-C50C-407E-A947-70E740481C1C}">
                <a14:useLocalDpi xmlns:a14="http://schemas.microsoft.com/office/drawing/2010/main" val="0"/>
              </a:ext>
            </a:extLst>
          </a:blip>
          <a:srcRect t="6269" b="6318"/>
          <a:stretch/>
        </p:blipFill>
        <p:spPr>
          <a:xfrm>
            <a:off x="1714499" y="3188009"/>
            <a:ext cx="3743325" cy="2974666"/>
          </a:xfrm>
          <a:prstGeom prst="rect">
            <a:avLst/>
          </a:prstGeom>
        </p:spPr>
      </p:pic>
      <p:pic>
        <p:nvPicPr>
          <p:cNvPr id="14" name="Image 13">
            <a:extLst>
              <a:ext uri="{FF2B5EF4-FFF2-40B4-BE49-F238E27FC236}">
                <a16:creationId xmlns:a16="http://schemas.microsoft.com/office/drawing/2014/main" id="{99B1F9C3-D53D-4DA1-8503-407D81C91646}"/>
              </a:ext>
            </a:extLst>
          </p:cNvPr>
          <p:cNvPicPr>
            <a:picLocks noChangeAspect="1"/>
          </p:cNvPicPr>
          <p:nvPr/>
        </p:nvPicPr>
        <p:blipFill rotWithShape="1">
          <a:blip r:embed="rId5">
            <a:extLst>
              <a:ext uri="{28A0092B-C50C-407E-A947-70E740481C1C}">
                <a14:useLocalDpi xmlns:a14="http://schemas.microsoft.com/office/drawing/2010/main" val="0"/>
              </a:ext>
            </a:extLst>
          </a:blip>
          <a:srcRect t="9921" b="10401"/>
          <a:stretch/>
        </p:blipFill>
        <p:spPr>
          <a:xfrm>
            <a:off x="6305549" y="3317419"/>
            <a:ext cx="3895725" cy="2821857"/>
          </a:xfrm>
          <a:prstGeom prst="rect">
            <a:avLst/>
          </a:prstGeom>
        </p:spPr>
      </p:pic>
    </p:spTree>
    <p:extLst>
      <p:ext uri="{BB962C8B-B14F-4D97-AF65-F5344CB8AC3E}">
        <p14:creationId xmlns:p14="http://schemas.microsoft.com/office/powerpoint/2010/main" val="2743759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6915483" cy="523220"/>
          </a:xfrm>
          <a:prstGeom prst="rect">
            <a:avLst/>
          </a:prstGeom>
          <a:noFill/>
        </p:spPr>
        <p:txBody>
          <a:bodyPr wrap="square" rtlCol="0">
            <a:spAutoFit/>
          </a:bodyPr>
          <a:lstStyle/>
          <a:p>
            <a:r>
              <a:rPr lang="fr-FR" sz="2800" b="1" cap="small" dirty="0">
                <a:latin typeface="+mj-lt"/>
              </a:rPr>
              <a:t>Comparaison des colonies – Riou et Porquerolles</a:t>
            </a:r>
            <a:endParaRPr lang="en-GB" sz="2800" b="1" i="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14</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CC88F02D-58AF-4EF1-9125-E3D1919051DB}"/>
              </a:ext>
            </a:extLst>
          </p:cNvPr>
          <p:cNvSpPr txBox="1"/>
          <p:nvPr/>
        </p:nvSpPr>
        <p:spPr>
          <a:xfrm>
            <a:off x="858624" y="1380778"/>
            <a:ext cx="11422166" cy="1628587"/>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Interprétation des coefficients des modèles pour la préférence d’habitat :</a:t>
            </a:r>
          </a:p>
          <a:p>
            <a:pPr marL="742950" lvl="1" indent="-285750">
              <a:lnSpc>
                <a:spcPct val="150000"/>
              </a:lnSpc>
              <a:buFont typeface="Calibri" panose="020F0502020204030204" pitchFamily="34" charset="0"/>
              <a:buChar char="-"/>
            </a:pPr>
            <a:r>
              <a:rPr lang="fr-FR" dirty="0"/>
              <a:t>Riou : bathymétrie plus faible, variations* de température plus faibles, anomalie du niveau de la mer plus faible </a:t>
            </a:r>
          </a:p>
          <a:p>
            <a:pPr marL="742950" lvl="1" indent="-285750">
              <a:lnSpc>
                <a:spcPct val="150000"/>
              </a:lnSpc>
              <a:buFont typeface="Calibri" panose="020F0502020204030204" pitchFamily="34" charset="0"/>
              <a:buChar char="-"/>
            </a:pPr>
            <a:r>
              <a:rPr lang="fr-FR" dirty="0"/>
              <a:t>Porquerolles : gradient de concentration mensuelle de chlorophylle </a:t>
            </a:r>
            <a:r>
              <a:rPr lang="fr-FR" i="1" dirty="0"/>
              <a:t>a </a:t>
            </a:r>
            <a:r>
              <a:rPr lang="fr-FR" dirty="0"/>
              <a:t>plus élevé</a:t>
            </a:r>
          </a:p>
          <a:p>
            <a:pPr>
              <a:lnSpc>
                <a:spcPct val="150000"/>
              </a:lnSpc>
            </a:pPr>
            <a:r>
              <a:rPr lang="fr-FR" sz="1400" dirty="0"/>
              <a:t>*gradient et variance mensuels</a:t>
            </a:r>
          </a:p>
        </p:txBody>
      </p:sp>
      <p:pic>
        <p:nvPicPr>
          <p:cNvPr id="4" name="Image 3">
            <a:extLst>
              <a:ext uri="{FF2B5EF4-FFF2-40B4-BE49-F238E27FC236}">
                <a16:creationId xmlns:a16="http://schemas.microsoft.com/office/drawing/2014/main" id="{C90B7DE1-0943-4411-8B8A-724E54DE7E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816" y="3290453"/>
            <a:ext cx="4318243" cy="2855736"/>
          </a:xfrm>
          <a:prstGeom prst="rect">
            <a:avLst/>
          </a:prstGeom>
        </p:spPr>
      </p:pic>
      <p:pic>
        <p:nvPicPr>
          <p:cNvPr id="6" name="Image 5">
            <a:extLst>
              <a:ext uri="{FF2B5EF4-FFF2-40B4-BE49-F238E27FC236}">
                <a16:creationId xmlns:a16="http://schemas.microsoft.com/office/drawing/2014/main" id="{5478439D-1EEF-44EE-892C-593E4D00DD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3628" y="3290453"/>
            <a:ext cx="4532372" cy="2865381"/>
          </a:xfrm>
          <a:prstGeom prst="rect">
            <a:avLst/>
          </a:prstGeom>
        </p:spPr>
      </p:pic>
    </p:spTree>
    <p:extLst>
      <p:ext uri="{BB962C8B-B14F-4D97-AF65-F5344CB8AC3E}">
        <p14:creationId xmlns:p14="http://schemas.microsoft.com/office/powerpoint/2010/main" val="2648537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6481903" cy="523220"/>
          </a:xfrm>
          <a:prstGeom prst="rect">
            <a:avLst/>
          </a:prstGeom>
          <a:noFill/>
        </p:spPr>
        <p:txBody>
          <a:bodyPr wrap="none" rtlCol="0">
            <a:spAutoFit/>
          </a:bodyPr>
          <a:lstStyle/>
          <a:p>
            <a:r>
              <a:rPr lang="fr-FR" sz="2800" b="1" cap="small" dirty="0">
                <a:latin typeface="+mj-lt"/>
              </a:rPr>
              <a:t>Comparaison des colonies – Lavezzi et Giraglia</a:t>
            </a:r>
            <a:endParaRPr lang="en-GB" sz="2800" b="1" i="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15</a:t>
              </a:fld>
              <a:endParaRPr lang="en-GB" sz="1600" b="1" dirty="0">
                <a:solidFill>
                  <a:srgbClr val="FEBE2F"/>
                </a:solidFill>
              </a:endParaRPr>
            </a:p>
          </p:txBody>
        </p:sp>
      </p:grpSp>
      <p:sp>
        <p:nvSpPr>
          <p:cNvPr id="12" name="ZoneTexte 11">
            <a:extLst>
              <a:ext uri="{FF2B5EF4-FFF2-40B4-BE49-F238E27FC236}">
                <a16:creationId xmlns:a16="http://schemas.microsoft.com/office/drawing/2014/main" id="{63602A99-47A0-4C9E-9F0A-E16071F8E7AF}"/>
              </a:ext>
            </a:extLst>
          </p:cNvPr>
          <p:cNvSpPr txBox="1"/>
          <p:nvPr/>
        </p:nvSpPr>
        <p:spPr>
          <a:xfrm>
            <a:off x="858624" y="1380778"/>
            <a:ext cx="10408362" cy="129586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Estimations des coefficients aberrantes des attributs de mouvements pour les colonies Lavezzi et Giraglia :</a:t>
            </a:r>
          </a:p>
          <a:p>
            <a:pPr marL="742950" lvl="1" indent="-285750">
              <a:lnSpc>
                <a:spcPct val="150000"/>
              </a:lnSpc>
              <a:buFont typeface="Calibri" panose="020F0502020204030204" pitchFamily="34" charset="0"/>
              <a:buChar char="-"/>
            </a:pPr>
            <a:r>
              <a:rPr lang="fr-FR" dirty="0"/>
              <a:t>beaucoup de pas très proches des côtes (données océanographiques manquantes)</a:t>
            </a:r>
          </a:p>
          <a:p>
            <a:pPr marL="742950" lvl="1" indent="-285750">
              <a:lnSpc>
                <a:spcPct val="150000"/>
              </a:lnSpc>
              <a:buFont typeface="Calibri" panose="020F0502020204030204" pitchFamily="34" charset="0"/>
              <a:buChar char="-"/>
            </a:pPr>
            <a:r>
              <a:rPr lang="fr-FR" dirty="0"/>
              <a:t>vols très courts (15 % font moins de 10 pas pour Lavezzi et 27 % pour Giraglia)</a:t>
            </a:r>
          </a:p>
        </p:txBody>
      </p:sp>
      <p:pic>
        <p:nvPicPr>
          <p:cNvPr id="3" name="Image 2">
            <a:extLst>
              <a:ext uri="{FF2B5EF4-FFF2-40B4-BE49-F238E27FC236}">
                <a16:creationId xmlns:a16="http://schemas.microsoft.com/office/drawing/2014/main" id="{2FDC8E7D-0C7B-4031-A364-0ED9448EB7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4722" y="3052691"/>
            <a:ext cx="3407736" cy="3097942"/>
          </a:xfrm>
          <a:prstGeom prst="rect">
            <a:avLst/>
          </a:prstGeom>
        </p:spPr>
      </p:pic>
      <p:pic>
        <p:nvPicPr>
          <p:cNvPr id="5" name="Image 4">
            <a:extLst>
              <a:ext uri="{FF2B5EF4-FFF2-40B4-BE49-F238E27FC236}">
                <a16:creationId xmlns:a16="http://schemas.microsoft.com/office/drawing/2014/main" id="{0820C27C-495A-41F1-A501-094DF3FCD4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4225" y="2895600"/>
            <a:ext cx="3633056" cy="3302778"/>
          </a:xfrm>
          <a:prstGeom prst="rect">
            <a:avLst/>
          </a:prstGeom>
        </p:spPr>
      </p:pic>
    </p:spTree>
    <p:extLst>
      <p:ext uri="{BB962C8B-B14F-4D97-AF65-F5344CB8AC3E}">
        <p14:creationId xmlns:p14="http://schemas.microsoft.com/office/powerpoint/2010/main" val="3359830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6481903" cy="523220"/>
          </a:xfrm>
          <a:prstGeom prst="rect">
            <a:avLst/>
          </a:prstGeom>
          <a:noFill/>
        </p:spPr>
        <p:txBody>
          <a:bodyPr wrap="none" rtlCol="0">
            <a:spAutoFit/>
          </a:bodyPr>
          <a:lstStyle/>
          <a:p>
            <a:r>
              <a:rPr lang="fr-FR" sz="2800" b="1" cap="small" dirty="0">
                <a:latin typeface="+mj-lt"/>
              </a:rPr>
              <a:t>Comparaison des colonies – Lavezzi et Giraglia</a:t>
            </a:r>
            <a:endParaRPr lang="en-GB" sz="2800" b="1" i="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16</a:t>
              </a:fld>
              <a:endParaRPr lang="en-GB" sz="1600" b="1" dirty="0">
                <a:solidFill>
                  <a:srgbClr val="FEBE2F"/>
                </a:solidFill>
              </a:endParaRPr>
            </a:p>
          </p:txBody>
        </p:sp>
      </p:grpSp>
      <p:sp>
        <p:nvSpPr>
          <p:cNvPr id="12" name="ZoneTexte 11">
            <a:extLst>
              <a:ext uri="{FF2B5EF4-FFF2-40B4-BE49-F238E27FC236}">
                <a16:creationId xmlns:a16="http://schemas.microsoft.com/office/drawing/2014/main" id="{63602A99-47A0-4C9E-9F0A-E16071F8E7AF}"/>
              </a:ext>
            </a:extLst>
          </p:cNvPr>
          <p:cNvSpPr txBox="1"/>
          <p:nvPr/>
        </p:nvSpPr>
        <p:spPr>
          <a:xfrm>
            <a:off x="858624" y="1380778"/>
            <a:ext cx="10408362" cy="129586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Estimations des coefficients aberrantes des attributs de mouvements pour les colonies Lavezzi et Giraglia :</a:t>
            </a:r>
          </a:p>
          <a:p>
            <a:pPr marL="742950" lvl="1" indent="-285750">
              <a:lnSpc>
                <a:spcPct val="150000"/>
              </a:lnSpc>
              <a:buFont typeface="Calibri" panose="020F0502020204030204" pitchFamily="34" charset="0"/>
              <a:buChar char="-"/>
            </a:pPr>
            <a:r>
              <a:rPr lang="fr-FR" dirty="0"/>
              <a:t>beaucoup de pas très proches des côtes (données océanographiques manquantes)</a:t>
            </a:r>
          </a:p>
          <a:p>
            <a:pPr marL="742950" lvl="1" indent="-285750">
              <a:lnSpc>
                <a:spcPct val="150000"/>
              </a:lnSpc>
              <a:buFont typeface="Calibri" panose="020F0502020204030204" pitchFamily="34" charset="0"/>
              <a:buChar char="-"/>
            </a:pPr>
            <a:r>
              <a:rPr lang="fr-FR" dirty="0"/>
              <a:t>vols très courts (15 % font moins de 10 pas pour Lavezzi et 27 % pour Giraglia)</a:t>
            </a:r>
          </a:p>
        </p:txBody>
      </p:sp>
      <p:pic>
        <p:nvPicPr>
          <p:cNvPr id="14" name="Image 13">
            <a:extLst>
              <a:ext uri="{FF2B5EF4-FFF2-40B4-BE49-F238E27FC236}">
                <a16:creationId xmlns:a16="http://schemas.microsoft.com/office/drawing/2014/main" id="{40E9AAC1-F2B1-48E6-8001-87E30F48FDF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516846" y="3290452"/>
            <a:ext cx="4523878" cy="2865381"/>
          </a:xfrm>
          <a:prstGeom prst="rect">
            <a:avLst/>
          </a:prstGeom>
        </p:spPr>
      </p:pic>
      <p:pic>
        <p:nvPicPr>
          <p:cNvPr id="15" name="Image 14">
            <a:extLst>
              <a:ext uri="{FF2B5EF4-FFF2-40B4-BE49-F238E27FC236}">
                <a16:creationId xmlns:a16="http://schemas.microsoft.com/office/drawing/2014/main" id="{58F2545F-67A1-4B79-8E46-944C6D4D110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570720" y="3290453"/>
            <a:ext cx="4518188" cy="2865381"/>
          </a:xfrm>
          <a:prstGeom prst="rect">
            <a:avLst/>
          </a:prstGeom>
        </p:spPr>
      </p:pic>
    </p:spTree>
    <p:extLst>
      <p:ext uri="{BB962C8B-B14F-4D97-AF65-F5344CB8AC3E}">
        <p14:creationId xmlns:p14="http://schemas.microsoft.com/office/powerpoint/2010/main" val="2086408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5688737" cy="523220"/>
          </a:xfrm>
          <a:prstGeom prst="rect">
            <a:avLst/>
          </a:prstGeom>
          <a:noFill/>
        </p:spPr>
        <p:txBody>
          <a:bodyPr wrap="none" rtlCol="0">
            <a:spAutoFit/>
          </a:bodyPr>
          <a:lstStyle/>
          <a:p>
            <a:r>
              <a:rPr lang="fr-FR" sz="2800" b="1" cap="small" dirty="0">
                <a:latin typeface="+mj-lt"/>
              </a:rPr>
              <a:t>Classification non supervisée des Puffins</a:t>
            </a:r>
            <a:endParaRPr lang="en-GB" sz="2800" b="1" i="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17</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CC88F02D-58AF-4EF1-9125-E3D1919051DB}"/>
              </a:ext>
            </a:extLst>
          </p:cNvPr>
          <p:cNvSpPr txBox="1"/>
          <p:nvPr/>
        </p:nvSpPr>
        <p:spPr>
          <a:xfrm>
            <a:off x="858624" y="1380778"/>
            <a:ext cx="819455" cy="2126864"/>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endParaRPr lang="fr-FR" dirty="0"/>
          </a:p>
        </p:txBody>
      </p:sp>
    </p:spTree>
    <p:extLst>
      <p:ext uri="{BB962C8B-B14F-4D97-AF65-F5344CB8AC3E}">
        <p14:creationId xmlns:p14="http://schemas.microsoft.com/office/powerpoint/2010/main" val="2510713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1738425" cy="523220"/>
          </a:xfrm>
          <a:prstGeom prst="rect">
            <a:avLst/>
          </a:prstGeom>
          <a:noFill/>
        </p:spPr>
        <p:txBody>
          <a:bodyPr wrap="none" rtlCol="0">
            <a:spAutoFit/>
          </a:bodyPr>
          <a:lstStyle/>
          <a:p>
            <a:r>
              <a:rPr lang="fr-FR" sz="2800" b="1" cap="small" dirty="0">
                <a:latin typeface="+mj-lt"/>
              </a:rPr>
              <a:t>Conclusion</a:t>
            </a:r>
            <a:endParaRPr lang="en-GB" sz="2800" b="1" i="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18</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CC88F02D-58AF-4EF1-9125-E3D1919051DB}"/>
              </a:ext>
            </a:extLst>
          </p:cNvPr>
          <p:cNvSpPr txBox="1"/>
          <p:nvPr/>
        </p:nvSpPr>
        <p:spPr>
          <a:xfrm>
            <a:off x="858624" y="1380778"/>
            <a:ext cx="473206" cy="464871"/>
          </a:xfrm>
          <a:prstGeom prst="rect">
            <a:avLst/>
          </a:prstGeom>
          <a:noFill/>
        </p:spPr>
        <p:txBody>
          <a:bodyPr wrap="none" rtlCol="0">
            <a:spAutoFit/>
          </a:bodyPr>
          <a:lstStyle/>
          <a:p>
            <a:pPr marL="285750" indent="-285750">
              <a:lnSpc>
                <a:spcPct val="150000"/>
              </a:lnSpc>
              <a:buFont typeface="Arial" panose="020B0604020202020204" pitchFamily="34" charset="0"/>
              <a:buChar char="•"/>
            </a:pPr>
            <a:endParaRPr lang="fr-FR" dirty="0"/>
          </a:p>
        </p:txBody>
      </p:sp>
      <p:sp>
        <p:nvSpPr>
          <p:cNvPr id="12" name="ZoneTexte 11">
            <a:extLst>
              <a:ext uri="{FF2B5EF4-FFF2-40B4-BE49-F238E27FC236}">
                <a16:creationId xmlns:a16="http://schemas.microsoft.com/office/drawing/2014/main" id="{E4B7875A-7145-4CFC-881E-EE109F3F00A1}"/>
              </a:ext>
            </a:extLst>
          </p:cNvPr>
          <p:cNvSpPr txBox="1"/>
          <p:nvPr/>
        </p:nvSpPr>
        <p:spPr>
          <a:xfrm>
            <a:off x="858624" y="1380778"/>
            <a:ext cx="5724580" cy="2126864"/>
          </a:xfrm>
          <a:prstGeom prst="rect">
            <a:avLst/>
          </a:prstGeom>
          <a:noFill/>
        </p:spPr>
        <p:txBody>
          <a:bodyPr wrap="non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Instabilité des résultats selon les colonies :</a:t>
            </a:r>
          </a:p>
          <a:p>
            <a:pPr marL="742950" lvl="1" indent="-285750">
              <a:lnSpc>
                <a:spcPct val="150000"/>
              </a:lnSpc>
              <a:buFont typeface="Calibri" panose="020F0502020204030204" pitchFamily="34" charset="0"/>
              <a:buChar char="-"/>
              <a:defRPr/>
            </a:pPr>
            <a:r>
              <a:rPr kumimoji="0" lang="fr-FR" b="0" i="0" u="none" strike="noStrike" kern="1200" cap="none" spc="0" normalizeH="0" baseline="0" noProof="0" dirty="0">
                <a:ln>
                  <a:noFill/>
                </a:ln>
                <a:solidFill>
                  <a:prstClr val="black"/>
                </a:solidFill>
                <a:effectLst/>
                <a:uLnTx/>
                <a:uFillTx/>
                <a:latin typeface="Calibri" panose="020F0502020204030204"/>
                <a:ea typeface="+mn-ea"/>
                <a:cs typeface="+mn-cs"/>
              </a:rPr>
              <a:t>proximité </a:t>
            </a:r>
            <a:r>
              <a:rPr lang="fr-FR" dirty="0">
                <a:solidFill>
                  <a:prstClr val="black"/>
                </a:solidFill>
                <a:latin typeface="Calibri" panose="020F0502020204030204"/>
              </a:rPr>
              <a:t>aux côtes</a:t>
            </a:r>
          </a:p>
          <a:p>
            <a:pPr marL="742950" lvl="1" indent="-285750">
              <a:lnSpc>
                <a:spcPct val="150000"/>
              </a:lnSpc>
              <a:buFont typeface="Calibri" panose="020F0502020204030204" pitchFamily="34" charset="0"/>
              <a:buChar char="-"/>
              <a:defRPr/>
            </a:pPr>
            <a:r>
              <a:rPr kumimoji="0" lang="fr-FR" b="0" i="0" u="none" strike="noStrike" kern="1200" cap="none" spc="0" normalizeH="0" baseline="0" noProof="0" dirty="0">
                <a:ln>
                  <a:noFill/>
                </a:ln>
                <a:solidFill>
                  <a:prstClr val="black"/>
                </a:solidFill>
                <a:effectLst/>
                <a:uLnTx/>
                <a:uFillTx/>
                <a:latin typeface="Calibri" panose="020F0502020204030204"/>
                <a:ea typeface="+mn-ea"/>
                <a:cs typeface="+mn-cs"/>
              </a:rPr>
              <a:t>comp</a:t>
            </a:r>
            <a:r>
              <a:rPr lang="fr-FR" dirty="0" err="1">
                <a:solidFill>
                  <a:prstClr val="black"/>
                </a:solidFill>
                <a:latin typeface="Calibri" panose="020F0502020204030204"/>
              </a:rPr>
              <a:t>ortements</a:t>
            </a:r>
            <a:r>
              <a:rPr lang="fr-FR" dirty="0">
                <a:solidFill>
                  <a:prstClr val="black"/>
                </a:solidFill>
                <a:latin typeface="Calibri" panose="020F0502020204030204"/>
              </a:rPr>
              <a:t> de déplacement</a:t>
            </a:r>
          </a:p>
          <a:p>
            <a:pPr marL="742950" lvl="1" indent="-285750">
              <a:lnSpc>
                <a:spcPct val="150000"/>
              </a:lnSpc>
              <a:buFont typeface="Calibri" panose="020F0502020204030204" pitchFamily="34" charset="0"/>
              <a:buChar char="-"/>
              <a:defRPr/>
            </a:pPr>
            <a:endParaRPr kumimoji="0" lang="fr-FR"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[faire le lien avec les résultats de Clara P. et Matthieu A.]</a:t>
            </a:r>
          </a:p>
        </p:txBody>
      </p:sp>
    </p:spTree>
    <p:extLst>
      <p:ext uri="{BB962C8B-B14F-4D97-AF65-F5344CB8AC3E}">
        <p14:creationId xmlns:p14="http://schemas.microsoft.com/office/powerpoint/2010/main" val="401385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02/02/2022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3091359" cy="523220"/>
          </a:xfrm>
          <a:prstGeom prst="rect">
            <a:avLst/>
          </a:prstGeom>
          <a:noFill/>
        </p:spPr>
        <p:txBody>
          <a:bodyPr wrap="none" rtlCol="0">
            <a:spAutoFit/>
          </a:bodyPr>
          <a:lstStyle/>
          <a:p>
            <a:r>
              <a:rPr lang="fr-FR" sz="2800" b="1" cap="small" dirty="0">
                <a:latin typeface="+mj-lt"/>
              </a:rPr>
              <a:t>Pistes d’amélioration</a:t>
            </a:r>
            <a:endParaRPr lang="en-GB" sz="2800" b="1" i="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19</a:t>
              </a:fld>
              <a:endParaRPr lang="en-GB" sz="1600" b="1" dirty="0">
                <a:solidFill>
                  <a:srgbClr val="FEBE2F"/>
                </a:solidFill>
              </a:endParaRPr>
            </a:p>
          </p:txBody>
        </p:sp>
      </p:grpSp>
      <p:sp>
        <p:nvSpPr>
          <p:cNvPr id="12" name="ZoneTexte 11">
            <a:extLst>
              <a:ext uri="{FF2B5EF4-FFF2-40B4-BE49-F238E27FC236}">
                <a16:creationId xmlns:a16="http://schemas.microsoft.com/office/drawing/2014/main" id="{21E7758E-EC3F-4161-981A-3818329E9E51}"/>
              </a:ext>
            </a:extLst>
          </p:cNvPr>
          <p:cNvSpPr txBox="1"/>
          <p:nvPr/>
        </p:nvSpPr>
        <p:spPr>
          <a:xfrm>
            <a:off x="858624" y="1380778"/>
            <a:ext cx="9384492" cy="2957861"/>
          </a:xfrm>
          <a:prstGeom prst="rect">
            <a:avLst/>
          </a:prstGeom>
          <a:noFill/>
        </p:spPr>
        <p:txBody>
          <a:bodyPr wrap="non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fr-FR" dirty="0">
                <a:solidFill>
                  <a:prstClr val="black"/>
                </a:solidFill>
                <a:latin typeface="Calibri" panose="020F0502020204030204"/>
              </a:rPr>
              <a:t>Sélection de variables (</a:t>
            </a:r>
            <a:r>
              <a:rPr lang="fr-FR" i="1" dirty="0" err="1">
                <a:solidFill>
                  <a:prstClr val="black"/>
                </a:solidFill>
                <a:latin typeface="Calibri" panose="020F0502020204030204"/>
              </a:rPr>
              <a:t>stepwise</a:t>
            </a:r>
            <a:r>
              <a:rPr lang="fr-FR" i="1" dirty="0">
                <a:solidFill>
                  <a:prstClr val="black"/>
                </a:solidFill>
                <a:latin typeface="Calibri" panose="020F0502020204030204"/>
              </a:rPr>
              <a:t>?</a:t>
            </a:r>
            <a:r>
              <a:rPr lang="fr-FR" dirty="0">
                <a:solidFill>
                  <a:prstClr val="black"/>
                </a:solidFill>
                <a:latin typeface="Calibri" panose="020F0502020204030204"/>
              </a:rPr>
              <a:t>)</a:t>
            </a:r>
            <a:endParaRPr kumimoji="0" lang="fr-FR" sz="1800" b="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fr-FR" dirty="0">
              <a:solidFill>
                <a:prstClr val="black"/>
              </a:solidFill>
              <a:latin typeface="Calibri" panose="020F0502020204030204"/>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Remise en cause de l’hypothèse d’indépendance entre l’angle de rotation et les pas précédents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Comparaison de l’efficacité de la méthode en séparant les différentes années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fr-FR" dirty="0">
              <a:solidFill>
                <a:prstClr val="black"/>
              </a:solidFill>
              <a:latin typeface="Calibri" panose="020F0502020204030204"/>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6618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4960135-09E6-427A-A334-83730021D6FC}"/>
              </a:ext>
            </a:extLst>
          </p:cNvPr>
          <p:cNvSpPr txBox="1"/>
          <p:nvPr/>
        </p:nvSpPr>
        <p:spPr>
          <a:xfrm>
            <a:off x="331514" y="368212"/>
            <a:ext cx="1519968" cy="523220"/>
          </a:xfrm>
          <a:prstGeom prst="rect">
            <a:avLst/>
          </a:prstGeom>
          <a:noFill/>
        </p:spPr>
        <p:txBody>
          <a:bodyPr wrap="none" rtlCol="0">
            <a:spAutoFit/>
          </a:bodyPr>
          <a:lstStyle/>
          <a:p>
            <a:r>
              <a:rPr lang="fr-FR" sz="2800" b="1" cap="small" dirty="0">
                <a:latin typeface="+mj-lt"/>
              </a:rPr>
              <a:t>Sommaire</a:t>
            </a:r>
            <a:endParaRPr lang="en-GB" sz="2800" b="1" cap="small" dirty="0">
              <a:latin typeface="+mj-lt"/>
            </a:endParaRPr>
          </a:p>
        </p:txBody>
      </p:sp>
      <p:grpSp>
        <p:nvGrpSpPr>
          <p:cNvPr id="8" name="Groupe 7">
            <a:extLst>
              <a:ext uri="{FF2B5EF4-FFF2-40B4-BE49-F238E27FC236}">
                <a16:creationId xmlns:a16="http://schemas.microsoft.com/office/drawing/2014/main" id="{3C66298B-4436-40D4-AC65-3A9D74C72330}"/>
              </a:ext>
            </a:extLst>
          </p:cNvPr>
          <p:cNvGrpSpPr/>
          <p:nvPr/>
        </p:nvGrpSpPr>
        <p:grpSpPr>
          <a:xfrm>
            <a:off x="0" y="6334779"/>
            <a:ext cx="11949947" cy="523220"/>
            <a:chOff x="0" y="6334779"/>
            <a:chExt cx="11949947" cy="523220"/>
          </a:xfrm>
        </p:grpSpPr>
        <p:pic>
          <p:nvPicPr>
            <p:cNvPr id="9" name="Image 8">
              <a:extLst>
                <a:ext uri="{FF2B5EF4-FFF2-40B4-BE49-F238E27FC236}">
                  <a16:creationId xmlns:a16="http://schemas.microsoft.com/office/drawing/2014/main" id="{F0EAFB87-A990-4FAC-BB1F-C04080C94C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10" name="Groupe 9">
              <a:extLst>
                <a:ext uri="{FF2B5EF4-FFF2-40B4-BE49-F238E27FC236}">
                  <a16:creationId xmlns:a16="http://schemas.microsoft.com/office/drawing/2014/main" id="{C7F0026C-B94D-4A04-B56A-CF8190E3C883}"/>
                </a:ext>
              </a:extLst>
            </p:cNvPr>
            <p:cNvGrpSpPr/>
            <p:nvPr/>
          </p:nvGrpSpPr>
          <p:grpSpPr>
            <a:xfrm>
              <a:off x="5106953" y="6538771"/>
              <a:ext cx="6842994" cy="276999"/>
              <a:chOff x="5106953" y="6538771"/>
              <a:chExt cx="6842994" cy="276999"/>
            </a:xfrm>
          </p:grpSpPr>
          <p:sp>
            <p:nvSpPr>
              <p:cNvPr id="11" name="ZoneTexte 10">
                <a:extLst>
                  <a:ext uri="{FF2B5EF4-FFF2-40B4-BE49-F238E27FC236}">
                    <a16:creationId xmlns:a16="http://schemas.microsoft.com/office/drawing/2014/main" id="{5B029113-D496-4A2E-BC9A-1F6F76F75C2A}"/>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12" name="ZoneTexte 11">
                <a:extLst>
                  <a:ext uri="{FF2B5EF4-FFF2-40B4-BE49-F238E27FC236}">
                    <a16:creationId xmlns:a16="http://schemas.microsoft.com/office/drawing/2014/main" id="{B6E3F6AE-A1F7-4E4A-9005-FFBC9B3D5875}"/>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13" name="ZoneTexte 12">
            <a:extLst>
              <a:ext uri="{FF2B5EF4-FFF2-40B4-BE49-F238E27FC236}">
                <a16:creationId xmlns:a16="http://schemas.microsoft.com/office/drawing/2014/main" id="{5C28FE57-A815-4462-A5B9-8C3944D7129B}"/>
              </a:ext>
            </a:extLst>
          </p:cNvPr>
          <p:cNvSpPr txBox="1"/>
          <p:nvPr/>
        </p:nvSpPr>
        <p:spPr>
          <a:xfrm>
            <a:off x="858624" y="1380778"/>
            <a:ext cx="4991751" cy="378885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Introduction au concept de préférence d’habitat</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Données de mouvement et de paysage</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Analyse par </a:t>
            </a:r>
            <a:r>
              <a:rPr lang="fr-FR" i="1" dirty="0" err="1"/>
              <a:t>integrated</a:t>
            </a:r>
            <a:r>
              <a:rPr lang="fr-FR" i="1" dirty="0"/>
              <a:t> </a:t>
            </a:r>
            <a:r>
              <a:rPr lang="fr-FR" i="1" dirty="0" err="1"/>
              <a:t>step</a:t>
            </a:r>
            <a:r>
              <a:rPr lang="fr-FR" i="1" dirty="0"/>
              <a:t> </a:t>
            </a:r>
            <a:r>
              <a:rPr lang="fr-FR" i="1" dirty="0" err="1"/>
              <a:t>selection</a:t>
            </a:r>
            <a:endParaRPr lang="fr-FR" dirty="0"/>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Habitats préférés des Puffins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Limites et recommandations</a:t>
            </a:r>
          </a:p>
        </p:txBody>
      </p:sp>
    </p:spTree>
    <p:extLst>
      <p:ext uri="{BB962C8B-B14F-4D97-AF65-F5344CB8AC3E}">
        <p14:creationId xmlns:p14="http://schemas.microsoft.com/office/powerpoint/2010/main" val="2720154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1973617" cy="523220"/>
          </a:xfrm>
          <a:prstGeom prst="rect">
            <a:avLst/>
          </a:prstGeom>
          <a:noFill/>
        </p:spPr>
        <p:txBody>
          <a:bodyPr wrap="none" rtlCol="0">
            <a:spAutoFit/>
          </a:bodyPr>
          <a:lstStyle/>
          <a:p>
            <a:r>
              <a:rPr lang="fr-FR" sz="2800" b="1" cap="small" dirty="0">
                <a:latin typeface="+mj-lt"/>
              </a:rPr>
              <a:t>Bibliographie</a:t>
            </a:r>
            <a:endParaRPr lang="en-GB" sz="2800" b="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20</a:t>
              </a:fld>
              <a:endParaRPr lang="en-GB" sz="1600" b="1" dirty="0">
                <a:solidFill>
                  <a:srgbClr val="FEBE2F"/>
                </a:solidFill>
              </a:endParaRPr>
            </a:p>
          </p:txBody>
        </p:sp>
      </p:grpSp>
      <p:sp>
        <p:nvSpPr>
          <p:cNvPr id="13" name="ZoneTexte 12">
            <a:extLst>
              <a:ext uri="{FF2B5EF4-FFF2-40B4-BE49-F238E27FC236}">
                <a16:creationId xmlns:a16="http://schemas.microsoft.com/office/drawing/2014/main" id="{DA6527CC-E0AD-439F-B15F-0ACB59D524E6}"/>
              </a:ext>
            </a:extLst>
          </p:cNvPr>
          <p:cNvSpPr txBox="1"/>
          <p:nvPr/>
        </p:nvSpPr>
        <p:spPr>
          <a:xfrm>
            <a:off x="870529" y="1453773"/>
            <a:ext cx="10844444" cy="311072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GB" sz="1200" i="1" dirty="0"/>
              <a:t>Integrated step selection analysis: bridging the gap between resource selection and animal movement</a:t>
            </a:r>
            <a:r>
              <a:rPr lang="en-GB" sz="1200" dirty="0"/>
              <a:t>, par Tal </a:t>
            </a:r>
            <a:r>
              <a:rPr lang="en-GB" sz="1200" dirty="0" err="1"/>
              <a:t>Avgar</a:t>
            </a:r>
            <a:r>
              <a:rPr lang="en-GB" sz="1200" dirty="0"/>
              <a:t>, Jonathan R. Potts, Mark A. Lewis et Mark S. Boyce</a:t>
            </a:r>
            <a:endParaRPr lang="fr-FR" sz="1200" dirty="0"/>
          </a:p>
          <a:p>
            <a:pPr marL="285750" indent="-285750">
              <a:lnSpc>
                <a:spcPct val="150000"/>
              </a:lnSpc>
              <a:buFont typeface="Arial" panose="020B0604020202020204" pitchFamily="34" charset="0"/>
              <a:buChar char="•"/>
            </a:pPr>
            <a:endParaRPr lang="fr-FR" sz="1200" dirty="0"/>
          </a:p>
          <a:p>
            <a:pPr marL="285750" indent="-285750">
              <a:lnSpc>
                <a:spcPct val="150000"/>
              </a:lnSpc>
              <a:buFont typeface="Arial" panose="020B0604020202020204" pitchFamily="34" charset="0"/>
              <a:buChar char="•"/>
            </a:pPr>
            <a:r>
              <a:rPr lang="fr-FR" sz="1200" i="1" dirty="0" err="1"/>
              <a:t>Testing</a:t>
            </a:r>
            <a:r>
              <a:rPr lang="fr-FR" sz="1200" i="1" dirty="0"/>
              <a:t> the </a:t>
            </a:r>
            <a:r>
              <a:rPr lang="fr-FR" sz="1200" i="1" dirty="0" err="1"/>
              <a:t>transferability</a:t>
            </a:r>
            <a:r>
              <a:rPr lang="fr-FR" sz="1200" i="1" dirty="0"/>
              <a:t> of </a:t>
            </a:r>
            <a:r>
              <a:rPr lang="fr-FR" sz="1200" i="1" dirty="0" err="1"/>
              <a:t>track-based</a:t>
            </a:r>
            <a:r>
              <a:rPr lang="fr-FR" sz="1200" i="1" dirty="0"/>
              <a:t> habitat </a:t>
            </a:r>
            <a:r>
              <a:rPr lang="fr-FR" sz="1200" i="1" dirty="0" err="1"/>
              <a:t>models</a:t>
            </a:r>
            <a:r>
              <a:rPr lang="fr-FR" sz="1200" i="1" dirty="0"/>
              <a:t> for </a:t>
            </a:r>
            <a:r>
              <a:rPr lang="fr-FR" sz="1200" i="1" dirty="0" err="1"/>
              <a:t>sound</a:t>
            </a:r>
            <a:r>
              <a:rPr lang="fr-FR" sz="1200" i="1" dirty="0"/>
              <a:t> marine spatial planning</a:t>
            </a:r>
            <a:r>
              <a:rPr lang="fr-FR" sz="1200" dirty="0"/>
              <a:t>, par Clara Péron, Matthieu Authier et David </a:t>
            </a:r>
            <a:r>
              <a:rPr lang="fr-FR" sz="1200" dirty="0" err="1"/>
              <a:t>Grémillet</a:t>
            </a:r>
            <a:endParaRPr lang="fr-FR" sz="1200" dirty="0"/>
          </a:p>
          <a:p>
            <a:pPr marL="285750" indent="-285750">
              <a:lnSpc>
                <a:spcPct val="150000"/>
              </a:lnSpc>
              <a:buFont typeface="Arial" panose="020B0604020202020204" pitchFamily="34" charset="0"/>
              <a:buChar char="•"/>
            </a:pPr>
            <a:endParaRPr lang="fr-FR" sz="1200" dirty="0"/>
          </a:p>
          <a:p>
            <a:pPr marL="285750" indent="-285750">
              <a:lnSpc>
                <a:spcPct val="150000"/>
              </a:lnSpc>
              <a:buFont typeface="Arial" panose="020B0604020202020204" pitchFamily="34" charset="0"/>
              <a:buChar char="•"/>
            </a:pPr>
            <a:r>
              <a:rPr lang="fr-FR" sz="1200" i="1" dirty="0"/>
              <a:t>Animal </a:t>
            </a:r>
            <a:r>
              <a:rPr lang="fr-FR" sz="1200" i="1" dirty="0" err="1"/>
              <a:t>movement</a:t>
            </a:r>
            <a:r>
              <a:rPr lang="fr-FR" sz="1200" i="1" dirty="0"/>
              <a:t> </a:t>
            </a:r>
            <a:r>
              <a:rPr lang="fr-FR" sz="1200" i="1" dirty="0" err="1"/>
              <a:t>tools</a:t>
            </a:r>
            <a:r>
              <a:rPr lang="fr-FR" sz="1200" i="1" dirty="0"/>
              <a:t> (</a:t>
            </a:r>
            <a:r>
              <a:rPr lang="fr-FR" sz="1200" i="1" dirty="0" err="1"/>
              <a:t>amt</a:t>
            </a:r>
            <a:r>
              <a:rPr lang="fr-FR" sz="1200" i="1" dirty="0"/>
              <a:t>): R package for </a:t>
            </a:r>
            <a:r>
              <a:rPr lang="fr-FR" sz="1200" i="1" dirty="0" err="1"/>
              <a:t>managing</a:t>
            </a:r>
            <a:r>
              <a:rPr lang="fr-FR" sz="1200" i="1" dirty="0"/>
              <a:t> </a:t>
            </a:r>
            <a:r>
              <a:rPr lang="fr-FR" sz="1200" i="1" dirty="0" err="1"/>
              <a:t>tracking</a:t>
            </a:r>
            <a:r>
              <a:rPr lang="fr-FR" sz="1200" i="1" dirty="0"/>
              <a:t> data and </a:t>
            </a:r>
            <a:r>
              <a:rPr lang="fr-FR" sz="1200" i="1" dirty="0" err="1"/>
              <a:t>conducting</a:t>
            </a:r>
            <a:r>
              <a:rPr lang="fr-FR" sz="1200" i="1" dirty="0"/>
              <a:t> habitat </a:t>
            </a:r>
            <a:r>
              <a:rPr lang="fr-FR" sz="1200" i="1" dirty="0" err="1"/>
              <a:t>selection</a:t>
            </a:r>
            <a:r>
              <a:rPr lang="fr-FR" sz="1200" i="1" dirty="0"/>
              <a:t> analyses</a:t>
            </a:r>
            <a:r>
              <a:rPr lang="fr-FR" sz="1200" dirty="0"/>
              <a:t>, par Johannes Signer, John </a:t>
            </a:r>
            <a:r>
              <a:rPr lang="fr-FR" sz="1200" dirty="0" err="1"/>
              <a:t>Fieberg</a:t>
            </a:r>
            <a:r>
              <a:rPr lang="fr-FR" sz="1200" dirty="0"/>
              <a:t> et Tal </a:t>
            </a:r>
            <a:r>
              <a:rPr lang="fr-FR" sz="1200" dirty="0" err="1"/>
              <a:t>Avgar</a:t>
            </a:r>
            <a:endParaRPr lang="fr-FR" sz="1200" dirty="0"/>
          </a:p>
          <a:p>
            <a:pPr marL="285750" indent="-285750">
              <a:lnSpc>
                <a:spcPct val="150000"/>
              </a:lnSpc>
              <a:buFont typeface="Arial" panose="020B0604020202020204" pitchFamily="34" charset="0"/>
              <a:buChar char="•"/>
            </a:pPr>
            <a:endParaRPr lang="fr-FR" sz="1200" dirty="0"/>
          </a:p>
          <a:p>
            <a:pPr marL="285750" indent="-285750">
              <a:lnSpc>
                <a:spcPct val="150000"/>
              </a:lnSpc>
              <a:buFont typeface="Arial" panose="020B0604020202020204" pitchFamily="34" charset="0"/>
              <a:buChar char="•"/>
            </a:pPr>
            <a:r>
              <a:rPr lang="en-GB" sz="1200" i="1" dirty="0"/>
              <a:t>Applications of step-selection functions in ecology and conservation</a:t>
            </a:r>
            <a:r>
              <a:rPr lang="en-GB" sz="1200" dirty="0"/>
              <a:t>, par Henrik </a:t>
            </a:r>
            <a:r>
              <a:rPr lang="en-GB" sz="1200" dirty="0" err="1"/>
              <a:t>Thurfjell</a:t>
            </a:r>
            <a:r>
              <a:rPr lang="en-GB" sz="1200" dirty="0"/>
              <a:t>, Simone </a:t>
            </a:r>
            <a:r>
              <a:rPr lang="en-GB" sz="1200" dirty="0" err="1"/>
              <a:t>Ciuti</a:t>
            </a:r>
            <a:r>
              <a:rPr lang="en-GB" sz="1200" dirty="0"/>
              <a:t> et Mark S. Boyce</a:t>
            </a:r>
          </a:p>
          <a:p>
            <a:pPr marL="285750" indent="-285750">
              <a:lnSpc>
                <a:spcPct val="150000"/>
              </a:lnSpc>
              <a:buFont typeface="Arial" panose="020B0604020202020204" pitchFamily="34" charset="0"/>
              <a:buChar char="•"/>
            </a:pPr>
            <a:endParaRPr lang="fr-FR" sz="1200" dirty="0"/>
          </a:p>
          <a:p>
            <a:pPr marL="285750" indent="-285750">
              <a:lnSpc>
                <a:spcPct val="150000"/>
              </a:lnSpc>
              <a:buFont typeface="Arial" panose="020B0604020202020204" pitchFamily="34" charset="0"/>
              <a:buChar char="•"/>
            </a:pPr>
            <a:r>
              <a:rPr lang="en-GB" sz="1200" i="1" dirty="0"/>
              <a:t>The hidden part of Markovian stochastic processes for biology and ecology</a:t>
            </a:r>
            <a:r>
              <a:rPr lang="en-GB" sz="1200" dirty="0"/>
              <a:t>, par Marie-Pierre Etienne</a:t>
            </a:r>
          </a:p>
          <a:p>
            <a:pPr marL="285750" indent="-285750">
              <a:lnSpc>
                <a:spcPct val="150000"/>
              </a:lnSpc>
              <a:buFont typeface="Arial" panose="020B0604020202020204" pitchFamily="34" charset="0"/>
              <a:buChar char="•"/>
            </a:pPr>
            <a:endParaRPr lang="fr-FR" sz="1200" dirty="0"/>
          </a:p>
          <a:p>
            <a:pPr marL="285750" indent="-285750">
              <a:lnSpc>
                <a:spcPct val="150000"/>
              </a:lnSpc>
              <a:buFont typeface="Arial" panose="020B0604020202020204" pitchFamily="34" charset="0"/>
              <a:buChar char="•"/>
            </a:pPr>
            <a:endParaRPr lang="en-GB" sz="1200" dirty="0"/>
          </a:p>
        </p:txBody>
      </p:sp>
    </p:spTree>
    <p:extLst>
      <p:ext uri="{BB962C8B-B14F-4D97-AF65-F5344CB8AC3E}">
        <p14:creationId xmlns:p14="http://schemas.microsoft.com/office/powerpoint/2010/main" val="2783883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809958" y="1474182"/>
            <a:ext cx="4572084" cy="584775"/>
          </a:xfrm>
          <a:prstGeom prst="rect">
            <a:avLst/>
          </a:prstGeom>
          <a:noFill/>
        </p:spPr>
        <p:txBody>
          <a:bodyPr wrap="none" rtlCol="0">
            <a:spAutoFit/>
          </a:bodyPr>
          <a:lstStyle/>
          <a:p>
            <a:pPr algn="ctr"/>
            <a:r>
              <a:rPr lang="fr-FR" sz="3200" b="1" cap="small" dirty="0">
                <a:latin typeface="+mj-lt"/>
              </a:rPr>
              <a:t>Merci pour votre attention.</a:t>
            </a:r>
            <a:endParaRPr lang="en-GB" sz="3200" b="1" cap="small" dirty="0">
              <a:latin typeface="+mj-lt"/>
            </a:endParaRPr>
          </a:p>
        </p:txBody>
      </p:sp>
      <p:pic>
        <p:nvPicPr>
          <p:cNvPr id="3" name="Image 2">
            <a:extLst>
              <a:ext uri="{FF2B5EF4-FFF2-40B4-BE49-F238E27FC236}">
                <a16:creationId xmlns:a16="http://schemas.microsoft.com/office/drawing/2014/main" id="{2D464AE2-3376-47FF-B29B-661A0646B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28480"/>
            <a:ext cx="2272683" cy="938398"/>
          </a:xfrm>
          <a:prstGeom prst="rect">
            <a:avLst/>
          </a:prstGeom>
        </p:spPr>
      </p:pic>
      <p:sp>
        <p:nvSpPr>
          <p:cNvPr id="8" name="ZoneTexte 7">
            <a:extLst>
              <a:ext uri="{FF2B5EF4-FFF2-40B4-BE49-F238E27FC236}">
                <a16:creationId xmlns:a16="http://schemas.microsoft.com/office/drawing/2014/main" id="{83FAB132-8025-4197-9B52-F81567AA023C}"/>
              </a:ext>
            </a:extLst>
          </p:cNvPr>
          <p:cNvSpPr txBox="1"/>
          <p:nvPr/>
        </p:nvSpPr>
        <p:spPr>
          <a:xfrm>
            <a:off x="4099299" y="3063850"/>
            <a:ext cx="3993401" cy="2864630"/>
          </a:xfrm>
          <a:prstGeom prst="rect">
            <a:avLst/>
          </a:prstGeom>
          <a:noFill/>
        </p:spPr>
        <p:txBody>
          <a:bodyPr wrap="none" rtlCol="0" anchor="ctr">
            <a:spAutoFit/>
          </a:bodyPr>
          <a:lstStyle/>
          <a:p>
            <a:pPr algn="ctr">
              <a:lnSpc>
                <a:spcPct val="150000"/>
              </a:lnSpc>
            </a:pPr>
            <a:r>
              <a:rPr lang="fr-FR" sz="2000" b="1" dirty="0">
                <a:latin typeface="+mj-lt"/>
              </a:rPr>
              <a:t>Pierre</a:t>
            </a:r>
            <a:r>
              <a:rPr lang="fr-FR" sz="2000" b="1" cap="small" dirty="0">
                <a:latin typeface="+mj-lt"/>
              </a:rPr>
              <a:t> Cottais</a:t>
            </a:r>
          </a:p>
          <a:p>
            <a:pPr algn="ctr">
              <a:lnSpc>
                <a:spcPct val="150000"/>
              </a:lnSpc>
            </a:pPr>
            <a:r>
              <a:rPr lang="fr-FR" sz="2000" b="1" dirty="0">
                <a:latin typeface="+mj-lt"/>
              </a:rPr>
              <a:t>An</a:t>
            </a:r>
            <a:r>
              <a:rPr lang="fr-FR" sz="2000" b="1" cap="small" dirty="0">
                <a:latin typeface="+mj-lt"/>
              </a:rPr>
              <a:t> </a:t>
            </a:r>
            <a:r>
              <a:rPr lang="fr-FR" sz="2000" b="1" cap="small" dirty="0" err="1">
                <a:latin typeface="+mj-lt"/>
              </a:rPr>
              <a:t>Hoàng</a:t>
            </a:r>
            <a:br>
              <a:rPr lang="fr-FR" sz="2000" b="1" cap="small" dirty="0">
                <a:latin typeface="+mj-lt"/>
              </a:rPr>
            </a:br>
            <a:br>
              <a:rPr lang="fr-FR" sz="1100" b="1" cap="small" dirty="0">
                <a:latin typeface="+mj-lt"/>
              </a:rPr>
            </a:br>
            <a:r>
              <a:rPr lang="fr-FR" sz="2000" b="1" dirty="0">
                <a:latin typeface="+mj-lt"/>
              </a:rPr>
              <a:t>sous la tutelle de Marie-Pierre </a:t>
            </a:r>
            <a:r>
              <a:rPr lang="fr-FR" sz="2000" b="1" cap="small" dirty="0">
                <a:latin typeface="+mj-lt"/>
              </a:rPr>
              <a:t>Etienne</a:t>
            </a:r>
          </a:p>
          <a:p>
            <a:pPr algn="ctr">
              <a:lnSpc>
                <a:spcPct val="200000"/>
              </a:lnSpc>
            </a:pPr>
            <a:endParaRPr lang="fr-FR" sz="2000" b="1" cap="small" dirty="0">
              <a:latin typeface="+mj-lt"/>
            </a:endParaRPr>
          </a:p>
          <a:p>
            <a:pPr algn="ctr">
              <a:lnSpc>
                <a:spcPct val="200000"/>
              </a:lnSpc>
            </a:pPr>
            <a:fld id="{FE1A6649-48A0-478D-851B-523F4C103A5C}" type="datetime4">
              <a:rPr lang="fr-FR" sz="2000" b="1" smtClean="0">
                <a:latin typeface="+mj-lt"/>
              </a:rPr>
              <a:t>1er février 2022</a:t>
            </a:fld>
            <a:endParaRPr lang="en-GB" sz="2000" b="1" dirty="0">
              <a:latin typeface="+mj-lt"/>
            </a:endParaRPr>
          </a:p>
        </p:txBody>
      </p:sp>
    </p:spTree>
    <p:extLst>
      <p:ext uri="{BB962C8B-B14F-4D97-AF65-F5344CB8AC3E}">
        <p14:creationId xmlns:p14="http://schemas.microsoft.com/office/powerpoint/2010/main" val="98470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e 25">
            <a:extLst>
              <a:ext uri="{FF2B5EF4-FFF2-40B4-BE49-F238E27FC236}">
                <a16:creationId xmlns:a16="http://schemas.microsoft.com/office/drawing/2014/main" id="{AE4CD434-DA74-453D-9410-A53708DEF9E4}"/>
              </a:ext>
            </a:extLst>
          </p:cNvPr>
          <p:cNvGrpSpPr/>
          <p:nvPr/>
        </p:nvGrpSpPr>
        <p:grpSpPr>
          <a:xfrm>
            <a:off x="11498080" y="106603"/>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3</a:t>
              </a:fld>
              <a:endParaRPr lang="en-GB" sz="1600" b="1" dirty="0">
                <a:solidFill>
                  <a:srgbClr val="FEBE2F"/>
                </a:solidFill>
              </a:endParaRPr>
            </a:p>
          </p:txBody>
        </p:sp>
      </p:grpSp>
      <p:sp>
        <p:nvSpPr>
          <p:cNvPr id="23" name="TextBox 4">
            <a:extLst>
              <a:ext uri="{FF2B5EF4-FFF2-40B4-BE49-F238E27FC236}">
                <a16:creationId xmlns:a16="http://schemas.microsoft.com/office/drawing/2014/main" id="{1C388D86-995E-4A0F-8BC5-8E3494D13710}"/>
              </a:ext>
            </a:extLst>
          </p:cNvPr>
          <p:cNvSpPr txBox="1"/>
          <p:nvPr/>
        </p:nvSpPr>
        <p:spPr>
          <a:xfrm>
            <a:off x="5563584" y="1380778"/>
            <a:ext cx="6611660"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Si on pouvait prendre une photographie…</a:t>
            </a:r>
          </a:p>
          <a:p>
            <a:pPr marL="742950" lvl="1" indent="-285750" algn="just">
              <a:lnSpc>
                <a:spcPct val="150000"/>
              </a:lnSpc>
              <a:buFont typeface="Calibri" panose="020F0502020204030204" pitchFamily="34" charset="0"/>
              <a:buChar char="-"/>
            </a:pPr>
            <a:r>
              <a:rPr lang="fr-FR" dirty="0"/>
              <a:t>proportion des individus observés dans les différents </a:t>
            </a:r>
            <a:r>
              <a:rPr lang="fr-FR" b="1" dirty="0">
                <a:solidFill>
                  <a:srgbClr val="F8AC00"/>
                </a:solidFill>
              </a:rPr>
              <a:t>milieux</a:t>
            </a:r>
            <a:endParaRPr lang="fr-FR" dirty="0"/>
          </a:p>
          <a:p>
            <a:pPr marL="742950" lvl="1" indent="-285750" algn="just">
              <a:lnSpc>
                <a:spcPct val="150000"/>
              </a:lnSpc>
              <a:buFont typeface="Calibri" panose="020F0502020204030204" pitchFamily="34" charset="0"/>
              <a:buChar char="-"/>
            </a:pPr>
            <a:r>
              <a:rPr lang="fr-FR" dirty="0"/>
              <a:t>inférence de la </a:t>
            </a:r>
            <a:r>
              <a:rPr lang="fr-FR" b="1" dirty="0">
                <a:solidFill>
                  <a:srgbClr val="F8AC00"/>
                </a:solidFill>
              </a:rPr>
              <a:t>préférence d’habitat</a:t>
            </a:r>
            <a:r>
              <a:rPr lang="fr-FR" dirty="0"/>
              <a:t> de l’animal</a:t>
            </a:r>
          </a:p>
          <a:p>
            <a:pPr marL="285750" indent="-285750" algn="just">
              <a:lnSpc>
                <a:spcPct val="150000"/>
              </a:lnSpc>
              <a:buFont typeface="Arial" panose="020B0604020202020204" pitchFamily="34" charset="0"/>
              <a:buChar char="•"/>
            </a:pPr>
            <a:endParaRPr lang="fr-FR" dirty="0"/>
          </a:p>
          <a:p>
            <a:pPr marL="285750" indent="-285750" algn="just">
              <a:lnSpc>
                <a:spcPct val="150000"/>
              </a:lnSpc>
              <a:buFont typeface="Arial" panose="020B0604020202020204" pitchFamily="34" charset="0"/>
              <a:buChar char="•"/>
            </a:pPr>
            <a:r>
              <a:rPr lang="fr-FR" dirty="0"/>
              <a:t>Données inexistantes</a:t>
            </a:r>
          </a:p>
        </p:txBody>
      </p:sp>
      <p:pic>
        <p:nvPicPr>
          <p:cNvPr id="25" name="Picture 9" descr="A turtle swimming in water&#10;&#10;Description automatically generated with medium confidence">
            <a:extLst>
              <a:ext uri="{FF2B5EF4-FFF2-40B4-BE49-F238E27FC236}">
                <a16:creationId xmlns:a16="http://schemas.microsoft.com/office/drawing/2014/main" id="{0CA060D4-D7B3-494F-976C-6F7B301D9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2977338" y="1994170"/>
            <a:ext cx="773588" cy="544851"/>
          </a:xfrm>
          <a:prstGeom prst="rect">
            <a:avLst/>
          </a:prstGeom>
        </p:spPr>
      </p:pic>
      <p:pic>
        <p:nvPicPr>
          <p:cNvPr id="29" name="Picture 9" descr="A turtle swimming in water&#10;&#10;Description automatically generated with medium confidence">
            <a:extLst>
              <a:ext uri="{FF2B5EF4-FFF2-40B4-BE49-F238E27FC236}">
                <a16:creationId xmlns:a16="http://schemas.microsoft.com/office/drawing/2014/main" id="{896489C7-00BD-4AC0-A904-42D96CE74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1944375" y="3768372"/>
            <a:ext cx="773588" cy="544851"/>
          </a:xfrm>
          <a:prstGeom prst="rect">
            <a:avLst/>
          </a:prstGeom>
        </p:spPr>
      </p:pic>
      <p:pic>
        <p:nvPicPr>
          <p:cNvPr id="30" name="Picture 9" descr="A turtle swimming in water&#10;&#10;Description automatically generated with medium confidence">
            <a:extLst>
              <a:ext uri="{FF2B5EF4-FFF2-40B4-BE49-F238E27FC236}">
                <a16:creationId xmlns:a16="http://schemas.microsoft.com/office/drawing/2014/main" id="{333A0436-6574-424E-B037-7856B508E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3675012" y="4023860"/>
            <a:ext cx="773588" cy="544851"/>
          </a:xfrm>
          <a:prstGeom prst="rect">
            <a:avLst/>
          </a:prstGeom>
        </p:spPr>
      </p:pic>
      <p:pic>
        <p:nvPicPr>
          <p:cNvPr id="33" name="Picture 9" descr="A turtle swimming in water&#10;&#10;Description automatically generated with medium confidence">
            <a:extLst>
              <a:ext uri="{FF2B5EF4-FFF2-40B4-BE49-F238E27FC236}">
                <a16:creationId xmlns:a16="http://schemas.microsoft.com/office/drawing/2014/main" id="{C49A6343-2C7F-4EC5-AD3F-DED899E56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1944377" y="3768372"/>
            <a:ext cx="773588" cy="544851"/>
          </a:xfrm>
          <a:prstGeom prst="rect">
            <a:avLst/>
          </a:prstGeom>
        </p:spPr>
      </p:pic>
      <p:pic>
        <p:nvPicPr>
          <p:cNvPr id="38" name="Picture 9" descr="A turtle swimming in water&#10;&#10;Description automatically generated with medium confidence">
            <a:extLst>
              <a:ext uri="{FF2B5EF4-FFF2-40B4-BE49-F238E27FC236}">
                <a16:creationId xmlns:a16="http://schemas.microsoft.com/office/drawing/2014/main" id="{07E76EF1-01AD-4157-8EF9-DC7713D7CE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3675013" y="4023860"/>
            <a:ext cx="773588" cy="544851"/>
          </a:xfrm>
          <a:prstGeom prst="rect">
            <a:avLst/>
          </a:prstGeom>
        </p:spPr>
      </p:pic>
      <p:pic>
        <p:nvPicPr>
          <p:cNvPr id="36" name="Image 35">
            <a:extLst>
              <a:ext uri="{FF2B5EF4-FFF2-40B4-BE49-F238E27FC236}">
                <a16:creationId xmlns:a16="http://schemas.microsoft.com/office/drawing/2014/main" id="{564E517F-1D3E-4F44-A164-0CA1528B1C5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58278" y="1586463"/>
            <a:ext cx="4124901" cy="3680532"/>
          </a:xfrm>
          <a:prstGeom prst="rect">
            <a:avLst/>
          </a:prstGeom>
        </p:spPr>
      </p:pic>
      <p:pic>
        <p:nvPicPr>
          <p:cNvPr id="37" name="Picture 9" descr="A turtle swimming in water&#10;&#10;Description automatically generated with medium confidence">
            <a:extLst>
              <a:ext uri="{FF2B5EF4-FFF2-40B4-BE49-F238E27FC236}">
                <a16:creationId xmlns:a16="http://schemas.microsoft.com/office/drawing/2014/main" id="{DE63AF42-EB69-431B-902C-B7B577AFF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2433933" y="2069908"/>
            <a:ext cx="773588" cy="544851"/>
          </a:xfrm>
          <a:prstGeom prst="rect">
            <a:avLst/>
          </a:prstGeom>
        </p:spPr>
      </p:pic>
      <p:pic>
        <p:nvPicPr>
          <p:cNvPr id="39" name="Picture 9" descr="A turtle swimming in water&#10;&#10;Description automatically generated with medium confidence">
            <a:extLst>
              <a:ext uri="{FF2B5EF4-FFF2-40B4-BE49-F238E27FC236}">
                <a16:creationId xmlns:a16="http://schemas.microsoft.com/office/drawing/2014/main" id="{69E0A65E-E907-4737-8BF5-3BE66E2340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1470143" y="3390225"/>
            <a:ext cx="773588" cy="544851"/>
          </a:xfrm>
          <a:prstGeom prst="rect">
            <a:avLst/>
          </a:prstGeom>
        </p:spPr>
      </p:pic>
      <p:pic>
        <p:nvPicPr>
          <p:cNvPr id="40" name="Picture 9" descr="A turtle swimming in water&#10;&#10;Description automatically generated with medium confidence">
            <a:extLst>
              <a:ext uri="{FF2B5EF4-FFF2-40B4-BE49-F238E27FC236}">
                <a16:creationId xmlns:a16="http://schemas.microsoft.com/office/drawing/2014/main" id="{286F5916-D24B-496D-896E-5B6AE61F7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3200778" y="3645713"/>
            <a:ext cx="773588" cy="544851"/>
          </a:xfrm>
          <a:prstGeom prst="rect">
            <a:avLst/>
          </a:prstGeom>
        </p:spPr>
      </p:pic>
      <p:grpSp>
        <p:nvGrpSpPr>
          <p:cNvPr id="41" name="Groupe 40">
            <a:extLst>
              <a:ext uri="{FF2B5EF4-FFF2-40B4-BE49-F238E27FC236}">
                <a16:creationId xmlns:a16="http://schemas.microsoft.com/office/drawing/2014/main" id="{B47824D0-6086-41CE-8732-29B36AB228BD}"/>
              </a:ext>
            </a:extLst>
          </p:cNvPr>
          <p:cNvGrpSpPr/>
          <p:nvPr/>
        </p:nvGrpSpPr>
        <p:grpSpPr>
          <a:xfrm>
            <a:off x="0" y="6334779"/>
            <a:ext cx="11949947" cy="523220"/>
            <a:chOff x="0" y="6334779"/>
            <a:chExt cx="11949947" cy="523220"/>
          </a:xfrm>
        </p:grpSpPr>
        <p:pic>
          <p:nvPicPr>
            <p:cNvPr id="42" name="Image 41">
              <a:extLst>
                <a:ext uri="{FF2B5EF4-FFF2-40B4-BE49-F238E27FC236}">
                  <a16:creationId xmlns:a16="http://schemas.microsoft.com/office/drawing/2014/main" id="{DF649936-132C-43FF-872D-BFEB0C0563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43" name="Groupe 42">
              <a:extLst>
                <a:ext uri="{FF2B5EF4-FFF2-40B4-BE49-F238E27FC236}">
                  <a16:creationId xmlns:a16="http://schemas.microsoft.com/office/drawing/2014/main" id="{CECB6013-3BC7-4CA2-89EB-B303DBBCCC41}"/>
                </a:ext>
              </a:extLst>
            </p:cNvPr>
            <p:cNvGrpSpPr/>
            <p:nvPr/>
          </p:nvGrpSpPr>
          <p:grpSpPr>
            <a:xfrm>
              <a:off x="5106953" y="6538771"/>
              <a:ext cx="6842994" cy="276999"/>
              <a:chOff x="5106953" y="6538771"/>
              <a:chExt cx="6842994" cy="276999"/>
            </a:xfrm>
          </p:grpSpPr>
          <p:sp>
            <p:nvSpPr>
              <p:cNvPr id="44" name="ZoneTexte 43">
                <a:extLst>
                  <a:ext uri="{FF2B5EF4-FFF2-40B4-BE49-F238E27FC236}">
                    <a16:creationId xmlns:a16="http://schemas.microsoft.com/office/drawing/2014/main" id="{1D82BBF6-6250-4004-B075-6167C4682261}"/>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8" name="ZoneTexte 47">
                <a:extLst>
                  <a:ext uri="{FF2B5EF4-FFF2-40B4-BE49-F238E27FC236}">
                    <a16:creationId xmlns:a16="http://schemas.microsoft.com/office/drawing/2014/main" id="{2EE77A60-ED2E-4D6B-973E-A5F59ECFEC41}"/>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9" name="ZoneTexte 48">
            <a:extLst>
              <a:ext uri="{FF2B5EF4-FFF2-40B4-BE49-F238E27FC236}">
                <a16:creationId xmlns:a16="http://schemas.microsoft.com/office/drawing/2014/main" id="{2C710F55-1707-4E77-88D0-800A45F02A41}"/>
              </a:ext>
            </a:extLst>
          </p:cNvPr>
          <p:cNvSpPr txBox="1"/>
          <p:nvPr/>
        </p:nvSpPr>
        <p:spPr>
          <a:xfrm>
            <a:off x="331514" y="368212"/>
            <a:ext cx="5367175" cy="523220"/>
          </a:xfrm>
          <a:prstGeom prst="rect">
            <a:avLst/>
          </a:prstGeom>
          <a:noFill/>
        </p:spPr>
        <p:txBody>
          <a:bodyPr wrap="none" rtlCol="0">
            <a:spAutoFit/>
          </a:bodyPr>
          <a:lstStyle/>
          <a:p>
            <a:r>
              <a:rPr lang="fr-FR" sz="2800" b="1" cap="small" dirty="0">
                <a:latin typeface="+mj-lt"/>
              </a:rPr>
              <a:t>La préférence d’habitat – idée intuitive</a:t>
            </a:r>
            <a:endParaRPr lang="en-GB" sz="2800" b="1" cap="small" dirty="0">
              <a:latin typeface="+mj-lt"/>
            </a:endParaRPr>
          </a:p>
        </p:txBody>
      </p:sp>
      <p:pic>
        <p:nvPicPr>
          <p:cNvPr id="22" name="Picture 9" descr="A turtle swimming in water&#10;&#10;Description automatically generated with medium confidence">
            <a:extLst>
              <a:ext uri="{FF2B5EF4-FFF2-40B4-BE49-F238E27FC236}">
                <a16:creationId xmlns:a16="http://schemas.microsoft.com/office/drawing/2014/main" id="{0C2CD957-00BB-4CDD-A992-B07973A31A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2193275" y="4176813"/>
            <a:ext cx="773588" cy="544851"/>
          </a:xfrm>
          <a:prstGeom prst="rect">
            <a:avLst/>
          </a:prstGeom>
        </p:spPr>
      </p:pic>
    </p:spTree>
    <p:extLst>
      <p:ext uri="{BB962C8B-B14F-4D97-AF65-F5344CB8AC3E}">
        <p14:creationId xmlns:p14="http://schemas.microsoft.com/office/powerpoint/2010/main" val="4043618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F74AD6D7-6C55-4831-AB5F-3BAF84A546AB}"/>
              </a:ext>
            </a:extLst>
          </p:cNvPr>
          <p:cNvGrpSpPr/>
          <p:nvPr/>
        </p:nvGrpSpPr>
        <p:grpSpPr>
          <a:xfrm>
            <a:off x="702802" y="1310934"/>
            <a:ext cx="4182059" cy="4182059"/>
            <a:chOff x="985647" y="1690031"/>
            <a:chExt cx="4182059" cy="4182059"/>
          </a:xfrm>
        </p:grpSpPr>
        <p:pic>
          <p:nvPicPr>
            <p:cNvPr id="20" name="Image 19">
              <a:extLst>
                <a:ext uri="{FF2B5EF4-FFF2-40B4-BE49-F238E27FC236}">
                  <a16:creationId xmlns:a16="http://schemas.microsoft.com/office/drawing/2014/main" id="{4DD7B27F-5E30-45F0-B63B-DDCAF842B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647" y="1690031"/>
              <a:ext cx="4182059" cy="4182059"/>
            </a:xfrm>
            <a:prstGeom prst="rect">
              <a:avLst/>
            </a:prstGeom>
          </p:spPr>
        </p:pic>
        <p:pic>
          <p:nvPicPr>
            <p:cNvPr id="25" name="Picture 9" descr="A turtle swimming in water&#10;&#10;Description automatically generated with medium confidence">
              <a:extLst>
                <a:ext uri="{FF2B5EF4-FFF2-40B4-BE49-F238E27FC236}">
                  <a16:creationId xmlns:a16="http://schemas.microsoft.com/office/drawing/2014/main" id="{30010BAF-C883-4706-99BE-9C3E5388BA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6955" y="4878098"/>
              <a:ext cx="1061698" cy="747770"/>
            </a:xfrm>
            <a:prstGeom prst="rect">
              <a:avLst/>
            </a:prstGeom>
          </p:spPr>
        </p:pic>
      </p:grpSp>
      <p:sp>
        <p:nvSpPr>
          <p:cNvPr id="22" name="ZoneTexte 21">
            <a:extLst>
              <a:ext uri="{FF2B5EF4-FFF2-40B4-BE49-F238E27FC236}">
                <a16:creationId xmlns:a16="http://schemas.microsoft.com/office/drawing/2014/main" id="{DFB0840D-1098-4B6A-B0DC-5C59F11D5667}"/>
              </a:ext>
            </a:extLst>
          </p:cNvPr>
          <p:cNvSpPr txBox="1"/>
          <p:nvPr/>
        </p:nvSpPr>
        <p:spPr>
          <a:xfrm>
            <a:off x="6000749" y="5288594"/>
            <a:ext cx="2179251" cy="307777"/>
          </a:xfrm>
          <a:prstGeom prst="rect">
            <a:avLst/>
          </a:prstGeom>
          <a:noFill/>
        </p:spPr>
        <p:txBody>
          <a:bodyPr wrap="none" rtlCol="0">
            <a:spAutoFit/>
          </a:bodyPr>
          <a:lstStyle/>
          <a:p>
            <a:r>
              <a:rPr lang="en-GB" sz="1400" dirty="0"/>
              <a:t>* </a:t>
            </a:r>
            <a:r>
              <a:rPr lang="en-GB" sz="1400" i="1" dirty="0"/>
              <a:t>Global Positioning System</a:t>
            </a:r>
          </a:p>
        </p:txBody>
      </p:sp>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6244402" cy="523220"/>
          </a:xfrm>
          <a:prstGeom prst="rect">
            <a:avLst/>
          </a:prstGeom>
          <a:noFill/>
        </p:spPr>
        <p:txBody>
          <a:bodyPr wrap="none" rtlCol="0">
            <a:spAutoFit/>
          </a:bodyPr>
          <a:lstStyle/>
          <a:p>
            <a:r>
              <a:rPr lang="fr-FR" sz="2800" b="1" cap="small" dirty="0">
                <a:latin typeface="+mj-lt"/>
              </a:rPr>
              <a:t>La préférence d’habitat – données de terrain</a:t>
            </a:r>
            <a:endParaRPr lang="en-GB" sz="2800" b="1" cap="small" dirty="0">
              <a:latin typeface="+mj-lt"/>
            </a:endParaRPr>
          </a:p>
        </p:txBody>
      </p:sp>
      <p:sp>
        <p:nvSpPr>
          <p:cNvPr id="57" name="TextBox 4">
            <a:extLst>
              <a:ext uri="{FF2B5EF4-FFF2-40B4-BE49-F238E27FC236}">
                <a16:creationId xmlns:a16="http://schemas.microsoft.com/office/drawing/2014/main" id="{F65AC5B4-AE09-46AE-9287-003EB5608C6F}"/>
              </a:ext>
            </a:extLst>
          </p:cNvPr>
          <p:cNvSpPr txBox="1"/>
          <p:nvPr/>
        </p:nvSpPr>
        <p:spPr>
          <a:xfrm>
            <a:off x="5563584" y="1380778"/>
            <a:ext cx="6445109"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Suivi du </a:t>
            </a:r>
            <a:r>
              <a:rPr lang="fr-FR" b="1" dirty="0">
                <a:solidFill>
                  <a:srgbClr val="F8AC00"/>
                </a:solidFill>
              </a:rPr>
              <a:t>déplacement</a:t>
            </a:r>
            <a:r>
              <a:rPr lang="fr-FR" dirty="0"/>
              <a:t> d’un individu en particulier</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Collecte de données télémétriques (GPS*)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Préférence d’habitat : choix du prochain milieu </a:t>
            </a:r>
            <a:r>
              <a:rPr lang="fr-FR" b="1" dirty="0">
                <a:solidFill>
                  <a:srgbClr val="F8AC00"/>
                </a:solidFill>
              </a:rPr>
              <a:t>dépendant</a:t>
            </a:r>
            <a:r>
              <a:rPr lang="fr-FR" dirty="0"/>
              <a:t> de la position actuelle</a:t>
            </a:r>
          </a:p>
        </p:txBody>
      </p:sp>
      <p:grpSp>
        <p:nvGrpSpPr>
          <p:cNvPr id="58" name="Groupe 57">
            <a:extLst>
              <a:ext uri="{FF2B5EF4-FFF2-40B4-BE49-F238E27FC236}">
                <a16:creationId xmlns:a16="http://schemas.microsoft.com/office/drawing/2014/main" id="{06724757-6863-4442-A9EF-7B2BFFF9157B}"/>
              </a:ext>
            </a:extLst>
          </p:cNvPr>
          <p:cNvGrpSpPr/>
          <p:nvPr/>
        </p:nvGrpSpPr>
        <p:grpSpPr>
          <a:xfrm>
            <a:off x="11498080" y="106603"/>
            <a:ext cx="677164" cy="523219"/>
            <a:chOff x="11498080" y="602928"/>
            <a:chExt cx="677164" cy="523219"/>
          </a:xfrm>
        </p:grpSpPr>
        <p:sp>
          <p:nvSpPr>
            <p:cNvPr id="59" name="Graphique 6" descr="Colibri">
              <a:extLst>
                <a:ext uri="{FF2B5EF4-FFF2-40B4-BE49-F238E27FC236}">
                  <a16:creationId xmlns:a16="http://schemas.microsoft.com/office/drawing/2014/main" id="{977A7FE5-45C5-43F7-A89C-CC88094ABF51}"/>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60" name="ZoneTexte 59">
              <a:extLst>
                <a:ext uri="{FF2B5EF4-FFF2-40B4-BE49-F238E27FC236}">
                  <a16:creationId xmlns:a16="http://schemas.microsoft.com/office/drawing/2014/main" id="{B2324E17-F995-4770-A4ED-8847869243E9}"/>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4</a:t>
              </a:fld>
              <a:endParaRPr lang="en-GB" sz="1600" b="1" dirty="0">
                <a:solidFill>
                  <a:srgbClr val="FEBE2F"/>
                </a:solidFill>
              </a:endParaRPr>
            </a:p>
          </p:txBody>
        </p:sp>
      </p:grpSp>
    </p:spTree>
    <p:extLst>
      <p:ext uri="{BB962C8B-B14F-4D97-AF65-F5344CB8AC3E}">
        <p14:creationId xmlns:p14="http://schemas.microsoft.com/office/powerpoint/2010/main" val="136289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F74AD6D7-6C55-4831-AB5F-3BAF84A546AB}"/>
              </a:ext>
            </a:extLst>
          </p:cNvPr>
          <p:cNvGrpSpPr/>
          <p:nvPr/>
        </p:nvGrpSpPr>
        <p:grpSpPr>
          <a:xfrm>
            <a:off x="702802" y="1312069"/>
            <a:ext cx="4182059" cy="4182059"/>
            <a:chOff x="985647" y="1690031"/>
            <a:chExt cx="4182059" cy="4182059"/>
          </a:xfrm>
        </p:grpSpPr>
        <p:pic>
          <p:nvPicPr>
            <p:cNvPr id="20" name="Image 19">
              <a:extLst>
                <a:ext uri="{FF2B5EF4-FFF2-40B4-BE49-F238E27FC236}">
                  <a16:creationId xmlns:a16="http://schemas.microsoft.com/office/drawing/2014/main" id="{4DD7B27F-5E30-45F0-B63B-DDCAF842B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647" y="1690031"/>
              <a:ext cx="4182059" cy="4182059"/>
            </a:xfrm>
            <a:prstGeom prst="rect">
              <a:avLst/>
            </a:prstGeom>
          </p:spPr>
        </p:pic>
        <p:pic>
          <p:nvPicPr>
            <p:cNvPr id="25" name="Picture 9" descr="A turtle swimming in water&#10;&#10;Description automatically generated with medium confidence">
              <a:extLst>
                <a:ext uri="{FF2B5EF4-FFF2-40B4-BE49-F238E27FC236}">
                  <a16:creationId xmlns:a16="http://schemas.microsoft.com/office/drawing/2014/main" id="{30010BAF-C883-4706-99BE-9C3E5388BA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6955" y="4878098"/>
              <a:ext cx="1061698" cy="747770"/>
            </a:xfrm>
            <a:prstGeom prst="rect">
              <a:avLst/>
            </a:prstGeom>
          </p:spPr>
        </p:pic>
      </p:grpSp>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6207533" cy="523220"/>
          </a:xfrm>
          <a:prstGeom prst="rect">
            <a:avLst/>
          </a:prstGeom>
          <a:noFill/>
        </p:spPr>
        <p:txBody>
          <a:bodyPr wrap="none" rtlCol="0">
            <a:spAutoFit/>
          </a:bodyPr>
          <a:lstStyle/>
          <a:p>
            <a:r>
              <a:rPr lang="fr-FR" sz="2800" b="1" cap="small" dirty="0">
                <a:latin typeface="+mj-lt"/>
              </a:rPr>
              <a:t>La préférence d’habitat – données de terrain</a:t>
            </a:r>
            <a:endParaRPr lang="en-GB" sz="2800" b="1" cap="small" dirty="0">
              <a:latin typeface="+mj-lt"/>
            </a:endParaRPr>
          </a:p>
        </p:txBody>
      </p:sp>
      <p:sp>
        <p:nvSpPr>
          <p:cNvPr id="16" name="TextBox 4">
            <a:extLst>
              <a:ext uri="{FF2B5EF4-FFF2-40B4-BE49-F238E27FC236}">
                <a16:creationId xmlns:a16="http://schemas.microsoft.com/office/drawing/2014/main" id="{CE025BC0-673A-4CA2-9F3C-3ABD0F2E1479}"/>
              </a:ext>
            </a:extLst>
          </p:cNvPr>
          <p:cNvSpPr txBox="1"/>
          <p:nvPr/>
        </p:nvSpPr>
        <p:spPr>
          <a:xfrm>
            <a:off x="5563584" y="1380778"/>
            <a:ext cx="6000887"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Biais potentiels : </a:t>
            </a:r>
          </a:p>
          <a:p>
            <a:pPr marL="742950" lvl="1" indent="-285750">
              <a:lnSpc>
                <a:spcPct val="150000"/>
              </a:lnSpc>
              <a:buFont typeface="Calibri" panose="020F0502020204030204" pitchFamily="34" charset="0"/>
              <a:buChar char="-"/>
            </a:pPr>
            <a:r>
              <a:rPr lang="fr-FR" dirty="0"/>
              <a:t>milieu </a:t>
            </a:r>
            <a:r>
              <a:rPr lang="fr-FR" b="1" dirty="0">
                <a:solidFill>
                  <a:srgbClr val="F8AC00"/>
                </a:solidFill>
              </a:rPr>
              <a:t>disponible</a:t>
            </a:r>
            <a:r>
              <a:rPr lang="fr-FR" dirty="0"/>
              <a:t> ≠ milieu de préférence</a:t>
            </a:r>
          </a:p>
          <a:p>
            <a:pPr marL="742950" lvl="1" indent="-285750">
              <a:lnSpc>
                <a:spcPct val="150000"/>
              </a:lnSpc>
              <a:buFont typeface="Calibri" panose="020F0502020204030204" pitchFamily="34" charset="0"/>
              <a:buChar char="-"/>
            </a:pPr>
            <a:r>
              <a:rPr lang="fr-FR" b="1" dirty="0">
                <a:solidFill>
                  <a:srgbClr val="F8AC00"/>
                </a:solidFill>
              </a:rPr>
              <a:t>influence</a:t>
            </a:r>
            <a:r>
              <a:rPr lang="fr-FR" dirty="0"/>
              <a:t> du milieu sur la capacité de mouvement</a:t>
            </a:r>
          </a:p>
          <a:p>
            <a:pPr lvl="1">
              <a:lnSpc>
                <a:spcPct val="150000"/>
              </a:lnSpc>
            </a:pPr>
            <a:endParaRPr lang="fr-FR" dirty="0"/>
          </a:p>
          <a:p>
            <a:pPr marL="285750" indent="-285750">
              <a:lnSpc>
                <a:spcPct val="150000"/>
              </a:lnSpc>
              <a:buFont typeface="Arial" panose="020B0604020202020204" pitchFamily="34" charset="0"/>
              <a:buChar char="•"/>
            </a:pPr>
            <a:r>
              <a:rPr lang="fr-FR" dirty="0"/>
              <a:t>Prise en compte :</a:t>
            </a:r>
          </a:p>
          <a:p>
            <a:pPr marL="742950" lvl="1" indent="-285750">
              <a:lnSpc>
                <a:spcPct val="150000"/>
              </a:lnSpc>
              <a:buFont typeface="Calibri" panose="020F0502020204030204" pitchFamily="34" charset="0"/>
              <a:buChar char="-"/>
            </a:pPr>
            <a:r>
              <a:rPr lang="fr-FR" dirty="0"/>
              <a:t>de la </a:t>
            </a:r>
            <a:r>
              <a:rPr lang="fr-FR" b="1" dirty="0">
                <a:solidFill>
                  <a:srgbClr val="F8AC00"/>
                </a:solidFill>
              </a:rPr>
              <a:t>capacité</a:t>
            </a:r>
            <a:r>
              <a:rPr lang="fr-FR" dirty="0"/>
              <a:t> de mouvement intrinsèque à l’individu</a:t>
            </a:r>
          </a:p>
          <a:p>
            <a:pPr marL="742950" lvl="1" indent="-285750">
              <a:lnSpc>
                <a:spcPct val="150000"/>
              </a:lnSpc>
              <a:buFont typeface="Calibri" panose="020F0502020204030204" pitchFamily="34" charset="0"/>
              <a:buChar char="-"/>
            </a:pPr>
            <a:r>
              <a:rPr lang="fr-FR" dirty="0"/>
              <a:t>(des </a:t>
            </a:r>
            <a:r>
              <a:rPr lang="fr-FR" b="1" dirty="0">
                <a:solidFill>
                  <a:srgbClr val="F8AC00"/>
                </a:solidFill>
              </a:rPr>
              <a:t>caractéristiques</a:t>
            </a:r>
            <a:r>
              <a:rPr lang="fr-FR" dirty="0"/>
              <a:t> du milieu sur le mouvement)</a:t>
            </a:r>
          </a:p>
        </p:txBody>
      </p:sp>
      <p:sp>
        <p:nvSpPr>
          <p:cNvPr id="17" name="TextBox 4">
            <a:extLst>
              <a:ext uri="{FF2B5EF4-FFF2-40B4-BE49-F238E27FC236}">
                <a16:creationId xmlns:a16="http://schemas.microsoft.com/office/drawing/2014/main" id="{87FE8207-2A7C-4D96-8292-0279F068F606}"/>
              </a:ext>
            </a:extLst>
          </p:cNvPr>
          <p:cNvSpPr txBox="1"/>
          <p:nvPr/>
        </p:nvSpPr>
        <p:spPr>
          <a:xfrm>
            <a:off x="5563584" y="1381867"/>
            <a:ext cx="6000887" cy="1295868"/>
          </a:xfrm>
          <a:prstGeom prst="rect">
            <a:avLst/>
          </a:prstGeom>
          <a:noFill/>
        </p:spPr>
        <p:txBody>
          <a:bodyPr wrap="square" rtlCol="0">
            <a:spAutoFit/>
          </a:bodyPr>
          <a:lstStyle/>
          <a:p>
            <a:pPr>
              <a:lnSpc>
                <a:spcPct val="150000"/>
              </a:lnSpc>
            </a:pPr>
            <a:endParaRPr lang="fr-FR" dirty="0"/>
          </a:p>
          <a:p>
            <a:pPr marL="742950" lvl="1" indent="-285750">
              <a:lnSpc>
                <a:spcPct val="150000"/>
              </a:lnSpc>
              <a:buFont typeface="Calibri" panose="020F0502020204030204" pitchFamily="34" charset="0"/>
              <a:buChar char="-"/>
            </a:pPr>
            <a:r>
              <a:rPr lang="fr-FR" dirty="0"/>
              <a:t> </a:t>
            </a:r>
          </a:p>
          <a:p>
            <a:pPr marL="742950" lvl="1" indent="-285750">
              <a:lnSpc>
                <a:spcPct val="150000"/>
              </a:lnSpc>
              <a:buFont typeface="Calibri" panose="020F0502020204030204" pitchFamily="34" charset="0"/>
              <a:buChar char="-"/>
            </a:pPr>
            <a:r>
              <a:rPr lang="fr-FR" dirty="0"/>
              <a:t> </a:t>
            </a: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5</a:t>
              </a:fld>
              <a:endParaRPr lang="en-GB" sz="1600" b="1" dirty="0">
                <a:solidFill>
                  <a:srgbClr val="FEBE2F"/>
                </a:solidFill>
              </a:endParaRPr>
            </a:p>
          </p:txBody>
        </p:sp>
      </p:grpSp>
    </p:spTree>
    <p:extLst>
      <p:ext uri="{BB962C8B-B14F-4D97-AF65-F5344CB8AC3E}">
        <p14:creationId xmlns:p14="http://schemas.microsoft.com/office/powerpoint/2010/main" val="23069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4725333" cy="523220"/>
          </a:xfrm>
          <a:prstGeom prst="rect">
            <a:avLst/>
          </a:prstGeom>
          <a:noFill/>
        </p:spPr>
        <p:txBody>
          <a:bodyPr wrap="none" rtlCol="0">
            <a:spAutoFit/>
          </a:bodyPr>
          <a:lstStyle/>
          <a:p>
            <a:r>
              <a:rPr lang="fr-FR" sz="2800" b="1" cap="small" dirty="0">
                <a:latin typeface="+mj-lt"/>
              </a:rPr>
              <a:t>Application au Puffin de Scopoli*</a:t>
            </a:r>
            <a:endParaRPr lang="en-GB" sz="2800" b="1" cap="small" dirty="0">
              <a:latin typeface="+mj-lt"/>
            </a:endParaRPr>
          </a:p>
        </p:txBody>
      </p:sp>
      <p:sp>
        <p:nvSpPr>
          <p:cNvPr id="16" name="TextBox 4">
            <a:extLst>
              <a:ext uri="{FF2B5EF4-FFF2-40B4-BE49-F238E27FC236}">
                <a16:creationId xmlns:a16="http://schemas.microsoft.com/office/drawing/2014/main" id="{CE025BC0-673A-4CA2-9F3C-3ABD0F2E1479}"/>
              </a:ext>
            </a:extLst>
          </p:cNvPr>
          <p:cNvSpPr txBox="1"/>
          <p:nvPr/>
        </p:nvSpPr>
        <p:spPr>
          <a:xfrm>
            <a:off x="5563584" y="1380778"/>
            <a:ext cx="6000887" cy="337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Espèce d’oiseaux marins grégaires</a:t>
            </a:r>
          </a:p>
          <a:p>
            <a:pPr>
              <a:lnSpc>
                <a:spcPct val="150000"/>
              </a:lnSpc>
            </a:pPr>
            <a:endParaRPr lang="fr-FR" dirty="0"/>
          </a:p>
          <a:p>
            <a:pPr marL="285750" indent="-285750">
              <a:lnSpc>
                <a:spcPct val="150000"/>
              </a:lnSpc>
              <a:buFont typeface="Arial" panose="020B0604020202020204" pitchFamily="34" charset="0"/>
              <a:buChar char="•"/>
            </a:pPr>
            <a:r>
              <a:rPr lang="fr-FR" dirty="0"/>
              <a:t>Périmètre : nord-ouest de la mer</a:t>
            </a:r>
            <a:r>
              <a:rPr lang="fr-FR" b="1" dirty="0">
                <a:solidFill>
                  <a:srgbClr val="F8AC00"/>
                </a:solidFill>
              </a:rPr>
              <a:t> Méditerranée</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fr-FR" dirty="0"/>
              <a:t>Sites de reproduction : Golfe du Lion et Corse</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Nourriture : poissons jusqu’à 5 m de </a:t>
            </a:r>
            <a:r>
              <a:rPr lang="fr-FR" b="1" dirty="0">
                <a:solidFill>
                  <a:srgbClr val="F8AC00"/>
                </a:solidFill>
              </a:rPr>
              <a:t>profondeur</a:t>
            </a:r>
          </a:p>
          <a:p>
            <a:pPr marL="285750" indent="-285750">
              <a:lnSpc>
                <a:spcPct val="150000"/>
              </a:lnSpc>
              <a:buFont typeface="Arial" panose="020B0604020202020204" pitchFamily="34" charset="0"/>
              <a:buChar char="•"/>
            </a:pPr>
            <a:endParaRPr lang="en-US" dirty="0"/>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6</a:t>
              </a:fld>
              <a:endParaRPr lang="en-GB" sz="1600" b="1" dirty="0">
                <a:solidFill>
                  <a:srgbClr val="FEBE2F"/>
                </a:solidFill>
              </a:endParaRPr>
            </a:p>
          </p:txBody>
        </p:sp>
      </p:grpSp>
      <p:pic>
        <p:nvPicPr>
          <p:cNvPr id="22" name="Picture 4">
            <a:extLst>
              <a:ext uri="{FF2B5EF4-FFF2-40B4-BE49-F238E27FC236}">
                <a16:creationId xmlns:a16="http://schemas.microsoft.com/office/drawing/2014/main" id="{41F3CC28-5323-4FAA-8595-08D7D9A27DA3}"/>
              </a:ext>
            </a:extLst>
          </p:cNvPr>
          <p:cNvPicPr>
            <a:picLocks noChangeAspect="1"/>
          </p:cNvPicPr>
          <p:nvPr/>
        </p:nvPicPr>
        <p:blipFill>
          <a:blip r:embed="rId4">
            <a:extLst>
              <a:ext uri="{28A0092B-C50C-407E-A947-70E740481C1C}">
                <a14:useLocalDpi xmlns:a14="http://schemas.microsoft.com/office/drawing/2010/main" val="0"/>
              </a:ext>
            </a:extLst>
          </a:blip>
          <a:srcRect t="3688" b="3688"/>
          <a:stretch/>
        </p:blipFill>
        <p:spPr>
          <a:xfrm>
            <a:off x="627529" y="1380777"/>
            <a:ext cx="4479424" cy="2753933"/>
          </a:xfrm>
          <a:prstGeom prst="rect">
            <a:avLst/>
          </a:prstGeom>
        </p:spPr>
      </p:pic>
      <p:sp>
        <p:nvSpPr>
          <p:cNvPr id="24" name="ZoneTexte 23">
            <a:extLst>
              <a:ext uri="{FF2B5EF4-FFF2-40B4-BE49-F238E27FC236}">
                <a16:creationId xmlns:a16="http://schemas.microsoft.com/office/drawing/2014/main" id="{7A7D228E-A980-4090-A09C-3BBAAD7B3F1C}"/>
              </a:ext>
            </a:extLst>
          </p:cNvPr>
          <p:cNvSpPr txBox="1"/>
          <p:nvPr/>
        </p:nvSpPr>
        <p:spPr>
          <a:xfrm>
            <a:off x="3748889" y="4134710"/>
            <a:ext cx="1358064" cy="261610"/>
          </a:xfrm>
          <a:prstGeom prst="rect">
            <a:avLst/>
          </a:prstGeom>
          <a:noFill/>
        </p:spPr>
        <p:txBody>
          <a:bodyPr wrap="none" rtlCol="0">
            <a:spAutoFit/>
          </a:bodyPr>
          <a:lstStyle/>
          <a:p>
            <a:r>
              <a:rPr lang="en-GB" sz="1100" dirty="0">
                <a:solidFill>
                  <a:schemeClr val="tx1">
                    <a:lumMod val="50000"/>
                    <a:lumOff val="50000"/>
                  </a:schemeClr>
                </a:solidFill>
              </a:rPr>
              <a:t>inpn.mnhn.fr &gt; 1009</a:t>
            </a:r>
          </a:p>
        </p:txBody>
      </p:sp>
      <p:sp>
        <p:nvSpPr>
          <p:cNvPr id="26" name="ZoneTexte 25">
            <a:extLst>
              <a:ext uri="{FF2B5EF4-FFF2-40B4-BE49-F238E27FC236}">
                <a16:creationId xmlns:a16="http://schemas.microsoft.com/office/drawing/2014/main" id="{58E266BC-DEE3-4B4E-81CF-B783DE1CB42C}"/>
              </a:ext>
            </a:extLst>
          </p:cNvPr>
          <p:cNvSpPr txBox="1"/>
          <p:nvPr/>
        </p:nvSpPr>
        <p:spPr>
          <a:xfrm>
            <a:off x="627529" y="5169445"/>
            <a:ext cx="1805879" cy="307777"/>
          </a:xfrm>
          <a:prstGeom prst="rect">
            <a:avLst/>
          </a:prstGeom>
          <a:noFill/>
        </p:spPr>
        <p:txBody>
          <a:bodyPr wrap="none" rtlCol="0">
            <a:spAutoFit/>
          </a:bodyPr>
          <a:lstStyle/>
          <a:p>
            <a:r>
              <a:rPr lang="en-GB" sz="1400" dirty="0"/>
              <a:t>* </a:t>
            </a:r>
            <a:r>
              <a:rPr lang="en-GB" sz="1400" i="1" dirty="0"/>
              <a:t>Scopoli’s shearwater</a:t>
            </a:r>
          </a:p>
        </p:txBody>
      </p:sp>
    </p:spTree>
    <p:extLst>
      <p:ext uri="{BB962C8B-B14F-4D97-AF65-F5344CB8AC3E}">
        <p14:creationId xmlns:p14="http://schemas.microsoft.com/office/powerpoint/2010/main" val="244274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8546057" cy="523220"/>
          </a:xfrm>
          <a:prstGeom prst="rect">
            <a:avLst/>
          </a:prstGeom>
          <a:noFill/>
        </p:spPr>
        <p:txBody>
          <a:bodyPr wrap="none" rtlCol="0">
            <a:spAutoFit/>
          </a:bodyPr>
          <a:lstStyle/>
          <a:p>
            <a:r>
              <a:rPr lang="fr-FR" sz="2800" b="1" cap="small" dirty="0">
                <a:latin typeface="+mj-lt"/>
              </a:rPr>
              <a:t>Préférence d’habitat du Puffin au regard de ses déplacements</a:t>
            </a:r>
            <a:endParaRPr lang="en-GB" sz="2800" b="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7</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FD4A84D6-9338-46A2-A851-575FC6E4D8E9}"/>
              </a:ext>
            </a:extLst>
          </p:cNvPr>
          <p:cNvSpPr txBox="1"/>
          <p:nvPr/>
        </p:nvSpPr>
        <p:spPr>
          <a:xfrm>
            <a:off x="858624" y="1380778"/>
            <a:ext cx="7500323" cy="295786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Objectif :</a:t>
            </a:r>
          </a:p>
          <a:p>
            <a:pPr marL="742950" lvl="1" indent="-285750">
              <a:lnSpc>
                <a:spcPct val="150000"/>
              </a:lnSpc>
              <a:buFont typeface="Calibri" panose="020F0502020204030204" pitchFamily="34" charset="0"/>
              <a:buChar char="-"/>
            </a:pPr>
            <a:r>
              <a:rPr lang="fr-FR" dirty="0"/>
              <a:t>identifier de les </a:t>
            </a:r>
            <a:r>
              <a:rPr lang="fr-FR" b="1" dirty="0">
                <a:solidFill>
                  <a:srgbClr val="F8AC00"/>
                </a:solidFill>
              </a:rPr>
              <a:t>préférences d’habitat </a:t>
            </a:r>
            <a:r>
              <a:rPr lang="fr-FR" dirty="0"/>
              <a:t>des diverses colonies de Puffins</a:t>
            </a:r>
          </a:p>
          <a:p>
            <a:pPr marL="742950" lvl="1" indent="-285750">
              <a:lnSpc>
                <a:spcPct val="150000"/>
              </a:lnSpc>
              <a:buFont typeface="Calibri" panose="020F0502020204030204" pitchFamily="34" charset="0"/>
              <a:buChar char="-"/>
            </a:pPr>
            <a:r>
              <a:rPr lang="fr-FR" dirty="0"/>
              <a:t>comparer ces préférences entre colonies</a:t>
            </a:r>
          </a:p>
          <a:p>
            <a:pPr>
              <a:lnSpc>
                <a:spcPct val="150000"/>
              </a:lnSpc>
            </a:pPr>
            <a:endParaRPr lang="fr-FR" dirty="0"/>
          </a:p>
          <a:p>
            <a:pPr marL="285750" indent="-285750">
              <a:lnSpc>
                <a:spcPct val="150000"/>
              </a:lnSpc>
              <a:buFont typeface="Arial" panose="020B0604020202020204" pitchFamily="34" charset="0"/>
              <a:buChar char="•"/>
            </a:pPr>
            <a:r>
              <a:rPr lang="fr-FR" dirty="0"/>
              <a:t>Points d’attention à prendre en compte :</a:t>
            </a:r>
          </a:p>
          <a:p>
            <a:pPr marL="742950" lvl="1" indent="-285750">
              <a:lnSpc>
                <a:spcPct val="150000"/>
              </a:lnSpc>
              <a:buFont typeface="Calibri" panose="020F0502020204030204" pitchFamily="34" charset="0"/>
              <a:buChar char="-"/>
            </a:pPr>
            <a:r>
              <a:rPr lang="fr-FR" dirty="0"/>
              <a:t>accessibilité des milieux illustrant un vrai choix de l’animal</a:t>
            </a:r>
            <a:endParaRPr lang="fr-FR" b="1" dirty="0">
              <a:solidFill>
                <a:srgbClr val="F8AC00"/>
              </a:solidFill>
            </a:endParaRPr>
          </a:p>
          <a:p>
            <a:pPr marL="742950" lvl="1" indent="-285750">
              <a:lnSpc>
                <a:spcPct val="150000"/>
              </a:lnSpc>
              <a:buFont typeface="Calibri" panose="020F0502020204030204" pitchFamily="34" charset="0"/>
              <a:buChar char="-"/>
            </a:pPr>
            <a:r>
              <a:rPr lang="fr-FR" dirty="0"/>
              <a:t>(influence du </a:t>
            </a:r>
            <a:r>
              <a:rPr lang="fr-FR" b="1" dirty="0">
                <a:solidFill>
                  <a:srgbClr val="F8AC00"/>
                </a:solidFill>
              </a:rPr>
              <a:t>milieu</a:t>
            </a:r>
            <a:r>
              <a:rPr lang="fr-FR" dirty="0"/>
              <a:t> sur ses capacités)</a:t>
            </a:r>
          </a:p>
        </p:txBody>
      </p:sp>
    </p:spTree>
    <p:extLst>
      <p:ext uri="{BB962C8B-B14F-4D97-AF65-F5344CB8AC3E}">
        <p14:creationId xmlns:p14="http://schemas.microsoft.com/office/powerpoint/2010/main" val="3904552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3280385" cy="523220"/>
          </a:xfrm>
          <a:prstGeom prst="rect">
            <a:avLst/>
          </a:prstGeom>
          <a:noFill/>
        </p:spPr>
        <p:txBody>
          <a:bodyPr wrap="none" rtlCol="0">
            <a:spAutoFit/>
          </a:bodyPr>
          <a:lstStyle/>
          <a:p>
            <a:r>
              <a:rPr lang="fr-FR" sz="2800" b="1" cap="small" dirty="0">
                <a:latin typeface="+mj-lt"/>
              </a:rPr>
              <a:t>Le début de l’histoire…</a:t>
            </a:r>
            <a:endParaRPr lang="en-GB" sz="2800" b="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8</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FD4A84D6-9338-46A2-A851-575FC6E4D8E9}"/>
              </a:ext>
            </a:extLst>
          </p:cNvPr>
          <p:cNvSpPr txBox="1"/>
          <p:nvPr/>
        </p:nvSpPr>
        <p:spPr>
          <a:xfrm>
            <a:off x="858624" y="1380778"/>
            <a:ext cx="5718360" cy="295786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Étude des comportements d’</a:t>
            </a:r>
            <a:r>
              <a:rPr lang="fr-FR" b="1" dirty="0">
                <a:solidFill>
                  <a:srgbClr val="F8AC00"/>
                </a:solidFill>
              </a:rPr>
              <a:t>alimentation </a:t>
            </a:r>
            <a:r>
              <a:rPr lang="fr-FR" dirty="0"/>
              <a:t>de Puffins :</a:t>
            </a:r>
            <a:endParaRPr lang="fr-FR" b="1" dirty="0">
              <a:solidFill>
                <a:srgbClr val="F8AC00"/>
              </a:solidFill>
            </a:endParaRPr>
          </a:p>
          <a:p>
            <a:pPr marL="742950" lvl="1" indent="-285750">
              <a:lnSpc>
                <a:spcPct val="150000"/>
              </a:lnSpc>
              <a:buFont typeface="Calibri" panose="020F0502020204030204" pitchFamily="34" charset="0"/>
              <a:buChar char="-"/>
            </a:pPr>
            <a:r>
              <a:rPr lang="fr-FR" dirty="0"/>
              <a:t>utilisation de données de </a:t>
            </a:r>
            <a:r>
              <a:rPr lang="fr-FR" b="1" dirty="0">
                <a:solidFill>
                  <a:srgbClr val="F8AC00"/>
                </a:solidFill>
              </a:rPr>
              <a:t>télémétrie</a:t>
            </a:r>
            <a:r>
              <a:rPr lang="fr-FR" dirty="0"/>
              <a:t> et du </a:t>
            </a:r>
            <a:r>
              <a:rPr lang="fr-FR" b="1" dirty="0">
                <a:solidFill>
                  <a:srgbClr val="F8AC00"/>
                </a:solidFill>
              </a:rPr>
              <a:t>paysage</a:t>
            </a:r>
          </a:p>
          <a:p>
            <a:pPr marL="742950" lvl="1" indent="-285750">
              <a:lnSpc>
                <a:spcPct val="150000"/>
              </a:lnSpc>
              <a:buFont typeface="Calibri" panose="020F0502020204030204" pitchFamily="34" charset="0"/>
              <a:buChar char="-"/>
            </a:pPr>
            <a:r>
              <a:rPr lang="fr-FR" dirty="0"/>
              <a:t>comparaison de </a:t>
            </a:r>
            <a:r>
              <a:rPr lang="fr-FR" b="1" dirty="0">
                <a:solidFill>
                  <a:srgbClr val="F8AC00"/>
                </a:solidFill>
              </a:rPr>
              <a:t>4 colonies </a:t>
            </a:r>
            <a:r>
              <a:rPr lang="fr-FR" dirty="0"/>
              <a:t>de Puffins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Lien peu analysé entre :</a:t>
            </a:r>
          </a:p>
          <a:p>
            <a:pPr marL="742950" lvl="1" indent="-285750">
              <a:lnSpc>
                <a:spcPct val="150000"/>
              </a:lnSpc>
              <a:buFont typeface="Calibri" panose="020F0502020204030204" pitchFamily="34" charset="0"/>
              <a:buChar char="-"/>
            </a:pPr>
            <a:r>
              <a:rPr lang="fr-FR" dirty="0"/>
              <a:t>les préférences d’habitat des </a:t>
            </a:r>
            <a:r>
              <a:rPr lang="fr-FR" b="1" dirty="0">
                <a:solidFill>
                  <a:srgbClr val="F8AC00"/>
                </a:solidFill>
              </a:rPr>
              <a:t>proies</a:t>
            </a:r>
          </a:p>
          <a:p>
            <a:pPr marL="742950" lvl="1" indent="-285750">
              <a:lnSpc>
                <a:spcPct val="150000"/>
              </a:lnSpc>
              <a:buFont typeface="Calibri" panose="020F0502020204030204" pitchFamily="34" charset="0"/>
              <a:buChar char="-"/>
            </a:pPr>
            <a:r>
              <a:rPr lang="fr-FR" dirty="0"/>
              <a:t>les </a:t>
            </a:r>
            <a:r>
              <a:rPr lang="fr-FR" b="1" dirty="0">
                <a:solidFill>
                  <a:srgbClr val="F8AC00"/>
                </a:solidFill>
              </a:rPr>
              <a:t>trajectoires</a:t>
            </a:r>
            <a:r>
              <a:rPr lang="fr-FR" dirty="0"/>
              <a:t> des Puffins</a:t>
            </a:r>
          </a:p>
        </p:txBody>
      </p:sp>
      <p:pic>
        <p:nvPicPr>
          <p:cNvPr id="14" name="Image 13">
            <a:extLst>
              <a:ext uri="{FF2B5EF4-FFF2-40B4-BE49-F238E27FC236}">
                <a16:creationId xmlns:a16="http://schemas.microsoft.com/office/drawing/2014/main" id="{A0291FDD-5288-496C-AA38-20E527D8D341}"/>
              </a:ext>
            </a:extLst>
          </p:cNvPr>
          <p:cNvPicPr>
            <a:picLocks noChangeAspect="1"/>
          </p:cNvPicPr>
          <p:nvPr/>
        </p:nvPicPr>
        <p:blipFill>
          <a:blip r:embed="rId4"/>
          <a:stretch>
            <a:fillRect/>
          </a:stretch>
        </p:blipFill>
        <p:spPr>
          <a:xfrm>
            <a:off x="6854226" y="1919257"/>
            <a:ext cx="4460226" cy="1880901"/>
          </a:xfrm>
          <a:prstGeom prst="rect">
            <a:avLst/>
          </a:prstGeom>
        </p:spPr>
      </p:pic>
    </p:spTree>
    <p:extLst>
      <p:ext uri="{BB962C8B-B14F-4D97-AF65-F5344CB8AC3E}">
        <p14:creationId xmlns:p14="http://schemas.microsoft.com/office/powerpoint/2010/main" val="3064158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4997843" cy="523220"/>
          </a:xfrm>
          <a:prstGeom prst="rect">
            <a:avLst/>
          </a:prstGeom>
          <a:noFill/>
        </p:spPr>
        <p:txBody>
          <a:bodyPr wrap="none" rtlCol="0">
            <a:spAutoFit/>
          </a:bodyPr>
          <a:lstStyle/>
          <a:p>
            <a:r>
              <a:rPr lang="fr-FR" sz="2800" b="1" cap="small" dirty="0">
                <a:latin typeface="+mj-lt"/>
              </a:rPr>
              <a:t>Les caractéristiques du mouvement</a:t>
            </a:r>
            <a:endParaRPr lang="en-GB" sz="2800" b="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9</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FD4A84D6-9338-46A2-A851-575FC6E4D8E9}"/>
              </a:ext>
            </a:extLst>
          </p:cNvPr>
          <p:cNvSpPr txBox="1"/>
          <p:nvPr/>
        </p:nvSpPr>
        <p:spPr>
          <a:xfrm>
            <a:off x="858624" y="1380778"/>
            <a:ext cx="5221355" cy="37888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Individus d’étude : </a:t>
            </a:r>
            <a:r>
              <a:rPr lang="fr-FR" b="1" dirty="0">
                <a:solidFill>
                  <a:srgbClr val="F8AC00"/>
                </a:solidFill>
              </a:rPr>
              <a:t>94</a:t>
            </a:r>
            <a:r>
              <a:rPr lang="fr-FR" dirty="0">
                <a:solidFill>
                  <a:srgbClr val="F8AC00"/>
                </a:solidFill>
              </a:rPr>
              <a:t> </a:t>
            </a:r>
            <a:r>
              <a:rPr lang="fr-FR" b="1" dirty="0">
                <a:solidFill>
                  <a:srgbClr val="F8AC00"/>
                </a:solidFill>
              </a:rPr>
              <a:t>oiseaux</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Données de vols lors de la recherche de nourriture</a:t>
            </a:r>
          </a:p>
          <a:p>
            <a:pPr marL="742950" lvl="1" indent="-285750">
              <a:lnSpc>
                <a:spcPct val="150000"/>
              </a:lnSpc>
              <a:buFont typeface="Calibri" panose="020F0502020204030204" pitchFamily="34" charset="0"/>
              <a:buChar char="-"/>
            </a:pPr>
            <a:r>
              <a:rPr lang="fr-FR" dirty="0"/>
              <a:t>entre 1 et 5 </a:t>
            </a:r>
            <a:r>
              <a:rPr lang="fr-FR" b="1" dirty="0">
                <a:solidFill>
                  <a:srgbClr val="F8AC00"/>
                </a:solidFill>
              </a:rPr>
              <a:t>vols</a:t>
            </a:r>
            <a:r>
              <a:rPr lang="fr-FR" dirty="0"/>
              <a:t> par individu</a:t>
            </a:r>
          </a:p>
          <a:p>
            <a:pPr marL="742950" lvl="1" indent="-285750">
              <a:lnSpc>
                <a:spcPct val="150000"/>
              </a:lnSpc>
              <a:buFont typeface="Calibri" panose="020F0502020204030204" pitchFamily="34" charset="0"/>
              <a:buChar char="-"/>
            </a:pPr>
            <a:r>
              <a:rPr lang="fr-FR" dirty="0"/>
              <a:t>entre 200 et 4 600 positions GPS par vol</a:t>
            </a:r>
          </a:p>
          <a:p>
            <a:pPr marL="742950" lvl="1" indent="-285750">
              <a:lnSpc>
                <a:spcPct val="150000"/>
              </a:lnSpc>
              <a:buFont typeface="Calibri" panose="020F0502020204030204" pitchFamily="34" charset="0"/>
              <a:buChar char="-"/>
            </a:pPr>
            <a:r>
              <a:rPr lang="fr-FR" dirty="0"/>
              <a:t>toutes les 2 à 3 minutes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endParaRPr lang="fr-FR" dirty="0"/>
          </a:p>
        </p:txBody>
      </p:sp>
      <p:pic>
        <p:nvPicPr>
          <p:cNvPr id="3" name="Image 2">
            <a:extLst>
              <a:ext uri="{FF2B5EF4-FFF2-40B4-BE49-F238E27FC236}">
                <a16:creationId xmlns:a16="http://schemas.microsoft.com/office/drawing/2014/main" id="{B894D5C9-D6BB-4F48-8C65-8C7C32C8247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58624" y="4190632"/>
            <a:ext cx="5221353" cy="1958007"/>
          </a:xfrm>
          <a:prstGeom prst="rect">
            <a:avLst/>
          </a:prstGeom>
        </p:spPr>
      </p:pic>
      <p:pic>
        <p:nvPicPr>
          <p:cNvPr id="5" name="Image 4">
            <a:extLst>
              <a:ext uri="{FF2B5EF4-FFF2-40B4-BE49-F238E27FC236}">
                <a16:creationId xmlns:a16="http://schemas.microsoft.com/office/drawing/2014/main" id="{3E643980-FA96-4176-A421-8E4249B028FE}"/>
              </a:ext>
            </a:extLst>
          </p:cNvPr>
          <p:cNvPicPr>
            <a:picLocks noChangeAspect="1"/>
          </p:cNvPicPr>
          <p:nvPr/>
        </p:nvPicPr>
        <p:blipFill rotWithShape="1">
          <a:blip r:embed="rId5">
            <a:extLst>
              <a:ext uri="{28A0092B-C50C-407E-A947-70E740481C1C}">
                <a14:useLocalDpi xmlns:a14="http://schemas.microsoft.com/office/drawing/2010/main" val="0"/>
              </a:ext>
            </a:extLst>
          </a:blip>
          <a:srcRect l="4014" r="4150" b="2740"/>
          <a:stretch/>
        </p:blipFill>
        <p:spPr>
          <a:xfrm>
            <a:off x="6340756" y="1738422"/>
            <a:ext cx="5321018" cy="3381156"/>
          </a:xfrm>
          <a:prstGeom prst="rect">
            <a:avLst/>
          </a:prstGeom>
        </p:spPr>
      </p:pic>
    </p:spTree>
    <p:extLst>
      <p:ext uri="{BB962C8B-B14F-4D97-AF65-F5344CB8AC3E}">
        <p14:creationId xmlns:p14="http://schemas.microsoft.com/office/powerpoint/2010/main" val="30893814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1247</Words>
  <Application>Microsoft Office PowerPoint</Application>
  <PresentationFormat>Grand écran</PresentationFormat>
  <Paragraphs>243</Paragraphs>
  <Slides>21</Slides>
  <Notes>19</Notes>
  <HiddenSlides>2</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Arial</vt:lpstr>
      <vt:lpstr>Calibri</vt:lpstr>
      <vt:lpstr>Calibri Light</vt:lpstr>
      <vt:lpstr>Cambria Math</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Pierre Cottais</dc:creator>
  <cp:lastModifiedBy>Pierre Cottais</cp:lastModifiedBy>
  <cp:revision>682</cp:revision>
  <dcterms:created xsi:type="dcterms:W3CDTF">2021-12-17T07:22:13Z</dcterms:created>
  <dcterms:modified xsi:type="dcterms:W3CDTF">2022-02-02T00:36:24Z</dcterms:modified>
</cp:coreProperties>
</file>