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72" r:id="rId4"/>
    <p:sldId id="276" r:id="rId5"/>
    <p:sldId id="273" r:id="rId6"/>
    <p:sldId id="268" r:id="rId7"/>
    <p:sldId id="277" r:id="rId8"/>
    <p:sldId id="263" r:id="rId9"/>
    <p:sldId id="271" r:id="rId10"/>
    <p:sldId id="278" r:id="rId11"/>
    <p:sldId id="264" r:id="rId12"/>
    <p:sldId id="279" r:id="rId13"/>
    <p:sldId id="274" r:id="rId14"/>
    <p:sldId id="275"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D85AC"/>
    <a:srgbClr val="F6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37" autoAdjust="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18/01/2022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50944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15</a:t>
            </a:fld>
            <a:endParaRPr lang="en-GB"/>
          </a:p>
        </p:txBody>
      </p:sp>
    </p:spTree>
    <p:extLst>
      <p:ext uri="{BB962C8B-B14F-4D97-AF65-F5344CB8AC3E}">
        <p14:creationId xmlns:p14="http://schemas.microsoft.com/office/powerpoint/2010/main" val="11376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370064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26948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88143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Open Sans" panose="020B0606030504020204" pitchFamily="34" charset="0"/>
              </a:rPr>
              <a:t>le puffin de </a:t>
            </a:r>
            <a:r>
              <a:rPr lang="fr-FR" b="0" i="0" dirty="0" err="1">
                <a:solidFill>
                  <a:srgbClr val="333333"/>
                </a:solidFill>
                <a:effectLst/>
                <a:latin typeface="Open Sans" panose="020B0606030504020204" pitchFamily="34" charset="0"/>
              </a:rPr>
              <a:t>Scopoli</a:t>
            </a:r>
            <a:r>
              <a:rPr lang="fr-FR" b="0" i="0" dirty="0">
                <a:solidFill>
                  <a:srgbClr val="333333"/>
                </a:solidFill>
                <a:effectLst/>
                <a:latin typeface="Open Sans" panose="020B0606030504020204" pitchFamily="34" charset="0"/>
              </a:rPr>
              <a:t> est un oiseau qui passe la majorité de sa vie en mer au large des côtes. On le rencontre également posé sur la surface, parfois en groupes qui rassemblent plusieurs centaines d’individus. Sa morphologie est adaptée à son milieu naturel. Outre ses ailes longues et fines lui permettant de voler sans s'épuiser, son bec crochu capture sans difficulté ses proies favorites : petits poissons, crustacés, céphalopodes. Après le festin, ses narines tubulaires lui permettent de rejeter le sel contenu dans l'eau de mer. Le puffin peut aussi se révéler un excellent plongeur, capable de descendre jusqu'à 5 mètres pour capturer une proie plus alléchante. </a:t>
            </a:r>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6195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11</a:t>
            </a:fld>
            <a:endParaRPr lang="en-GB"/>
          </a:p>
        </p:txBody>
      </p:sp>
    </p:spTree>
    <p:extLst>
      <p:ext uri="{BB962C8B-B14F-4D97-AF65-F5344CB8AC3E}">
        <p14:creationId xmlns:p14="http://schemas.microsoft.com/office/powerpoint/2010/main" val="109513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parler de la perte d’observations lors de la conversion des positions en « pas »</a:t>
            </a:r>
            <a:endParaRPr lang="en-GB" dirty="0"/>
          </a:p>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104315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264596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18/01/2022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18/01/2022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jp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4FF44B-7B49-48F5-82BD-16C606CE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5716"/>
            <a:ext cx="3364637" cy="722283"/>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2743167" y="1474182"/>
            <a:ext cx="6705682"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5220376" y="3223227"/>
            <a:ext cx="1751249" cy="2160591"/>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endParaRPr lang="fr-FR" sz="2000" b="1" cap="small" dirty="0">
              <a:latin typeface="+mj-lt"/>
            </a:endParaRP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18 janvier 2022</a:t>
            </a:fld>
            <a:endParaRPr lang="en-GB" sz="2000" b="1" dirty="0">
              <a:latin typeface="+mj-lt"/>
            </a:endParaRPr>
          </a:p>
        </p:txBody>
      </p:sp>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33110" cy="523220"/>
          </a:xfrm>
          <a:prstGeom prst="rect">
            <a:avLst/>
          </a:prstGeom>
          <a:noFill/>
        </p:spPr>
        <p:txBody>
          <a:bodyPr wrap="none" rtlCol="0">
            <a:spAutoFit/>
          </a:bodyPr>
          <a:lstStyle/>
          <a:p>
            <a:r>
              <a:rPr lang="fr-FR" sz="2800" b="1" cap="small" dirty="0">
                <a:latin typeface="+mj-lt"/>
              </a:rPr>
              <a:t>Granularité des individus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14" name="Groupe 13">
            <a:extLst>
              <a:ext uri="{FF2B5EF4-FFF2-40B4-BE49-F238E27FC236}">
                <a16:creationId xmlns:a16="http://schemas.microsoft.com/office/drawing/2014/main" id="{B106643E-7B85-4460-A1E4-26A2B7834FFC}"/>
              </a:ext>
            </a:extLst>
          </p:cNvPr>
          <p:cNvGrpSpPr/>
          <p:nvPr/>
        </p:nvGrpSpPr>
        <p:grpSpPr>
          <a:xfrm>
            <a:off x="11498080" y="602928"/>
            <a:ext cx="677164" cy="523219"/>
            <a:chOff x="11498080" y="602928"/>
            <a:chExt cx="677164" cy="523219"/>
          </a:xfrm>
        </p:grpSpPr>
        <p:sp>
          <p:nvSpPr>
            <p:cNvPr id="15" name="Graphique 6" descr="Colibri">
              <a:extLst>
                <a:ext uri="{FF2B5EF4-FFF2-40B4-BE49-F238E27FC236}">
                  <a16:creationId xmlns:a16="http://schemas.microsoft.com/office/drawing/2014/main" id="{8A43E395-3BC6-4DED-A9FD-5E02193ABEE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6" name="ZoneTexte 15">
              <a:extLst>
                <a:ext uri="{FF2B5EF4-FFF2-40B4-BE49-F238E27FC236}">
                  <a16:creationId xmlns:a16="http://schemas.microsoft.com/office/drawing/2014/main" id="{9E9D5F3B-CDC3-48D2-B75A-35E8090FB63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10</a:t>
              </a:fld>
              <a:endParaRPr lang="en-GB" sz="1600" b="1" dirty="0">
                <a:solidFill>
                  <a:srgbClr val="4D85AC"/>
                </a:solidFill>
              </a:endParaRPr>
            </a:p>
          </p:txBody>
        </p:sp>
      </p:grpSp>
      <p:grpSp>
        <p:nvGrpSpPr>
          <p:cNvPr id="24" name="Groupe 23">
            <a:extLst>
              <a:ext uri="{FF2B5EF4-FFF2-40B4-BE49-F238E27FC236}">
                <a16:creationId xmlns:a16="http://schemas.microsoft.com/office/drawing/2014/main" id="{CF90167A-C95F-4A46-AEBA-FCB412B85C99}"/>
              </a:ext>
            </a:extLst>
          </p:cNvPr>
          <p:cNvGrpSpPr/>
          <p:nvPr/>
        </p:nvGrpSpPr>
        <p:grpSpPr>
          <a:xfrm>
            <a:off x="696373" y="92332"/>
            <a:ext cx="10797650" cy="400110"/>
            <a:chOff x="696373" y="92332"/>
            <a:chExt cx="10797650" cy="400110"/>
          </a:xfrm>
        </p:grpSpPr>
        <p:sp>
          <p:nvSpPr>
            <p:cNvPr id="25" name="ZoneTexte 24">
              <a:extLst>
                <a:ext uri="{FF2B5EF4-FFF2-40B4-BE49-F238E27FC236}">
                  <a16:creationId xmlns:a16="http://schemas.microsoft.com/office/drawing/2014/main" id="{78034F4E-ADD9-4285-B6CE-0B940749DBCF}"/>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6" name="ZoneTexte 25">
              <a:extLst>
                <a:ext uri="{FF2B5EF4-FFF2-40B4-BE49-F238E27FC236}">
                  <a16:creationId xmlns:a16="http://schemas.microsoft.com/office/drawing/2014/main" id="{C3D685FD-B70D-4526-812E-316772237968}"/>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7" name="ZoneTexte 26">
              <a:extLst>
                <a:ext uri="{FF2B5EF4-FFF2-40B4-BE49-F238E27FC236}">
                  <a16:creationId xmlns:a16="http://schemas.microsoft.com/office/drawing/2014/main" id="{87ADEEF0-3A22-4FD8-AF69-864F62DE5609}"/>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28" name="ZoneTexte 27">
              <a:extLst>
                <a:ext uri="{FF2B5EF4-FFF2-40B4-BE49-F238E27FC236}">
                  <a16:creationId xmlns:a16="http://schemas.microsoft.com/office/drawing/2014/main" id="{56392DFB-C66B-4594-9F05-3550EB1CB9F2}"/>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29" name="ZoneTexte 28">
              <a:extLst>
                <a:ext uri="{FF2B5EF4-FFF2-40B4-BE49-F238E27FC236}">
                  <a16:creationId xmlns:a16="http://schemas.microsoft.com/office/drawing/2014/main" id="{883C649D-97CC-4768-BBE8-86BD9F686522}"/>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30" name="ZoneTexte 29">
            <a:extLst>
              <a:ext uri="{FF2B5EF4-FFF2-40B4-BE49-F238E27FC236}">
                <a16:creationId xmlns:a16="http://schemas.microsoft.com/office/drawing/2014/main" id="{1FC48FD4-2375-4539-A995-F9115AC31D7F}"/>
              </a:ext>
            </a:extLst>
          </p:cNvPr>
          <p:cNvSpPr txBox="1"/>
          <p:nvPr/>
        </p:nvSpPr>
        <p:spPr>
          <a:xfrm>
            <a:off x="1125834" y="1821515"/>
            <a:ext cx="9665979" cy="25423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Individu d’intérêt : </a:t>
            </a:r>
            <a:r>
              <a:rPr lang="fr-FR" b="1" dirty="0">
                <a:solidFill>
                  <a:srgbClr val="4D85AC"/>
                </a:solidFill>
              </a:rPr>
              <a:t>94</a:t>
            </a:r>
            <a:r>
              <a:rPr lang="fr-FR" dirty="0"/>
              <a:t> </a:t>
            </a:r>
            <a:r>
              <a:rPr lang="fr-FR" b="1" dirty="0">
                <a:solidFill>
                  <a:srgbClr val="4D85AC"/>
                </a:solidFill>
              </a:rPr>
              <a:t>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Plusieurs </a:t>
            </a:r>
            <a:r>
              <a:rPr lang="fr-FR" b="1" dirty="0">
                <a:solidFill>
                  <a:srgbClr val="4D85AC"/>
                </a:solidFill>
              </a:rPr>
              <a:t>vols</a:t>
            </a:r>
            <a:r>
              <a:rPr lang="fr-FR" dirty="0"/>
              <a:t> par individus [insérer un diagramme en barres avec </a:t>
            </a:r>
            <a:r>
              <a:rPr lang="fr-FR" dirty="0">
                <a:latin typeface="Consolas" panose="020B0609020204030204" pitchFamily="49" charset="0"/>
              </a:rPr>
              <a:t>ggplot2</a:t>
            </a:r>
            <a:r>
              <a:rPr lang="fr-FR" dirty="0"/>
              <a: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Plusieurs individus répartis dans quatre </a:t>
            </a:r>
            <a:r>
              <a:rPr lang="fr-FR" b="1" dirty="0">
                <a:solidFill>
                  <a:srgbClr val="4D85AC"/>
                </a:solidFill>
              </a:rPr>
              <a:t>colonies</a:t>
            </a:r>
            <a:r>
              <a:rPr lang="fr-FR" dirty="0"/>
              <a:t> [insérer un diagramme en barres avec </a:t>
            </a:r>
            <a:r>
              <a:rPr lang="fr-FR" dirty="0">
                <a:latin typeface="Consolas" panose="020B0609020204030204" pitchFamily="49" charset="0"/>
              </a:rPr>
              <a:t>ggoplot2</a:t>
            </a:r>
            <a:r>
              <a:rPr lang="fr-FR" dirty="0"/>
              <a:t>]</a:t>
            </a:r>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3441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3518A37C-782F-4B0D-9121-D8A0E4E23960}"/>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774189F5-0ED1-48A4-A877-5F9F8318E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0119CE78-C06D-4DC3-9F9F-12532BA1614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7C9085B7-3934-4D6D-A3B6-B44C1B48E51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21" name="Groupe 20">
            <a:extLst>
              <a:ext uri="{FF2B5EF4-FFF2-40B4-BE49-F238E27FC236}">
                <a16:creationId xmlns:a16="http://schemas.microsoft.com/office/drawing/2014/main" id="{B29464D0-01E7-42CF-9BAC-E18A8934A795}"/>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E96C6374-1D56-462A-8BE8-1841AEEED270}"/>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1358703C-7787-43EF-8674-FCE62C485FF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11</a:t>
              </a:fld>
              <a:endParaRPr lang="en-GB" sz="1600" b="1" dirty="0">
                <a:solidFill>
                  <a:srgbClr val="4D85AC"/>
                </a:solidFill>
              </a:endParaRPr>
            </a:p>
          </p:txBody>
        </p:sp>
      </p:grpSp>
      <p:grpSp>
        <p:nvGrpSpPr>
          <p:cNvPr id="25" name="Groupe 24">
            <a:extLst>
              <a:ext uri="{FF2B5EF4-FFF2-40B4-BE49-F238E27FC236}">
                <a16:creationId xmlns:a16="http://schemas.microsoft.com/office/drawing/2014/main" id="{19B7ED7D-D2D3-4B3D-B3D5-BCE8E82A08F2}"/>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9A3E5B9E-C025-4A5E-B1C7-D13BE4B25C1B}"/>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58AE0B74-F1C5-4548-B41C-14C3C0DCB635}"/>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788C9A1C-FD88-41CE-A074-6A2FFC34A043}"/>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34" name="ZoneTexte 33">
              <a:extLst>
                <a:ext uri="{FF2B5EF4-FFF2-40B4-BE49-F238E27FC236}">
                  <a16:creationId xmlns:a16="http://schemas.microsoft.com/office/drawing/2014/main" id="{BE543B5C-376D-4B17-8C79-501D7F4B7E0F}"/>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5" name="ZoneTexte 34">
              <a:extLst>
                <a:ext uri="{FF2B5EF4-FFF2-40B4-BE49-F238E27FC236}">
                  <a16:creationId xmlns:a16="http://schemas.microsoft.com/office/drawing/2014/main" id="{5E2CDAAB-547F-48E4-84F9-E9E6A24B9D52}"/>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26" name="ZoneTexte 25">
            <a:extLst>
              <a:ext uri="{FF2B5EF4-FFF2-40B4-BE49-F238E27FC236}">
                <a16:creationId xmlns:a16="http://schemas.microsoft.com/office/drawing/2014/main" id="{D28648D1-D5E3-4E4E-921E-8C5208A2ADFA}"/>
              </a:ext>
            </a:extLst>
          </p:cNvPr>
          <p:cNvSpPr txBox="1"/>
          <p:nvPr/>
        </p:nvSpPr>
        <p:spPr>
          <a:xfrm>
            <a:off x="1125834" y="1821515"/>
            <a:ext cx="9850645"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Filtrage des données de position à intervalles réguliers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Transformation des coordonnées en pas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aléatoire de pas théoriques selon des distributions conditionnelles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Correspondance des positions d’arrivées avec les covariables d’habitat (bathymétrie, température…)</a:t>
            </a:r>
          </a:p>
          <a:p>
            <a:pPr marL="285750" indent="-285750">
              <a:lnSpc>
                <a:spcPct val="150000"/>
              </a:lnSpc>
              <a:buFont typeface="Arial" panose="020B0604020202020204" pitchFamily="34" charset="0"/>
              <a:buChar char="•"/>
            </a:pPr>
            <a:endParaRPr lang="fr-FR" dirty="0"/>
          </a:p>
        </p:txBody>
      </p:sp>
      <p:sp>
        <p:nvSpPr>
          <p:cNvPr id="27" name="ZoneTexte 26">
            <a:extLst>
              <a:ext uri="{FF2B5EF4-FFF2-40B4-BE49-F238E27FC236}">
                <a16:creationId xmlns:a16="http://schemas.microsoft.com/office/drawing/2014/main" id="{E0695C75-90C9-4681-A99D-6970A45FED12}"/>
              </a:ext>
            </a:extLst>
          </p:cNvPr>
          <p:cNvSpPr txBox="1"/>
          <p:nvPr/>
        </p:nvSpPr>
        <p:spPr>
          <a:xfrm>
            <a:off x="331514" y="985910"/>
            <a:ext cx="3409075" cy="523220"/>
          </a:xfrm>
          <a:prstGeom prst="rect">
            <a:avLst/>
          </a:prstGeom>
          <a:noFill/>
        </p:spPr>
        <p:txBody>
          <a:bodyPr wrap="none" rtlCol="0">
            <a:spAutoFit/>
          </a:bodyPr>
          <a:lstStyle/>
          <a:p>
            <a:r>
              <a:rPr lang="fr-FR" sz="2800" b="1" cap="small" dirty="0">
                <a:latin typeface="+mj-lt"/>
              </a:rPr>
              <a:t>Traitement des données</a:t>
            </a:r>
            <a:endParaRPr lang="en-GB" sz="2800" b="1" cap="small" dirty="0">
              <a:latin typeface="+mj-lt"/>
            </a:endParaRPr>
          </a:p>
        </p:txBody>
      </p:sp>
      <p:sp>
        <p:nvSpPr>
          <p:cNvPr id="24" name="Forme libre : forme 23">
            <a:extLst>
              <a:ext uri="{FF2B5EF4-FFF2-40B4-BE49-F238E27FC236}">
                <a16:creationId xmlns:a16="http://schemas.microsoft.com/office/drawing/2014/main" id="{BAADE996-24A7-4241-9AE6-8A9B8CB52ADC}"/>
              </a:ext>
            </a:extLst>
          </p:cNvPr>
          <p:cNvSpPr/>
          <p:nvPr/>
        </p:nvSpPr>
        <p:spPr>
          <a:xfrm>
            <a:off x="3329334" y="459682"/>
            <a:ext cx="1109709" cy="27891"/>
          </a:xfrm>
          <a:custGeom>
            <a:avLst/>
            <a:gdLst>
              <a:gd name="connsiteX0" fmla="*/ 0 w 1109709"/>
              <a:gd name="connsiteY0" fmla="*/ 18723 h 27891"/>
              <a:gd name="connsiteX1" fmla="*/ 124288 w 1109709"/>
              <a:gd name="connsiteY1" fmla="*/ 9845 h 27891"/>
              <a:gd name="connsiteX2" fmla="*/ 213064 w 1109709"/>
              <a:gd name="connsiteY2" fmla="*/ 967 h 27891"/>
              <a:gd name="connsiteX3" fmla="*/ 328474 w 1109709"/>
              <a:gd name="connsiteY3" fmla="*/ 967 h 27891"/>
              <a:gd name="connsiteX4" fmla="*/ 363985 w 1109709"/>
              <a:gd name="connsiteY4" fmla="*/ 27601 h 27891"/>
              <a:gd name="connsiteX5" fmla="*/ 488272 w 1109709"/>
              <a:gd name="connsiteY5" fmla="*/ 18723 h 27891"/>
              <a:gd name="connsiteX6" fmla="*/ 532661 w 1109709"/>
              <a:gd name="connsiteY6" fmla="*/ 27601 h 27891"/>
              <a:gd name="connsiteX7" fmla="*/ 772358 w 1109709"/>
              <a:gd name="connsiteY7" fmla="*/ 18723 h 27891"/>
              <a:gd name="connsiteX8" fmla="*/ 834501 w 1109709"/>
              <a:gd name="connsiteY8" fmla="*/ 27601 h 27891"/>
              <a:gd name="connsiteX9" fmla="*/ 878890 w 1109709"/>
              <a:gd name="connsiteY9" fmla="*/ 18723 h 27891"/>
              <a:gd name="connsiteX10" fmla="*/ 985422 w 1109709"/>
              <a:gd name="connsiteY10" fmla="*/ 9845 h 27891"/>
              <a:gd name="connsiteX11" fmla="*/ 1091954 w 1109709"/>
              <a:gd name="connsiteY11" fmla="*/ 27601 h 27891"/>
              <a:gd name="connsiteX12" fmla="*/ 1109709 w 1109709"/>
              <a:gd name="connsiteY12" fmla="*/ 27601 h 27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9709" h="27891">
                <a:moveTo>
                  <a:pt x="0" y="18723"/>
                </a:moveTo>
                <a:cubicBezTo>
                  <a:pt x="41429" y="15764"/>
                  <a:pt x="82753" y="9845"/>
                  <a:pt x="124288" y="9845"/>
                </a:cubicBezTo>
                <a:cubicBezTo>
                  <a:pt x="218206" y="9845"/>
                  <a:pt x="86480" y="43163"/>
                  <a:pt x="213064" y="967"/>
                </a:cubicBezTo>
                <a:cubicBezTo>
                  <a:pt x="261347" y="49250"/>
                  <a:pt x="194392" y="-7972"/>
                  <a:pt x="328474" y="967"/>
                </a:cubicBezTo>
                <a:cubicBezTo>
                  <a:pt x="343238" y="1951"/>
                  <a:pt x="352148" y="18723"/>
                  <a:pt x="363985" y="27601"/>
                </a:cubicBezTo>
                <a:cubicBezTo>
                  <a:pt x="405414" y="24642"/>
                  <a:pt x="446737" y="18723"/>
                  <a:pt x="488272" y="18723"/>
                </a:cubicBezTo>
                <a:cubicBezTo>
                  <a:pt x="503361" y="18723"/>
                  <a:pt x="517572" y="27601"/>
                  <a:pt x="532661" y="27601"/>
                </a:cubicBezTo>
                <a:cubicBezTo>
                  <a:pt x="612615" y="27601"/>
                  <a:pt x="692459" y="21682"/>
                  <a:pt x="772358" y="18723"/>
                </a:cubicBezTo>
                <a:cubicBezTo>
                  <a:pt x="793072" y="21682"/>
                  <a:pt x="813576" y="27601"/>
                  <a:pt x="834501" y="27601"/>
                </a:cubicBezTo>
                <a:cubicBezTo>
                  <a:pt x="849590" y="27601"/>
                  <a:pt x="863904" y="20486"/>
                  <a:pt x="878890" y="18723"/>
                </a:cubicBezTo>
                <a:cubicBezTo>
                  <a:pt x="914280" y="14559"/>
                  <a:pt x="949911" y="12804"/>
                  <a:pt x="985422" y="9845"/>
                </a:cubicBezTo>
                <a:cubicBezTo>
                  <a:pt x="1030478" y="18857"/>
                  <a:pt x="1042401" y="22095"/>
                  <a:pt x="1091954" y="27601"/>
                </a:cubicBezTo>
                <a:cubicBezTo>
                  <a:pt x="1097836" y="28255"/>
                  <a:pt x="1103791" y="27601"/>
                  <a:pt x="1109709" y="2760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755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248966" cy="523220"/>
          </a:xfrm>
          <a:prstGeom prst="rect">
            <a:avLst/>
          </a:prstGeom>
          <a:noFill/>
        </p:spPr>
        <p:txBody>
          <a:bodyPr wrap="none" rtlCol="0">
            <a:spAutoFit/>
          </a:bodyPr>
          <a:lstStyle/>
          <a:p>
            <a:r>
              <a:rPr lang="fr-FR" sz="2800" b="1" cap="small" dirty="0">
                <a:latin typeface="+mj-lt"/>
              </a:rPr>
              <a:t>Sélection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14" name="Groupe 13">
            <a:extLst>
              <a:ext uri="{FF2B5EF4-FFF2-40B4-BE49-F238E27FC236}">
                <a16:creationId xmlns:a16="http://schemas.microsoft.com/office/drawing/2014/main" id="{B106643E-7B85-4460-A1E4-26A2B7834FFC}"/>
              </a:ext>
            </a:extLst>
          </p:cNvPr>
          <p:cNvGrpSpPr/>
          <p:nvPr/>
        </p:nvGrpSpPr>
        <p:grpSpPr>
          <a:xfrm>
            <a:off x="11498080" y="602928"/>
            <a:ext cx="677164" cy="523219"/>
            <a:chOff x="11498080" y="602928"/>
            <a:chExt cx="677164" cy="523219"/>
          </a:xfrm>
        </p:grpSpPr>
        <p:sp>
          <p:nvSpPr>
            <p:cNvPr id="15" name="Graphique 6" descr="Colibri">
              <a:extLst>
                <a:ext uri="{FF2B5EF4-FFF2-40B4-BE49-F238E27FC236}">
                  <a16:creationId xmlns:a16="http://schemas.microsoft.com/office/drawing/2014/main" id="{8A43E395-3BC6-4DED-A9FD-5E02193ABEE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6" name="ZoneTexte 15">
              <a:extLst>
                <a:ext uri="{FF2B5EF4-FFF2-40B4-BE49-F238E27FC236}">
                  <a16:creationId xmlns:a16="http://schemas.microsoft.com/office/drawing/2014/main" id="{9E9D5F3B-CDC3-48D2-B75A-35E8090FB63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12</a:t>
              </a:fld>
              <a:endParaRPr lang="en-GB" sz="1600" b="1" dirty="0">
                <a:solidFill>
                  <a:srgbClr val="4D85AC"/>
                </a:solidFill>
              </a:endParaRPr>
            </a:p>
          </p:txBody>
        </p:sp>
      </p:grpSp>
      <p:grpSp>
        <p:nvGrpSpPr>
          <p:cNvPr id="24" name="Groupe 23">
            <a:extLst>
              <a:ext uri="{FF2B5EF4-FFF2-40B4-BE49-F238E27FC236}">
                <a16:creationId xmlns:a16="http://schemas.microsoft.com/office/drawing/2014/main" id="{CF90167A-C95F-4A46-AEBA-FCB412B85C99}"/>
              </a:ext>
            </a:extLst>
          </p:cNvPr>
          <p:cNvGrpSpPr/>
          <p:nvPr/>
        </p:nvGrpSpPr>
        <p:grpSpPr>
          <a:xfrm>
            <a:off x="696373" y="92332"/>
            <a:ext cx="10797650" cy="400110"/>
            <a:chOff x="696373" y="92332"/>
            <a:chExt cx="10797650" cy="400110"/>
          </a:xfrm>
        </p:grpSpPr>
        <p:sp>
          <p:nvSpPr>
            <p:cNvPr id="25" name="ZoneTexte 24">
              <a:extLst>
                <a:ext uri="{FF2B5EF4-FFF2-40B4-BE49-F238E27FC236}">
                  <a16:creationId xmlns:a16="http://schemas.microsoft.com/office/drawing/2014/main" id="{78034F4E-ADD9-4285-B6CE-0B940749DBCF}"/>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26" name="ZoneTexte 25">
              <a:extLst>
                <a:ext uri="{FF2B5EF4-FFF2-40B4-BE49-F238E27FC236}">
                  <a16:creationId xmlns:a16="http://schemas.microsoft.com/office/drawing/2014/main" id="{C3D685FD-B70D-4526-812E-316772237968}"/>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7" name="ZoneTexte 26">
              <a:extLst>
                <a:ext uri="{FF2B5EF4-FFF2-40B4-BE49-F238E27FC236}">
                  <a16:creationId xmlns:a16="http://schemas.microsoft.com/office/drawing/2014/main" id="{87ADEEF0-3A22-4FD8-AF69-864F62DE5609}"/>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28" name="ZoneTexte 27">
              <a:extLst>
                <a:ext uri="{FF2B5EF4-FFF2-40B4-BE49-F238E27FC236}">
                  <a16:creationId xmlns:a16="http://schemas.microsoft.com/office/drawing/2014/main" id="{56392DFB-C66B-4594-9F05-3550EB1CB9F2}"/>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29" name="ZoneTexte 28">
              <a:extLst>
                <a:ext uri="{FF2B5EF4-FFF2-40B4-BE49-F238E27FC236}">
                  <a16:creationId xmlns:a16="http://schemas.microsoft.com/office/drawing/2014/main" id="{883C649D-97CC-4768-BBE8-86BD9F686522}"/>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30" name="ZoneTexte 29">
            <a:extLst>
              <a:ext uri="{FF2B5EF4-FFF2-40B4-BE49-F238E27FC236}">
                <a16:creationId xmlns:a16="http://schemas.microsoft.com/office/drawing/2014/main" id="{1FC48FD4-2375-4539-A995-F9115AC31D7F}"/>
              </a:ext>
            </a:extLst>
          </p:cNvPr>
          <p:cNvSpPr txBox="1"/>
          <p:nvPr/>
        </p:nvSpPr>
        <p:spPr>
          <a:xfrm>
            <a:off x="1125834" y="1821515"/>
            <a:ext cx="4655121"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Sélection d’un oiseau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Extension aux oiseaux d’une même colonie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Classification (supervisée) des 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Comparaison avec les groupes de colonies</a:t>
            </a:r>
          </a:p>
          <a:p>
            <a:pPr marL="285750" indent="-285750">
              <a:lnSpc>
                <a:spcPct val="150000"/>
              </a:lnSpc>
              <a:buFont typeface="Arial" panose="020B0604020202020204" pitchFamily="34" charset="0"/>
              <a:buChar char="•"/>
            </a:pPr>
            <a:endParaRPr lang="fr-FR" dirty="0"/>
          </a:p>
        </p:txBody>
      </p:sp>
      <p:sp>
        <p:nvSpPr>
          <p:cNvPr id="3" name="Forme libre : forme 2">
            <a:extLst>
              <a:ext uri="{FF2B5EF4-FFF2-40B4-BE49-F238E27FC236}">
                <a16:creationId xmlns:a16="http://schemas.microsoft.com/office/drawing/2014/main" id="{9C0A6F82-093E-4931-A5D1-8677C5712E43}"/>
              </a:ext>
            </a:extLst>
          </p:cNvPr>
          <p:cNvSpPr/>
          <p:nvPr/>
        </p:nvSpPr>
        <p:spPr>
          <a:xfrm>
            <a:off x="5584054" y="442916"/>
            <a:ext cx="1109709" cy="27891"/>
          </a:xfrm>
          <a:custGeom>
            <a:avLst/>
            <a:gdLst>
              <a:gd name="connsiteX0" fmla="*/ 0 w 1109709"/>
              <a:gd name="connsiteY0" fmla="*/ 18723 h 27891"/>
              <a:gd name="connsiteX1" fmla="*/ 124288 w 1109709"/>
              <a:gd name="connsiteY1" fmla="*/ 9845 h 27891"/>
              <a:gd name="connsiteX2" fmla="*/ 213064 w 1109709"/>
              <a:gd name="connsiteY2" fmla="*/ 967 h 27891"/>
              <a:gd name="connsiteX3" fmla="*/ 328474 w 1109709"/>
              <a:gd name="connsiteY3" fmla="*/ 967 h 27891"/>
              <a:gd name="connsiteX4" fmla="*/ 363985 w 1109709"/>
              <a:gd name="connsiteY4" fmla="*/ 27601 h 27891"/>
              <a:gd name="connsiteX5" fmla="*/ 488272 w 1109709"/>
              <a:gd name="connsiteY5" fmla="*/ 18723 h 27891"/>
              <a:gd name="connsiteX6" fmla="*/ 532661 w 1109709"/>
              <a:gd name="connsiteY6" fmla="*/ 27601 h 27891"/>
              <a:gd name="connsiteX7" fmla="*/ 772358 w 1109709"/>
              <a:gd name="connsiteY7" fmla="*/ 18723 h 27891"/>
              <a:gd name="connsiteX8" fmla="*/ 834501 w 1109709"/>
              <a:gd name="connsiteY8" fmla="*/ 27601 h 27891"/>
              <a:gd name="connsiteX9" fmla="*/ 878890 w 1109709"/>
              <a:gd name="connsiteY9" fmla="*/ 18723 h 27891"/>
              <a:gd name="connsiteX10" fmla="*/ 985422 w 1109709"/>
              <a:gd name="connsiteY10" fmla="*/ 9845 h 27891"/>
              <a:gd name="connsiteX11" fmla="*/ 1091954 w 1109709"/>
              <a:gd name="connsiteY11" fmla="*/ 27601 h 27891"/>
              <a:gd name="connsiteX12" fmla="*/ 1109709 w 1109709"/>
              <a:gd name="connsiteY12" fmla="*/ 27601 h 27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9709" h="27891">
                <a:moveTo>
                  <a:pt x="0" y="18723"/>
                </a:moveTo>
                <a:cubicBezTo>
                  <a:pt x="41429" y="15764"/>
                  <a:pt x="82753" y="9845"/>
                  <a:pt x="124288" y="9845"/>
                </a:cubicBezTo>
                <a:cubicBezTo>
                  <a:pt x="218206" y="9845"/>
                  <a:pt x="86480" y="43163"/>
                  <a:pt x="213064" y="967"/>
                </a:cubicBezTo>
                <a:cubicBezTo>
                  <a:pt x="261347" y="49250"/>
                  <a:pt x="194392" y="-7972"/>
                  <a:pt x="328474" y="967"/>
                </a:cubicBezTo>
                <a:cubicBezTo>
                  <a:pt x="343238" y="1951"/>
                  <a:pt x="352148" y="18723"/>
                  <a:pt x="363985" y="27601"/>
                </a:cubicBezTo>
                <a:cubicBezTo>
                  <a:pt x="405414" y="24642"/>
                  <a:pt x="446737" y="18723"/>
                  <a:pt x="488272" y="18723"/>
                </a:cubicBezTo>
                <a:cubicBezTo>
                  <a:pt x="503361" y="18723"/>
                  <a:pt x="517572" y="27601"/>
                  <a:pt x="532661" y="27601"/>
                </a:cubicBezTo>
                <a:cubicBezTo>
                  <a:pt x="612615" y="27601"/>
                  <a:pt x="692459" y="21682"/>
                  <a:pt x="772358" y="18723"/>
                </a:cubicBezTo>
                <a:cubicBezTo>
                  <a:pt x="793072" y="21682"/>
                  <a:pt x="813576" y="27601"/>
                  <a:pt x="834501" y="27601"/>
                </a:cubicBezTo>
                <a:cubicBezTo>
                  <a:pt x="849590" y="27601"/>
                  <a:pt x="863904" y="20486"/>
                  <a:pt x="878890" y="18723"/>
                </a:cubicBezTo>
                <a:cubicBezTo>
                  <a:pt x="914280" y="14559"/>
                  <a:pt x="949911" y="12804"/>
                  <a:pt x="985422" y="9845"/>
                </a:cubicBezTo>
                <a:cubicBezTo>
                  <a:pt x="1030478" y="18857"/>
                  <a:pt x="1042401" y="22095"/>
                  <a:pt x="1091954" y="27601"/>
                </a:cubicBezTo>
                <a:cubicBezTo>
                  <a:pt x="1097836" y="28255"/>
                  <a:pt x="1103791" y="27601"/>
                  <a:pt x="1109709" y="2760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rme libre : forme 3">
            <a:extLst>
              <a:ext uri="{FF2B5EF4-FFF2-40B4-BE49-F238E27FC236}">
                <a16:creationId xmlns:a16="http://schemas.microsoft.com/office/drawing/2014/main" id="{70B85AD0-A14C-44BF-BB96-A658729BA988}"/>
              </a:ext>
            </a:extLst>
          </p:cNvPr>
          <p:cNvSpPr/>
          <p:nvPr/>
        </p:nvSpPr>
        <p:spPr>
          <a:xfrm>
            <a:off x="1038674" y="3622089"/>
            <a:ext cx="142056" cy="1109709"/>
          </a:xfrm>
          <a:custGeom>
            <a:avLst/>
            <a:gdLst>
              <a:gd name="connsiteX0" fmla="*/ 142056 w 142056"/>
              <a:gd name="connsiteY0" fmla="*/ 0 h 1109709"/>
              <a:gd name="connsiteX1" fmla="*/ 79912 w 142056"/>
              <a:gd name="connsiteY1" fmla="*/ 17756 h 1109709"/>
              <a:gd name="connsiteX2" fmla="*/ 115423 w 142056"/>
              <a:gd name="connsiteY2" fmla="*/ 26633 h 1109709"/>
              <a:gd name="connsiteX3" fmla="*/ 62157 w 142056"/>
              <a:gd name="connsiteY3" fmla="*/ 53266 h 1109709"/>
              <a:gd name="connsiteX4" fmla="*/ 26646 w 142056"/>
              <a:gd name="connsiteY4" fmla="*/ 186431 h 1109709"/>
              <a:gd name="connsiteX5" fmla="*/ 53279 w 142056"/>
              <a:gd name="connsiteY5" fmla="*/ 195309 h 1109709"/>
              <a:gd name="connsiteX6" fmla="*/ 71035 w 142056"/>
              <a:gd name="connsiteY6" fmla="*/ 239697 h 1109709"/>
              <a:gd name="connsiteX7" fmla="*/ 97668 w 142056"/>
              <a:gd name="connsiteY7" fmla="*/ 266330 h 1109709"/>
              <a:gd name="connsiteX8" fmla="*/ 53279 w 142056"/>
              <a:gd name="connsiteY8" fmla="*/ 310719 h 1109709"/>
              <a:gd name="connsiteX9" fmla="*/ 71035 w 142056"/>
              <a:gd name="connsiteY9" fmla="*/ 328474 h 1109709"/>
              <a:gd name="connsiteX10" fmla="*/ 79912 w 142056"/>
              <a:gd name="connsiteY10" fmla="*/ 488272 h 1109709"/>
              <a:gd name="connsiteX11" fmla="*/ 97668 w 142056"/>
              <a:gd name="connsiteY11" fmla="*/ 514905 h 1109709"/>
              <a:gd name="connsiteX12" fmla="*/ 62157 w 142056"/>
              <a:gd name="connsiteY12" fmla="*/ 550416 h 1109709"/>
              <a:gd name="connsiteX13" fmla="*/ 35524 w 142056"/>
              <a:gd name="connsiteY13" fmla="*/ 603682 h 1109709"/>
              <a:gd name="connsiteX14" fmla="*/ 26646 w 142056"/>
              <a:gd name="connsiteY14" fmla="*/ 656948 h 1109709"/>
              <a:gd name="connsiteX15" fmla="*/ 71035 w 142056"/>
              <a:gd name="connsiteY15" fmla="*/ 674703 h 1109709"/>
              <a:gd name="connsiteX16" fmla="*/ 88790 w 142056"/>
              <a:gd name="connsiteY16" fmla="*/ 692459 h 1109709"/>
              <a:gd name="connsiteX17" fmla="*/ 79912 w 142056"/>
              <a:gd name="connsiteY17" fmla="*/ 719092 h 1109709"/>
              <a:gd name="connsiteX18" fmla="*/ 88790 w 142056"/>
              <a:gd name="connsiteY18" fmla="*/ 754602 h 1109709"/>
              <a:gd name="connsiteX19" fmla="*/ 62157 w 142056"/>
              <a:gd name="connsiteY19" fmla="*/ 798991 h 1109709"/>
              <a:gd name="connsiteX20" fmla="*/ 8891 w 142056"/>
              <a:gd name="connsiteY20" fmla="*/ 905523 h 1109709"/>
              <a:gd name="connsiteX21" fmla="*/ 88790 w 142056"/>
              <a:gd name="connsiteY21" fmla="*/ 932156 h 1109709"/>
              <a:gd name="connsiteX22" fmla="*/ 62157 w 142056"/>
              <a:gd name="connsiteY22" fmla="*/ 976544 h 1109709"/>
              <a:gd name="connsiteX23" fmla="*/ 8891 w 142056"/>
              <a:gd name="connsiteY23" fmla="*/ 1029810 h 1109709"/>
              <a:gd name="connsiteX24" fmla="*/ 8891 w 142056"/>
              <a:gd name="connsiteY24" fmla="*/ 1091954 h 1109709"/>
              <a:gd name="connsiteX25" fmla="*/ 26646 w 142056"/>
              <a:gd name="connsiteY25" fmla="*/ 1109709 h 110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056" h="1109709">
                <a:moveTo>
                  <a:pt x="142056" y="0"/>
                </a:moveTo>
                <a:cubicBezTo>
                  <a:pt x="121341" y="5919"/>
                  <a:pt x="95146" y="2522"/>
                  <a:pt x="79912" y="17756"/>
                </a:cubicBezTo>
                <a:cubicBezTo>
                  <a:pt x="71284" y="26384"/>
                  <a:pt x="120880" y="15720"/>
                  <a:pt x="115423" y="26633"/>
                </a:cubicBezTo>
                <a:cubicBezTo>
                  <a:pt x="106545" y="44388"/>
                  <a:pt x="79912" y="44388"/>
                  <a:pt x="62157" y="53266"/>
                </a:cubicBezTo>
                <a:cubicBezTo>
                  <a:pt x="41124" y="95333"/>
                  <a:pt x="-23076" y="146653"/>
                  <a:pt x="26646" y="186431"/>
                </a:cubicBezTo>
                <a:cubicBezTo>
                  <a:pt x="33953" y="192277"/>
                  <a:pt x="44401" y="192350"/>
                  <a:pt x="53279" y="195309"/>
                </a:cubicBezTo>
                <a:cubicBezTo>
                  <a:pt x="59198" y="210105"/>
                  <a:pt x="62589" y="226183"/>
                  <a:pt x="71035" y="239697"/>
                </a:cubicBezTo>
                <a:cubicBezTo>
                  <a:pt x="77689" y="250343"/>
                  <a:pt x="100713" y="254150"/>
                  <a:pt x="97668" y="266330"/>
                </a:cubicBezTo>
                <a:cubicBezTo>
                  <a:pt x="92593" y="286630"/>
                  <a:pt x="68075" y="295923"/>
                  <a:pt x="53279" y="310719"/>
                </a:cubicBezTo>
                <a:cubicBezTo>
                  <a:pt x="59198" y="316637"/>
                  <a:pt x="68175" y="320608"/>
                  <a:pt x="71035" y="328474"/>
                </a:cubicBezTo>
                <a:cubicBezTo>
                  <a:pt x="98113" y="402939"/>
                  <a:pt x="88355" y="412288"/>
                  <a:pt x="79912" y="488272"/>
                </a:cubicBezTo>
                <a:cubicBezTo>
                  <a:pt x="85831" y="497150"/>
                  <a:pt x="100599" y="504646"/>
                  <a:pt x="97668" y="514905"/>
                </a:cubicBezTo>
                <a:cubicBezTo>
                  <a:pt x="93069" y="531001"/>
                  <a:pt x="71757" y="536702"/>
                  <a:pt x="62157" y="550416"/>
                </a:cubicBezTo>
                <a:cubicBezTo>
                  <a:pt x="50773" y="566679"/>
                  <a:pt x="44402" y="585927"/>
                  <a:pt x="35524" y="603682"/>
                </a:cubicBezTo>
                <a:cubicBezTo>
                  <a:pt x="32565" y="621437"/>
                  <a:pt x="18596" y="640848"/>
                  <a:pt x="26646" y="656948"/>
                </a:cubicBezTo>
                <a:cubicBezTo>
                  <a:pt x="33773" y="671202"/>
                  <a:pt x="57199" y="666796"/>
                  <a:pt x="71035" y="674703"/>
                </a:cubicBezTo>
                <a:cubicBezTo>
                  <a:pt x="78302" y="678856"/>
                  <a:pt x="82872" y="686540"/>
                  <a:pt x="88790" y="692459"/>
                </a:cubicBezTo>
                <a:cubicBezTo>
                  <a:pt x="85831" y="701337"/>
                  <a:pt x="79912" y="709734"/>
                  <a:pt x="79912" y="719092"/>
                </a:cubicBezTo>
                <a:cubicBezTo>
                  <a:pt x="79912" y="731293"/>
                  <a:pt x="91437" y="742692"/>
                  <a:pt x="88790" y="754602"/>
                </a:cubicBezTo>
                <a:cubicBezTo>
                  <a:pt x="85047" y="771446"/>
                  <a:pt x="70231" y="783741"/>
                  <a:pt x="62157" y="798991"/>
                </a:cubicBezTo>
                <a:cubicBezTo>
                  <a:pt x="43581" y="834079"/>
                  <a:pt x="8891" y="905523"/>
                  <a:pt x="8891" y="905523"/>
                </a:cubicBezTo>
                <a:cubicBezTo>
                  <a:pt x="19172" y="908093"/>
                  <a:pt x="86218" y="923153"/>
                  <a:pt x="88790" y="932156"/>
                </a:cubicBezTo>
                <a:cubicBezTo>
                  <a:pt x="93530" y="948747"/>
                  <a:pt x="73084" y="963189"/>
                  <a:pt x="62157" y="976544"/>
                </a:cubicBezTo>
                <a:cubicBezTo>
                  <a:pt x="46256" y="995978"/>
                  <a:pt x="26646" y="1012055"/>
                  <a:pt x="8891" y="1029810"/>
                </a:cubicBezTo>
                <a:cubicBezTo>
                  <a:pt x="1651" y="1058771"/>
                  <a:pt x="-6842" y="1065732"/>
                  <a:pt x="8891" y="1091954"/>
                </a:cubicBezTo>
                <a:cubicBezTo>
                  <a:pt x="13197" y="1099131"/>
                  <a:pt x="20728" y="1103791"/>
                  <a:pt x="26646" y="110970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rme libre : forme 4">
            <a:extLst>
              <a:ext uri="{FF2B5EF4-FFF2-40B4-BE49-F238E27FC236}">
                <a16:creationId xmlns:a16="http://schemas.microsoft.com/office/drawing/2014/main" id="{71BF0D70-08BB-447B-9354-F57B7B9B3A31}"/>
              </a:ext>
            </a:extLst>
          </p:cNvPr>
          <p:cNvSpPr/>
          <p:nvPr/>
        </p:nvSpPr>
        <p:spPr>
          <a:xfrm>
            <a:off x="399495" y="1446936"/>
            <a:ext cx="3062796" cy="88990"/>
          </a:xfrm>
          <a:custGeom>
            <a:avLst/>
            <a:gdLst>
              <a:gd name="connsiteX0" fmla="*/ 0 w 3062796"/>
              <a:gd name="connsiteY0" fmla="*/ 26757 h 88990"/>
              <a:gd name="connsiteX1" fmla="*/ 106532 w 3062796"/>
              <a:gd name="connsiteY1" fmla="*/ 124 h 88990"/>
              <a:gd name="connsiteX2" fmla="*/ 284086 w 3062796"/>
              <a:gd name="connsiteY2" fmla="*/ 17880 h 88990"/>
              <a:gd name="connsiteX3" fmla="*/ 523783 w 3062796"/>
              <a:gd name="connsiteY3" fmla="*/ 26757 h 88990"/>
              <a:gd name="connsiteX4" fmla="*/ 585926 w 3062796"/>
              <a:gd name="connsiteY4" fmla="*/ 44513 h 88990"/>
              <a:gd name="connsiteX5" fmla="*/ 674703 w 3062796"/>
              <a:gd name="connsiteY5" fmla="*/ 26757 h 88990"/>
              <a:gd name="connsiteX6" fmla="*/ 719091 w 3062796"/>
              <a:gd name="connsiteY6" fmla="*/ 35635 h 88990"/>
              <a:gd name="connsiteX7" fmla="*/ 825623 w 3062796"/>
              <a:gd name="connsiteY7" fmla="*/ 62268 h 88990"/>
              <a:gd name="connsiteX8" fmla="*/ 923278 w 3062796"/>
              <a:gd name="connsiteY8" fmla="*/ 9002 h 88990"/>
              <a:gd name="connsiteX9" fmla="*/ 941033 w 3062796"/>
              <a:gd name="connsiteY9" fmla="*/ 35635 h 88990"/>
              <a:gd name="connsiteX10" fmla="*/ 1109709 w 3062796"/>
              <a:gd name="connsiteY10" fmla="*/ 62268 h 88990"/>
              <a:gd name="connsiteX11" fmla="*/ 1269507 w 3062796"/>
              <a:gd name="connsiteY11" fmla="*/ 44513 h 88990"/>
              <a:gd name="connsiteX12" fmla="*/ 1429305 w 3062796"/>
              <a:gd name="connsiteY12" fmla="*/ 62268 h 88990"/>
              <a:gd name="connsiteX13" fmla="*/ 1562470 w 3062796"/>
              <a:gd name="connsiteY13" fmla="*/ 53390 h 88990"/>
              <a:gd name="connsiteX14" fmla="*/ 1642369 w 3062796"/>
              <a:gd name="connsiteY14" fmla="*/ 62268 h 88990"/>
              <a:gd name="connsiteX15" fmla="*/ 1740023 w 3062796"/>
              <a:gd name="connsiteY15" fmla="*/ 88901 h 88990"/>
              <a:gd name="connsiteX16" fmla="*/ 1819922 w 3062796"/>
              <a:gd name="connsiteY16" fmla="*/ 71146 h 88990"/>
              <a:gd name="connsiteX17" fmla="*/ 1997476 w 3062796"/>
              <a:gd name="connsiteY17" fmla="*/ 44513 h 88990"/>
              <a:gd name="connsiteX18" fmla="*/ 2370338 w 3062796"/>
              <a:gd name="connsiteY18" fmla="*/ 44513 h 88990"/>
              <a:gd name="connsiteX19" fmla="*/ 2432482 w 3062796"/>
              <a:gd name="connsiteY19" fmla="*/ 53390 h 88990"/>
              <a:gd name="connsiteX20" fmla="*/ 2689934 w 3062796"/>
              <a:gd name="connsiteY20" fmla="*/ 62268 h 88990"/>
              <a:gd name="connsiteX21" fmla="*/ 2929631 w 3062796"/>
              <a:gd name="connsiteY21" fmla="*/ 44513 h 88990"/>
              <a:gd name="connsiteX22" fmla="*/ 3027286 w 3062796"/>
              <a:gd name="connsiteY22" fmla="*/ 17880 h 88990"/>
              <a:gd name="connsiteX23" fmla="*/ 3062796 w 3062796"/>
              <a:gd name="connsiteY23" fmla="*/ 9002 h 88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2796" h="88990">
                <a:moveTo>
                  <a:pt x="0" y="26757"/>
                </a:moveTo>
                <a:cubicBezTo>
                  <a:pt x="35511" y="17879"/>
                  <a:pt x="69946" y="1267"/>
                  <a:pt x="106532" y="124"/>
                </a:cubicBezTo>
                <a:cubicBezTo>
                  <a:pt x="165983" y="-1734"/>
                  <a:pt x="284086" y="17880"/>
                  <a:pt x="284086" y="17880"/>
                </a:cubicBezTo>
                <a:cubicBezTo>
                  <a:pt x="393028" y="83246"/>
                  <a:pt x="279093" y="26757"/>
                  <a:pt x="523783" y="26757"/>
                </a:cubicBezTo>
                <a:cubicBezTo>
                  <a:pt x="545326" y="26757"/>
                  <a:pt x="565212" y="38594"/>
                  <a:pt x="585926" y="44513"/>
                </a:cubicBezTo>
                <a:cubicBezTo>
                  <a:pt x="615518" y="38594"/>
                  <a:pt x="644591" y="28765"/>
                  <a:pt x="674703" y="26757"/>
                </a:cubicBezTo>
                <a:cubicBezTo>
                  <a:pt x="689759" y="25753"/>
                  <a:pt x="704403" y="32179"/>
                  <a:pt x="719091" y="35635"/>
                </a:cubicBezTo>
                <a:cubicBezTo>
                  <a:pt x="754722" y="44019"/>
                  <a:pt x="790112" y="53390"/>
                  <a:pt x="825623" y="62268"/>
                </a:cubicBezTo>
                <a:cubicBezTo>
                  <a:pt x="834500" y="56350"/>
                  <a:pt x="902128" y="5980"/>
                  <a:pt x="923278" y="9002"/>
                </a:cubicBezTo>
                <a:cubicBezTo>
                  <a:pt x="933840" y="10511"/>
                  <a:pt x="931706" y="30453"/>
                  <a:pt x="941033" y="35635"/>
                </a:cubicBezTo>
                <a:cubicBezTo>
                  <a:pt x="982349" y="58588"/>
                  <a:pt x="1072830" y="59195"/>
                  <a:pt x="1109709" y="62268"/>
                </a:cubicBezTo>
                <a:cubicBezTo>
                  <a:pt x="1162975" y="56350"/>
                  <a:pt x="1215913" y="44513"/>
                  <a:pt x="1269507" y="44513"/>
                </a:cubicBezTo>
                <a:cubicBezTo>
                  <a:pt x="1323101" y="44513"/>
                  <a:pt x="1375736" y="60645"/>
                  <a:pt x="1429305" y="62268"/>
                </a:cubicBezTo>
                <a:cubicBezTo>
                  <a:pt x="1473771" y="63615"/>
                  <a:pt x="1518082" y="56349"/>
                  <a:pt x="1562470" y="53390"/>
                </a:cubicBezTo>
                <a:cubicBezTo>
                  <a:pt x="1589103" y="56349"/>
                  <a:pt x="1616092" y="57013"/>
                  <a:pt x="1642369" y="62268"/>
                </a:cubicBezTo>
                <a:cubicBezTo>
                  <a:pt x="1675454" y="68885"/>
                  <a:pt x="1706325" y="87216"/>
                  <a:pt x="1740023" y="88901"/>
                </a:cubicBezTo>
                <a:cubicBezTo>
                  <a:pt x="1767272" y="90263"/>
                  <a:pt x="1793036" y="75781"/>
                  <a:pt x="1819922" y="71146"/>
                </a:cubicBezTo>
                <a:cubicBezTo>
                  <a:pt x="1878899" y="60978"/>
                  <a:pt x="1938291" y="53391"/>
                  <a:pt x="1997476" y="44513"/>
                </a:cubicBezTo>
                <a:cubicBezTo>
                  <a:pt x="2277122" y="64486"/>
                  <a:pt x="1935214" y="44513"/>
                  <a:pt x="2370338" y="44513"/>
                </a:cubicBezTo>
                <a:cubicBezTo>
                  <a:pt x="2391263" y="44513"/>
                  <a:pt x="2411589" y="52229"/>
                  <a:pt x="2432482" y="53390"/>
                </a:cubicBezTo>
                <a:cubicBezTo>
                  <a:pt x="2518218" y="58153"/>
                  <a:pt x="2604117" y="59309"/>
                  <a:pt x="2689934" y="62268"/>
                </a:cubicBezTo>
                <a:cubicBezTo>
                  <a:pt x="2713628" y="60952"/>
                  <a:pt x="2878515" y="54736"/>
                  <a:pt x="2929631" y="44513"/>
                </a:cubicBezTo>
                <a:cubicBezTo>
                  <a:pt x="2962716" y="37896"/>
                  <a:pt x="2994685" y="26574"/>
                  <a:pt x="3027286" y="17880"/>
                </a:cubicBezTo>
                <a:cubicBezTo>
                  <a:pt x="3039075" y="14736"/>
                  <a:pt x="3050959" y="11961"/>
                  <a:pt x="3062796" y="900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15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B52513D-BC2A-40FA-B95D-50782B5183A7}"/>
              </a:ext>
            </a:extLst>
          </p:cNvPr>
          <p:cNvSpPr txBox="1"/>
          <p:nvPr/>
        </p:nvSpPr>
        <p:spPr>
          <a:xfrm>
            <a:off x="2859482" y="5475185"/>
            <a:ext cx="7720062" cy="369332"/>
          </a:xfrm>
          <a:prstGeom prst="rect">
            <a:avLst/>
          </a:prstGeom>
          <a:noFill/>
        </p:spPr>
        <p:txBody>
          <a:bodyPr wrap="none">
            <a:spAutoFit/>
          </a:bodyPr>
          <a:lstStyle/>
          <a:p>
            <a:r>
              <a:rPr lang="en-US" i="1" dirty="0"/>
              <a:t>SSA</a:t>
            </a:r>
            <a:r>
              <a:rPr lang="en-US" dirty="0"/>
              <a:t> </a:t>
            </a:r>
            <a:r>
              <a:rPr lang="fr-FR" dirty="0"/>
              <a:t>: </a:t>
            </a:r>
            <a:r>
              <a:rPr lang="fr-FR" b="1" dirty="0">
                <a:solidFill>
                  <a:srgbClr val="4D85AC"/>
                </a:solidFill>
              </a:rPr>
              <a:t>indépendance</a:t>
            </a:r>
            <a:r>
              <a:rPr lang="fr-FR" dirty="0"/>
              <a:t> du mouvement et de la sélection de l'habitat l'un de l'autre</a:t>
            </a:r>
            <a:endParaRPr lang="en-US" dirty="0"/>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13</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21" descr="Chart&#10;&#10;Description automatically generated with medium confidence">
            <a:extLst>
              <a:ext uri="{FF2B5EF4-FFF2-40B4-BE49-F238E27FC236}">
                <a16:creationId xmlns:a16="http://schemas.microsoft.com/office/drawing/2014/main" id="{86726674-D77F-4609-B6D0-CBDF0A6896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cxnSp>
        <p:nvCxnSpPr>
          <p:cNvPr id="9" name="Straight Arrow Connector 8">
            <a:extLst>
              <a:ext uri="{FF2B5EF4-FFF2-40B4-BE49-F238E27FC236}">
                <a16:creationId xmlns:a16="http://schemas.microsoft.com/office/drawing/2014/main" id="{39E0E835-DAB5-4AF1-A114-059CB42C75D3}"/>
              </a:ext>
            </a:extLst>
          </p:cNvPr>
          <p:cNvCxnSpPr>
            <a:cxnSpLocks/>
          </p:cNvCxnSpPr>
          <p:nvPr/>
        </p:nvCxnSpPr>
        <p:spPr>
          <a:xfrm>
            <a:off x="6058462" y="3458191"/>
            <a:ext cx="979749" cy="0"/>
          </a:xfrm>
          <a:prstGeom prst="straightConnector1">
            <a:avLst/>
          </a:prstGeom>
          <a:ln w="38100">
            <a:solidFill>
              <a:srgbClr val="4D85AC"/>
            </a:solidFill>
            <a:tailEnd type="triangle"/>
          </a:ln>
        </p:spPr>
        <p:style>
          <a:lnRef idx="3">
            <a:schemeClr val="accent2"/>
          </a:lnRef>
          <a:fillRef idx="0">
            <a:schemeClr val="accent2"/>
          </a:fillRef>
          <a:effectRef idx="2">
            <a:schemeClr val="accent2"/>
          </a:effectRef>
          <a:fontRef idx="minor">
            <a:schemeClr val="tx1"/>
          </a:fontRef>
        </p:style>
      </p:cxnSp>
      <p:grpSp>
        <p:nvGrpSpPr>
          <p:cNvPr id="28" name="Groupe 27">
            <a:extLst>
              <a:ext uri="{FF2B5EF4-FFF2-40B4-BE49-F238E27FC236}">
                <a16:creationId xmlns:a16="http://schemas.microsoft.com/office/drawing/2014/main" id="{C579A5E8-37BE-4AB3-A12F-187A14D2B438}"/>
              </a:ext>
            </a:extLst>
          </p:cNvPr>
          <p:cNvGrpSpPr/>
          <p:nvPr/>
        </p:nvGrpSpPr>
        <p:grpSpPr>
          <a:xfrm>
            <a:off x="0" y="6389138"/>
            <a:ext cx="12010861" cy="468862"/>
            <a:chOff x="0" y="6389138"/>
            <a:chExt cx="12010861" cy="468862"/>
          </a:xfrm>
        </p:grpSpPr>
        <p:pic>
          <p:nvPicPr>
            <p:cNvPr id="29" name="Image 28">
              <a:extLst>
                <a:ext uri="{FF2B5EF4-FFF2-40B4-BE49-F238E27FC236}">
                  <a16:creationId xmlns:a16="http://schemas.microsoft.com/office/drawing/2014/main" id="{F47CB0E5-E7A1-4ECB-9C73-988B943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0" name="ZoneTexte 29">
              <a:extLst>
                <a:ext uri="{FF2B5EF4-FFF2-40B4-BE49-F238E27FC236}">
                  <a16:creationId xmlns:a16="http://schemas.microsoft.com/office/drawing/2014/main" id="{FFFE6159-94A6-4CE3-A9C6-CE653CFC965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1" name="ZoneTexte 30">
              <a:extLst>
                <a:ext uri="{FF2B5EF4-FFF2-40B4-BE49-F238E27FC236}">
                  <a16:creationId xmlns:a16="http://schemas.microsoft.com/office/drawing/2014/main" id="{D3263E63-4089-4FAE-9025-552599F99758}"/>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sp>
        <p:nvSpPr>
          <p:cNvPr id="32" name="ZoneTexte 31">
            <a:extLst>
              <a:ext uri="{FF2B5EF4-FFF2-40B4-BE49-F238E27FC236}">
                <a16:creationId xmlns:a16="http://schemas.microsoft.com/office/drawing/2014/main" id="{71415A69-C391-459C-8C1A-A28D9F30344F}"/>
              </a:ext>
            </a:extLst>
          </p:cNvPr>
          <p:cNvSpPr txBox="1"/>
          <p:nvPr/>
        </p:nvSpPr>
        <p:spPr>
          <a:xfrm>
            <a:off x="331514" y="985910"/>
            <a:ext cx="5055936"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s</a:t>
            </a:r>
            <a:r>
              <a:rPr lang="en-US" sz="2800" i="1" cap="small" dirty="0"/>
              <a:t>tep selection analysis</a:t>
            </a:r>
            <a:endParaRPr lang="en-GB" sz="2800" b="1" i="1" cap="small" dirty="0">
              <a:latin typeface="+mj-lt"/>
            </a:endParaRPr>
          </a:p>
        </p:txBody>
      </p:sp>
      <p:grpSp>
        <p:nvGrpSpPr>
          <p:cNvPr id="3" name="Groupe 2">
            <a:extLst>
              <a:ext uri="{FF2B5EF4-FFF2-40B4-BE49-F238E27FC236}">
                <a16:creationId xmlns:a16="http://schemas.microsoft.com/office/drawing/2014/main" id="{E338BB0F-7359-407D-8398-1C0D697C2E96}"/>
              </a:ext>
            </a:extLst>
          </p:cNvPr>
          <p:cNvGrpSpPr/>
          <p:nvPr/>
        </p:nvGrpSpPr>
        <p:grpSpPr>
          <a:xfrm>
            <a:off x="693920" y="1914222"/>
            <a:ext cx="5109740" cy="3339650"/>
            <a:chOff x="693920" y="2009472"/>
            <a:chExt cx="5109740" cy="3339650"/>
          </a:xfrm>
        </p:grpSpPr>
        <p:grpSp>
          <p:nvGrpSpPr>
            <p:cNvPr id="37" name="Groupe 36">
              <a:extLst>
                <a:ext uri="{FF2B5EF4-FFF2-40B4-BE49-F238E27FC236}">
                  <a16:creationId xmlns:a16="http://schemas.microsoft.com/office/drawing/2014/main" id="{6793F8C1-4BC0-4C44-B681-F82E910642D6}"/>
                </a:ext>
              </a:extLst>
            </p:cNvPr>
            <p:cNvGrpSpPr/>
            <p:nvPr/>
          </p:nvGrpSpPr>
          <p:grpSpPr>
            <a:xfrm>
              <a:off x="693920" y="2028063"/>
              <a:ext cx="5109740" cy="3321059"/>
              <a:chOff x="404152" y="1878002"/>
              <a:chExt cx="6387173" cy="4151323"/>
            </a:xfrm>
          </p:grpSpPr>
          <p:pic>
            <p:nvPicPr>
              <p:cNvPr id="38" name="Picture 4">
                <a:extLst>
                  <a:ext uri="{FF2B5EF4-FFF2-40B4-BE49-F238E27FC236}">
                    <a16:creationId xmlns:a16="http://schemas.microsoft.com/office/drawing/2014/main" id="{E58DFED7-61F4-4C78-BA31-2683CF44F973}"/>
                  </a:ext>
                </a:extLst>
              </p:cNvPr>
              <p:cNvPicPr>
                <a:picLocks noChangeAspect="1"/>
              </p:cNvPicPr>
              <p:nvPr/>
            </p:nvPicPr>
            <p:blipFill rotWithShape="1">
              <a:blip r:embed="rId6"/>
              <a:srcRect l="3581" r="999" b="1199"/>
              <a:stretch/>
            </p:blipFill>
            <p:spPr>
              <a:xfrm>
                <a:off x="404152" y="1919790"/>
                <a:ext cx="6387173" cy="4109535"/>
              </a:xfrm>
              <a:prstGeom prst="rect">
                <a:avLst/>
              </a:prstGeom>
            </p:spPr>
          </p:pic>
          <p:sp>
            <p:nvSpPr>
              <p:cNvPr id="39" name="Rectangle 38">
                <a:extLst>
                  <a:ext uri="{FF2B5EF4-FFF2-40B4-BE49-F238E27FC236}">
                    <a16:creationId xmlns:a16="http://schemas.microsoft.com/office/drawing/2014/main" id="{E445AD7E-8D53-4E7B-A92A-10C7C988FD58}"/>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409FDD69-9028-4D7B-AD5A-2B203374F2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23" name="Picture 22" descr="Icon&#10;&#10;Description automatically generated">
            <a:extLst>
              <a:ext uri="{FF2B5EF4-FFF2-40B4-BE49-F238E27FC236}">
                <a16:creationId xmlns:a16="http://schemas.microsoft.com/office/drawing/2014/main" id="{F3EA8BBD-261B-4001-A203-E0CB127EB0D8}"/>
              </a:ext>
            </a:extLst>
          </p:cNvPr>
          <p:cNvPicPr>
            <a:picLocks noChangeAspect="1"/>
          </p:cNvPicPr>
          <p:nvPr/>
        </p:nvPicPr>
        <p:blipFill rotWithShape="1">
          <a:blip r:embed="rId8">
            <a:extLst>
              <a:ext uri="{28A0092B-C50C-407E-A947-70E740481C1C}">
                <a14:useLocalDpi xmlns:a14="http://schemas.microsoft.com/office/drawing/2010/main" val="0"/>
              </a:ext>
            </a:extLst>
          </a:blip>
          <a:srcRect l="5113" t="10936" r="6397" b="19996"/>
          <a:stretch/>
        </p:blipFill>
        <p:spPr>
          <a:xfrm>
            <a:off x="2394020" y="5475185"/>
            <a:ext cx="407630" cy="378568"/>
          </a:xfrm>
          <a:prstGeom prst="rect">
            <a:avLst/>
          </a:prstGeom>
        </p:spPr>
      </p:pic>
      <p:grpSp>
        <p:nvGrpSpPr>
          <p:cNvPr id="48" name="Groupe 47">
            <a:extLst>
              <a:ext uri="{FF2B5EF4-FFF2-40B4-BE49-F238E27FC236}">
                <a16:creationId xmlns:a16="http://schemas.microsoft.com/office/drawing/2014/main" id="{791F40F5-20FF-4D54-A60A-D330E58C3D12}"/>
              </a:ext>
            </a:extLst>
          </p:cNvPr>
          <p:cNvGrpSpPr/>
          <p:nvPr/>
        </p:nvGrpSpPr>
        <p:grpSpPr>
          <a:xfrm>
            <a:off x="696373" y="92332"/>
            <a:ext cx="10797650" cy="400110"/>
            <a:chOff x="696373" y="92332"/>
            <a:chExt cx="10797650" cy="400110"/>
          </a:xfrm>
        </p:grpSpPr>
        <p:sp>
          <p:nvSpPr>
            <p:cNvPr id="49" name="ZoneTexte 48">
              <a:extLst>
                <a:ext uri="{FF2B5EF4-FFF2-40B4-BE49-F238E27FC236}">
                  <a16:creationId xmlns:a16="http://schemas.microsoft.com/office/drawing/2014/main" id="{04F9445C-F302-47BA-8F2B-76E2DE2ED65A}"/>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50" name="ZoneTexte 49">
              <a:extLst>
                <a:ext uri="{FF2B5EF4-FFF2-40B4-BE49-F238E27FC236}">
                  <a16:creationId xmlns:a16="http://schemas.microsoft.com/office/drawing/2014/main" id="{9B0ECB92-7044-499E-BD7A-8867ED87F6AD}"/>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51" name="ZoneTexte 50">
              <a:extLst>
                <a:ext uri="{FF2B5EF4-FFF2-40B4-BE49-F238E27FC236}">
                  <a16:creationId xmlns:a16="http://schemas.microsoft.com/office/drawing/2014/main" id="{1820600D-6119-4C5B-A8C9-4F23F9A17BDE}"/>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52" name="ZoneTexte 51">
              <a:extLst>
                <a:ext uri="{FF2B5EF4-FFF2-40B4-BE49-F238E27FC236}">
                  <a16:creationId xmlns:a16="http://schemas.microsoft.com/office/drawing/2014/main" id="{77583834-7AB7-4560-8854-80F391069DE0}"/>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53" name="ZoneTexte 52">
              <a:extLst>
                <a:ext uri="{FF2B5EF4-FFF2-40B4-BE49-F238E27FC236}">
                  <a16:creationId xmlns:a16="http://schemas.microsoft.com/office/drawing/2014/main" id="{1E6010E8-8C19-42F4-9201-98A2E4BAC6AA}"/>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5" name="Forme libre : forme 4">
            <a:extLst>
              <a:ext uri="{FF2B5EF4-FFF2-40B4-BE49-F238E27FC236}">
                <a16:creationId xmlns:a16="http://schemas.microsoft.com/office/drawing/2014/main" id="{3392867A-EB7D-4591-B516-4A65CDA9B3E7}"/>
              </a:ext>
            </a:extLst>
          </p:cNvPr>
          <p:cNvSpPr/>
          <p:nvPr/>
        </p:nvSpPr>
        <p:spPr>
          <a:xfrm>
            <a:off x="5903650" y="3746377"/>
            <a:ext cx="1180731" cy="53809"/>
          </a:xfrm>
          <a:custGeom>
            <a:avLst/>
            <a:gdLst>
              <a:gd name="connsiteX0" fmla="*/ 0 w 1180731"/>
              <a:gd name="connsiteY0" fmla="*/ 26633 h 53809"/>
              <a:gd name="connsiteX1" fmla="*/ 88777 w 1180731"/>
              <a:gd name="connsiteY1" fmla="*/ 8877 h 53809"/>
              <a:gd name="connsiteX2" fmla="*/ 124288 w 1180731"/>
              <a:gd name="connsiteY2" fmla="*/ 53266 h 53809"/>
              <a:gd name="connsiteX3" fmla="*/ 204187 w 1180731"/>
              <a:gd name="connsiteY3" fmla="*/ 26633 h 53809"/>
              <a:gd name="connsiteX4" fmla="*/ 292964 w 1180731"/>
              <a:gd name="connsiteY4" fmla="*/ 26633 h 53809"/>
              <a:gd name="connsiteX5" fmla="*/ 346230 w 1180731"/>
              <a:gd name="connsiteY5" fmla="*/ 35510 h 53809"/>
              <a:gd name="connsiteX6" fmla="*/ 399496 w 1180731"/>
              <a:gd name="connsiteY6" fmla="*/ 26633 h 53809"/>
              <a:gd name="connsiteX7" fmla="*/ 488272 w 1180731"/>
              <a:gd name="connsiteY7" fmla="*/ 8877 h 53809"/>
              <a:gd name="connsiteX8" fmla="*/ 541538 w 1180731"/>
              <a:gd name="connsiteY8" fmla="*/ 35510 h 53809"/>
              <a:gd name="connsiteX9" fmla="*/ 585927 w 1180731"/>
              <a:gd name="connsiteY9" fmla="*/ 26633 h 53809"/>
              <a:gd name="connsiteX10" fmla="*/ 612560 w 1180731"/>
              <a:gd name="connsiteY10" fmla="*/ 44388 h 53809"/>
              <a:gd name="connsiteX11" fmla="*/ 656948 w 1180731"/>
              <a:gd name="connsiteY11" fmla="*/ 26633 h 53809"/>
              <a:gd name="connsiteX12" fmla="*/ 692459 w 1180731"/>
              <a:gd name="connsiteY12" fmla="*/ 35510 h 53809"/>
              <a:gd name="connsiteX13" fmla="*/ 754602 w 1180731"/>
              <a:gd name="connsiteY13" fmla="*/ 17755 h 53809"/>
              <a:gd name="connsiteX14" fmla="*/ 790113 w 1180731"/>
              <a:gd name="connsiteY14" fmla="*/ 8877 h 53809"/>
              <a:gd name="connsiteX15" fmla="*/ 861134 w 1180731"/>
              <a:gd name="connsiteY15" fmla="*/ 0 h 53809"/>
              <a:gd name="connsiteX16" fmla="*/ 905523 w 1180731"/>
              <a:gd name="connsiteY16" fmla="*/ 17755 h 53809"/>
              <a:gd name="connsiteX17" fmla="*/ 958789 w 1180731"/>
              <a:gd name="connsiteY17" fmla="*/ 8877 h 53809"/>
              <a:gd name="connsiteX18" fmla="*/ 994300 w 1180731"/>
              <a:gd name="connsiteY18" fmla="*/ 35510 h 53809"/>
              <a:gd name="connsiteX19" fmla="*/ 1074199 w 1180731"/>
              <a:gd name="connsiteY19" fmla="*/ 26633 h 53809"/>
              <a:gd name="connsiteX20" fmla="*/ 1162975 w 1180731"/>
              <a:gd name="connsiteY20" fmla="*/ 8877 h 53809"/>
              <a:gd name="connsiteX21" fmla="*/ 1180731 w 1180731"/>
              <a:gd name="connsiteY21" fmla="*/ 44388 h 5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0731" h="53809">
                <a:moveTo>
                  <a:pt x="0" y="26633"/>
                </a:moveTo>
                <a:cubicBezTo>
                  <a:pt x="29592" y="20714"/>
                  <a:pt x="59268" y="2554"/>
                  <a:pt x="88777" y="8877"/>
                </a:cubicBezTo>
                <a:cubicBezTo>
                  <a:pt x="107305" y="12847"/>
                  <a:pt x="105560" y="50385"/>
                  <a:pt x="124288" y="53266"/>
                </a:cubicBezTo>
                <a:cubicBezTo>
                  <a:pt x="152035" y="57535"/>
                  <a:pt x="177554" y="35511"/>
                  <a:pt x="204187" y="26633"/>
                </a:cubicBezTo>
                <a:cubicBezTo>
                  <a:pt x="264357" y="46688"/>
                  <a:pt x="190953" y="26633"/>
                  <a:pt x="292964" y="26633"/>
                </a:cubicBezTo>
                <a:cubicBezTo>
                  <a:pt x="310964" y="26633"/>
                  <a:pt x="328475" y="32551"/>
                  <a:pt x="346230" y="35510"/>
                </a:cubicBezTo>
                <a:cubicBezTo>
                  <a:pt x="363985" y="32551"/>
                  <a:pt x="381804" y="29950"/>
                  <a:pt x="399496" y="26633"/>
                </a:cubicBezTo>
                <a:cubicBezTo>
                  <a:pt x="429157" y="21071"/>
                  <a:pt x="458153" y="6995"/>
                  <a:pt x="488272" y="8877"/>
                </a:cubicBezTo>
                <a:cubicBezTo>
                  <a:pt x="508084" y="10115"/>
                  <a:pt x="523783" y="26632"/>
                  <a:pt x="541538" y="35510"/>
                </a:cubicBezTo>
                <a:cubicBezTo>
                  <a:pt x="556334" y="32551"/>
                  <a:pt x="570954" y="24761"/>
                  <a:pt x="585927" y="26633"/>
                </a:cubicBezTo>
                <a:cubicBezTo>
                  <a:pt x="596514" y="27956"/>
                  <a:pt x="601890" y="44388"/>
                  <a:pt x="612560" y="44388"/>
                </a:cubicBezTo>
                <a:cubicBezTo>
                  <a:pt x="628496" y="44388"/>
                  <a:pt x="642152" y="32551"/>
                  <a:pt x="656948" y="26633"/>
                </a:cubicBezTo>
                <a:cubicBezTo>
                  <a:pt x="668785" y="29592"/>
                  <a:pt x="680308" y="36615"/>
                  <a:pt x="692459" y="35510"/>
                </a:cubicBezTo>
                <a:cubicBezTo>
                  <a:pt x="713914" y="33559"/>
                  <a:pt x="733818" y="23423"/>
                  <a:pt x="754602" y="17755"/>
                </a:cubicBezTo>
                <a:cubicBezTo>
                  <a:pt x="766373" y="14545"/>
                  <a:pt x="778078" y="10883"/>
                  <a:pt x="790113" y="8877"/>
                </a:cubicBezTo>
                <a:cubicBezTo>
                  <a:pt x="813646" y="4955"/>
                  <a:pt x="837460" y="2959"/>
                  <a:pt x="861134" y="0"/>
                </a:cubicBezTo>
                <a:cubicBezTo>
                  <a:pt x="875930" y="5918"/>
                  <a:pt x="889652" y="16312"/>
                  <a:pt x="905523" y="17755"/>
                </a:cubicBezTo>
                <a:cubicBezTo>
                  <a:pt x="923449" y="19385"/>
                  <a:pt x="941138" y="5347"/>
                  <a:pt x="958789" y="8877"/>
                </a:cubicBezTo>
                <a:cubicBezTo>
                  <a:pt x="973298" y="11779"/>
                  <a:pt x="982463" y="26632"/>
                  <a:pt x="994300" y="35510"/>
                </a:cubicBezTo>
                <a:cubicBezTo>
                  <a:pt x="1105389" y="-31144"/>
                  <a:pt x="980800" y="26633"/>
                  <a:pt x="1074199" y="26633"/>
                </a:cubicBezTo>
                <a:cubicBezTo>
                  <a:pt x="1104377" y="26633"/>
                  <a:pt x="1162975" y="8877"/>
                  <a:pt x="1162975" y="8877"/>
                </a:cubicBezTo>
                <a:lnTo>
                  <a:pt x="1180731" y="44388"/>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722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14</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Arrow: Curved Up 2">
            <a:extLst>
              <a:ext uri="{FF2B5EF4-FFF2-40B4-BE49-F238E27FC236}">
                <a16:creationId xmlns:a16="http://schemas.microsoft.com/office/drawing/2014/main" id="{CE289DC5-D2F0-4076-A82C-4D4DE59E3804}"/>
              </a:ext>
            </a:extLst>
          </p:cNvPr>
          <p:cNvSpPr/>
          <p:nvPr/>
        </p:nvSpPr>
        <p:spPr>
          <a:xfrm>
            <a:off x="6308220" y="3488490"/>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8" name="Arrow: Curved Up 27">
            <a:extLst>
              <a:ext uri="{FF2B5EF4-FFF2-40B4-BE49-F238E27FC236}">
                <a16:creationId xmlns:a16="http://schemas.microsoft.com/office/drawing/2014/main" id="{6CDDDFB6-765C-40A0-875D-47C4F20B456C}"/>
              </a:ext>
            </a:extLst>
          </p:cNvPr>
          <p:cNvSpPr/>
          <p:nvPr/>
        </p:nvSpPr>
        <p:spPr>
          <a:xfrm rot="10800000">
            <a:off x="6265186" y="3048028"/>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nvGrpSpPr>
          <p:cNvPr id="30" name="Groupe 29">
            <a:extLst>
              <a:ext uri="{FF2B5EF4-FFF2-40B4-BE49-F238E27FC236}">
                <a16:creationId xmlns:a16="http://schemas.microsoft.com/office/drawing/2014/main" id="{6EC46C3B-BB3F-42EB-A536-B6B1E79DFBBF}"/>
              </a:ext>
            </a:extLst>
          </p:cNvPr>
          <p:cNvGrpSpPr/>
          <p:nvPr/>
        </p:nvGrpSpPr>
        <p:grpSpPr>
          <a:xfrm>
            <a:off x="0" y="6389138"/>
            <a:ext cx="12010861" cy="468862"/>
            <a:chOff x="0" y="6389138"/>
            <a:chExt cx="12010861" cy="468862"/>
          </a:xfrm>
        </p:grpSpPr>
        <p:pic>
          <p:nvPicPr>
            <p:cNvPr id="31" name="Image 30">
              <a:extLst>
                <a:ext uri="{FF2B5EF4-FFF2-40B4-BE49-F238E27FC236}">
                  <a16:creationId xmlns:a16="http://schemas.microsoft.com/office/drawing/2014/main" id="{607FB9FA-B014-4D09-8621-10BC63AA9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38" name="Groupe 37">
            <a:extLst>
              <a:ext uri="{FF2B5EF4-FFF2-40B4-BE49-F238E27FC236}">
                <a16:creationId xmlns:a16="http://schemas.microsoft.com/office/drawing/2014/main" id="{AA495775-A339-4E00-8864-C5EAB81760D7}"/>
              </a:ext>
            </a:extLst>
          </p:cNvPr>
          <p:cNvGrpSpPr/>
          <p:nvPr/>
        </p:nvGrpSpPr>
        <p:grpSpPr>
          <a:xfrm>
            <a:off x="693920" y="1914222"/>
            <a:ext cx="5109740" cy="3339650"/>
            <a:chOff x="693920" y="2009472"/>
            <a:chExt cx="5109740" cy="3339650"/>
          </a:xfrm>
        </p:grpSpPr>
        <p:grpSp>
          <p:nvGrpSpPr>
            <p:cNvPr id="39" name="Groupe 38">
              <a:extLst>
                <a:ext uri="{FF2B5EF4-FFF2-40B4-BE49-F238E27FC236}">
                  <a16:creationId xmlns:a16="http://schemas.microsoft.com/office/drawing/2014/main" id="{0ECD58C2-4428-4226-8EFA-BE9659C47ADD}"/>
                </a:ext>
              </a:extLst>
            </p:cNvPr>
            <p:cNvGrpSpPr/>
            <p:nvPr/>
          </p:nvGrpSpPr>
          <p:grpSpPr>
            <a:xfrm>
              <a:off x="693920" y="2028063"/>
              <a:ext cx="5109740" cy="3321059"/>
              <a:chOff x="404152" y="1878002"/>
              <a:chExt cx="6387173" cy="4151323"/>
            </a:xfrm>
          </p:grpSpPr>
          <p:pic>
            <p:nvPicPr>
              <p:cNvPr id="41" name="Picture 4">
                <a:extLst>
                  <a:ext uri="{FF2B5EF4-FFF2-40B4-BE49-F238E27FC236}">
                    <a16:creationId xmlns:a16="http://schemas.microsoft.com/office/drawing/2014/main" id="{13133F97-3150-45EE-9932-F29D8D5663FE}"/>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42" name="Rectangle 41">
                <a:extLst>
                  <a:ext uri="{FF2B5EF4-FFF2-40B4-BE49-F238E27FC236}">
                    <a16:creationId xmlns:a16="http://schemas.microsoft.com/office/drawing/2014/main" id="{63BD19D9-D8B7-4C8F-9980-1E46CEFEDA31}"/>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2EC5EEDB-D169-4D7E-904F-659599C01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43" name="Picture 21" descr="Chart&#10;&#10;Description automatically generated with medium confidence">
            <a:extLst>
              <a:ext uri="{FF2B5EF4-FFF2-40B4-BE49-F238E27FC236}">
                <a16:creationId xmlns:a16="http://schemas.microsoft.com/office/drawing/2014/main" id="{83ABAD9E-FBC0-4B21-B58E-383EFFD414B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sp>
        <p:nvSpPr>
          <p:cNvPr id="44" name="ZoneTexte 43">
            <a:extLst>
              <a:ext uri="{FF2B5EF4-FFF2-40B4-BE49-F238E27FC236}">
                <a16:creationId xmlns:a16="http://schemas.microsoft.com/office/drawing/2014/main" id="{84591C4C-C89F-402B-9269-5E58739FBA4A}"/>
              </a:ext>
            </a:extLst>
          </p:cNvPr>
          <p:cNvSpPr txBox="1"/>
          <p:nvPr/>
        </p:nvSpPr>
        <p:spPr>
          <a:xfrm>
            <a:off x="331514" y="985910"/>
            <a:ext cx="6507422"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i</a:t>
            </a:r>
            <a:r>
              <a:rPr lang="en-US" sz="2800" i="1" cap="small" dirty="0"/>
              <a:t>ntegrated step selection analysis</a:t>
            </a:r>
            <a:endParaRPr lang="en-GB" sz="2800" b="1" i="1" cap="small" dirty="0">
              <a:latin typeface="+mj-lt"/>
            </a:endParaRPr>
          </a:p>
        </p:txBody>
      </p:sp>
      <p:sp>
        <p:nvSpPr>
          <p:cNvPr id="46" name="TextBox 26">
            <a:extLst>
              <a:ext uri="{FF2B5EF4-FFF2-40B4-BE49-F238E27FC236}">
                <a16:creationId xmlns:a16="http://schemas.microsoft.com/office/drawing/2014/main" id="{505D5577-6A4F-45DA-AEC2-A19512E012C0}"/>
              </a:ext>
            </a:extLst>
          </p:cNvPr>
          <p:cNvSpPr txBox="1"/>
          <p:nvPr/>
        </p:nvSpPr>
        <p:spPr>
          <a:xfrm>
            <a:off x="2554943" y="5475185"/>
            <a:ext cx="8329140" cy="369332"/>
          </a:xfrm>
          <a:prstGeom prst="rect">
            <a:avLst/>
          </a:prstGeom>
          <a:noFill/>
        </p:spPr>
        <p:txBody>
          <a:bodyPr wrap="none">
            <a:spAutoFit/>
          </a:bodyPr>
          <a:lstStyle/>
          <a:p>
            <a:pPr algn="ctr"/>
            <a:r>
              <a:rPr lang="en-US" i="1" dirty="0" err="1"/>
              <a:t>iSSA</a:t>
            </a:r>
            <a:r>
              <a:rPr lang="en-US" dirty="0"/>
              <a:t> </a:t>
            </a:r>
            <a:r>
              <a:rPr lang="fr-FR" dirty="0"/>
              <a:t>: estimation </a:t>
            </a:r>
            <a:r>
              <a:rPr lang="fr-FR" b="1" dirty="0">
                <a:solidFill>
                  <a:srgbClr val="4D85AC"/>
                </a:solidFill>
              </a:rPr>
              <a:t>simultanée</a:t>
            </a:r>
            <a:r>
              <a:rPr lang="fr-FR" dirty="0"/>
              <a:t> à chaque pas des paramètres de mouvement et d’habitat </a:t>
            </a:r>
            <a:endParaRPr lang="en-US" dirty="0"/>
          </a:p>
        </p:txBody>
      </p:sp>
      <p:grpSp>
        <p:nvGrpSpPr>
          <p:cNvPr id="47" name="Groupe 46">
            <a:extLst>
              <a:ext uri="{FF2B5EF4-FFF2-40B4-BE49-F238E27FC236}">
                <a16:creationId xmlns:a16="http://schemas.microsoft.com/office/drawing/2014/main" id="{76F43E51-B1C7-42CA-8CD4-1788270BAC42}"/>
              </a:ext>
            </a:extLst>
          </p:cNvPr>
          <p:cNvGrpSpPr/>
          <p:nvPr/>
        </p:nvGrpSpPr>
        <p:grpSpPr>
          <a:xfrm>
            <a:off x="696373" y="92332"/>
            <a:ext cx="10797650" cy="400110"/>
            <a:chOff x="696373" y="92332"/>
            <a:chExt cx="10797650" cy="400110"/>
          </a:xfrm>
        </p:grpSpPr>
        <p:sp>
          <p:nvSpPr>
            <p:cNvPr id="48" name="ZoneTexte 47">
              <a:extLst>
                <a:ext uri="{FF2B5EF4-FFF2-40B4-BE49-F238E27FC236}">
                  <a16:creationId xmlns:a16="http://schemas.microsoft.com/office/drawing/2014/main" id="{AC9AEDC1-A0A6-4D79-877E-C15284E5D9C7}"/>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49" name="ZoneTexte 48">
              <a:extLst>
                <a:ext uri="{FF2B5EF4-FFF2-40B4-BE49-F238E27FC236}">
                  <a16:creationId xmlns:a16="http://schemas.microsoft.com/office/drawing/2014/main" id="{DED05B20-1530-4BDD-8484-554DF02BBE0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50" name="ZoneTexte 49">
              <a:extLst>
                <a:ext uri="{FF2B5EF4-FFF2-40B4-BE49-F238E27FC236}">
                  <a16:creationId xmlns:a16="http://schemas.microsoft.com/office/drawing/2014/main" id="{6F41FA3F-B9EB-4F41-9FD3-0BF24F1E98F4}"/>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51" name="ZoneTexte 50">
              <a:extLst>
                <a:ext uri="{FF2B5EF4-FFF2-40B4-BE49-F238E27FC236}">
                  <a16:creationId xmlns:a16="http://schemas.microsoft.com/office/drawing/2014/main" id="{5192EC92-908E-4C99-988E-1F1147144D0E}"/>
                </a:ext>
              </a:extLst>
            </p:cNvPr>
            <p:cNvSpPr txBox="1"/>
            <p:nvPr/>
          </p:nvSpPr>
          <p:spPr>
            <a:xfrm>
              <a:off x="5570632" y="92332"/>
              <a:ext cx="1174938" cy="400110"/>
            </a:xfrm>
            <a:prstGeom prst="rect">
              <a:avLst/>
            </a:prstGeom>
            <a:noFill/>
          </p:spPr>
          <p:txBody>
            <a:bodyPr wrap="none" rtlCol="0" anchor="ctr">
              <a:spAutoFit/>
            </a:bodyPr>
            <a:lstStyle/>
            <a:p>
              <a:pPr algn="ctr"/>
              <a:r>
                <a:rPr lang="fr-FR" sz="2000" b="1" cap="small" dirty="0">
                  <a:solidFill>
                    <a:schemeClr val="bg1"/>
                  </a:solidFill>
                  <a:latin typeface="+mj-lt"/>
                </a:rPr>
                <a:t>Démarche</a:t>
              </a:r>
              <a:endParaRPr lang="en-GB" sz="2000" b="1" cap="small" dirty="0">
                <a:solidFill>
                  <a:schemeClr val="bg1"/>
                </a:solidFill>
                <a:latin typeface="+mj-lt"/>
              </a:endParaRPr>
            </a:p>
          </p:txBody>
        </p:sp>
        <p:sp>
          <p:nvSpPr>
            <p:cNvPr id="52" name="ZoneTexte 51">
              <a:extLst>
                <a:ext uri="{FF2B5EF4-FFF2-40B4-BE49-F238E27FC236}">
                  <a16:creationId xmlns:a16="http://schemas.microsoft.com/office/drawing/2014/main" id="{6A00B1F5-BEF3-4843-A950-AC2E0D83A2BD}"/>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3795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1407758" cy="523220"/>
          </a:xfrm>
          <a:prstGeom prst="rect">
            <a:avLst/>
          </a:prstGeom>
          <a:noFill/>
        </p:spPr>
        <p:txBody>
          <a:bodyPr wrap="none" rtlCol="0">
            <a:spAutoFit/>
          </a:bodyPr>
          <a:lstStyle/>
          <a:p>
            <a:r>
              <a:rPr lang="fr-FR" sz="2800" b="1" cap="small" dirty="0">
                <a:latin typeface="+mj-lt"/>
              </a:rPr>
              <a:t>_______</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E03DF750-E8F4-4B12-B95A-0D6D4FFE9EF7}"/>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29C0672C-F040-4BA1-BDF1-31B2DE46B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F8AF477A-7B9D-412F-ADC1-C275F86F1B58}"/>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01B26D34-D0C6-4514-AA52-FD6FC257DB27}"/>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21" name="Groupe 20">
            <a:extLst>
              <a:ext uri="{FF2B5EF4-FFF2-40B4-BE49-F238E27FC236}">
                <a16:creationId xmlns:a16="http://schemas.microsoft.com/office/drawing/2014/main" id="{713D0E15-9439-4345-8334-300884FFB681}"/>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232EBDF3-9DDC-4F95-807C-E220891D41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634F4D24-A1CD-4B0B-BF25-BA8A1DE2A868}"/>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15</a:t>
              </a:fld>
              <a:endParaRPr lang="en-GB" sz="1600" b="1" dirty="0">
                <a:solidFill>
                  <a:srgbClr val="4D85AC"/>
                </a:solidFill>
              </a:endParaRPr>
            </a:p>
          </p:txBody>
        </p:sp>
      </p:grpSp>
      <p:sp>
        <p:nvSpPr>
          <p:cNvPr id="24" name="ZoneTexte 23">
            <a:extLst>
              <a:ext uri="{FF2B5EF4-FFF2-40B4-BE49-F238E27FC236}">
                <a16:creationId xmlns:a16="http://schemas.microsoft.com/office/drawing/2014/main" id="{F16F1A61-6176-4952-8D24-B7B96E23B77C}"/>
              </a:ext>
            </a:extLst>
          </p:cNvPr>
          <p:cNvSpPr txBox="1"/>
          <p:nvPr/>
        </p:nvSpPr>
        <p:spPr>
          <a:xfrm>
            <a:off x="1125834" y="1821515"/>
            <a:ext cx="819455"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grpSp>
        <p:nvGrpSpPr>
          <p:cNvPr id="25" name="Groupe 24">
            <a:extLst>
              <a:ext uri="{FF2B5EF4-FFF2-40B4-BE49-F238E27FC236}">
                <a16:creationId xmlns:a16="http://schemas.microsoft.com/office/drawing/2014/main" id="{2D1E1726-A4E0-4267-AC83-87D7AB047177}"/>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0B4C2412-C78A-4B96-B3E8-AE737C61FDCE}"/>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2" name="ZoneTexte 31">
              <a:extLst>
                <a:ext uri="{FF2B5EF4-FFF2-40B4-BE49-F238E27FC236}">
                  <a16:creationId xmlns:a16="http://schemas.microsoft.com/office/drawing/2014/main" id="{E13EFD4B-2B31-427A-8EEC-62851747CA0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F05D7004-7B6F-43FA-B476-EFD5B84B1CE0}"/>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C7EC76CB-01E3-4DAA-A04A-6EFC360AACA1}"/>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5" name="ZoneTexte 34">
              <a:extLst>
                <a:ext uri="{FF2B5EF4-FFF2-40B4-BE49-F238E27FC236}">
                  <a16:creationId xmlns:a16="http://schemas.microsoft.com/office/drawing/2014/main" id="{4C3516F7-1F76-41B2-9E6E-D0B1257427FF}"/>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55302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5160580" cy="523220"/>
          </a:xfrm>
          <a:prstGeom prst="rect">
            <a:avLst/>
          </a:prstGeom>
          <a:noFill/>
        </p:spPr>
        <p:txBody>
          <a:bodyPr wrap="none" rtlCol="0">
            <a:spAutoFit/>
          </a:bodyPr>
          <a:lstStyle/>
          <a:p>
            <a:r>
              <a:rPr lang="fr-FR" sz="2800" b="1" cap="small" dirty="0">
                <a:latin typeface="+mj-lt"/>
              </a:rPr>
              <a:t>Exemple de déplacement – idée naïve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e 7">
            <a:extLst>
              <a:ext uri="{FF2B5EF4-FFF2-40B4-BE49-F238E27FC236}">
                <a16:creationId xmlns:a16="http://schemas.microsoft.com/office/drawing/2014/main" id="{EB2CD754-72B5-427B-A1D5-9B7276EF818E}"/>
              </a:ext>
            </a:extLst>
          </p:cNvPr>
          <p:cNvGrpSpPr/>
          <p:nvPr/>
        </p:nvGrpSpPr>
        <p:grpSpPr>
          <a:xfrm>
            <a:off x="0" y="6389138"/>
            <a:ext cx="12010861" cy="468862"/>
            <a:chOff x="0" y="6389138"/>
            <a:chExt cx="12010861"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2</a:t>
              </a:fld>
              <a:endParaRPr lang="en-GB" sz="1600" b="1" dirty="0">
                <a:solidFill>
                  <a:srgbClr val="4D85AC"/>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6000751" y="2009472"/>
            <a:ext cx="505399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Prise de « photographie » à un instant </a:t>
            </a:r>
            <a:r>
              <a:rPr lang="fr-FR" dirty="0">
                <a:latin typeface="Cambria Math" panose="02040503050406030204" pitchFamily="18" charset="0"/>
                <a:ea typeface="Cambria Math" panose="02040503050406030204" pitchFamily="18" charset="0"/>
              </a:rPr>
              <a:t>t</a:t>
            </a:r>
          </a:p>
          <a:p>
            <a:pPr marL="285750" indent="-285750">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Comptage du </a:t>
            </a:r>
            <a:r>
              <a:rPr lang="fr-FR" b="1" dirty="0">
                <a:solidFill>
                  <a:srgbClr val="4D85AC"/>
                </a:solidFill>
              </a:rPr>
              <a:t>nombre</a:t>
            </a:r>
            <a:r>
              <a:rPr lang="fr-FR" dirty="0"/>
              <a:t> d’individus observés</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Inférence de la </a:t>
            </a:r>
            <a:r>
              <a:rPr lang="fr-FR" b="1" dirty="0">
                <a:solidFill>
                  <a:srgbClr val="4D85AC"/>
                </a:solidFill>
              </a:rPr>
              <a:t>préférence d’habitat</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difficiles à récolter</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grpSp>
        <p:nvGrpSpPr>
          <p:cNvPr id="7" name="Groupe 6">
            <a:extLst>
              <a:ext uri="{FF2B5EF4-FFF2-40B4-BE49-F238E27FC236}">
                <a16:creationId xmlns:a16="http://schemas.microsoft.com/office/drawing/2014/main" id="{16548A47-C21B-4A2B-8BC6-123039A3CEE9}"/>
              </a:ext>
            </a:extLst>
          </p:cNvPr>
          <p:cNvGrpSpPr/>
          <p:nvPr/>
        </p:nvGrpSpPr>
        <p:grpSpPr>
          <a:xfrm>
            <a:off x="1042015" y="1737663"/>
            <a:ext cx="4124901" cy="4134427"/>
            <a:chOff x="1232515" y="1737663"/>
            <a:chExt cx="4124901" cy="4134427"/>
          </a:xfrm>
        </p:grpSpPr>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515" y="1737663"/>
              <a:ext cx="4124901" cy="4134427"/>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08170" y="2448055"/>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80" y="3768372"/>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5" y="4023860"/>
              <a:ext cx="773588" cy="544851"/>
            </a:xfrm>
            <a:prstGeom prst="rect">
              <a:avLst/>
            </a:prstGeom>
          </p:spPr>
        </p:pic>
      </p:grpSp>
      <p:grpSp>
        <p:nvGrpSpPr>
          <p:cNvPr id="20" name="Groupe 19">
            <a:extLst>
              <a:ext uri="{FF2B5EF4-FFF2-40B4-BE49-F238E27FC236}">
                <a16:creationId xmlns:a16="http://schemas.microsoft.com/office/drawing/2014/main" id="{2539BED0-FCFE-48E7-80C9-0FC3E1D6BA1C}"/>
              </a:ext>
            </a:extLst>
          </p:cNvPr>
          <p:cNvGrpSpPr/>
          <p:nvPr/>
        </p:nvGrpSpPr>
        <p:grpSpPr>
          <a:xfrm>
            <a:off x="696373" y="92332"/>
            <a:ext cx="10797650" cy="400110"/>
            <a:chOff x="696373" y="92332"/>
            <a:chExt cx="10797650" cy="400110"/>
          </a:xfrm>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5" name="ZoneTexte 44">
              <a:extLst>
                <a:ext uri="{FF2B5EF4-FFF2-40B4-BE49-F238E27FC236}">
                  <a16:creationId xmlns:a16="http://schemas.microsoft.com/office/drawing/2014/main" id="{DF670473-283A-4B5D-8962-9B4B17E76135}"/>
                </a:ext>
              </a:extLst>
            </p:cNvPr>
            <p:cNvSpPr txBox="1"/>
            <p:nvPr/>
          </p:nvSpPr>
          <p:spPr>
            <a:xfrm>
              <a:off x="3368854"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6" name="ZoneTexte 45">
              <a:extLst>
                <a:ext uri="{FF2B5EF4-FFF2-40B4-BE49-F238E27FC236}">
                  <a16:creationId xmlns:a16="http://schemas.microsoft.com/office/drawing/2014/main" id="{D7E43B2E-9DE1-46F4-8EDB-F78ED709DD87}"/>
                </a:ext>
              </a:extLst>
            </p:cNvPr>
            <p:cNvSpPr txBox="1"/>
            <p:nvPr/>
          </p:nvSpPr>
          <p:spPr>
            <a:xfrm>
              <a:off x="5570630"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7" name="ZoneTexte 46">
              <a:extLst>
                <a:ext uri="{FF2B5EF4-FFF2-40B4-BE49-F238E27FC236}">
                  <a16:creationId xmlns:a16="http://schemas.microsoft.com/office/drawing/2014/main" id="{C9258137-D5AF-4183-9798-86DDF5AE1D92}"/>
                </a:ext>
              </a:extLst>
            </p:cNvPr>
            <p:cNvSpPr txBox="1"/>
            <p:nvPr/>
          </p:nvSpPr>
          <p:spPr>
            <a:xfrm>
              <a:off x="7916676"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5" name="Forme libre : forme 4">
            <a:extLst>
              <a:ext uri="{FF2B5EF4-FFF2-40B4-BE49-F238E27FC236}">
                <a16:creationId xmlns:a16="http://schemas.microsoft.com/office/drawing/2014/main" id="{1F4AE3B2-8083-44B2-A401-F2EE8EAE5731}"/>
              </a:ext>
            </a:extLst>
          </p:cNvPr>
          <p:cNvSpPr/>
          <p:nvPr/>
        </p:nvSpPr>
        <p:spPr>
          <a:xfrm>
            <a:off x="7253056" y="4925459"/>
            <a:ext cx="1757779" cy="72669"/>
          </a:xfrm>
          <a:custGeom>
            <a:avLst/>
            <a:gdLst>
              <a:gd name="connsiteX0" fmla="*/ 0 w 1757779"/>
              <a:gd name="connsiteY0" fmla="*/ 28281 h 72669"/>
              <a:gd name="connsiteX1" fmla="*/ 106532 w 1757779"/>
              <a:gd name="connsiteY1" fmla="*/ 19403 h 72669"/>
              <a:gd name="connsiteX2" fmla="*/ 177554 w 1757779"/>
              <a:gd name="connsiteY2" fmla="*/ 46036 h 72669"/>
              <a:gd name="connsiteX3" fmla="*/ 204187 w 1757779"/>
              <a:gd name="connsiteY3" fmla="*/ 54914 h 72669"/>
              <a:gd name="connsiteX4" fmla="*/ 301841 w 1757779"/>
              <a:gd name="connsiteY4" fmla="*/ 46036 h 72669"/>
              <a:gd name="connsiteX5" fmla="*/ 381740 w 1757779"/>
              <a:gd name="connsiteY5" fmla="*/ 28281 h 72669"/>
              <a:gd name="connsiteX6" fmla="*/ 426128 w 1757779"/>
              <a:gd name="connsiteY6" fmla="*/ 46036 h 72669"/>
              <a:gd name="connsiteX7" fmla="*/ 452761 w 1757779"/>
              <a:gd name="connsiteY7" fmla="*/ 37158 h 72669"/>
              <a:gd name="connsiteX8" fmla="*/ 497150 w 1757779"/>
              <a:gd name="connsiteY8" fmla="*/ 19403 h 72669"/>
              <a:gd name="connsiteX9" fmla="*/ 523783 w 1757779"/>
              <a:gd name="connsiteY9" fmla="*/ 37158 h 72669"/>
              <a:gd name="connsiteX10" fmla="*/ 568171 w 1757779"/>
              <a:gd name="connsiteY10" fmla="*/ 72669 h 72669"/>
              <a:gd name="connsiteX11" fmla="*/ 594804 w 1757779"/>
              <a:gd name="connsiteY11" fmla="*/ 63791 h 72669"/>
              <a:gd name="connsiteX12" fmla="*/ 781235 w 1757779"/>
              <a:gd name="connsiteY12" fmla="*/ 46036 h 72669"/>
              <a:gd name="connsiteX13" fmla="*/ 994299 w 1757779"/>
              <a:gd name="connsiteY13" fmla="*/ 10525 h 72669"/>
              <a:gd name="connsiteX14" fmla="*/ 1100831 w 1757779"/>
              <a:gd name="connsiteY14" fmla="*/ 1648 h 72669"/>
              <a:gd name="connsiteX15" fmla="*/ 1136342 w 1757779"/>
              <a:gd name="connsiteY15" fmla="*/ 28281 h 72669"/>
              <a:gd name="connsiteX16" fmla="*/ 1171853 w 1757779"/>
              <a:gd name="connsiteY16" fmla="*/ 37158 h 72669"/>
              <a:gd name="connsiteX17" fmla="*/ 1216241 w 1757779"/>
              <a:gd name="connsiteY17" fmla="*/ 19403 h 72669"/>
              <a:gd name="connsiteX18" fmla="*/ 1420427 w 1757779"/>
              <a:gd name="connsiteY18" fmla="*/ 1648 h 72669"/>
              <a:gd name="connsiteX19" fmla="*/ 1544715 w 1757779"/>
              <a:gd name="connsiteY19" fmla="*/ 10525 h 72669"/>
              <a:gd name="connsiteX20" fmla="*/ 1704513 w 1757779"/>
              <a:gd name="connsiteY20" fmla="*/ 46036 h 72669"/>
              <a:gd name="connsiteX21" fmla="*/ 1757779 w 1757779"/>
              <a:gd name="connsiteY21" fmla="*/ 19403 h 7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7779" h="72669">
                <a:moveTo>
                  <a:pt x="0" y="28281"/>
                </a:moveTo>
                <a:cubicBezTo>
                  <a:pt x="35511" y="25322"/>
                  <a:pt x="70898" y="19403"/>
                  <a:pt x="106532" y="19403"/>
                </a:cubicBezTo>
                <a:cubicBezTo>
                  <a:pt x="133809" y="19403"/>
                  <a:pt x="153986" y="35936"/>
                  <a:pt x="177554" y="46036"/>
                </a:cubicBezTo>
                <a:cubicBezTo>
                  <a:pt x="186155" y="49722"/>
                  <a:pt x="195309" y="51955"/>
                  <a:pt x="204187" y="54914"/>
                </a:cubicBezTo>
                <a:cubicBezTo>
                  <a:pt x="284286" y="34888"/>
                  <a:pt x="252058" y="29441"/>
                  <a:pt x="301841" y="46036"/>
                </a:cubicBezTo>
                <a:cubicBezTo>
                  <a:pt x="325825" y="38041"/>
                  <a:pt x="357185" y="26049"/>
                  <a:pt x="381740" y="28281"/>
                </a:cubicBezTo>
                <a:cubicBezTo>
                  <a:pt x="397610" y="29724"/>
                  <a:pt x="411332" y="40118"/>
                  <a:pt x="426128" y="46036"/>
                </a:cubicBezTo>
                <a:cubicBezTo>
                  <a:pt x="435006" y="43077"/>
                  <a:pt x="443999" y="40444"/>
                  <a:pt x="452761" y="37158"/>
                </a:cubicBezTo>
                <a:cubicBezTo>
                  <a:pt x="467682" y="31563"/>
                  <a:pt x="481214" y="19403"/>
                  <a:pt x="497150" y="19403"/>
                </a:cubicBezTo>
                <a:cubicBezTo>
                  <a:pt x="507820" y="19403"/>
                  <a:pt x="515247" y="30756"/>
                  <a:pt x="523783" y="37158"/>
                </a:cubicBezTo>
                <a:cubicBezTo>
                  <a:pt x="538942" y="48527"/>
                  <a:pt x="553375" y="60832"/>
                  <a:pt x="568171" y="72669"/>
                </a:cubicBezTo>
                <a:cubicBezTo>
                  <a:pt x="577049" y="69710"/>
                  <a:pt x="585669" y="65821"/>
                  <a:pt x="594804" y="63791"/>
                </a:cubicBezTo>
                <a:cubicBezTo>
                  <a:pt x="657249" y="49915"/>
                  <a:pt x="715875" y="50393"/>
                  <a:pt x="781235" y="46036"/>
                </a:cubicBezTo>
                <a:cubicBezTo>
                  <a:pt x="964503" y="-2192"/>
                  <a:pt x="892900" y="-9753"/>
                  <a:pt x="994299" y="10525"/>
                </a:cubicBezTo>
                <a:cubicBezTo>
                  <a:pt x="1029810" y="7566"/>
                  <a:pt x="1065472" y="-2772"/>
                  <a:pt x="1100831" y="1648"/>
                </a:cubicBezTo>
                <a:cubicBezTo>
                  <a:pt x="1115513" y="3483"/>
                  <a:pt x="1123108" y="21664"/>
                  <a:pt x="1136342" y="28281"/>
                </a:cubicBezTo>
                <a:cubicBezTo>
                  <a:pt x="1147255" y="33737"/>
                  <a:pt x="1160016" y="34199"/>
                  <a:pt x="1171853" y="37158"/>
                </a:cubicBezTo>
                <a:cubicBezTo>
                  <a:pt x="1186649" y="31240"/>
                  <a:pt x="1200465" y="21657"/>
                  <a:pt x="1216241" y="19403"/>
                </a:cubicBezTo>
                <a:cubicBezTo>
                  <a:pt x="1283873" y="9741"/>
                  <a:pt x="1420427" y="1648"/>
                  <a:pt x="1420427" y="1648"/>
                </a:cubicBezTo>
                <a:cubicBezTo>
                  <a:pt x="1552274" y="67570"/>
                  <a:pt x="1384671" y="-1786"/>
                  <a:pt x="1544715" y="10525"/>
                </a:cubicBezTo>
                <a:cubicBezTo>
                  <a:pt x="1599120" y="14710"/>
                  <a:pt x="1651247" y="34199"/>
                  <a:pt x="1704513" y="46036"/>
                </a:cubicBezTo>
                <a:lnTo>
                  <a:pt x="1757779" y="1940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rme libre : forme 3">
            <a:extLst>
              <a:ext uri="{FF2B5EF4-FFF2-40B4-BE49-F238E27FC236}">
                <a16:creationId xmlns:a16="http://schemas.microsoft.com/office/drawing/2014/main" id="{9F7953DC-DDA6-4EAD-A060-13CCC3943249}"/>
              </a:ext>
            </a:extLst>
          </p:cNvPr>
          <p:cNvSpPr/>
          <p:nvPr/>
        </p:nvSpPr>
        <p:spPr>
          <a:xfrm>
            <a:off x="4563122" y="1428888"/>
            <a:ext cx="781235" cy="46014"/>
          </a:xfrm>
          <a:custGeom>
            <a:avLst/>
            <a:gdLst>
              <a:gd name="connsiteX0" fmla="*/ 0 w 781235"/>
              <a:gd name="connsiteY0" fmla="*/ 35928 h 46014"/>
              <a:gd name="connsiteX1" fmla="*/ 88777 w 781235"/>
              <a:gd name="connsiteY1" fmla="*/ 417 h 46014"/>
              <a:gd name="connsiteX2" fmla="*/ 124288 w 781235"/>
              <a:gd name="connsiteY2" fmla="*/ 18172 h 46014"/>
              <a:gd name="connsiteX3" fmla="*/ 177554 w 781235"/>
              <a:gd name="connsiteY3" fmla="*/ 9295 h 46014"/>
              <a:gd name="connsiteX4" fmla="*/ 213064 w 781235"/>
              <a:gd name="connsiteY4" fmla="*/ 27050 h 46014"/>
              <a:gd name="connsiteX5" fmla="*/ 239697 w 781235"/>
              <a:gd name="connsiteY5" fmla="*/ 35928 h 46014"/>
              <a:gd name="connsiteX6" fmla="*/ 346229 w 781235"/>
              <a:gd name="connsiteY6" fmla="*/ 18172 h 46014"/>
              <a:gd name="connsiteX7" fmla="*/ 363985 w 781235"/>
              <a:gd name="connsiteY7" fmla="*/ 44805 h 46014"/>
              <a:gd name="connsiteX8" fmla="*/ 417251 w 781235"/>
              <a:gd name="connsiteY8" fmla="*/ 35928 h 46014"/>
              <a:gd name="connsiteX9" fmla="*/ 461639 w 781235"/>
              <a:gd name="connsiteY9" fmla="*/ 18172 h 46014"/>
              <a:gd name="connsiteX10" fmla="*/ 488272 w 781235"/>
              <a:gd name="connsiteY10" fmla="*/ 9295 h 46014"/>
              <a:gd name="connsiteX11" fmla="*/ 568171 w 781235"/>
              <a:gd name="connsiteY11" fmla="*/ 9295 h 46014"/>
              <a:gd name="connsiteX12" fmla="*/ 692459 w 781235"/>
              <a:gd name="connsiteY12" fmla="*/ 18172 h 46014"/>
              <a:gd name="connsiteX13" fmla="*/ 781235 w 781235"/>
              <a:gd name="connsiteY13" fmla="*/ 9295 h 4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1235" h="46014">
                <a:moveTo>
                  <a:pt x="0" y="35928"/>
                </a:moveTo>
                <a:cubicBezTo>
                  <a:pt x="26654" y="19936"/>
                  <a:pt x="54292" y="-3414"/>
                  <a:pt x="88777" y="417"/>
                </a:cubicBezTo>
                <a:cubicBezTo>
                  <a:pt x="101930" y="1878"/>
                  <a:pt x="112451" y="12254"/>
                  <a:pt x="124288" y="18172"/>
                </a:cubicBezTo>
                <a:cubicBezTo>
                  <a:pt x="142043" y="15213"/>
                  <a:pt x="159643" y="7504"/>
                  <a:pt x="177554" y="9295"/>
                </a:cubicBezTo>
                <a:cubicBezTo>
                  <a:pt x="190722" y="10612"/>
                  <a:pt x="200900" y="21837"/>
                  <a:pt x="213064" y="27050"/>
                </a:cubicBezTo>
                <a:cubicBezTo>
                  <a:pt x="221665" y="30736"/>
                  <a:pt x="230819" y="32969"/>
                  <a:pt x="239697" y="35928"/>
                </a:cubicBezTo>
                <a:cubicBezTo>
                  <a:pt x="328474" y="6336"/>
                  <a:pt x="292963" y="418"/>
                  <a:pt x="346229" y="18172"/>
                </a:cubicBezTo>
                <a:cubicBezTo>
                  <a:pt x="352148" y="27050"/>
                  <a:pt x="353634" y="42217"/>
                  <a:pt x="363985" y="44805"/>
                </a:cubicBezTo>
                <a:cubicBezTo>
                  <a:pt x="381448" y="49171"/>
                  <a:pt x="399885" y="40664"/>
                  <a:pt x="417251" y="35928"/>
                </a:cubicBezTo>
                <a:cubicBezTo>
                  <a:pt x="432625" y="31735"/>
                  <a:pt x="446718" y="23767"/>
                  <a:pt x="461639" y="18172"/>
                </a:cubicBezTo>
                <a:cubicBezTo>
                  <a:pt x="470401" y="14886"/>
                  <a:pt x="479394" y="12254"/>
                  <a:pt x="488272" y="9295"/>
                </a:cubicBezTo>
                <a:cubicBezTo>
                  <a:pt x="574876" y="30944"/>
                  <a:pt x="466736" y="9295"/>
                  <a:pt x="568171" y="9295"/>
                </a:cubicBezTo>
                <a:cubicBezTo>
                  <a:pt x="609706" y="9295"/>
                  <a:pt x="651030" y="15213"/>
                  <a:pt x="692459" y="18172"/>
                </a:cubicBezTo>
                <a:cubicBezTo>
                  <a:pt x="773831" y="38516"/>
                  <a:pt x="749944" y="56232"/>
                  <a:pt x="781235" y="929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361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3</a:t>
              </a:fld>
              <a:endParaRPr lang="en-GB" sz="1600" b="1" dirty="0">
                <a:solidFill>
                  <a:srgbClr val="4D85AC"/>
                </a:solidFill>
              </a:endParaRPr>
            </a:p>
          </p:txBody>
        </p:sp>
      </p:grpSp>
      <p:sp>
        <p:nvSpPr>
          <p:cNvPr id="5" name="TextBox 4">
            <a:extLst>
              <a:ext uri="{FF2B5EF4-FFF2-40B4-BE49-F238E27FC236}">
                <a16:creationId xmlns:a16="http://schemas.microsoft.com/office/drawing/2014/main" id="{C4A4FBD7-6AE0-4E06-A841-8C56E7E99B51}"/>
              </a:ext>
            </a:extLst>
          </p:cNvPr>
          <p:cNvSpPr txBox="1"/>
          <p:nvPr/>
        </p:nvSpPr>
        <p:spPr>
          <a:xfrm>
            <a:off x="6000749" y="2009472"/>
            <a:ext cx="511035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4D85AC"/>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Utilisation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À chaque position : </a:t>
            </a:r>
            <a:r>
              <a:rPr lang="fr-FR" b="1" dirty="0">
                <a:solidFill>
                  <a:srgbClr val="4D85AC"/>
                </a:solidFill>
              </a:rPr>
              <a:t>choix</a:t>
            </a:r>
            <a:r>
              <a:rPr lang="fr-FR" dirty="0"/>
              <a:t> du prochain milieu</a:t>
            </a:r>
          </a:p>
        </p:txBody>
      </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4F577CB5-8B82-41EA-AC3F-8BB3801F6157}"/>
              </a:ext>
            </a:extLst>
          </p:cNvPr>
          <p:cNvGrpSpPr/>
          <p:nvPr/>
        </p:nvGrpSpPr>
        <p:grpSpPr>
          <a:xfrm>
            <a:off x="0" y="6389138"/>
            <a:ext cx="12010861" cy="468862"/>
            <a:chOff x="0" y="6389138"/>
            <a:chExt cx="12010861" cy="468862"/>
          </a:xfrm>
        </p:grpSpPr>
        <p:pic>
          <p:nvPicPr>
            <p:cNvPr id="27" name="Image 26">
              <a:extLst>
                <a:ext uri="{FF2B5EF4-FFF2-40B4-BE49-F238E27FC236}">
                  <a16:creationId xmlns:a16="http://schemas.microsoft.com/office/drawing/2014/main" id="{D91513AD-207B-41AA-BC0E-69E5F265A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8" name="ZoneTexte 27">
              <a:extLst>
                <a:ext uri="{FF2B5EF4-FFF2-40B4-BE49-F238E27FC236}">
                  <a16:creationId xmlns:a16="http://schemas.microsoft.com/office/drawing/2014/main" id="{1A147202-8CB3-4977-A3EC-668F00A7735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9" name="ZoneTexte 28">
              <a:extLst>
                <a:ext uri="{FF2B5EF4-FFF2-40B4-BE49-F238E27FC236}">
                  <a16:creationId xmlns:a16="http://schemas.microsoft.com/office/drawing/2014/main" id="{FA6E585C-52D8-4B95-A684-E1BB3A3BFA4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39" name="Groupe 38">
            <a:extLst>
              <a:ext uri="{FF2B5EF4-FFF2-40B4-BE49-F238E27FC236}">
                <a16:creationId xmlns:a16="http://schemas.microsoft.com/office/drawing/2014/main" id="{1938D5E4-C8C7-4D32-81A3-83D2C11B27DD}"/>
              </a:ext>
            </a:extLst>
          </p:cNvPr>
          <p:cNvGrpSpPr/>
          <p:nvPr/>
        </p:nvGrpSpPr>
        <p:grpSpPr>
          <a:xfrm>
            <a:off x="696373" y="92332"/>
            <a:ext cx="10797650" cy="400110"/>
            <a:chOff x="696373" y="92332"/>
            <a:chExt cx="10797650" cy="400110"/>
          </a:xfrm>
        </p:grpSpPr>
        <p:sp>
          <p:nvSpPr>
            <p:cNvPr id="40" name="ZoneTexte 39">
              <a:extLst>
                <a:ext uri="{FF2B5EF4-FFF2-40B4-BE49-F238E27FC236}">
                  <a16:creationId xmlns:a16="http://schemas.microsoft.com/office/drawing/2014/main" id="{C1FBE58C-28BA-47EE-8CAC-6DD9E491C713}"/>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1" name="ZoneTexte 40">
              <a:extLst>
                <a:ext uri="{FF2B5EF4-FFF2-40B4-BE49-F238E27FC236}">
                  <a16:creationId xmlns:a16="http://schemas.microsoft.com/office/drawing/2014/main" id="{B4D54714-EFEB-4F8D-BD53-D03CCAFEEB1E}"/>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FB2E5347-3933-436F-B029-FCBEC1CF033E}"/>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3" name="ZoneTexte 42">
              <a:extLst>
                <a:ext uri="{FF2B5EF4-FFF2-40B4-BE49-F238E27FC236}">
                  <a16:creationId xmlns:a16="http://schemas.microsoft.com/office/drawing/2014/main" id="{C382295F-D12E-462B-88A2-D3B00173D97D}"/>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4" name="ZoneTexte 43">
              <a:extLst>
                <a:ext uri="{FF2B5EF4-FFF2-40B4-BE49-F238E27FC236}">
                  <a16:creationId xmlns:a16="http://schemas.microsoft.com/office/drawing/2014/main" id="{1AC3ADBC-1148-4959-9F4D-8D176A79DE98}"/>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3628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4</a:t>
              </a:fld>
              <a:endParaRPr lang="en-GB" sz="1600" b="1" dirty="0">
                <a:solidFill>
                  <a:srgbClr val="4D85AC"/>
                </a:solidFill>
              </a:endParaRPr>
            </a:p>
          </p:txBody>
        </p:sp>
      </p:gr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nvGrpSpPr>
          <p:cNvPr id="10" name="Groupe 9">
            <a:extLst>
              <a:ext uri="{FF2B5EF4-FFF2-40B4-BE49-F238E27FC236}">
                <a16:creationId xmlns:a16="http://schemas.microsoft.com/office/drawing/2014/main" id="{4EAA97AB-3984-4B80-ADF9-2DA571953C61}"/>
              </a:ext>
            </a:extLst>
          </p:cNvPr>
          <p:cNvGrpSpPr/>
          <p:nvPr/>
        </p:nvGrpSpPr>
        <p:grpSpPr>
          <a:xfrm>
            <a:off x="0" y="6389138"/>
            <a:ext cx="12010861" cy="468862"/>
            <a:chOff x="0" y="6389138"/>
            <a:chExt cx="12010861" cy="468862"/>
          </a:xfrm>
        </p:grpSpPr>
        <p:pic>
          <p:nvPicPr>
            <p:cNvPr id="11" name="Image 10">
              <a:extLst>
                <a:ext uri="{FF2B5EF4-FFF2-40B4-BE49-F238E27FC236}">
                  <a16:creationId xmlns:a16="http://schemas.microsoft.com/office/drawing/2014/main" id="{69F54DB7-4B9A-4375-B567-AD9013D83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2" name="ZoneTexte 11">
              <a:extLst>
                <a:ext uri="{FF2B5EF4-FFF2-40B4-BE49-F238E27FC236}">
                  <a16:creationId xmlns:a16="http://schemas.microsoft.com/office/drawing/2014/main" id="{FD82C32A-F438-4A00-9080-08558864AB59}"/>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3" name="ZoneTexte 12">
              <a:extLst>
                <a:ext uri="{FF2B5EF4-FFF2-40B4-BE49-F238E27FC236}">
                  <a16:creationId xmlns:a16="http://schemas.microsoft.com/office/drawing/2014/main" id="{98ED1177-441A-4175-A23C-921D779B1C6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sp>
        <p:nvSpPr>
          <p:cNvPr id="14" name="TextBox 4">
            <a:extLst>
              <a:ext uri="{FF2B5EF4-FFF2-40B4-BE49-F238E27FC236}">
                <a16:creationId xmlns:a16="http://schemas.microsoft.com/office/drawing/2014/main" id="{4437112A-8252-40BF-9ED8-8978CF286093}"/>
              </a:ext>
            </a:extLst>
          </p:cNvPr>
          <p:cNvSpPr txBox="1"/>
          <p:nvPr/>
        </p:nvSpPr>
        <p:spPr>
          <a:xfrm>
            <a:off x="6000750" y="2009472"/>
            <a:ext cx="531495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n</a:t>
            </a:r>
            <a:r>
              <a:rPr lang="fr-FR" baseline="30000" dirty="0"/>
              <a:t>o</a:t>
            </a:r>
            <a:r>
              <a:rPr lang="fr-FR" dirty="0"/>
              <a:t> 1 : milieu </a:t>
            </a:r>
            <a:r>
              <a:rPr lang="fr-FR" b="1" dirty="0">
                <a:solidFill>
                  <a:srgbClr val="4D85AC"/>
                </a:solidFill>
              </a:rPr>
              <a:t>disponible</a:t>
            </a:r>
            <a:r>
              <a:rPr lang="fr-FR" dirty="0"/>
              <a:t> ≠ milieu de préférence</a:t>
            </a:r>
          </a:p>
          <a:p>
            <a:pPr>
              <a:lnSpc>
                <a:spcPct val="150000"/>
              </a:lnSpc>
            </a:pPr>
            <a:endParaRPr lang="fr-FR" dirty="0"/>
          </a:p>
          <a:p>
            <a:pPr marL="285750" indent="-285750">
              <a:lnSpc>
                <a:spcPct val="150000"/>
              </a:lnSpc>
              <a:buFont typeface="Arial" panose="020B0604020202020204" pitchFamily="34" charset="0"/>
              <a:buChar char="•"/>
            </a:pPr>
            <a:r>
              <a:rPr lang="fr-FR" dirty="0"/>
              <a:t>Prise en compte de la capacité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Biais n</a:t>
            </a:r>
            <a:r>
              <a:rPr lang="fr-FR" baseline="30000" dirty="0"/>
              <a:t>o</a:t>
            </a:r>
            <a:r>
              <a:rPr lang="fr-FR" dirty="0"/>
              <a:t> 2 : </a:t>
            </a:r>
            <a:r>
              <a:rPr lang="fr-FR" b="1" dirty="0">
                <a:solidFill>
                  <a:srgbClr val="4D85AC"/>
                </a:solidFill>
              </a:rPr>
              <a:t>influence</a:t>
            </a:r>
            <a:r>
              <a:rPr lang="fr-FR" dirty="0"/>
              <a:t> du milieu sur le mouvement</a:t>
            </a:r>
          </a:p>
        </p:txBody>
      </p:sp>
      <p:sp>
        <p:nvSpPr>
          <p:cNvPr id="18" name="ZoneTexte 17">
            <a:extLst>
              <a:ext uri="{FF2B5EF4-FFF2-40B4-BE49-F238E27FC236}">
                <a16:creationId xmlns:a16="http://schemas.microsoft.com/office/drawing/2014/main" id="{7D14F639-46EB-446B-9C3E-66666FDCB324}"/>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grpSp>
        <p:nvGrpSpPr>
          <p:cNvPr id="30" name="Groupe 29">
            <a:extLst>
              <a:ext uri="{FF2B5EF4-FFF2-40B4-BE49-F238E27FC236}">
                <a16:creationId xmlns:a16="http://schemas.microsoft.com/office/drawing/2014/main" id="{20DA29D4-2887-4609-AEC7-C27DFB39F604}"/>
              </a:ext>
            </a:extLst>
          </p:cNvPr>
          <p:cNvGrpSpPr/>
          <p:nvPr/>
        </p:nvGrpSpPr>
        <p:grpSpPr>
          <a:xfrm>
            <a:off x="696373" y="92332"/>
            <a:ext cx="10797650" cy="400110"/>
            <a:chOff x="696373" y="92332"/>
            <a:chExt cx="10797650" cy="400110"/>
          </a:xfrm>
        </p:grpSpPr>
        <p:sp>
          <p:nvSpPr>
            <p:cNvPr id="31" name="ZoneTexte 30">
              <a:extLst>
                <a:ext uri="{FF2B5EF4-FFF2-40B4-BE49-F238E27FC236}">
                  <a16:creationId xmlns:a16="http://schemas.microsoft.com/office/drawing/2014/main" id="{1BCB1AEC-CB29-42F7-93CB-13298219A67E}"/>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32" name="ZoneTexte 31">
              <a:extLst>
                <a:ext uri="{FF2B5EF4-FFF2-40B4-BE49-F238E27FC236}">
                  <a16:creationId xmlns:a16="http://schemas.microsoft.com/office/drawing/2014/main" id="{49E843E2-A997-4EF9-B29D-77DBACC8D14D}"/>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C697C56A-8E09-4CC3-850D-285021377FC2}"/>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56105CCC-3355-424D-97A4-9581E8B1F078}"/>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5" name="ZoneTexte 34">
              <a:extLst>
                <a:ext uri="{FF2B5EF4-FFF2-40B4-BE49-F238E27FC236}">
                  <a16:creationId xmlns:a16="http://schemas.microsoft.com/office/drawing/2014/main" id="{F0B793E8-32FB-477A-A70D-BB54AAE5D1AC}"/>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315743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194901" cy="523220"/>
          </a:xfrm>
          <a:prstGeom prst="rect">
            <a:avLst/>
          </a:prstGeom>
          <a:noFill/>
        </p:spPr>
        <p:txBody>
          <a:bodyPr wrap="none" rtlCol="0">
            <a:spAutoFit/>
          </a:bodyPr>
          <a:lstStyle/>
          <a:p>
            <a:r>
              <a:rPr lang="fr-FR" sz="2800" b="1" cap="small" dirty="0">
                <a:latin typeface="+mj-lt"/>
              </a:rPr>
              <a:t>Représentation d’un déplacement par «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5</a:t>
              </a:fld>
              <a:endParaRPr lang="en-GB" sz="1600" b="1" dirty="0">
                <a:solidFill>
                  <a:srgbClr val="4D85AC"/>
                </a:solidFill>
              </a:endParaRPr>
            </a:p>
          </p:txBody>
        </p:sp>
      </p:grpSp>
      <p:grpSp>
        <p:nvGrpSpPr>
          <p:cNvPr id="23" name="Groupe 22">
            <a:extLst>
              <a:ext uri="{FF2B5EF4-FFF2-40B4-BE49-F238E27FC236}">
                <a16:creationId xmlns:a16="http://schemas.microsoft.com/office/drawing/2014/main" id="{94CE141C-7380-41D0-B025-8656D2B13CFE}"/>
              </a:ext>
            </a:extLst>
          </p:cNvPr>
          <p:cNvGrpSpPr/>
          <p:nvPr/>
        </p:nvGrpSpPr>
        <p:grpSpPr>
          <a:xfrm>
            <a:off x="0" y="6389138"/>
            <a:ext cx="12010861" cy="468862"/>
            <a:chOff x="0" y="6389138"/>
            <a:chExt cx="12010861" cy="468862"/>
          </a:xfrm>
        </p:grpSpPr>
        <p:pic>
          <p:nvPicPr>
            <p:cNvPr id="25" name="Image 24">
              <a:extLst>
                <a:ext uri="{FF2B5EF4-FFF2-40B4-BE49-F238E27FC236}">
                  <a16:creationId xmlns:a16="http://schemas.microsoft.com/office/drawing/2014/main" id="{98A8599F-DA99-4BA2-B6AF-3A55E90CE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E48A5F3F-A130-4649-A94E-8F73F087BA2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C2CCA86-0262-4361-B6C4-E7CF5E5E341C}"/>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sp>
        <p:nvSpPr>
          <p:cNvPr id="29" name="TextBox 4">
            <a:extLst>
              <a:ext uri="{FF2B5EF4-FFF2-40B4-BE49-F238E27FC236}">
                <a16:creationId xmlns:a16="http://schemas.microsoft.com/office/drawing/2014/main" id="{87D089A7-6AE7-4893-A675-669207F604EE}"/>
              </a:ext>
            </a:extLst>
          </p:cNvPr>
          <p:cNvSpPr txBox="1"/>
          <p:nvPr/>
        </p:nvSpPr>
        <p:spPr>
          <a:xfrm>
            <a:off x="6000750" y="2009472"/>
            <a:ext cx="549733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Passage de données de position uniques à des </a:t>
            </a:r>
            <a:r>
              <a:rPr lang="fr-FR" b="1" dirty="0">
                <a:solidFill>
                  <a:srgbClr val="4D85AC"/>
                </a:solidFill>
              </a:rPr>
              <a:t>pas</a:t>
            </a:r>
            <a:r>
              <a:rPr lang="fr-FR" dirty="0"/>
              <a:t> :</a:t>
            </a:r>
          </a:p>
          <a:p>
            <a:pPr marL="742950" lvl="1" indent="-285750">
              <a:lnSpc>
                <a:spcPct val="150000"/>
              </a:lnSpc>
              <a:buFontTx/>
              <a:buChar char="-"/>
            </a:pPr>
            <a:r>
              <a:rPr lang="fr-FR" dirty="0"/>
              <a:t>position de départ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1</a:t>
            </a:r>
          </a:p>
          <a:p>
            <a:pPr marL="742950" lvl="1" indent="-285750">
              <a:lnSpc>
                <a:spcPct val="150000"/>
              </a:lnSpc>
              <a:buFontTx/>
              <a:buChar char="-"/>
            </a:pPr>
            <a:r>
              <a:rPr lang="fr-FR" dirty="0">
                <a:ea typeface="Cambria Math" panose="02040503050406030204" pitchFamily="18" charset="0"/>
              </a:rPr>
              <a:t>position d’arrivée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2</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Série de pas discrète à intervalles de temps </a:t>
            </a:r>
            <a:r>
              <a:rPr lang="fr-FR" b="1" dirty="0">
                <a:solidFill>
                  <a:srgbClr val="4D85AC"/>
                </a:solidFill>
              </a:rPr>
              <a:t>réguliers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 caractérisé par deux attributs de mouvement :</a:t>
            </a:r>
          </a:p>
          <a:p>
            <a:pPr marL="742950" lvl="1" indent="-285750">
              <a:lnSpc>
                <a:spcPct val="150000"/>
              </a:lnSpc>
              <a:buFontTx/>
              <a:buChar char="-"/>
            </a:pPr>
            <a:r>
              <a:rPr lang="fr-FR" dirty="0"/>
              <a:t>longueur du pas </a:t>
            </a:r>
            <a:r>
              <a:rPr lang="fr-FR" dirty="0">
                <a:latin typeface="Cambria Math" panose="02040503050406030204" pitchFamily="18" charset="0"/>
                <a:ea typeface="Cambria Math" panose="02040503050406030204" pitchFamily="18" charset="0"/>
              </a:rPr>
              <a:t>l</a:t>
            </a:r>
            <a:endParaRPr lang="fr-FR" baseline="-25000" dirty="0">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a</a:t>
            </a:r>
            <a:r>
              <a:rPr lang="fr-FR" dirty="0"/>
              <a:t>ngle de rotation </a:t>
            </a:r>
            <a:r>
              <a:rPr lang="el-GR" dirty="0">
                <a:latin typeface="Cambria Math" panose="02040503050406030204" pitchFamily="18" charset="0"/>
                <a:ea typeface="Cambria Math" panose="02040503050406030204" pitchFamily="18" charset="0"/>
              </a:rPr>
              <a:t>θ</a:t>
            </a:r>
            <a:endParaRPr lang="fr-FR" baseline="-25000" dirty="0">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p:txBody>
      </p:sp>
      <p:grpSp>
        <p:nvGrpSpPr>
          <p:cNvPr id="7" name="Groupe 6">
            <a:extLst>
              <a:ext uri="{FF2B5EF4-FFF2-40B4-BE49-F238E27FC236}">
                <a16:creationId xmlns:a16="http://schemas.microsoft.com/office/drawing/2014/main" id="{5BF49E59-8348-4715-BACC-343398A87E69}"/>
              </a:ext>
            </a:extLst>
          </p:cNvPr>
          <p:cNvGrpSpPr>
            <a:grpSpLocks noChangeAspect="1"/>
          </p:cNvGrpSpPr>
          <p:nvPr/>
        </p:nvGrpSpPr>
        <p:grpSpPr>
          <a:xfrm>
            <a:off x="693920" y="2009472"/>
            <a:ext cx="4206157" cy="3339650"/>
            <a:chOff x="409575" y="1854763"/>
            <a:chExt cx="5257696" cy="4174563"/>
          </a:xfrm>
        </p:grpSpPr>
        <p:pic>
          <p:nvPicPr>
            <p:cNvPr id="66" name="Picture 65" descr="Diagram&#10;&#10;Description automatically generated">
              <a:extLst>
                <a:ext uri="{FF2B5EF4-FFF2-40B4-BE49-F238E27FC236}">
                  <a16:creationId xmlns:a16="http://schemas.microsoft.com/office/drawing/2014/main" id="{236576BD-C330-442C-A4BB-9CF1D99F3614}"/>
                </a:ext>
              </a:extLst>
            </p:cNvPr>
            <p:cNvPicPr>
              <a:picLocks noChangeAspect="1"/>
            </p:cNvPicPr>
            <p:nvPr/>
          </p:nvPicPr>
          <p:blipFill rotWithShape="1">
            <a:blip r:embed="rId4">
              <a:extLst>
                <a:ext uri="{28A0092B-C50C-407E-A947-70E740481C1C}">
                  <a14:useLocalDpi xmlns:a14="http://schemas.microsoft.com/office/drawing/2010/main" val="0"/>
                </a:ext>
              </a:extLst>
            </a:blip>
            <a:srcRect l="3670" t="-233" r="17810" b="1274"/>
            <a:stretch/>
          </p:blipFill>
          <p:spPr>
            <a:xfrm>
              <a:off x="409575" y="1910266"/>
              <a:ext cx="5257696" cy="4119060"/>
            </a:xfrm>
            <a:prstGeom prst="rect">
              <a:avLst/>
            </a:prstGeom>
          </p:spPr>
        </p:pic>
        <p:sp>
          <p:nvSpPr>
            <p:cNvPr id="71" name="Freeform: Shape 70">
              <a:extLst>
                <a:ext uri="{FF2B5EF4-FFF2-40B4-BE49-F238E27FC236}">
                  <a16:creationId xmlns:a16="http://schemas.microsoft.com/office/drawing/2014/main" id="{9E5EB3ED-AE4F-446F-8762-AB9A55601654}"/>
                </a:ext>
              </a:extLst>
            </p:cNvPr>
            <p:cNvSpPr/>
            <p:nvPr/>
          </p:nvSpPr>
          <p:spPr>
            <a:xfrm>
              <a:off x="1828800" y="2214880"/>
              <a:ext cx="3210560" cy="3616960"/>
            </a:xfrm>
            <a:custGeom>
              <a:avLst/>
              <a:gdLst>
                <a:gd name="connsiteX0" fmla="*/ 0 w 3210560"/>
                <a:gd name="connsiteY0" fmla="*/ 101600 h 3616960"/>
                <a:gd name="connsiteX1" fmla="*/ 71120 w 3210560"/>
                <a:gd name="connsiteY1" fmla="*/ 182880 h 3616960"/>
                <a:gd name="connsiteX2" fmla="*/ 132080 w 3210560"/>
                <a:gd name="connsiteY2" fmla="*/ 223520 h 3616960"/>
                <a:gd name="connsiteX3" fmla="*/ 223520 w 3210560"/>
                <a:gd name="connsiteY3" fmla="*/ 254000 h 3616960"/>
                <a:gd name="connsiteX4" fmla="*/ 294640 w 3210560"/>
                <a:gd name="connsiteY4" fmla="*/ 325120 h 3616960"/>
                <a:gd name="connsiteX5" fmla="*/ 497840 w 3210560"/>
                <a:gd name="connsiteY5" fmla="*/ 335280 h 3616960"/>
                <a:gd name="connsiteX6" fmla="*/ 640080 w 3210560"/>
                <a:gd name="connsiteY6" fmla="*/ 304800 h 3616960"/>
                <a:gd name="connsiteX7" fmla="*/ 721360 w 3210560"/>
                <a:gd name="connsiteY7" fmla="*/ 274320 h 3616960"/>
                <a:gd name="connsiteX8" fmla="*/ 802640 w 3210560"/>
                <a:gd name="connsiteY8" fmla="*/ 213360 h 3616960"/>
                <a:gd name="connsiteX9" fmla="*/ 924560 w 3210560"/>
                <a:gd name="connsiteY9" fmla="*/ 152400 h 3616960"/>
                <a:gd name="connsiteX10" fmla="*/ 1178560 w 3210560"/>
                <a:gd name="connsiteY10" fmla="*/ 20320 h 3616960"/>
                <a:gd name="connsiteX11" fmla="*/ 1341120 w 3210560"/>
                <a:gd name="connsiteY11" fmla="*/ 0 h 3616960"/>
                <a:gd name="connsiteX12" fmla="*/ 1859280 w 3210560"/>
                <a:gd name="connsiteY12" fmla="*/ 10160 h 3616960"/>
                <a:gd name="connsiteX13" fmla="*/ 1940560 w 3210560"/>
                <a:gd name="connsiteY13" fmla="*/ 60960 h 3616960"/>
                <a:gd name="connsiteX14" fmla="*/ 2032000 w 3210560"/>
                <a:gd name="connsiteY14" fmla="*/ 71120 h 3616960"/>
                <a:gd name="connsiteX15" fmla="*/ 2052320 w 3210560"/>
                <a:gd name="connsiteY15" fmla="*/ 101600 h 3616960"/>
                <a:gd name="connsiteX16" fmla="*/ 2082800 w 3210560"/>
                <a:gd name="connsiteY16" fmla="*/ 111760 h 3616960"/>
                <a:gd name="connsiteX17" fmla="*/ 2143760 w 3210560"/>
                <a:gd name="connsiteY17" fmla="*/ 142240 h 3616960"/>
                <a:gd name="connsiteX18" fmla="*/ 2275840 w 3210560"/>
                <a:gd name="connsiteY18" fmla="*/ 294640 h 3616960"/>
                <a:gd name="connsiteX19" fmla="*/ 2418080 w 3210560"/>
                <a:gd name="connsiteY19" fmla="*/ 386080 h 3616960"/>
                <a:gd name="connsiteX20" fmla="*/ 2509520 w 3210560"/>
                <a:gd name="connsiteY20" fmla="*/ 447040 h 3616960"/>
                <a:gd name="connsiteX21" fmla="*/ 2550160 w 3210560"/>
                <a:gd name="connsiteY21" fmla="*/ 497840 h 3616960"/>
                <a:gd name="connsiteX22" fmla="*/ 2570480 w 3210560"/>
                <a:gd name="connsiteY22" fmla="*/ 640080 h 3616960"/>
                <a:gd name="connsiteX23" fmla="*/ 2590800 w 3210560"/>
                <a:gd name="connsiteY23" fmla="*/ 731520 h 3616960"/>
                <a:gd name="connsiteX24" fmla="*/ 2580640 w 3210560"/>
                <a:gd name="connsiteY24" fmla="*/ 924560 h 3616960"/>
                <a:gd name="connsiteX25" fmla="*/ 2540000 w 3210560"/>
                <a:gd name="connsiteY25" fmla="*/ 1036320 h 3616960"/>
                <a:gd name="connsiteX26" fmla="*/ 2489200 w 3210560"/>
                <a:gd name="connsiteY26" fmla="*/ 1178560 h 3616960"/>
                <a:gd name="connsiteX27" fmla="*/ 2479040 w 3210560"/>
                <a:gd name="connsiteY27" fmla="*/ 1239520 h 3616960"/>
                <a:gd name="connsiteX28" fmla="*/ 2468880 w 3210560"/>
                <a:gd name="connsiteY28" fmla="*/ 1290320 h 3616960"/>
                <a:gd name="connsiteX29" fmla="*/ 2509520 w 3210560"/>
                <a:gd name="connsiteY29" fmla="*/ 1391920 h 3616960"/>
                <a:gd name="connsiteX30" fmla="*/ 2529840 w 3210560"/>
                <a:gd name="connsiteY30" fmla="*/ 1432560 h 3616960"/>
                <a:gd name="connsiteX31" fmla="*/ 2743200 w 3210560"/>
                <a:gd name="connsiteY31" fmla="*/ 1645920 h 3616960"/>
                <a:gd name="connsiteX32" fmla="*/ 2783840 w 3210560"/>
                <a:gd name="connsiteY32" fmla="*/ 1696720 h 3616960"/>
                <a:gd name="connsiteX33" fmla="*/ 2865120 w 3210560"/>
                <a:gd name="connsiteY33" fmla="*/ 1747520 h 3616960"/>
                <a:gd name="connsiteX34" fmla="*/ 2997200 w 3210560"/>
                <a:gd name="connsiteY34" fmla="*/ 1778000 h 3616960"/>
                <a:gd name="connsiteX35" fmla="*/ 3078480 w 3210560"/>
                <a:gd name="connsiteY35" fmla="*/ 1818640 h 3616960"/>
                <a:gd name="connsiteX36" fmla="*/ 3169920 w 3210560"/>
                <a:gd name="connsiteY36" fmla="*/ 1828800 h 3616960"/>
                <a:gd name="connsiteX37" fmla="*/ 3180080 w 3210560"/>
                <a:gd name="connsiteY37" fmla="*/ 1859280 h 3616960"/>
                <a:gd name="connsiteX38" fmla="*/ 3210560 w 3210560"/>
                <a:gd name="connsiteY38" fmla="*/ 1899920 h 3616960"/>
                <a:gd name="connsiteX39" fmla="*/ 3190240 w 3210560"/>
                <a:gd name="connsiteY39" fmla="*/ 1930400 h 3616960"/>
                <a:gd name="connsiteX40" fmla="*/ 3149600 w 3210560"/>
                <a:gd name="connsiteY40" fmla="*/ 1940560 h 3616960"/>
                <a:gd name="connsiteX41" fmla="*/ 2946400 w 3210560"/>
                <a:gd name="connsiteY41" fmla="*/ 1930400 h 3616960"/>
                <a:gd name="connsiteX42" fmla="*/ 2875280 w 3210560"/>
                <a:gd name="connsiteY42" fmla="*/ 1940560 h 3616960"/>
                <a:gd name="connsiteX43" fmla="*/ 2834640 w 3210560"/>
                <a:gd name="connsiteY43" fmla="*/ 1950720 h 3616960"/>
                <a:gd name="connsiteX44" fmla="*/ 2438400 w 3210560"/>
                <a:gd name="connsiteY44" fmla="*/ 1981200 h 3616960"/>
                <a:gd name="connsiteX45" fmla="*/ 2336800 w 3210560"/>
                <a:gd name="connsiteY45" fmla="*/ 2133600 h 3616960"/>
                <a:gd name="connsiteX46" fmla="*/ 2306320 w 3210560"/>
                <a:gd name="connsiteY46" fmla="*/ 2265680 h 3616960"/>
                <a:gd name="connsiteX47" fmla="*/ 2225040 w 3210560"/>
                <a:gd name="connsiteY47" fmla="*/ 2326640 h 3616960"/>
                <a:gd name="connsiteX48" fmla="*/ 2133600 w 3210560"/>
                <a:gd name="connsiteY48" fmla="*/ 2428240 h 3616960"/>
                <a:gd name="connsiteX49" fmla="*/ 2113280 w 3210560"/>
                <a:gd name="connsiteY49" fmla="*/ 3129280 h 3616960"/>
                <a:gd name="connsiteX50" fmla="*/ 2082800 w 3210560"/>
                <a:gd name="connsiteY50" fmla="*/ 3220720 h 3616960"/>
                <a:gd name="connsiteX51" fmla="*/ 2062480 w 3210560"/>
                <a:gd name="connsiteY51" fmla="*/ 3251200 h 3616960"/>
                <a:gd name="connsiteX52" fmla="*/ 2001520 w 3210560"/>
                <a:gd name="connsiteY52" fmla="*/ 3271520 h 3616960"/>
                <a:gd name="connsiteX53" fmla="*/ 1960880 w 3210560"/>
                <a:gd name="connsiteY53" fmla="*/ 3291840 h 3616960"/>
                <a:gd name="connsiteX54" fmla="*/ 1818640 w 3210560"/>
                <a:gd name="connsiteY54" fmla="*/ 3271520 h 3616960"/>
                <a:gd name="connsiteX55" fmla="*/ 1737360 w 3210560"/>
                <a:gd name="connsiteY55" fmla="*/ 3251200 h 3616960"/>
                <a:gd name="connsiteX56" fmla="*/ 1656080 w 3210560"/>
                <a:gd name="connsiteY56" fmla="*/ 3159760 h 3616960"/>
                <a:gd name="connsiteX57" fmla="*/ 1645920 w 3210560"/>
                <a:gd name="connsiteY57" fmla="*/ 3129280 h 3616960"/>
                <a:gd name="connsiteX58" fmla="*/ 1239520 w 3210560"/>
                <a:gd name="connsiteY58" fmla="*/ 3129280 h 3616960"/>
                <a:gd name="connsiteX59" fmla="*/ 1178560 w 3210560"/>
                <a:gd name="connsiteY59" fmla="*/ 3139440 h 3616960"/>
                <a:gd name="connsiteX60" fmla="*/ 1168400 w 3210560"/>
                <a:gd name="connsiteY60" fmla="*/ 3210560 h 3616960"/>
                <a:gd name="connsiteX61" fmla="*/ 1148080 w 3210560"/>
                <a:gd name="connsiteY61" fmla="*/ 3261360 h 3616960"/>
                <a:gd name="connsiteX62" fmla="*/ 1097280 w 3210560"/>
                <a:gd name="connsiteY62" fmla="*/ 3312160 h 3616960"/>
                <a:gd name="connsiteX63" fmla="*/ 1076960 w 3210560"/>
                <a:gd name="connsiteY63" fmla="*/ 3352800 h 3616960"/>
                <a:gd name="connsiteX64" fmla="*/ 1036320 w 3210560"/>
                <a:gd name="connsiteY64" fmla="*/ 3484880 h 3616960"/>
                <a:gd name="connsiteX65" fmla="*/ 985520 w 3210560"/>
                <a:gd name="connsiteY65" fmla="*/ 3576320 h 3616960"/>
                <a:gd name="connsiteX66" fmla="*/ 843280 w 3210560"/>
                <a:gd name="connsiteY66" fmla="*/ 3596640 h 3616960"/>
                <a:gd name="connsiteX67" fmla="*/ 660400 w 3210560"/>
                <a:gd name="connsiteY67" fmla="*/ 3545840 h 3616960"/>
                <a:gd name="connsiteX68" fmla="*/ 528320 w 3210560"/>
                <a:gd name="connsiteY68" fmla="*/ 3525520 h 3616960"/>
                <a:gd name="connsiteX69" fmla="*/ 467360 w 3210560"/>
                <a:gd name="connsiteY69" fmla="*/ 3495040 h 3616960"/>
                <a:gd name="connsiteX70" fmla="*/ 426720 w 3210560"/>
                <a:gd name="connsiteY70" fmla="*/ 3444240 h 3616960"/>
                <a:gd name="connsiteX71" fmla="*/ 365760 w 3210560"/>
                <a:gd name="connsiteY71" fmla="*/ 3423920 h 3616960"/>
                <a:gd name="connsiteX72" fmla="*/ 294640 w 3210560"/>
                <a:gd name="connsiteY72" fmla="*/ 3393440 h 3616960"/>
                <a:gd name="connsiteX73" fmla="*/ 284480 w 3210560"/>
                <a:gd name="connsiteY73" fmla="*/ 3616960 h 361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210560" h="3616960">
                  <a:moveTo>
                    <a:pt x="0" y="101600"/>
                  </a:moveTo>
                  <a:cubicBezTo>
                    <a:pt x="17078" y="122947"/>
                    <a:pt x="46866" y="164016"/>
                    <a:pt x="71120" y="182880"/>
                  </a:cubicBezTo>
                  <a:cubicBezTo>
                    <a:pt x="90397" y="197873"/>
                    <a:pt x="110640" y="211826"/>
                    <a:pt x="132080" y="223520"/>
                  </a:cubicBezTo>
                  <a:cubicBezTo>
                    <a:pt x="164453" y="241178"/>
                    <a:pt x="189222" y="245425"/>
                    <a:pt x="223520" y="254000"/>
                  </a:cubicBezTo>
                  <a:cubicBezTo>
                    <a:pt x="247227" y="277707"/>
                    <a:pt x="267819" y="305004"/>
                    <a:pt x="294640" y="325120"/>
                  </a:cubicBezTo>
                  <a:cubicBezTo>
                    <a:pt x="350681" y="367151"/>
                    <a:pt x="444576" y="338831"/>
                    <a:pt x="497840" y="335280"/>
                  </a:cubicBezTo>
                  <a:cubicBezTo>
                    <a:pt x="626241" y="283919"/>
                    <a:pt x="447904" y="350018"/>
                    <a:pt x="640080" y="304800"/>
                  </a:cubicBezTo>
                  <a:cubicBezTo>
                    <a:pt x="668247" y="298173"/>
                    <a:pt x="695088" y="286446"/>
                    <a:pt x="721360" y="274320"/>
                  </a:cubicBezTo>
                  <a:cubicBezTo>
                    <a:pt x="897819" y="192878"/>
                    <a:pt x="675731" y="289505"/>
                    <a:pt x="802640" y="213360"/>
                  </a:cubicBezTo>
                  <a:cubicBezTo>
                    <a:pt x="841602" y="189983"/>
                    <a:pt x="884469" y="173782"/>
                    <a:pt x="924560" y="152400"/>
                  </a:cubicBezTo>
                  <a:cubicBezTo>
                    <a:pt x="1026993" y="97769"/>
                    <a:pt x="926091" y="56387"/>
                    <a:pt x="1178560" y="20320"/>
                  </a:cubicBezTo>
                  <a:cubicBezTo>
                    <a:pt x="1280039" y="5823"/>
                    <a:pt x="1225879" y="12805"/>
                    <a:pt x="1341120" y="0"/>
                  </a:cubicBezTo>
                  <a:lnTo>
                    <a:pt x="1859280" y="10160"/>
                  </a:lnTo>
                  <a:cubicBezTo>
                    <a:pt x="1891066" y="13392"/>
                    <a:pt x="1910432" y="50326"/>
                    <a:pt x="1940560" y="60960"/>
                  </a:cubicBezTo>
                  <a:cubicBezTo>
                    <a:pt x="1969479" y="71167"/>
                    <a:pt x="2001520" y="67733"/>
                    <a:pt x="2032000" y="71120"/>
                  </a:cubicBezTo>
                  <a:cubicBezTo>
                    <a:pt x="2038773" y="81280"/>
                    <a:pt x="2042785" y="93972"/>
                    <a:pt x="2052320" y="101600"/>
                  </a:cubicBezTo>
                  <a:cubicBezTo>
                    <a:pt x="2060683" y="108290"/>
                    <a:pt x="2073013" y="107410"/>
                    <a:pt x="2082800" y="111760"/>
                  </a:cubicBezTo>
                  <a:cubicBezTo>
                    <a:pt x="2103560" y="120987"/>
                    <a:pt x="2123440" y="132080"/>
                    <a:pt x="2143760" y="142240"/>
                  </a:cubicBezTo>
                  <a:cubicBezTo>
                    <a:pt x="2180291" y="193383"/>
                    <a:pt x="2222016" y="260039"/>
                    <a:pt x="2275840" y="294640"/>
                  </a:cubicBezTo>
                  <a:cubicBezTo>
                    <a:pt x="2323253" y="325120"/>
                    <a:pt x="2372386" y="353079"/>
                    <a:pt x="2418080" y="386080"/>
                  </a:cubicBezTo>
                  <a:cubicBezTo>
                    <a:pt x="2517768" y="458077"/>
                    <a:pt x="2396997" y="402031"/>
                    <a:pt x="2509520" y="447040"/>
                  </a:cubicBezTo>
                  <a:cubicBezTo>
                    <a:pt x="2523067" y="463973"/>
                    <a:pt x="2543630" y="477161"/>
                    <a:pt x="2550160" y="497840"/>
                  </a:cubicBezTo>
                  <a:cubicBezTo>
                    <a:pt x="2564583" y="543512"/>
                    <a:pt x="2560090" y="593326"/>
                    <a:pt x="2570480" y="640080"/>
                  </a:cubicBezTo>
                  <a:lnTo>
                    <a:pt x="2590800" y="731520"/>
                  </a:lnTo>
                  <a:cubicBezTo>
                    <a:pt x="2587413" y="795867"/>
                    <a:pt x="2585991" y="860347"/>
                    <a:pt x="2580640" y="924560"/>
                  </a:cubicBezTo>
                  <a:cubicBezTo>
                    <a:pt x="2575265" y="989054"/>
                    <a:pt x="2566046" y="971206"/>
                    <a:pt x="2540000" y="1036320"/>
                  </a:cubicBezTo>
                  <a:cubicBezTo>
                    <a:pt x="2521302" y="1083065"/>
                    <a:pt x="2506133" y="1131147"/>
                    <a:pt x="2489200" y="1178560"/>
                  </a:cubicBezTo>
                  <a:cubicBezTo>
                    <a:pt x="2485813" y="1198880"/>
                    <a:pt x="2482725" y="1219252"/>
                    <a:pt x="2479040" y="1239520"/>
                  </a:cubicBezTo>
                  <a:cubicBezTo>
                    <a:pt x="2475951" y="1256510"/>
                    <a:pt x="2465493" y="1273387"/>
                    <a:pt x="2468880" y="1290320"/>
                  </a:cubicBezTo>
                  <a:cubicBezTo>
                    <a:pt x="2476033" y="1326087"/>
                    <a:pt x="2495152" y="1358394"/>
                    <a:pt x="2509520" y="1391920"/>
                  </a:cubicBezTo>
                  <a:cubicBezTo>
                    <a:pt x="2515486" y="1405841"/>
                    <a:pt x="2521439" y="1419958"/>
                    <a:pt x="2529840" y="1432560"/>
                  </a:cubicBezTo>
                  <a:cubicBezTo>
                    <a:pt x="2580938" y="1509207"/>
                    <a:pt x="2696632" y="1599352"/>
                    <a:pt x="2743200" y="1645920"/>
                  </a:cubicBezTo>
                  <a:cubicBezTo>
                    <a:pt x="2758534" y="1661254"/>
                    <a:pt x="2767181" y="1682837"/>
                    <a:pt x="2783840" y="1696720"/>
                  </a:cubicBezTo>
                  <a:cubicBezTo>
                    <a:pt x="2808384" y="1717174"/>
                    <a:pt x="2834124" y="1739771"/>
                    <a:pt x="2865120" y="1747520"/>
                  </a:cubicBezTo>
                  <a:cubicBezTo>
                    <a:pt x="2936051" y="1765253"/>
                    <a:pt x="2892129" y="1754651"/>
                    <a:pt x="2997200" y="1778000"/>
                  </a:cubicBezTo>
                  <a:cubicBezTo>
                    <a:pt x="3024293" y="1791547"/>
                    <a:pt x="3049420" y="1810093"/>
                    <a:pt x="3078480" y="1818640"/>
                  </a:cubicBezTo>
                  <a:cubicBezTo>
                    <a:pt x="3107901" y="1827293"/>
                    <a:pt x="3141446" y="1817410"/>
                    <a:pt x="3169920" y="1828800"/>
                  </a:cubicBezTo>
                  <a:cubicBezTo>
                    <a:pt x="3179864" y="1832777"/>
                    <a:pt x="3174767" y="1849981"/>
                    <a:pt x="3180080" y="1859280"/>
                  </a:cubicBezTo>
                  <a:cubicBezTo>
                    <a:pt x="3188481" y="1873982"/>
                    <a:pt x="3200400" y="1886373"/>
                    <a:pt x="3210560" y="1899920"/>
                  </a:cubicBezTo>
                  <a:cubicBezTo>
                    <a:pt x="3203787" y="1910080"/>
                    <a:pt x="3200400" y="1923627"/>
                    <a:pt x="3190240" y="1930400"/>
                  </a:cubicBezTo>
                  <a:cubicBezTo>
                    <a:pt x="3178622" y="1938146"/>
                    <a:pt x="3163564" y="1940560"/>
                    <a:pt x="3149600" y="1940560"/>
                  </a:cubicBezTo>
                  <a:cubicBezTo>
                    <a:pt x="3081782" y="1940560"/>
                    <a:pt x="3014133" y="1933787"/>
                    <a:pt x="2946400" y="1930400"/>
                  </a:cubicBezTo>
                  <a:cubicBezTo>
                    <a:pt x="2922693" y="1933787"/>
                    <a:pt x="2898841" y="1936276"/>
                    <a:pt x="2875280" y="1940560"/>
                  </a:cubicBezTo>
                  <a:cubicBezTo>
                    <a:pt x="2861542" y="1943058"/>
                    <a:pt x="2848544" y="1949427"/>
                    <a:pt x="2834640" y="1950720"/>
                  </a:cubicBezTo>
                  <a:cubicBezTo>
                    <a:pt x="2702739" y="1962990"/>
                    <a:pt x="2570480" y="1971040"/>
                    <a:pt x="2438400" y="1981200"/>
                  </a:cubicBezTo>
                  <a:cubicBezTo>
                    <a:pt x="2362251" y="2044658"/>
                    <a:pt x="2369569" y="2022187"/>
                    <a:pt x="2336800" y="2133600"/>
                  </a:cubicBezTo>
                  <a:cubicBezTo>
                    <a:pt x="2327544" y="2165071"/>
                    <a:pt x="2330695" y="2236430"/>
                    <a:pt x="2306320" y="2265680"/>
                  </a:cubicBezTo>
                  <a:cubicBezTo>
                    <a:pt x="2284639" y="2291697"/>
                    <a:pt x="2250893" y="2304764"/>
                    <a:pt x="2225040" y="2326640"/>
                  </a:cubicBezTo>
                  <a:cubicBezTo>
                    <a:pt x="2184100" y="2361282"/>
                    <a:pt x="2166386" y="2387258"/>
                    <a:pt x="2133600" y="2428240"/>
                  </a:cubicBezTo>
                  <a:cubicBezTo>
                    <a:pt x="2051265" y="2675245"/>
                    <a:pt x="2154569" y="2355111"/>
                    <a:pt x="2113280" y="3129280"/>
                  </a:cubicBezTo>
                  <a:cubicBezTo>
                    <a:pt x="2111569" y="3161363"/>
                    <a:pt x="2095157" y="3191063"/>
                    <a:pt x="2082800" y="3220720"/>
                  </a:cubicBezTo>
                  <a:cubicBezTo>
                    <a:pt x="2078104" y="3231992"/>
                    <a:pt x="2072835" y="3244728"/>
                    <a:pt x="2062480" y="3251200"/>
                  </a:cubicBezTo>
                  <a:cubicBezTo>
                    <a:pt x="2044317" y="3262552"/>
                    <a:pt x="2021407" y="3263565"/>
                    <a:pt x="2001520" y="3271520"/>
                  </a:cubicBezTo>
                  <a:cubicBezTo>
                    <a:pt x="1987458" y="3277145"/>
                    <a:pt x="1974427" y="3285067"/>
                    <a:pt x="1960880" y="3291840"/>
                  </a:cubicBezTo>
                  <a:cubicBezTo>
                    <a:pt x="1913467" y="3285067"/>
                    <a:pt x="1865762" y="3280088"/>
                    <a:pt x="1818640" y="3271520"/>
                  </a:cubicBezTo>
                  <a:cubicBezTo>
                    <a:pt x="1791163" y="3266524"/>
                    <a:pt x="1760373" y="3267022"/>
                    <a:pt x="1737360" y="3251200"/>
                  </a:cubicBezTo>
                  <a:cubicBezTo>
                    <a:pt x="1703755" y="3228096"/>
                    <a:pt x="1683173" y="3190240"/>
                    <a:pt x="1656080" y="3159760"/>
                  </a:cubicBezTo>
                  <a:cubicBezTo>
                    <a:pt x="1652693" y="3149600"/>
                    <a:pt x="1656400" y="3131486"/>
                    <a:pt x="1645920" y="3129280"/>
                  </a:cubicBezTo>
                  <a:cubicBezTo>
                    <a:pt x="1544370" y="3107901"/>
                    <a:pt x="1333707" y="3124999"/>
                    <a:pt x="1239520" y="3129280"/>
                  </a:cubicBezTo>
                  <a:cubicBezTo>
                    <a:pt x="1219200" y="3132667"/>
                    <a:pt x="1192125" y="3123937"/>
                    <a:pt x="1178560" y="3139440"/>
                  </a:cubicBezTo>
                  <a:cubicBezTo>
                    <a:pt x="1162791" y="3157462"/>
                    <a:pt x="1174208" y="3187328"/>
                    <a:pt x="1168400" y="3210560"/>
                  </a:cubicBezTo>
                  <a:cubicBezTo>
                    <a:pt x="1163977" y="3228253"/>
                    <a:pt x="1158539" y="3246419"/>
                    <a:pt x="1148080" y="3261360"/>
                  </a:cubicBezTo>
                  <a:cubicBezTo>
                    <a:pt x="1134347" y="3280978"/>
                    <a:pt x="1111982" y="3293257"/>
                    <a:pt x="1097280" y="3312160"/>
                  </a:cubicBezTo>
                  <a:cubicBezTo>
                    <a:pt x="1087981" y="3324115"/>
                    <a:pt x="1082001" y="3338518"/>
                    <a:pt x="1076960" y="3352800"/>
                  </a:cubicBezTo>
                  <a:cubicBezTo>
                    <a:pt x="1061629" y="3396238"/>
                    <a:pt x="1051651" y="3441442"/>
                    <a:pt x="1036320" y="3484880"/>
                  </a:cubicBezTo>
                  <a:cubicBezTo>
                    <a:pt x="1032412" y="3495953"/>
                    <a:pt x="990879" y="3574113"/>
                    <a:pt x="985520" y="3576320"/>
                  </a:cubicBezTo>
                  <a:cubicBezTo>
                    <a:pt x="941233" y="3594556"/>
                    <a:pt x="890693" y="3589867"/>
                    <a:pt x="843280" y="3596640"/>
                  </a:cubicBezTo>
                  <a:cubicBezTo>
                    <a:pt x="628495" y="3569792"/>
                    <a:pt x="917349" y="3612870"/>
                    <a:pt x="660400" y="3545840"/>
                  </a:cubicBezTo>
                  <a:cubicBezTo>
                    <a:pt x="617298" y="3534596"/>
                    <a:pt x="572347" y="3532293"/>
                    <a:pt x="528320" y="3525520"/>
                  </a:cubicBezTo>
                  <a:cubicBezTo>
                    <a:pt x="508000" y="3515360"/>
                    <a:pt x="485100" y="3509232"/>
                    <a:pt x="467360" y="3495040"/>
                  </a:cubicBezTo>
                  <a:cubicBezTo>
                    <a:pt x="450427" y="3481493"/>
                    <a:pt x="444485" y="3456676"/>
                    <a:pt x="426720" y="3444240"/>
                  </a:cubicBezTo>
                  <a:cubicBezTo>
                    <a:pt x="409173" y="3431957"/>
                    <a:pt x="385751" y="3431609"/>
                    <a:pt x="365760" y="3423920"/>
                  </a:cubicBezTo>
                  <a:cubicBezTo>
                    <a:pt x="341687" y="3414661"/>
                    <a:pt x="318347" y="3403600"/>
                    <a:pt x="294640" y="3393440"/>
                  </a:cubicBezTo>
                  <a:cubicBezTo>
                    <a:pt x="264132" y="3484965"/>
                    <a:pt x="284480" y="3413210"/>
                    <a:pt x="284480" y="3616960"/>
                  </a:cubicBezTo>
                </a:path>
              </a:pathLst>
            </a:custGeom>
            <a:noFill/>
            <a:ln w="38100">
              <a:solidFill>
                <a:schemeClr val="bg1">
                  <a:lumMod val="85000"/>
                </a:schemeClr>
              </a:solidFill>
              <a:prstDash val="dash"/>
              <a:extLst>
                <a:ext uri="{C807C97D-BFC1-408E-A445-0C87EB9F89A2}">
                  <ask:lineSketchStyleProps xmlns:ask="http://schemas.microsoft.com/office/drawing/2018/sketchyshapes" sd="2280988209">
                    <a:custGeom>
                      <a:avLst/>
                      <a:gdLst>
                        <a:gd name="connsiteX0" fmla="*/ 0 w 2568448"/>
                        <a:gd name="connsiteY0" fmla="*/ 81280 h 2893568"/>
                        <a:gd name="connsiteX1" fmla="*/ 56896 w 2568448"/>
                        <a:gd name="connsiteY1" fmla="*/ 146304 h 2893568"/>
                        <a:gd name="connsiteX2" fmla="*/ 105664 w 2568448"/>
                        <a:gd name="connsiteY2" fmla="*/ 178816 h 2893568"/>
                        <a:gd name="connsiteX3" fmla="*/ 178816 w 2568448"/>
                        <a:gd name="connsiteY3" fmla="*/ 203200 h 2893568"/>
                        <a:gd name="connsiteX4" fmla="*/ 235712 w 2568448"/>
                        <a:gd name="connsiteY4" fmla="*/ 260096 h 2893568"/>
                        <a:gd name="connsiteX5" fmla="*/ 398272 w 2568448"/>
                        <a:gd name="connsiteY5" fmla="*/ 268224 h 2893568"/>
                        <a:gd name="connsiteX6" fmla="*/ 512064 w 2568448"/>
                        <a:gd name="connsiteY6" fmla="*/ 243840 h 2893568"/>
                        <a:gd name="connsiteX7" fmla="*/ 577088 w 2568448"/>
                        <a:gd name="connsiteY7" fmla="*/ 219456 h 2893568"/>
                        <a:gd name="connsiteX8" fmla="*/ 642112 w 2568448"/>
                        <a:gd name="connsiteY8" fmla="*/ 170688 h 2893568"/>
                        <a:gd name="connsiteX9" fmla="*/ 739648 w 2568448"/>
                        <a:gd name="connsiteY9" fmla="*/ 121920 h 2893568"/>
                        <a:gd name="connsiteX10" fmla="*/ 942848 w 2568448"/>
                        <a:gd name="connsiteY10" fmla="*/ 16256 h 2893568"/>
                        <a:gd name="connsiteX11" fmla="*/ 1072896 w 2568448"/>
                        <a:gd name="connsiteY11" fmla="*/ 0 h 2893568"/>
                        <a:gd name="connsiteX12" fmla="*/ 1487424 w 2568448"/>
                        <a:gd name="connsiteY12" fmla="*/ 8128 h 2893568"/>
                        <a:gd name="connsiteX13" fmla="*/ 1552448 w 2568448"/>
                        <a:gd name="connsiteY13" fmla="*/ 48768 h 2893568"/>
                        <a:gd name="connsiteX14" fmla="*/ 1625600 w 2568448"/>
                        <a:gd name="connsiteY14" fmla="*/ 56896 h 2893568"/>
                        <a:gd name="connsiteX15" fmla="*/ 1641856 w 2568448"/>
                        <a:gd name="connsiteY15" fmla="*/ 81280 h 2893568"/>
                        <a:gd name="connsiteX16" fmla="*/ 1666240 w 2568448"/>
                        <a:gd name="connsiteY16" fmla="*/ 89408 h 2893568"/>
                        <a:gd name="connsiteX17" fmla="*/ 1715008 w 2568448"/>
                        <a:gd name="connsiteY17" fmla="*/ 113792 h 2893568"/>
                        <a:gd name="connsiteX18" fmla="*/ 1820672 w 2568448"/>
                        <a:gd name="connsiteY18" fmla="*/ 235712 h 2893568"/>
                        <a:gd name="connsiteX19" fmla="*/ 1934464 w 2568448"/>
                        <a:gd name="connsiteY19" fmla="*/ 308864 h 2893568"/>
                        <a:gd name="connsiteX20" fmla="*/ 2007616 w 2568448"/>
                        <a:gd name="connsiteY20" fmla="*/ 357632 h 2893568"/>
                        <a:gd name="connsiteX21" fmla="*/ 2040128 w 2568448"/>
                        <a:gd name="connsiteY21" fmla="*/ 398272 h 2893568"/>
                        <a:gd name="connsiteX22" fmla="*/ 2056384 w 2568448"/>
                        <a:gd name="connsiteY22" fmla="*/ 512064 h 2893568"/>
                        <a:gd name="connsiteX23" fmla="*/ 2072640 w 2568448"/>
                        <a:gd name="connsiteY23" fmla="*/ 585216 h 2893568"/>
                        <a:gd name="connsiteX24" fmla="*/ 2064512 w 2568448"/>
                        <a:gd name="connsiteY24" fmla="*/ 739648 h 2893568"/>
                        <a:gd name="connsiteX25" fmla="*/ 2032000 w 2568448"/>
                        <a:gd name="connsiteY25" fmla="*/ 829056 h 2893568"/>
                        <a:gd name="connsiteX26" fmla="*/ 1991360 w 2568448"/>
                        <a:gd name="connsiteY26" fmla="*/ 942848 h 2893568"/>
                        <a:gd name="connsiteX27" fmla="*/ 1983232 w 2568448"/>
                        <a:gd name="connsiteY27" fmla="*/ 991616 h 2893568"/>
                        <a:gd name="connsiteX28" fmla="*/ 1975104 w 2568448"/>
                        <a:gd name="connsiteY28" fmla="*/ 1032256 h 2893568"/>
                        <a:gd name="connsiteX29" fmla="*/ 2007616 w 2568448"/>
                        <a:gd name="connsiteY29" fmla="*/ 1113536 h 2893568"/>
                        <a:gd name="connsiteX30" fmla="*/ 2023872 w 2568448"/>
                        <a:gd name="connsiteY30" fmla="*/ 1146048 h 2893568"/>
                        <a:gd name="connsiteX31" fmla="*/ 2194560 w 2568448"/>
                        <a:gd name="connsiteY31" fmla="*/ 1316736 h 2893568"/>
                        <a:gd name="connsiteX32" fmla="*/ 2227072 w 2568448"/>
                        <a:gd name="connsiteY32" fmla="*/ 1357376 h 2893568"/>
                        <a:gd name="connsiteX33" fmla="*/ 2292096 w 2568448"/>
                        <a:gd name="connsiteY33" fmla="*/ 1398016 h 2893568"/>
                        <a:gd name="connsiteX34" fmla="*/ 2397760 w 2568448"/>
                        <a:gd name="connsiteY34" fmla="*/ 1422400 h 2893568"/>
                        <a:gd name="connsiteX35" fmla="*/ 2462784 w 2568448"/>
                        <a:gd name="connsiteY35" fmla="*/ 1454912 h 2893568"/>
                        <a:gd name="connsiteX36" fmla="*/ 2535936 w 2568448"/>
                        <a:gd name="connsiteY36" fmla="*/ 1463040 h 2893568"/>
                        <a:gd name="connsiteX37" fmla="*/ 2544064 w 2568448"/>
                        <a:gd name="connsiteY37" fmla="*/ 1487424 h 2893568"/>
                        <a:gd name="connsiteX38" fmla="*/ 2568448 w 2568448"/>
                        <a:gd name="connsiteY38" fmla="*/ 1519936 h 2893568"/>
                        <a:gd name="connsiteX39" fmla="*/ 2552192 w 2568448"/>
                        <a:gd name="connsiteY39" fmla="*/ 1544320 h 2893568"/>
                        <a:gd name="connsiteX40" fmla="*/ 2519680 w 2568448"/>
                        <a:gd name="connsiteY40" fmla="*/ 1552448 h 2893568"/>
                        <a:gd name="connsiteX41" fmla="*/ 2357120 w 2568448"/>
                        <a:gd name="connsiteY41" fmla="*/ 1544320 h 2893568"/>
                        <a:gd name="connsiteX42" fmla="*/ 2300224 w 2568448"/>
                        <a:gd name="connsiteY42" fmla="*/ 1552448 h 2893568"/>
                        <a:gd name="connsiteX43" fmla="*/ 2267712 w 2568448"/>
                        <a:gd name="connsiteY43" fmla="*/ 1560576 h 2893568"/>
                        <a:gd name="connsiteX44" fmla="*/ 1950720 w 2568448"/>
                        <a:gd name="connsiteY44" fmla="*/ 1584960 h 2893568"/>
                        <a:gd name="connsiteX45" fmla="*/ 1869440 w 2568448"/>
                        <a:gd name="connsiteY45" fmla="*/ 1706880 h 2893568"/>
                        <a:gd name="connsiteX46" fmla="*/ 1845056 w 2568448"/>
                        <a:gd name="connsiteY46" fmla="*/ 1812544 h 2893568"/>
                        <a:gd name="connsiteX47" fmla="*/ 1780032 w 2568448"/>
                        <a:gd name="connsiteY47" fmla="*/ 1861312 h 2893568"/>
                        <a:gd name="connsiteX48" fmla="*/ 1706880 w 2568448"/>
                        <a:gd name="connsiteY48" fmla="*/ 1942592 h 2893568"/>
                        <a:gd name="connsiteX49" fmla="*/ 1690624 w 2568448"/>
                        <a:gd name="connsiteY49" fmla="*/ 2503424 h 2893568"/>
                        <a:gd name="connsiteX50" fmla="*/ 1666240 w 2568448"/>
                        <a:gd name="connsiteY50" fmla="*/ 2576576 h 2893568"/>
                        <a:gd name="connsiteX51" fmla="*/ 1649984 w 2568448"/>
                        <a:gd name="connsiteY51" fmla="*/ 2600960 h 2893568"/>
                        <a:gd name="connsiteX52" fmla="*/ 1601216 w 2568448"/>
                        <a:gd name="connsiteY52" fmla="*/ 2617216 h 2893568"/>
                        <a:gd name="connsiteX53" fmla="*/ 1568704 w 2568448"/>
                        <a:gd name="connsiteY53" fmla="*/ 2633472 h 2893568"/>
                        <a:gd name="connsiteX54" fmla="*/ 1454912 w 2568448"/>
                        <a:gd name="connsiteY54" fmla="*/ 2617216 h 2893568"/>
                        <a:gd name="connsiteX55" fmla="*/ 1389888 w 2568448"/>
                        <a:gd name="connsiteY55" fmla="*/ 2600960 h 2893568"/>
                        <a:gd name="connsiteX56" fmla="*/ 1324864 w 2568448"/>
                        <a:gd name="connsiteY56" fmla="*/ 2527808 h 2893568"/>
                        <a:gd name="connsiteX57" fmla="*/ 1316736 w 2568448"/>
                        <a:gd name="connsiteY57" fmla="*/ 2503424 h 2893568"/>
                        <a:gd name="connsiteX58" fmla="*/ 991616 w 2568448"/>
                        <a:gd name="connsiteY58" fmla="*/ 2503424 h 2893568"/>
                        <a:gd name="connsiteX59" fmla="*/ 942848 w 2568448"/>
                        <a:gd name="connsiteY59" fmla="*/ 2511552 h 2893568"/>
                        <a:gd name="connsiteX60" fmla="*/ 934720 w 2568448"/>
                        <a:gd name="connsiteY60" fmla="*/ 2568448 h 2893568"/>
                        <a:gd name="connsiteX61" fmla="*/ 918464 w 2568448"/>
                        <a:gd name="connsiteY61" fmla="*/ 2609088 h 2893568"/>
                        <a:gd name="connsiteX62" fmla="*/ 877824 w 2568448"/>
                        <a:gd name="connsiteY62" fmla="*/ 2649728 h 2893568"/>
                        <a:gd name="connsiteX63" fmla="*/ 861568 w 2568448"/>
                        <a:gd name="connsiteY63" fmla="*/ 2682240 h 2893568"/>
                        <a:gd name="connsiteX64" fmla="*/ 829056 w 2568448"/>
                        <a:gd name="connsiteY64" fmla="*/ 2787904 h 2893568"/>
                        <a:gd name="connsiteX65" fmla="*/ 788416 w 2568448"/>
                        <a:gd name="connsiteY65" fmla="*/ 2861056 h 2893568"/>
                        <a:gd name="connsiteX66" fmla="*/ 674624 w 2568448"/>
                        <a:gd name="connsiteY66" fmla="*/ 2877312 h 2893568"/>
                        <a:gd name="connsiteX67" fmla="*/ 528320 w 2568448"/>
                        <a:gd name="connsiteY67" fmla="*/ 2836672 h 2893568"/>
                        <a:gd name="connsiteX68" fmla="*/ 422656 w 2568448"/>
                        <a:gd name="connsiteY68" fmla="*/ 2820416 h 2893568"/>
                        <a:gd name="connsiteX69" fmla="*/ 373888 w 2568448"/>
                        <a:gd name="connsiteY69" fmla="*/ 2796032 h 2893568"/>
                        <a:gd name="connsiteX70" fmla="*/ 341376 w 2568448"/>
                        <a:gd name="connsiteY70" fmla="*/ 2755392 h 2893568"/>
                        <a:gd name="connsiteX71" fmla="*/ 292608 w 2568448"/>
                        <a:gd name="connsiteY71" fmla="*/ 2739136 h 2893568"/>
                        <a:gd name="connsiteX72" fmla="*/ 235712 w 2568448"/>
                        <a:gd name="connsiteY72" fmla="*/ 2714752 h 2893568"/>
                        <a:gd name="connsiteX73" fmla="*/ 227584 w 2568448"/>
                        <a:gd name="connsiteY73" fmla="*/ 2893568 h 289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68448" h="2893568" extrusionOk="0">
                          <a:moveTo>
                            <a:pt x="0" y="81280"/>
                          </a:moveTo>
                          <a:cubicBezTo>
                            <a:pt x="17567" y="98571"/>
                            <a:pt x="35374" y="132286"/>
                            <a:pt x="56896" y="146304"/>
                          </a:cubicBezTo>
                          <a:cubicBezTo>
                            <a:pt x="72086" y="158420"/>
                            <a:pt x="87888" y="173182"/>
                            <a:pt x="105664" y="178816"/>
                          </a:cubicBezTo>
                          <a:cubicBezTo>
                            <a:pt x="129938" y="194307"/>
                            <a:pt x="149090" y="193342"/>
                            <a:pt x="178816" y="203200"/>
                          </a:cubicBezTo>
                          <a:cubicBezTo>
                            <a:pt x="199644" y="220508"/>
                            <a:pt x="212069" y="245062"/>
                            <a:pt x="235712" y="260096"/>
                          </a:cubicBezTo>
                          <a:cubicBezTo>
                            <a:pt x="285494" y="298106"/>
                            <a:pt x="356579" y="270018"/>
                            <a:pt x="398272" y="268224"/>
                          </a:cubicBezTo>
                          <a:cubicBezTo>
                            <a:pt x="524044" y="218623"/>
                            <a:pt x="367147" y="285814"/>
                            <a:pt x="512064" y="243840"/>
                          </a:cubicBezTo>
                          <a:cubicBezTo>
                            <a:pt x="535206" y="238398"/>
                            <a:pt x="559057" y="230491"/>
                            <a:pt x="577088" y="219456"/>
                          </a:cubicBezTo>
                          <a:cubicBezTo>
                            <a:pt x="706989" y="136335"/>
                            <a:pt x="535461" y="236486"/>
                            <a:pt x="642112" y="170688"/>
                          </a:cubicBezTo>
                          <a:cubicBezTo>
                            <a:pt x="673842" y="152116"/>
                            <a:pt x="710992" y="137725"/>
                            <a:pt x="739648" y="121920"/>
                          </a:cubicBezTo>
                          <a:cubicBezTo>
                            <a:pt x="822778" y="78160"/>
                            <a:pt x="730528" y="54593"/>
                            <a:pt x="942848" y="16256"/>
                          </a:cubicBezTo>
                          <a:cubicBezTo>
                            <a:pt x="1023609" y="-1090"/>
                            <a:pt x="980875" y="9270"/>
                            <a:pt x="1072896" y="0"/>
                          </a:cubicBezTo>
                          <a:cubicBezTo>
                            <a:pt x="1212381" y="-6583"/>
                            <a:pt x="1308339" y="10877"/>
                            <a:pt x="1487424" y="8128"/>
                          </a:cubicBezTo>
                          <a:cubicBezTo>
                            <a:pt x="1512397" y="9571"/>
                            <a:pt x="1528207" y="38771"/>
                            <a:pt x="1552448" y="48768"/>
                          </a:cubicBezTo>
                          <a:cubicBezTo>
                            <a:pt x="1578326" y="58901"/>
                            <a:pt x="1600393" y="51614"/>
                            <a:pt x="1625600" y="56896"/>
                          </a:cubicBezTo>
                          <a:cubicBezTo>
                            <a:pt x="1630827" y="64880"/>
                            <a:pt x="1634245" y="73907"/>
                            <a:pt x="1641856" y="81280"/>
                          </a:cubicBezTo>
                          <a:cubicBezTo>
                            <a:pt x="1648593" y="85987"/>
                            <a:pt x="1657892" y="85861"/>
                            <a:pt x="1666240" y="89408"/>
                          </a:cubicBezTo>
                          <a:cubicBezTo>
                            <a:pt x="1682078" y="96648"/>
                            <a:pt x="1701376" y="106129"/>
                            <a:pt x="1715008" y="113792"/>
                          </a:cubicBezTo>
                          <a:cubicBezTo>
                            <a:pt x="1745927" y="159880"/>
                            <a:pt x="1779789" y="209590"/>
                            <a:pt x="1820672" y="235712"/>
                          </a:cubicBezTo>
                          <a:cubicBezTo>
                            <a:pt x="1859587" y="260292"/>
                            <a:pt x="1904917" y="277990"/>
                            <a:pt x="1934464" y="308864"/>
                          </a:cubicBezTo>
                          <a:cubicBezTo>
                            <a:pt x="2007533" y="360709"/>
                            <a:pt x="1931239" y="333513"/>
                            <a:pt x="2007616" y="357632"/>
                          </a:cubicBezTo>
                          <a:cubicBezTo>
                            <a:pt x="2017593" y="369704"/>
                            <a:pt x="2034507" y="382125"/>
                            <a:pt x="2040128" y="398272"/>
                          </a:cubicBezTo>
                          <a:cubicBezTo>
                            <a:pt x="2052193" y="434100"/>
                            <a:pt x="2048446" y="473885"/>
                            <a:pt x="2056384" y="512064"/>
                          </a:cubicBezTo>
                          <a:cubicBezTo>
                            <a:pt x="2051892" y="522893"/>
                            <a:pt x="2070945" y="562338"/>
                            <a:pt x="2072640" y="585216"/>
                          </a:cubicBezTo>
                          <a:cubicBezTo>
                            <a:pt x="2073514" y="635796"/>
                            <a:pt x="2066636" y="695242"/>
                            <a:pt x="2064512" y="739648"/>
                          </a:cubicBezTo>
                          <a:cubicBezTo>
                            <a:pt x="2059569" y="791904"/>
                            <a:pt x="2052322" y="779845"/>
                            <a:pt x="2032000" y="829056"/>
                          </a:cubicBezTo>
                          <a:cubicBezTo>
                            <a:pt x="2021178" y="872727"/>
                            <a:pt x="1999060" y="905791"/>
                            <a:pt x="1991360" y="942848"/>
                          </a:cubicBezTo>
                          <a:cubicBezTo>
                            <a:pt x="1989127" y="957187"/>
                            <a:pt x="1986164" y="975704"/>
                            <a:pt x="1983232" y="991616"/>
                          </a:cubicBezTo>
                          <a:cubicBezTo>
                            <a:pt x="1980731" y="1005035"/>
                            <a:pt x="1974663" y="1017963"/>
                            <a:pt x="1975104" y="1032256"/>
                          </a:cubicBezTo>
                          <a:cubicBezTo>
                            <a:pt x="1977678" y="1064974"/>
                            <a:pt x="2000837" y="1084316"/>
                            <a:pt x="2007616" y="1113536"/>
                          </a:cubicBezTo>
                          <a:cubicBezTo>
                            <a:pt x="2011889" y="1126588"/>
                            <a:pt x="2017289" y="1137914"/>
                            <a:pt x="2023872" y="1146048"/>
                          </a:cubicBezTo>
                          <a:cubicBezTo>
                            <a:pt x="2060668" y="1216247"/>
                            <a:pt x="2158778" y="1272199"/>
                            <a:pt x="2194560" y="1316736"/>
                          </a:cubicBezTo>
                          <a:cubicBezTo>
                            <a:pt x="2204980" y="1327600"/>
                            <a:pt x="2213794" y="1347279"/>
                            <a:pt x="2227072" y="1357376"/>
                          </a:cubicBezTo>
                          <a:cubicBezTo>
                            <a:pt x="2251659" y="1374917"/>
                            <a:pt x="2269004" y="1391152"/>
                            <a:pt x="2292096" y="1398016"/>
                          </a:cubicBezTo>
                          <a:cubicBezTo>
                            <a:pt x="2346849" y="1419080"/>
                            <a:pt x="2313295" y="1402775"/>
                            <a:pt x="2397760" y="1422400"/>
                          </a:cubicBezTo>
                          <a:cubicBezTo>
                            <a:pt x="2421128" y="1434036"/>
                            <a:pt x="2438005" y="1449096"/>
                            <a:pt x="2462784" y="1454912"/>
                          </a:cubicBezTo>
                          <a:cubicBezTo>
                            <a:pt x="2489786" y="1462757"/>
                            <a:pt x="2513467" y="1451501"/>
                            <a:pt x="2535936" y="1463040"/>
                          </a:cubicBezTo>
                          <a:cubicBezTo>
                            <a:pt x="2544831" y="1465371"/>
                            <a:pt x="2539241" y="1480339"/>
                            <a:pt x="2544064" y="1487424"/>
                          </a:cubicBezTo>
                          <a:cubicBezTo>
                            <a:pt x="2550581" y="1498589"/>
                            <a:pt x="2560003" y="1508337"/>
                            <a:pt x="2568448" y="1519936"/>
                          </a:cubicBezTo>
                          <a:cubicBezTo>
                            <a:pt x="2563441" y="1526893"/>
                            <a:pt x="2560657" y="1538932"/>
                            <a:pt x="2552192" y="1544320"/>
                          </a:cubicBezTo>
                          <a:cubicBezTo>
                            <a:pt x="2543300" y="1549174"/>
                            <a:pt x="2529668" y="1552051"/>
                            <a:pt x="2519680" y="1552448"/>
                          </a:cubicBezTo>
                          <a:cubicBezTo>
                            <a:pt x="2469068" y="1559140"/>
                            <a:pt x="2403423" y="1543453"/>
                            <a:pt x="2357120" y="1544320"/>
                          </a:cubicBezTo>
                          <a:cubicBezTo>
                            <a:pt x="2337401" y="1550648"/>
                            <a:pt x="2320958" y="1548248"/>
                            <a:pt x="2300224" y="1552448"/>
                          </a:cubicBezTo>
                          <a:cubicBezTo>
                            <a:pt x="2287146" y="1555207"/>
                            <a:pt x="2279549" y="1560374"/>
                            <a:pt x="2267712" y="1560576"/>
                          </a:cubicBezTo>
                          <a:cubicBezTo>
                            <a:pt x="2159650" y="1552554"/>
                            <a:pt x="2064549" y="1584588"/>
                            <a:pt x="1950720" y="1584960"/>
                          </a:cubicBezTo>
                          <a:cubicBezTo>
                            <a:pt x="1887835" y="1637028"/>
                            <a:pt x="1896110" y="1620067"/>
                            <a:pt x="1869440" y="1706880"/>
                          </a:cubicBezTo>
                          <a:cubicBezTo>
                            <a:pt x="1864148" y="1728216"/>
                            <a:pt x="1863045" y="1788260"/>
                            <a:pt x="1845056" y="1812544"/>
                          </a:cubicBezTo>
                          <a:cubicBezTo>
                            <a:pt x="1828115" y="1831865"/>
                            <a:pt x="1799120" y="1843846"/>
                            <a:pt x="1780032" y="1861312"/>
                          </a:cubicBezTo>
                          <a:cubicBezTo>
                            <a:pt x="1746886" y="1888850"/>
                            <a:pt x="1730708" y="1911601"/>
                            <a:pt x="1706880" y="1942592"/>
                          </a:cubicBezTo>
                          <a:cubicBezTo>
                            <a:pt x="1625539" y="2114959"/>
                            <a:pt x="1721978" y="1863403"/>
                            <a:pt x="1690624" y="2503424"/>
                          </a:cubicBezTo>
                          <a:cubicBezTo>
                            <a:pt x="1690915" y="2529829"/>
                            <a:pt x="1673258" y="2550149"/>
                            <a:pt x="1666240" y="2576576"/>
                          </a:cubicBezTo>
                          <a:cubicBezTo>
                            <a:pt x="1662980" y="2584785"/>
                            <a:pt x="1658672" y="2594946"/>
                            <a:pt x="1649984" y="2600960"/>
                          </a:cubicBezTo>
                          <a:cubicBezTo>
                            <a:pt x="1635635" y="2607096"/>
                            <a:pt x="1616687" y="2610971"/>
                            <a:pt x="1601216" y="2617216"/>
                          </a:cubicBezTo>
                          <a:cubicBezTo>
                            <a:pt x="1590804" y="2623772"/>
                            <a:pt x="1579597" y="2627232"/>
                            <a:pt x="1568704" y="2633472"/>
                          </a:cubicBezTo>
                          <a:cubicBezTo>
                            <a:pt x="1529437" y="2631270"/>
                            <a:pt x="1492916" y="2622112"/>
                            <a:pt x="1454912" y="2617216"/>
                          </a:cubicBezTo>
                          <a:cubicBezTo>
                            <a:pt x="1437023" y="2612541"/>
                            <a:pt x="1408759" y="2609285"/>
                            <a:pt x="1389888" y="2600960"/>
                          </a:cubicBezTo>
                          <a:cubicBezTo>
                            <a:pt x="1360176" y="2583954"/>
                            <a:pt x="1342338" y="2554524"/>
                            <a:pt x="1324864" y="2527808"/>
                          </a:cubicBezTo>
                          <a:cubicBezTo>
                            <a:pt x="1322862" y="2518836"/>
                            <a:pt x="1325334" y="2505170"/>
                            <a:pt x="1316736" y="2503424"/>
                          </a:cubicBezTo>
                          <a:cubicBezTo>
                            <a:pt x="1246604" y="2483477"/>
                            <a:pt x="1065508" y="2495879"/>
                            <a:pt x="991616" y="2503424"/>
                          </a:cubicBezTo>
                          <a:cubicBezTo>
                            <a:pt x="974254" y="2505393"/>
                            <a:pt x="954564" y="2499608"/>
                            <a:pt x="942848" y="2511552"/>
                          </a:cubicBezTo>
                          <a:cubicBezTo>
                            <a:pt x="933162" y="2525525"/>
                            <a:pt x="937062" y="2550228"/>
                            <a:pt x="934720" y="2568448"/>
                          </a:cubicBezTo>
                          <a:cubicBezTo>
                            <a:pt x="930519" y="2584522"/>
                            <a:pt x="925023" y="2598856"/>
                            <a:pt x="918464" y="2609088"/>
                          </a:cubicBezTo>
                          <a:cubicBezTo>
                            <a:pt x="907929" y="2627710"/>
                            <a:pt x="888028" y="2636728"/>
                            <a:pt x="877824" y="2649728"/>
                          </a:cubicBezTo>
                          <a:cubicBezTo>
                            <a:pt x="872607" y="2658880"/>
                            <a:pt x="866736" y="2670076"/>
                            <a:pt x="861568" y="2682240"/>
                          </a:cubicBezTo>
                          <a:cubicBezTo>
                            <a:pt x="851844" y="2723787"/>
                            <a:pt x="847803" y="2749841"/>
                            <a:pt x="829056" y="2787904"/>
                          </a:cubicBezTo>
                          <a:cubicBezTo>
                            <a:pt x="826378" y="2796866"/>
                            <a:pt x="791993" y="2859149"/>
                            <a:pt x="788416" y="2861056"/>
                          </a:cubicBezTo>
                          <a:cubicBezTo>
                            <a:pt x="758195" y="2874696"/>
                            <a:pt x="709545" y="2869587"/>
                            <a:pt x="674624" y="2877312"/>
                          </a:cubicBezTo>
                          <a:cubicBezTo>
                            <a:pt x="535514" y="2875301"/>
                            <a:pt x="721953" y="2886677"/>
                            <a:pt x="528320" y="2836672"/>
                          </a:cubicBezTo>
                          <a:cubicBezTo>
                            <a:pt x="496758" y="2825557"/>
                            <a:pt x="461049" y="2825479"/>
                            <a:pt x="422656" y="2820416"/>
                          </a:cubicBezTo>
                          <a:cubicBezTo>
                            <a:pt x="404923" y="2809504"/>
                            <a:pt x="388976" y="2809127"/>
                            <a:pt x="373888" y="2796032"/>
                          </a:cubicBezTo>
                          <a:cubicBezTo>
                            <a:pt x="360610" y="2785599"/>
                            <a:pt x="357455" y="2764794"/>
                            <a:pt x="341376" y="2755392"/>
                          </a:cubicBezTo>
                          <a:cubicBezTo>
                            <a:pt x="325718" y="2746845"/>
                            <a:pt x="307164" y="2745792"/>
                            <a:pt x="292608" y="2739136"/>
                          </a:cubicBezTo>
                          <a:cubicBezTo>
                            <a:pt x="270515" y="2733398"/>
                            <a:pt x="252023" y="2724751"/>
                            <a:pt x="235712" y="2714752"/>
                          </a:cubicBezTo>
                          <a:cubicBezTo>
                            <a:pt x="211934" y="2790363"/>
                            <a:pt x="223036" y="2731943"/>
                            <a:pt x="227584" y="2893568"/>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1" descr="A turtle swimming in water&#10;&#10;Description automatically generated with medium confidence">
              <a:extLst>
                <a:ext uri="{FF2B5EF4-FFF2-40B4-BE49-F238E27FC236}">
                  <a16:creationId xmlns:a16="http://schemas.microsoft.com/office/drawing/2014/main" id="{0FCF3D8C-47EA-40D3-8761-94A5CFB84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860065" y="1854763"/>
              <a:ext cx="900867" cy="634494"/>
            </a:xfrm>
            <a:prstGeom prst="rect">
              <a:avLst/>
            </a:prstGeom>
          </p:spPr>
        </p:pic>
      </p:grpSp>
      <p:sp>
        <p:nvSpPr>
          <p:cNvPr id="31" name="ZoneTexte 30">
            <a:extLst>
              <a:ext uri="{FF2B5EF4-FFF2-40B4-BE49-F238E27FC236}">
                <a16:creationId xmlns:a16="http://schemas.microsoft.com/office/drawing/2014/main" id="{54C6B162-1E31-46F9-B7B1-1BEB813567FA}"/>
              </a:ext>
            </a:extLst>
          </p:cNvPr>
          <p:cNvSpPr txBox="1"/>
          <p:nvPr/>
        </p:nvSpPr>
        <p:spPr>
          <a:xfrm>
            <a:off x="2862504" y="5349122"/>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38" name="Groupe 37">
            <a:extLst>
              <a:ext uri="{FF2B5EF4-FFF2-40B4-BE49-F238E27FC236}">
                <a16:creationId xmlns:a16="http://schemas.microsoft.com/office/drawing/2014/main" id="{4114E5B6-3452-43D6-B630-37F3C0C4F431}"/>
              </a:ext>
            </a:extLst>
          </p:cNvPr>
          <p:cNvGrpSpPr/>
          <p:nvPr/>
        </p:nvGrpSpPr>
        <p:grpSpPr>
          <a:xfrm>
            <a:off x="696373" y="92332"/>
            <a:ext cx="10797650" cy="400110"/>
            <a:chOff x="696373" y="92332"/>
            <a:chExt cx="10797650" cy="400110"/>
          </a:xfrm>
        </p:grpSpPr>
        <p:sp>
          <p:nvSpPr>
            <p:cNvPr id="39" name="ZoneTexte 38">
              <a:extLst>
                <a:ext uri="{FF2B5EF4-FFF2-40B4-BE49-F238E27FC236}">
                  <a16:creationId xmlns:a16="http://schemas.microsoft.com/office/drawing/2014/main" id="{81B7F5E8-4E11-4543-9C0F-49084D99CDB4}"/>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0" name="ZoneTexte 39">
              <a:extLst>
                <a:ext uri="{FF2B5EF4-FFF2-40B4-BE49-F238E27FC236}">
                  <a16:creationId xmlns:a16="http://schemas.microsoft.com/office/drawing/2014/main" id="{0CD58F5E-CE0B-4915-B3F2-C61D2A5CC6E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1" name="ZoneTexte 40">
              <a:extLst>
                <a:ext uri="{FF2B5EF4-FFF2-40B4-BE49-F238E27FC236}">
                  <a16:creationId xmlns:a16="http://schemas.microsoft.com/office/drawing/2014/main" id="{84813F68-8AF5-4A62-AB97-95C7D9E409FC}"/>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89354D81-BE2C-4591-B6F4-2EC099A43394}"/>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3" name="ZoneTexte 42">
              <a:extLst>
                <a:ext uri="{FF2B5EF4-FFF2-40B4-BE49-F238E27FC236}">
                  <a16:creationId xmlns:a16="http://schemas.microsoft.com/office/drawing/2014/main" id="{7A1FACA9-2573-4896-BD17-A96422E49A2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50682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6</a:t>
              </a:fld>
              <a:endParaRPr lang="en-GB" sz="1600" b="1" dirty="0">
                <a:solidFill>
                  <a:srgbClr val="4D85AC"/>
                </a:solidFill>
              </a:endParaRPr>
            </a:p>
          </p:txBody>
        </p:sp>
      </p:grpSp>
      <p:grpSp>
        <p:nvGrpSpPr>
          <p:cNvPr id="22" name="Groupe 21">
            <a:extLst>
              <a:ext uri="{FF2B5EF4-FFF2-40B4-BE49-F238E27FC236}">
                <a16:creationId xmlns:a16="http://schemas.microsoft.com/office/drawing/2014/main" id="{3936C8CC-3E00-40E1-A4EC-C00A2E44B80E}"/>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5D7CFED5-032C-4D85-85E8-E9A5D734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1012630E-F6A3-4FB2-899C-F1E2F0240F06}"/>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BC76CC0-9E61-49B6-9501-FCB23A6CFDAE}"/>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sp>
        <p:nvSpPr>
          <p:cNvPr id="29" name="ZoneTexte 28">
            <a:extLst>
              <a:ext uri="{FF2B5EF4-FFF2-40B4-BE49-F238E27FC236}">
                <a16:creationId xmlns:a16="http://schemas.microsoft.com/office/drawing/2014/main" id="{A1E1DA4B-1EC5-4F7A-93EF-0617DF803FB3}"/>
              </a:ext>
            </a:extLst>
          </p:cNvPr>
          <p:cNvSpPr txBox="1"/>
          <p:nvPr/>
        </p:nvSpPr>
        <p:spPr>
          <a:xfrm>
            <a:off x="331514" y="985910"/>
            <a:ext cx="4068230" cy="523220"/>
          </a:xfrm>
          <a:prstGeom prst="rect">
            <a:avLst/>
          </a:prstGeom>
          <a:noFill/>
        </p:spPr>
        <p:txBody>
          <a:bodyPr wrap="none" rtlCol="0">
            <a:spAutoFit/>
          </a:bodyPr>
          <a:lstStyle/>
          <a:p>
            <a:r>
              <a:rPr lang="fr-FR" sz="2800" b="1" cap="small" dirty="0">
                <a:latin typeface="+mj-lt"/>
              </a:rPr>
              <a:t>Ajout de « pas » de contrôle</a:t>
            </a:r>
            <a:endParaRPr lang="en-GB" sz="2800" b="1" cap="small" dirty="0">
              <a:latin typeface="+mj-lt"/>
            </a:endParaRPr>
          </a:p>
        </p:txBody>
      </p:sp>
      <p:sp>
        <p:nvSpPr>
          <p:cNvPr id="35" name="TextBox 4">
            <a:extLst>
              <a:ext uri="{FF2B5EF4-FFF2-40B4-BE49-F238E27FC236}">
                <a16:creationId xmlns:a16="http://schemas.microsoft.com/office/drawing/2014/main" id="{245575DE-BE93-45DB-84E2-08535A36BF73}"/>
              </a:ext>
            </a:extLst>
          </p:cNvPr>
          <p:cNvSpPr txBox="1"/>
          <p:nvPr/>
        </p:nvSpPr>
        <p:spPr>
          <a:xfrm>
            <a:off x="6000750" y="2009472"/>
            <a:ext cx="549733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Position de départ : plusieurs directions </a:t>
            </a:r>
            <a:r>
              <a:rPr lang="fr-FR" b="1" dirty="0">
                <a:solidFill>
                  <a:srgbClr val="4D85AC"/>
                </a:solidFill>
              </a:rPr>
              <a:t>possibles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a:t>
            </a:r>
            <a:r>
              <a:rPr lang="fr-FR" b="1" dirty="0">
                <a:solidFill>
                  <a:srgbClr val="4D85AC"/>
                </a:solidFill>
              </a:rPr>
              <a:t>aléatoire</a:t>
            </a:r>
            <a:r>
              <a:rPr lang="fr-FR" dirty="0"/>
              <a:t> de pas à partir des </a:t>
            </a:r>
            <a:r>
              <a:rPr lang="fr-FR" b="1" dirty="0">
                <a:solidFill>
                  <a:srgbClr val="4D85AC"/>
                </a:solidFill>
              </a:rPr>
              <a:t>pas observés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des deux types de pas avec Bernoulli :</a:t>
            </a:r>
          </a:p>
          <a:p>
            <a:pPr marL="742950" lvl="1" indent="-285750">
              <a:lnSpc>
                <a:spcPct val="150000"/>
              </a:lnSpc>
              <a:buFontTx/>
              <a:buChar char="-"/>
            </a:pPr>
            <a:r>
              <a:rPr lang="fr-FR" dirty="0"/>
              <a:t>un pas observé = </a:t>
            </a:r>
            <a:r>
              <a:rPr lang="fr-FR" b="1" dirty="0">
                <a:solidFill>
                  <a:srgbClr val="4D85AC"/>
                </a:solidFill>
              </a:rPr>
              <a:t>succès</a:t>
            </a:r>
            <a:endParaRPr lang="fr-FR" b="1" baseline="-25000" dirty="0">
              <a:solidFill>
                <a:srgbClr val="4D85AC"/>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n pas théoriques = </a:t>
            </a:r>
            <a:r>
              <a:rPr lang="fr-FR" b="1" dirty="0">
                <a:solidFill>
                  <a:srgbClr val="4D85AC"/>
                </a:solidFill>
                <a:ea typeface="Cambria Math" panose="02040503050406030204" pitchFamily="18" charset="0"/>
              </a:rPr>
              <a:t>échec</a:t>
            </a:r>
            <a:endParaRPr lang="fr-FR" b="1" baseline="-25000" dirty="0">
              <a:solidFill>
                <a:srgbClr val="4D85AC"/>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a:t>
            </a:r>
            <a:r>
              <a:rPr lang="fr-FR" b="1" dirty="0">
                <a:solidFill>
                  <a:srgbClr val="4D85AC"/>
                </a:solidFill>
              </a:rPr>
              <a:t>covariables</a:t>
            </a:r>
            <a:r>
              <a:rPr lang="fr-FR" dirty="0"/>
              <a:t> du milieu sur le succès</a:t>
            </a:r>
          </a:p>
        </p:txBody>
      </p:sp>
      <p:grpSp>
        <p:nvGrpSpPr>
          <p:cNvPr id="9" name="Groupe 8">
            <a:extLst>
              <a:ext uri="{FF2B5EF4-FFF2-40B4-BE49-F238E27FC236}">
                <a16:creationId xmlns:a16="http://schemas.microsoft.com/office/drawing/2014/main" id="{5F1F1714-2DEE-43E4-A88F-049C12620026}"/>
              </a:ext>
            </a:extLst>
          </p:cNvPr>
          <p:cNvGrpSpPr/>
          <p:nvPr/>
        </p:nvGrpSpPr>
        <p:grpSpPr>
          <a:xfrm>
            <a:off x="693920" y="2009472"/>
            <a:ext cx="5109740" cy="3339650"/>
            <a:chOff x="693920" y="2009472"/>
            <a:chExt cx="5109740" cy="3339650"/>
          </a:xfrm>
        </p:grpSpPr>
        <p:grpSp>
          <p:nvGrpSpPr>
            <p:cNvPr id="4" name="Groupe 3">
              <a:extLst>
                <a:ext uri="{FF2B5EF4-FFF2-40B4-BE49-F238E27FC236}">
                  <a16:creationId xmlns:a16="http://schemas.microsoft.com/office/drawing/2014/main" id="{F067676E-00FD-441D-9AB6-0706A2736D6B}"/>
                </a:ext>
              </a:extLst>
            </p:cNvPr>
            <p:cNvGrpSpPr/>
            <p:nvPr/>
          </p:nvGrpSpPr>
          <p:grpSpPr>
            <a:xfrm>
              <a:off x="693920" y="2028063"/>
              <a:ext cx="5109740" cy="3321059"/>
              <a:chOff x="404152" y="1878002"/>
              <a:chExt cx="6387173" cy="4151323"/>
            </a:xfrm>
          </p:grpSpPr>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8" name="Rectangle 7">
                <a:extLst>
                  <a:ext uri="{FF2B5EF4-FFF2-40B4-BE49-F238E27FC236}">
                    <a16:creationId xmlns:a16="http://schemas.microsoft.com/office/drawing/2014/main" id="{81C07E04-47E2-4E56-90C9-F5A79AEC3E55}"/>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6" name="Picture 21" descr="A turtle swimming in water&#10;&#10;Description automatically generated with medium confidence">
              <a:extLst>
                <a:ext uri="{FF2B5EF4-FFF2-40B4-BE49-F238E27FC236}">
                  <a16:creationId xmlns:a16="http://schemas.microsoft.com/office/drawing/2014/main" id="{B6484D8B-A779-4A4A-8572-9F18290C7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grpSp>
        <p:nvGrpSpPr>
          <p:cNvPr id="44" name="Groupe 43">
            <a:extLst>
              <a:ext uri="{FF2B5EF4-FFF2-40B4-BE49-F238E27FC236}">
                <a16:creationId xmlns:a16="http://schemas.microsoft.com/office/drawing/2014/main" id="{B21283A4-8703-4A93-A0A2-3DECC39DD88A}"/>
              </a:ext>
            </a:extLst>
          </p:cNvPr>
          <p:cNvGrpSpPr/>
          <p:nvPr/>
        </p:nvGrpSpPr>
        <p:grpSpPr>
          <a:xfrm>
            <a:off x="696373" y="92332"/>
            <a:ext cx="10797650" cy="400110"/>
            <a:chOff x="696373" y="92332"/>
            <a:chExt cx="10797650" cy="400110"/>
          </a:xfrm>
        </p:grpSpPr>
        <p:sp>
          <p:nvSpPr>
            <p:cNvPr id="45" name="ZoneTexte 44">
              <a:extLst>
                <a:ext uri="{FF2B5EF4-FFF2-40B4-BE49-F238E27FC236}">
                  <a16:creationId xmlns:a16="http://schemas.microsoft.com/office/drawing/2014/main" id="{8B14EC90-1F2C-4A08-B769-75FD372BB130}"/>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46" name="ZoneTexte 45">
              <a:extLst>
                <a:ext uri="{FF2B5EF4-FFF2-40B4-BE49-F238E27FC236}">
                  <a16:creationId xmlns:a16="http://schemas.microsoft.com/office/drawing/2014/main" id="{23875D31-5EEA-4EB7-97E6-700ED39FFEFA}"/>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7" name="ZoneTexte 46">
              <a:extLst>
                <a:ext uri="{FF2B5EF4-FFF2-40B4-BE49-F238E27FC236}">
                  <a16:creationId xmlns:a16="http://schemas.microsoft.com/office/drawing/2014/main" id="{9ACAD488-3A50-4D43-8F54-1F10F69D86B8}"/>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8" name="ZoneTexte 47">
              <a:extLst>
                <a:ext uri="{FF2B5EF4-FFF2-40B4-BE49-F238E27FC236}">
                  <a16:creationId xmlns:a16="http://schemas.microsoft.com/office/drawing/2014/main" id="{5FF0508A-4777-4A8E-9330-B9D795751E38}"/>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9" name="ZoneTexte 48">
              <a:extLst>
                <a:ext uri="{FF2B5EF4-FFF2-40B4-BE49-F238E27FC236}">
                  <a16:creationId xmlns:a16="http://schemas.microsoft.com/office/drawing/2014/main" id="{FDAC52C8-8AC3-4E46-9A80-3FFF20B20B26}"/>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2373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1125834" y="1821515"/>
            <a:ext cx="8690008"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Prise en compte des </a:t>
            </a:r>
            <a:r>
              <a:rPr lang="fr-FR" b="1" dirty="0">
                <a:solidFill>
                  <a:srgbClr val="4D85AC"/>
                </a:solidFill>
              </a:rPr>
              <a:t>capacités</a:t>
            </a:r>
            <a:r>
              <a:rPr lang="fr-FR" dirty="0"/>
              <a:t>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Prise en compte de l’influence du </a:t>
            </a:r>
            <a:r>
              <a:rPr lang="fr-FR" b="1" dirty="0">
                <a:solidFill>
                  <a:srgbClr val="4D85AC"/>
                </a:solidFill>
              </a:rPr>
              <a:t>milieu</a:t>
            </a:r>
            <a:r>
              <a:rPr lang="fr-FR" dirty="0"/>
              <a:t> sur ces capacités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Objectif : identification de la </a:t>
            </a:r>
            <a:r>
              <a:rPr lang="fr-FR" b="1" dirty="0">
                <a:solidFill>
                  <a:srgbClr val="4D85AC"/>
                </a:solidFill>
              </a:rPr>
              <a:t>préférence d’habitat </a:t>
            </a:r>
            <a:r>
              <a:rPr lang="fr-FR" dirty="0"/>
              <a:t>dans les colonies du Puffin de Scopoli</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Outil : application de méthodes de sélection de pas</a:t>
            </a:r>
          </a:p>
        </p:txBody>
      </p:sp>
      <p:grpSp>
        <p:nvGrpSpPr>
          <p:cNvPr id="16" name="Groupe 15">
            <a:extLst>
              <a:ext uri="{FF2B5EF4-FFF2-40B4-BE49-F238E27FC236}">
                <a16:creationId xmlns:a16="http://schemas.microsoft.com/office/drawing/2014/main" id="{07DB51D0-DF18-4C50-A4A1-F565FC137853}"/>
              </a:ext>
            </a:extLst>
          </p:cNvPr>
          <p:cNvGrpSpPr/>
          <p:nvPr/>
        </p:nvGrpSpPr>
        <p:grpSpPr>
          <a:xfrm>
            <a:off x="0" y="6389138"/>
            <a:ext cx="12010861" cy="468862"/>
            <a:chOff x="0" y="6389138"/>
            <a:chExt cx="12010861" cy="468862"/>
          </a:xfrm>
        </p:grpSpPr>
        <p:pic>
          <p:nvPicPr>
            <p:cNvPr id="17" name="Image 16">
              <a:extLst>
                <a:ext uri="{FF2B5EF4-FFF2-40B4-BE49-F238E27FC236}">
                  <a16:creationId xmlns:a16="http://schemas.microsoft.com/office/drawing/2014/main" id="{4B42EFBE-59A5-40BE-8DBE-A83518AC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8" name="ZoneTexte 17">
              <a:extLst>
                <a:ext uri="{FF2B5EF4-FFF2-40B4-BE49-F238E27FC236}">
                  <a16:creationId xmlns:a16="http://schemas.microsoft.com/office/drawing/2014/main" id="{29B3E097-7F15-43CD-A59A-F2C40F25279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4" name="ZoneTexte 23">
              <a:extLst>
                <a:ext uri="{FF2B5EF4-FFF2-40B4-BE49-F238E27FC236}">
                  <a16:creationId xmlns:a16="http://schemas.microsoft.com/office/drawing/2014/main" id="{9396BBFA-D7F7-4880-A3D0-DD34D41A08C5}"/>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9" name="Groupe 8">
            <a:extLst>
              <a:ext uri="{FF2B5EF4-FFF2-40B4-BE49-F238E27FC236}">
                <a16:creationId xmlns:a16="http://schemas.microsoft.com/office/drawing/2014/main" id="{15380862-B5BB-4983-A82A-D8E86EB5AFE3}"/>
              </a:ext>
            </a:extLst>
          </p:cNvPr>
          <p:cNvGrpSpPr/>
          <p:nvPr/>
        </p:nvGrpSpPr>
        <p:grpSpPr>
          <a:xfrm>
            <a:off x="11498080" y="602928"/>
            <a:ext cx="677164" cy="523219"/>
            <a:chOff x="11498080" y="602928"/>
            <a:chExt cx="677164" cy="523219"/>
          </a:xfrm>
        </p:grpSpPr>
        <p:sp>
          <p:nvSpPr>
            <p:cNvPr id="10" name="Graphique 6" descr="Colibri">
              <a:extLst>
                <a:ext uri="{FF2B5EF4-FFF2-40B4-BE49-F238E27FC236}">
                  <a16:creationId xmlns:a16="http://schemas.microsoft.com/office/drawing/2014/main" id="{58930790-9A2A-4229-824B-82CEDD4FA4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1" name="ZoneTexte 10">
              <a:extLst>
                <a:ext uri="{FF2B5EF4-FFF2-40B4-BE49-F238E27FC236}">
                  <a16:creationId xmlns:a16="http://schemas.microsoft.com/office/drawing/2014/main" id="{E56DA828-DAE2-4106-81A0-C0A2DB1C9D6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7</a:t>
              </a:fld>
              <a:endParaRPr lang="en-GB" sz="1600" b="1" dirty="0">
                <a:solidFill>
                  <a:srgbClr val="4D85AC"/>
                </a:solidFill>
              </a:endParaRPr>
            </a:p>
          </p:txBody>
        </p:sp>
      </p:grpSp>
      <p:grpSp>
        <p:nvGrpSpPr>
          <p:cNvPr id="21" name="Groupe 20">
            <a:extLst>
              <a:ext uri="{FF2B5EF4-FFF2-40B4-BE49-F238E27FC236}">
                <a16:creationId xmlns:a16="http://schemas.microsoft.com/office/drawing/2014/main" id="{3BF281E9-5752-49D4-92FD-BCA65D2D9626}"/>
              </a:ext>
            </a:extLst>
          </p:cNvPr>
          <p:cNvGrpSpPr/>
          <p:nvPr/>
        </p:nvGrpSpPr>
        <p:grpSpPr>
          <a:xfrm>
            <a:off x="696373" y="92332"/>
            <a:ext cx="10797650" cy="400110"/>
            <a:chOff x="696373" y="92332"/>
            <a:chExt cx="10797650" cy="400110"/>
          </a:xfrm>
        </p:grpSpPr>
        <p:sp>
          <p:nvSpPr>
            <p:cNvPr id="22" name="ZoneTexte 21">
              <a:extLst>
                <a:ext uri="{FF2B5EF4-FFF2-40B4-BE49-F238E27FC236}">
                  <a16:creationId xmlns:a16="http://schemas.microsoft.com/office/drawing/2014/main" id="{6B9FF7C3-6E4D-425E-A42D-F527C88C1330}"/>
                </a:ext>
              </a:extLst>
            </p:cNvPr>
            <p:cNvSpPr txBox="1"/>
            <p:nvPr/>
          </p:nvSpPr>
          <p:spPr>
            <a:xfrm>
              <a:off x="696373" y="92332"/>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23" name="ZoneTexte 22">
              <a:extLst>
                <a:ext uri="{FF2B5EF4-FFF2-40B4-BE49-F238E27FC236}">
                  <a16:creationId xmlns:a16="http://schemas.microsoft.com/office/drawing/2014/main" id="{050FE55C-C990-45ED-8499-57543A9ADE7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25" name="ZoneTexte 24">
              <a:extLst>
                <a:ext uri="{FF2B5EF4-FFF2-40B4-BE49-F238E27FC236}">
                  <a16:creationId xmlns:a16="http://schemas.microsoft.com/office/drawing/2014/main" id="{61AB4B53-761A-41BC-B2F3-7B3352A652CC}"/>
                </a:ext>
              </a:extLst>
            </p:cNvPr>
            <p:cNvSpPr txBox="1"/>
            <p:nvPr/>
          </p:nvSpPr>
          <p:spPr>
            <a:xfrm>
              <a:off x="3368855"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26" name="ZoneTexte 25">
              <a:extLst>
                <a:ext uri="{FF2B5EF4-FFF2-40B4-BE49-F238E27FC236}">
                  <a16:creationId xmlns:a16="http://schemas.microsoft.com/office/drawing/2014/main" id="{EC91C13F-1207-4394-BB68-6333796F3759}"/>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27" name="ZoneTexte 26">
              <a:extLst>
                <a:ext uri="{FF2B5EF4-FFF2-40B4-BE49-F238E27FC236}">
                  <a16:creationId xmlns:a16="http://schemas.microsoft.com/office/drawing/2014/main" id="{34A581B8-77E8-4671-819B-55DC180DCDB3}"/>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
        <p:nvSpPr>
          <p:cNvPr id="5" name="Forme libre : forme 4">
            <a:extLst>
              <a:ext uri="{FF2B5EF4-FFF2-40B4-BE49-F238E27FC236}">
                <a16:creationId xmlns:a16="http://schemas.microsoft.com/office/drawing/2014/main" id="{CDE5FEAE-8C91-4B07-B9C6-504754124DBA}"/>
              </a:ext>
            </a:extLst>
          </p:cNvPr>
          <p:cNvSpPr/>
          <p:nvPr/>
        </p:nvSpPr>
        <p:spPr>
          <a:xfrm>
            <a:off x="2370338" y="3897297"/>
            <a:ext cx="7421732" cy="124287"/>
          </a:xfrm>
          <a:custGeom>
            <a:avLst/>
            <a:gdLst>
              <a:gd name="connsiteX0" fmla="*/ 0 w 7421732"/>
              <a:gd name="connsiteY0" fmla="*/ 17755 h 124287"/>
              <a:gd name="connsiteX1" fmla="*/ 44388 w 7421732"/>
              <a:gd name="connsiteY1" fmla="*/ 35511 h 124287"/>
              <a:gd name="connsiteX2" fmla="*/ 133165 w 7421732"/>
              <a:gd name="connsiteY2" fmla="*/ 17755 h 124287"/>
              <a:gd name="connsiteX3" fmla="*/ 257452 w 7421732"/>
              <a:gd name="connsiteY3" fmla="*/ 8878 h 124287"/>
              <a:gd name="connsiteX4" fmla="*/ 275208 w 7421732"/>
              <a:gd name="connsiteY4" fmla="*/ 44388 h 124287"/>
              <a:gd name="connsiteX5" fmla="*/ 355107 w 7421732"/>
              <a:gd name="connsiteY5" fmla="*/ 17755 h 124287"/>
              <a:gd name="connsiteX6" fmla="*/ 514905 w 7421732"/>
              <a:gd name="connsiteY6" fmla="*/ 17755 h 124287"/>
              <a:gd name="connsiteX7" fmla="*/ 568171 w 7421732"/>
              <a:gd name="connsiteY7" fmla="*/ 44388 h 124287"/>
              <a:gd name="connsiteX8" fmla="*/ 754602 w 7421732"/>
              <a:gd name="connsiteY8" fmla="*/ 26633 h 124287"/>
              <a:gd name="connsiteX9" fmla="*/ 825623 w 7421732"/>
              <a:gd name="connsiteY9" fmla="*/ 44388 h 124287"/>
              <a:gd name="connsiteX10" fmla="*/ 941033 w 7421732"/>
              <a:gd name="connsiteY10" fmla="*/ 35511 h 124287"/>
              <a:gd name="connsiteX11" fmla="*/ 1136342 w 7421732"/>
              <a:gd name="connsiteY11" fmla="*/ 79899 h 124287"/>
              <a:gd name="connsiteX12" fmla="*/ 1162975 w 7421732"/>
              <a:gd name="connsiteY12" fmla="*/ 26633 h 124287"/>
              <a:gd name="connsiteX13" fmla="*/ 1233996 w 7421732"/>
              <a:gd name="connsiteY13" fmla="*/ 106532 h 124287"/>
              <a:gd name="connsiteX14" fmla="*/ 1305017 w 7421732"/>
              <a:gd name="connsiteY14" fmla="*/ 79899 h 124287"/>
              <a:gd name="connsiteX15" fmla="*/ 1367161 w 7421732"/>
              <a:gd name="connsiteY15" fmla="*/ 88777 h 124287"/>
              <a:gd name="connsiteX16" fmla="*/ 1447060 w 7421732"/>
              <a:gd name="connsiteY16" fmla="*/ 62144 h 124287"/>
              <a:gd name="connsiteX17" fmla="*/ 1491448 w 7421732"/>
              <a:gd name="connsiteY17" fmla="*/ 44388 h 124287"/>
              <a:gd name="connsiteX18" fmla="*/ 1509204 w 7421732"/>
              <a:gd name="connsiteY18" fmla="*/ 71021 h 124287"/>
              <a:gd name="connsiteX19" fmla="*/ 1677879 w 7421732"/>
              <a:gd name="connsiteY19" fmla="*/ 44388 h 124287"/>
              <a:gd name="connsiteX20" fmla="*/ 1713390 w 7421732"/>
              <a:gd name="connsiteY20" fmla="*/ 71021 h 124287"/>
              <a:gd name="connsiteX21" fmla="*/ 1775534 w 7421732"/>
              <a:gd name="connsiteY21" fmla="*/ 79899 h 124287"/>
              <a:gd name="connsiteX22" fmla="*/ 1828800 w 7421732"/>
              <a:gd name="connsiteY22" fmla="*/ 62144 h 124287"/>
              <a:gd name="connsiteX23" fmla="*/ 1873188 w 7421732"/>
              <a:gd name="connsiteY23" fmla="*/ 71021 h 124287"/>
              <a:gd name="connsiteX24" fmla="*/ 1935332 w 7421732"/>
              <a:gd name="connsiteY24" fmla="*/ 62144 h 124287"/>
              <a:gd name="connsiteX25" fmla="*/ 2148396 w 7421732"/>
              <a:gd name="connsiteY25" fmla="*/ 0 h 124287"/>
              <a:gd name="connsiteX26" fmla="*/ 2272683 w 7421732"/>
              <a:gd name="connsiteY26" fmla="*/ 35511 h 124287"/>
              <a:gd name="connsiteX27" fmla="*/ 2361460 w 7421732"/>
              <a:gd name="connsiteY27" fmla="*/ 8878 h 124287"/>
              <a:gd name="connsiteX28" fmla="*/ 2459114 w 7421732"/>
              <a:gd name="connsiteY28" fmla="*/ 44388 h 124287"/>
              <a:gd name="connsiteX29" fmla="*/ 2503503 w 7421732"/>
              <a:gd name="connsiteY29" fmla="*/ 35511 h 124287"/>
              <a:gd name="connsiteX30" fmla="*/ 2574524 w 7421732"/>
              <a:gd name="connsiteY30" fmla="*/ 79899 h 124287"/>
              <a:gd name="connsiteX31" fmla="*/ 2681056 w 7421732"/>
              <a:gd name="connsiteY31" fmla="*/ 44388 h 124287"/>
              <a:gd name="connsiteX32" fmla="*/ 2778711 w 7421732"/>
              <a:gd name="connsiteY32" fmla="*/ 79899 h 124287"/>
              <a:gd name="connsiteX33" fmla="*/ 2831977 w 7421732"/>
              <a:gd name="connsiteY33" fmla="*/ 53266 h 124287"/>
              <a:gd name="connsiteX34" fmla="*/ 2911876 w 7421732"/>
              <a:gd name="connsiteY34" fmla="*/ 71021 h 124287"/>
              <a:gd name="connsiteX35" fmla="*/ 2991775 w 7421732"/>
              <a:gd name="connsiteY35" fmla="*/ 44388 h 124287"/>
              <a:gd name="connsiteX36" fmla="*/ 3071674 w 7421732"/>
              <a:gd name="connsiteY36" fmla="*/ 79899 h 124287"/>
              <a:gd name="connsiteX37" fmla="*/ 3151573 w 7421732"/>
              <a:gd name="connsiteY37" fmla="*/ 62144 h 124287"/>
              <a:gd name="connsiteX38" fmla="*/ 3195961 w 7421732"/>
              <a:gd name="connsiteY38" fmla="*/ 71021 h 124287"/>
              <a:gd name="connsiteX39" fmla="*/ 3249227 w 7421732"/>
              <a:gd name="connsiteY39" fmla="*/ 44388 h 124287"/>
              <a:gd name="connsiteX40" fmla="*/ 3293615 w 7421732"/>
              <a:gd name="connsiteY40" fmla="*/ 35511 h 124287"/>
              <a:gd name="connsiteX41" fmla="*/ 3462291 w 7421732"/>
              <a:gd name="connsiteY41" fmla="*/ 17755 h 124287"/>
              <a:gd name="connsiteX42" fmla="*/ 3559945 w 7421732"/>
              <a:gd name="connsiteY42" fmla="*/ 35511 h 124287"/>
              <a:gd name="connsiteX43" fmla="*/ 3657600 w 7421732"/>
              <a:gd name="connsiteY43" fmla="*/ 0 h 124287"/>
              <a:gd name="connsiteX44" fmla="*/ 3746377 w 7421732"/>
              <a:gd name="connsiteY44" fmla="*/ 44388 h 124287"/>
              <a:gd name="connsiteX45" fmla="*/ 3773010 w 7421732"/>
              <a:gd name="connsiteY45" fmla="*/ 35511 h 124287"/>
              <a:gd name="connsiteX46" fmla="*/ 3888419 w 7421732"/>
              <a:gd name="connsiteY46" fmla="*/ 71021 h 124287"/>
              <a:gd name="connsiteX47" fmla="*/ 3959441 w 7421732"/>
              <a:gd name="connsiteY47" fmla="*/ 26633 h 124287"/>
              <a:gd name="connsiteX48" fmla="*/ 3994951 w 7421732"/>
              <a:gd name="connsiteY48" fmla="*/ 35511 h 124287"/>
              <a:gd name="connsiteX49" fmla="*/ 4074850 w 7421732"/>
              <a:gd name="connsiteY49" fmla="*/ 8878 h 124287"/>
              <a:gd name="connsiteX50" fmla="*/ 4136994 w 7421732"/>
              <a:gd name="connsiteY50" fmla="*/ 44388 h 124287"/>
              <a:gd name="connsiteX51" fmla="*/ 4190260 w 7421732"/>
              <a:gd name="connsiteY51" fmla="*/ 53266 h 124287"/>
              <a:gd name="connsiteX52" fmla="*/ 4358936 w 7421732"/>
              <a:gd name="connsiteY52" fmla="*/ 53266 h 124287"/>
              <a:gd name="connsiteX53" fmla="*/ 4421079 w 7421732"/>
              <a:gd name="connsiteY53" fmla="*/ 44388 h 124287"/>
              <a:gd name="connsiteX54" fmla="*/ 4500979 w 7421732"/>
              <a:gd name="connsiteY54" fmla="*/ 53266 h 124287"/>
              <a:gd name="connsiteX55" fmla="*/ 4572000 w 7421732"/>
              <a:gd name="connsiteY55" fmla="*/ 26633 h 124287"/>
              <a:gd name="connsiteX56" fmla="*/ 4669654 w 7421732"/>
              <a:gd name="connsiteY56" fmla="*/ 53266 h 124287"/>
              <a:gd name="connsiteX57" fmla="*/ 4714043 w 7421732"/>
              <a:gd name="connsiteY57" fmla="*/ 44388 h 124287"/>
              <a:gd name="connsiteX58" fmla="*/ 4935984 w 7421732"/>
              <a:gd name="connsiteY58" fmla="*/ 35511 h 124287"/>
              <a:gd name="connsiteX59" fmla="*/ 4989250 w 7421732"/>
              <a:gd name="connsiteY59" fmla="*/ 8878 h 124287"/>
              <a:gd name="connsiteX60" fmla="*/ 5033639 w 7421732"/>
              <a:gd name="connsiteY60" fmla="*/ 26633 h 124287"/>
              <a:gd name="connsiteX61" fmla="*/ 5095782 w 7421732"/>
              <a:gd name="connsiteY61" fmla="*/ 35511 h 124287"/>
              <a:gd name="connsiteX62" fmla="*/ 5175681 w 7421732"/>
              <a:gd name="connsiteY62" fmla="*/ 124287 h 124287"/>
              <a:gd name="connsiteX63" fmla="*/ 5228947 w 7421732"/>
              <a:gd name="connsiteY63" fmla="*/ 115410 h 124287"/>
              <a:gd name="connsiteX64" fmla="*/ 5282213 w 7421732"/>
              <a:gd name="connsiteY64" fmla="*/ 44388 h 124287"/>
              <a:gd name="connsiteX65" fmla="*/ 5388745 w 7421732"/>
              <a:gd name="connsiteY65" fmla="*/ 53266 h 124287"/>
              <a:gd name="connsiteX66" fmla="*/ 5575177 w 7421732"/>
              <a:gd name="connsiteY66" fmla="*/ 62144 h 124287"/>
              <a:gd name="connsiteX67" fmla="*/ 5885895 w 7421732"/>
              <a:gd name="connsiteY67" fmla="*/ 35511 h 124287"/>
              <a:gd name="connsiteX68" fmla="*/ 5974672 w 7421732"/>
              <a:gd name="connsiteY68" fmla="*/ 53266 h 124287"/>
              <a:gd name="connsiteX69" fmla="*/ 6019060 w 7421732"/>
              <a:gd name="connsiteY69" fmla="*/ 44388 h 124287"/>
              <a:gd name="connsiteX70" fmla="*/ 6116714 w 7421732"/>
              <a:gd name="connsiteY70" fmla="*/ 62144 h 124287"/>
              <a:gd name="connsiteX71" fmla="*/ 6187736 w 7421732"/>
              <a:gd name="connsiteY71" fmla="*/ 44388 h 124287"/>
              <a:gd name="connsiteX72" fmla="*/ 6232124 w 7421732"/>
              <a:gd name="connsiteY72" fmla="*/ 35511 h 124287"/>
              <a:gd name="connsiteX73" fmla="*/ 6383045 w 7421732"/>
              <a:gd name="connsiteY73" fmla="*/ 44388 h 124287"/>
              <a:gd name="connsiteX74" fmla="*/ 6462944 w 7421732"/>
              <a:gd name="connsiteY74" fmla="*/ 62144 h 124287"/>
              <a:gd name="connsiteX75" fmla="*/ 6551720 w 7421732"/>
              <a:gd name="connsiteY75" fmla="*/ 17755 h 124287"/>
              <a:gd name="connsiteX76" fmla="*/ 6747029 w 7421732"/>
              <a:gd name="connsiteY76" fmla="*/ 26633 h 124287"/>
              <a:gd name="connsiteX77" fmla="*/ 6782540 w 7421732"/>
              <a:gd name="connsiteY77" fmla="*/ 35511 h 124287"/>
              <a:gd name="connsiteX78" fmla="*/ 6889072 w 7421732"/>
              <a:gd name="connsiteY78" fmla="*/ 71021 h 124287"/>
              <a:gd name="connsiteX79" fmla="*/ 6968971 w 7421732"/>
              <a:gd name="connsiteY79" fmla="*/ 26633 h 124287"/>
              <a:gd name="connsiteX80" fmla="*/ 7031114 w 7421732"/>
              <a:gd name="connsiteY80" fmla="*/ 35511 h 124287"/>
              <a:gd name="connsiteX81" fmla="*/ 7173157 w 7421732"/>
              <a:gd name="connsiteY81" fmla="*/ 44388 h 124287"/>
              <a:gd name="connsiteX82" fmla="*/ 7350711 w 7421732"/>
              <a:gd name="connsiteY82" fmla="*/ 71021 h 124287"/>
              <a:gd name="connsiteX83" fmla="*/ 7386221 w 7421732"/>
              <a:gd name="connsiteY83" fmla="*/ 35511 h 124287"/>
              <a:gd name="connsiteX84" fmla="*/ 7421732 w 7421732"/>
              <a:gd name="connsiteY84" fmla="*/ 35511 h 12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421732" h="124287">
                <a:moveTo>
                  <a:pt x="0" y="17755"/>
                </a:moveTo>
                <a:cubicBezTo>
                  <a:pt x="14796" y="23674"/>
                  <a:pt x="28518" y="34068"/>
                  <a:pt x="44388" y="35511"/>
                </a:cubicBezTo>
                <a:cubicBezTo>
                  <a:pt x="80159" y="38763"/>
                  <a:pt x="100208" y="21417"/>
                  <a:pt x="133165" y="17755"/>
                </a:cubicBezTo>
                <a:cubicBezTo>
                  <a:pt x="174446" y="13168"/>
                  <a:pt x="216023" y="11837"/>
                  <a:pt x="257452" y="8878"/>
                </a:cubicBezTo>
                <a:cubicBezTo>
                  <a:pt x="263371" y="20715"/>
                  <a:pt x="265850" y="35030"/>
                  <a:pt x="275208" y="44388"/>
                </a:cubicBezTo>
                <a:cubicBezTo>
                  <a:pt x="303335" y="72514"/>
                  <a:pt x="336811" y="29952"/>
                  <a:pt x="355107" y="17755"/>
                </a:cubicBezTo>
                <a:cubicBezTo>
                  <a:pt x="455575" y="78036"/>
                  <a:pt x="331827" y="17755"/>
                  <a:pt x="514905" y="17755"/>
                </a:cubicBezTo>
                <a:cubicBezTo>
                  <a:pt x="534756" y="17755"/>
                  <a:pt x="550416" y="35510"/>
                  <a:pt x="568171" y="44388"/>
                </a:cubicBezTo>
                <a:cubicBezTo>
                  <a:pt x="630315" y="38470"/>
                  <a:pt x="692177" y="26633"/>
                  <a:pt x="754602" y="26633"/>
                </a:cubicBezTo>
                <a:cubicBezTo>
                  <a:pt x="779004" y="26633"/>
                  <a:pt x="801248" y="43227"/>
                  <a:pt x="825623" y="44388"/>
                </a:cubicBezTo>
                <a:cubicBezTo>
                  <a:pt x="864163" y="46223"/>
                  <a:pt x="902563" y="38470"/>
                  <a:pt x="941033" y="35511"/>
                </a:cubicBezTo>
                <a:cubicBezTo>
                  <a:pt x="1005203" y="67596"/>
                  <a:pt x="1050978" y="97870"/>
                  <a:pt x="1136342" y="79899"/>
                </a:cubicBezTo>
                <a:cubicBezTo>
                  <a:pt x="1155767" y="75809"/>
                  <a:pt x="1154097" y="44388"/>
                  <a:pt x="1162975" y="26633"/>
                </a:cubicBezTo>
                <a:cubicBezTo>
                  <a:pt x="1186649" y="53266"/>
                  <a:pt x="1200631" y="94020"/>
                  <a:pt x="1233996" y="106532"/>
                </a:cubicBezTo>
                <a:cubicBezTo>
                  <a:pt x="1257670" y="115410"/>
                  <a:pt x="1279955" y="83241"/>
                  <a:pt x="1305017" y="79899"/>
                </a:cubicBezTo>
                <a:lnTo>
                  <a:pt x="1367161" y="88777"/>
                </a:lnTo>
                <a:cubicBezTo>
                  <a:pt x="1393794" y="79899"/>
                  <a:pt x="1420622" y="71586"/>
                  <a:pt x="1447060" y="62144"/>
                </a:cubicBezTo>
                <a:cubicBezTo>
                  <a:pt x="1462067" y="56784"/>
                  <a:pt x="1475672" y="42135"/>
                  <a:pt x="1491448" y="44388"/>
                </a:cubicBezTo>
                <a:cubicBezTo>
                  <a:pt x="1502011" y="45897"/>
                  <a:pt x="1503285" y="62143"/>
                  <a:pt x="1509204" y="71021"/>
                </a:cubicBezTo>
                <a:cubicBezTo>
                  <a:pt x="1565429" y="62143"/>
                  <a:pt x="1620957" y="44388"/>
                  <a:pt x="1677879" y="44388"/>
                </a:cubicBezTo>
                <a:cubicBezTo>
                  <a:pt x="1692675" y="44388"/>
                  <a:pt x="1699485" y="65964"/>
                  <a:pt x="1713390" y="71021"/>
                </a:cubicBezTo>
                <a:cubicBezTo>
                  <a:pt x="1733055" y="78172"/>
                  <a:pt x="1754819" y="76940"/>
                  <a:pt x="1775534" y="79899"/>
                </a:cubicBezTo>
                <a:cubicBezTo>
                  <a:pt x="1793289" y="73981"/>
                  <a:pt x="1810161" y="63839"/>
                  <a:pt x="1828800" y="62144"/>
                </a:cubicBezTo>
                <a:cubicBezTo>
                  <a:pt x="1843827" y="60778"/>
                  <a:pt x="1858099" y="71021"/>
                  <a:pt x="1873188" y="71021"/>
                </a:cubicBezTo>
                <a:cubicBezTo>
                  <a:pt x="1894113" y="71021"/>
                  <a:pt x="1914617" y="65103"/>
                  <a:pt x="1935332" y="62144"/>
                </a:cubicBezTo>
                <a:cubicBezTo>
                  <a:pt x="2008431" y="25594"/>
                  <a:pt x="2048854" y="0"/>
                  <a:pt x="2148396" y="0"/>
                </a:cubicBezTo>
                <a:cubicBezTo>
                  <a:pt x="2191483" y="0"/>
                  <a:pt x="2231254" y="23674"/>
                  <a:pt x="2272683" y="35511"/>
                </a:cubicBezTo>
                <a:cubicBezTo>
                  <a:pt x="2302275" y="26633"/>
                  <a:pt x="2330875" y="13247"/>
                  <a:pt x="2361460" y="8878"/>
                </a:cubicBezTo>
                <a:cubicBezTo>
                  <a:pt x="2379392" y="6316"/>
                  <a:pt x="2458610" y="44172"/>
                  <a:pt x="2459114" y="44388"/>
                </a:cubicBezTo>
                <a:cubicBezTo>
                  <a:pt x="2473910" y="41429"/>
                  <a:pt x="2489081" y="31073"/>
                  <a:pt x="2503503" y="35511"/>
                </a:cubicBezTo>
                <a:cubicBezTo>
                  <a:pt x="2530186" y="43721"/>
                  <a:pt x="2546642" y="78505"/>
                  <a:pt x="2574524" y="79899"/>
                </a:cubicBezTo>
                <a:cubicBezTo>
                  <a:pt x="2611909" y="81768"/>
                  <a:pt x="2645545" y="56225"/>
                  <a:pt x="2681056" y="44388"/>
                </a:cubicBezTo>
                <a:cubicBezTo>
                  <a:pt x="2715482" y="70207"/>
                  <a:pt x="2727128" y="87835"/>
                  <a:pt x="2778711" y="79899"/>
                </a:cubicBezTo>
                <a:cubicBezTo>
                  <a:pt x="2798331" y="76881"/>
                  <a:pt x="2814222" y="62144"/>
                  <a:pt x="2831977" y="53266"/>
                </a:cubicBezTo>
                <a:cubicBezTo>
                  <a:pt x="2858610" y="59184"/>
                  <a:pt x="2884635" y="72534"/>
                  <a:pt x="2911876" y="71021"/>
                </a:cubicBezTo>
                <a:cubicBezTo>
                  <a:pt x="2939906" y="69464"/>
                  <a:pt x="2991775" y="44388"/>
                  <a:pt x="2991775" y="44388"/>
                </a:cubicBezTo>
                <a:cubicBezTo>
                  <a:pt x="3018408" y="56225"/>
                  <a:pt x="3042707" y="76680"/>
                  <a:pt x="3071674" y="79899"/>
                </a:cubicBezTo>
                <a:cubicBezTo>
                  <a:pt x="3098790" y="82912"/>
                  <a:pt x="3124360" y="64088"/>
                  <a:pt x="3151573" y="62144"/>
                </a:cubicBezTo>
                <a:cubicBezTo>
                  <a:pt x="3166624" y="61069"/>
                  <a:pt x="3181165" y="68062"/>
                  <a:pt x="3195961" y="71021"/>
                </a:cubicBezTo>
                <a:cubicBezTo>
                  <a:pt x="3213716" y="62143"/>
                  <a:pt x="3230571" y="51172"/>
                  <a:pt x="3249227" y="44388"/>
                </a:cubicBezTo>
                <a:cubicBezTo>
                  <a:pt x="3263408" y="39232"/>
                  <a:pt x="3278643" y="37383"/>
                  <a:pt x="3293615" y="35511"/>
                </a:cubicBezTo>
                <a:cubicBezTo>
                  <a:pt x="3349714" y="28499"/>
                  <a:pt x="3406066" y="23674"/>
                  <a:pt x="3462291" y="17755"/>
                </a:cubicBezTo>
                <a:cubicBezTo>
                  <a:pt x="3489006" y="24434"/>
                  <a:pt x="3535621" y="37382"/>
                  <a:pt x="3559945" y="35511"/>
                </a:cubicBezTo>
                <a:cubicBezTo>
                  <a:pt x="3574054" y="34426"/>
                  <a:pt x="3642047" y="6221"/>
                  <a:pt x="3657600" y="0"/>
                </a:cubicBezTo>
                <a:cubicBezTo>
                  <a:pt x="3687192" y="14796"/>
                  <a:pt x="3714755" y="34658"/>
                  <a:pt x="3746377" y="44388"/>
                </a:cubicBezTo>
                <a:cubicBezTo>
                  <a:pt x="3755321" y="47140"/>
                  <a:pt x="3763699" y="34580"/>
                  <a:pt x="3773010" y="35511"/>
                </a:cubicBezTo>
                <a:cubicBezTo>
                  <a:pt x="3789364" y="37146"/>
                  <a:pt x="3870128" y="64924"/>
                  <a:pt x="3888419" y="71021"/>
                </a:cubicBezTo>
                <a:cubicBezTo>
                  <a:pt x="3902477" y="59775"/>
                  <a:pt x="3933420" y="26633"/>
                  <a:pt x="3959441" y="26633"/>
                </a:cubicBezTo>
                <a:cubicBezTo>
                  <a:pt x="3971642" y="26633"/>
                  <a:pt x="3983114" y="32552"/>
                  <a:pt x="3994951" y="35511"/>
                </a:cubicBezTo>
                <a:cubicBezTo>
                  <a:pt x="3998940" y="33915"/>
                  <a:pt x="4063483" y="5778"/>
                  <a:pt x="4074850" y="8878"/>
                </a:cubicBezTo>
                <a:cubicBezTo>
                  <a:pt x="4097867" y="15155"/>
                  <a:pt x="4114726" y="35824"/>
                  <a:pt x="4136994" y="44388"/>
                </a:cubicBezTo>
                <a:cubicBezTo>
                  <a:pt x="4153794" y="50850"/>
                  <a:pt x="4172505" y="50307"/>
                  <a:pt x="4190260" y="53266"/>
                </a:cubicBezTo>
                <a:cubicBezTo>
                  <a:pt x="4272790" y="12002"/>
                  <a:pt x="4189084" y="45546"/>
                  <a:pt x="4358936" y="53266"/>
                </a:cubicBezTo>
                <a:cubicBezTo>
                  <a:pt x="4379839" y="54216"/>
                  <a:pt x="4400365" y="47347"/>
                  <a:pt x="4421079" y="44388"/>
                </a:cubicBezTo>
                <a:cubicBezTo>
                  <a:pt x="4482200" y="24016"/>
                  <a:pt x="4405370" y="43706"/>
                  <a:pt x="4500979" y="53266"/>
                </a:cubicBezTo>
                <a:cubicBezTo>
                  <a:pt x="4521123" y="55280"/>
                  <a:pt x="4556169" y="34548"/>
                  <a:pt x="4572000" y="26633"/>
                </a:cubicBezTo>
                <a:cubicBezTo>
                  <a:pt x="4601050" y="36317"/>
                  <a:pt x="4643619" y="51263"/>
                  <a:pt x="4669654" y="53266"/>
                </a:cubicBezTo>
                <a:cubicBezTo>
                  <a:pt x="4684699" y="54423"/>
                  <a:pt x="4699247" y="47347"/>
                  <a:pt x="4714043" y="44388"/>
                </a:cubicBezTo>
                <a:cubicBezTo>
                  <a:pt x="4817908" y="51807"/>
                  <a:pt x="4840020" y="63736"/>
                  <a:pt x="4935984" y="35511"/>
                </a:cubicBezTo>
                <a:cubicBezTo>
                  <a:pt x="4955028" y="29910"/>
                  <a:pt x="4971495" y="17756"/>
                  <a:pt x="4989250" y="8878"/>
                </a:cubicBezTo>
                <a:cubicBezTo>
                  <a:pt x="5004046" y="14796"/>
                  <a:pt x="5018179" y="22768"/>
                  <a:pt x="5033639" y="26633"/>
                </a:cubicBezTo>
                <a:cubicBezTo>
                  <a:pt x="5053939" y="31708"/>
                  <a:pt x="5078539" y="23657"/>
                  <a:pt x="5095782" y="35511"/>
                </a:cubicBezTo>
                <a:cubicBezTo>
                  <a:pt x="5128589" y="58066"/>
                  <a:pt x="5149048" y="94695"/>
                  <a:pt x="5175681" y="124287"/>
                </a:cubicBezTo>
                <a:cubicBezTo>
                  <a:pt x="5193436" y="121328"/>
                  <a:pt x="5214547" y="126210"/>
                  <a:pt x="5228947" y="115410"/>
                </a:cubicBezTo>
                <a:cubicBezTo>
                  <a:pt x="5252621" y="97655"/>
                  <a:pt x="5254633" y="55114"/>
                  <a:pt x="5282213" y="44388"/>
                </a:cubicBezTo>
                <a:cubicBezTo>
                  <a:pt x="5315424" y="31473"/>
                  <a:pt x="5353234" y="50307"/>
                  <a:pt x="5388745" y="53266"/>
                </a:cubicBezTo>
                <a:cubicBezTo>
                  <a:pt x="5592699" y="30604"/>
                  <a:pt x="5323621" y="53160"/>
                  <a:pt x="5575177" y="62144"/>
                </a:cubicBezTo>
                <a:cubicBezTo>
                  <a:pt x="5635372" y="64294"/>
                  <a:pt x="5834825" y="40887"/>
                  <a:pt x="5885895" y="35511"/>
                </a:cubicBezTo>
                <a:cubicBezTo>
                  <a:pt x="5969731" y="14551"/>
                  <a:pt x="5863203" y="32999"/>
                  <a:pt x="5974672" y="53266"/>
                </a:cubicBezTo>
                <a:cubicBezTo>
                  <a:pt x="5989518" y="55965"/>
                  <a:pt x="6004264" y="47347"/>
                  <a:pt x="6019060" y="44388"/>
                </a:cubicBezTo>
                <a:cubicBezTo>
                  <a:pt x="6051611" y="50307"/>
                  <a:pt x="6083629" y="62144"/>
                  <a:pt x="6116714" y="62144"/>
                </a:cubicBezTo>
                <a:cubicBezTo>
                  <a:pt x="6141117" y="62144"/>
                  <a:pt x="6163958" y="49875"/>
                  <a:pt x="6187736" y="44388"/>
                </a:cubicBezTo>
                <a:cubicBezTo>
                  <a:pt x="6202439" y="40995"/>
                  <a:pt x="6217328" y="38470"/>
                  <a:pt x="6232124" y="35511"/>
                </a:cubicBezTo>
                <a:cubicBezTo>
                  <a:pt x="6341420" y="57370"/>
                  <a:pt x="6291026" y="57534"/>
                  <a:pt x="6383045" y="44388"/>
                </a:cubicBezTo>
                <a:cubicBezTo>
                  <a:pt x="6409678" y="50307"/>
                  <a:pt x="6435995" y="66399"/>
                  <a:pt x="6462944" y="62144"/>
                </a:cubicBezTo>
                <a:cubicBezTo>
                  <a:pt x="6495624" y="56984"/>
                  <a:pt x="6551720" y="17755"/>
                  <a:pt x="6551720" y="17755"/>
                </a:cubicBezTo>
                <a:cubicBezTo>
                  <a:pt x="6674115" y="52726"/>
                  <a:pt x="6556280" y="26633"/>
                  <a:pt x="6747029" y="26633"/>
                </a:cubicBezTo>
                <a:cubicBezTo>
                  <a:pt x="6759230" y="26633"/>
                  <a:pt x="6770894" y="31872"/>
                  <a:pt x="6782540" y="35511"/>
                </a:cubicBezTo>
                <a:cubicBezTo>
                  <a:pt x="6818268" y="46676"/>
                  <a:pt x="6853561" y="59184"/>
                  <a:pt x="6889072" y="71021"/>
                </a:cubicBezTo>
                <a:cubicBezTo>
                  <a:pt x="6915705" y="56225"/>
                  <a:pt x="6939414" y="34022"/>
                  <a:pt x="6968971" y="26633"/>
                </a:cubicBezTo>
                <a:cubicBezTo>
                  <a:pt x="6989271" y="21558"/>
                  <a:pt x="7010268" y="33698"/>
                  <a:pt x="7031114" y="35511"/>
                </a:cubicBezTo>
                <a:cubicBezTo>
                  <a:pt x="7078376" y="39621"/>
                  <a:pt x="7125809" y="41429"/>
                  <a:pt x="7173157" y="44388"/>
                </a:cubicBezTo>
                <a:cubicBezTo>
                  <a:pt x="7232342" y="53266"/>
                  <a:pt x="7290916" y="73512"/>
                  <a:pt x="7350711" y="71021"/>
                </a:cubicBezTo>
                <a:cubicBezTo>
                  <a:pt x="7367436" y="70324"/>
                  <a:pt x="7371249" y="42997"/>
                  <a:pt x="7386221" y="35511"/>
                </a:cubicBezTo>
                <a:cubicBezTo>
                  <a:pt x="7396808" y="30217"/>
                  <a:pt x="7409895" y="35511"/>
                  <a:pt x="7421732" y="355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31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42809C0-55A6-4670-98D0-3589CCC096AB}"/>
              </a:ext>
            </a:extLst>
          </p:cNvPr>
          <p:cNvPicPr>
            <a:picLocks noChangeAspect="1"/>
          </p:cNvPicPr>
          <p:nvPr/>
        </p:nvPicPr>
        <p:blipFill>
          <a:blip r:embed="rId3">
            <a:extLst>
              <a:ext uri="{28A0092B-C50C-407E-A947-70E740481C1C}">
                <a14:useLocalDpi xmlns:a14="http://schemas.microsoft.com/office/drawing/2010/main" val="0"/>
              </a:ext>
            </a:extLst>
          </a:blip>
          <a:srcRect t="3688" b="3688"/>
          <a:stretch/>
        </p:blipFill>
        <p:spPr>
          <a:xfrm>
            <a:off x="693920" y="2183182"/>
            <a:ext cx="4744855" cy="2917119"/>
          </a:xfrm>
          <a:prstGeom prst="rect">
            <a:avLst/>
          </a:prstGeom>
        </p:spPr>
      </p:pic>
      <p:sp>
        <p:nvSpPr>
          <p:cNvPr id="8" name="ZoneTexte 7">
            <a:extLst>
              <a:ext uri="{FF2B5EF4-FFF2-40B4-BE49-F238E27FC236}">
                <a16:creationId xmlns:a16="http://schemas.microsoft.com/office/drawing/2014/main" id="{EA7EF35F-CB07-4A44-B071-9E7C00B0C00E}"/>
              </a:ext>
            </a:extLst>
          </p:cNvPr>
          <p:cNvSpPr txBox="1"/>
          <p:nvPr/>
        </p:nvSpPr>
        <p:spPr>
          <a:xfrm>
            <a:off x="4080711" y="5098094"/>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grpSp>
        <p:nvGrpSpPr>
          <p:cNvPr id="22" name="Groupe 21">
            <a:extLst>
              <a:ext uri="{FF2B5EF4-FFF2-40B4-BE49-F238E27FC236}">
                <a16:creationId xmlns:a16="http://schemas.microsoft.com/office/drawing/2014/main" id="{BA3267D1-0EDF-4D7A-9799-EFD264817A96}"/>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CA187B5B-9BF4-4E15-B16F-9A6C800B1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4" name="ZoneTexte 23">
              <a:extLst>
                <a:ext uri="{FF2B5EF4-FFF2-40B4-BE49-F238E27FC236}">
                  <a16:creationId xmlns:a16="http://schemas.microsoft.com/office/drawing/2014/main" id="{3B90324D-96B2-41B9-9304-7963F3EB073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5" name="ZoneTexte 24">
              <a:extLst>
                <a:ext uri="{FF2B5EF4-FFF2-40B4-BE49-F238E27FC236}">
                  <a16:creationId xmlns:a16="http://schemas.microsoft.com/office/drawing/2014/main" id="{49485136-32EA-480E-9004-F6F1E57CAC51}"/>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sp>
        <p:nvSpPr>
          <p:cNvPr id="32" name="TextBox 4">
            <a:extLst>
              <a:ext uri="{FF2B5EF4-FFF2-40B4-BE49-F238E27FC236}">
                <a16:creationId xmlns:a16="http://schemas.microsoft.com/office/drawing/2014/main" id="{11BCAB39-7781-4E5D-BF51-1A2CA7EDB9C9}"/>
              </a:ext>
            </a:extLst>
          </p:cNvPr>
          <p:cNvSpPr txBox="1"/>
          <p:nvPr/>
        </p:nvSpPr>
        <p:spPr>
          <a:xfrm>
            <a:off x="6000750" y="2009472"/>
            <a:ext cx="549733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Puffin de Scopoli*</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jusqu’à 5 m de profondeur</a:t>
            </a:r>
          </a:p>
          <a:p>
            <a:pPr marL="285750" indent="-285750">
              <a:lnSpc>
                <a:spcPct val="150000"/>
              </a:lnSpc>
              <a:buFont typeface="Arial" panose="020B0604020202020204" pitchFamily="34" charset="0"/>
              <a:buChar char="•"/>
            </a:pPr>
            <a:endParaRPr lang="en-US" dirty="0"/>
          </a:p>
        </p:txBody>
      </p:sp>
      <p:sp>
        <p:nvSpPr>
          <p:cNvPr id="33" name="ZoneTexte 32">
            <a:extLst>
              <a:ext uri="{FF2B5EF4-FFF2-40B4-BE49-F238E27FC236}">
                <a16:creationId xmlns:a16="http://schemas.microsoft.com/office/drawing/2014/main" id="{4635779B-0D3B-42F4-A636-3727273DE0AC}"/>
              </a:ext>
            </a:extLst>
          </p:cNvPr>
          <p:cNvSpPr txBox="1"/>
          <p:nvPr/>
        </p:nvSpPr>
        <p:spPr>
          <a:xfrm>
            <a:off x="6000749" y="5288594"/>
            <a:ext cx="1805879" cy="307777"/>
          </a:xfrm>
          <a:prstGeom prst="rect">
            <a:avLst/>
          </a:prstGeom>
          <a:noFill/>
        </p:spPr>
        <p:txBody>
          <a:bodyPr wrap="none" rtlCol="0">
            <a:spAutoFit/>
          </a:bodyPr>
          <a:lstStyle/>
          <a:p>
            <a:r>
              <a:rPr lang="en-GB" sz="1400" dirty="0"/>
              <a:t>* </a:t>
            </a:r>
            <a:r>
              <a:rPr lang="en-GB" sz="1400" i="1" dirty="0" err="1"/>
              <a:t>Scopoli’s</a:t>
            </a:r>
            <a:r>
              <a:rPr lang="en-GB" sz="1400" i="1" dirty="0"/>
              <a:t> shearwater</a:t>
            </a:r>
          </a:p>
        </p:txBody>
      </p:sp>
      <p:grpSp>
        <p:nvGrpSpPr>
          <p:cNvPr id="34" name="Groupe 33">
            <a:extLst>
              <a:ext uri="{FF2B5EF4-FFF2-40B4-BE49-F238E27FC236}">
                <a16:creationId xmlns:a16="http://schemas.microsoft.com/office/drawing/2014/main" id="{7F0E9EBC-70CA-40AE-8431-980E8B3DE0BF}"/>
              </a:ext>
            </a:extLst>
          </p:cNvPr>
          <p:cNvGrpSpPr/>
          <p:nvPr/>
        </p:nvGrpSpPr>
        <p:grpSpPr>
          <a:xfrm>
            <a:off x="11498080" y="602928"/>
            <a:ext cx="677164" cy="523219"/>
            <a:chOff x="11498080" y="602928"/>
            <a:chExt cx="677164" cy="523219"/>
          </a:xfrm>
        </p:grpSpPr>
        <p:sp>
          <p:nvSpPr>
            <p:cNvPr id="35" name="Graphique 6" descr="Colibri">
              <a:extLst>
                <a:ext uri="{FF2B5EF4-FFF2-40B4-BE49-F238E27FC236}">
                  <a16:creationId xmlns:a16="http://schemas.microsoft.com/office/drawing/2014/main" id="{1AA3F798-29A2-400E-8F3E-981D0D4C1B4D}"/>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6" name="ZoneTexte 35">
              <a:extLst>
                <a:ext uri="{FF2B5EF4-FFF2-40B4-BE49-F238E27FC236}">
                  <a16:creationId xmlns:a16="http://schemas.microsoft.com/office/drawing/2014/main" id="{4A4B4608-7620-4B13-8D07-FBA15666238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8</a:t>
              </a:fld>
              <a:endParaRPr lang="en-GB" sz="1600" b="1" dirty="0">
                <a:solidFill>
                  <a:srgbClr val="4D85AC"/>
                </a:solidFill>
              </a:endParaRPr>
            </a:p>
          </p:txBody>
        </p:sp>
      </p:grpSp>
      <p:grpSp>
        <p:nvGrpSpPr>
          <p:cNvPr id="37" name="Groupe 36">
            <a:extLst>
              <a:ext uri="{FF2B5EF4-FFF2-40B4-BE49-F238E27FC236}">
                <a16:creationId xmlns:a16="http://schemas.microsoft.com/office/drawing/2014/main" id="{FAE2C2AF-0726-40D9-AA99-2A85C4A69E01}"/>
              </a:ext>
            </a:extLst>
          </p:cNvPr>
          <p:cNvGrpSpPr/>
          <p:nvPr/>
        </p:nvGrpSpPr>
        <p:grpSpPr>
          <a:xfrm>
            <a:off x="696373" y="92332"/>
            <a:ext cx="10797650" cy="400110"/>
            <a:chOff x="696373" y="92332"/>
            <a:chExt cx="10797650" cy="400110"/>
          </a:xfrm>
        </p:grpSpPr>
        <p:sp>
          <p:nvSpPr>
            <p:cNvPr id="38" name="ZoneTexte 37">
              <a:extLst>
                <a:ext uri="{FF2B5EF4-FFF2-40B4-BE49-F238E27FC236}">
                  <a16:creationId xmlns:a16="http://schemas.microsoft.com/office/drawing/2014/main" id="{CA13FA0B-76C1-45FA-953B-8791ADBE4CB0}"/>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9" name="ZoneTexte 38">
              <a:extLst>
                <a:ext uri="{FF2B5EF4-FFF2-40B4-BE49-F238E27FC236}">
                  <a16:creationId xmlns:a16="http://schemas.microsoft.com/office/drawing/2014/main" id="{D35B8EE1-FEDA-4E40-AED8-EE2FF2BD96C1}"/>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40" name="ZoneTexte 39">
              <a:extLst>
                <a:ext uri="{FF2B5EF4-FFF2-40B4-BE49-F238E27FC236}">
                  <a16:creationId xmlns:a16="http://schemas.microsoft.com/office/drawing/2014/main" id="{0F804482-47DA-4CF3-88BC-F1E65538105F}"/>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41" name="ZoneTexte 40">
              <a:extLst>
                <a:ext uri="{FF2B5EF4-FFF2-40B4-BE49-F238E27FC236}">
                  <a16:creationId xmlns:a16="http://schemas.microsoft.com/office/drawing/2014/main" id="{EA826AB4-5559-4503-B730-DACE46563C31}"/>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42" name="ZoneTexte 41">
              <a:extLst>
                <a:ext uri="{FF2B5EF4-FFF2-40B4-BE49-F238E27FC236}">
                  <a16:creationId xmlns:a16="http://schemas.microsoft.com/office/drawing/2014/main" id="{16F900D5-38B3-49C2-B6BC-D2219BD2F9B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423422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068853" cy="523220"/>
          </a:xfrm>
          <a:prstGeom prst="rect">
            <a:avLst/>
          </a:prstGeom>
          <a:noFill/>
        </p:spPr>
        <p:txBody>
          <a:bodyPr wrap="none" rtlCol="0">
            <a:spAutoFit/>
          </a:bodyPr>
          <a:lstStyle/>
          <a:p>
            <a:r>
              <a:rPr lang="fr-FR" sz="2800" b="1" cap="small" dirty="0">
                <a:latin typeface="+mj-lt"/>
              </a:rPr>
              <a:t>Deux jeux de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F1787BCE-4D0A-40FA-9809-4047DBC50366}"/>
              </a:ext>
            </a:extLst>
          </p:cNvPr>
          <p:cNvPicPr>
            <a:picLocks noChangeAspect="1"/>
          </p:cNvPicPr>
          <p:nvPr/>
        </p:nvPicPr>
        <p:blipFill>
          <a:blip r:embed="rId2"/>
          <a:stretch>
            <a:fillRect/>
          </a:stretch>
        </p:blipFill>
        <p:spPr>
          <a:xfrm>
            <a:off x="972293" y="1936217"/>
            <a:ext cx="4560819" cy="3110355"/>
          </a:xfrm>
          <a:prstGeom prst="rect">
            <a:avLst/>
          </a:prstGeom>
        </p:spPr>
      </p:pic>
      <p:sp>
        <p:nvSpPr>
          <p:cNvPr id="3" name="TextBox 2">
            <a:extLst>
              <a:ext uri="{FF2B5EF4-FFF2-40B4-BE49-F238E27FC236}">
                <a16:creationId xmlns:a16="http://schemas.microsoft.com/office/drawing/2014/main" id="{DE5F09FF-7E47-40D4-BC94-DBDCE866CED1}"/>
              </a:ext>
            </a:extLst>
          </p:cNvPr>
          <p:cNvSpPr txBox="1"/>
          <p:nvPr/>
        </p:nvSpPr>
        <p:spPr>
          <a:xfrm>
            <a:off x="5829864" y="2642716"/>
            <a:ext cx="582211" cy="923330"/>
          </a:xfrm>
          <a:prstGeom prst="rect">
            <a:avLst/>
          </a:prstGeom>
          <a:noFill/>
        </p:spPr>
        <p:txBody>
          <a:bodyPr wrap="none" rtlCol="0">
            <a:spAutoFit/>
          </a:bodyPr>
          <a:lstStyle/>
          <a:p>
            <a:r>
              <a:rPr lang="en-US" sz="5400" b="1" dirty="0">
                <a:solidFill>
                  <a:srgbClr val="4D85AC"/>
                </a:solidFill>
              </a:rPr>
              <a:t>+</a:t>
            </a:r>
            <a:r>
              <a:rPr lang="en-US" dirty="0">
                <a:solidFill>
                  <a:srgbClr val="4D85AC"/>
                </a:solidFill>
              </a:rPr>
              <a:t> </a:t>
            </a:r>
          </a:p>
        </p:txBody>
      </p:sp>
      <p:grpSp>
        <p:nvGrpSpPr>
          <p:cNvPr id="4" name="Groupe 3">
            <a:extLst>
              <a:ext uri="{FF2B5EF4-FFF2-40B4-BE49-F238E27FC236}">
                <a16:creationId xmlns:a16="http://schemas.microsoft.com/office/drawing/2014/main" id="{BC6F0A3F-1CC8-4ADC-B704-BD211454FE18}"/>
              </a:ext>
            </a:extLst>
          </p:cNvPr>
          <p:cNvGrpSpPr/>
          <p:nvPr/>
        </p:nvGrpSpPr>
        <p:grpSpPr>
          <a:xfrm>
            <a:off x="6518345" y="1373549"/>
            <a:ext cx="5385783" cy="4857606"/>
            <a:chOff x="6518345" y="985910"/>
            <a:chExt cx="5385783" cy="4857606"/>
          </a:xfrm>
        </p:grpSpPr>
        <p:pic>
          <p:nvPicPr>
            <p:cNvPr id="5" name="Picture 4">
              <a:extLst>
                <a:ext uri="{FF2B5EF4-FFF2-40B4-BE49-F238E27FC236}">
                  <a16:creationId xmlns:a16="http://schemas.microsoft.com/office/drawing/2014/main" id="{655CB63A-9E4D-4E74-89F6-5EA23BF8069B}"/>
                </a:ext>
              </a:extLst>
            </p:cNvPr>
            <p:cNvPicPr>
              <a:picLocks noChangeAspect="1"/>
            </p:cNvPicPr>
            <p:nvPr/>
          </p:nvPicPr>
          <p:blipFill>
            <a:blip r:embed="rId3"/>
            <a:stretch>
              <a:fillRect/>
            </a:stretch>
          </p:blipFill>
          <p:spPr>
            <a:xfrm>
              <a:off x="8170328" y="985910"/>
              <a:ext cx="3733800" cy="2371725"/>
            </a:xfrm>
            <a:prstGeom prst="rect">
              <a:avLst/>
            </a:prstGeom>
          </p:spPr>
        </p:pic>
        <p:pic>
          <p:nvPicPr>
            <p:cNvPr id="7" name="Picture 6">
              <a:extLst>
                <a:ext uri="{FF2B5EF4-FFF2-40B4-BE49-F238E27FC236}">
                  <a16:creationId xmlns:a16="http://schemas.microsoft.com/office/drawing/2014/main" id="{0B0987AD-27F4-4A7C-847F-4ABE2A22308B}"/>
                </a:ext>
              </a:extLst>
            </p:cNvPr>
            <p:cNvPicPr>
              <a:picLocks noChangeAspect="1"/>
            </p:cNvPicPr>
            <p:nvPr/>
          </p:nvPicPr>
          <p:blipFill>
            <a:blip r:embed="rId4"/>
            <a:stretch>
              <a:fillRect/>
            </a:stretch>
          </p:blipFill>
          <p:spPr>
            <a:xfrm>
              <a:off x="6518345" y="2129523"/>
              <a:ext cx="4400550" cy="2390775"/>
            </a:xfrm>
            <a:prstGeom prst="rect">
              <a:avLst/>
            </a:prstGeom>
          </p:spPr>
        </p:pic>
        <p:pic>
          <p:nvPicPr>
            <p:cNvPr id="9" name="Picture 8">
              <a:extLst>
                <a:ext uri="{FF2B5EF4-FFF2-40B4-BE49-F238E27FC236}">
                  <a16:creationId xmlns:a16="http://schemas.microsoft.com/office/drawing/2014/main" id="{BC19CE03-2562-4C10-9CBA-BCBF8A454D77}"/>
                </a:ext>
              </a:extLst>
            </p:cNvPr>
            <p:cNvPicPr>
              <a:picLocks noChangeAspect="1"/>
            </p:cNvPicPr>
            <p:nvPr/>
          </p:nvPicPr>
          <p:blipFill>
            <a:blip r:embed="rId5"/>
            <a:stretch>
              <a:fillRect/>
            </a:stretch>
          </p:blipFill>
          <p:spPr>
            <a:xfrm>
              <a:off x="7684023" y="3500366"/>
              <a:ext cx="3810000" cy="2343150"/>
            </a:xfrm>
            <a:prstGeom prst="rect">
              <a:avLst/>
            </a:prstGeom>
          </p:spPr>
        </p:pic>
      </p:grpSp>
      <p:sp>
        <p:nvSpPr>
          <p:cNvPr id="18" name="ZoneTexte 17">
            <a:extLst>
              <a:ext uri="{FF2B5EF4-FFF2-40B4-BE49-F238E27FC236}">
                <a16:creationId xmlns:a16="http://schemas.microsoft.com/office/drawing/2014/main" id="{207DF53C-BE2A-44C7-9546-B4EF43A7945E}"/>
              </a:ext>
            </a:extLst>
          </p:cNvPr>
          <p:cNvSpPr txBox="1"/>
          <p:nvPr/>
        </p:nvSpPr>
        <p:spPr>
          <a:xfrm>
            <a:off x="3282175" y="5046572"/>
            <a:ext cx="2282997" cy="261610"/>
          </a:xfrm>
          <a:prstGeom prst="rect">
            <a:avLst/>
          </a:prstGeom>
          <a:noFill/>
        </p:spPr>
        <p:txBody>
          <a:bodyPr wrap="none" rtlCol="0">
            <a:spAutoFit/>
          </a:bodyPr>
          <a:lstStyle/>
          <a:p>
            <a:r>
              <a:rPr lang="en-GB" sz="1100" dirty="0">
                <a:solidFill>
                  <a:schemeClr val="tx1">
                    <a:lumMod val="50000"/>
                    <a:lumOff val="50000"/>
                  </a:schemeClr>
                </a:solidFill>
              </a:rPr>
              <a:t>wiley.com &gt; DOI: 10.1111/ddi.12832</a:t>
            </a:r>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18/01/2022</a:t>
              </a:fld>
              <a:endParaRPr lang="en-GB" sz="1600" b="1" cap="small" dirty="0">
                <a:latin typeface="+mj-lt"/>
              </a:endParaRPr>
            </a:p>
          </p:txBody>
        </p:sp>
      </p:grpSp>
      <p:grpSp>
        <p:nvGrpSpPr>
          <p:cNvPr id="23" name="Groupe 22">
            <a:extLst>
              <a:ext uri="{FF2B5EF4-FFF2-40B4-BE49-F238E27FC236}">
                <a16:creationId xmlns:a16="http://schemas.microsoft.com/office/drawing/2014/main" id="{4A35598E-6E7E-4DD7-8818-802E0D337A1D}"/>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27B6C0BA-C3EE-4C0D-8E38-8CBB5518126F}"/>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5" name="ZoneTexte 24">
              <a:extLst>
                <a:ext uri="{FF2B5EF4-FFF2-40B4-BE49-F238E27FC236}">
                  <a16:creationId xmlns:a16="http://schemas.microsoft.com/office/drawing/2014/main" id="{415FF602-B003-4F36-99D2-B12A6E0A4B5D}"/>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9</a:t>
              </a:fld>
              <a:endParaRPr lang="en-GB" sz="1600" b="1" dirty="0">
                <a:solidFill>
                  <a:srgbClr val="4D85AC"/>
                </a:solidFill>
              </a:endParaRPr>
            </a:p>
          </p:txBody>
        </p:sp>
      </p:grpSp>
      <p:grpSp>
        <p:nvGrpSpPr>
          <p:cNvPr id="31" name="Groupe 30">
            <a:extLst>
              <a:ext uri="{FF2B5EF4-FFF2-40B4-BE49-F238E27FC236}">
                <a16:creationId xmlns:a16="http://schemas.microsoft.com/office/drawing/2014/main" id="{B530AFFA-6728-4BDE-946F-482F58C30FE4}"/>
              </a:ext>
            </a:extLst>
          </p:cNvPr>
          <p:cNvGrpSpPr/>
          <p:nvPr/>
        </p:nvGrpSpPr>
        <p:grpSpPr>
          <a:xfrm>
            <a:off x="696373" y="92332"/>
            <a:ext cx="10797650" cy="400110"/>
            <a:chOff x="696373" y="92332"/>
            <a:chExt cx="10797650" cy="400110"/>
          </a:xfrm>
        </p:grpSpPr>
        <p:sp>
          <p:nvSpPr>
            <p:cNvPr id="32" name="ZoneTexte 31">
              <a:extLst>
                <a:ext uri="{FF2B5EF4-FFF2-40B4-BE49-F238E27FC236}">
                  <a16:creationId xmlns:a16="http://schemas.microsoft.com/office/drawing/2014/main" id="{497AB48E-9ECF-458B-A7A6-41628A9CC242}"/>
                </a:ext>
              </a:extLst>
            </p:cNvPr>
            <p:cNvSpPr txBox="1"/>
            <p:nvPr/>
          </p:nvSpPr>
          <p:spPr>
            <a:xfrm>
              <a:off x="696373" y="92332"/>
              <a:ext cx="1501373"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Introduction</a:t>
              </a:r>
              <a:endParaRPr lang="en-GB" sz="2000" cap="small" dirty="0">
                <a:solidFill>
                  <a:schemeClr val="bg2">
                    <a:lumMod val="90000"/>
                  </a:schemeClr>
                </a:solidFill>
                <a:latin typeface="+mj-lt"/>
              </a:endParaRPr>
            </a:p>
          </p:txBody>
        </p:sp>
        <p:sp>
          <p:nvSpPr>
            <p:cNvPr id="33" name="ZoneTexte 32">
              <a:extLst>
                <a:ext uri="{FF2B5EF4-FFF2-40B4-BE49-F238E27FC236}">
                  <a16:creationId xmlns:a16="http://schemas.microsoft.com/office/drawing/2014/main" id="{A7395F63-6874-42BD-8049-10EDBBECE7A3}"/>
                </a:ext>
              </a:extLst>
            </p:cNvPr>
            <p:cNvSpPr txBox="1"/>
            <p:nvPr/>
          </p:nvSpPr>
          <p:spPr>
            <a:xfrm>
              <a:off x="10176162" y="92332"/>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sp>
          <p:nvSpPr>
            <p:cNvPr id="34" name="ZoneTexte 33">
              <a:extLst>
                <a:ext uri="{FF2B5EF4-FFF2-40B4-BE49-F238E27FC236}">
                  <a16:creationId xmlns:a16="http://schemas.microsoft.com/office/drawing/2014/main" id="{806ABD3C-3BB4-4B2E-8C6F-F8FC012EF565}"/>
                </a:ext>
              </a:extLst>
            </p:cNvPr>
            <p:cNvSpPr txBox="1"/>
            <p:nvPr/>
          </p:nvSpPr>
          <p:spPr>
            <a:xfrm>
              <a:off x="3368855" y="92332"/>
              <a:ext cx="1030668" cy="400110"/>
            </a:xfrm>
            <a:prstGeom prst="rect">
              <a:avLst/>
            </a:prstGeom>
            <a:noFill/>
          </p:spPr>
          <p:txBody>
            <a:bodyPr wrap="none" rtlCol="0" anchor="ctr">
              <a:spAutoFit/>
            </a:bodyPr>
            <a:lstStyle/>
            <a:p>
              <a:pPr algn="ctr"/>
              <a:r>
                <a:rPr lang="fr-FR" sz="2000" b="1" cap="small" dirty="0">
                  <a:solidFill>
                    <a:schemeClr val="bg1"/>
                  </a:solidFill>
                  <a:latin typeface="+mj-lt"/>
                </a:rPr>
                <a:t>Données</a:t>
              </a:r>
              <a:endParaRPr lang="en-GB" sz="2000" b="1" cap="small" dirty="0">
                <a:solidFill>
                  <a:schemeClr val="bg1"/>
                </a:solidFill>
                <a:latin typeface="+mj-lt"/>
              </a:endParaRPr>
            </a:p>
          </p:txBody>
        </p:sp>
        <p:sp>
          <p:nvSpPr>
            <p:cNvPr id="35" name="ZoneTexte 34">
              <a:extLst>
                <a:ext uri="{FF2B5EF4-FFF2-40B4-BE49-F238E27FC236}">
                  <a16:creationId xmlns:a16="http://schemas.microsoft.com/office/drawing/2014/main" id="{84336F30-27A8-4ED7-B4BA-F2D2D4A34D82}"/>
                </a:ext>
              </a:extLst>
            </p:cNvPr>
            <p:cNvSpPr txBox="1"/>
            <p:nvPr/>
          </p:nvSpPr>
          <p:spPr>
            <a:xfrm>
              <a:off x="5570632" y="92332"/>
              <a:ext cx="117493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Démarche</a:t>
              </a:r>
              <a:endParaRPr lang="en-GB" sz="2000" cap="small" dirty="0">
                <a:solidFill>
                  <a:schemeClr val="bg2">
                    <a:lumMod val="90000"/>
                  </a:schemeClr>
                </a:solidFill>
                <a:latin typeface="+mj-lt"/>
              </a:endParaRPr>
            </a:p>
          </p:txBody>
        </p:sp>
        <p:sp>
          <p:nvSpPr>
            <p:cNvPr id="36" name="ZoneTexte 35">
              <a:extLst>
                <a:ext uri="{FF2B5EF4-FFF2-40B4-BE49-F238E27FC236}">
                  <a16:creationId xmlns:a16="http://schemas.microsoft.com/office/drawing/2014/main" id="{0E669EF5-C5AD-4CD0-A7D0-3DF1CC164FB7}"/>
                </a:ext>
              </a:extLst>
            </p:cNvPr>
            <p:cNvSpPr txBox="1"/>
            <p:nvPr/>
          </p:nvSpPr>
          <p:spPr>
            <a:xfrm>
              <a:off x="7916679" y="92332"/>
              <a:ext cx="1088376"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Résultats</a:t>
              </a:r>
              <a:endParaRPr lang="en-GB" sz="2000" cap="small" dirty="0">
                <a:solidFill>
                  <a:schemeClr val="bg2">
                    <a:lumMod val="90000"/>
                  </a:schemeClr>
                </a:solidFill>
                <a:latin typeface="+mj-lt"/>
              </a:endParaRPr>
            </a:p>
          </p:txBody>
        </p:sp>
      </p:grpSp>
    </p:spTree>
    <p:extLst>
      <p:ext uri="{BB962C8B-B14F-4D97-AF65-F5344CB8AC3E}">
        <p14:creationId xmlns:p14="http://schemas.microsoft.com/office/powerpoint/2010/main" val="19167469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2000</Words>
  <Application>Microsoft Office PowerPoint</Application>
  <PresentationFormat>Grand écran</PresentationFormat>
  <Paragraphs>283</Paragraphs>
  <Slides>15</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Calibri Light</vt:lpstr>
      <vt:lpstr>Cambria Math</vt:lpstr>
      <vt:lpstr>Consolas</vt:lpstr>
      <vt:lpstr>Open Sans</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257</cp:revision>
  <dcterms:created xsi:type="dcterms:W3CDTF">2021-12-17T07:22:13Z</dcterms:created>
  <dcterms:modified xsi:type="dcterms:W3CDTF">2022-01-18T08:09:28Z</dcterms:modified>
</cp:coreProperties>
</file>