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7" r:id="rId4"/>
    <p:sldId id="272" r:id="rId5"/>
    <p:sldId id="273" r:id="rId6"/>
    <p:sldId id="268" r:id="rId7"/>
    <p:sldId id="270" r:id="rId8"/>
    <p:sldId id="259" r:id="rId9"/>
    <p:sldId id="260" r:id="rId10"/>
    <p:sldId id="261" r:id="rId11"/>
    <p:sldId id="262" r:id="rId12"/>
    <p:sldId id="263" r:id="rId13"/>
    <p:sldId id="271"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85AC"/>
    <a:srgbClr val="F6DE2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442" autoAdjust="0"/>
  </p:normalViewPr>
  <p:slideViewPr>
    <p:cSldViewPr snapToGrid="0">
      <p:cViewPr>
        <p:scale>
          <a:sx n="75" d="100"/>
          <a:sy n="75" d="100"/>
        </p:scale>
        <p:origin x="9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0F073-C889-4F11-9408-744CDA7946D2}" type="datetimeFigureOut">
              <a:rPr lang="en-GB" smtClean="0"/>
              <a:t>11/01/2022</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37EFF-6C61-4937-B1C1-A794E64DAC0F}" type="slidenum">
              <a:rPr lang="en-GB" smtClean="0"/>
              <a:t>‹#›</a:t>
            </a:fld>
            <a:endParaRPr lang="en-GB"/>
          </a:p>
        </p:txBody>
      </p:sp>
    </p:spTree>
    <p:extLst>
      <p:ext uri="{BB962C8B-B14F-4D97-AF65-F5344CB8AC3E}">
        <p14:creationId xmlns:p14="http://schemas.microsoft.com/office/powerpoint/2010/main" val="151676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Seabird populations are typically organized in meta-populations with several breeding colonies dispersed across a large geographical range</a:t>
            </a:r>
          </a:p>
          <a:p>
            <a:endParaRPr lang="en-US"/>
          </a:p>
        </p:txBody>
      </p:sp>
      <p:sp>
        <p:nvSpPr>
          <p:cNvPr id="4" name="Slide Number Placeholder 3"/>
          <p:cNvSpPr>
            <a:spLocks noGrp="1"/>
          </p:cNvSpPr>
          <p:nvPr>
            <p:ph type="sldNum" sz="quarter" idx="5"/>
          </p:nvPr>
        </p:nvSpPr>
        <p:spPr/>
        <p:txBody>
          <a:bodyPr/>
          <a:lstStyle/>
          <a:p>
            <a:fld id="{EDB37EFF-6C61-4937-B1C1-A794E64DAC0F}" type="slidenum">
              <a:rPr lang="en-GB" smtClean="0"/>
              <a:t>2</a:t>
            </a:fld>
            <a:endParaRPr lang="en-GB"/>
          </a:p>
        </p:txBody>
      </p:sp>
    </p:spTree>
    <p:extLst>
      <p:ext uri="{BB962C8B-B14F-4D97-AF65-F5344CB8AC3E}">
        <p14:creationId xmlns:p14="http://schemas.microsoft.com/office/powerpoint/2010/main" val="1213037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a:p>
            <a:pPr marL="285750" indent="-285750">
              <a:lnSpc>
                <a:spcPct val="200000"/>
              </a:lnSpc>
              <a:buFont typeface="Arial" panose="020B0604020202020204" pitchFamily="34" charset="0"/>
              <a:buChar char="•"/>
            </a:pPr>
            <a:r>
              <a:rPr lang="fr-FR" dirty="0"/>
              <a:t>Identification des préférences d’habitats au travers des caractéristiques de mouvement</a:t>
            </a:r>
            <a:r>
              <a:rPr lang="fr-FR" sz="1050" dirty="0"/>
              <a:t>*</a:t>
            </a:r>
          </a:p>
          <a:p>
            <a:pPr marL="285750" indent="-285750">
              <a:lnSpc>
                <a:spcPct val="200000"/>
              </a:lnSpc>
              <a:buFont typeface="Arial" panose="020B0604020202020204" pitchFamily="34" charset="0"/>
              <a:buChar char="•"/>
            </a:pPr>
            <a:r>
              <a:rPr lang="fr-FR" dirty="0"/>
              <a:t>Comparer les habitats préférés entre les sites de piégeage</a:t>
            </a:r>
          </a:p>
          <a:p>
            <a:pPr>
              <a:lnSpc>
                <a:spcPct val="200000"/>
              </a:lnSpc>
            </a:pPr>
            <a:r>
              <a:rPr lang="fr-FR" dirty="0"/>
              <a:t> =&gt; Déplacements complexes de l’oiseau marin </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3</a:t>
            </a:fld>
            <a:endParaRPr lang="en-GB"/>
          </a:p>
        </p:txBody>
      </p:sp>
    </p:spTree>
    <p:extLst>
      <p:ext uri="{BB962C8B-B14F-4D97-AF65-F5344CB8AC3E}">
        <p14:creationId xmlns:p14="http://schemas.microsoft.com/office/powerpoint/2010/main" val="294873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4</a:t>
            </a:fld>
            <a:endParaRPr lang="en-GB"/>
          </a:p>
        </p:txBody>
      </p:sp>
    </p:spTree>
    <p:extLst>
      <p:ext uri="{BB962C8B-B14F-4D97-AF65-F5344CB8AC3E}">
        <p14:creationId xmlns:p14="http://schemas.microsoft.com/office/powerpoint/2010/main" val="411695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5</a:t>
            </a:fld>
            <a:endParaRPr lang="en-GB"/>
          </a:p>
        </p:txBody>
      </p:sp>
    </p:spTree>
    <p:extLst>
      <p:ext uri="{BB962C8B-B14F-4D97-AF65-F5344CB8AC3E}">
        <p14:creationId xmlns:p14="http://schemas.microsoft.com/office/powerpoint/2010/main" val="269489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6</a:t>
            </a:fld>
            <a:endParaRPr lang="en-GB"/>
          </a:p>
        </p:txBody>
      </p:sp>
    </p:spTree>
    <p:extLst>
      <p:ext uri="{BB962C8B-B14F-4D97-AF65-F5344CB8AC3E}">
        <p14:creationId xmlns:p14="http://schemas.microsoft.com/office/powerpoint/2010/main" val="88143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1C1D1E"/>
                </a:solidFill>
                <a:effectLst/>
                <a:latin typeface="Calibri" panose="020F0502020204030204" pitchFamily="34" charset="0"/>
                <a:ea typeface="Yu Mincho" panose="02020400000000000000" pitchFamily="18" charset="-128"/>
                <a:cs typeface="Calibri" panose="020F0502020204030204" pitchFamily="34" charset="0"/>
              </a:rPr>
              <a:t>allows the effects of environmental variables on the movement and selection processes to be distinguished, thus providing a valuable tool for testing hypotheses (e.g. to test whether animals travel faster in certain times or through certain habitats)</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7</a:t>
            </a:fld>
            <a:endParaRPr lang="en-GB"/>
          </a:p>
        </p:txBody>
      </p:sp>
    </p:spTree>
    <p:extLst>
      <p:ext uri="{BB962C8B-B14F-4D97-AF65-F5344CB8AC3E}">
        <p14:creationId xmlns:p14="http://schemas.microsoft.com/office/powerpoint/2010/main" val="3387211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FB95E-05F7-4AE3-B12A-5E35ECC746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D447D7D0-AD52-46A1-B5DD-AC5A861E0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6613DC33-3BCB-46D7-8661-7976798CA23A}"/>
              </a:ext>
            </a:extLst>
          </p:cNvPr>
          <p:cNvSpPr>
            <a:spLocks noGrp="1"/>
          </p:cNvSpPr>
          <p:nvPr>
            <p:ph type="dt" sz="half" idx="10"/>
          </p:nvPr>
        </p:nvSpPr>
        <p:spPr/>
        <p:txBody>
          <a:bodyPr/>
          <a:lstStyle/>
          <a:p>
            <a:fld id="{48D70FE8-65FD-4950-BD19-4EE3A454551B}" type="datetimeFigureOut">
              <a:rPr lang="en-GB" smtClean="0"/>
              <a:t>11/01/2022</a:t>
            </a:fld>
            <a:endParaRPr lang="en-GB"/>
          </a:p>
        </p:txBody>
      </p:sp>
      <p:sp>
        <p:nvSpPr>
          <p:cNvPr id="5" name="Espace réservé du pied de page 4">
            <a:extLst>
              <a:ext uri="{FF2B5EF4-FFF2-40B4-BE49-F238E27FC236}">
                <a16:creationId xmlns:a16="http://schemas.microsoft.com/office/drawing/2014/main" id="{67409D70-3362-4D0D-B5AE-F5E3CCEB2EF8}"/>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9DB6A4C-9FC6-4442-A7F7-9A4B84C17D48}"/>
              </a:ext>
            </a:extLst>
          </p:cNvPr>
          <p:cNvSpPr>
            <a:spLocks noGrp="1"/>
          </p:cNvSpPr>
          <p:nvPr>
            <p:ph type="sldNum" sz="quarter" idx="12"/>
          </p:nvPr>
        </p:nvSpPr>
        <p:spPr/>
        <p:txBody>
          <a:bodyPr/>
          <a:lstStyle/>
          <a:p>
            <a:fld id="{2F292878-7F0B-40D4-A83C-458753F39B78}" type="slidenum">
              <a:rPr lang="en-GB" smtClean="0"/>
              <a:t>‹#›</a:t>
            </a:fld>
            <a:endParaRPr lang="en-GB"/>
          </a:p>
        </p:txBody>
      </p:sp>
    </p:spTree>
    <p:extLst>
      <p:ext uri="{BB962C8B-B14F-4D97-AF65-F5344CB8AC3E}">
        <p14:creationId xmlns:p14="http://schemas.microsoft.com/office/powerpoint/2010/main" val="266241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94AD8-4679-49F4-BC1C-37A1510A118B}"/>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8A5F8E54-E811-44E2-81A3-789DEE706F2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8D476C2-E2A8-40C3-8254-1079FA41CC84}"/>
              </a:ext>
            </a:extLst>
          </p:cNvPr>
          <p:cNvSpPr>
            <a:spLocks noGrp="1"/>
          </p:cNvSpPr>
          <p:nvPr>
            <p:ph type="dt" sz="half" idx="10"/>
          </p:nvPr>
        </p:nvSpPr>
        <p:spPr/>
        <p:txBody>
          <a:bodyPr/>
          <a:lstStyle/>
          <a:p>
            <a:fld id="{48D70FE8-65FD-4950-BD19-4EE3A454551B}" type="datetimeFigureOut">
              <a:rPr lang="en-GB" smtClean="0"/>
              <a:t>11/01/2022</a:t>
            </a:fld>
            <a:endParaRPr lang="en-GB"/>
          </a:p>
        </p:txBody>
      </p:sp>
      <p:sp>
        <p:nvSpPr>
          <p:cNvPr id="5" name="Espace réservé du pied de page 4">
            <a:extLst>
              <a:ext uri="{FF2B5EF4-FFF2-40B4-BE49-F238E27FC236}">
                <a16:creationId xmlns:a16="http://schemas.microsoft.com/office/drawing/2014/main" id="{4EFBD5BE-00A2-4ECF-B078-9EFD2BFD00E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E814C75D-3964-4663-9DD8-F9B02245AA8C}"/>
              </a:ext>
            </a:extLst>
          </p:cNvPr>
          <p:cNvSpPr>
            <a:spLocks noGrp="1"/>
          </p:cNvSpPr>
          <p:nvPr>
            <p:ph type="sldNum" sz="quarter" idx="12"/>
          </p:nvPr>
        </p:nvSpPr>
        <p:spPr/>
        <p:txBody>
          <a:bodyPr/>
          <a:lstStyle/>
          <a:p>
            <a:fld id="{2F292878-7F0B-40D4-A83C-458753F39B78}" type="slidenum">
              <a:rPr lang="en-GB" smtClean="0"/>
              <a:t>‹#›</a:t>
            </a:fld>
            <a:endParaRPr lang="en-GB"/>
          </a:p>
        </p:txBody>
      </p:sp>
    </p:spTree>
    <p:extLst>
      <p:ext uri="{BB962C8B-B14F-4D97-AF65-F5344CB8AC3E}">
        <p14:creationId xmlns:p14="http://schemas.microsoft.com/office/powerpoint/2010/main" val="342937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770A3D-2530-4B95-BF58-4D57E1B767A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38770B31-EBEE-46AC-BAEC-BEB61AD21D3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04C4DFE-E7F9-4BEE-BD24-6AE816A9B9EA}"/>
              </a:ext>
            </a:extLst>
          </p:cNvPr>
          <p:cNvSpPr>
            <a:spLocks noGrp="1"/>
          </p:cNvSpPr>
          <p:nvPr>
            <p:ph type="dt" sz="half" idx="10"/>
          </p:nvPr>
        </p:nvSpPr>
        <p:spPr/>
        <p:txBody>
          <a:bodyPr/>
          <a:lstStyle/>
          <a:p>
            <a:fld id="{48D70FE8-65FD-4950-BD19-4EE3A454551B}" type="datetimeFigureOut">
              <a:rPr lang="en-GB" smtClean="0"/>
              <a:t>11/01/2022</a:t>
            </a:fld>
            <a:endParaRPr lang="en-GB"/>
          </a:p>
        </p:txBody>
      </p:sp>
      <p:sp>
        <p:nvSpPr>
          <p:cNvPr id="5" name="Espace réservé du pied de page 4">
            <a:extLst>
              <a:ext uri="{FF2B5EF4-FFF2-40B4-BE49-F238E27FC236}">
                <a16:creationId xmlns:a16="http://schemas.microsoft.com/office/drawing/2014/main" id="{CD800D93-DA7F-4BDF-9473-1FF07E8D5E74}"/>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413E5E3-2836-4F62-9773-9DD74DFD572F}"/>
              </a:ext>
            </a:extLst>
          </p:cNvPr>
          <p:cNvSpPr>
            <a:spLocks noGrp="1"/>
          </p:cNvSpPr>
          <p:nvPr>
            <p:ph type="sldNum" sz="quarter" idx="12"/>
          </p:nvPr>
        </p:nvSpPr>
        <p:spPr/>
        <p:txBody>
          <a:bodyPr/>
          <a:lstStyle/>
          <a:p>
            <a:fld id="{2F292878-7F0B-40D4-A83C-458753F39B78}" type="slidenum">
              <a:rPr lang="en-GB" smtClean="0"/>
              <a:t>‹#›</a:t>
            </a:fld>
            <a:endParaRPr lang="en-GB"/>
          </a:p>
        </p:txBody>
      </p:sp>
    </p:spTree>
    <p:extLst>
      <p:ext uri="{BB962C8B-B14F-4D97-AF65-F5344CB8AC3E}">
        <p14:creationId xmlns:p14="http://schemas.microsoft.com/office/powerpoint/2010/main" val="314482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99F76D-F051-475E-8388-A518EEE7045B}"/>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2C7D603C-F16A-4885-B4B2-888BD200040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6E7BB7D-807A-49CF-B781-2398B8A4CEDF}"/>
              </a:ext>
            </a:extLst>
          </p:cNvPr>
          <p:cNvSpPr>
            <a:spLocks noGrp="1"/>
          </p:cNvSpPr>
          <p:nvPr>
            <p:ph type="dt" sz="half" idx="10"/>
          </p:nvPr>
        </p:nvSpPr>
        <p:spPr/>
        <p:txBody>
          <a:bodyPr/>
          <a:lstStyle/>
          <a:p>
            <a:fld id="{48D70FE8-65FD-4950-BD19-4EE3A454551B}" type="datetimeFigureOut">
              <a:rPr lang="en-GB" smtClean="0"/>
              <a:t>11/01/2022</a:t>
            </a:fld>
            <a:endParaRPr lang="en-GB"/>
          </a:p>
        </p:txBody>
      </p:sp>
      <p:sp>
        <p:nvSpPr>
          <p:cNvPr id="5" name="Espace réservé du pied de page 4">
            <a:extLst>
              <a:ext uri="{FF2B5EF4-FFF2-40B4-BE49-F238E27FC236}">
                <a16:creationId xmlns:a16="http://schemas.microsoft.com/office/drawing/2014/main" id="{30162878-98CA-4293-AA0F-E96FA3339BE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F42C104C-0DE0-40C0-9E5A-35F097E1718D}"/>
              </a:ext>
            </a:extLst>
          </p:cNvPr>
          <p:cNvSpPr>
            <a:spLocks noGrp="1"/>
          </p:cNvSpPr>
          <p:nvPr>
            <p:ph type="sldNum" sz="quarter" idx="12"/>
          </p:nvPr>
        </p:nvSpPr>
        <p:spPr/>
        <p:txBody>
          <a:bodyPr/>
          <a:lstStyle/>
          <a:p>
            <a:fld id="{2F292878-7F0B-40D4-A83C-458753F39B78}" type="slidenum">
              <a:rPr lang="en-GB" smtClean="0"/>
              <a:t>‹#›</a:t>
            </a:fld>
            <a:endParaRPr lang="en-GB"/>
          </a:p>
        </p:txBody>
      </p:sp>
    </p:spTree>
    <p:extLst>
      <p:ext uri="{BB962C8B-B14F-4D97-AF65-F5344CB8AC3E}">
        <p14:creationId xmlns:p14="http://schemas.microsoft.com/office/powerpoint/2010/main" val="154573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658C0D-6CE7-4EDF-90DF-7066C961CC4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AB96AA10-75B4-4056-A8EF-A334EAC57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A471592-8CAE-4442-98CD-F9D1EE5953B2}"/>
              </a:ext>
            </a:extLst>
          </p:cNvPr>
          <p:cNvSpPr>
            <a:spLocks noGrp="1"/>
          </p:cNvSpPr>
          <p:nvPr>
            <p:ph type="dt" sz="half" idx="10"/>
          </p:nvPr>
        </p:nvSpPr>
        <p:spPr/>
        <p:txBody>
          <a:bodyPr/>
          <a:lstStyle/>
          <a:p>
            <a:fld id="{48D70FE8-65FD-4950-BD19-4EE3A454551B}" type="datetimeFigureOut">
              <a:rPr lang="en-GB" smtClean="0"/>
              <a:t>11/01/2022</a:t>
            </a:fld>
            <a:endParaRPr lang="en-GB"/>
          </a:p>
        </p:txBody>
      </p:sp>
      <p:sp>
        <p:nvSpPr>
          <p:cNvPr id="5" name="Espace réservé du pied de page 4">
            <a:extLst>
              <a:ext uri="{FF2B5EF4-FFF2-40B4-BE49-F238E27FC236}">
                <a16:creationId xmlns:a16="http://schemas.microsoft.com/office/drawing/2014/main" id="{73908BEE-B312-4CDC-9668-668400EB35B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C5E3F22C-CE26-4E43-9014-F8D48C82E4C6}"/>
              </a:ext>
            </a:extLst>
          </p:cNvPr>
          <p:cNvSpPr>
            <a:spLocks noGrp="1"/>
          </p:cNvSpPr>
          <p:nvPr>
            <p:ph type="sldNum" sz="quarter" idx="12"/>
          </p:nvPr>
        </p:nvSpPr>
        <p:spPr/>
        <p:txBody>
          <a:bodyPr/>
          <a:lstStyle/>
          <a:p>
            <a:fld id="{2F292878-7F0B-40D4-A83C-458753F39B78}" type="slidenum">
              <a:rPr lang="en-GB" smtClean="0"/>
              <a:t>‹#›</a:t>
            </a:fld>
            <a:endParaRPr lang="en-GB"/>
          </a:p>
        </p:txBody>
      </p:sp>
    </p:spTree>
    <p:extLst>
      <p:ext uri="{BB962C8B-B14F-4D97-AF65-F5344CB8AC3E}">
        <p14:creationId xmlns:p14="http://schemas.microsoft.com/office/powerpoint/2010/main" val="19008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A614EF-204A-4328-8D6E-CCE43B3CA2C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67B26F9B-727C-4768-8A61-1B594862A2C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7D9B26C-7C54-43AB-B83B-E96AE2CB383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EBD2C526-BF2E-42B4-8E1F-687520739400}"/>
              </a:ext>
            </a:extLst>
          </p:cNvPr>
          <p:cNvSpPr>
            <a:spLocks noGrp="1"/>
          </p:cNvSpPr>
          <p:nvPr>
            <p:ph type="dt" sz="half" idx="10"/>
          </p:nvPr>
        </p:nvSpPr>
        <p:spPr/>
        <p:txBody>
          <a:bodyPr/>
          <a:lstStyle/>
          <a:p>
            <a:fld id="{48D70FE8-65FD-4950-BD19-4EE3A454551B}" type="datetimeFigureOut">
              <a:rPr lang="en-GB" smtClean="0"/>
              <a:t>11/01/2022</a:t>
            </a:fld>
            <a:endParaRPr lang="en-GB"/>
          </a:p>
        </p:txBody>
      </p:sp>
      <p:sp>
        <p:nvSpPr>
          <p:cNvPr id="6" name="Espace réservé du pied de page 5">
            <a:extLst>
              <a:ext uri="{FF2B5EF4-FFF2-40B4-BE49-F238E27FC236}">
                <a16:creationId xmlns:a16="http://schemas.microsoft.com/office/drawing/2014/main" id="{C9A434D2-799B-4B3B-B965-D4E7B50CB175}"/>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E23D0BB0-8217-4A7C-A9C3-92E74E023C89}"/>
              </a:ext>
            </a:extLst>
          </p:cNvPr>
          <p:cNvSpPr>
            <a:spLocks noGrp="1"/>
          </p:cNvSpPr>
          <p:nvPr>
            <p:ph type="sldNum" sz="quarter" idx="12"/>
          </p:nvPr>
        </p:nvSpPr>
        <p:spPr/>
        <p:txBody>
          <a:bodyPr/>
          <a:lstStyle/>
          <a:p>
            <a:fld id="{2F292878-7F0B-40D4-A83C-458753F39B78}" type="slidenum">
              <a:rPr lang="en-GB" smtClean="0"/>
              <a:t>‹#›</a:t>
            </a:fld>
            <a:endParaRPr lang="en-GB"/>
          </a:p>
        </p:txBody>
      </p:sp>
    </p:spTree>
    <p:extLst>
      <p:ext uri="{BB962C8B-B14F-4D97-AF65-F5344CB8AC3E}">
        <p14:creationId xmlns:p14="http://schemas.microsoft.com/office/powerpoint/2010/main" val="111583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01F6CC-9C2E-430E-82CC-CFBD1C1ABC1C}"/>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7E2F26A0-5BE6-4EB5-B4E6-FD857355B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F066C76-879C-49E9-8A39-F7AE5EF13B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F35800C0-0AC2-4D66-9B5C-8A311F379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784F681-9516-4A04-805D-3F4F147779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DFFC3EA-DB8E-4491-95D4-1C50095A9ADA}"/>
              </a:ext>
            </a:extLst>
          </p:cNvPr>
          <p:cNvSpPr>
            <a:spLocks noGrp="1"/>
          </p:cNvSpPr>
          <p:nvPr>
            <p:ph type="dt" sz="half" idx="10"/>
          </p:nvPr>
        </p:nvSpPr>
        <p:spPr/>
        <p:txBody>
          <a:bodyPr/>
          <a:lstStyle/>
          <a:p>
            <a:fld id="{48D70FE8-65FD-4950-BD19-4EE3A454551B}" type="datetimeFigureOut">
              <a:rPr lang="en-GB" smtClean="0"/>
              <a:t>11/01/2022</a:t>
            </a:fld>
            <a:endParaRPr lang="en-GB"/>
          </a:p>
        </p:txBody>
      </p:sp>
      <p:sp>
        <p:nvSpPr>
          <p:cNvPr id="8" name="Espace réservé du pied de page 7">
            <a:extLst>
              <a:ext uri="{FF2B5EF4-FFF2-40B4-BE49-F238E27FC236}">
                <a16:creationId xmlns:a16="http://schemas.microsoft.com/office/drawing/2014/main" id="{9A4F3487-FF13-453A-A1C8-EBEA64D99583}"/>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EB560E2-8FEF-4F04-BAF8-7B34B58D00C4}"/>
              </a:ext>
            </a:extLst>
          </p:cNvPr>
          <p:cNvSpPr>
            <a:spLocks noGrp="1"/>
          </p:cNvSpPr>
          <p:nvPr>
            <p:ph type="sldNum" sz="quarter" idx="12"/>
          </p:nvPr>
        </p:nvSpPr>
        <p:spPr/>
        <p:txBody>
          <a:bodyPr/>
          <a:lstStyle/>
          <a:p>
            <a:fld id="{2F292878-7F0B-40D4-A83C-458753F39B78}" type="slidenum">
              <a:rPr lang="en-GB" smtClean="0"/>
              <a:t>‹#›</a:t>
            </a:fld>
            <a:endParaRPr lang="en-GB"/>
          </a:p>
        </p:txBody>
      </p:sp>
    </p:spTree>
    <p:extLst>
      <p:ext uri="{BB962C8B-B14F-4D97-AF65-F5344CB8AC3E}">
        <p14:creationId xmlns:p14="http://schemas.microsoft.com/office/powerpoint/2010/main" val="10466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A53DC-563D-47FD-980B-0E2D2939A872}"/>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53075ECB-E46B-4BFB-9018-0AF55D541329}"/>
              </a:ext>
            </a:extLst>
          </p:cNvPr>
          <p:cNvSpPr>
            <a:spLocks noGrp="1"/>
          </p:cNvSpPr>
          <p:nvPr>
            <p:ph type="dt" sz="half" idx="10"/>
          </p:nvPr>
        </p:nvSpPr>
        <p:spPr/>
        <p:txBody>
          <a:bodyPr/>
          <a:lstStyle/>
          <a:p>
            <a:fld id="{48D70FE8-65FD-4950-BD19-4EE3A454551B}" type="datetimeFigureOut">
              <a:rPr lang="en-GB" smtClean="0"/>
              <a:t>11/01/2022</a:t>
            </a:fld>
            <a:endParaRPr lang="en-GB"/>
          </a:p>
        </p:txBody>
      </p:sp>
      <p:sp>
        <p:nvSpPr>
          <p:cNvPr id="4" name="Espace réservé du pied de page 3">
            <a:extLst>
              <a:ext uri="{FF2B5EF4-FFF2-40B4-BE49-F238E27FC236}">
                <a16:creationId xmlns:a16="http://schemas.microsoft.com/office/drawing/2014/main" id="{3A8274E2-5F8C-4269-B0DF-69A515FEEFB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3129697C-F631-41B3-A89F-DBD3FCFC0903}"/>
              </a:ext>
            </a:extLst>
          </p:cNvPr>
          <p:cNvSpPr>
            <a:spLocks noGrp="1"/>
          </p:cNvSpPr>
          <p:nvPr>
            <p:ph type="sldNum" sz="quarter" idx="12"/>
          </p:nvPr>
        </p:nvSpPr>
        <p:spPr/>
        <p:txBody>
          <a:bodyPr/>
          <a:lstStyle/>
          <a:p>
            <a:fld id="{2F292878-7F0B-40D4-A83C-458753F39B78}" type="slidenum">
              <a:rPr lang="en-GB" smtClean="0"/>
              <a:t>‹#›</a:t>
            </a:fld>
            <a:endParaRPr lang="en-GB"/>
          </a:p>
        </p:txBody>
      </p:sp>
    </p:spTree>
    <p:extLst>
      <p:ext uri="{BB962C8B-B14F-4D97-AF65-F5344CB8AC3E}">
        <p14:creationId xmlns:p14="http://schemas.microsoft.com/office/powerpoint/2010/main" val="272853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768AA63-E624-4575-9D01-E4620ADC9037}"/>
              </a:ext>
            </a:extLst>
          </p:cNvPr>
          <p:cNvSpPr>
            <a:spLocks noGrp="1"/>
          </p:cNvSpPr>
          <p:nvPr>
            <p:ph type="dt" sz="half" idx="10"/>
          </p:nvPr>
        </p:nvSpPr>
        <p:spPr/>
        <p:txBody>
          <a:bodyPr/>
          <a:lstStyle/>
          <a:p>
            <a:fld id="{48D70FE8-65FD-4950-BD19-4EE3A454551B}" type="datetimeFigureOut">
              <a:rPr lang="en-GB" smtClean="0"/>
              <a:t>11/01/2022</a:t>
            </a:fld>
            <a:endParaRPr lang="en-GB"/>
          </a:p>
        </p:txBody>
      </p:sp>
      <p:sp>
        <p:nvSpPr>
          <p:cNvPr id="3" name="Espace réservé du pied de page 2">
            <a:extLst>
              <a:ext uri="{FF2B5EF4-FFF2-40B4-BE49-F238E27FC236}">
                <a16:creationId xmlns:a16="http://schemas.microsoft.com/office/drawing/2014/main" id="{9A93F692-9177-4207-87DE-2640CF097555}"/>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A99AB56-72BD-45E7-88F0-1A5FC7A7948C}"/>
              </a:ext>
            </a:extLst>
          </p:cNvPr>
          <p:cNvSpPr>
            <a:spLocks noGrp="1"/>
          </p:cNvSpPr>
          <p:nvPr>
            <p:ph type="sldNum" sz="quarter" idx="12"/>
          </p:nvPr>
        </p:nvSpPr>
        <p:spPr/>
        <p:txBody>
          <a:bodyPr/>
          <a:lstStyle/>
          <a:p>
            <a:fld id="{2F292878-7F0B-40D4-A83C-458753F39B78}" type="slidenum">
              <a:rPr lang="en-GB" smtClean="0"/>
              <a:t>‹#›</a:t>
            </a:fld>
            <a:endParaRPr lang="en-GB"/>
          </a:p>
        </p:txBody>
      </p:sp>
    </p:spTree>
    <p:extLst>
      <p:ext uri="{BB962C8B-B14F-4D97-AF65-F5344CB8AC3E}">
        <p14:creationId xmlns:p14="http://schemas.microsoft.com/office/powerpoint/2010/main" val="209599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BF947-69A5-4AFE-BE47-B1061281C9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83BC45CD-E1B5-4D85-9EA0-882AC238D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2C371673-1743-4FFA-A0F4-C8417DF2A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B714F0-6916-4588-B3F5-A7C9C9D0478A}"/>
              </a:ext>
            </a:extLst>
          </p:cNvPr>
          <p:cNvSpPr>
            <a:spLocks noGrp="1"/>
          </p:cNvSpPr>
          <p:nvPr>
            <p:ph type="dt" sz="half" idx="10"/>
          </p:nvPr>
        </p:nvSpPr>
        <p:spPr/>
        <p:txBody>
          <a:bodyPr/>
          <a:lstStyle/>
          <a:p>
            <a:fld id="{48D70FE8-65FD-4950-BD19-4EE3A454551B}" type="datetimeFigureOut">
              <a:rPr lang="en-GB" smtClean="0"/>
              <a:t>11/01/2022</a:t>
            </a:fld>
            <a:endParaRPr lang="en-GB"/>
          </a:p>
        </p:txBody>
      </p:sp>
      <p:sp>
        <p:nvSpPr>
          <p:cNvPr id="6" name="Espace réservé du pied de page 5">
            <a:extLst>
              <a:ext uri="{FF2B5EF4-FFF2-40B4-BE49-F238E27FC236}">
                <a16:creationId xmlns:a16="http://schemas.microsoft.com/office/drawing/2014/main" id="{71B6B36F-F354-45B7-B89E-906CBEB752D7}"/>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07E4FDAB-5378-4B8C-A63B-F575862A1635}"/>
              </a:ext>
            </a:extLst>
          </p:cNvPr>
          <p:cNvSpPr>
            <a:spLocks noGrp="1"/>
          </p:cNvSpPr>
          <p:nvPr>
            <p:ph type="sldNum" sz="quarter" idx="12"/>
          </p:nvPr>
        </p:nvSpPr>
        <p:spPr/>
        <p:txBody>
          <a:bodyPr/>
          <a:lstStyle/>
          <a:p>
            <a:fld id="{2F292878-7F0B-40D4-A83C-458753F39B78}" type="slidenum">
              <a:rPr lang="en-GB" smtClean="0"/>
              <a:t>‹#›</a:t>
            </a:fld>
            <a:endParaRPr lang="en-GB"/>
          </a:p>
        </p:txBody>
      </p:sp>
    </p:spTree>
    <p:extLst>
      <p:ext uri="{BB962C8B-B14F-4D97-AF65-F5344CB8AC3E}">
        <p14:creationId xmlns:p14="http://schemas.microsoft.com/office/powerpoint/2010/main" val="164733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CF5183-1A6B-4B22-8D3A-081DAD8DF1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EF6D5AC6-7F1D-48CE-9635-19AA52416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8C4893DF-19D5-4C5F-812F-A6B7D4A75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12E75C-2F9A-4BD4-839F-07025676D1D3}"/>
              </a:ext>
            </a:extLst>
          </p:cNvPr>
          <p:cNvSpPr>
            <a:spLocks noGrp="1"/>
          </p:cNvSpPr>
          <p:nvPr>
            <p:ph type="dt" sz="half" idx="10"/>
          </p:nvPr>
        </p:nvSpPr>
        <p:spPr/>
        <p:txBody>
          <a:bodyPr/>
          <a:lstStyle/>
          <a:p>
            <a:fld id="{48D70FE8-65FD-4950-BD19-4EE3A454551B}" type="datetimeFigureOut">
              <a:rPr lang="en-GB" smtClean="0"/>
              <a:t>11/01/2022</a:t>
            </a:fld>
            <a:endParaRPr lang="en-GB"/>
          </a:p>
        </p:txBody>
      </p:sp>
      <p:sp>
        <p:nvSpPr>
          <p:cNvPr id="6" name="Espace réservé du pied de page 5">
            <a:extLst>
              <a:ext uri="{FF2B5EF4-FFF2-40B4-BE49-F238E27FC236}">
                <a16:creationId xmlns:a16="http://schemas.microsoft.com/office/drawing/2014/main" id="{27D3B763-3AE2-40C2-9301-CEF10117A3E9}"/>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A3D35332-37D1-44F2-94C3-2D47C27221F5}"/>
              </a:ext>
            </a:extLst>
          </p:cNvPr>
          <p:cNvSpPr>
            <a:spLocks noGrp="1"/>
          </p:cNvSpPr>
          <p:nvPr>
            <p:ph type="sldNum" sz="quarter" idx="12"/>
          </p:nvPr>
        </p:nvSpPr>
        <p:spPr/>
        <p:txBody>
          <a:bodyPr/>
          <a:lstStyle/>
          <a:p>
            <a:fld id="{2F292878-7F0B-40D4-A83C-458753F39B78}" type="slidenum">
              <a:rPr lang="en-GB" smtClean="0"/>
              <a:t>‹#›</a:t>
            </a:fld>
            <a:endParaRPr lang="en-GB"/>
          </a:p>
        </p:txBody>
      </p:sp>
    </p:spTree>
    <p:extLst>
      <p:ext uri="{BB962C8B-B14F-4D97-AF65-F5344CB8AC3E}">
        <p14:creationId xmlns:p14="http://schemas.microsoft.com/office/powerpoint/2010/main" val="109842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3FA091-D97A-4A3C-BFDE-A31F17609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EFCDD7F9-357E-4ADF-820E-6D43EB75A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0899FA12-BE30-4EDF-A54C-60C12C393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70FE8-65FD-4950-BD19-4EE3A454551B}" type="datetimeFigureOut">
              <a:rPr lang="en-GB" smtClean="0"/>
              <a:t>11/01/2022</a:t>
            </a:fld>
            <a:endParaRPr lang="en-GB"/>
          </a:p>
        </p:txBody>
      </p:sp>
      <p:sp>
        <p:nvSpPr>
          <p:cNvPr id="5" name="Espace réservé du pied de page 4">
            <a:extLst>
              <a:ext uri="{FF2B5EF4-FFF2-40B4-BE49-F238E27FC236}">
                <a16:creationId xmlns:a16="http://schemas.microsoft.com/office/drawing/2014/main" id="{3743822A-098D-415D-8992-96B5F4F5C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457DD170-BD1E-4AAF-9F40-028585111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92878-7F0B-40D4-A83C-458753F39B78}" type="slidenum">
              <a:rPr lang="en-GB" smtClean="0"/>
              <a:t>‹#›</a:t>
            </a:fld>
            <a:endParaRPr lang="en-GB"/>
          </a:p>
        </p:txBody>
      </p:sp>
    </p:spTree>
    <p:extLst>
      <p:ext uri="{BB962C8B-B14F-4D97-AF65-F5344CB8AC3E}">
        <p14:creationId xmlns:p14="http://schemas.microsoft.com/office/powerpoint/2010/main" val="153502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microsoft.com/office/2007/relationships/hdphoto" Target="../media/hdphoto4.wdp"/><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jpg"/><Relationship Id="rId4" Type="http://schemas.microsoft.com/office/2007/relationships/hdphoto" Target="../media/hdphoto3.wdp"/><Relationship Id="rId9"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64FF44B-7B49-48F5-82BD-16C606CEC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5716"/>
            <a:ext cx="3364637" cy="722283"/>
          </a:xfrm>
          <a:prstGeom prst="rect">
            <a:avLst/>
          </a:prstGeom>
        </p:spPr>
      </p:pic>
      <p:sp>
        <p:nvSpPr>
          <p:cNvPr id="6" name="ZoneTexte 5">
            <a:extLst>
              <a:ext uri="{FF2B5EF4-FFF2-40B4-BE49-F238E27FC236}">
                <a16:creationId xmlns:a16="http://schemas.microsoft.com/office/drawing/2014/main" id="{56625386-5BD3-4DE5-A1E1-CB66A4A4522C}"/>
              </a:ext>
            </a:extLst>
          </p:cNvPr>
          <p:cNvSpPr txBox="1"/>
          <p:nvPr/>
        </p:nvSpPr>
        <p:spPr>
          <a:xfrm>
            <a:off x="2743167" y="1474182"/>
            <a:ext cx="6705682" cy="1077218"/>
          </a:xfrm>
          <a:prstGeom prst="rect">
            <a:avLst/>
          </a:prstGeom>
          <a:noFill/>
        </p:spPr>
        <p:txBody>
          <a:bodyPr wrap="none" rtlCol="0">
            <a:spAutoFit/>
          </a:bodyPr>
          <a:lstStyle/>
          <a:p>
            <a:pPr algn="ctr"/>
            <a:r>
              <a:rPr lang="fr-FR" sz="3200" b="1" cap="small" dirty="0">
                <a:latin typeface="+mj-lt"/>
              </a:rPr>
              <a:t>Préférences d’habitat du Puffin de Scopoli</a:t>
            </a:r>
            <a:br>
              <a:rPr lang="fr-FR" sz="3200" b="1" cap="small" dirty="0">
                <a:latin typeface="+mj-lt"/>
              </a:rPr>
            </a:br>
            <a:r>
              <a:rPr lang="fr-FR" sz="3200" b="1" cap="small" dirty="0">
                <a:latin typeface="+mj-lt"/>
              </a:rPr>
              <a:t>au regard de ses déplacements</a:t>
            </a:r>
            <a:endParaRPr lang="en-GB" sz="3200" b="1" cap="small" dirty="0">
              <a:latin typeface="+mj-lt"/>
            </a:endParaRPr>
          </a:p>
        </p:txBody>
      </p:sp>
      <p:sp>
        <p:nvSpPr>
          <p:cNvPr id="7" name="ZoneTexte 6">
            <a:extLst>
              <a:ext uri="{FF2B5EF4-FFF2-40B4-BE49-F238E27FC236}">
                <a16:creationId xmlns:a16="http://schemas.microsoft.com/office/drawing/2014/main" id="{7BCBEBFB-29DD-4C52-80D5-4752C5D69785}"/>
              </a:ext>
            </a:extLst>
          </p:cNvPr>
          <p:cNvSpPr txBox="1"/>
          <p:nvPr/>
        </p:nvSpPr>
        <p:spPr>
          <a:xfrm>
            <a:off x="5325436" y="3223227"/>
            <a:ext cx="1541128" cy="2160591"/>
          </a:xfrm>
          <a:prstGeom prst="rect">
            <a:avLst/>
          </a:prstGeom>
          <a:noFill/>
        </p:spPr>
        <p:txBody>
          <a:bodyPr wrap="none" rtlCol="0" anchor="ctr">
            <a:spAutoFit/>
          </a:bodyPr>
          <a:lstStyle/>
          <a:p>
            <a:pPr algn="ctr">
              <a:lnSpc>
                <a:spcPct val="150000"/>
              </a:lnSpc>
            </a:pPr>
            <a:r>
              <a:rPr lang="fr-FR" sz="2000" b="1" dirty="0">
                <a:latin typeface="+mj-lt"/>
              </a:rPr>
              <a:t>Pierre</a:t>
            </a:r>
            <a:r>
              <a:rPr lang="fr-FR" sz="2000" b="1" cap="small" dirty="0">
                <a:latin typeface="+mj-lt"/>
              </a:rPr>
              <a:t> Cottais</a:t>
            </a:r>
          </a:p>
          <a:p>
            <a:pPr algn="ctr">
              <a:lnSpc>
                <a:spcPct val="150000"/>
              </a:lnSpc>
            </a:pPr>
            <a:r>
              <a:rPr lang="fr-FR" sz="2000" b="1" dirty="0">
                <a:latin typeface="+mj-lt"/>
              </a:rPr>
              <a:t>An</a:t>
            </a:r>
            <a:r>
              <a:rPr lang="fr-FR" sz="2000" b="1" cap="small" dirty="0">
                <a:latin typeface="+mj-lt"/>
              </a:rPr>
              <a:t> </a:t>
            </a:r>
            <a:r>
              <a:rPr lang="fr-FR" sz="2000" b="1" cap="small" dirty="0" err="1">
                <a:latin typeface="+mj-lt"/>
              </a:rPr>
              <a:t>Hoàng</a:t>
            </a:r>
            <a:endParaRPr lang="fr-FR" sz="2000" b="1" cap="small" dirty="0">
              <a:latin typeface="+mj-lt"/>
            </a:endParaRPr>
          </a:p>
          <a:p>
            <a:pPr algn="ctr">
              <a:lnSpc>
                <a:spcPct val="200000"/>
              </a:lnSpc>
            </a:pPr>
            <a:endParaRPr lang="fr-FR" sz="2000" b="1" cap="small" dirty="0">
              <a:latin typeface="+mj-lt"/>
            </a:endParaRPr>
          </a:p>
          <a:p>
            <a:pPr algn="ctr">
              <a:lnSpc>
                <a:spcPct val="200000"/>
              </a:lnSpc>
            </a:pPr>
            <a:r>
              <a:rPr lang="fr-FR" sz="2000" b="1" dirty="0">
                <a:latin typeface="+mj-lt"/>
              </a:rPr>
              <a:t>17 déc. 2021</a:t>
            </a:r>
            <a:endParaRPr lang="en-GB" sz="2000" b="1" dirty="0">
              <a:latin typeface="+mj-lt"/>
            </a:endParaRPr>
          </a:p>
        </p:txBody>
      </p:sp>
    </p:spTree>
    <p:extLst>
      <p:ext uri="{BB962C8B-B14F-4D97-AF65-F5344CB8AC3E}">
        <p14:creationId xmlns:p14="http://schemas.microsoft.com/office/powerpoint/2010/main" val="84808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554178" cy="523220"/>
          </a:xfrm>
          <a:prstGeom prst="rect">
            <a:avLst/>
          </a:prstGeom>
          <a:noFill/>
        </p:spPr>
        <p:txBody>
          <a:bodyPr wrap="none" rtlCol="0">
            <a:spAutoFit/>
          </a:bodyPr>
          <a:lstStyle/>
          <a:p>
            <a:r>
              <a:rPr lang="fr-FR" sz="2800" b="1" cap="small" dirty="0">
                <a:latin typeface="+mj-lt"/>
              </a:rPr>
              <a:t>Mouvement « pas à pas »</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sp>
        <p:nvSpPr>
          <p:cNvPr id="19" name="ZoneTexte 18">
            <a:extLst>
              <a:ext uri="{FF2B5EF4-FFF2-40B4-BE49-F238E27FC236}">
                <a16:creationId xmlns:a16="http://schemas.microsoft.com/office/drawing/2014/main" id="{6944E6D7-48CD-46AC-ADE3-9F91707776C0}"/>
              </a:ext>
            </a:extLst>
          </p:cNvPr>
          <p:cNvSpPr txBox="1"/>
          <p:nvPr/>
        </p:nvSpPr>
        <p:spPr>
          <a:xfrm>
            <a:off x="709999" y="1910265"/>
            <a:ext cx="5139484" cy="3338735"/>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fr-FR" dirty="0"/>
              <a:t>Caractéristiques d’un « pas »</a:t>
            </a:r>
          </a:p>
          <a:p>
            <a:pPr marL="742950" lvl="1" indent="-285750">
              <a:lnSpc>
                <a:spcPct val="200000"/>
              </a:lnSpc>
              <a:buFont typeface="Calibri" panose="020F0502020204030204" pitchFamily="34" charset="0"/>
              <a:buChar char="-"/>
            </a:pPr>
            <a:r>
              <a:rPr lang="fr-FR" dirty="0"/>
              <a:t>Longueur</a:t>
            </a:r>
          </a:p>
          <a:p>
            <a:pPr marL="742950" lvl="1" indent="-285750">
              <a:lnSpc>
                <a:spcPct val="200000"/>
              </a:lnSpc>
              <a:buFont typeface="Calibri" panose="020F0502020204030204" pitchFamily="34" charset="0"/>
              <a:buChar char="-"/>
            </a:pPr>
            <a:r>
              <a:rPr lang="fr-FR" dirty="0"/>
              <a:t>Angle de rotation</a:t>
            </a:r>
          </a:p>
          <a:p>
            <a:pPr marL="285750" indent="-285750">
              <a:lnSpc>
                <a:spcPct val="200000"/>
              </a:lnSpc>
              <a:buFont typeface="Arial" panose="020B0604020202020204" pitchFamily="34" charset="0"/>
              <a:buChar char="•"/>
            </a:pPr>
            <a:r>
              <a:rPr lang="fr-FR" dirty="0"/>
              <a:t>Choix d’une cellule parmi les 8 cellules adjacentes</a:t>
            </a:r>
          </a:p>
          <a:p>
            <a:pPr marL="742950" lvl="1" indent="-285750">
              <a:lnSpc>
                <a:spcPct val="200000"/>
              </a:lnSpc>
              <a:buFont typeface="Calibri" panose="020F0502020204030204" pitchFamily="34" charset="0"/>
              <a:buChar char="-"/>
            </a:pPr>
            <a:r>
              <a:rPr lang="fr-FR" dirty="0"/>
              <a:t>« pas » sélectionné </a:t>
            </a:r>
          </a:p>
          <a:p>
            <a:pPr marL="742950" lvl="1" indent="-285750">
              <a:lnSpc>
                <a:spcPct val="200000"/>
              </a:lnSpc>
              <a:buFont typeface="Calibri" panose="020F0502020204030204" pitchFamily="34" charset="0"/>
              <a:buChar char="-"/>
            </a:pPr>
            <a:r>
              <a:rPr lang="fr-FR" dirty="0"/>
              <a:t>« pas » disponibles</a:t>
            </a:r>
          </a:p>
        </p:txBody>
      </p:sp>
      <p:graphicFrame>
        <p:nvGraphicFramePr>
          <p:cNvPr id="5" name="Tableau 6">
            <a:extLst>
              <a:ext uri="{FF2B5EF4-FFF2-40B4-BE49-F238E27FC236}">
                <a16:creationId xmlns:a16="http://schemas.microsoft.com/office/drawing/2014/main" id="{1994C0E8-372B-4B24-87F1-3C5BAB8B4288}"/>
              </a:ext>
            </a:extLst>
          </p:cNvPr>
          <p:cNvGraphicFramePr>
            <a:graphicFrameLocks noGrp="1"/>
          </p:cNvGraphicFramePr>
          <p:nvPr>
            <p:extLst>
              <p:ext uri="{D42A27DB-BD31-4B8C-83A1-F6EECF244321}">
                <p14:modId xmlns:p14="http://schemas.microsoft.com/office/powerpoint/2010/main" val="4218290746"/>
              </p:ext>
            </p:extLst>
          </p:nvPr>
        </p:nvGraphicFramePr>
        <p:xfrm>
          <a:off x="8495291" y="1910265"/>
          <a:ext cx="2423604" cy="2230740"/>
        </p:xfrm>
        <a:graphic>
          <a:graphicData uri="http://schemas.openxmlformats.org/drawingml/2006/table">
            <a:tbl>
              <a:tblPr>
                <a:tableStyleId>{5C22544A-7EE6-4342-B048-85BDC9FD1C3A}</a:tableStyleId>
              </a:tblPr>
              <a:tblGrid>
                <a:gridCol w="807868">
                  <a:extLst>
                    <a:ext uri="{9D8B030D-6E8A-4147-A177-3AD203B41FA5}">
                      <a16:colId xmlns:a16="http://schemas.microsoft.com/office/drawing/2014/main" val="2425901741"/>
                    </a:ext>
                  </a:extLst>
                </a:gridCol>
                <a:gridCol w="807868">
                  <a:extLst>
                    <a:ext uri="{9D8B030D-6E8A-4147-A177-3AD203B41FA5}">
                      <a16:colId xmlns:a16="http://schemas.microsoft.com/office/drawing/2014/main" val="4100380819"/>
                    </a:ext>
                  </a:extLst>
                </a:gridCol>
                <a:gridCol w="807868">
                  <a:extLst>
                    <a:ext uri="{9D8B030D-6E8A-4147-A177-3AD203B41FA5}">
                      <a16:colId xmlns:a16="http://schemas.microsoft.com/office/drawing/2014/main" val="3733825191"/>
                    </a:ext>
                  </a:extLst>
                </a:gridCol>
              </a:tblGrid>
              <a:tr h="743580">
                <a:tc>
                  <a:txBody>
                    <a:bodyPr/>
                    <a:lstStyle/>
                    <a:p>
                      <a:endParaRPr lang="en-GB" dirty="0"/>
                    </a:p>
                  </a:txBody>
                  <a:tcPr>
                    <a:solidFill>
                      <a:srgbClr val="FF0000"/>
                    </a:solidFill>
                  </a:tcPr>
                </a:tc>
                <a:tc>
                  <a:txBody>
                    <a:bodyPr/>
                    <a:lstStyle/>
                    <a:p>
                      <a:endParaRPr lang="en-GB" dirty="0"/>
                    </a:p>
                  </a:txBody>
                  <a:tcPr>
                    <a:solidFill>
                      <a:srgbClr val="F6DE2A"/>
                    </a:solidFill>
                  </a:tcPr>
                </a:tc>
                <a:tc>
                  <a:txBody>
                    <a:bodyPr/>
                    <a:lstStyle/>
                    <a:p>
                      <a:endParaRPr lang="en-GB" dirty="0"/>
                    </a:p>
                  </a:txBody>
                  <a:tcPr>
                    <a:solidFill>
                      <a:srgbClr val="F6DE2A"/>
                    </a:solidFill>
                  </a:tcPr>
                </a:tc>
                <a:extLst>
                  <a:ext uri="{0D108BD9-81ED-4DB2-BD59-A6C34878D82A}">
                    <a16:rowId xmlns:a16="http://schemas.microsoft.com/office/drawing/2014/main" val="1442423003"/>
                  </a:ext>
                </a:extLst>
              </a:tr>
              <a:tr h="743580">
                <a:tc>
                  <a:txBody>
                    <a:bodyPr/>
                    <a:lstStyle/>
                    <a:p>
                      <a:endParaRPr lang="en-GB" dirty="0"/>
                    </a:p>
                  </a:txBody>
                  <a:tcPr>
                    <a:solidFill>
                      <a:srgbClr val="F6DE2A"/>
                    </a:solidFill>
                  </a:tcPr>
                </a:tc>
                <a:tc>
                  <a:txBody>
                    <a:bodyPr/>
                    <a:lstStyle/>
                    <a:p>
                      <a:endParaRPr lang="en-GB" dirty="0"/>
                    </a:p>
                  </a:txBody>
                  <a:tcPr>
                    <a:solidFill>
                      <a:srgbClr val="F6DE2A"/>
                    </a:solidFill>
                  </a:tcPr>
                </a:tc>
                <a:tc>
                  <a:txBody>
                    <a:bodyPr/>
                    <a:lstStyle/>
                    <a:p>
                      <a:endParaRPr lang="en-GB" dirty="0"/>
                    </a:p>
                  </a:txBody>
                  <a:tcPr>
                    <a:solidFill>
                      <a:srgbClr val="F6DE2A"/>
                    </a:solidFill>
                  </a:tcPr>
                </a:tc>
                <a:extLst>
                  <a:ext uri="{0D108BD9-81ED-4DB2-BD59-A6C34878D82A}">
                    <a16:rowId xmlns:a16="http://schemas.microsoft.com/office/drawing/2014/main" val="2898181810"/>
                  </a:ext>
                </a:extLst>
              </a:tr>
              <a:tr h="743580">
                <a:tc>
                  <a:txBody>
                    <a:bodyPr/>
                    <a:lstStyle/>
                    <a:p>
                      <a:endParaRPr lang="en-GB" dirty="0"/>
                    </a:p>
                  </a:txBody>
                  <a:tcPr>
                    <a:solidFill>
                      <a:srgbClr val="F6DE2A"/>
                    </a:solidFill>
                  </a:tcPr>
                </a:tc>
                <a:tc>
                  <a:txBody>
                    <a:bodyPr/>
                    <a:lstStyle/>
                    <a:p>
                      <a:endParaRPr lang="en-GB" dirty="0"/>
                    </a:p>
                  </a:txBody>
                  <a:tcPr>
                    <a:solidFill>
                      <a:srgbClr val="F6DE2A"/>
                    </a:solidFill>
                  </a:tcPr>
                </a:tc>
                <a:tc>
                  <a:txBody>
                    <a:bodyPr/>
                    <a:lstStyle/>
                    <a:p>
                      <a:endParaRPr lang="en-GB" dirty="0"/>
                    </a:p>
                  </a:txBody>
                  <a:tcPr>
                    <a:solidFill>
                      <a:srgbClr val="F6DE2A"/>
                    </a:solidFill>
                  </a:tcPr>
                </a:tc>
                <a:extLst>
                  <a:ext uri="{0D108BD9-81ED-4DB2-BD59-A6C34878D82A}">
                    <a16:rowId xmlns:a16="http://schemas.microsoft.com/office/drawing/2014/main" val="264790019"/>
                  </a:ext>
                </a:extLst>
              </a:tr>
            </a:tbl>
          </a:graphicData>
        </a:graphic>
      </p:graphicFrame>
      <p:cxnSp>
        <p:nvCxnSpPr>
          <p:cNvPr id="8" name="Connecteur droit avec flèche 7">
            <a:extLst>
              <a:ext uri="{FF2B5EF4-FFF2-40B4-BE49-F238E27FC236}">
                <a16:creationId xmlns:a16="http://schemas.microsoft.com/office/drawing/2014/main" id="{C4A77B55-0607-4045-9CF2-927BB23203BF}"/>
              </a:ext>
            </a:extLst>
          </p:cNvPr>
          <p:cNvCxnSpPr>
            <a:cxnSpLocks noChangeAspect="1"/>
          </p:cNvCxnSpPr>
          <p:nvPr/>
        </p:nvCxnSpPr>
        <p:spPr>
          <a:xfrm flipH="1" flipV="1">
            <a:off x="8926286" y="2313415"/>
            <a:ext cx="780807" cy="7122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75FD4A8D-395F-4421-AECA-4B98A1A06E07}"/>
              </a:ext>
            </a:extLst>
          </p:cNvPr>
          <p:cNvSpPr/>
          <p:nvPr/>
        </p:nvSpPr>
        <p:spPr>
          <a:xfrm>
            <a:off x="3604139" y="4363534"/>
            <a:ext cx="307879" cy="2612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78E521C8-E77C-4357-8ED7-D171A80DF0F8}"/>
              </a:ext>
            </a:extLst>
          </p:cNvPr>
          <p:cNvSpPr/>
          <p:nvPr/>
        </p:nvSpPr>
        <p:spPr>
          <a:xfrm>
            <a:off x="3604138" y="4904628"/>
            <a:ext cx="307879" cy="261257"/>
          </a:xfrm>
          <a:prstGeom prst="rect">
            <a:avLst/>
          </a:prstGeom>
          <a:solidFill>
            <a:srgbClr val="F6DE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8" name="Groupe 27">
            <a:extLst>
              <a:ext uri="{FF2B5EF4-FFF2-40B4-BE49-F238E27FC236}">
                <a16:creationId xmlns:a16="http://schemas.microsoft.com/office/drawing/2014/main" id="{95911685-9526-4F9D-ACC4-C8CE94B3F16A}"/>
              </a:ext>
            </a:extLst>
          </p:cNvPr>
          <p:cNvGrpSpPr/>
          <p:nvPr/>
        </p:nvGrpSpPr>
        <p:grpSpPr>
          <a:xfrm>
            <a:off x="696373" y="92332"/>
            <a:ext cx="10797650" cy="400110"/>
            <a:chOff x="696373" y="92332"/>
            <a:chExt cx="10797650" cy="400110"/>
          </a:xfrm>
        </p:grpSpPr>
        <p:sp>
          <p:nvSpPr>
            <p:cNvPr id="29" name="ZoneTexte 28">
              <a:extLst>
                <a:ext uri="{FF2B5EF4-FFF2-40B4-BE49-F238E27FC236}">
                  <a16:creationId xmlns:a16="http://schemas.microsoft.com/office/drawing/2014/main" id="{8202A548-EC18-4A9D-84A5-F6965DC6D278}"/>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30" name="ZoneTexte 29">
              <a:extLst>
                <a:ext uri="{FF2B5EF4-FFF2-40B4-BE49-F238E27FC236}">
                  <a16:creationId xmlns:a16="http://schemas.microsoft.com/office/drawing/2014/main" id="{33B909E4-1CB2-4CC0-97A0-E3CC5CF6F29C}"/>
                </a:ext>
              </a:extLst>
            </p:cNvPr>
            <p:cNvSpPr txBox="1"/>
            <p:nvPr/>
          </p:nvSpPr>
          <p:spPr>
            <a:xfrm>
              <a:off x="6677401" y="92332"/>
              <a:ext cx="1889877"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Puffin de Scopoli</a:t>
              </a:r>
              <a:endParaRPr lang="en-GB" sz="2000" cap="small" dirty="0">
                <a:solidFill>
                  <a:schemeClr val="bg2">
                    <a:lumMod val="90000"/>
                  </a:schemeClr>
                </a:solidFill>
                <a:latin typeface="+mj-lt"/>
              </a:endParaRPr>
            </a:p>
          </p:txBody>
        </p:sp>
        <p:sp>
          <p:nvSpPr>
            <p:cNvPr id="31" name="ZoneTexte 30">
              <a:extLst>
                <a:ext uri="{FF2B5EF4-FFF2-40B4-BE49-F238E27FC236}">
                  <a16:creationId xmlns:a16="http://schemas.microsoft.com/office/drawing/2014/main" id="{00837037-72B4-4424-8E43-67F8B1ED245F}"/>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2" name="ZoneTexte 31">
              <a:extLst>
                <a:ext uri="{FF2B5EF4-FFF2-40B4-BE49-F238E27FC236}">
                  <a16:creationId xmlns:a16="http://schemas.microsoft.com/office/drawing/2014/main" id="{6CE91BA0-8F98-42EE-8376-E0A1F83CE2C4}"/>
                </a:ext>
              </a:extLst>
            </p:cNvPr>
            <p:cNvSpPr txBox="1"/>
            <p:nvPr/>
          </p:nvSpPr>
          <p:spPr>
            <a:xfrm>
              <a:off x="3811440" y="92332"/>
              <a:ext cx="1253869" cy="400110"/>
            </a:xfrm>
            <a:prstGeom prst="rect">
              <a:avLst/>
            </a:prstGeom>
            <a:noFill/>
          </p:spPr>
          <p:txBody>
            <a:bodyPr wrap="none" rtlCol="0" anchor="ctr">
              <a:spAutoFit/>
            </a:bodyPr>
            <a:lstStyle/>
            <a:p>
              <a:pPr algn="ctr"/>
              <a:r>
                <a:rPr lang="fr-FR" sz="2000" b="1" cap="small" dirty="0">
                  <a:solidFill>
                    <a:schemeClr val="bg1"/>
                  </a:solidFill>
                  <a:latin typeface="+mj-lt"/>
                </a:rPr>
                <a:t>Simulation</a:t>
              </a:r>
              <a:endParaRPr lang="en-GB" sz="2000" b="1" cap="small" dirty="0">
                <a:solidFill>
                  <a:schemeClr val="bg1"/>
                </a:solidFill>
                <a:latin typeface="+mj-lt"/>
              </a:endParaRPr>
            </a:p>
          </p:txBody>
        </p:sp>
      </p:grpSp>
    </p:spTree>
    <p:extLst>
      <p:ext uri="{BB962C8B-B14F-4D97-AF65-F5344CB8AC3E}">
        <p14:creationId xmlns:p14="http://schemas.microsoft.com/office/powerpoint/2010/main" val="92580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4688078" cy="523220"/>
          </a:xfrm>
          <a:prstGeom prst="rect">
            <a:avLst/>
          </a:prstGeom>
          <a:noFill/>
        </p:spPr>
        <p:txBody>
          <a:bodyPr wrap="none" rtlCol="0">
            <a:spAutoFit/>
          </a:bodyPr>
          <a:lstStyle/>
          <a:p>
            <a:r>
              <a:rPr lang="fr-FR" sz="2800" b="1" cap="small" dirty="0">
                <a:latin typeface="+mj-lt"/>
              </a:rPr>
              <a:t>Représentation d’un déplacement</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sp>
        <p:nvSpPr>
          <p:cNvPr id="16" name="ZoneTexte 15">
            <a:extLst>
              <a:ext uri="{FF2B5EF4-FFF2-40B4-BE49-F238E27FC236}">
                <a16:creationId xmlns:a16="http://schemas.microsoft.com/office/drawing/2014/main" id="{D72D9DF0-3594-43B4-B1FB-6A40B7957E3B}"/>
              </a:ext>
            </a:extLst>
          </p:cNvPr>
          <p:cNvSpPr txBox="1"/>
          <p:nvPr/>
        </p:nvSpPr>
        <p:spPr>
          <a:xfrm>
            <a:off x="709999" y="1910265"/>
            <a:ext cx="4956293" cy="1676741"/>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fr-FR" dirty="0"/>
              <a:t>Suppression des premiers « pas » (rodage)</a:t>
            </a:r>
          </a:p>
          <a:p>
            <a:pPr marL="285750" indent="-285750">
              <a:lnSpc>
                <a:spcPct val="200000"/>
              </a:lnSpc>
              <a:buFont typeface="Arial" panose="020B0604020202020204" pitchFamily="34" charset="0"/>
              <a:buChar char="•"/>
            </a:pPr>
            <a:r>
              <a:rPr lang="fr-FR" dirty="0"/>
              <a:t>Échantillon des positions à </a:t>
            </a:r>
            <a:r>
              <a:rPr lang="fr-FR" dirty="0">
                <a:solidFill>
                  <a:srgbClr val="4D85AC"/>
                </a:solidFill>
              </a:rPr>
              <a:t>intervalles réguliers</a:t>
            </a:r>
            <a:r>
              <a:rPr lang="fr-FR" sz="1400" dirty="0"/>
              <a:t>*</a:t>
            </a:r>
            <a:endParaRPr lang="fr-FR" dirty="0"/>
          </a:p>
          <a:p>
            <a:pPr marL="285750" indent="-285750">
              <a:lnSpc>
                <a:spcPct val="200000"/>
              </a:lnSpc>
              <a:buFont typeface="Arial" panose="020B0604020202020204" pitchFamily="34" charset="0"/>
              <a:buChar char="•"/>
            </a:pPr>
            <a:r>
              <a:rPr lang="fr-FR" dirty="0"/>
              <a:t>Analogie avec la collecte de données réelle</a:t>
            </a:r>
          </a:p>
        </p:txBody>
      </p:sp>
      <p:pic>
        <p:nvPicPr>
          <p:cNvPr id="4" name="Image 3">
            <a:extLst>
              <a:ext uri="{FF2B5EF4-FFF2-40B4-BE49-F238E27FC236}">
                <a16:creationId xmlns:a16="http://schemas.microsoft.com/office/drawing/2014/main" id="{4801C787-0BDC-44DC-9DBA-B9C2B032EC74}"/>
              </a:ext>
            </a:extLst>
          </p:cNvPr>
          <p:cNvPicPr>
            <a:picLocks noChangeAspect="1"/>
          </p:cNvPicPr>
          <p:nvPr/>
        </p:nvPicPr>
        <p:blipFill rotWithShape="1">
          <a:blip r:embed="rId3">
            <a:extLst>
              <a:ext uri="{28A0092B-C50C-407E-A947-70E740481C1C}">
                <a14:useLocalDpi xmlns:a14="http://schemas.microsoft.com/office/drawing/2010/main" val="0"/>
              </a:ext>
            </a:extLst>
          </a:blip>
          <a:srcRect l="6198" t="5338" b="7064"/>
          <a:stretch/>
        </p:blipFill>
        <p:spPr>
          <a:xfrm>
            <a:off x="6096000" y="1910265"/>
            <a:ext cx="4822895" cy="3252827"/>
          </a:xfrm>
          <a:prstGeom prst="rect">
            <a:avLst/>
          </a:prstGeom>
        </p:spPr>
      </p:pic>
      <p:sp>
        <p:nvSpPr>
          <p:cNvPr id="22" name="ZoneTexte 21">
            <a:extLst>
              <a:ext uri="{FF2B5EF4-FFF2-40B4-BE49-F238E27FC236}">
                <a16:creationId xmlns:a16="http://schemas.microsoft.com/office/drawing/2014/main" id="{BF4057EA-5DAF-4047-8169-B731E467F6E2}"/>
              </a:ext>
            </a:extLst>
          </p:cNvPr>
          <p:cNvSpPr txBox="1"/>
          <p:nvPr/>
        </p:nvSpPr>
        <p:spPr>
          <a:xfrm>
            <a:off x="709999" y="5115621"/>
            <a:ext cx="761362" cy="307777"/>
          </a:xfrm>
          <a:prstGeom prst="rect">
            <a:avLst/>
          </a:prstGeom>
          <a:noFill/>
        </p:spPr>
        <p:txBody>
          <a:bodyPr wrap="none" rtlCol="0">
            <a:spAutoFit/>
          </a:bodyPr>
          <a:lstStyle/>
          <a:p>
            <a:r>
              <a:rPr lang="fr-FR" sz="1400" dirty="0"/>
              <a:t>* </a:t>
            </a:r>
            <a:r>
              <a:rPr lang="fr-FR" sz="1400" i="1" dirty="0" err="1"/>
              <a:t>bursts</a:t>
            </a:r>
            <a:endParaRPr lang="en-GB" sz="1400" i="1" dirty="0"/>
          </a:p>
        </p:txBody>
      </p:sp>
      <p:grpSp>
        <p:nvGrpSpPr>
          <p:cNvPr id="28" name="Groupe 27">
            <a:extLst>
              <a:ext uri="{FF2B5EF4-FFF2-40B4-BE49-F238E27FC236}">
                <a16:creationId xmlns:a16="http://schemas.microsoft.com/office/drawing/2014/main" id="{D6CB03EA-2C43-4F67-B15F-88ED24EC3315}"/>
              </a:ext>
            </a:extLst>
          </p:cNvPr>
          <p:cNvGrpSpPr/>
          <p:nvPr/>
        </p:nvGrpSpPr>
        <p:grpSpPr>
          <a:xfrm>
            <a:off x="696373" y="92332"/>
            <a:ext cx="10797650" cy="400110"/>
            <a:chOff x="696373" y="92332"/>
            <a:chExt cx="10797650" cy="400110"/>
          </a:xfrm>
        </p:grpSpPr>
        <p:sp>
          <p:nvSpPr>
            <p:cNvPr id="29" name="ZoneTexte 28">
              <a:extLst>
                <a:ext uri="{FF2B5EF4-FFF2-40B4-BE49-F238E27FC236}">
                  <a16:creationId xmlns:a16="http://schemas.microsoft.com/office/drawing/2014/main" id="{4FD09D8E-A98D-45B0-9610-FE25D33D514E}"/>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30" name="ZoneTexte 29">
              <a:extLst>
                <a:ext uri="{FF2B5EF4-FFF2-40B4-BE49-F238E27FC236}">
                  <a16:creationId xmlns:a16="http://schemas.microsoft.com/office/drawing/2014/main" id="{5BCDAFE7-C037-4FE8-9FB4-13639766EAC8}"/>
                </a:ext>
              </a:extLst>
            </p:cNvPr>
            <p:cNvSpPr txBox="1"/>
            <p:nvPr/>
          </p:nvSpPr>
          <p:spPr>
            <a:xfrm>
              <a:off x="6677401" y="92332"/>
              <a:ext cx="1889877"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Puffin de Scopoli</a:t>
              </a:r>
              <a:endParaRPr lang="en-GB" sz="2000" cap="small" dirty="0">
                <a:solidFill>
                  <a:schemeClr val="bg2">
                    <a:lumMod val="90000"/>
                  </a:schemeClr>
                </a:solidFill>
                <a:latin typeface="+mj-lt"/>
              </a:endParaRPr>
            </a:p>
          </p:txBody>
        </p:sp>
        <p:sp>
          <p:nvSpPr>
            <p:cNvPr id="31" name="ZoneTexte 30">
              <a:extLst>
                <a:ext uri="{FF2B5EF4-FFF2-40B4-BE49-F238E27FC236}">
                  <a16:creationId xmlns:a16="http://schemas.microsoft.com/office/drawing/2014/main" id="{FD2AD9C7-7DC7-403B-A025-AC5867A313B3}"/>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2" name="ZoneTexte 31">
              <a:extLst>
                <a:ext uri="{FF2B5EF4-FFF2-40B4-BE49-F238E27FC236}">
                  <a16:creationId xmlns:a16="http://schemas.microsoft.com/office/drawing/2014/main" id="{2F45F601-1B7F-4654-B156-BEE80D302D2E}"/>
                </a:ext>
              </a:extLst>
            </p:cNvPr>
            <p:cNvSpPr txBox="1"/>
            <p:nvPr/>
          </p:nvSpPr>
          <p:spPr>
            <a:xfrm>
              <a:off x="3811440" y="92332"/>
              <a:ext cx="1253869" cy="400110"/>
            </a:xfrm>
            <a:prstGeom prst="rect">
              <a:avLst/>
            </a:prstGeom>
            <a:noFill/>
          </p:spPr>
          <p:txBody>
            <a:bodyPr wrap="none" rtlCol="0" anchor="ctr">
              <a:spAutoFit/>
            </a:bodyPr>
            <a:lstStyle/>
            <a:p>
              <a:pPr algn="ctr"/>
              <a:r>
                <a:rPr lang="fr-FR" sz="2000" b="1" cap="small" dirty="0">
                  <a:solidFill>
                    <a:schemeClr val="bg1"/>
                  </a:solidFill>
                  <a:latin typeface="+mj-lt"/>
                </a:rPr>
                <a:t>Simulation</a:t>
              </a:r>
              <a:endParaRPr lang="en-GB" sz="2000" b="1" cap="small" dirty="0">
                <a:solidFill>
                  <a:schemeClr val="bg1"/>
                </a:solidFill>
                <a:latin typeface="+mj-lt"/>
              </a:endParaRPr>
            </a:p>
          </p:txBody>
        </p:sp>
      </p:grpSp>
    </p:spTree>
    <p:extLst>
      <p:ext uri="{BB962C8B-B14F-4D97-AF65-F5344CB8AC3E}">
        <p14:creationId xmlns:p14="http://schemas.microsoft.com/office/powerpoint/2010/main" val="376786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625864" cy="523220"/>
          </a:xfrm>
          <a:prstGeom prst="rect">
            <a:avLst/>
          </a:prstGeom>
          <a:noFill/>
        </p:spPr>
        <p:txBody>
          <a:bodyPr wrap="none" rtlCol="0">
            <a:spAutoFit/>
          </a:bodyPr>
          <a:lstStyle/>
          <a:p>
            <a:r>
              <a:rPr lang="fr-FR" sz="2800" b="1" cap="small" dirty="0">
                <a:latin typeface="+mj-lt"/>
              </a:rPr>
              <a:t>Présentation des données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sp>
        <p:nvSpPr>
          <p:cNvPr id="16" name="ZoneTexte 15">
            <a:extLst>
              <a:ext uri="{FF2B5EF4-FFF2-40B4-BE49-F238E27FC236}">
                <a16:creationId xmlns:a16="http://schemas.microsoft.com/office/drawing/2014/main" id="{D72D9DF0-3594-43B4-B1FB-6A40B7957E3B}"/>
              </a:ext>
            </a:extLst>
          </p:cNvPr>
          <p:cNvSpPr txBox="1"/>
          <p:nvPr/>
        </p:nvSpPr>
        <p:spPr>
          <a:xfrm>
            <a:off x="709999" y="1910265"/>
            <a:ext cx="819455" cy="2230739"/>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fr-FR" dirty="0"/>
              <a:t>__</a:t>
            </a:r>
          </a:p>
          <a:p>
            <a:pPr marL="285750" indent="-285750">
              <a:lnSpc>
                <a:spcPct val="200000"/>
              </a:lnSpc>
              <a:buFont typeface="Arial" panose="020B0604020202020204" pitchFamily="34" charset="0"/>
              <a:buChar char="•"/>
            </a:pPr>
            <a:r>
              <a:rPr lang="fr-FR" dirty="0"/>
              <a:t>___</a:t>
            </a:r>
          </a:p>
          <a:p>
            <a:pPr marL="285750" indent="-285750">
              <a:lnSpc>
                <a:spcPct val="200000"/>
              </a:lnSpc>
              <a:buFont typeface="Arial" panose="020B0604020202020204" pitchFamily="34" charset="0"/>
              <a:buChar char="•"/>
            </a:pPr>
            <a:r>
              <a:rPr lang="fr-FR" dirty="0"/>
              <a:t>___</a:t>
            </a:r>
          </a:p>
          <a:p>
            <a:pPr marL="285750" indent="-285750">
              <a:lnSpc>
                <a:spcPct val="200000"/>
              </a:lnSpc>
              <a:buFont typeface="Arial" panose="020B0604020202020204" pitchFamily="34" charset="0"/>
              <a:buChar char="•"/>
            </a:pPr>
            <a:r>
              <a:rPr lang="fr-FR" dirty="0"/>
              <a:t>___</a:t>
            </a:r>
          </a:p>
        </p:txBody>
      </p:sp>
      <p:grpSp>
        <p:nvGrpSpPr>
          <p:cNvPr id="26" name="Groupe 25">
            <a:extLst>
              <a:ext uri="{FF2B5EF4-FFF2-40B4-BE49-F238E27FC236}">
                <a16:creationId xmlns:a16="http://schemas.microsoft.com/office/drawing/2014/main" id="{21EC3D55-1EAF-4BCD-AE12-F04DF72ED02C}"/>
              </a:ext>
            </a:extLst>
          </p:cNvPr>
          <p:cNvGrpSpPr/>
          <p:nvPr/>
        </p:nvGrpSpPr>
        <p:grpSpPr>
          <a:xfrm>
            <a:off x="696373" y="92332"/>
            <a:ext cx="10797650" cy="400110"/>
            <a:chOff x="696373" y="92332"/>
            <a:chExt cx="10797650" cy="400110"/>
          </a:xfrm>
        </p:grpSpPr>
        <p:sp>
          <p:nvSpPr>
            <p:cNvPr id="27" name="ZoneTexte 26">
              <a:extLst>
                <a:ext uri="{FF2B5EF4-FFF2-40B4-BE49-F238E27FC236}">
                  <a16:creationId xmlns:a16="http://schemas.microsoft.com/office/drawing/2014/main" id="{AC8F618C-C4AA-40AE-B187-F6C183936393}"/>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28" name="ZoneTexte 27">
              <a:extLst>
                <a:ext uri="{FF2B5EF4-FFF2-40B4-BE49-F238E27FC236}">
                  <a16:creationId xmlns:a16="http://schemas.microsoft.com/office/drawing/2014/main" id="{7E147E4E-8AF4-4CE6-A3DB-9C4D88B0938F}"/>
                </a:ext>
              </a:extLst>
            </p:cNvPr>
            <p:cNvSpPr txBox="1"/>
            <p:nvPr/>
          </p:nvSpPr>
          <p:spPr>
            <a:xfrm>
              <a:off x="6677401" y="92332"/>
              <a:ext cx="1889877" cy="400110"/>
            </a:xfrm>
            <a:prstGeom prst="rect">
              <a:avLst/>
            </a:prstGeom>
            <a:noFill/>
          </p:spPr>
          <p:txBody>
            <a:bodyPr wrap="none" rtlCol="0" anchor="ctr">
              <a:spAutoFit/>
            </a:bodyPr>
            <a:lstStyle/>
            <a:p>
              <a:pPr algn="ctr"/>
              <a:r>
                <a:rPr lang="fr-FR" sz="2000" b="1" cap="small" dirty="0">
                  <a:solidFill>
                    <a:schemeClr val="bg1"/>
                  </a:solidFill>
                  <a:latin typeface="+mj-lt"/>
                </a:rPr>
                <a:t>Puffin de Scopoli</a:t>
              </a:r>
              <a:endParaRPr lang="en-GB" sz="2000" b="1" cap="small" dirty="0">
                <a:solidFill>
                  <a:schemeClr val="bg1"/>
                </a:solidFill>
                <a:latin typeface="+mj-lt"/>
              </a:endParaRPr>
            </a:p>
          </p:txBody>
        </p:sp>
        <p:sp>
          <p:nvSpPr>
            <p:cNvPr id="29" name="ZoneTexte 28">
              <a:extLst>
                <a:ext uri="{FF2B5EF4-FFF2-40B4-BE49-F238E27FC236}">
                  <a16:creationId xmlns:a16="http://schemas.microsoft.com/office/drawing/2014/main" id="{34FD3847-06CC-44A7-B2B6-F55EE528E561}"/>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0" name="ZoneTexte 29">
              <a:extLst>
                <a:ext uri="{FF2B5EF4-FFF2-40B4-BE49-F238E27FC236}">
                  <a16:creationId xmlns:a16="http://schemas.microsoft.com/office/drawing/2014/main" id="{259DC45A-D552-4096-94B5-63176DD1C525}"/>
                </a:ext>
              </a:extLst>
            </p:cNvPr>
            <p:cNvSpPr txBox="1"/>
            <p:nvPr/>
          </p:nvSpPr>
          <p:spPr>
            <a:xfrm>
              <a:off x="3811440" y="92332"/>
              <a:ext cx="1253869"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Simulation</a:t>
              </a:r>
              <a:endParaRPr lang="en-GB" sz="2000" cap="small" dirty="0">
                <a:solidFill>
                  <a:schemeClr val="bg2">
                    <a:lumMod val="90000"/>
                  </a:schemeClr>
                </a:solidFill>
                <a:latin typeface="+mj-lt"/>
              </a:endParaRPr>
            </a:p>
          </p:txBody>
        </p:sp>
      </p:grpSp>
      <p:pic>
        <p:nvPicPr>
          <p:cNvPr id="4" name="Picture 3">
            <a:extLst>
              <a:ext uri="{FF2B5EF4-FFF2-40B4-BE49-F238E27FC236}">
                <a16:creationId xmlns:a16="http://schemas.microsoft.com/office/drawing/2014/main" id="{E185BFC1-9C96-4762-A601-5B24EC75D212}"/>
              </a:ext>
            </a:extLst>
          </p:cNvPr>
          <p:cNvPicPr>
            <a:picLocks noChangeAspect="1"/>
          </p:cNvPicPr>
          <p:nvPr/>
        </p:nvPicPr>
        <p:blipFill>
          <a:blip r:embed="rId3"/>
          <a:stretch>
            <a:fillRect/>
          </a:stretch>
        </p:blipFill>
        <p:spPr>
          <a:xfrm>
            <a:off x="4266808" y="1509130"/>
            <a:ext cx="6711062" cy="4576762"/>
          </a:xfrm>
          <a:prstGeom prst="rect">
            <a:avLst/>
          </a:prstGeom>
        </p:spPr>
      </p:pic>
    </p:spTree>
    <p:extLst>
      <p:ext uri="{BB962C8B-B14F-4D97-AF65-F5344CB8AC3E}">
        <p14:creationId xmlns:p14="http://schemas.microsoft.com/office/powerpoint/2010/main" val="4234224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625864" cy="523220"/>
          </a:xfrm>
          <a:prstGeom prst="rect">
            <a:avLst/>
          </a:prstGeom>
          <a:noFill/>
        </p:spPr>
        <p:txBody>
          <a:bodyPr wrap="none" rtlCol="0">
            <a:spAutoFit/>
          </a:bodyPr>
          <a:lstStyle/>
          <a:p>
            <a:r>
              <a:rPr lang="fr-FR" sz="2800" b="1" cap="small" dirty="0">
                <a:latin typeface="+mj-lt"/>
              </a:rPr>
              <a:t>Présentation des données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sp>
        <p:nvSpPr>
          <p:cNvPr id="16" name="ZoneTexte 15">
            <a:extLst>
              <a:ext uri="{FF2B5EF4-FFF2-40B4-BE49-F238E27FC236}">
                <a16:creationId xmlns:a16="http://schemas.microsoft.com/office/drawing/2014/main" id="{D72D9DF0-3594-43B4-B1FB-6A40B7957E3B}"/>
              </a:ext>
            </a:extLst>
          </p:cNvPr>
          <p:cNvSpPr txBox="1"/>
          <p:nvPr/>
        </p:nvSpPr>
        <p:spPr>
          <a:xfrm>
            <a:off x="709999" y="1910265"/>
            <a:ext cx="819455" cy="2230739"/>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fr-FR" dirty="0"/>
              <a:t>__</a:t>
            </a:r>
          </a:p>
          <a:p>
            <a:pPr marL="285750" indent="-285750">
              <a:lnSpc>
                <a:spcPct val="200000"/>
              </a:lnSpc>
              <a:buFont typeface="Arial" panose="020B0604020202020204" pitchFamily="34" charset="0"/>
              <a:buChar char="•"/>
            </a:pPr>
            <a:r>
              <a:rPr lang="fr-FR" dirty="0"/>
              <a:t>___</a:t>
            </a:r>
          </a:p>
          <a:p>
            <a:pPr marL="285750" indent="-285750">
              <a:lnSpc>
                <a:spcPct val="200000"/>
              </a:lnSpc>
              <a:buFont typeface="Arial" panose="020B0604020202020204" pitchFamily="34" charset="0"/>
              <a:buChar char="•"/>
            </a:pPr>
            <a:r>
              <a:rPr lang="fr-FR" dirty="0"/>
              <a:t>___</a:t>
            </a:r>
          </a:p>
          <a:p>
            <a:pPr marL="285750" indent="-285750">
              <a:lnSpc>
                <a:spcPct val="200000"/>
              </a:lnSpc>
              <a:buFont typeface="Arial" panose="020B0604020202020204" pitchFamily="34" charset="0"/>
              <a:buChar char="•"/>
            </a:pPr>
            <a:r>
              <a:rPr lang="fr-FR" dirty="0"/>
              <a:t>___</a:t>
            </a:r>
          </a:p>
        </p:txBody>
      </p:sp>
      <p:grpSp>
        <p:nvGrpSpPr>
          <p:cNvPr id="26" name="Groupe 25">
            <a:extLst>
              <a:ext uri="{FF2B5EF4-FFF2-40B4-BE49-F238E27FC236}">
                <a16:creationId xmlns:a16="http://schemas.microsoft.com/office/drawing/2014/main" id="{21EC3D55-1EAF-4BCD-AE12-F04DF72ED02C}"/>
              </a:ext>
            </a:extLst>
          </p:cNvPr>
          <p:cNvGrpSpPr/>
          <p:nvPr/>
        </p:nvGrpSpPr>
        <p:grpSpPr>
          <a:xfrm>
            <a:off x="696373" y="92332"/>
            <a:ext cx="10797650" cy="400110"/>
            <a:chOff x="696373" y="92332"/>
            <a:chExt cx="10797650" cy="400110"/>
          </a:xfrm>
        </p:grpSpPr>
        <p:sp>
          <p:nvSpPr>
            <p:cNvPr id="27" name="ZoneTexte 26">
              <a:extLst>
                <a:ext uri="{FF2B5EF4-FFF2-40B4-BE49-F238E27FC236}">
                  <a16:creationId xmlns:a16="http://schemas.microsoft.com/office/drawing/2014/main" id="{AC8F618C-C4AA-40AE-B187-F6C183936393}"/>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28" name="ZoneTexte 27">
              <a:extLst>
                <a:ext uri="{FF2B5EF4-FFF2-40B4-BE49-F238E27FC236}">
                  <a16:creationId xmlns:a16="http://schemas.microsoft.com/office/drawing/2014/main" id="{7E147E4E-8AF4-4CE6-A3DB-9C4D88B0938F}"/>
                </a:ext>
              </a:extLst>
            </p:cNvPr>
            <p:cNvSpPr txBox="1"/>
            <p:nvPr/>
          </p:nvSpPr>
          <p:spPr>
            <a:xfrm>
              <a:off x="6677401" y="92332"/>
              <a:ext cx="1889877" cy="400110"/>
            </a:xfrm>
            <a:prstGeom prst="rect">
              <a:avLst/>
            </a:prstGeom>
            <a:noFill/>
          </p:spPr>
          <p:txBody>
            <a:bodyPr wrap="none" rtlCol="0" anchor="ctr">
              <a:spAutoFit/>
            </a:bodyPr>
            <a:lstStyle/>
            <a:p>
              <a:pPr algn="ctr"/>
              <a:r>
                <a:rPr lang="fr-FR" sz="2000" b="1" cap="small" dirty="0">
                  <a:solidFill>
                    <a:schemeClr val="bg1"/>
                  </a:solidFill>
                  <a:latin typeface="+mj-lt"/>
                </a:rPr>
                <a:t>Puffin de Scopoli</a:t>
              </a:r>
              <a:endParaRPr lang="en-GB" sz="2000" b="1" cap="small" dirty="0">
                <a:solidFill>
                  <a:schemeClr val="bg1"/>
                </a:solidFill>
                <a:latin typeface="+mj-lt"/>
              </a:endParaRPr>
            </a:p>
          </p:txBody>
        </p:sp>
        <p:sp>
          <p:nvSpPr>
            <p:cNvPr id="29" name="ZoneTexte 28">
              <a:extLst>
                <a:ext uri="{FF2B5EF4-FFF2-40B4-BE49-F238E27FC236}">
                  <a16:creationId xmlns:a16="http://schemas.microsoft.com/office/drawing/2014/main" id="{34FD3847-06CC-44A7-B2B6-F55EE528E561}"/>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0" name="ZoneTexte 29">
              <a:extLst>
                <a:ext uri="{FF2B5EF4-FFF2-40B4-BE49-F238E27FC236}">
                  <a16:creationId xmlns:a16="http://schemas.microsoft.com/office/drawing/2014/main" id="{259DC45A-D552-4096-94B5-63176DD1C525}"/>
                </a:ext>
              </a:extLst>
            </p:cNvPr>
            <p:cNvSpPr txBox="1"/>
            <p:nvPr/>
          </p:nvSpPr>
          <p:spPr>
            <a:xfrm>
              <a:off x="3811440" y="92332"/>
              <a:ext cx="1253869"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Simulation</a:t>
              </a:r>
              <a:endParaRPr lang="en-GB" sz="2000" cap="small" dirty="0">
                <a:solidFill>
                  <a:schemeClr val="bg2">
                    <a:lumMod val="90000"/>
                  </a:schemeClr>
                </a:solidFill>
                <a:latin typeface="+mj-lt"/>
              </a:endParaRPr>
            </a:p>
          </p:txBody>
        </p:sp>
      </p:grpSp>
      <p:pic>
        <p:nvPicPr>
          <p:cNvPr id="5" name="Picture 4">
            <a:extLst>
              <a:ext uri="{FF2B5EF4-FFF2-40B4-BE49-F238E27FC236}">
                <a16:creationId xmlns:a16="http://schemas.microsoft.com/office/drawing/2014/main" id="{655CB63A-9E4D-4E74-89F6-5EA23BF8069B}"/>
              </a:ext>
            </a:extLst>
          </p:cNvPr>
          <p:cNvPicPr>
            <a:picLocks noChangeAspect="1"/>
          </p:cNvPicPr>
          <p:nvPr/>
        </p:nvPicPr>
        <p:blipFill>
          <a:blip r:embed="rId3"/>
          <a:stretch>
            <a:fillRect/>
          </a:stretch>
        </p:blipFill>
        <p:spPr>
          <a:xfrm>
            <a:off x="7510780" y="1399857"/>
            <a:ext cx="3733800" cy="2371725"/>
          </a:xfrm>
          <a:prstGeom prst="rect">
            <a:avLst/>
          </a:prstGeom>
        </p:spPr>
      </p:pic>
    </p:spTree>
    <p:extLst>
      <p:ext uri="{BB962C8B-B14F-4D97-AF65-F5344CB8AC3E}">
        <p14:creationId xmlns:p14="http://schemas.microsoft.com/office/powerpoint/2010/main" val="191674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770969" cy="523220"/>
          </a:xfrm>
          <a:prstGeom prst="rect">
            <a:avLst/>
          </a:prstGeom>
          <a:noFill/>
        </p:spPr>
        <p:txBody>
          <a:bodyPr wrap="none" rtlCol="0">
            <a:spAutoFit/>
          </a:bodyPr>
          <a:lstStyle/>
          <a:p>
            <a:r>
              <a:rPr lang="fr-FR" sz="2800" b="1" cap="small" dirty="0">
                <a:latin typeface="+mj-lt"/>
              </a:rPr>
              <a:t>Transformation en « pas »</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sp>
        <p:nvSpPr>
          <p:cNvPr id="16" name="ZoneTexte 15">
            <a:extLst>
              <a:ext uri="{FF2B5EF4-FFF2-40B4-BE49-F238E27FC236}">
                <a16:creationId xmlns:a16="http://schemas.microsoft.com/office/drawing/2014/main" id="{D72D9DF0-3594-43B4-B1FB-6A40B7957E3B}"/>
              </a:ext>
            </a:extLst>
          </p:cNvPr>
          <p:cNvSpPr txBox="1"/>
          <p:nvPr/>
        </p:nvSpPr>
        <p:spPr>
          <a:xfrm>
            <a:off x="709999" y="1910265"/>
            <a:ext cx="819455" cy="2230739"/>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fr-FR" dirty="0"/>
              <a:t>__</a:t>
            </a:r>
          </a:p>
          <a:p>
            <a:pPr marL="285750" indent="-285750">
              <a:lnSpc>
                <a:spcPct val="200000"/>
              </a:lnSpc>
              <a:buFont typeface="Arial" panose="020B0604020202020204" pitchFamily="34" charset="0"/>
              <a:buChar char="•"/>
            </a:pPr>
            <a:r>
              <a:rPr lang="fr-FR" dirty="0"/>
              <a:t>___</a:t>
            </a:r>
          </a:p>
          <a:p>
            <a:pPr marL="285750" indent="-285750">
              <a:lnSpc>
                <a:spcPct val="200000"/>
              </a:lnSpc>
              <a:buFont typeface="Arial" panose="020B0604020202020204" pitchFamily="34" charset="0"/>
              <a:buChar char="•"/>
            </a:pPr>
            <a:r>
              <a:rPr lang="fr-FR" dirty="0"/>
              <a:t>___</a:t>
            </a:r>
          </a:p>
          <a:p>
            <a:pPr marL="285750" indent="-285750">
              <a:lnSpc>
                <a:spcPct val="200000"/>
              </a:lnSpc>
              <a:buFont typeface="Arial" panose="020B0604020202020204" pitchFamily="34" charset="0"/>
              <a:buChar char="•"/>
            </a:pPr>
            <a:r>
              <a:rPr lang="fr-FR" dirty="0"/>
              <a:t>___</a:t>
            </a:r>
          </a:p>
        </p:txBody>
      </p:sp>
      <p:grpSp>
        <p:nvGrpSpPr>
          <p:cNvPr id="26" name="Groupe 25">
            <a:extLst>
              <a:ext uri="{FF2B5EF4-FFF2-40B4-BE49-F238E27FC236}">
                <a16:creationId xmlns:a16="http://schemas.microsoft.com/office/drawing/2014/main" id="{21EC3D55-1EAF-4BCD-AE12-F04DF72ED02C}"/>
              </a:ext>
            </a:extLst>
          </p:cNvPr>
          <p:cNvGrpSpPr/>
          <p:nvPr/>
        </p:nvGrpSpPr>
        <p:grpSpPr>
          <a:xfrm>
            <a:off x="696373" y="92332"/>
            <a:ext cx="10797650" cy="400110"/>
            <a:chOff x="696373" y="92332"/>
            <a:chExt cx="10797650" cy="400110"/>
          </a:xfrm>
        </p:grpSpPr>
        <p:sp>
          <p:nvSpPr>
            <p:cNvPr id="27" name="ZoneTexte 26">
              <a:extLst>
                <a:ext uri="{FF2B5EF4-FFF2-40B4-BE49-F238E27FC236}">
                  <a16:creationId xmlns:a16="http://schemas.microsoft.com/office/drawing/2014/main" id="{AC8F618C-C4AA-40AE-B187-F6C183936393}"/>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28" name="ZoneTexte 27">
              <a:extLst>
                <a:ext uri="{FF2B5EF4-FFF2-40B4-BE49-F238E27FC236}">
                  <a16:creationId xmlns:a16="http://schemas.microsoft.com/office/drawing/2014/main" id="{7E147E4E-8AF4-4CE6-A3DB-9C4D88B0938F}"/>
                </a:ext>
              </a:extLst>
            </p:cNvPr>
            <p:cNvSpPr txBox="1"/>
            <p:nvPr/>
          </p:nvSpPr>
          <p:spPr>
            <a:xfrm>
              <a:off x="6677401" y="92332"/>
              <a:ext cx="1889877" cy="400110"/>
            </a:xfrm>
            <a:prstGeom prst="rect">
              <a:avLst/>
            </a:prstGeom>
            <a:noFill/>
          </p:spPr>
          <p:txBody>
            <a:bodyPr wrap="none" rtlCol="0" anchor="ctr">
              <a:spAutoFit/>
            </a:bodyPr>
            <a:lstStyle/>
            <a:p>
              <a:pPr algn="ctr"/>
              <a:r>
                <a:rPr lang="fr-FR" sz="2000" b="1" cap="small" dirty="0">
                  <a:solidFill>
                    <a:schemeClr val="bg1"/>
                  </a:solidFill>
                  <a:latin typeface="+mj-lt"/>
                </a:rPr>
                <a:t>Puffin de Scopoli</a:t>
              </a:r>
              <a:endParaRPr lang="en-GB" sz="2000" b="1" cap="small" dirty="0">
                <a:solidFill>
                  <a:schemeClr val="bg1"/>
                </a:solidFill>
                <a:latin typeface="+mj-lt"/>
              </a:endParaRPr>
            </a:p>
          </p:txBody>
        </p:sp>
        <p:sp>
          <p:nvSpPr>
            <p:cNvPr id="29" name="ZoneTexte 28">
              <a:extLst>
                <a:ext uri="{FF2B5EF4-FFF2-40B4-BE49-F238E27FC236}">
                  <a16:creationId xmlns:a16="http://schemas.microsoft.com/office/drawing/2014/main" id="{34FD3847-06CC-44A7-B2B6-F55EE528E561}"/>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0" name="ZoneTexte 29">
              <a:extLst>
                <a:ext uri="{FF2B5EF4-FFF2-40B4-BE49-F238E27FC236}">
                  <a16:creationId xmlns:a16="http://schemas.microsoft.com/office/drawing/2014/main" id="{259DC45A-D552-4096-94B5-63176DD1C525}"/>
                </a:ext>
              </a:extLst>
            </p:cNvPr>
            <p:cNvSpPr txBox="1"/>
            <p:nvPr/>
          </p:nvSpPr>
          <p:spPr>
            <a:xfrm>
              <a:off x="3811440" y="92332"/>
              <a:ext cx="1253869"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Simulation</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387755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625864" cy="523220"/>
          </a:xfrm>
          <a:prstGeom prst="rect">
            <a:avLst/>
          </a:prstGeom>
          <a:noFill/>
        </p:spPr>
        <p:txBody>
          <a:bodyPr wrap="none" rtlCol="0">
            <a:spAutoFit/>
          </a:bodyPr>
          <a:lstStyle/>
          <a:p>
            <a:r>
              <a:rPr lang="fr-FR" sz="2800" b="1" cap="small" dirty="0">
                <a:latin typeface="+mj-lt"/>
              </a:rPr>
              <a:t>Présentation des données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sp>
        <p:nvSpPr>
          <p:cNvPr id="16" name="ZoneTexte 15">
            <a:extLst>
              <a:ext uri="{FF2B5EF4-FFF2-40B4-BE49-F238E27FC236}">
                <a16:creationId xmlns:a16="http://schemas.microsoft.com/office/drawing/2014/main" id="{D72D9DF0-3594-43B4-B1FB-6A40B7957E3B}"/>
              </a:ext>
            </a:extLst>
          </p:cNvPr>
          <p:cNvSpPr txBox="1"/>
          <p:nvPr/>
        </p:nvSpPr>
        <p:spPr>
          <a:xfrm>
            <a:off x="709999" y="1910265"/>
            <a:ext cx="819455" cy="2230739"/>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fr-FR" dirty="0"/>
              <a:t>__</a:t>
            </a:r>
          </a:p>
          <a:p>
            <a:pPr marL="285750" indent="-285750">
              <a:lnSpc>
                <a:spcPct val="200000"/>
              </a:lnSpc>
              <a:buFont typeface="Arial" panose="020B0604020202020204" pitchFamily="34" charset="0"/>
              <a:buChar char="•"/>
            </a:pPr>
            <a:r>
              <a:rPr lang="fr-FR" dirty="0"/>
              <a:t>___</a:t>
            </a:r>
          </a:p>
          <a:p>
            <a:pPr marL="285750" indent="-285750">
              <a:lnSpc>
                <a:spcPct val="200000"/>
              </a:lnSpc>
              <a:buFont typeface="Arial" panose="020B0604020202020204" pitchFamily="34" charset="0"/>
              <a:buChar char="•"/>
            </a:pPr>
            <a:r>
              <a:rPr lang="fr-FR" dirty="0"/>
              <a:t>___</a:t>
            </a:r>
          </a:p>
          <a:p>
            <a:pPr marL="285750" indent="-285750">
              <a:lnSpc>
                <a:spcPct val="200000"/>
              </a:lnSpc>
              <a:buFont typeface="Arial" panose="020B0604020202020204" pitchFamily="34" charset="0"/>
              <a:buChar char="•"/>
            </a:pPr>
            <a:r>
              <a:rPr lang="fr-FR" dirty="0"/>
              <a:t>___</a:t>
            </a:r>
          </a:p>
        </p:txBody>
      </p:sp>
      <p:grpSp>
        <p:nvGrpSpPr>
          <p:cNvPr id="26" name="Groupe 25">
            <a:extLst>
              <a:ext uri="{FF2B5EF4-FFF2-40B4-BE49-F238E27FC236}">
                <a16:creationId xmlns:a16="http://schemas.microsoft.com/office/drawing/2014/main" id="{21EC3D55-1EAF-4BCD-AE12-F04DF72ED02C}"/>
              </a:ext>
            </a:extLst>
          </p:cNvPr>
          <p:cNvGrpSpPr/>
          <p:nvPr/>
        </p:nvGrpSpPr>
        <p:grpSpPr>
          <a:xfrm>
            <a:off x="696373" y="92332"/>
            <a:ext cx="10797650" cy="400110"/>
            <a:chOff x="696373" y="92332"/>
            <a:chExt cx="10797650" cy="400110"/>
          </a:xfrm>
        </p:grpSpPr>
        <p:sp>
          <p:nvSpPr>
            <p:cNvPr id="27" name="ZoneTexte 26">
              <a:extLst>
                <a:ext uri="{FF2B5EF4-FFF2-40B4-BE49-F238E27FC236}">
                  <a16:creationId xmlns:a16="http://schemas.microsoft.com/office/drawing/2014/main" id="{AC8F618C-C4AA-40AE-B187-F6C183936393}"/>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28" name="ZoneTexte 27">
              <a:extLst>
                <a:ext uri="{FF2B5EF4-FFF2-40B4-BE49-F238E27FC236}">
                  <a16:creationId xmlns:a16="http://schemas.microsoft.com/office/drawing/2014/main" id="{7E147E4E-8AF4-4CE6-A3DB-9C4D88B0938F}"/>
                </a:ext>
              </a:extLst>
            </p:cNvPr>
            <p:cNvSpPr txBox="1"/>
            <p:nvPr/>
          </p:nvSpPr>
          <p:spPr>
            <a:xfrm>
              <a:off x="6677401" y="92332"/>
              <a:ext cx="1889877" cy="400110"/>
            </a:xfrm>
            <a:prstGeom prst="rect">
              <a:avLst/>
            </a:prstGeom>
            <a:noFill/>
          </p:spPr>
          <p:txBody>
            <a:bodyPr wrap="none" rtlCol="0" anchor="ctr">
              <a:spAutoFit/>
            </a:bodyPr>
            <a:lstStyle/>
            <a:p>
              <a:pPr algn="ctr"/>
              <a:r>
                <a:rPr lang="fr-FR" sz="2000" b="1" cap="small" dirty="0">
                  <a:solidFill>
                    <a:schemeClr val="bg1"/>
                  </a:solidFill>
                  <a:latin typeface="+mj-lt"/>
                </a:rPr>
                <a:t>Puffin de Scopoli</a:t>
              </a:r>
              <a:endParaRPr lang="en-GB" sz="2000" b="1" cap="small" dirty="0">
                <a:solidFill>
                  <a:schemeClr val="bg1"/>
                </a:solidFill>
                <a:latin typeface="+mj-lt"/>
              </a:endParaRPr>
            </a:p>
          </p:txBody>
        </p:sp>
        <p:sp>
          <p:nvSpPr>
            <p:cNvPr id="29" name="ZoneTexte 28">
              <a:extLst>
                <a:ext uri="{FF2B5EF4-FFF2-40B4-BE49-F238E27FC236}">
                  <a16:creationId xmlns:a16="http://schemas.microsoft.com/office/drawing/2014/main" id="{34FD3847-06CC-44A7-B2B6-F55EE528E561}"/>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0" name="ZoneTexte 29">
              <a:extLst>
                <a:ext uri="{FF2B5EF4-FFF2-40B4-BE49-F238E27FC236}">
                  <a16:creationId xmlns:a16="http://schemas.microsoft.com/office/drawing/2014/main" id="{259DC45A-D552-4096-94B5-63176DD1C525}"/>
                </a:ext>
              </a:extLst>
            </p:cNvPr>
            <p:cNvSpPr txBox="1"/>
            <p:nvPr/>
          </p:nvSpPr>
          <p:spPr>
            <a:xfrm>
              <a:off x="3811440" y="92332"/>
              <a:ext cx="1253869"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Simulation</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55302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2187202" cy="523220"/>
          </a:xfrm>
          <a:prstGeom prst="rect">
            <a:avLst/>
          </a:prstGeom>
          <a:noFill/>
        </p:spPr>
        <p:txBody>
          <a:bodyPr wrap="none" rtlCol="0">
            <a:spAutoFit/>
          </a:bodyPr>
          <a:lstStyle/>
          <a:p>
            <a:r>
              <a:rPr lang="fr-FR" sz="2800" b="1" cap="small" dirty="0">
                <a:latin typeface="+mj-lt"/>
              </a:rPr>
              <a:t>Problématique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ZoneTexte 2">
            <a:extLst>
              <a:ext uri="{FF2B5EF4-FFF2-40B4-BE49-F238E27FC236}">
                <a16:creationId xmlns:a16="http://schemas.microsoft.com/office/drawing/2014/main" id="{F4F3CA55-8496-4A48-AE99-3450B97E6A82}"/>
              </a:ext>
            </a:extLst>
          </p:cNvPr>
          <p:cNvSpPr txBox="1"/>
          <p:nvPr/>
        </p:nvSpPr>
        <p:spPr>
          <a:xfrm>
            <a:off x="709999" y="1910265"/>
            <a:ext cx="8717708" cy="1676741"/>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fr-FR" dirty="0"/>
              <a:t>Identification des préférences d’habitats au travers des caractéristiques de mouvement</a:t>
            </a:r>
            <a:r>
              <a:rPr lang="fr-FR" sz="1400" dirty="0"/>
              <a:t>*</a:t>
            </a:r>
          </a:p>
          <a:p>
            <a:pPr marL="285750" indent="-285750">
              <a:lnSpc>
                <a:spcPct val="200000"/>
              </a:lnSpc>
              <a:buFont typeface="Arial" panose="020B0604020202020204" pitchFamily="34" charset="0"/>
              <a:buChar char="•"/>
            </a:pPr>
            <a:r>
              <a:rPr lang="fr-FR" dirty="0"/>
              <a:t>Comparer les habitats préférés entre les sites de piégeage</a:t>
            </a:r>
          </a:p>
          <a:p>
            <a:pPr>
              <a:lnSpc>
                <a:spcPct val="200000"/>
              </a:lnSpc>
            </a:pPr>
            <a:r>
              <a:rPr lang="fr-FR" dirty="0"/>
              <a:t> =&gt; Déplacements complexes de l’oiseau marin </a:t>
            </a:r>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grpSp>
        <p:nvGrpSpPr>
          <p:cNvPr id="11" name="Groupe 10">
            <a:extLst>
              <a:ext uri="{FF2B5EF4-FFF2-40B4-BE49-F238E27FC236}">
                <a16:creationId xmlns:a16="http://schemas.microsoft.com/office/drawing/2014/main" id="{AC331B67-A3B0-4994-A629-7877A36F9ED2}"/>
              </a:ext>
            </a:extLst>
          </p:cNvPr>
          <p:cNvGrpSpPr/>
          <p:nvPr/>
        </p:nvGrpSpPr>
        <p:grpSpPr>
          <a:xfrm>
            <a:off x="696373" y="92332"/>
            <a:ext cx="10797650" cy="400110"/>
            <a:chOff x="696373" y="92332"/>
            <a:chExt cx="10797650" cy="400110"/>
          </a:xfrm>
        </p:grpSpPr>
        <p:sp>
          <p:nvSpPr>
            <p:cNvPr id="16" name="ZoneTexte 15">
              <a:extLst>
                <a:ext uri="{FF2B5EF4-FFF2-40B4-BE49-F238E27FC236}">
                  <a16:creationId xmlns:a16="http://schemas.microsoft.com/office/drawing/2014/main" id="{9D2D514B-76BC-4D16-BA4A-1C995C3FE4AF}"/>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17" name="ZoneTexte 16">
              <a:extLst>
                <a:ext uri="{FF2B5EF4-FFF2-40B4-BE49-F238E27FC236}">
                  <a16:creationId xmlns:a16="http://schemas.microsoft.com/office/drawing/2014/main" id="{1B5D94A2-FCAC-4D14-889D-33CCE3B8AEE0}"/>
                </a:ext>
              </a:extLst>
            </p:cNvPr>
            <p:cNvSpPr txBox="1"/>
            <p:nvPr/>
          </p:nvSpPr>
          <p:spPr>
            <a:xfrm>
              <a:off x="6677401" y="92332"/>
              <a:ext cx="1889877"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Puffin de Scopoli</a:t>
              </a:r>
              <a:endParaRPr lang="en-GB" sz="2000" cap="small" dirty="0">
                <a:solidFill>
                  <a:schemeClr val="bg2">
                    <a:lumMod val="90000"/>
                  </a:schemeClr>
                </a:solidFill>
                <a:latin typeface="+mj-lt"/>
              </a:endParaRPr>
            </a:p>
          </p:txBody>
        </p:sp>
        <p:sp>
          <p:nvSpPr>
            <p:cNvPr id="18" name="ZoneTexte 17">
              <a:extLst>
                <a:ext uri="{FF2B5EF4-FFF2-40B4-BE49-F238E27FC236}">
                  <a16:creationId xmlns:a16="http://schemas.microsoft.com/office/drawing/2014/main" id="{5D46C0B4-CAEB-408B-8800-A7A1108B8E4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19" name="ZoneTexte 18">
              <a:extLst>
                <a:ext uri="{FF2B5EF4-FFF2-40B4-BE49-F238E27FC236}">
                  <a16:creationId xmlns:a16="http://schemas.microsoft.com/office/drawing/2014/main" id="{00CD5D24-58BD-49C1-8817-AF446A0D6C3F}"/>
                </a:ext>
              </a:extLst>
            </p:cNvPr>
            <p:cNvSpPr txBox="1"/>
            <p:nvPr/>
          </p:nvSpPr>
          <p:spPr>
            <a:xfrm>
              <a:off x="3811440" y="92332"/>
              <a:ext cx="1253869"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Simulation</a:t>
              </a:r>
              <a:endParaRPr lang="en-GB" sz="2000" cap="small" dirty="0">
                <a:solidFill>
                  <a:schemeClr val="bg2">
                    <a:lumMod val="90000"/>
                  </a:schemeClr>
                </a:solidFill>
                <a:latin typeface="+mj-lt"/>
              </a:endParaRPr>
            </a:p>
          </p:txBody>
        </p:sp>
      </p:gr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2</a:t>
              </a:fld>
              <a:endParaRPr lang="en-GB" sz="1600" b="1" dirty="0">
                <a:solidFill>
                  <a:srgbClr val="4D85AC"/>
                </a:solidFill>
              </a:endParaRPr>
            </a:p>
          </p:txBody>
        </p:sp>
      </p:grpSp>
    </p:spTree>
    <p:extLst>
      <p:ext uri="{BB962C8B-B14F-4D97-AF65-F5344CB8AC3E}">
        <p14:creationId xmlns:p14="http://schemas.microsoft.com/office/powerpoint/2010/main" val="338402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2187202" cy="523220"/>
          </a:xfrm>
          <a:prstGeom prst="rect">
            <a:avLst/>
          </a:prstGeom>
          <a:noFill/>
        </p:spPr>
        <p:txBody>
          <a:bodyPr wrap="none" rtlCol="0">
            <a:spAutoFit/>
          </a:bodyPr>
          <a:lstStyle/>
          <a:p>
            <a:r>
              <a:rPr lang="fr-FR" sz="2800" b="1" cap="small" dirty="0">
                <a:latin typeface="+mj-lt"/>
              </a:rPr>
              <a:t>Problématique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ZoneTexte 2">
            <a:extLst>
              <a:ext uri="{FF2B5EF4-FFF2-40B4-BE49-F238E27FC236}">
                <a16:creationId xmlns:a16="http://schemas.microsoft.com/office/drawing/2014/main" id="{F4F3CA55-8496-4A48-AE99-3450B97E6A82}"/>
              </a:ext>
            </a:extLst>
          </p:cNvPr>
          <p:cNvSpPr txBox="1"/>
          <p:nvPr/>
        </p:nvSpPr>
        <p:spPr>
          <a:xfrm>
            <a:off x="2594383" y="908887"/>
            <a:ext cx="4175117" cy="568745"/>
          </a:xfrm>
          <a:prstGeom prst="rect">
            <a:avLst/>
          </a:prstGeom>
          <a:noFill/>
        </p:spPr>
        <p:txBody>
          <a:bodyPr wrap="none" rtlCol="0">
            <a:spAutoFit/>
          </a:bodyPr>
          <a:lstStyle/>
          <a:p>
            <a:pPr>
              <a:lnSpc>
                <a:spcPct val="200000"/>
              </a:lnSpc>
            </a:pPr>
            <a:r>
              <a:rPr lang="fr-FR" b="1" dirty="0">
                <a:solidFill>
                  <a:srgbClr val="FF0000"/>
                </a:solidFill>
              </a:rPr>
              <a:t>Le mouvement des animaux est complexe</a:t>
            </a:r>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grpSp>
        <p:nvGrpSpPr>
          <p:cNvPr id="11" name="Groupe 10">
            <a:extLst>
              <a:ext uri="{FF2B5EF4-FFF2-40B4-BE49-F238E27FC236}">
                <a16:creationId xmlns:a16="http://schemas.microsoft.com/office/drawing/2014/main" id="{AC331B67-A3B0-4994-A629-7877A36F9ED2}"/>
              </a:ext>
            </a:extLst>
          </p:cNvPr>
          <p:cNvGrpSpPr/>
          <p:nvPr/>
        </p:nvGrpSpPr>
        <p:grpSpPr>
          <a:xfrm>
            <a:off x="696373" y="92332"/>
            <a:ext cx="10797650" cy="400110"/>
            <a:chOff x="696373" y="92332"/>
            <a:chExt cx="10797650" cy="400110"/>
          </a:xfrm>
        </p:grpSpPr>
        <p:sp>
          <p:nvSpPr>
            <p:cNvPr id="16" name="ZoneTexte 15">
              <a:extLst>
                <a:ext uri="{FF2B5EF4-FFF2-40B4-BE49-F238E27FC236}">
                  <a16:creationId xmlns:a16="http://schemas.microsoft.com/office/drawing/2014/main" id="{9D2D514B-76BC-4D16-BA4A-1C995C3FE4AF}"/>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17" name="ZoneTexte 16">
              <a:extLst>
                <a:ext uri="{FF2B5EF4-FFF2-40B4-BE49-F238E27FC236}">
                  <a16:creationId xmlns:a16="http://schemas.microsoft.com/office/drawing/2014/main" id="{1B5D94A2-FCAC-4D14-889D-33CCE3B8AEE0}"/>
                </a:ext>
              </a:extLst>
            </p:cNvPr>
            <p:cNvSpPr txBox="1"/>
            <p:nvPr/>
          </p:nvSpPr>
          <p:spPr>
            <a:xfrm>
              <a:off x="6677401" y="92332"/>
              <a:ext cx="1889877"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Puffin de Scopoli</a:t>
              </a:r>
              <a:endParaRPr lang="en-GB" sz="2000" cap="small" dirty="0">
                <a:solidFill>
                  <a:schemeClr val="bg2">
                    <a:lumMod val="90000"/>
                  </a:schemeClr>
                </a:solidFill>
                <a:latin typeface="+mj-lt"/>
              </a:endParaRPr>
            </a:p>
          </p:txBody>
        </p:sp>
        <p:sp>
          <p:nvSpPr>
            <p:cNvPr id="18" name="ZoneTexte 17">
              <a:extLst>
                <a:ext uri="{FF2B5EF4-FFF2-40B4-BE49-F238E27FC236}">
                  <a16:creationId xmlns:a16="http://schemas.microsoft.com/office/drawing/2014/main" id="{5D46C0B4-CAEB-408B-8800-A7A1108B8E4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19" name="ZoneTexte 18">
              <a:extLst>
                <a:ext uri="{FF2B5EF4-FFF2-40B4-BE49-F238E27FC236}">
                  <a16:creationId xmlns:a16="http://schemas.microsoft.com/office/drawing/2014/main" id="{00CD5D24-58BD-49C1-8817-AF446A0D6C3F}"/>
                </a:ext>
              </a:extLst>
            </p:cNvPr>
            <p:cNvSpPr txBox="1"/>
            <p:nvPr/>
          </p:nvSpPr>
          <p:spPr>
            <a:xfrm>
              <a:off x="3811440" y="92332"/>
              <a:ext cx="1253869"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Simulation</a:t>
              </a:r>
              <a:endParaRPr lang="en-GB" sz="2000" cap="small" dirty="0">
                <a:solidFill>
                  <a:schemeClr val="bg2">
                    <a:lumMod val="90000"/>
                  </a:schemeClr>
                </a:solidFill>
                <a:latin typeface="+mj-lt"/>
              </a:endParaRPr>
            </a:p>
          </p:txBody>
        </p:sp>
      </p:gr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3</a:t>
              </a:fld>
              <a:endParaRPr lang="en-GB" sz="1600" b="1" dirty="0">
                <a:solidFill>
                  <a:srgbClr val="4D85AC"/>
                </a:solidFill>
              </a:endParaRPr>
            </a:p>
          </p:txBody>
        </p:sp>
      </p:grpSp>
      <p:sp>
        <p:nvSpPr>
          <p:cNvPr id="5" name="TextBox 4">
            <a:extLst>
              <a:ext uri="{FF2B5EF4-FFF2-40B4-BE49-F238E27FC236}">
                <a16:creationId xmlns:a16="http://schemas.microsoft.com/office/drawing/2014/main" id="{C4A4FBD7-6AE0-4E06-A841-8C56E7E99B51}"/>
              </a:ext>
            </a:extLst>
          </p:cNvPr>
          <p:cNvSpPr txBox="1"/>
          <p:nvPr/>
        </p:nvSpPr>
        <p:spPr>
          <a:xfrm>
            <a:off x="6711392" y="2397909"/>
            <a:ext cx="4662379" cy="2492990"/>
          </a:xfrm>
          <a:prstGeom prst="rect">
            <a:avLst/>
          </a:prstGeom>
          <a:noFill/>
        </p:spPr>
        <p:txBody>
          <a:bodyPr wrap="square" rtlCol="0">
            <a:spAutoFit/>
          </a:bodyPr>
          <a:lstStyle/>
          <a:p>
            <a:pPr algn="just">
              <a:lnSpc>
                <a:spcPct val="150000"/>
              </a:lnSpc>
            </a:pPr>
            <a:r>
              <a:rPr lang="en-US" sz="2000" dirty="0"/>
              <a:t>Resource selection analyses (</a:t>
            </a:r>
            <a:r>
              <a:rPr lang="en-US" sz="2000" b="1" dirty="0"/>
              <a:t>RSA</a:t>
            </a:r>
            <a:r>
              <a:rPr lang="en-US" sz="2000" dirty="0"/>
              <a:t>) </a:t>
            </a:r>
          </a:p>
          <a:p>
            <a:pPr algn="just"/>
            <a:r>
              <a:rPr lang="fr-FR" dirty="0"/>
              <a:t>évaluer les caractéristiques de l'habitat qui sont importantes pour l'animal par le </a:t>
            </a:r>
            <a:r>
              <a:rPr lang="fr-FR" b="1" dirty="0">
                <a:solidFill>
                  <a:srgbClr val="FF0000"/>
                </a:solidFill>
              </a:rPr>
              <a:t>probabilité que cet animal utilise environnementales</a:t>
            </a:r>
          </a:p>
          <a:p>
            <a:pPr algn="just"/>
            <a:endParaRPr lang="fr-FR" b="1" dirty="0">
              <a:solidFill>
                <a:srgbClr val="FF0000"/>
              </a:solidFill>
            </a:endParaRPr>
          </a:p>
          <a:p>
            <a:r>
              <a:rPr lang="fr-FR" dirty="0"/>
              <a:t>=&gt; Ne pas prise en compte des caractéristiques des </a:t>
            </a:r>
            <a:r>
              <a:rPr lang="fr-FR" dirty="0">
                <a:solidFill>
                  <a:srgbClr val="4D85AC"/>
                </a:solidFill>
              </a:rPr>
              <a:t>déplacements</a:t>
            </a:r>
            <a:r>
              <a:rPr lang="fr-FR" dirty="0"/>
              <a:t> (sélection de mouvement)</a:t>
            </a:r>
          </a:p>
          <a:p>
            <a:pPr algn="just"/>
            <a:endParaRPr lang="fr-FR" dirty="0"/>
          </a:p>
        </p:txBody>
      </p:sp>
      <p:pic>
        <p:nvPicPr>
          <p:cNvPr id="8" name="Picture 7" descr="Chart&#10;&#10;Description automatically generated">
            <a:extLst>
              <a:ext uri="{FF2B5EF4-FFF2-40B4-BE49-F238E27FC236}">
                <a16:creationId xmlns:a16="http://schemas.microsoft.com/office/drawing/2014/main" id="{D885BC38-5FC4-421B-8755-77946BD27BCB}"/>
              </a:ext>
            </a:extLst>
          </p:cNvPr>
          <p:cNvPicPr>
            <a:picLocks noChangeAspect="1"/>
          </p:cNvPicPr>
          <p:nvPr/>
        </p:nvPicPr>
        <p:blipFill rotWithShape="1">
          <a:blip r:embed="rId4">
            <a:extLst>
              <a:ext uri="{28A0092B-C50C-407E-A947-70E740481C1C}">
                <a14:useLocalDpi xmlns:a14="http://schemas.microsoft.com/office/drawing/2010/main" val="0"/>
              </a:ext>
            </a:extLst>
          </a:blip>
          <a:srcRect l="36555" t="26272" r="29433" b="18777"/>
          <a:stretch/>
        </p:blipFill>
        <p:spPr>
          <a:xfrm>
            <a:off x="959408" y="1477632"/>
            <a:ext cx="5136592" cy="4736710"/>
          </a:xfrm>
          <a:prstGeom prst="rect">
            <a:avLst/>
          </a:prstGeom>
        </p:spPr>
      </p:pic>
      <p:pic>
        <p:nvPicPr>
          <p:cNvPr id="10" name="Picture 9" descr="A turtle swimming in water&#10;&#10;Description automatically generated with medium confidence">
            <a:extLst>
              <a:ext uri="{FF2B5EF4-FFF2-40B4-BE49-F238E27FC236}">
                <a16:creationId xmlns:a16="http://schemas.microsoft.com/office/drawing/2014/main" id="{34B8AEEF-6279-4CB2-B23C-C6B044255E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20914">
            <a:off x="5001015" y="1630262"/>
            <a:ext cx="1256935" cy="885279"/>
          </a:xfrm>
          <a:prstGeom prst="rect">
            <a:avLst/>
          </a:prstGeom>
        </p:spPr>
      </p:pic>
      <p:cxnSp>
        <p:nvCxnSpPr>
          <p:cNvPr id="22" name="Straight Arrow Connector 21">
            <a:extLst>
              <a:ext uri="{FF2B5EF4-FFF2-40B4-BE49-F238E27FC236}">
                <a16:creationId xmlns:a16="http://schemas.microsoft.com/office/drawing/2014/main" id="{1AF91349-AB5B-41DB-A52D-BD0513BFB722}"/>
              </a:ext>
            </a:extLst>
          </p:cNvPr>
          <p:cNvCxnSpPr>
            <a:cxnSpLocks/>
          </p:cNvCxnSpPr>
          <p:nvPr/>
        </p:nvCxnSpPr>
        <p:spPr>
          <a:xfrm flipH="1">
            <a:off x="4840376" y="2397909"/>
            <a:ext cx="615545" cy="3656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AE97B814-1CEC-4991-9077-315548D17C66}"/>
              </a:ext>
            </a:extLst>
          </p:cNvPr>
          <p:cNvCxnSpPr>
            <a:cxnSpLocks/>
          </p:cNvCxnSpPr>
          <p:nvPr/>
        </p:nvCxnSpPr>
        <p:spPr>
          <a:xfrm flipH="1">
            <a:off x="4600049" y="2397909"/>
            <a:ext cx="855872" cy="9295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BD985FE3-969A-4202-9267-091C019C9427}"/>
              </a:ext>
            </a:extLst>
          </p:cNvPr>
          <p:cNvCxnSpPr>
            <a:cxnSpLocks/>
          </p:cNvCxnSpPr>
          <p:nvPr/>
        </p:nvCxnSpPr>
        <p:spPr>
          <a:xfrm flipH="1">
            <a:off x="5313680" y="2423160"/>
            <a:ext cx="142242" cy="7253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4361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2187202" cy="523220"/>
          </a:xfrm>
          <a:prstGeom prst="rect">
            <a:avLst/>
          </a:prstGeom>
          <a:noFill/>
        </p:spPr>
        <p:txBody>
          <a:bodyPr wrap="none" rtlCol="0">
            <a:spAutoFit/>
          </a:bodyPr>
          <a:lstStyle/>
          <a:p>
            <a:r>
              <a:rPr lang="fr-FR" sz="2800" b="1" cap="small" dirty="0">
                <a:latin typeface="+mj-lt"/>
              </a:rPr>
              <a:t>Problématique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ZoneTexte 2">
            <a:extLst>
              <a:ext uri="{FF2B5EF4-FFF2-40B4-BE49-F238E27FC236}">
                <a16:creationId xmlns:a16="http://schemas.microsoft.com/office/drawing/2014/main" id="{F4F3CA55-8496-4A48-AE99-3450B97E6A82}"/>
              </a:ext>
            </a:extLst>
          </p:cNvPr>
          <p:cNvSpPr txBox="1"/>
          <p:nvPr/>
        </p:nvSpPr>
        <p:spPr>
          <a:xfrm>
            <a:off x="2594383" y="908887"/>
            <a:ext cx="4175117" cy="568745"/>
          </a:xfrm>
          <a:prstGeom prst="rect">
            <a:avLst/>
          </a:prstGeom>
          <a:noFill/>
        </p:spPr>
        <p:txBody>
          <a:bodyPr wrap="none" rtlCol="0">
            <a:spAutoFit/>
          </a:bodyPr>
          <a:lstStyle/>
          <a:p>
            <a:pPr>
              <a:lnSpc>
                <a:spcPct val="200000"/>
              </a:lnSpc>
            </a:pPr>
            <a:r>
              <a:rPr lang="fr-FR" b="1" dirty="0">
                <a:solidFill>
                  <a:srgbClr val="FF0000"/>
                </a:solidFill>
              </a:rPr>
              <a:t>Le mouvement des animaux est complexe</a:t>
            </a:r>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grpSp>
        <p:nvGrpSpPr>
          <p:cNvPr id="11" name="Groupe 10">
            <a:extLst>
              <a:ext uri="{FF2B5EF4-FFF2-40B4-BE49-F238E27FC236}">
                <a16:creationId xmlns:a16="http://schemas.microsoft.com/office/drawing/2014/main" id="{AC331B67-A3B0-4994-A629-7877A36F9ED2}"/>
              </a:ext>
            </a:extLst>
          </p:cNvPr>
          <p:cNvGrpSpPr/>
          <p:nvPr/>
        </p:nvGrpSpPr>
        <p:grpSpPr>
          <a:xfrm>
            <a:off x="696373" y="92332"/>
            <a:ext cx="10797650" cy="400110"/>
            <a:chOff x="696373" y="92332"/>
            <a:chExt cx="10797650" cy="400110"/>
          </a:xfrm>
        </p:grpSpPr>
        <p:sp>
          <p:nvSpPr>
            <p:cNvPr id="16" name="ZoneTexte 15">
              <a:extLst>
                <a:ext uri="{FF2B5EF4-FFF2-40B4-BE49-F238E27FC236}">
                  <a16:creationId xmlns:a16="http://schemas.microsoft.com/office/drawing/2014/main" id="{9D2D514B-76BC-4D16-BA4A-1C995C3FE4AF}"/>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17" name="ZoneTexte 16">
              <a:extLst>
                <a:ext uri="{FF2B5EF4-FFF2-40B4-BE49-F238E27FC236}">
                  <a16:creationId xmlns:a16="http://schemas.microsoft.com/office/drawing/2014/main" id="{1B5D94A2-FCAC-4D14-889D-33CCE3B8AEE0}"/>
                </a:ext>
              </a:extLst>
            </p:cNvPr>
            <p:cNvSpPr txBox="1"/>
            <p:nvPr/>
          </p:nvSpPr>
          <p:spPr>
            <a:xfrm>
              <a:off x="6677401" y="92332"/>
              <a:ext cx="1889877"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Puffin de Scopoli</a:t>
              </a:r>
              <a:endParaRPr lang="en-GB" sz="2000" cap="small" dirty="0">
                <a:solidFill>
                  <a:schemeClr val="bg2">
                    <a:lumMod val="90000"/>
                  </a:schemeClr>
                </a:solidFill>
                <a:latin typeface="+mj-lt"/>
              </a:endParaRPr>
            </a:p>
          </p:txBody>
        </p:sp>
        <p:sp>
          <p:nvSpPr>
            <p:cNvPr id="18" name="ZoneTexte 17">
              <a:extLst>
                <a:ext uri="{FF2B5EF4-FFF2-40B4-BE49-F238E27FC236}">
                  <a16:creationId xmlns:a16="http://schemas.microsoft.com/office/drawing/2014/main" id="{5D46C0B4-CAEB-408B-8800-A7A1108B8E4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19" name="ZoneTexte 18">
              <a:extLst>
                <a:ext uri="{FF2B5EF4-FFF2-40B4-BE49-F238E27FC236}">
                  <a16:creationId xmlns:a16="http://schemas.microsoft.com/office/drawing/2014/main" id="{00CD5D24-58BD-49C1-8817-AF446A0D6C3F}"/>
                </a:ext>
              </a:extLst>
            </p:cNvPr>
            <p:cNvSpPr txBox="1"/>
            <p:nvPr/>
          </p:nvSpPr>
          <p:spPr>
            <a:xfrm>
              <a:off x="3811440" y="92332"/>
              <a:ext cx="1253869"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Simulation</a:t>
              </a:r>
              <a:endParaRPr lang="en-GB" sz="2000" cap="small" dirty="0">
                <a:solidFill>
                  <a:schemeClr val="bg2">
                    <a:lumMod val="90000"/>
                  </a:schemeClr>
                </a:solidFill>
                <a:latin typeface="+mj-lt"/>
              </a:endParaRPr>
            </a:p>
          </p:txBody>
        </p:sp>
      </p:gr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4</a:t>
              </a:fld>
              <a:endParaRPr lang="en-GB" sz="1600" b="1" dirty="0">
                <a:solidFill>
                  <a:srgbClr val="4D85AC"/>
                </a:solidFill>
              </a:endParaRPr>
            </a:p>
          </p:txBody>
        </p:sp>
      </p:grpSp>
      <p:sp>
        <p:nvSpPr>
          <p:cNvPr id="5" name="TextBox 4">
            <a:extLst>
              <a:ext uri="{FF2B5EF4-FFF2-40B4-BE49-F238E27FC236}">
                <a16:creationId xmlns:a16="http://schemas.microsoft.com/office/drawing/2014/main" id="{C4A4FBD7-6AE0-4E06-A841-8C56E7E99B51}"/>
              </a:ext>
            </a:extLst>
          </p:cNvPr>
          <p:cNvSpPr txBox="1"/>
          <p:nvPr/>
        </p:nvSpPr>
        <p:spPr>
          <a:xfrm>
            <a:off x="6711392" y="2397909"/>
            <a:ext cx="4662379" cy="2492990"/>
          </a:xfrm>
          <a:prstGeom prst="rect">
            <a:avLst/>
          </a:prstGeom>
          <a:noFill/>
        </p:spPr>
        <p:txBody>
          <a:bodyPr wrap="square" rtlCol="0">
            <a:spAutoFit/>
          </a:bodyPr>
          <a:lstStyle/>
          <a:p>
            <a:pPr algn="just">
              <a:lnSpc>
                <a:spcPct val="150000"/>
              </a:lnSpc>
            </a:pPr>
            <a:r>
              <a:rPr lang="en-US" sz="2000" dirty="0"/>
              <a:t>Resource selection analyses (</a:t>
            </a:r>
            <a:r>
              <a:rPr lang="en-US" sz="2000" b="1" dirty="0"/>
              <a:t>RSA</a:t>
            </a:r>
            <a:r>
              <a:rPr lang="en-US" sz="2000" dirty="0"/>
              <a:t>) </a:t>
            </a:r>
          </a:p>
          <a:p>
            <a:pPr algn="just"/>
            <a:r>
              <a:rPr lang="fr-FR" dirty="0"/>
              <a:t>évaluer les caractéristiques de l'habitat qui sont importantes pour l'animal par le </a:t>
            </a:r>
            <a:r>
              <a:rPr lang="fr-FR" b="1" dirty="0">
                <a:solidFill>
                  <a:srgbClr val="FF0000"/>
                </a:solidFill>
              </a:rPr>
              <a:t>probabilité que cet animal utilise environnementales</a:t>
            </a:r>
          </a:p>
          <a:p>
            <a:pPr algn="just"/>
            <a:endParaRPr lang="fr-FR" b="1" dirty="0">
              <a:solidFill>
                <a:srgbClr val="FF0000"/>
              </a:solidFill>
            </a:endParaRPr>
          </a:p>
          <a:p>
            <a:r>
              <a:rPr lang="fr-FR" dirty="0"/>
              <a:t>=&gt; Ne pas prise en compte des caractéristiques des </a:t>
            </a:r>
            <a:r>
              <a:rPr lang="fr-FR" dirty="0">
                <a:solidFill>
                  <a:srgbClr val="4D85AC"/>
                </a:solidFill>
              </a:rPr>
              <a:t>déplacements</a:t>
            </a:r>
            <a:r>
              <a:rPr lang="fr-FR" dirty="0"/>
              <a:t> (sélection de mouvement)</a:t>
            </a:r>
          </a:p>
          <a:p>
            <a:pPr algn="just"/>
            <a:endParaRPr lang="fr-FR" dirty="0"/>
          </a:p>
        </p:txBody>
      </p:sp>
      <p:pic>
        <p:nvPicPr>
          <p:cNvPr id="8" name="Picture 7" descr="Chart&#10;&#10;Description automatically generated">
            <a:extLst>
              <a:ext uri="{FF2B5EF4-FFF2-40B4-BE49-F238E27FC236}">
                <a16:creationId xmlns:a16="http://schemas.microsoft.com/office/drawing/2014/main" id="{D885BC38-5FC4-421B-8755-77946BD27BCB}"/>
              </a:ext>
            </a:extLst>
          </p:cNvPr>
          <p:cNvPicPr>
            <a:picLocks noChangeAspect="1"/>
          </p:cNvPicPr>
          <p:nvPr/>
        </p:nvPicPr>
        <p:blipFill rotWithShape="1">
          <a:blip r:embed="rId4">
            <a:extLst>
              <a:ext uri="{28A0092B-C50C-407E-A947-70E740481C1C}">
                <a14:useLocalDpi xmlns:a14="http://schemas.microsoft.com/office/drawing/2010/main" val="0"/>
              </a:ext>
            </a:extLst>
          </a:blip>
          <a:srcRect l="36555" t="26272" r="29433" b="18777"/>
          <a:stretch/>
        </p:blipFill>
        <p:spPr>
          <a:xfrm>
            <a:off x="959408" y="1477632"/>
            <a:ext cx="5136592" cy="4736710"/>
          </a:xfrm>
          <a:prstGeom prst="rect">
            <a:avLst/>
          </a:prstGeom>
        </p:spPr>
      </p:pic>
      <p:pic>
        <p:nvPicPr>
          <p:cNvPr id="7" name="Picture 6" descr="Chart&#10;&#10;Description automatically generated with medium confidence">
            <a:extLst>
              <a:ext uri="{FF2B5EF4-FFF2-40B4-BE49-F238E27FC236}">
                <a16:creationId xmlns:a16="http://schemas.microsoft.com/office/drawing/2014/main" id="{EBA88E13-2ED4-4F25-BB3B-84A41CE61392}"/>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29640" b="76593" l="38577" r="68538">
                        <a14:foregroundMark x1="56917" y1="30471" x2="66008" y2="38781"/>
                        <a14:foregroundMark x1="66008" y1="38781" x2="67273" y2="48615"/>
                        <a14:foregroundMark x1="67273" y1="48615" x2="66877" y2="50416"/>
                        <a14:foregroundMark x1="68538" y1="47230" x2="68538" y2="47230"/>
                        <a14:foregroundMark x1="56443" y1="29778" x2="56443" y2="29778"/>
                        <a14:foregroundMark x1="38656" y1="47507" x2="38656" y2="47507"/>
                        <a14:foregroundMark x1="49565" y1="75069" x2="52095" y2="76593"/>
                      </a14:backgroundRemoval>
                    </a14:imgEffect>
                  </a14:imgLayer>
                </a14:imgProps>
              </a:ext>
              <a:ext uri="{28A0092B-C50C-407E-A947-70E740481C1C}">
                <a14:useLocalDpi xmlns:a14="http://schemas.microsoft.com/office/drawing/2010/main" val="0"/>
              </a:ext>
            </a:extLst>
          </a:blip>
          <a:srcRect l="35372" t="27263" r="29433" b="20122"/>
          <a:stretch/>
        </p:blipFill>
        <p:spPr>
          <a:xfrm>
            <a:off x="696373" y="1581096"/>
            <a:ext cx="5345891" cy="4561279"/>
          </a:xfrm>
          <a:prstGeom prst="rect">
            <a:avLst/>
          </a:prstGeom>
        </p:spPr>
      </p:pic>
      <p:pic>
        <p:nvPicPr>
          <p:cNvPr id="10" name="Picture 9" descr="A turtle swimming in water&#10;&#10;Description automatically generated with medium confidence">
            <a:extLst>
              <a:ext uri="{FF2B5EF4-FFF2-40B4-BE49-F238E27FC236}">
                <a16:creationId xmlns:a16="http://schemas.microsoft.com/office/drawing/2014/main" id="{34B8AEEF-6279-4CB2-B23C-C6B044255E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3436">
            <a:off x="2942512" y="1583487"/>
            <a:ext cx="1170381" cy="824317"/>
          </a:xfrm>
          <a:prstGeom prst="rect">
            <a:avLst/>
          </a:prstGeom>
        </p:spPr>
      </p:pic>
    </p:spTree>
    <p:extLst>
      <p:ext uri="{BB962C8B-B14F-4D97-AF65-F5344CB8AC3E}">
        <p14:creationId xmlns:p14="http://schemas.microsoft.com/office/powerpoint/2010/main" val="136289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2187202" cy="523220"/>
          </a:xfrm>
          <a:prstGeom prst="rect">
            <a:avLst/>
          </a:prstGeom>
          <a:noFill/>
        </p:spPr>
        <p:txBody>
          <a:bodyPr wrap="none" rtlCol="0">
            <a:spAutoFit/>
          </a:bodyPr>
          <a:lstStyle/>
          <a:p>
            <a:r>
              <a:rPr lang="fr-FR" sz="2800" b="1" cap="small" dirty="0">
                <a:latin typeface="+mj-lt"/>
              </a:rPr>
              <a:t>Problématique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ZoneTexte 2">
            <a:extLst>
              <a:ext uri="{FF2B5EF4-FFF2-40B4-BE49-F238E27FC236}">
                <a16:creationId xmlns:a16="http://schemas.microsoft.com/office/drawing/2014/main" id="{F4F3CA55-8496-4A48-AE99-3450B97E6A82}"/>
              </a:ext>
            </a:extLst>
          </p:cNvPr>
          <p:cNvSpPr txBox="1"/>
          <p:nvPr/>
        </p:nvSpPr>
        <p:spPr>
          <a:xfrm>
            <a:off x="2594383" y="908887"/>
            <a:ext cx="4175117" cy="568745"/>
          </a:xfrm>
          <a:prstGeom prst="rect">
            <a:avLst/>
          </a:prstGeom>
          <a:noFill/>
        </p:spPr>
        <p:txBody>
          <a:bodyPr wrap="none" rtlCol="0">
            <a:spAutoFit/>
          </a:bodyPr>
          <a:lstStyle/>
          <a:p>
            <a:pPr>
              <a:lnSpc>
                <a:spcPct val="200000"/>
              </a:lnSpc>
            </a:pPr>
            <a:r>
              <a:rPr lang="fr-FR" b="1" dirty="0">
                <a:solidFill>
                  <a:srgbClr val="FF0000"/>
                </a:solidFill>
              </a:rPr>
              <a:t>Le mouvement des animaux est complexe</a:t>
            </a:r>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grpSp>
        <p:nvGrpSpPr>
          <p:cNvPr id="11" name="Groupe 10">
            <a:extLst>
              <a:ext uri="{FF2B5EF4-FFF2-40B4-BE49-F238E27FC236}">
                <a16:creationId xmlns:a16="http://schemas.microsoft.com/office/drawing/2014/main" id="{AC331B67-A3B0-4994-A629-7877A36F9ED2}"/>
              </a:ext>
            </a:extLst>
          </p:cNvPr>
          <p:cNvGrpSpPr/>
          <p:nvPr/>
        </p:nvGrpSpPr>
        <p:grpSpPr>
          <a:xfrm>
            <a:off x="696373" y="92332"/>
            <a:ext cx="10797650" cy="400110"/>
            <a:chOff x="696373" y="92332"/>
            <a:chExt cx="10797650" cy="400110"/>
          </a:xfrm>
        </p:grpSpPr>
        <p:sp>
          <p:nvSpPr>
            <p:cNvPr id="16" name="ZoneTexte 15">
              <a:extLst>
                <a:ext uri="{FF2B5EF4-FFF2-40B4-BE49-F238E27FC236}">
                  <a16:creationId xmlns:a16="http://schemas.microsoft.com/office/drawing/2014/main" id="{9D2D514B-76BC-4D16-BA4A-1C995C3FE4AF}"/>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17" name="ZoneTexte 16">
              <a:extLst>
                <a:ext uri="{FF2B5EF4-FFF2-40B4-BE49-F238E27FC236}">
                  <a16:creationId xmlns:a16="http://schemas.microsoft.com/office/drawing/2014/main" id="{1B5D94A2-FCAC-4D14-889D-33CCE3B8AEE0}"/>
                </a:ext>
              </a:extLst>
            </p:cNvPr>
            <p:cNvSpPr txBox="1"/>
            <p:nvPr/>
          </p:nvSpPr>
          <p:spPr>
            <a:xfrm>
              <a:off x="6677401" y="92332"/>
              <a:ext cx="1889877"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Puffin de Scopoli</a:t>
              </a:r>
              <a:endParaRPr lang="en-GB" sz="2000" cap="small" dirty="0">
                <a:solidFill>
                  <a:schemeClr val="bg2">
                    <a:lumMod val="90000"/>
                  </a:schemeClr>
                </a:solidFill>
                <a:latin typeface="+mj-lt"/>
              </a:endParaRPr>
            </a:p>
          </p:txBody>
        </p:sp>
        <p:sp>
          <p:nvSpPr>
            <p:cNvPr id="18" name="ZoneTexte 17">
              <a:extLst>
                <a:ext uri="{FF2B5EF4-FFF2-40B4-BE49-F238E27FC236}">
                  <a16:creationId xmlns:a16="http://schemas.microsoft.com/office/drawing/2014/main" id="{5D46C0B4-CAEB-408B-8800-A7A1108B8E4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19" name="ZoneTexte 18">
              <a:extLst>
                <a:ext uri="{FF2B5EF4-FFF2-40B4-BE49-F238E27FC236}">
                  <a16:creationId xmlns:a16="http://schemas.microsoft.com/office/drawing/2014/main" id="{00CD5D24-58BD-49C1-8817-AF446A0D6C3F}"/>
                </a:ext>
              </a:extLst>
            </p:cNvPr>
            <p:cNvSpPr txBox="1"/>
            <p:nvPr/>
          </p:nvSpPr>
          <p:spPr>
            <a:xfrm>
              <a:off x="3811440" y="92332"/>
              <a:ext cx="1253869"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Simulation</a:t>
              </a:r>
              <a:endParaRPr lang="en-GB" sz="2000" cap="small" dirty="0">
                <a:solidFill>
                  <a:schemeClr val="bg2">
                    <a:lumMod val="90000"/>
                  </a:schemeClr>
                </a:solidFill>
                <a:latin typeface="+mj-lt"/>
              </a:endParaRPr>
            </a:p>
          </p:txBody>
        </p:sp>
      </p:gr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5</a:t>
              </a:fld>
              <a:endParaRPr lang="en-GB" sz="1600" b="1" dirty="0">
                <a:solidFill>
                  <a:srgbClr val="4D85AC"/>
                </a:solidFill>
              </a:endParaRPr>
            </a:p>
          </p:txBody>
        </p:sp>
      </p:grpSp>
      <p:sp>
        <p:nvSpPr>
          <p:cNvPr id="9" name="Freeform: Shape 8">
            <a:extLst>
              <a:ext uri="{FF2B5EF4-FFF2-40B4-BE49-F238E27FC236}">
                <a16:creationId xmlns:a16="http://schemas.microsoft.com/office/drawing/2014/main" id="{819FF60E-B574-4A2C-A1DB-D83DA2F27AB9}"/>
              </a:ext>
            </a:extLst>
          </p:cNvPr>
          <p:cNvSpPr/>
          <p:nvPr/>
        </p:nvSpPr>
        <p:spPr>
          <a:xfrm>
            <a:off x="1620519" y="2387898"/>
            <a:ext cx="3692449" cy="3172403"/>
          </a:xfrm>
          <a:custGeom>
            <a:avLst/>
            <a:gdLst>
              <a:gd name="connsiteX0" fmla="*/ 0 w 3720070"/>
              <a:gd name="connsiteY0" fmla="*/ 20320 h 3352800"/>
              <a:gd name="connsiteX1" fmla="*/ 60960 w 3720070"/>
              <a:gd name="connsiteY1" fmla="*/ 121920 h 3352800"/>
              <a:gd name="connsiteX2" fmla="*/ 152400 w 3720070"/>
              <a:gd name="connsiteY2" fmla="*/ 193040 h 3352800"/>
              <a:gd name="connsiteX3" fmla="*/ 304800 w 3720070"/>
              <a:gd name="connsiteY3" fmla="*/ 132080 h 3352800"/>
              <a:gd name="connsiteX4" fmla="*/ 335280 w 3720070"/>
              <a:gd name="connsiteY4" fmla="*/ 111760 h 3352800"/>
              <a:gd name="connsiteX5" fmla="*/ 416560 w 3720070"/>
              <a:gd name="connsiteY5" fmla="*/ 40640 h 3352800"/>
              <a:gd name="connsiteX6" fmla="*/ 589280 w 3720070"/>
              <a:gd name="connsiteY6" fmla="*/ 0 h 3352800"/>
              <a:gd name="connsiteX7" fmla="*/ 772160 w 3720070"/>
              <a:gd name="connsiteY7" fmla="*/ 10160 h 3352800"/>
              <a:gd name="connsiteX8" fmla="*/ 843280 w 3720070"/>
              <a:gd name="connsiteY8" fmla="*/ 91440 h 3352800"/>
              <a:gd name="connsiteX9" fmla="*/ 965200 w 3720070"/>
              <a:gd name="connsiteY9" fmla="*/ 193040 h 3352800"/>
              <a:gd name="connsiteX10" fmla="*/ 985520 w 3720070"/>
              <a:gd name="connsiteY10" fmla="*/ 223520 h 3352800"/>
              <a:gd name="connsiteX11" fmla="*/ 1036320 w 3720070"/>
              <a:gd name="connsiteY11" fmla="*/ 284480 h 3352800"/>
              <a:gd name="connsiteX12" fmla="*/ 1076960 w 3720070"/>
              <a:gd name="connsiteY12" fmla="*/ 325120 h 3352800"/>
              <a:gd name="connsiteX13" fmla="*/ 1097280 w 3720070"/>
              <a:gd name="connsiteY13" fmla="*/ 365760 h 3352800"/>
              <a:gd name="connsiteX14" fmla="*/ 1137920 w 3720070"/>
              <a:gd name="connsiteY14" fmla="*/ 416560 h 3352800"/>
              <a:gd name="connsiteX15" fmla="*/ 1351280 w 3720070"/>
              <a:gd name="connsiteY15" fmla="*/ 406400 h 3352800"/>
              <a:gd name="connsiteX16" fmla="*/ 1402080 w 3720070"/>
              <a:gd name="connsiteY16" fmla="*/ 375920 h 3352800"/>
              <a:gd name="connsiteX17" fmla="*/ 1432560 w 3720070"/>
              <a:gd name="connsiteY17" fmla="*/ 345440 h 3352800"/>
              <a:gd name="connsiteX18" fmla="*/ 1524000 w 3720070"/>
              <a:gd name="connsiteY18" fmla="*/ 274320 h 3352800"/>
              <a:gd name="connsiteX19" fmla="*/ 1554480 w 3720070"/>
              <a:gd name="connsiteY19" fmla="*/ 264160 h 3352800"/>
              <a:gd name="connsiteX20" fmla="*/ 1696720 w 3720070"/>
              <a:gd name="connsiteY20" fmla="*/ 203200 h 3352800"/>
              <a:gd name="connsiteX21" fmla="*/ 1930400 w 3720070"/>
              <a:gd name="connsiteY21" fmla="*/ 243840 h 3352800"/>
              <a:gd name="connsiteX22" fmla="*/ 1920240 w 3720070"/>
              <a:gd name="connsiteY22" fmla="*/ 304800 h 3352800"/>
              <a:gd name="connsiteX23" fmla="*/ 1879600 w 3720070"/>
              <a:gd name="connsiteY23" fmla="*/ 396240 h 3352800"/>
              <a:gd name="connsiteX24" fmla="*/ 1889760 w 3720070"/>
              <a:gd name="connsiteY24" fmla="*/ 579120 h 3352800"/>
              <a:gd name="connsiteX25" fmla="*/ 1960880 w 3720070"/>
              <a:gd name="connsiteY25" fmla="*/ 660400 h 3352800"/>
              <a:gd name="connsiteX26" fmla="*/ 2103120 w 3720070"/>
              <a:gd name="connsiteY26" fmla="*/ 741680 h 3352800"/>
              <a:gd name="connsiteX27" fmla="*/ 2255520 w 3720070"/>
              <a:gd name="connsiteY27" fmla="*/ 711200 h 3352800"/>
              <a:gd name="connsiteX28" fmla="*/ 2428240 w 3720070"/>
              <a:gd name="connsiteY28" fmla="*/ 650240 h 3352800"/>
              <a:gd name="connsiteX29" fmla="*/ 2600960 w 3720070"/>
              <a:gd name="connsiteY29" fmla="*/ 629920 h 3352800"/>
              <a:gd name="connsiteX30" fmla="*/ 2783840 w 3720070"/>
              <a:gd name="connsiteY30" fmla="*/ 680720 h 3352800"/>
              <a:gd name="connsiteX31" fmla="*/ 2773680 w 3720070"/>
              <a:gd name="connsiteY31" fmla="*/ 741680 h 3352800"/>
              <a:gd name="connsiteX32" fmla="*/ 2743200 w 3720070"/>
              <a:gd name="connsiteY32" fmla="*/ 762000 h 3352800"/>
              <a:gd name="connsiteX33" fmla="*/ 2763520 w 3720070"/>
              <a:gd name="connsiteY33" fmla="*/ 792480 h 3352800"/>
              <a:gd name="connsiteX34" fmla="*/ 2915920 w 3720070"/>
              <a:gd name="connsiteY34" fmla="*/ 843280 h 3352800"/>
              <a:gd name="connsiteX35" fmla="*/ 3230880 w 3720070"/>
              <a:gd name="connsiteY35" fmla="*/ 853440 h 3352800"/>
              <a:gd name="connsiteX36" fmla="*/ 3352800 w 3720070"/>
              <a:gd name="connsiteY36" fmla="*/ 883920 h 3352800"/>
              <a:gd name="connsiteX37" fmla="*/ 3383280 w 3720070"/>
              <a:gd name="connsiteY37" fmla="*/ 1168400 h 3352800"/>
              <a:gd name="connsiteX38" fmla="*/ 3281680 w 3720070"/>
              <a:gd name="connsiteY38" fmla="*/ 1158240 h 3352800"/>
              <a:gd name="connsiteX39" fmla="*/ 3180080 w 3720070"/>
              <a:gd name="connsiteY39" fmla="*/ 1137920 h 3352800"/>
              <a:gd name="connsiteX40" fmla="*/ 3220720 w 3720070"/>
              <a:gd name="connsiteY40" fmla="*/ 1087120 h 3352800"/>
              <a:gd name="connsiteX41" fmla="*/ 3251200 w 3720070"/>
              <a:gd name="connsiteY41" fmla="*/ 1076960 h 3352800"/>
              <a:gd name="connsiteX42" fmla="*/ 3352800 w 3720070"/>
              <a:gd name="connsiteY42" fmla="*/ 1127760 h 3352800"/>
              <a:gd name="connsiteX43" fmla="*/ 3373120 w 3720070"/>
              <a:gd name="connsiteY43" fmla="*/ 1158240 h 3352800"/>
              <a:gd name="connsiteX44" fmla="*/ 3332480 w 3720070"/>
              <a:gd name="connsiteY44" fmla="*/ 1300480 h 3352800"/>
              <a:gd name="connsiteX45" fmla="*/ 3291840 w 3720070"/>
              <a:gd name="connsiteY45" fmla="*/ 1371600 h 3352800"/>
              <a:gd name="connsiteX46" fmla="*/ 3261360 w 3720070"/>
              <a:gd name="connsiteY46" fmla="*/ 1412240 h 3352800"/>
              <a:gd name="connsiteX47" fmla="*/ 3200400 w 3720070"/>
              <a:gd name="connsiteY47" fmla="*/ 1544320 h 3352800"/>
              <a:gd name="connsiteX48" fmla="*/ 3190240 w 3720070"/>
              <a:gd name="connsiteY48" fmla="*/ 1615440 h 3352800"/>
              <a:gd name="connsiteX49" fmla="*/ 3169920 w 3720070"/>
              <a:gd name="connsiteY49" fmla="*/ 1696720 h 3352800"/>
              <a:gd name="connsiteX50" fmla="*/ 3180080 w 3720070"/>
              <a:gd name="connsiteY50" fmla="*/ 1747520 h 3352800"/>
              <a:gd name="connsiteX51" fmla="*/ 3535680 w 3720070"/>
              <a:gd name="connsiteY51" fmla="*/ 1747520 h 3352800"/>
              <a:gd name="connsiteX52" fmla="*/ 3708400 w 3720070"/>
              <a:gd name="connsiteY52" fmla="*/ 1798320 h 3352800"/>
              <a:gd name="connsiteX53" fmla="*/ 3718560 w 3720070"/>
              <a:gd name="connsiteY53" fmla="*/ 1869440 h 3352800"/>
              <a:gd name="connsiteX54" fmla="*/ 3647440 w 3720070"/>
              <a:gd name="connsiteY54" fmla="*/ 2042160 h 3352800"/>
              <a:gd name="connsiteX55" fmla="*/ 3576320 w 3720070"/>
              <a:gd name="connsiteY55" fmla="*/ 2133600 h 3352800"/>
              <a:gd name="connsiteX56" fmla="*/ 3434080 w 3720070"/>
              <a:gd name="connsiteY56" fmla="*/ 2174240 h 3352800"/>
              <a:gd name="connsiteX57" fmla="*/ 3281680 w 3720070"/>
              <a:gd name="connsiteY57" fmla="*/ 2214880 h 3352800"/>
              <a:gd name="connsiteX58" fmla="*/ 2672080 w 3720070"/>
              <a:gd name="connsiteY58" fmla="*/ 2387600 h 3352800"/>
              <a:gd name="connsiteX59" fmla="*/ 2397760 w 3720070"/>
              <a:gd name="connsiteY59" fmla="*/ 2407920 h 3352800"/>
              <a:gd name="connsiteX60" fmla="*/ 2001520 w 3720070"/>
              <a:gd name="connsiteY60" fmla="*/ 2377440 h 3352800"/>
              <a:gd name="connsiteX61" fmla="*/ 1889760 w 3720070"/>
              <a:gd name="connsiteY61" fmla="*/ 2346960 h 3352800"/>
              <a:gd name="connsiteX62" fmla="*/ 1879600 w 3720070"/>
              <a:gd name="connsiteY62" fmla="*/ 2286000 h 3352800"/>
              <a:gd name="connsiteX63" fmla="*/ 1910080 w 3720070"/>
              <a:gd name="connsiteY63" fmla="*/ 2021840 h 3352800"/>
              <a:gd name="connsiteX64" fmla="*/ 1859280 w 3720070"/>
              <a:gd name="connsiteY64" fmla="*/ 1991360 h 3352800"/>
              <a:gd name="connsiteX65" fmla="*/ 1778000 w 3720070"/>
              <a:gd name="connsiteY65" fmla="*/ 1960880 h 3352800"/>
              <a:gd name="connsiteX66" fmla="*/ 1676400 w 3720070"/>
              <a:gd name="connsiteY66" fmla="*/ 1940560 h 3352800"/>
              <a:gd name="connsiteX67" fmla="*/ 1625600 w 3720070"/>
              <a:gd name="connsiteY67" fmla="*/ 1950720 h 3352800"/>
              <a:gd name="connsiteX68" fmla="*/ 1605280 w 3720070"/>
              <a:gd name="connsiteY68" fmla="*/ 1981200 h 3352800"/>
              <a:gd name="connsiteX69" fmla="*/ 1564640 w 3720070"/>
              <a:gd name="connsiteY69" fmla="*/ 2021840 h 3352800"/>
              <a:gd name="connsiteX70" fmla="*/ 1513840 w 3720070"/>
              <a:gd name="connsiteY70" fmla="*/ 2052320 h 3352800"/>
              <a:gd name="connsiteX71" fmla="*/ 1442720 w 3720070"/>
              <a:gd name="connsiteY71" fmla="*/ 2113280 h 3352800"/>
              <a:gd name="connsiteX72" fmla="*/ 1310640 w 3720070"/>
              <a:gd name="connsiteY72" fmla="*/ 2153920 h 3352800"/>
              <a:gd name="connsiteX73" fmla="*/ 1005840 w 3720070"/>
              <a:gd name="connsiteY73" fmla="*/ 2245360 h 3352800"/>
              <a:gd name="connsiteX74" fmla="*/ 955040 w 3720070"/>
              <a:gd name="connsiteY74" fmla="*/ 2265680 h 3352800"/>
              <a:gd name="connsiteX75" fmla="*/ 873760 w 3720070"/>
              <a:gd name="connsiteY75" fmla="*/ 2316480 h 3352800"/>
              <a:gd name="connsiteX76" fmla="*/ 782320 w 3720070"/>
              <a:gd name="connsiteY76" fmla="*/ 2387600 h 3352800"/>
              <a:gd name="connsiteX77" fmla="*/ 751840 w 3720070"/>
              <a:gd name="connsiteY77" fmla="*/ 2407920 h 3352800"/>
              <a:gd name="connsiteX78" fmla="*/ 731520 w 3720070"/>
              <a:gd name="connsiteY78" fmla="*/ 2479040 h 3352800"/>
              <a:gd name="connsiteX79" fmla="*/ 670560 w 3720070"/>
              <a:gd name="connsiteY79" fmla="*/ 2661920 h 3352800"/>
              <a:gd name="connsiteX80" fmla="*/ 650240 w 3720070"/>
              <a:gd name="connsiteY80" fmla="*/ 2783840 h 3352800"/>
              <a:gd name="connsiteX81" fmla="*/ 629920 w 3720070"/>
              <a:gd name="connsiteY81" fmla="*/ 2865120 h 3352800"/>
              <a:gd name="connsiteX82" fmla="*/ 487680 w 3720070"/>
              <a:gd name="connsiteY82" fmla="*/ 2936240 h 3352800"/>
              <a:gd name="connsiteX83" fmla="*/ 426720 w 3720070"/>
              <a:gd name="connsiteY83" fmla="*/ 2956560 h 3352800"/>
              <a:gd name="connsiteX84" fmla="*/ 436880 w 3720070"/>
              <a:gd name="connsiteY84" fmla="*/ 3017520 h 3352800"/>
              <a:gd name="connsiteX85" fmla="*/ 538480 w 3720070"/>
              <a:gd name="connsiteY85" fmla="*/ 3108960 h 3352800"/>
              <a:gd name="connsiteX86" fmla="*/ 528320 w 3720070"/>
              <a:gd name="connsiteY86" fmla="*/ 3139440 h 3352800"/>
              <a:gd name="connsiteX87" fmla="*/ 477520 w 3720070"/>
              <a:gd name="connsiteY87" fmla="*/ 3149600 h 3352800"/>
              <a:gd name="connsiteX88" fmla="*/ 436880 w 3720070"/>
              <a:gd name="connsiteY88" fmla="*/ 3169920 h 3352800"/>
              <a:gd name="connsiteX89" fmla="*/ 325120 w 3720070"/>
              <a:gd name="connsiteY89" fmla="*/ 3271520 h 3352800"/>
              <a:gd name="connsiteX90" fmla="*/ 254000 w 3720070"/>
              <a:gd name="connsiteY90" fmla="*/ 3291840 h 3352800"/>
              <a:gd name="connsiteX91" fmla="*/ 203200 w 3720070"/>
              <a:gd name="connsiteY91" fmla="*/ 3332480 h 3352800"/>
              <a:gd name="connsiteX92" fmla="*/ 142240 w 3720070"/>
              <a:gd name="connsiteY92" fmla="*/ 3342640 h 3352800"/>
              <a:gd name="connsiteX93" fmla="*/ 60960 w 3720070"/>
              <a:gd name="connsiteY93" fmla="*/ 335280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720070" h="3352800">
                <a:moveTo>
                  <a:pt x="0" y="20320"/>
                </a:moveTo>
                <a:cubicBezTo>
                  <a:pt x="20320" y="54187"/>
                  <a:pt x="29785" y="97672"/>
                  <a:pt x="60960" y="121920"/>
                </a:cubicBezTo>
                <a:lnTo>
                  <a:pt x="152400" y="193040"/>
                </a:lnTo>
                <a:cubicBezTo>
                  <a:pt x="203200" y="172720"/>
                  <a:pt x="259276" y="162429"/>
                  <a:pt x="304800" y="132080"/>
                </a:cubicBezTo>
                <a:cubicBezTo>
                  <a:pt x="314960" y="125307"/>
                  <a:pt x="325899" y="119577"/>
                  <a:pt x="335280" y="111760"/>
                </a:cubicBezTo>
                <a:cubicBezTo>
                  <a:pt x="370540" y="82376"/>
                  <a:pt x="370468" y="65459"/>
                  <a:pt x="416560" y="40640"/>
                </a:cubicBezTo>
                <a:cubicBezTo>
                  <a:pt x="484482" y="4067"/>
                  <a:pt x="513673" y="8401"/>
                  <a:pt x="589280" y="0"/>
                </a:cubicBezTo>
                <a:cubicBezTo>
                  <a:pt x="650240" y="3387"/>
                  <a:pt x="711720" y="1526"/>
                  <a:pt x="772160" y="10160"/>
                </a:cubicBezTo>
                <a:cubicBezTo>
                  <a:pt x="805744" y="14958"/>
                  <a:pt x="830298" y="78458"/>
                  <a:pt x="843280" y="91440"/>
                </a:cubicBezTo>
                <a:cubicBezTo>
                  <a:pt x="880687" y="128847"/>
                  <a:pt x="926434" y="157043"/>
                  <a:pt x="965200" y="193040"/>
                </a:cubicBezTo>
                <a:cubicBezTo>
                  <a:pt x="974148" y="201349"/>
                  <a:pt x="978023" y="213881"/>
                  <a:pt x="985520" y="223520"/>
                </a:cubicBezTo>
                <a:cubicBezTo>
                  <a:pt x="1001759" y="244399"/>
                  <a:pt x="1018625" y="264819"/>
                  <a:pt x="1036320" y="284480"/>
                </a:cubicBezTo>
                <a:cubicBezTo>
                  <a:pt x="1049136" y="298720"/>
                  <a:pt x="1065465" y="309794"/>
                  <a:pt x="1076960" y="325120"/>
                </a:cubicBezTo>
                <a:cubicBezTo>
                  <a:pt x="1086047" y="337237"/>
                  <a:pt x="1088879" y="353158"/>
                  <a:pt x="1097280" y="365760"/>
                </a:cubicBezTo>
                <a:cubicBezTo>
                  <a:pt x="1109309" y="383803"/>
                  <a:pt x="1124373" y="399627"/>
                  <a:pt x="1137920" y="416560"/>
                </a:cubicBezTo>
                <a:cubicBezTo>
                  <a:pt x="1209040" y="413173"/>
                  <a:pt x="1280907" y="417227"/>
                  <a:pt x="1351280" y="406400"/>
                </a:cubicBezTo>
                <a:cubicBezTo>
                  <a:pt x="1370798" y="403397"/>
                  <a:pt x="1386282" y="387768"/>
                  <a:pt x="1402080" y="375920"/>
                </a:cubicBezTo>
                <a:cubicBezTo>
                  <a:pt x="1413575" y="367299"/>
                  <a:pt x="1421522" y="354638"/>
                  <a:pt x="1432560" y="345440"/>
                </a:cubicBezTo>
                <a:cubicBezTo>
                  <a:pt x="1462224" y="320720"/>
                  <a:pt x="1491871" y="295739"/>
                  <a:pt x="1524000" y="274320"/>
                </a:cubicBezTo>
                <a:cubicBezTo>
                  <a:pt x="1532911" y="268379"/>
                  <a:pt x="1544577" y="268238"/>
                  <a:pt x="1554480" y="264160"/>
                </a:cubicBezTo>
                <a:cubicBezTo>
                  <a:pt x="1602179" y="244519"/>
                  <a:pt x="1649307" y="223520"/>
                  <a:pt x="1696720" y="203200"/>
                </a:cubicBezTo>
                <a:cubicBezTo>
                  <a:pt x="1774613" y="216747"/>
                  <a:pt x="1858424" y="211124"/>
                  <a:pt x="1930400" y="243840"/>
                </a:cubicBezTo>
                <a:cubicBezTo>
                  <a:pt x="1949154" y="252364"/>
                  <a:pt x="1923925" y="284532"/>
                  <a:pt x="1920240" y="304800"/>
                </a:cubicBezTo>
                <a:cubicBezTo>
                  <a:pt x="1908377" y="370048"/>
                  <a:pt x="1918855" y="343900"/>
                  <a:pt x="1879600" y="396240"/>
                </a:cubicBezTo>
                <a:cubicBezTo>
                  <a:pt x="1882987" y="457200"/>
                  <a:pt x="1871805" y="520766"/>
                  <a:pt x="1889760" y="579120"/>
                </a:cubicBezTo>
                <a:cubicBezTo>
                  <a:pt x="1900347" y="613529"/>
                  <a:pt x="1933223" y="637353"/>
                  <a:pt x="1960880" y="660400"/>
                </a:cubicBezTo>
                <a:cubicBezTo>
                  <a:pt x="2034089" y="721408"/>
                  <a:pt x="2042291" y="721404"/>
                  <a:pt x="2103120" y="741680"/>
                </a:cubicBezTo>
                <a:cubicBezTo>
                  <a:pt x="2153920" y="731520"/>
                  <a:pt x="2205392" y="724277"/>
                  <a:pt x="2255520" y="711200"/>
                </a:cubicBezTo>
                <a:cubicBezTo>
                  <a:pt x="2332018" y="691244"/>
                  <a:pt x="2348062" y="665659"/>
                  <a:pt x="2428240" y="650240"/>
                </a:cubicBezTo>
                <a:cubicBezTo>
                  <a:pt x="2485167" y="639292"/>
                  <a:pt x="2543387" y="636693"/>
                  <a:pt x="2600960" y="629920"/>
                </a:cubicBezTo>
                <a:cubicBezTo>
                  <a:pt x="2630091" y="633347"/>
                  <a:pt x="2783840" y="598596"/>
                  <a:pt x="2783840" y="680720"/>
                </a:cubicBezTo>
                <a:cubicBezTo>
                  <a:pt x="2783840" y="701320"/>
                  <a:pt x="2782893" y="723255"/>
                  <a:pt x="2773680" y="741680"/>
                </a:cubicBezTo>
                <a:cubicBezTo>
                  <a:pt x="2768219" y="752602"/>
                  <a:pt x="2753360" y="755227"/>
                  <a:pt x="2743200" y="762000"/>
                </a:cubicBezTo>
                <a:cubicBezTo>
                  <a:pt x="2749973" y="772160"/>
                  <a:pt x="2754330" y="784439"/>
                  <a:pt x="2763520" y="792480"/>
                </a:cubicBezTo>
                <a:cubicBezTo>
                  <a:pt x="2821334" y="843067"/>
                  <a:pt x="2836202" y="839294"/>
                  <a:pt x="2915920" y="843280"/>
                </a:cubicBezTo>
                <a:cubicBezTo>
                  <a:pt x="3020830" y="848526"/>
                  <a:pt x="3125893" y="850053"/>
                  <a:pt x="3230880" y="853440"/>
                </a:cubicBezTo>
                <a:cubicBezTo>
                  <a:pt x="3271520" y="863600"/>
                  <a:pt x="3328878" y="849532"/>
                  <a:pt x="3352800" y="883920"/>
                </a:cubicBezTo>
                <a:cubicBezTo>
                  <a:pt x="3416157" y="974996"/>
                  <a:pt x="3395145" y="1073483"/>
                  <a:pt x="3383280" y="1168400"/>
                </a:cubicBezTo>
                <a:cubicBezTo>
                  <a:pt x="3349413" y="1165013"/>
                  <a:pt x="3315453" y="1162462"/>
                  <a:pt x="3281680" y="1158240"/>
                </a:cubicBezTo>
                <a:cubicBezTo>
                  <a:pt x="3231858" y="1152012"/>
                  <a:pt x="3223820" y="1148855"/>
                  <a:pt x="3180080" y="1137920"/>
                </a:cubicBezTo>
                <a:cubicBezTo>
                  <a:pt x="3193627" y="1120987"/>
                  <a:pt x="3204255" y="1101233"/>
                  <a:pt x="3220720" y="1087120"/>
                </a:cubicBezTo>
                <a:cubicBezTo>
                  <a:pt x="3228851" y="1080150"/>
                  <a:pt x="3240698" y="1074860"/>
                  <a:pt x="3251200" y="1076960"/>
                </a:cubicBezTo>
                <a:cubicBezTo>
                  <a:pt x="3293212" y="1085362"/>
                  <a:pt x="3319954" y="1105863"/>
                  <a:pt x="3352800" y="1127760"/>
                </a:cubicBezTo>
                <a:cubicBezTo>
                  <a:pt x="3359573" y="1137920"/>
                  <a:pt x="3373120" y="1146029"/>
                  <a:pt x="3373120" y="1158240"/>
                </a:cubicBezTo>
                <a:cubicBezTo>
                  <a:pt x="3373120" y="1274666"/>
                  <a:pt x="3366546" y="1240865"/>
                  <a:pt x="3332480" y="1300480"/>
                </a:cubicBezTo>
                <a:cubicBezTo>
                  <a:pt x="3298463" y="1360010"/>
                  <a:pt x="3327202" y="1322094"/>
                  <a:pt x="3291840" y="1371600"/>
                </a:cubicBezTo>
                <a:cubicBezTo>
                  <a:pt x="3281998" y="1385379"/>
                  <a:pt x="3269283" y="1397275"/>
                  <a:pt x="3261360" y="1412240"/>
                </a:cubicBezTo>
                <a:cubicBezTo>
                  <a:pt x="3238672" y="1455095"/>
                  <a:pt x="3220720" y="1500293"/>
                  <a:pt x="3200400" y="1544320"/>
                </a:cubicBezTo>
                <a:cubicBezTo>
                  <a:pt x="3197013" y="1568027"/>
                  <a:pt x="3194936" y="1591958"/>
                  <a:pt x="3190240" y="1615440"/>
                </a:cubicBezTo>
                <a:cubicBezTo>
                  <a:pt x="3184763" y="1642825"/>
                  <a:pt x="3172062" y="1668875"/>
                  <a:pt x="3169920" y="1696720"/>
                </a:cubicBezTo>
                <a:cubicBezTo>
                  <a:pt x="3168596" y="1713938"/>
                  <a:pt x="3176693" y="1730587"/>
                  <a:pt x="3180080" y="1747520"/>
                </a:cubicBezTo>
                <a:cubicBezTo>
                  <a:pt x="3312101" y="1737365"/>
                  <a:pt x="3393754" y="1725685"/>
                  <a:pt x="3535680" y="1747520"/>
                </a:cubicBezTo>
                <a:cubicBezTo>
                  <a:pt x="3594994" y="1756645"/>
                  <a:pt x="3650827" y="1781387"/>
                  <a:pt x="3708400" y="1798320"/>
                </a:cubicBezTo>
                <a:cubicBezTo>
                  <a:pt x="3711787" y="1822027"/>
                  <a:pt x="3724368" y="1846208"/>
                  <a:pt x="3718560" y="1869440"/>
                </a:cubicBezTo>
                <a:cubicBezTo>
                  <a:pt x="3703459" y="1929844"/>
                  <a:pt x="3676959" y="1987339"/>
                  <a:pt x="3647440" y="2042160"/>
                </a:cubicBezTo>
                <a:cubicBezTo>
                  <a:pt x="3629133" y="2076158"/>
                  <a:pt x="3603624" y="2106296"/>
                  <a:pt x="3576320" y="2133600"/>
                </a:cubicBezTo>
                <a:cubicBezTo>
                  <a:pt x="3549161" y="2160759"/>
                  <a:pt x="3449347" y="2170576"/>
                  <a:pt x="3434080" y="2174240"/>
                </a:cubicBezTo>
                <a:cubicBezTo>
                  <a:pt x="3382957" y="2186510"/>
                  <a:pt x="3328705" y="2191368"/>
                  <a:pt x="3281680" y="2214880"/>
                </a:cubicBezTo>
                <a:cubicBezTo>
                  <a:pt x="3018234" y="2346603"/>
                  <a:pt x="3039100" y="2360413"/>
                  <a:pt x="2672080" y="2387600"/>
                </a:cubicBezTo>
                <a:lnTo>
                  <a:pt x="2397760" y="2407920"/>
                </a:lnTo>
                <a:cubicBezTo>
                  <a:pt x="2265680" y="2397760"/>
                  <a:pt x="2133047" y="2393223"/>
                  <a:pt x="2001520" y="2377440"/>
                </a:cubicBezTo>
                <a:cubicBezTo>
                  <a:pt x="1963181" y="2372839"/>
                  <a:pt x="1920651" y="2370128"/>
                  <a:pt x="1889760" y="2346960"/>
                </a:cubicBezTo>
                <a:cubicBezTo>
                  <a:pt x="1873280" y="2334600"/>
                  <a:pt x="1882987" y="2306320"/>
                  <a:pt x="1879600" y="2286000"/>
                </a:cubicBezTo>
                <a:cubicBezTo>
                  <a:pt x="1916846" y="2183574"/>
                  <a:pt x="1949583" y="2140350"/>
                  <a:pt x="1910080" y="2021840"/>
                </a:cubicBezTo>
                <a:cubicBezTo>
                  <a:pt x="1903835" y="2003106"/>
                  <a:pt x="1877210" y="1999635"/>
                  <a:pt x="1859280" y="1991360"/>
                </a:cubicBezTo>
                <a:cubicBezTo>
                  <a:pt x="1833008" y="1979234"/>
                  <a:pt x="1805880" y="1968624"/>
                  <a:pt x="1778000" y="1960880"/>
                </a:cubicBezTo>
                <a:cubicBezTo>
                  <a:pt x="1744723" y="1951636"/>
                  <a:pt x="1676400" y="1940560"/>
                  <a:pt x="1676400" y="1940560"/>
                </a:cubicBezTo>
                <a:cubicBezTo>
                  <a:pt x="1659467" y="1943947"/>
                  <a:pt x="1640593" y="1942152"/>
                  <a:pt x="1625600" y="1950720"/>
                </a:cubicBezTo>
                <a:cubicBezTo>
                  <a:pt x="1614998" y="1956778"/>
                  <a:pt x="1613227" y="1971929"/>
                  <a:pt x="1605280" y="1981200"/>
                </a:cubicBezTo>
                <a:cubicBezTo>
                  <a:pt x="1592812" y="1995746"/>
                  <a:pt x="1579762" y="2010078"/>
                  <a:pt x="1564640" y="2021840"/>
                </a:cubicBezTo>
                <a:cubicBezTo>
                  <a:pt x="1549052" y="2033964"/>
                  <a:pt x="1529638" y="2040472"/>
                  <a:pt x="1513840" y="2052320"/>
                </a:cubicBezTo>
                <a:cubicBezTo>
                  <a:pt x="1488861" y="2071054"/>
                  <a:pt x="1470647" y="2099316"/>
                  <a:pt x="1442720" y="2113280"/>
                </a:cubicBezTo>
                <a:cubicBezTo>
                  <a:pt x="1401519" y="2133880"/>
                  <a:pt x="1354187" y="2138904"/>
                  <a:pt x="1310640" y="2153920"/>
                </a:cubicBezTo>
                <a:cubicBezTo>
                  <a:pt x="883847" y="2301090"/>
                  <a:pt x="1388023" y="2144786"/>
                  <a:pt x="1005840" y="2245360"/>
                </a:cubicBezTo>
                <a:cubicBezTo>
                  <a:pt x="988203" y="2250001"/>
                  <a:pt x="971098" y="2257033"/>
                  <a:pt x="955040" y="2265680"/>
                </a:cubicBezTo>
                <a:cubicBezTo>
                  <a:pt x="926909" y="2280827"/>
                  <a:pt x="899862" y="2298055"/>
                  <a:pt x="873760" y="2316480"/>
                </a:cubicBezTo>
                <a:cubicBezTo>
                  <a:pt x="842214" y="2338748"/>
                  <a:pt x="813211" y="2364432"/>
                  <a:pt x="782320" y="2387600"/>
                </a:cubicBezTo>
                <a:cubicBezTo>
                  <a:pt x="772551" y="2394926"/>
                  <a:pt x="762000" y="2401147"/>
                  <a:pt x="751840" y="2407920"/>
                </a:cubicBezTo>
                <a:cubicBezTo>
                  <a:pt x="745067" y="2431627"/>
                  <a:pt x="739034" y="2455558"/>
                  <a:pt x="731520" y="2479040"/>
                </a:cubicBezTo>
                <a:cubicBezTo>
                  <a:pt x="711936" y="2540240"/>
                  <a:pt x="687117" y="2599832"/>
                  <a:pt x="670560" y="2661920"/>
                </a:cubicBezTo>
                <a:cubicBezTo>
                  <a:pt x="659944" y="2701729"/>
                  <a:pt x="658320" y="2743440"/>
                  <a:pt x="650240" y="2783840"/>
                </a:cubicBezTo>
                <a:cubicBezTo>
                  <a:pt x="644763" y="2811225"/>
                  <a:pt x="648095" y="2843916"/>
                  <a:pt x="629920" y="2865120"/>
                </a:cubicBezTo>
                <a:cubicBezTo>
                  <a:pt x="577722" y="2926017"/>
                  <a:pt x="544936" y="2919063"/>
                  <a:pt x="487680" y="2936240"/>
                </a:cubicBezTo>
                <a:cubicBezTo>
                  <a:pt x="467164" y="2942395"/>
                  <a:pt x="447040" y="2949787"/>
                  <a:pt x="426720" y="2956560"/>
                </a:cubicBezTo>
                <a:cubicBezTo>
                  <a:pt x="430107" y="2976880"/>
                  <a:pt x="427016" y="2999435"/>
                  <a:pt x="436880" y="3017520"/>
                </a:cubicBezTo>
                <a:cubicBezTo>
                  <a:pt x="449680" y="3040987"/>
                  <a:pt x="517276" y="3091997"/>
                  <a:pt x="538480" y="3108960"/>
                </a:cubicBezTo>
                <a:cubicBezTo>
                  <a:pt x="535093" y="3119120"/>
                  <a:pt x="537231" y="3133499"/>
                  <a:pt x="528320" y="3139440"/>
                </a:cubicBezTo>
                <a:cubicBezTo>
                  <a:pt x="513952" y="3149019"/>
                  <a:pt x="493903" y="3144139"/>
                  <a:pt x="477520" y="3149600"/>
                </a:cubicBezTo>
                <a:cubicBezTo>
                  <a:pt x="463152" y="3154389"/>
                  <a:pt x="450427" y="3163147"/>
                  <a:pt x="436880" y="3169920"/>
                </a:cubicBezTo>
                <a:cubicBezTo>
                  <a:pt x="395407" y="3219687"/>
                  <a:pt x="385042" y="3243864"/>
                  <a:pt x="325120" y="3271520"/>
                </a:cubicBezTo>
                <a:cubicBezTo>
                  <a:pt x="302734" y="3281852"/>
                  <a:pt x="277707" y="3285067"/>
                  <a:pt x="254000" y="3291840"/>
                </a:cubicBezTo>
                <a:cubicBezTo>
                  <a:pt x="237067" y="3305387"/>
                  <a:pt x="222942" y="3323507"/>
                  <a:pt x="203200" y="3332480"/>
                </a:cubicBezTo>
                <a:cubicBezTo>
                  <a:pt x="184446" y="3341004"/>
                  <a:pt x="162633" y="3339727"/>
                  <a:pt x="142240" y="3342640"/>
                </a:cubicBezTo>
                <a:cubicBezTo>
                  <a:pt x="115210" y="3346501"/>
                  <a:pt x="88053" y="3349413"/>
                  <a:pt x="60960" y="3352800"/>
                </a:cubicBezTo>
              </a:path>
            </a:pathLst>
          </a:cu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54502B6-2844-44A2-BF56-11253D6771B0}"/>
              </a:ext>
            </a:extLst>
          </p:cNvPr>
          <p:cNvSpPr/>
          <p:nvPr/>
        </p:nvSpPr>
        <p:spPr>
          <a:xfrm flipH="1">
            <a:off x="1572258" y="2374474"/>
            <a:ext cx="96521" cy="89843"/>
          </a:xfrm>
          <a:prstGeom prst="ellipse">
            <a:avLst/>
          </a:prstGeom>
          <a:solidFill>
            <a:schemeClr val="tx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E8890F1-858B-4E0E-B5A7-FCF40211726E}"/>
              </a:ext>
            </a:extLst>
          </p:cNvPr>
          <p:cNvSpPr/>
          <p:nvPr/>
        </p:nvSpPr>
        <p:spPr>
          <a:xfrm flipH="1">
            <a:off x="3418482" y="2793574"/>
            <a:ext cx="96521" cy="89843"/>
          </a:xfrm>
          <a:prstGeom prst="ellipse">
            <a:avLst/>
          </a:prstGeom>
          <a:solidFill>
            <a:schemeClr val="tx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F4360F0-E4A8-4EF7-ABEE-0430E2812DA1}"/>
              </a:ext>
            </a:extLst>
          </p:cNvPr>
          <p:cNvSpPr/>
          <p:nvPr/>
        </p:nvSpPr>
        <p:spPr>
          <a:xfrm flipH="1">
            <a:off x="4912002" y="3235833"/>
            <a:ext cx="96521" cy="89843"/>
          </a:xfrm>
          <a:prstGeom prst="ellipse">
            <a:avLst/>
          </a:prstGeom>
          <a:solidFill>
            <a:schemeClr val="tx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19E4118-7A29-4B9F-9932-13907F11561F}"/>
              </a:ext>
            </a:extLst>
          </p:cNvPr>
          <p:cNvSpPr/>
          <p:nvPr/>
        </p:nvSpPr>
        <p:spPr>
          <a:xfrm flipH="1">
            <a:off x="5017048" y="3981719"/>
            <a:ext cx="96521" cy="89843"/>
          </a:xfrm>
          <a:prstGeom prst="ellipse">
            <a:avLst/>
          </a:prstGeom>
          <a:solidFill>
            <a:schemeClr val="tx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90D345-E686-4930-B3EF-00608B32BF87}"/>
              </a:ext>
            </a:extLst>
          </p:cNvPr>
          <p:cNvSpPr/>
          <p:nvPr/>
        </p:nvSpPr>
        <p:spPr>
          <a:xfrm flipH="1">
            <a:off x="3515003" y="4596697"/>
            <a:ext cx="96521" cy="89843"/>
          </a:xfrm>
          <a:prstGeom prst="ellipse">
            <a:avLst/>
          </a:prstGeom>
          <a:solidFill>
            <a:schemeClr val="tx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D5CFB7F-210B-4A39-8B17-2315F0AB70A4}"/>
              </a:ext>
            </a:extLst>
          </p:cNvPr>
          <p:cNvSpPr/>
          <p:nvPr/>
        </p:nvSpPr>
        <p:spPr>
          <a:xfrm flipH="1">
            <a:off x="1668423" y="5515379"/>
            <a:ext cx="96521" cy="89843"/>
          </a:xfrm>
          <a:prstGeom prst="ellipse">
            <a:avLst/>
          </a:prstGeom>
          <a:solidFill>
            <a:schemeClr val="tx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5EA630B4-C69F-4AE8-9DA7-82C2E121E1E6}"/>
              </a:ext>
            </a:extLst>
          </p:cNvPr>
          <p:cNvCxnSpPr>
            <a:cxnSpLocks/>
            <a:stCxn id="20" idx="0"/>
            <a:endCxn id="25" idx="7"/>
          </p:cNvCxnSpPr>
          <p:nvPr/>
        </p:nvCxnSpPr>
        <p:spPr>
          <a:xfrm>
            <a:off x="1620518" y="2374474"/>
            <a:ext cx="1812099" cy="432257"/>
          </a:xfrm>
          <a:prstGeom prst="line">
            <a:avLst/>
          </a:prstGeom>
          <a:ln w="28575"/>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556868B3-F925-42B6-B2E7-063A8CB2B1DC}"/>
              </a:ext>
            </a:extLst>
          </p:cNvPr>
          <p:cNvCxnSpPr>
            <a:cxnSpLocks/>
            <a:stCxn id="25" idx="3"/>
            <a:endCxn id="27" idx="2"/>
          </p:cNvCxnSpPr>
          <p:nvPr/>
        </p:nvCxnSpPr>
        <p:spPr>
          <a:xfrm>
            <a:off x="3500868" y="2870260"/>
            <a:ext cx="1507655" cy="410495"/>
          </a:xfrm>
          <a:prstGeom prst="line">
            <a:avLst/>
          </a:prstGeom>
          <a:ln w="28575">
            <a:solidFill>
              <a:schemeClr val="tx1"/>
            </a:solidFill>
          </a:ln>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B087D5E2-DC6C-482B-B253-94E2FDCB0F1B}"/>
              </a:ext>
            </a:extLst>
          </p:cNvPr>
          <p:cNvCxnSpPr>
            <a:cxnSpLocks/>
            <a:stCxn id="27" idx="4"/>
            <a:endCxn id="28" idx="7"/>
          </p:cNvCxnSpPr>
          <p:nvPr/>
        </p:nvCxnSpPr>
        <p:spPr>
          <a:xfrm>
            <a:off x="4960262" y="3325676"/>
            <a:ext cx="70921" cy="669200"/>
          </a:xfrm>
          <a:prstGeom prst="line">
            <a:avLst/>
          </a:prstGeom>
          <a:ln w="28575"/>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3721DBB2-A342-46C1-A294-221D54183C46}"/>
              </a:ext>
            </a:extLst>
          </p:cNvPr>
          <p:cNvCxnSpPr>
            <a:cxnSpLocks/>
            <a:stCxn id="29" idx="4"/>
            <a:endCxn id="28" idx="5"/>
          </p:cNvCxnSpPr>
          <p:nvPr/>
        </p:nvCxnSpPr>
        <p:spPr>
          <a:xfrm flipV="1">
            <a:off x="3563263" y="4058405"/>
            <a:ext cx="1467920" cy="628135"/>
          </a:xfrm>
          <a:prstGeom prst="line">
            <a:avLst/>
          </a:prstGeom>
          <a:ln w="28575"/>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49EB1815-FCE2-451E-90BF-E22AA9E0A116}"/>
              </a:ext>
            </a:extLst>
          </p:cNvPr>
          <p:cNvCxnSpPr>
            <a:cxnSpLocks/>
            <a:stCxn id="30" idx="4"/>
          </p:cNvCxnSpPr>
          <p:nvPr/>
        </p:nvCxnSpPr>
        <p:spPr>
          <a:xfrm flipV="1">
            <a:off x="1716683" y="4642268"/>
            <a:ext cx="1846579" cy="962954"/>
          </a:xfrm>
          <a:prstGeom prst="line">
            <a:avLst/>
          </a:prstGeom>
          <a:ln w="28575"/>
        </p:spPr>
        <p:style>
          <a:lnRef idx="2">
            <a:schemeClr val="dk1"/>
          </a:lnRef>
          <a:fillRef idx="0">
            <a:schemeClr val="dk1"/>
          </a:fillRef>
          <a:effectRef idx="1">
            <a:schemeClr val="dk1"/>
          </a:effectRef>
          <a:fontRef idx="minor">
            <a:schemeClr val="tx1"/>
          </a:fontRef>
        </p:style>
      </p:cxnSp>
      <p:pic>
        <p:nvPicPr>
          <p:cNvPr id="40" name="Picture 39" descr="A bird flying in the sky&#10;&#10;Description automatically generated with medium confidence">
            <a:extLst>
              <a:ext uri="{FF2B5EF4-FFF2-40B4-BE49-F238E27FC236}">
                <a16:creationId xmlns:a16="http://schemas.microsoft.com/office/drawing/2014/main" id="{51C255A0-1A1A-48F8-8791-EA65AFBCF08E}"/>
              </a:ext>
            </a:extLst>
          </p:cNvPr>
          <p:cNvPicPr>
            <a:picLocks noChangeAspect="1"/>
          </p:cNvPicPr>
          <p:nvPr/>
        </p:nvPicPr>
        <p:blipFill>
          <a:blip r:embed="rId4">
            <a:alphaModFix amt="85000"/>
            <a:extLst>
              <a:ext uri="{BEBA8EAE-BF5A-486C-A8C5-ECC9F3942E4B}">
                <a14:imgProps xmlns:a14="http://schemas.microsoft.com/office/drawing/2010/main">
                  <a14:imgLayer r:embed="rId5">
                    <a14:imgEffect>
                      <a14:backgroundRemoval t="6615" b="93191" l="9367" r="94684">
                        <a14:foregroundMark x1="64051" y1="11089" x2="59747" y2="6809"/>
                        <a14:foregroundMark x1="55190" y1="93191" x2="55190" y2="85214"/>
                        <a14:foregroundMark x1="94684" y1="47665" x2="85063" y2="45720"/>
                      </a14:backgroundRemoval>
                    </a14:imgEffect>
                  </a14:imgLayer>
                </a14:imgProps>
              </a:ext>
              <a:ext uri="{28A0092B-C50C-407E-A947-70E740481C1C}">
                <a14:useLocalDpi xmlns:a14="http://schemas.microsoft.com/office/drawing/2010/main" val="0"/>
              </a:ext>
            </a:extLst>
          </a:blip>
          <a:stretch>
            <a:fillRect/>
          </a:stretch>
        </p:blipFill>
        <p:spPr>
          <a:xfrm rot="935685">
            <a:off x="754265" y="1806315"/>
            <a:ext cx="731146" cy="951416"/>
          </a:xfrm>
          <a:prstGeom prst="rect">
            <a:avLst/>
          </a:prstGeom>
        </p:spPr>
      </p:pic>
      <p:sp>
        <p:nvSpPr>
          <p:cNvPr id="57" name="TextBox 56">
            <a:extLst>
              <a:ext uri="{FF2B5EF4-FFF2-40B4-BE49-F238E27FC236}">
                <a16:creationId xmlns:a16="http://schemas.microsoft.com/office/drawing/2014/main" id="{0E48DD17-558B-4058-87B8-5C1F7477A369}"/>
              </a:ext>
            </a:extLst>
          </p:cNvPr>
          <p:cNvSpPr txBox="1"/>
          <p:nvPr/>
        </p:nvSpPr>
        <p:spPr>
          <a:xfrm rot="21096615">
            <a:off x="4308417" y="3519624"/>
            <a:ext cx="436880" cy="369332"/>
          </a:xfrm>
          <a:prstGeom prst="rect">
            <a:avLst/>
          </a:prstGeom>
          <a:noFill/>
        </p:spPr>
        <p:txBody>
          <a:bodyPr wrap="square" rtlCol="0">
            <a:spAutoFit/>
          </a:bodyPr>
          <a:lstStyle/>
          <a:p>
            <a:r>
              <a:rPr lang="en-US" b="1" dirty="0"/>
              <a:t>L</a:t>
            </a:r>
            <a:r>
              <a:rPr lang="en-US" sz="1400" b="1" dirty="0"/>
              <a:t>3</a:t>
            </a:r>
            <a:endParaRPr lang="en-US" b="1" dirty="0"/>
          </a:p>
        </p:txBody>
      </p:sp>
      <p:sp>
        <p:nvSpPr>
          <p:cNvPr id="58" name="TextBox 57">
            <a:extLst>
              <a:ext uri="{FF2B5EF4-FFF2-40B4-BE49-F238E27FC236}">
                <a16:creationId xmlns:a16="http://schemas.microsoft.com/office/drawing/2014/main" id="{3E1DEC4F-7E12-40F3-B91F-D192D044091B}"/>
              </a:ext>
            </a:extLst>
          </p:cNvPr>
          <p:cNvSpPr txBox="1"/>
          <p:nvPr/>
        </p:nvSpPr>
        <p:spPr>
          <a:xfrm rot="1020570">
            <a:off x="4015846" y="2608909"/>
            <a:ext cx="436880" cy="369332"/>
          </a:xfrm>
          <a:prstGeom prst="rect">
            <a:avLst/>
          </a:prstGeom>
          <a:noFill/>
        </p:spPr>
        <p:txBody>
          <a:bodyPr wrap="square" rtlCol="0">
            <a:spAutoFit/>
          </a:bodyPr>
          <a:lstStyle/>
          <a:p>
            <a:r>
              <a:rPr lang="en-US" b="1" dirty="0"/>
              <a:t>L</a:t>
            </a:r>
            <a:r>
              <a:rPr lang="en-US" sz="1400" b="1" dirty="0"/>
              <a:t>2</a:t>
            </a:r>
            <a:endParaRPr lang="en-US" b="1" dirty="0"/>
          </a:p>
        </p:txBody>
      </p:sp>
      <p:sp>
        <p:nvSpPr>
          <p:cNvPr id="59" name="TextBox 58">
            <a:extLst>
              <a:ext uri="{FF2B5EF4-FFF2-40B4-BE49-F238E27FC236}">
                <a16:creationId xmlns:a16="http://schemas.microsoft.com/office/drawing/2014/main" id="{5B17B702-6898-4CBA-A90A-9541D7CCC0B2}"/>
              </a:ext>
            </a:extLst>
          </p:cNvPr>
          <p:cNvSpPr txBox="1"/>
          <p:nvPr/>
        </p:nvSpPr>
        <p:spPr>
          <a:xfrm rot="1020570">
            <a:off x="2675667" y="2234728"/>
            <a:ext cx="436880" cy="369332"/>
          </a:xfrm>
          <a:prstGeom prst="rect">
            <a:avLst/>
          </a:prstGeom>
          <a:noFill/>
        </p:spPr>
        <p:txBody>
          <a:bodyPr wrap="square" rtlCol="0">
            <a:spAutoFit/>
          </a:bodyPr>
          <a:lstStyle/>
          <a:p>
            <a:r>
              <a:rPr lang="en-US" b="1" dirty="0"/>
              <a:t>L</a:t>
            </a:r>
            <a:r>
              <a:rPr lang="en-US" sz="1400" b="1" dirty="0"/>
              <a:t>1</a:t>
            </a:r>
            <a:endParaRPr lang="en-US" b="1" dirty="0"/>
          </a:p>
        </p:txBody>
      </p:sp>
      <p:sp>
        <p:nvSpPr>
          <p:cNvPr id="60" name="TextBox 59">
            <a:extLst>
              <a:ext uri="{FF2B5EF4-FFF2-40B4-BE49-F238E27FC236}">
                <a16:creationId xmlns:a16="http://schemas.microsoft.com/office/drawing/2014/main" id="{27E6A459-5D92-454B-BDBA-B03C5D58836A}"/>
              </a:ext>
            </a:extLst>
          </p:cNvPr>
          <p:cNvSpPr txBox="1"/>
          <p:nvPr/>
        </p:nvSpPr>
        <p:spPr>
          <a:xfrm rot="20129943">
            <a:off x="4089703" y="3957328"/>
            <a:ext cx="400907" cy="369332"/>
          </a:xfrm>
          <a:prstGeom prst="rect">
            <a:avLst/>
          </a:prstGeom>
          <a:noFill/>
        </p:spPr>
        <p:txBody>
          <a:bodyPr wrap="square" rtlCol="0">
            <a:spAutoFit/>
          </a:bodyPr>
          <a:lstStyle/>
          <a:p>
            <a:r>
              <a:rPr lang="en-US" b="1" dirty="0"/>
              <a:t>L</a:t>
            </a:r>
            <a:r>
              <a:rPr lang="en-US" sz="1400" b="1" dirty="0"/>
              <a:t>4</a:t>
            </a:r>
            <a:endParaRPr lang="en-US" b="1" dirty="0"/>
          </a:p>
        </p:txBody>
      </p:sp>
      <p:sp>
        <p:nvSpPr>
          <p:cNvPr id="61" name="TextBox 60">
            <a:extLst>
              <a:ext uri="{FF2B5EF4-FFF2-40B4-BE49-F238E27FC236}">
                <a16:creationId xmlns:a16="http://schemas.microsoft.com/office/drawing/2014/main" id="{8ED8206A-8183-4532-8EEC-4C29F5971924}"/>
              </a:ext>
            </a:extLst>
          </p:cNvPr>
          <p:cNvSpPr txBox="1"/>
          <p:nvPr/>
        </p:nvSpPr>
        <p:spPr>
          <a:xfrm rot="19939318">
            <a:off x="2786378" y="5059294"/>
            <a:ext cx="436880" cy="369332"/>
          </a:xfrm>
          <a:prstGeom prst="rect">
            <a:avLst/>
          </a:prstGeom>
          <a:noFill/>
        </p:spPr>
        <p:txBody>
          <a:bodyPr wrap="square" rtlCol="0">
            <a:spAutoFit/>
          </a:bodyPr>
          <a:lstStyle/>
          <a:p>
            <a:r>
              <a:rPr lang="en-US" b="1" dirty="0"/>
              <a:t>L</a:t>
            </a:r>
            <a:r>
              <a:rPr lang="en-US" sz="1400" b="1" dirty="0"/>
              <a:t>5</a:t>
            </a:r>
            <a:endParaRPr lang="en-US" b="1" dirty="0"/>
          </a:p>
        </p:txBody>
      </p:sp>
      <p:sp>
        <p:nvSpPr>
          <p:cNvPr id="63" name="TextBox 62">
            <a:extLst>
              <a:ext uri="{FF2B5EF4-FFF2-40B4-BE49-F238E27FC236}">
                <a16:creationId xmlns:a16="http://schemas.microsoft.com/office/drawing/2014/main" id="{7647BD99-6A51-4405-BD94-E602EA89A11F}"/>
              </a:ext>
            </a:extLst>
          </p:cNvPr>
          <p:cNvSpPr txBox="1"/>
          <p:nvPr/>
        </p:nvSpPr>
        <p:spPr>
          <a:xfrm>
            <a:off x="6463296" y="2838495"/>
            <a:ext cx="4938305" cy="1477328"/>
          </a:xfrm>
          <a:prstGeom prst="rect">
            <a:avLst/>
          </a:prstGeom>
          <a:noFill/>
        </p:spPr>
        <p:txBody>
          <a:bodyPr wrap="square">
            <a:spAutoFit/>
          </a:bodyPr>
          <a:lstStyle/>
          <a:p>
            <a:pPr marL="285750" indent="-285750">
              <a:buFont typeface="Arial" panose="020B0604020202020204" pitchFamily="34" charset="0"/>
              <a:buChar char="•"/>
            </a:pPr>
            <a:r>
              <a:rPr lang="fr-FR" dirty="0"/>
              <a:t>Mouvement (</a:t>
            </a:r>
            <a:r>
              <a:rPr lang="fr-FR" dirty="0" err="1"/>
              <a:t>continous</a:t>
            </a:r>
            <a:r>
              <a:rPr lang="fr-FR" dirty="0"/>
              <a:t>) = série de pas (discret) </a:t>
            </a:r>
            <a:r>
              <a:rPr lang="fr-FR" dirty="0" err="1"/>
              <a:t>though</a:t>
            </a:r>
            <a:r>
              <a:rPr lang="fr-FR" dirty="0"/>
              <a:t> </a:t>
            </a:r>
            <a:r>
              <a:rPr lang="fr-FR" dirty="0" err="1"/>
              <a:t>fixed</a:t>
            </a:r>
            <a:r>
              <a:rPr lang="fr-FR"/>
              <a:t> time </a:t>
            </a:r>
            <a:r>
              <a:rPr lang="fr-FR" dirty="0" err="1"/>
              <a:t>interval</a:t>
            </a:r>
            <a:r>
              <a:rPr lang="fr-FR" dirty="0"/>
              <a:t> </a:t>
            </a:r>
          </a:p>
          <a:p>
            <a:pPr marL="285750" indent="-285750">
              <a:buFont typeface="Arial" panose="020B0604020202020204" pitchFamily="34" charset="0"/>
              <a:buChar char="•"/>
            </a:pPr>
            <a:r>
              <a:rPr lang="fr-FR" dirty="0"/>
              <a:t> </a:t>
            </a:r>
            <a:r>
              <a:rPr lang="fr-FR" dirty="0" err="1"/>
              <a:t>Characteurize</a:t>
            </a:r>
            <a:r>
              <a:rPr lang="fr-FR" dirty="0"/>
              <a:t> by longueur du pas + angle de rotation</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50682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2187202" cy="523220"/>
          </a:xfrm>
          <a:prstGeom prst="rect">
            <a:avLst/>
          </a:prstGeom>
          <a:noFill/>
        </p:spPr>
        <p:txBody>
          <a:bodyPr wrap="none" rtlCol="0">
            <a:spAutoFit/>
          </a:bodyPr>
          <a:lstStyle/>
          <a:p>
            <a:r>
              <a:rPr lang="fr-FR" sz="2800" b="1" cap="small" dirty="0">
                <a:latin typeface="+mj-lt"/>
              </a:rPr>
              <a:t>Problématique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grpSp>
        <p:nvGrpSpPr>
          <p:cNvPr id="11" name="Groupe 10">
            <a:extLst>
              <a:ext uri="{FF2B5EF4-FFF2-40B4-BE49-F238E27FC236}">
                <a16:creationId xmlns:a16="http://schemas.microsoft.com/office/drawing/2014/main" id="{AC331B67-A3B0-4994-A629-7877A36F9ED2}"/>
              </a:ext>
            </a:extLst>
          </p:cNvPr>
          <p:cNvGrpSpPr/>
          <p:nvPr/>
        </p:nvGrpSpPr>
        <p:grpSpPr>
          <a:xfrm>
            <a:off x="696373" y="92332"/>
            <a:ext cx="10797650" cy="400110"/>
            <a:chOff x="696373" y="92332"/>
            <a:chExt cx="10797650" cy="400110"/>
          </a:xfrm>
        </p:grpSpPr>
        <p:sp>
          <p:nvSpPr>
            <p:cNvPr id="16" name="ZoneTexte 15">
              <a:extLst>
                <a:ext uri="{FF2B5EF4-FFF2-40B4-BE49-F238E27FC236}">
                  <a16:creationId xmlns:a16="http://schemas.microsoft.com/office/drawing/2014/main" id="{9D2D514B-76BC-4D16-BA4A-1C995C3FE4AF}"/>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17" name="ZoneTexte 16">
              <a:extLst>
                <a:ext uri="{FF2B5EF4-FFF2-40B4-BE49-F238E27FC236}">
                  <a16:creationId xmlns:a16="http://schemas.microsoft.com/office/drawing/2014/main" id="{1B5D94A2-FCAC-4D14-889D-33CCE3B8AEE0}"/>
                </a:ext>
              </a:extLst>
            </p:cNvPr>
            <p:cNvSpPr txBox="1"/>
            <p:nvPr/>
          </p:nvSpPr>
          <p:spPr>
            <a:xfrm>
              <a:off x="6677401" y="92332"/>
              <a:ext cx="1889877"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Puffin de Scopoli</a:t>
              </a:r>
              <a:endParaRPr lang="en-GB" sz="2000" cap="small" dirty="0">
                <a:solidFill>
                  <a:schemeClr val="bg2">
                    <a:lumMod val="90000"/>
                  </a:schemeClr>
                </a:solidFill>
                <a:latin typeface="+mj-lt"/>
              </a:endParaRPr>
            </a:p>
          </p:txBody>
        </p:sp>
        <p:sp>
          <p:nvSpPr>
            <p:cNvPr id="18" name="ZoneTexte 17">
              <a:extLst>
                <a:ext uri="{FF2B5EF4-FFF2-40B4-BE49-F238E27FC236}">
                  <a16:creationId xmlns:a16="http://schemas.microsoft.com/office/drawing/2014/main" id="{5D46C0B4-CAEB-408B-8800-A7A1108B8E4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19" name="ZoneTexte 18">
              <a:extLst>
                <a:ext uri="{FF2B5EF4-FFF2-40B4-BE49-F238E27FC236}">
                  <a16:creationId xmlns:a16="http://schemas.microsoft.com/office/drawing/2014/main" id="{00CD5D24-58BD-49C1-8817-AF446A0D6C3F}"/>
                </a:ext>
              </a:extLst>
            </p:cNvPr>
            <p:cNvSpPr txBox="1"/>
            <p:nvPr/>
          </p:nvSpPr>
          <p:spPr>
            <a:xfrm>
              <a:off x="3811440" y="92332"/>
              <a:ext cx="1253869"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Simulation</a:t>
              </a:r>
              <a:endParaRPr lang="en-GB" sz="2000" cap="small" dirty="0">
                <a:solidFill>
                  <a:schemeClr val="bg2">
                    <a:lumMod val="90000"/>
                  </a:schemeClr>
                </a:solidFill>
                <a:latin typeface="+mj-lt"/>
              </a:endParaRPr>
            </a:p>
          </p:txBody>
        </p:sp>
      </p:gr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6</a:t>
              </a:fld>
              <a:endParaRPr lang="en-GB" sz="1600" b="1" dirty="0">
                <a:solidFill>
                  <a:srgbClr val="4D85AC"/>
                </a:solidFill>
              </a:endParaRPr>
            </a:p>
          </p:txBody>
        </p:sp>
      </p:grpSp>
      <p:sp>
        <p:nvSpPr>
          <p:cNvPr id="20" name="ZoneTexte 2">
            <a:extLst>
              <a:ext uri="{FF2B5EF4-FFF2-40B4-BE49-F238E27FC236}">
                <a16:creationId xmlns:a16="http://schemas.microsoft.com/office/drawing/2014/main" id="{C062F1C8-697E-4ADD-92BA-5B43CC9B08CB}"/>
              </a:ext>
            </a:extLst>
          </p:cNvPr>
          <p:cNvSpPr txBox="1"/>
          <p:nvPr/>
        </p:nvSpPr>
        <p:spPr>
          <a:xfrm>
            <a:off x="2594383" y="908887"/>
            <a:ext cx="4175117" cy="568745"/>
          </a:xfrm>
          <a:prstGeom prst="rect">
            <a:avLst/>
          </a:prstGeom>
          <a:noFill/>
        </p:spPr>
        <p:txBody>
          <a:bodyPr wrap="none" rtlCol="0">
            <a:spAutoFit/>
          </a:bodyPr>
          <a:lstStyle/>
          <a:p>
            <a:pPr>
              <a:lnSpc>
                <a:spcPct val="200000"/>
              </a:lnSpc>
            </a:pPr>
            <a:r>
              <a:rPr lang="fr-FR" b="1" dirty="0">
                <a:solidFill>
                  <a:srgbClr val="FF0000"/>
                </a:solidFill>
              </a:rPr>
              <a:t>Le mouvement des animaux est complexe</a:t>
            </a:r>
          </a:p>
        </p:txBody>
      </p:sp>
      <p:pic>
        <p:nvPicPr>
          <p:cNvPr id="5" name="Picture 4">
            <a:extLst>
              <a:ext uri="{FF2B5EF4-FFF2-40B4-BE49-F238E27FC236}">
                <a16:creationId xmlns:a16="http://schemas.microsoft.com/office/drawing/2014/main" id="{937B33C2-3AD6-4ED2-B1CC-ACD69768535F}"/>
              </a:ext>
            </a:extLst>
          </p:cNvPr>
          <p:cNvPicPr>
            <a:picLocks noChangeAspect="1"/>
          </p:cNvPicPr>
          <p:nvPr/>
        </p:nvPicPr>
        <p:blipFill>
          <a:blip r:embed="rId4"/>
          <a:stretch>
            <a:fillRect/>
          </a:stretch>
        </p:blipFill>
        <p:spPr>
          <a:xfrm>
            <a:off x="354575" y="1971661"/>
            <a:ext cx="6693669" cy="4159401"/>
          </a:xfrm>
          <a:prstGeom prst="rect">
            <a:avLst/>
          </a:prstGeom>
        </p:spPr>
      </p:pic>
      <p:sp>
        <p:nvSpPr>
          <p:cNvPr id="8" name="Rectangle 7">
            <a:extLst>
              <a:ext uri="{FF2B5EF4-FFF2-40B4-BE49-F238E27FC236}">
                <a16:creationId xmlns:a16="http://schemas.microsoft.com/office/drawing/2014/main" id="{81C07E04-47E2-4E56-90C9-F5A79AEC3E55}"/>
              </a:ext>
            </a:extLst>
          </p:cNvPr>
          <p:cNvSpPr/>
          <p:nvPr/>
        </p:nvSpPr>
        <p:spPr>
          <a:xfrm rot="8411229">
            <a:off x="1238484" y="1693015"/>
            <a:ext cx="585926" cy="92327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21" descr="A bird flying in the sky&#10;&#10;Description automatically generated with medium confidence">
            <a:extLst>
              <a:ext uri="{FF2B5EF4-FFF2-40B4-BE49-F238E27FC236}">
                <a16:creationId xmlns:a16="http://schemas.microsoft.com/office/drawing/2014/main" id="{534DDD41-8DCF-4E00-945F-1C20B1E57275}"/>
              </a:ext>
            </a:extLst>
          </p:cNvPr>
          <p:cNvPicPr>
            <a:picLocks noChangeAspect="1"/>
          </p:cNvPicPr>
          <p:nvPr/>
        </p:nvPicPr>
        <p:blipFill>
          <a:blip r:embed="rId5">
            <a:alphaModFix amt="85000"/>
            <a:extLst>
              <a:ext uri="{BEBA8EAE-BF5A-486C-A8C5-ECC9F3942E4B}">
                <a14:imgProps xmlns:a14="http://schemas.microsoft.com/office/drawing/2010/main">
                  <a14:imgLayer r:embed="rId6">
                    <a14:imgEffect>
                      <a14:backgroundRemoval t="6615" b="93191" l="9367" r="94684">
                        <a14:foregroundMark x1="64051" y1="11089" x2="59747" y2="6809"/>
                        <a14:foregroundMark x1="55190" y1="93191" x2="55190" y2="85214"/>
                        <a14:foregroundMark x1="94684" y1="47665" x2="85063" y2="45720"/>
                      </a14:backgroundRemoval>
                    </a14:imgEffect>
                  </a14:imgLayer>
                </a14:imgProps>
              </a:ext>
              <a:ext uri="{28A0092B-C50C-407E-A947-70E740481C1C}">
                <a14:useLocalDpi xmlns:a14="http://schemas.microsoft.com/office/drawing/2010/main" val="0"/>
              </a:ext>
            </a:extLst>
          </a:blip>
          <a:stretch>
            <a:fillRect/>
          </a:stretch>
        </p:blipFill>
        <p:spPr>
          <a:xfrm rot="935685">
            <a:off x="1206488" y="1774457"/>
            <a:ext cx="731146" cy="951416"/>
          </a:xfrm>
          <a:prstGeom prst="rect">
            <a:avLst/>
          </a:prstGeom>
        </p:spPr>
      </p:pic>
      <p:sp>
        <p:nvSpPr>
          <p:cNvPr id="10" name="TextBox 9">
            <a:extLst>
              <a:ext uri="{FF2B5EF4-FFF2-40B4-BE49-F238E27FC236}">
                <a16:creationId xmlns:a16="http://schemas.microsoft.com/office/drawing/2014/main" id="{3B867065-F05E-4D07-BEFA-3168FC24F6B6}"/>
              </a:ext>
            </a:extLst>
          </p:cNvPr>
          <p:cNvSpPr txBox="1"/>
          <p:nvPr/>
        </p:nvSpPr>
        <p:spPr>
          <a:xfrm>
            <a:off x="7546019" y="1691104"/>
            <a:ext cx="3948004" cy="4524315"/>
          </a:xfrm>
          <a:prstGeom prst="rect">
            <a:avLst/>
          </a:prstGeom>
          <a:noFill/>
        </p:spPr>
        <p:txBody>
          <a:bodyPr wrap="square" rtlCol="0">
            <a:spAutoFit/>
          </a:bodyPr>
          <a:lstStyle/>
          <a:p>
            <a:r>
              <a:rPr lang="en-US" dirty="0"/>
              <a:t>Step selection analysis SSA</a:t>
            </a:r>
          </a:p>
          <a:p>
            <a:endParaRPr lang="en-US" dirty="0"/>
          </a:p>
          <a:p>
            <a:pPr marL="285750" indent="-285750">
              <a:buFont typeface="Arial" panose="020B0604020202020204" pitchFamily="34" charset="0"/>
              <a:buChar char="•"/>
            </a:pPr>
            <a:r>
              <a:rPr lang="fr-FR" dirty="0"/>
              <a:t>Mouvement = série de pas (longueur du pas + angle de rotation)</a:t>
            </a:r>
          </a:p>
          <a:p>
            <a:pPr marL="285750" indent="-285750">
              <a:buFont typeface="Arial" panose="020B0604020202020204" pitchFamily="34" charset="0"/>
              <a:buChar char="•"/>
            </a:pPr>
            <a:r>
              <a:rPr lang="fr-FR" dirty="0"/>
              <a:t>Pour chaque pas observé, échantillons quelques pas théoriques à partir d'une distribution empirique</a:t>
            </a:r>
          </a:p>
          <a:p>
            <a:r>
              <a:rPr lang="fr-FR" dirty="0"/>
              <a:t> </a:t>
            </a:r>
          </a:p>
          <a:p>
            <a:pPr marL="285750" indent="-285750">
              <a:buFont typeface="Symbol" panose="05050102010706020507" pitchFamily="18" charset="2"/>
              <a:buChar char="Þ"/>
            </a:pPr>
            <a:r>
              <a:rPr lang="fr-FR" dirty="0"/>
              <a:t>Appariement et estimation du maximum de vraisemblance des paramètres</a:t>
            </a:r>
          </a:p>
          <a:p>
            <a:endParaRPr lang="en-US" dirty="0"/>
          </a:p>
          <a:p>
            <a:r>
              <a:rPr lang="en-US" dirty="0"/>
              <a:t>=&gt;  Ne pas </a:t>
            </a:r>
            <a:r>
              <a:rPr lang="fr-FR" dirty="0"/>
              <a:t>prise en compte des attributs du </a:t>
            </a:r>
            <a:r>
              <a:rPr lang="fr-FR" dirty="0">
                <a:solidFill>
                  <a:srgbClr val="4D85AC"/>
                </a:solidFill>
              </a:rPr>
              <a:t>milieu</a:t>
            </a:r>
            <a:r>
              <a:rPr lang="fr-FR" dirty="0"/>
              <a:t> (sélection de ressource / habitat)</a:t>
            </a:r>
          </a:p>
          <a:p>
            <a:endParaRPr lang="en-US" dirty="0"/>
          </a:p>
        </p:txBody>
      </p:sp>
    </p:spTree>
    <p:extLst>
      <p:ext uri="{BB962C8B-B14F-4D97-AF65-F5344CB8AC3E}">
        <p14:creationId xmlns:p14="http://schemas.microsoft.com/office/powerpoint/2010/main" val="237395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7C2D6391-5D0E-4399-95CB-EF3A8905058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510" b="95291" l="9802" r="89802">
                        <a14:foregroundMark x1="32569" y1="10665" x2="35889" y2="6648"/>
                        <a14:foregroundMark x1="35889" y1="6648" x2="35810" y2="6787"/>
                        <a14:foregroundMark x1="29249" y1="87673" x2="49091" y2="94183"/>
                        <a14:foregroundMark x1="49091" y1="94183" x2="56443" y2="93906"/>
                        <a14:foregroundMark x1="56443" y1="93906" x2="57154" y2="94044"/>
                        <a14:foregroundMark x1="33202" y1="96260" x2="25059" y2="95291"/>
                        <a14:foregroundMark x1="25059" y1="95291" x2="24822" y2="92521"/>
                        <a14:foregroundMark x1="24822" y1="92521" x2="23715" y2="90582"/>
                      </a14:backgroundRemoval>
                    </a14:imgEffect>
                  </a14:imgLayer>
                </a14:imgProps>
              </a:ext>
              <a:ext uri="{28A0092B-C50C-407E-A947-70E740481C1C}">
                <a14:useLocalDpi xmlns:a14="http://schemas.microsoft.com/office/drawing/2010/main" val="0"/>
              </a:ext>
            </a:extLst>
          </a:blip>
          <a:srcRect l="18728" r="19238"/>
          <a:stretch/>
        </p:blipFill>
        <p:spPr>
          <a:xfrm>
            <a:off x="635574" y="1330358"/>
            <a:ext cx="6133926" cy="5164309"/>
          </a:xfrm>
          <a:prstGeom prst="rect">
            <a:avLst/>
          </a:prstGeom>
        </p:spPr>
      </p:pic>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2187202" cy="523220"/>
          </a:xfrm>
          <a:prstGeom prst="rect">
            <a:avLst/>
          </a:prstGeom>
          <a:noFill/>
        </p:spPr>
        <p:txBody>
          <a:bodyPr wrap="none" rtlCol="0">
            <a:spAutoFit/>
          </a:bodyPr>
          <a:lstStyle/>
          <a:p>
            <a:r>
              <a:rPr lang="fr-FR" sz="2800" b="1" cap="small" dirty="0">
                <a:latin typeface="+mj-lt"/>
              </a:rPr>
              <a:t>Problématique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grpSp>
        <p:nvGrpSpPr>
          <p:cNvPr id="11" name="Groupe 10">
            <a:extLst>
              <a:ext uri="{FF2B5EF4-FFF2-40B4-BE49-F238E27FC236}">
                <a16:creationId xmlns:a16="http://schemas.microsoft.com/office/drawing/2014/main" id="{AC331B67-A3B0-4994-A629-7877A36F9ED2}"/>
              </a:ext>
            </a:extLst>
          </p:cNvPr>
          <p:cNvGrpSpPr/>
          <p:nvPr/>
        </p:nvGrpSpPr>
        <p:grpSpPr>
          <a:xfrm>
            <a:off x="696373" y="92332"/>
            <a:ext cx="10797650" cy="400110"/>
            <a:chOff x="696373" y="92332"/>
            <a:chExt cx="10797650" cy="400110"/>
          </a:xfrm>
        </p:grpSpPr>
        <p:sp>
          <p:nvSpPr>
            <p:cNvPr id="16" name="ZoneTexte 15">
              <a:extLst>
                <a:ext uri="{FF2B5EF4-FFF2-40B4-BE49-F238E27FC236}">
                  <a16:creationId xmlns:a16="http://schemas.microsoft.com/office/drawing/2014/main" id="{9D2D514B-76BC-4D16-BA4A-1C995C3FE4AF}"/>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17" name="ZoneTexte 16">
              <a:extLst>
                <a:ext uri="{FF2B5EF4-FFF2-40B4-BE49-F238E27FC236}">
                  <a16:creationId xmlns:a16="http://schemas.microsoft.com/office/drawing/2014/main" id="{1B5D94A2-FCAC-4D14-889D-33CCE3B8AEE0}"/>
                </a:ext>
              </a:extLst>
            </p:cNvPr>
            <p:cNvSpPr txBox="1"/>
            <p:nvPr/>
          </p:nvSpPr>
          <p:spPr>
            <a:xfrm>
              <a:off x="6677401" y="92332"/>
              <a:ext cx="1889877"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Puffin de Scopoli</a:t>
              </a:r>
              <a:endParaRPr lang="en-GB" sz="2000" cap="small" dirty="0">
                <a:solidFill>
                  <a:schemeClr val="bg2">
                    <a:lumMod val="90000"/>
                  </a:schemeClr>
                </a:solidFill>
                <a:latin typeface="+mj-lt"/>
              </a:endParaRPr>
            </a:p>
          </p:txBody>
        </p:sp>
        <p:sp>
          <p:nvSpPr>
            <p:cNvPr id="18" name="ZoneTexte 17">
              <a:extLst>
                <a:ext uri="{FF2B5EF4-FFF2-40B4-BE49-F238E27FC236}">
                  <a16:creationId xmlns:a16="http://schemas.microsoft.com/office/drawing/2014/main" id="{5D46C0B4-CAEB-408B-8800-A7A1108B8E4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19" name="ZoneTexte 18">
              <a:extLst>
                <a:ext uri="{FF2B5EF4-FFF2-40B4-BE49-F238E27FC236}">
                  <a16:creationId xmlns:a16="http://schemas.microsoft.com/office/drawing/2014/main" id="{00CD5D24-58BD-49C1-8817-AF446A0D6C3F}"/>
                </a:ext>
              </a:extLst>
            </p:cNvPr>
            <p:cNvSpPr txBox="1"/>
            <p:nvPr/>
          </p:nvSpPr>
          <p:spPr>
            <a:xfrm>
              <a:off x="3811440" y="92332"/>
              <a:ext cx="1253869"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Simulation</a:t>
              </a:r>
              <a:endParaRPr lang="en-GB" sz="2000" cap="small" dirty="0">
                <a:solidFill>
                  <a:schemeClr val="bg2">
                    <a:lumMod val="90000"/>
                  </a:schemeClr>
                </a:solidFill>
                <a:latin typeface="+mj-lt"/>
              </a:endParaRPr>
            </a:p>
          </p:txBody>
        </p:sp>
      </p:gr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7</a:t>
              </a:fld>
              <a:endParaRPr lang="en-GB" sz="1600" b="1" dirty="0">
                <a:solidFill>
                  <a:srgbClr val="4D85AC"/>
                </a:solidFill>
              </a:endParaRPr>
            </a:p>
          </p:txBody>
        </p:sp>
      </p:grpSp>
      <p:sp>
        <p:nvSpPr>
          <p:cNvPr id="20" name="ZoneTexte 2">
            <a:extLst>
              <a:ext uri="{FF2B5EF4-FFF2-40B4-BE49-F238E27FC236}">
                <a16:creationId xmlns:a16="http://schemas.microsoft.com/office/drawing/2014/main" id="{C062F1C8-697E-4ADD-92BA-5B43CC9B08CB}"/>
              </a:ext>
            </a:extLst>
          </p:cNvPr>
          <p:cNvSpPr txBox="1"/>
          <p:nvPr/>
        </p:nvSpPr>
        <p:spPr>
          <a:xfrm>
            <a:off x="2594383" y="908887"/>
            <a:ext cx="4175117" cy="568745"/>
          </a:xfrm>
          <a:prstGeom prst="rect">
            <a:avLst/>
          </a:prstGeom>
          <a:noFill/>
        </p:spPr>
        <p:txBody>
          <a:bodyPr wrap="none" rtlCol="0">
            <a:spAutoFit/>
          </a:bodyPr>
          <a:lstStyle/>
          <a:p>
            <a:pPr>
              <a:lnSpc>
                <a:spcPct val="200000"/>
              </a:lnSpc>
            </a:pPr>
            <a:r>
              <a:rPr lang="fr-FR" b="1" dirty="0">
                <a:solidFill>
                  <a:srgbClr val="FF0000"/>
                </a:solidFill>
              </a:rPr>
              <a:t>Le mouvement des animaux est complexe</a:t>
            </a:r>
          </a:p>
        </p:txBody>
      </p:sp>
      <p:pic>
        <p:nvPicPr>
          <p:cNvPr id="5" name="Picture 4">
            <a:extLst>
              <a:ext uri="{FF2B5EF4-FFF2-40B4-BE49-F238E27FC236}">
                <a16:creationId xmlns:a16="http://schemas.microsoft.com/office/drawing/2014/main" id="{937B33C2-3AD6-4ED2-B1CC-ACD69768535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853" b="95357" l="9993" r="89937">
                        <a14:foregroundMark x1="27797" y1="10872" x2="30331" y2="12231"/>
                        <a14:foregroundMark x1="64954" y1="26161" x2="62843" y2="26161"/>
                        <a14:foregroundMark x1="74455" y1="55153" x2="68262" y2="32729"/>
                        <a14:foregroundMark x1="68262" y1="32729" x2="66151" y2="29105"/>
                        <a14:foregroundMark x1="46798" y1="18233" x2="45179" y2="17894"/>
                        <a14:foregroundMark x1="51935" y1="72367" x2="55454" y2="69196"/>
                        <a14:foregroundMark x1="69529" y1="57078" x2="57847" y2="67271"/>
                        <a14:foregroundMark x1="57847" y1="67271" x2="57847" y2="67271"/>
                        <a14:foregroundMark x1="28923" y1="94111" x2="28923" y2="94111"/>
                        <a14:foregroundMark x1="35890" y1="85730" x2="35890" y2="85730"/>
                        <a14:foregroundMark x1="26742" y1="95357" x2="26742" y2="95357"/>
                        <a14:foregroundMark x1="75510" y1="35787" x2="75510" y2="35787"/>
                        <a14:foregroundMark x1="76073" y1="39524" x2="76073" y2="39524"/>
                        <a14:foregroundMark x1="67558" y1="39524" x2="67558" y2="39524"/>
                        <a14:foregroundMark x1="68754" y1="42129" x2="68754" y2="42129"/>
                        <a14:foregroundMark x1="69317" y1="42129" x2="69317" y2="42129"/>
                        <a14:foregroundMark x1="71288" y1="63194" x2="71288" y2="63194"/>
                        <a14:foregroundMark x1="64391" y1="50283" x2="64391" y2="50283"/>
                      </a14:backgroundRemoval>
                    </a14:imgEffect>
                  </a14:imgLayer>
                </a14:imgProps>
              </a:ext>
            </a:extLst>
          </a:blip>
          <a:stretch>
            <a:fillRect/>
          </a:stretch>
        </p:blipFill>
        <p:spPr>
          <a:xfrm>
            <a:off x="-6804" y="2075126"/>
            <a:ext cx="6776303" cy="3950680"/>
          </a:xfrm>
          <a:prstGeom prst="rect">
            <a:avLst/>
          </a:prstGeom>
        </p:spPr>
      </p:pic>
      <p:pic>
        <p:nvPicPr>
          <p:cNvPr id="22" name="Picture 21" descr="A bird flying in the sky&#10;&#10;Description automatically generated with medium confidence">
            <a:extLst>
              <a:ext uri="{FF2B5EF4-FFF2-40B4-BE49-F238E27FC236}">
                <a16:creationId xmlns:a16="http://schemas.microsoft.com/office/drawing/2014/main" id="{534DDD41-8DCF-4E00-945F-1C20B1E57275}"/>
              </a:ext>
            </a:extLst>
          </p:cNvPr>
          <p:cNvPicPr>
            <a:picLocks noChangeAspect="1"/>
          </p:cNvPicPr>
          <p:nvPr/>
        </p:nvPicPr>
        <p:blipFill>
          <a:blip r:embed="rId8">
            <a:alphaModFix amt="85000"/>
            <a:extLst>
              <a:ext uri="{BEBA8EAE-BF5A-486C-A8C5-ECC9F3942E4B}">
                <a14:imgProps xmlns:a14="http://schemas.microsoft.com/office/drawing/2010/main">
                  <a14:imgLayer r:embed="rId9">
                    <a14:imgEffect>
                      <a14:backgroundRemoval t="6615" b="93191" l="9367" r="94684">
                        <a14:foregroundMark x1="64051" y1="11089" x2="59747" y2="6809"/>
                        <a14:foregroundMark x1="55190" y1="93191" x2="55190" y2="85214"/>
                        <a14:foregroundMark x1="94684" y1="47665" x2="85063" y2="45720"/>
                      </a14:backgroundRemoval>
                    </a14:imgEffect>
                  </a14:imgLayer>
                </a14:imgProps>
              </a:ext>
              <a:ext uri="{28A0092B-C50C-407E-A947-70E740481C1C}">
                <a14:useLocalDpi xmlns:a14="http://schemas.microsoft.com/office/drawing/2010/main" val="0"/>
              </a:ext>
            </a:extLst>
          </a:blip>
          <a:stretch>
            <a:fillRect/>
          </a:stretch>
        </p:blipFill>
        <p:spPr>
          <a:xfrm rot="935685">
            <a:off x="750002" y="1816381"/>
            <a:ext cx="731146" cy="951416"/>
          </a:xfrm>
          <a:prstGeom prst="rect">
            <a:avLst/>
          </a:prstGeom>
        </p:spPr>
      </p:pic>
      <p:sp>
        <p:nvSpPr>
          <p:cNvPr id="10" name="TextBox 9">
            <a:extLst>
              <a:ext uri="{FF2B5EF4-FFF2-40B4-BE49-F238E27FC236}">
                <a16:creationId xmlns:a16="http://schemas.microsoft.com/office/drawing/2014/main" id="{3B867065-F05E-4D07-BEFA-3168FC24F6B6}"/>
              </a:ext>
            </a:extLst>
          </p:cNvPr>
          <p:cNvSpPr txBox="1"/>
          <p:nvPr/>
        </p:nvSpPr>
        <p:spPr>
          <a:xfrm>
            <a:off x="7437344" y="2193058"/>
            <a:ext cx="3948004" cy="2031325"/>
          </a:xfrm>
          <a:prstGeom prst="rect">
            <a:avLst/>
          </a:prstGeom>
          <a:noFill/>
        </p:spPr>
        <p:txBody>
          <a:bodyPr wrap="square" rtlCol="0">
            <a:spAutoFit/>
          </a:bodyPr>
          <a:lstStyle/>
          <a:p>
            <a:r>
              <a:rPr lang="en-US" dirty="0"/>
              <a:t>Integrated step selection analysis </a:t>
            </a:r>
            <a:r>
              <a:rPr lang="en-US" dirty="0" err="1"/>
              <a:t>iSSA</a:t>
            </a:r>
            <a:endParaRPr lang="en-US" dirty="0"/>
          </a:p>
          <a:p>
            <a:endParaRPr lang="en-US" dirty="0"/>
          </a:p>
          <a:p>
            <a:pPr marL="285750" indent="-285750">
              <a:buFont typeface="Arial" panose="020B0604020202020204" pitchFamily="34" charset="0"/>
              <a:buChar char="•"/>
            </a:pPr>
            <a:r>
              <a:rPr lang="fr-FR" dirty="0"/>
              <a:t>Estimation </a:t>
            </a:r>
            <a:r>
              <a:rPr lang="fr-FR" dirty="0">
                <a:solidFill>
                  <a:srgbClr val="4D85AC"/>
                </a:solidFill>
              </a:rPr>
              <a:t>simultanée</a:t>
            </a:r>
            <a:r>
              <a:rPr lang="fr-FR" dirty="0"/>
              <a:t> des paramètres de mouvement et de milieu</a:t>
            </a:r>
          </a:p>
          <a:p>
            <a:pPr marL="285750" indent="-285750">
              <a:buFont typeface="Arial" panose="020B0604020202020204" pitchFamily="34" charset="0"/>
              <a:buChar char="•"/>
            </a:pPr>
            <a:r>
              <a:rPr lang="fr-FR" dirty="0" err="1"/>
              <a:t>Observed</a:t>
            </a:r>
            <a:r>
              <a:rPr lang="fr-FR" dirty="0"/>
              <a:t> </a:t>
            </a:r>
            <a:r>
              <a:rPr lang="fr-FR" dirty="0" err="1"/>
              <a:t>steps</a:t>
            </a:r>
            <a:r>
              <a:rPr lang="fr-FR" dirty="0"/>
              <a:t> are </a:t>
            </a:r>
            <a:r>
              <a:rPr lang="fr-FR" dirty="0" err="1"/>
              <a:t>estimated</a:t>
            </a:r>
            <a:r>
              <a:rPr lang="fr-FR" dirty="0"/>
              <a:t> by </a:t>
            </a:r>
            <a:r>
              <a:rPr lang="fr-FR" dirty="0" err="1"/>
              <a:t>enviroment</a:t>
            </a:r>
            <a:r>
              <a:rPr lang="fr-FR" dirty="0"/>
              <a:t> </a:t>
            </a:r>
            <a:r>
              <a:rPr lang="fr-FR" dirty="0" err="1"/>
              <a:t>parameters</a:t>
            </a:r>
            <a:r>
              <a:rPr lang="fr-FR" dirty="0"/>
              <a:t> at real </a:t>
            </a:r>
            <a:r>
              <a:rPr lang="fr-FR" dirty="0" err="1"/>
              <a:t>steps</a:t>
            </a:r>
            <a:r>
              <a:rPr lang="fr-FR" dirty="0"/>
              <a:t> </a:t>
            </a:r>
            <a:endParaRPr lang="en-US" dirty="0"/>
          </a:p>
        </p:txBody>
      </p:sp>
      <p:cxnSp>
        <p:nvCxnSpPr>
          <p:cNvPr id="9" name="Straight Arrow Connector 8">
            <a:extLst>
              <a:ext uri="{FF2B5EF4-FFF2-40B4-BE49-F238E27FC236}">
                <a16:creationId xmlns:a16="http://schemas.microsoft.com/office/drawing/2014/main" id="{3A10BCC3-CE65-4BA6-A950-CE626E5A2A59}"/>
              </a:ext>
            </a:extLst>
          </p:cNvPr>
          <p:cNvCxnSpPr/>
          <p:nvPr/>
        </p:nvCxnSpPr>
        <p:spPr>
          <a:xfrm flipV="1">
            <a:off x="1701435" y="2026810"/>
            <a:ext cx="636497" cy="332496"/>
          </a:xfrm>
          <a:prstGeom prst="straightConnector1">
            <a:avLst/>
          </a:prstGeom>
          <a:ln w="28575">
            <a:solidFill>
              <a:schemeClr val="bg1">
                <a:lumMod val="50000"/>
              </a:schemeClr>
            </a:solidFill>
            <a:prstDash val="lgDash"/>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F0D13826-C352-499B-B4C3-C9699336CBB9}"/>
              </a:ext>
            </a:extLst>
          </p:cNvPr>
          <p:cNvCxnSpPr/>
          <p:nvPr/>
        </p:nvCxnSpPr>
        <p:spPr>
          <a:xfrm flipV="1">
            <a:off x="4542585" y="2682315"/>
            <a:ext cx="636497" cy="332496"/>
          </a:xfrm>
          <a:prstGeom prst="straightConnector1">
            <a:avLst/>
          </a:prstGeom>
          <a:ln w="28575">
            <a:solidFill>
              <a:schemeClr val="bg1">
                <a:lumMod val="50000"/>
              </a:schemeClr>
            </a:solidFill>
            <a:prstDash val="lgDash"/>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4FA190B6-2993-456E-BD2C-2BA0FC90316D}"/>
              </a:ext>
            </a:extLst>
          </p:cNvPr>
          <p:cNvCxnSpPr/>
          <p:nvPr/>
        </p:nvCxnSpPr>
        <p:spPr>
          <a:xfrm flipV="1">
            <a:off x="5179082" y="3774503"/>
            <a:ext cx="636497" cy="332496"/>
          </a:xfrm>
          <a:prstGeom prst="straightConnector1">
            <a:avLst/>
          </a:prstGeom>
          <a:ln w="28575">
            <a:solidFill>
              <a:schemeClr val="bg1">
                <a:lumMod val="50000"/>
              </a:schemeClr>
            </a:solidFill>
            <a:prstDash val="lgDash"/>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8F9AADCA-3FF4-4C1B-9808-7688F279A7BE}"/>
              </a:ext>
            </a:extLst>
          </p:cNvPr>
          <p:cNvCxnSpPr>
            <a:cxnSpLocks/>
          </p:cNvCxnSpPr>
          <p:nvPr/>
        </p:nvCxnSpPr>
        <p:spPr>
          <a:xfrm flipH="1">
            <a:off x="3562066" y="4128465"/>
            <a:ext cx="1198591" cy="70803"/>
          </a:xfrm>
          <a:prstGeom prst="straightConnector1">
            <a:avLst/>
          </a:prstGeom>
          <a:ln w="28575">
            <a:solidFill>
              <a:schemeClr val="bg1">
                <a:lumMod val="50000"/>
              </a:schemeClr>
            </a:solidFill>
            <a:prstDash val="lgDash"/>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0F8816-6569-42DB-A1FE-E9665981BB9A}"/>
              </a:ext>
            </a:extLst>
          </p:cNvPr>
          <p:cNvCxnSpPr>
            <a:cxnSpLocks/>
          </p:cNvCxnSpPr>
          <p:nvPr/>
        </p:nvCxnSpPr>
        <p:spPr>
          <a:xfrm>
            <a:off x="5065309" y="4327080"/>
            <a:ext cx="230664" cy="1049374"/>
          </a:xfrm>
          <a:prstGeom prst="straightConnector1">
            <a:avLst/>
          </a:prstGeom>
          <a:ln w="28575">
            <a:solidFill>
              <a:schemeClr val="bg1">
                <a:lumMod val="50000"/>
              </a:schemeClr>
            </a:solidFill>
            <a:prstDash val="lgDash"/>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CDDCFAFE-0A94-43A4-8864-3CFABAD88EAC}"/>
              </a:ext>
            </a:extLst>
          </p:cNvPr>
          <p:cNvCxnSpPr>
            <a:cxnSpLocks/>
          </p:cNvCxnSpPr>
          <p:nvPr/>
        </p:nvCxnSpPr>
        <p:spPr>
          <a:xfrm>
            <a:off x="1671559" y="2573994"/>
            <a:ext cx="801669" cy="998793"/>
          </a:xfrm>
          <a:prstGeom prst="straightConnector1">
            <a:avLst/>
          </a:prstGeom>
          <a:ln w="28575">
            <a:solidFill>
              <a:schemeClr val="bg1">
                <a:lumMod val="50000"/>
              </a:schemeClr>
            </a:solidFill>
            <a:prstDash val="lgDash"/>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D3D58C9B-F2E5-4D1C-A34E-17A6D50B4ACA}"/>
              </a:ext>
            </a:extLst>
          </p:cNvPr>
          <p:cNvCxnSpPr>
            <a:cxnSpLocks/>
          </p:cNvCxnSpPr>
          <p:nvPr/>
        </p:nvCxnSpPr>
        <p:spPr>
          <a:xfrm flipH="1">
            <a:off x="4053030" y="3247979"/>
            <a:ext cx="216665" cy="282992"/>
          </a:xfrm>
          <a:prstGeom prst="straightConnector1">
            <a:avLst/>
          </a:prstGeom>
          <a:ln w="28575">
            <a:solidFill>
              <a:schemeClr val="bg1">
                <a:lumMod val="50000"/>
              </a:schemeClr>
            </a:solidFill>
            <a:prstDash val="lgDash"/>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99836D4F-E4E0-49E2-9695-5CFF17293EA1}"/>
              </a:ext>
            </a:extLst>
          </p:cNvPr>
          <p:cNvCxnSpPr>
            <a:cxnSpLocks/>
          </p:cNvCxnSpPr>
          <p:nvPr/>
        </p:nvCxnSpPr>
        <p:spPr>
          <a:xfrm flipH="1">
            <a:off x="1303419" y="2615839"/>
            <a:ext cx="236755" cy="767221"/>
          </a:xfrm>
          <a:prstGeom prst="straightConnector1">
            <a:avLst/>
          </a:prstGeom>
          <a:ln w="28575">
            <a:solidFill>
              <a:schemeClr val="bg1">
                <a:lumMod val="50000"/>
              </a:schemeClr>
            </a:solidFill>
            <a:prstDash val="lgDash"/>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39760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1542795" cy="523220"/>
          </a:xfrm>
          <a:prstGeom prst="rect">
            <a:avLst/>
          </a:prstGeom>
          <a:noFill/>
        </p:spPr>
        <p:txBody>
          <a:bodyPr wrap="none" rtlCol="0">
            <a:spAutoFit/>
          </a:bodyPr>
          <a:lstStyle/>
          <a:p>
            <a:r>
              <a:rPr lang="fr-FR" sz="2800" b="1" cap="small" dirty="0">
                <a:latin typeface="+mj-lt"/>
              </a:rPr>
              <a:t>Démarche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ZoneTexte 2">
            <a:extLst>
              <a:ext uri="{FF2B5EF4-FFF2-40B4-BE49-F238E27FC236}">
                <a16:creationId xmlns:a16="http://schemas.microsoft.com/office/drawing/2014/main" id="{F4F3CA55-8496-4A48-AE99-3450B97E6A82}"/>
              </a:ext>
            </a:extLst>
          </p:cNvPr>
          <p:cNvSpPr txBox="1"/>
          <p:nvPr/>
        </p:nvSpPr>
        <p:spPr>
          <a:xfrm>
            <a:off x="709999" y="1910265"/>
            <a:ext cx="8242321" cy="2230739"/>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fr-FR" dirty="0"/>
              <a:t>Simulation d’un déplacement </a:t>
            </a:r>
            <a:r>
              <a:rPr lang="fr-FR" dirty="0">
                <a:solidFill>
                  <a:srgbClr val="4D85AC"/>
                </a:solidFill>
              </a:rPr>
              <a:t>aléatoire</a:t>
            </a:r>
            <a:r>
              <a:rPr lang="fr-FR" dirty="0"/>
              <a:t> dans un milieu </a:t>
            </a:r>
            <a:r>
              <a:rPr lang="fr-FR" dirty="0">
                <a:solidFill>
                  <a:srgbClr val="4D85AC"/>
                </a:solidFill>
              </a:rPr>
              <a:t>hétérogène</a:t>
            </a:r>
          </a:p>
          <a:p>
            <a:pPr marL="285750" indent="-285750">
              <a:lnSpc>
                <a:spcPct val="200000"/>
              </a:lnSpc>
              <a:buFont typeface="Arial" panose="020B0604020202020204" pitchFamily="34" charset="0"/>
              <a:buChar char="•"/>
            </a:pPr>
            <a:r>
              <a:rPr lang="fr-FR" dirty="0"/>
              <a:t>Exploration de données réelles : déplacement du Puffin de Scopoli</a:t>
            </a:r>
          </a:p>
          <a:p>
            <a:pPr marL="285750" indent="-285750">
              <a:lnSpc>
                <a:spcPct val="200000"/>
              </a:lnSpc>
              <a:buFont typeface="Arial" panose="020B0604020202020204" pitchFamily="34" charset="0"/>
              <a:buChar char="•"/>
            </a:pPr>
            <a:r>
              <a:rPr lang="fr-FR" dirty="0"/>
              <a:t>Application de la méthode de </a:t>
            </a:r>
            <a:r>
              <a:rPr lang="fr-FR" dirty="0">
                <a:solidFill>
                  <a:srgbClr val="4D85AC"/>
                </a:solidFill>
              </a:rPr>
              <a:t>sélection de mouvements intégrée</a:t>
            </a:r>
          </a:p>
          <a:p>
            <a:pPr marL="285750" indent="-285750">
              <a:lnSpc>
                <a:spcPct val="200000"/>
              </a:lnSpc>
              <a:buFont typeface="Arial" panose="020B0604020202020204" pitchFamily="34" charset="0"/>
              <a:buChar char="•"/>
            </a:pPr>
            <a:r>
              <a:rPr lang="fr-FR" i="1" dirty="0">
                <a:solidFill>
                  <a:schemeClr val="bg2">
                    <a:lumMod val="75000"/>
                  </a:schemeClr>
                </a:solidFill>
              </a:rPr>
              <a:t>Identification des préférences d’habitats au regard des paramètres de mouvement</a:t>
            </a:r>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grpSp>
        <p:nvGrpSpPr>
          <p:cNvPr id="19" name="Groupe 18">
            <a:extLst>
              <a:ext uri="{FF2B5EF4-FFF2-40B4-BE49-F238E27FC236}">
                <a16:creationId xmlns:a16="http://schemas.microsoft.com/office/drawing/2014/main" id="{459CC6B2-A9F0-4AF6-9457-47426B28015F}"/>
              </a:ext>
            </a:extLst>
          </p:cNvPr>
          <p:cNvGrpSpPr/>
          <p:nvPr/>
        </p:nvGrpSpPr>
        <p:grpSpPr>
          <a:xfrm>
            <a:off x="696373" y="92332"/>
            <a:ext cx="10797650" cy="400110"/>
            <a:chOff x="696373" y="92332"/>
            <a:chExt cx="10797650" cy="400110"/>
          </a:xfrm>
        </p:grpSpPr>
        <p:sp>
          <p:nvSpPr>
            <p:cNvPr id="20" name="ZoneTexte 19">
              <a:extLst>
                <a:ext uri="{FF2B5EF4-FFF2-40B4-BE49-F238E27FC236}">
                  <a16:creationId xmlns:a16="http://schemas.microsoft.com/office/drawing/2014/main" id="{A74A691C-C1F9-49FC-8B2D-80CFF49C8772}"/>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21" name="ZoneTexte 20">
              <a:extLst>
                <a:ext uri="{FF2B5EF4-FFF2-40B4-BE49-F238E27FC236}">
                  <a16:creationId xmlns:a16="http://schemas.microsoft.com/office/drawing/2014/main" id="{3E935D30-B00B-4FA8-B3C0-DA33CE611891}"/>
                </a:ext>
              </a:extLst>
            </p:cNvPr>
            <p:cNvSpPr txBox="1"/>
            <p:nvPr/>
          </p:nvSpPr>
          <p:spPr>
            <a:xfrm>
              <a:off x="6677401" y="92332"/>
              <a:ext cx="1889877"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Puffin de Scopoli</a:t>
              </a:r>
              <a:endParaRPr lang="en-GB" sz="2000" cap="small" dirty="0">
                <a:solidFill>
                  <a:schemeClr val="bg2">
                    <a:lumMod val="90000"/>
                  </a:schemeClr>
                </a:solidFill>
                <a:latin typeface="+mj-lt"/>
              </a:endParaRPr>
            </a:p>
          </p:txBody>
        </p:sp>
        <p:sp>
          <p:nvSpPr>
            <p:cNvPr id="22" name="ZoneTexte 21">
              <a:extLst>
                <a:ext uri="{FF2B5EF4-FFF2-40B4-BE49-F238E27FC236}">
                  <a16:creationId xmlns:a16="http://schemas.microsoft.com/office/drawing/2014/main" id="{BBA97F62-2F4E-4BD9-98B5-4DBCE5704740}"/>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23" name="ZoneTexte 22">
              <a:extLst>
                <a:ext uri="{FF2B5EF4-FFF2-40B4-BE49-F238E27FC236}">
                  <a16:creationId xmlns:a16="http://schemas.microsoft.com/office/drawing/2014/main" id="{99C7294A-1A9C-4A5D-823B-F47811406D3A}"/>
                </a:ext>
              </a:extLst>
            </p:cNvPr>
            <p:cNvSpPr txBox="1"/>
            <p:nvPr/>
          </p:nvSpPr>
          <p:spPr>
            <a:xfrm>
              <a:off x="3811440" y="92332"/>
              <a:ext cx="1253869"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Simulation</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15641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2281394" cy="523220"/>
          </a:xfrm>
          <a:prstGeom prst="rect">
            <a:avLst/>
          </a:prstGeom>
          <a:noFill/>
        </p:spPr>
        <p:txBody>
          <a:bodyPr wrap="none" rtlCol="0">
            <a:spAutoFit/>
          </a:bodyPr>
          <a:lstStyle/>
          <a:p>
            <a:r>
              <a:rPr lang="fr-FR" sz="2800" b="1" cap="small" dirty="0">
                <a:latin typeface="+mj-lt"/>
              </a:rPr>
              <a:t>Grille de milieu</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ZoneTexte 2">
            <a:extLst>
              <a:ext uri="{FF2B5EF4-FFF2-40B4-BE49-F238E27FC236}">
                <a16:creationId xmlns:a16="http://schemas.microsoft.com/office/drawing/2014/main" id="{F4F3CA55-8496-4A48-AE99-3450B97E6A82}"/>
              </a:ext>
            </a:extLst>
          </p:cNvPr>
          <p:cNvSpPr txBox="1"/>
          <p:nvPr/>
        </p:nvSpPr>
        <p:spPr>
          <a:xfrm>
            <a:off x="709999" y="1910265"/>
            <a:ext cx="5203989" cy="2230739"/>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fr-FR" dirty="0"/>
              <a:t>Simulation d’un environnement </a:t>
            </a:r>
            <a:r>
              <a:rPr lang="fr-FR" dirty="0">
                <a:solidFill>
                  <a:srgbClr val="4D85AC"/>
                </a:solidFill>
              </a:rPr>
              <a:t>hétérogène</a:t>
            </a:r>
          </a:p>
          <a:p>
            <a:pPr marL="285750" indent="-285750">
              <a:lnSpc>
                <a:spcPct val="200000"/>
              </a:lnSpc>
              <a:buFont typeface="Arial" panose="020B0604020202020204" pitchFamily="34" charset="0"/>
              <a:buChar char="•"/>
            </a:pPr>
            <a:endParaRPr lang="fr-FR" dirty="0">
              <a:solidFill>
                <a:srgbClr val="4D85AC"/>
              </a:solidFill>
            </a:endParaRPr>
          </a:p>
          <a:p>
            <a:pPr marL="285750" indent="-285750">
              <a:lnSpc>
                <a:spcPct val="200000"/>
              </a:lnSpc>
              <a:buFont typeface="Arial" panose="020B0604020202020204" pitchFamily="34" charset="0"/>
              <a:buChar char="•"/>
            </a:pPr>
            <a:endParaRPr lang="fr-FR" dirty="0">
              <a:solidFill>
                <a:srgbClr val="4D85AC"/>
              </a:solidFill>
            </a:endParaRPr>
          </a:p>
          <a:p>
            <a:pPr marL="285750" indent="-285750">
              <a:lnSpc>
                <a:spcPct val="200000"/>
              </a:lnSpc>
              <a:buFont typeface="Arial" panose="020B0604020202020204" pitchFamily="34" charset="0"/>
              <a:buChar char="•"/>
            </a:pPr>
            <a:r>
              <a:rPr lang="fr-FR" dirty="0"/>
              <a:t>Cellules avec différentes valeurs (</a:t>
            </a:r>
            <a:r>
              <a:rPr lang="fr-FR" dirty="0">
                <a:solidFill>
                  <a:srgbClr val="4D85AC"/>
                </a:solidFill>
              </a:rPr>
              <a:t>qualité</a:t>
            </a:r>
            <a:r>
              <a:rPr lang="fr-FR" dirty="0"/>
              <a:t> d’habitat)</a:t>
            </a:r>
          </a:p>
        </p:txBody>
      </p:sp>
      <p:grpSp>
        <p:nvGrpSpPr>
          <p:cNvPr id="12" name="Groupe 11">
            <a:extLst>
              <a:ext uri="{FF2B5EF4-FFF2-40B4-BE49-F238E27FC236}">
                <a16:creationId xmlns:a16="http://schemas.microsoft.com/office/drawing/2014/main" id="{B2236DF1-FE0B-47CD-B6F7-222B07FA78D2}"/>
              </a:ext>
            </a:extLst>
          </p:cNvPr>
          <p:cNvGrpSpPr/>
          <p:nvPr/>
        </p:nvGrpSpPr>
        <p:grpSpPr>
          <a:xfrm>
            <a:off x="2" y="6398015"/>
            <a:ext cx="12071773" cy="468862"/>
            <a:chOff x="2" y="6398015"/>
            <a:chExt cx="12071773"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398015"/>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840375" y="6463169"/>
              <a:ext cx="2280431" cy="338554"/>
            </a:xfrm>
            <a:prstGeom prst="rect">
              <a:avLst/>
            </a:prstGeom>
            <a:noFill/>
          </p:spPr>
          <p:txBody>
            <a:bodyPr wrap="none" rtlCol="0" anchor="ctr">
              <a:spAutoFit/>
            </a:bodyPr>
            <a:lstStyle/>
            <a:p>
              <a:pPr algn="ctr"/>
              <a:r>
                <a:rPr lang="fr-FR" sz="1600" b="1" dirty="0">
                  <a:latin typeface="+mj-lt"/>
                </a:rPr>
                <a:t>Pierre</a:t>
              </a:r>
              <a:r>
                <a:rPr lang="fr-FR" sz="1600" b="1" cap="small" dirty="0">
                  <a:latin typeface="+mj-lt"/>
                </a:rPr>
                <a:t> Cottais &amp; </a:t>
              </a:r>
              <a:r>
                <a:rPr lang="fr-FR" sz="1600" b="1" dirty="0">
                  <a:latin typeface="+mj-lt"/>
                </a:rPr>
                <a:t>An</a:t>
              </a:r>
              <a:r>
                <a:rPr lang="fr-FR" sz="1600" b="1" cap="small" dirty="0">
                  <a:latin typeface="+mj-lt"/>
                </a:rPr>
                <a:t> </a:t>
              </a:r>
              <a:r>
                <a:rPr lang="fr-FR" sz="1600" b="1" cap="small" dirty="0" err="1">
                  <a:latin typeface="+mj-lt"/>
                </a:rPr>
                <a:t>Hoàng</a:t>
              </a:r>
              <a:endParaRPr lang="en-GB" sz="16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18895" y="6463169"/>
              <a:ext cx="1152880" cy="338554"/>
            </a:xfrm>
            <a:prstGeom prst="rect">
              <a:avLst/>
            </a:prstGeom>
            <a:noFill/>
          </p:spPr>
          <p:txBody>
            <a:bodyPr wrap="none" rtlCol="0" anchor="ctr">
              <a:spAutoFit/>
            </a:bodyPr>
            <a:lstStyle/>
            <a:p>
              <a:pPr algn="ctr"/>
              <a:r>
                <a:rPr lang="fr-FR" sz="1600" b="1" dirty="0">
                  <a:latin typeface="+mj-lt"/>
                </a:rPr>
                <a:t>17/12/2021</a:t>
              </a:r>
              <a:endParaRPr lang="en-GB" sz="1600" b="1" cap="small" dirty="0">
                <a:latin typeface="+mj-lt"/>
              </a:endParaRPr>
            </a:p>
          </p:txBody>
        </p:sp>
      </p:grpSp>
      <p:pic>
        <p:nvPicPr>
          <p:cNvPr id="5" name="Image 4">
            <a:extLst>
              <a:ext uri="{FF2B5EF4-FFF2-40B4-BE49-F238E27FC236}">
                <a16:creationId xmlns:a16="http://schemas.microsoft.com/office/drawing/2014/main" id="{16EA68EF-811D-426C-9D65-7C66A857F2F9}"/>
              </a:ext>
            </a:extLst>
          </p:cNvPr>
          <p:cNvPicPr>
            <a:picLocks noChangeAspect="1"/>
          </p:cNvPicPr>
          <p:nvPr/>
        </p:nvPicPr>
        <p:blipFill rotWithShape="1">
          <a:blip r:embed="rId3">
            <a:extLst>
              <a:ext uri="{28A0092B-C50C-407E-A947-70E740481C1C}">
                <a14:useLocalDpi xmlns:a14="http://schemas.microsoft.com/office/drawing/2010/main" val="0"/>
              </a:ext>
            </a:extLst>
          </a:blip>
          <a:srcRect l="20804" t="16024" r="27578" b="15044"/>
          <a:stretch/>
        </p:blipFill>
        <p:spPr>
          <a:xfrm>
            <a:off x="7254945" y="1910265"/>
            <a:ext cx="3663950" cy="3533775"/>
          </a:xfrm>
          <a:prstGeom prst="rect">
            <a:avLst/>
          </a:prstGeom>
        </p:spPr>
      </p:pic>
      <p:grpSp>
        <p:nvGrpSpPr>
          <p:cNvPr id="21" name="Groupe 20">
            <a:extLst>
              <a:ext uri="{FF2B5EF4-FFF2-40B4-BE49-F238E27FC236}">
                <a16:creationId xmlns:a16="http://schemas.microsoft.com/office/drawing/2014/main" id="{2736EB41-DB28-4C68-89DB-0A437860D6CD}"/>
              </a:ext>
            </a:extLst>
          </p:cNvPr>
          <p:cNvGrpSpPr/>
          <p:nvPr/>
        </p:nvGrpSpPr>
        <p:grpSpPr>
          <a:xfrm>
            <a:off x="696373" y="92332"/>
            <a:ext cx="10797650" cy="400110"/>
            <a:chOff x="696373" y="92332"/>
            <a:chExt cx="10797650" cy="400110"/>
          </a:xfrm>
        </p:grpSpPr>
        <p:sp>
          <p:nvSpPr>
            <p:cNvPr id="22" name="ZoneTexte 21">
              <a:extLst>
                <a:ext uri="{FF2B5EF4-FFF2-40B4-BE49-F238E27FC236}">
                  <a16:creationId xmlns:a16="http://schemas.microsoft.com/office/drawing/2014/main" id="{A3EA6BA0-04D5-45AC-9474-C92F1266CDA0}"/>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23" name="ZoneTexte 22">
              <a:extLst>
                <a:ext uri="{FF2B5EF4-FFF2-40B4-BE49-F238E27FC236}">
                  <a16:creationId xmlns:a16="http://schemas.microsoft.com/office/drawing/2014/main" id="{F4547D34-93E3-46AA-8AE6-C6681E0F8456}"/>
                </a:ext>
              </a:extLst>
            </p:cNvPr>
            <p:cNvSpPr txBox="1"/>
            <p:nvPr/>
          </p:nvSpPr>
          <p:spPr>
            <a:xfrm>
              <a:off x="6677401" y="92332"/>
              <a:ext cx="1889877"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Puffin de Scopoli</a:t>
              </a:r>
              <a:endParaRPr lang="en-GB" sz="2000" cap="small" dirty="0">
                <a:solidFill>
                  <a:schemeClr val="bg2">
                    <a:lumMod val="90000"/>
                  </a:schemeClr>
                </a:solidFill>
                <a:latin typeface="+mj-lt"/>
              </a:endParaRPr>
            </a:p>
          </p:txBody>
        </p:sp>
        <p:sp>
          <p:nvSpPr>
            <p:cNvPr id="24" name="ZoneTexte 23">
              <a:extLst>
                <a:ext uri="{FF2B5EF4-FFF2-40B4-BE49-F238E27FC236}">
                  <a16:creationId xmlns:a16="http://schemas.microsoft.com/office/drawing/2014/main" id="{5125BD89-6267-4EE8-A8C4-B6AD823827FD}"/>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25" name="ZoneTexte 24">
              <a:extLst>
                <a:ext uri="{FF2B5EF4-FFF2-40B4-BE49-F238E27FC236}">
                  <a16:creationId xmlns:a16="http://schemas.microsoft.com/office/drawing/2014/main" id="{E525991C-4FAC-4B73-AFB3-1824C1596DE4}"/>
                </a:ext>
              </a:extLst>
            </p:cNvPr>
            <p:cNvSpPr txBox="1"/>
            <p:nvPr/>
          </p:nvSpPr>
          <p:spPr>
            <a:xfrm>
              <a:off x="3811440" y="92332"/>
              <a:ext cx="1253869" cy="400110"/>
            </a:xfrm>
            <a:prstGeom prst="rect">
              <a:avLst/>
            </a:prstGeom>
            <a:noFill/>
          </p:spPr>
          <p:txBody>
            <a:bodyPr wrap="none" rtlCol="0" anchor="ctr">
              <a:spAutoFit/>
            </a:bodyPr>
            <a:lstStyle/>
            <a:p>
              <a:pPr algn="ctr"/>
              <a:r>
                <a:rPr lang="fr-FR" sz="2000" b="1" cap="small" dirty="0">
                  <a:solidFill>
                    <a:schemeClr val="bg1"/>
                  </a:solidFill>
                  <a:latin typeface="+mj-lt"/>
                </a:rPr>
                <a:t>Simulation</a:t>
              </a:r>
              <a:endParaRPr lang="en-GB" sz="2000" b="1" cap="small" dirty="0">
                <a:solidFill>
                  <a:schemeClr val="bg1"/>
                </a:solidFill>
                <a:latin typeface="+mj-lt"/>
              </a:endParaRPr>
            </a:p>
          </p:txBody>
        </p:sp>
      </p:grpSp>
    </p:spTree>
    <p:extLst>
      <p:ext uri="{BB962C8B-B14F-4D97-AF65-F5344CB8AC3E}">
        <p14:creationId xmlns:p14="http://schemas.microsoft.com/office/powerpoint/2010/main" val="4682873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2625</TotalTime>
  <Words>1497</Words>
  <Application>Microsoft Office PowerPoint</Application>
  <PresentationFormat>Widescreen</PresentationFormat>
  <Paragraphs>225</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Symbol</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Pierre Cottais</dc:creator>
  <cp:lastModifiedBy>An Hoang</cp:lastModifiedBy>
  <cp:revision>100</cp:revision>
  <dcterms:created xsi:type="dcterms:W3CDTF">2021-12-17T07:22:13Z</dcterms:created>
  <dcterms:modified xsi:type="dcterms:W3CDTF">2022-01-12T20:46:17Z</dcterms:modified>
</cp:coreProperties>
</file>