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0" r:id="rId3"/>
    <p:sldId id="267" r:id="rId4"/>
    <p:sldId id="272" r:id="rId5"/>
    <p:sldId id="291" r:id="rId6"/>
    <p:sldId id="292" r:id="rId7"/>
    <p:sldId id="293" r:id="rId8"/>
    <p:sldId id="294" r:id="rId9"/>
    <p:sldId id="295" r:id="rId10"/>
    <p:sldId id="296" r:id="rId11"/>
    <p:sldId id="307" r:id="rId12"/>
    <p:sldId id="298" r:id="rId13"/>
    <p:sldId id="301" r:id="rId14"/>
    <p:sldId id="310" r:id="rId15"/>
    <p:sldId id="308" r:id="rId16"/>
    <p:sldId id="311" r:id="rId17"/>
    <p:sldId id="304" r:id="rId18"/>
    <p:sldId id="306" r:id="rId19"/>
    <p:sldId id="309" r:id="rId20"/>
    <p:sldId id="302"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Cottais" initials="PC" lastIdx="1" clrIdx="0">
    <p:extLst>
      <p:ext uri="{19B8F6BF-5375-455C-9EA6-DF929625EA0E}">
        <p15:presenceInfo xmlns:p15="http://schemas.microsoft.com/office/powerpoint/2012/main" userId="c33c156b1a8113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C00"/>
    <a:srgbClr val="FBF452"/>
    <a:srgbClr val="FF0000"/>
    <a:srgbClr val="FEBE2F"/>
    <a:srgbClr val="4D85AC"/>
    <a:srgbClr val="69ADDB"/>
    <a:srgbClr val="1A7838"/>
    <a:srgbClr val="FC8D58"/>
    <a:srgbClr val="D72F28"/>
    <a:srgbClr val="F6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02/02/2022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141146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11</a:t>
            </a:fld>
            <a:endParaRPr lang="en-GB"/>
          </a:p>
        </p:txBody>
      </p:sp>
    </p:spTree>
    <p:extLst>
      <p:ext uri="{BB962C8B-B14F-4D97-AF65-F5344CB8AC3E}">
        <p14:creationId xmlns:p14="http://schemas.microsoft.com/office/powerpoint/2010/main" val="219295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4050067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247168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701375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15</a:t>
            </a:fld>
            <a:endParaRPr lang="en-GB"/>
          </a:p>
        </p:txBody>
      </p:sp>
    </p:spTree>
    <p:extLst>
      <p:ext uri="{BB962C8B-B14F-4D97-AF65-F5344CB8AC3E}">
        <p14:creationId xmlns:p14="http://schemas.microsoft.com/office/powerpoint/2010/main" val="205710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16</a:t>
            </a:fld>
            <a:endParaRPr lang="en-GB"/>
          </a:p>
        </p:txBody>
      </p:sp>
    </p:spTree>
    <p:extLst>
      <p:ext uri="{BB962C8B-B14F-4D97-AF65-F5344CB8AC3E}">
        <p14:creationId xmlns:p14="http://schemas.microsoft.com/office/powerpoint/2010/main" val="135446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17</a:t>
            </a:fld>
            <a:endParaRPr lang="en-GB"/>
          </a:p>
        </p:txBody>
      </p:sp>
    </p:spTree>
    <p:extLst>
      <p:ext uri="{BB962C8B-B14F-4D97-AF65-F5344CB8AC3E}">
        <p14:creationId xmlns:p14="http://schemas.microsoft.com/office/powerpoint/2010/main" val="272369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18</a:t>
            </a:fld>
            <a:endParaRPr lang="en-GB"/>
          </a:p>
        </p:txBody>
      </p:sp>
    </p:spTree>
    <p:extLst>
      <p:ext uri="{BB962C8B-B14F-4D97-AF65-F5344CB8AC3E}">
        <p14:creationId xmlns:p14="http://schemas.microsoft.com/office/powerpoint/2010/main" val="3866075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19</a:t>
            </a:fld>
            <a:endParaRPr lang="en-GB"/>
          </a:p>
        </p:txBody>
      </p:sp>
    </p:spTree>
    <p:extLst>
      <p:ext uri="{BB962C8B-B14F-4D97-AF65-F5344CB8AC3E}">
        <p14:creationId xmlns:p14="http://schemas.microsoft.com/office/powerpoint/2010/main" val="376411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20</a:t>
            </a:fld>
            <a:endParaRPr lang="en-GB"/>
          </a:p>
        </p:txBody>
      </p:sp>
    </p:spTree>
    <p:extLst>
      <p:ext uri="{BB962C8B-B14F-4D97-AF65-F5344CB8AC3E}">
        <p14:creationId xmlns:p14="http://schemas.microsoft.com/office/powerpoint/2010/main" val="215109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5047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167521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7</a:t>
            </a:fld>
            <a:endParaRPr lang="en-GB"/>
          </a:p>
        </p:txBody>
      </p:sp>
    </p:spTree>
    <p:extLst>
      <p:ext uri="{BB962C8B-B14F-4D97-AF65-F5344CB8AC3E}">
        <p14:creationId xmlns:p14="http://schemas.microsoft.com/office/powerpoint/2010/main" val="228015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1007290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9</a:t>
            </a:fld>
            <a:endParaRPr lang="en-GB"/>
          </a:p>
        </p:txBody>
      </p:sp>
    </p:spTree>
    <p:extLst>
      <p:ext uri="{BB962C8B-B14F-4D97-AF65-F5344CB8AC3E}">
        <p14:creationId xmlns:p14="http://schemas.microsoft.com/office/powerpoint/2010/main" val="7767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10</a:t>
            </a:fld>
            <a:endParaRPr lang="en-GB"/>
          </a:p>
        </p:txBody>
      </p:sp>
    </p:spTree>
    <p:extLst>
      <p:ext uri="{BB962C8B-B14F-4D97-AF65-F5344CB8AC3E}">
        <p14:creationId xmlns:p14="http://schemas.microsoft.com/office/powerpoint/2010/main" val="35103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02/02/2022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02/02/2022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2739964" y="1474182"/>
            <a:ext cx="6712094"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2 février 2022</a:t>
            </a:fld>
            <a:endParaRPr lang="en-GB" sz="2000" b="1"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704E8A9-77AB-438F-B7B7-B62ED82DC8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61844" y="3886344"/>
            <a:ext cx="5799930" cy="2101424"/>
          </a:xfrm>
          <a:prstGeom prst="rect">
            <a:avLst/>
          </a:prstGeom>
        </p:spPr>
      </p:pic>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301195" cy="523220"/>
          </a:xfrm>
          <a:prstGeom prst="rect">
            <a:avLst/>
          </a:prstGeom>
          <a:noFill/>
        </p:spPr>
        <p:txBody>
          <a:bodyPr wrap="none" rtlCol="0">
            <a:spAutoFit/>
          </a:bodyPr>
          <a:lstStyle/>
          <a:p>
            <a:r>
              <a:rPr lang="fr-FR" sz="2800" b="1" cap="small" dirty="0">
                <a:latin typeface="+mj-lt"/>
              </a:rPr>
              <a:t>Les caractéristiques d’environnement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10</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4844916" cy="461985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Variables </a:t>
            </a:r>
            <a:r>
              <a:rPr lang="fr-FR" b="1" dirty="0">
                <a:solidFill>
                  <a:srgbClr val="F8AC00"/>
                </a:solidFill>
              </a:rPr>
              <a:t>océanographiques</a:t>
            </a:r>
            <a:r>
              <a:rPr lang="fr-FR" dirty="0"/>
              <a:t> :</a:t>
            </a:r>
          </a:p>
          <a:p>
            <a:pPr marL="742950" lvl="1" indent="-285750">
              <a:lnSpc>
                <a:spcPct val="150000"/>
              </a:lnSpc>
              <a:buFont typeface="Calibri" panose="020F0502020204030204" pitchFamily="34" charset="0"/>
              <a:buChar char="-"/>
            </a:pPr>
            <a:r>
              <a:rPr lang="fr-FR" dirty="0"/>
              <a:t>bathymétrie</a:t>
            </a:r>
          </a:p>
          <a:p>
            <a:pPr marL="742950" lvl="1" indent="-285750">
              <a:lnSpc>
                <a:spcPct val="150000"/>
              </a:lnSpc>
              <a:buFont typeface="Calibri" panose="020F0502020204030204" pitchFamily="34" charset="0"/>
              <a:buChar char="-"/>
            </a:pPr>
            <a:r>
              <a:rPr lang="fr-FR" dirty="0">
                <a:solidFill>
                  <a:schemeClr val="accent1">
                    <a:lumMod val="75000"/>
                  </a:schemeClr>
                </a:solidFill>
              </a:rPr>
              <a:t>anomalie du niveau de la mer </a:t>
            </a:r>
          </a:p>
          <a:p>
            <a:pPr marL="742950" lvl="1" indent="-285750">
              <a:lnSpc>
                <a:spcPct val="150000"/>
              </a:lnSpc>
              <a:buFont typeface="Calibri" panose="020F0502020204030204" pitchFamily="34" charset="0"/>
              <a:buChar char="-"/>
            </a:pPr>
            <a:r>
              <a:rPr lang="fr-FR" dirty="0">
                <a:solidFill>
                  <a:schemeClr val="accent6">
                    <a:lumMod val="75000"/>
                  </a:schemeClr>
                </a:solidFill>
              </a:rPr>
              <a:t>vélocité du courant marin </a:t>
            </a:r>
          </a:p>
          <a:p>
            <a:pPr marL="742950" lvl="1" indent="-285750">
              <a:lnSpc>
                <a:spcPct val="150000"/>
              </a:lnSpc>
              <a:buFont typeface="Calibri" panose="020F0502020204030204" pitchFamily="34" charset="0"/>
              <a:buChar char="-"/>
            </a:pPr>
            <a:r>
              <a:rPr lang="fr-FR" dirty="0">
                <a:solidFill>
                  <a:srgbClr val="7030A0"/>
                </a:solidFill>
              </a:rPr>
              <a:t>température à la surface de l’eau</a:t>
            </a:r>
            <a:endParaRPr lang="fr-FR" dirty="0"/>
          </a:p>
          <a:p>
            <a:pPr marL="742950" lvl="1" indent="-285750">
              <a:lnSpc>
                <a:spcPct val="150000"/>
              </a:lnSpc>
              <a:buFont typeface="Calibri" panose="020F0502020204030204" pitchFamily="34" charset="0"/>
              <a:buChar char="-"/>
            </a:pPr>
            <a:r>
              <a:rPr lang="fr-FR" dirty="0">
                <a:solidFill>
                  <a:srgbClr val="7030A0"/>
                </a:solidFill>
              </a:rPr>
              <a:t>concentration massique de chlorophylle </a:t>
            </a:r>
            <a:r>
              <a:rPr lang="fr-FR" i="1" dirty="0">
                <a:solidFill>
                  <a:srgbClr val="7030A0"/>
                </a:solidFill>
              </a:rPr>
              <a:t>a</a:t>
            </a:r>
            <a:endParaRPr lang="fr-FR" i="1" dirty="0"/>
          </a:p>
          <a:p>
            <a:pPr marL="742950" lvl="1" indent="-285750">
              <a:lnSpc>
                <a:spcPct val="150000"/>
              </a:lnSpc>
              <a:buFont typeface="Calibri" panose="020F0502020204030204" pitchFamily="34" charset="0"/>
              <a:buChar char="-"/>
            </a:pPr>
            <a:endParaRPr lang="fr-FR" dirty="0"/>
          </a:p>
          <a:p>
            <a:pPr marL="285750" indent="-285750">
              <a:lnSpc>
                <a:spcPct val="150000"/>
              </a:lnSpc>
              <a:buFont typeface="Arial" panose="020B0604020202020204" pitchFamily="34" charset="0"/>
              <a:buChar char="•"/>
            </a:pPr>
            <a:r>
              <a:rPr lang="fr-FR" dirty="0"/>
              <a:t>Ainsi que certaines </a:t>
            </a:r>
            <a:r>
              <a:rPr lang="fr-FR" b="1" dirty="0">
                <a:solidFill>
                  <a:srgbClr val="F8AC00"/>
                </a:solidFill>
              </a:rPr>
              <a:t>transformations</a:t>
            </a:r>
            <a:r>
              <a:rPr lang="fr-FR" dirty="0"/>
              <a:t> :</a:t>
            </a:r>
          </a:p>
          <a:p>
            <a:pPr marL="742950" lvl="1" indent="-285750">
              <a:lnSpc>
                <a:spcPct val="150000"/>
              </a:lnSpc>
              <a:buFont typeface="Calibri" panose="020F0502020204030204" pitchFamily="34" charset="0"/>
              <a:buChar char="-"/>
            </a:pPr>
            <a:r>
              <a:rPr lang="fr-FR" dirty="0"/>
              <a:t>gradient </a:t>
            </a:r>
          </a:p>
          <a:p>
            <a:pPr marL="742950" lvl="1" indent="-285750">
              <a:lnSpc>
                <a:spcPct val="150000"/>
              </a:lnSpc>
              <a:buFont typeface="Calibri" panose="020F0502020204030204" pitchFamily="34" charset="0"/>
              <a:buChar char="-"/>
            </a:pPr>
            <a:r>
              <a:rPr lang="fr-FR" dirty="0"/>
              <a:t>variance</a:t>
            </a:r>
          </a:p>
          <a:p>
            <a:pPr marL="742950" lvl="1" indent="-285750">
              <a:lnSpc>
                <a:spcPct val="150000"/>
              </a:lnSpc>
              <a:buFont typeface="Calibri" panose="020F0502020204030204" pitchFamily="34" charset="0"/>
              <a:buChar char="-"/>
            </a:pPr>
            <a:r>
              <a:rPr lang="fr-FR" dirty="0"/>
              <a:t>logarithme</a:t>
            </a:r>
          </a:p>
        </p:txBody>
      </p:sp>
      <p:sp>
        <p:nvSpPr>
          <p:cNvPr id="16" name="ZoneTexte 15">
            <a:extLst>
              <a:ext uri="{FF2B5EF4-FFF2-40B4-BE49-F238E27FC236}">
                <a16:creationId xmlns:a16="http://schemas.microsoft.com/office/drawing/2014/main" id="{8AD21A3E-E745-4887-BEDF-B030744AEA10}"/>
              </a:ext>
            </a:extLst>
          </p:cNvPr>
          <p:cNvSpPr txBox="1"/>
          <p:nvPr/>
        </p:nvSpPr>
        <p:spPr>
          <a:xfrm>
            <a:off x="7580139" y="1717634"/>
            <a:ext cx="2363339" cy="1711366"/>
          </a:xfrm>
          <a:prstGeom prst="rect">
            <a:avLst/>
          </a:prstGeom>
          <a:noFill/>
        </p:spPr>
        <p:txBody>
          <a:bodyPr wrap="none">
            <a:spAutoFit/>
          </a:bodyPr>
          <a:lstStyle/>
          <a:p>
            <a:pPr marL="285750" indent="-285750">
              <a:lnSpc>
                <a:spcPct val="150000"/>
              </a:lnSpc>
              <a:buFont typeface="Arial" panose="020B0604020202020204" pitchFamily="34" charset="0"/>
              <a:buChar char="•"/>
            </a:pPr>
            <a:r>
              <a:rPr lang="fr-FR" dirty="0"/>
              <a:t>Moyenne :</a:t>
            </a:r>
          </a:p>
          <a:p>
            <a:pPr marL="742950" lvl="1" indent="-285750">
              <a:lnSpc>
                <a:spcPct val="150000"/>
              </a:lnSpc>
              <a:buFont typeface="Calibri" panose="020F0502020204030204" pitchFamily="34" charset="0"/>
              <a:buChar char="-"/>
            </a:pPr>
            <a:r>
              <a:rPr lang="fr-FR" dirty="0">
                <a:solidFill>
                  <a:schemeClr val="accent1">
                    <a:lumMod val="75000"/>
                  </a:schemeClr>
                </a:solidFill>
              </a:rPr>
              <a:t>journalière</a:t>
            </a:r>
          </a:p>
          <a:p>
            <a:pPr marL="742950" lvl="1" indent="-285750">
              <a:lnSpc>
                <a:spcPct val="150000"/>
              </a:lnSpc>
              <a:buFont typeface="Calibri" panose="020F0502020204030204" pitchFamily="34" charset="0"/>
              <a:buChar char="-"/>
            </a:pPr>
            <a:r>
              <a:rPr lang="fr-FR" dirty="0">
                <a:solidFill>
                  <a:schemeClr val="accent6">
                    <a:lumMod val="75000"/>
                  </a:schemeClr>
                </a:solidFill>
              </a:rPr>
              <a:t>hebdomadaire</a:t>
            </a:r>
            <a:r>
              <a:rPr lang="fr-FR" dirty="0">
                <a:solidFill>
                  <a:schemeClr val="accent6">
                    <a:lumMod val="50000"/>
                  </a:schemeClr>
                </a:solidFill>
              </a:rPr>
              <a:t> </a:t>
            </a:r>
          </a:p>
          <a:p>
            <a:pPr marL="742950" lvl="1" indent="-285750">
              <a:lnSpc>
                <a:spcPct val="150000"/>
              </a:lnSpc>
              <a:buFont typeface="Calibri" panose="020F0502020204030204" pitchFamily="34" charset="0"/>
              <a:buChar char="-"/>
            </a:pPr>
            <a:r>
              <a:rPr lang="fr-FR" dirty="0">
                <a:solidFill>
                  <a:srgbClr val="7030A0"/>
                </a:solidFill>
              </a:rPr>
              <a:t>mensuelle</a:t>
            </a:r>
            <a:endParaRPr lang="fr-FR" dirty="0"/>
          </a:p>
        </p:txBody>
      </p:sp>
    </p:spTree>
    <p:extLst>
      <p:ext uri="{BB962C8B-B14F-4D97-AF65-F5344CB8AC3E}">
        <p14:creationId xmlns:p14="http://schemas.microsoft.com/office/powerpoint/2010/main" val="275672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11</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D50BFC7-C9E3-4AC5-AB86-CA99421BFE04}"/>
              </a:ext>
            </a:extLst>
          </p:cNvPr>
          <p:cNvSpPr txBox="1"/>
          <p:nvPr/>
        </p:nvSpPr>
        <p:spPr>
          <a:xfrm>
            <a:off x="938518" y="1148341"/>
            <a:ext cx="3929602" cy="464871"/>
          </a:xfrm>
          <a:prstGeom prst="rect">
            <a:avLst/>
          </a:prstGeom>
          <a:noFill/>
        </p:spPr>
        <p:txBody>
          <a:bodyPr wrap="none" rtlCol="0">
            <a:spAutoFit/>
          </a:bodyPr>
          <a:lstStyle/>
          <a:p>
            <a:pPr algn="ctr">
              <a:lnSpc>
                <a:spcPct val="150000"/>
              </a:lnSpc>
            </a:pPr>
            <a:r>
              <a:rPr lang="fr-FR" b="1" dirty="0">
                <a:solidFill>
                  <a:srgbClr val="F8AC00"/>
                </a:solidFill>
              </a:rPr>
              <a:t>Points d’attention à prendre en compte</a:t>
            </a:r>
          </a:p>
        </p:txBody>
      </p:sp>
      <p:sp>
        <p:nvSpPr>
          <p:cNvPr id="12" name="ZoneTexte 11">
            <a:extLst>
              <a:ext uri="{FF2B5EF4-FFF2-40B4-BE49-F238E27FC236}">
                <a16:creationId xmlns:a16="http://schemas.microsoft.com/office/drawing/2014/main" id="{018C4757-052C-4DE4-8025-8E09E4D91C6D}"/>
              </a:ext>
            </a:extLst>
          </p:cNvPr>
          <p:cNvSpPr txBox="1"/>
          <p:nvPr/>
        </p:nvSpPr>
        <p:spPr>
          <a:xfrm>
            <a:off x="331514" y="368212"/>
            <a:ext cx="5338321" cy="523220"/>
          </a:xfrm>
          <a:prstGeom prst="rect">
            <a:avLst/>
          </a:prstGeom>
          <a:noFill/>
        </p:spPr>
        <p:txBody>
          <a:bodyPr wrap="none" rtlCol="0">
            <a:spAutoFit/>
          </a:bodyPr>
          <a:lstStyle/>
          <a:p>
            <a:r>
              <a:rPr lang="fr-FR" sz="2800" b="1" cap="small" dirty="0">
                <a:latin typeface="+mj-lt"/>
              </a:rPr>
              <a:t>Application d’une nouvelle méthode…</a:t>
            </a:r>
            <a:endParaRPr lang="en-GB" sz="2800" b="1" cap="small" dirty="0">
              <a:latin typeface="+mj-lt"/>
            </a:endParaRPr>
          </a:p>
        </p:txBody>
      </p:sp>
      <p:cxnSp>
        <p:nvCxnSpPr>
          <p:cNvPr id="3" name="Connecteur droit 2">
            <a:extLst>
              <a:ext uri="{FF2B5EF4-FFF2-40B4-BE49-F238E27FC236}">
                <a16:creationId xmlns:a16="http://schemas.microsoft.com/office/drawing/2014/main" id="{3E649D66-D160-463C-B89A-EC22A1097FF8}"/>
              </a:ext>
            </a:extLst>
          </p:cNvPr>
          <p:cNvCxnSpPr>
            <a:cxnSpLocks/>
          </p:cNvCxnSpPr>
          <p:nvPr/>
        </p:nvCxnSpPr>
        <p:spPr>
          <a:xfrm>
            <a:off x="5408599" y="1380778"/>
            <a:ext cx="0" cy="4802308"/>
          </a:xfrm>
          <a:prstGeom prst="line">
            <a:avLst/>
          </a:prstGeom>
          <a:ln>
            <a:solidFill>
              <a:srgbClr val="F8AC00"/>
            </a:solidFill>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9F589A97-57ED-4E3A-AC89-EFA511296692}"/>
              </a:ext>
            </a:extLst>
          </p:cNvPr>
          <p:cNvSpPr txBox="1"/>
          <p:nvPr/>
        </p:nvSpPr>
        <p:spPr>
          <a:xfrm>
            <a:off x="7067696" y="1148341"/>
            <a:ext cx="3371692" cy="464871"/>
          </a:xfrm>
          <a:prstGeom prst="rect">
            <a:avLst/>
          </a:prstGeom>
          <a:noFill/>
        </p:spPr>
        <p:txBody>
          <a:bodyPr wrap="none" rtlCol="0">
            <a:spAutoFit/>
          </a:bodyPr>
          <a:lstStyle/>
          <a:p>
            <a:pPr algn="ctr">
              <a:lnSpc>
                <a:spcPct val="150000"/>
              </a:lnSpc>
            </a:pPr>
            <a:r>
              <a:rPr lang="fr-FR" b="1" i="1" dirty="0">
                <a:solidFill>
                  <a:srgbClr val="F8AC00"/>
                </a:solidFill>
              </a:rPr>
              <a:t>Integrated </a:t>
            </a:r>
            <a:r>
              <a:rPr lang="fr-FR" b="1" i="1" dirty="0" err="1">
                <a:solidFill>
                  <a:srgbClr val="F8AC00"/>
                </a:solidFill>
              </a:rPr>
              <a:t>step</a:t>
            </a:r>
            <a:r>
              <a:rPr lang="fr-FR" b="1" i="1" dirty="0">
                <a:solidFill>
                  <a:srgbClr val="F8AC00"/>
                </a:solidFill>
              </a:rPr>
              <a:t> </a:t>
            </a:r>
            <a:r>
              <a:rPr lang="fr-FR" b="1" i="1" dirty="0" err="1">
                <a:solidFill>
                  <a:srgbClr val="F8AC00"/>
                </a:solidFill>
              </a:rPr>
              <a:t>selection</a:t>
            </a:r>
            <a:r>
              <a:rPr lang="fr-FR" b="1" i="1" dirty="0">
                <a:solidFill>
                  <a:srgbClr val="F8AC00"/>
                </a:solidFill>
              </a:rPr>
              <a:t> </a:t>
            </a:r>
            <a:r>
              <a:rPr lang="fr-FR" b="1" i="1" dirty="0" err="1">
                <a:solidFill>
                  <a:srgbClr val="F8AC00"/>
                </a:solidFill>
              </a:rPr>
              <a:t>analysis</a:t>
            </a:r>
            <a:endParaRPr lang="fr-FR" b="1" i="1" dirty="0">
              <a:solidFill>
                <a:srgbClr val="F8AC00"/>
              </a:solidFill>
            </a:endParaRPr>
          </a:p>
        </p:txBody>
      </p:sp>
      <p:sp>
        <p:nvSpPr>
          <p:cNvPr id="16" name="ZoneTexte 15">
            <a:extLst>
              <a:ext uri="{FF2B5EF4-FFF2-40B4-BE49-F238E27FC236}">
                <a16:creationId xmlns:a16="http://schemas.microsoft.com/office/drawing/2014/main" id="{4E8425E0-32E4-4FF0-ADD9-41239A4C051A}"/>
              </a:ext>
            </a:extLst>
          </p:cNvPr>
          <p:cNvSpPr txBox="1"/>
          <p:nvPr/>
        </p:nvSpPr>
        <p:spPr>
          <a:xfrm>
            <a:off x="394077" y="1380778"/>
            <a:ext cx="4712876"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Disponibilité du prochain milieu au regard </a:t>
            </a:r>
            <a:br>
              <a:rPr lang="fr-FR" dirty="0"/>
            </a:br>
            <a:r>
              <a:rPr lang="fr-FR" dirty="0"/>
              <a:t>des capacités de mouvement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covariables océanographiques de la position suivante sur le choix du milieu</a:t>
            </a:r>
          </a:p>
        </p:txBody>
      </p:sp>
      <p:sp>
        <p:nvSpPr>
          <p:cNvPr id="17" name="ZoneTexte 16">
            <a:extLst>
              <a:ext uri="{FF2B5EF4-FFF2-40B4-BE49-F238E27FC236}">
                <a16:creationId xmlns:a16="http://schemas.microsoft.com/office/drawing/2014/main" id="{BD365C81-B322-4BB5-86F1-3A5E69A7445E}"/>
              </a:ext>
            </a:extLst>
          </p:cNvPr>
          <p:cNvSpPr txBox="1"/>
          <p:nvPr/>
        </p:nvSpPr>
        <p:spPr>
          <a:xfrm>
            <a:off x="5736520" y="1380352"/>
            <a:ext cx="6061403" cy="4204356"/>
          </a:xfrm>
          <a:prstGeom prst="rect">
            <a:avLst/>
          </a:prstGeom>
          <a:noFill/>
        </p:spPr>
        <p:txBody>
          <a:bodyPr wrap="none" rtlCol="0">
            <a:spAutoFit/>
          </a:bodyPr>
          <a:lstStyle/>
          <a:p>
            <a:pPr>
              <a:lnSpc>
                <a:spcPct val="150000"/>
              </a:lnSpc>
            </a:pPr>
            <a:endParaRPr lang="fr-FR" dirty="0"/>
          </a:p>
          <a:p>
            <a:pPr marL="285750" indent="-285750">
              <a:lnSpc>
                <a:spcPct val="150000"/>
              </a:lnSpc>
              <a:buFont typeface="Arial" panose="020B0604020202020204" pitchFamily="34" charset="0"/>
              <a:buChar char="•"/>
            </a:pPr>
            <a:r>
              <a:rPr lang="fr-FR" dirty="0"/>
              <a:t>Unités spatiales disponibles à partir de la position courante </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Passage de données de positions GPS à des séries de pas :</a:t>
            </a:r>
          </a:p>
          <a:p>
            <a:pPr marL="742950" lvl="1" indent="-285750">
              <a:lnSpc>
                <a:spcPct val="150000"/>
              </a:lnSpc>
              <a:buFontTx/>
              <a:buChar char="-"/>
            </a:pPr>
            <a:r>
              <a:rPr lang="fr-FR" dirty="0"/>
              <a:t>attributs de mouvement (longueur, angle de rotation)</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t>covariables aux positions de départ et d’arrivée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 deux types de pas avec Bernoulli :</a:t>
            </a:r>
          </a:p>
          <a:p>
            <a:pPr marL="742950" lvl="1" indent="-285750">
              <a:lnSpc>
                <a:spcPct val="150000"/>
              </a:lnSpc>
              <a:buFontTx/>
              <a:buChar char="-"/>
            </a:pPr>
            <a:r>
              <a:rPr lang="fr-FR" dirty="0"/>
              <a:t>pas réalisé ou « choisi » = </a:t>
            </a:r>
            <a:r>
              <a:rPr lang="fr-FR" b="1" dirty="0">
                <a:solidFill>
                  <a:srgbClr val="F8AC00"/>
                </a:solidFill>
              </a:rPr>
              <a:t>succès</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pas possible ou « non choisi » = </a:t>
            </a:r>
            <a:r>
              <a:rPr lang="fr-FR" b="1" dirty="0">
                <a:solidFill>
                  <a:srgbClr val="F8AC00"/>
                </a:solidFill>
                <a:ea typeface="Cambria Math" panose="02040503050406030204" pitchFamily="18" charset="0"/>
              </a:rPr>
              <a:t>échec</a:t>
            </a:r>
          </a:p>
        </p:txBody>
      </p:sp>
    </p:spTree>
    <p:extLst>
      <p:ext uri="{BB962C8B-B14F-4D97-AF65-F5344CB8AC3E}">
        <p14:creationId xmlns:p14="http://schemas.microsoft.com/office/powerpoint/2010/main" val="417268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730048" cy="523220"/>
          </a:xfrm>
          <a:prstGeom prst="rect">
            <a:avLst/>
          </a:prstGeom>
          <a:noFill/>
        </p:spPr>
        <p:txBody>
          <a:bodyPr wrap="none" rtlCol="0">
            <a:spAutoFit/>
          </a:bodyPr>
          <a:lstStyle/>
          <a:p>
            <a:r>
              <a:rPr lang="fr-FR" sz="2800" b="1" cap="small" dirty="0">
                <a:latin typeface="+mj-lt"/>
              </a:rPr>
              <a:t>Représentation des « pas » réalisés et disponibles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12</a:t>
              </a:fld>
              <a:endParaRPr lang="en-GB" sz="1600" b="1" dirty="0">
                <a:solidFill>
                  <a:srgbClr val="FEBE2F"/>
                </a:solidFill>
              </a:endParaRPr>
            </a:p>
          </p:txBody>
        </p:sp>
      </p:grpSp>
      <p:sp>
        <p:nvSpPr>
          <p:cNvPr id="32" name="ZoneTexte 31">
            <a:extLst>
              <a:ext uri="{FF2B5EF4-FFF2-40B4-BE49-F238E27FC236}">
                <a16:creationId xmlns:a16="http://schemas.microsoft.com/office/drawing/2014/main" id="{7E4ED38B-048F-4907-92DB-E50F5719CC4F}"/>
              </a:ext>
            </a:extLst>
          </p:cNvPr>
          <p:cNvSpPr txBox="1"/>
          <p:nvPr/>
        </p:nvSpPr>
        <p:spPr>
          <a:xfrm>
            <a:off x="6842926" y="5245279"/>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2" name="Groupe 1">
            <a:extLst>
              <a:ext uri="{FF2B5EF4-FFF2-40B4-BE49-F238E27FC236}">
                <a16:creationId xmlns:a16="http://schemas.microsoft.com/office/drawing/2014/main" id="{561F8729-B5DF-4BAD-A429-60434D682585}"/>
              </a:ext>
            </a:extLst>
          </p:cNvPr>
          <p:cNvGrpSpPr/>
          <p:nvPr/>
        </p:nvGrpSpPr>
        <p:grpSpPr>
          <a:xfrm>
            <a:off x="3021203" y="1247268"/>
            <a:ext cx="5918772" cy="3998011"/>
            <a:chOff x="3021203" y="1048682"/>
            <a:chExt cx="5918772" cy="3998011"/>
          </a:xfrm>
        </p:grpSpPr>
        <p:grpSp>
          <p:nvGrpSpPr>
            <p:cNvPr id="22" name="Groupe 21">
              <a:extLst>
                <a:ext uri="{FF2B5EF4-FFF2-40B4-BE49-F238E27FC236}">
                  <a16:creationId xmlns:a16="http://schemas.microsoft.com/office/drawing/2014/main" id="{77C2CD45-F9DA-484A-BCEE-960D44E19F19}"/>
                </a:ext>
              </a:extLst>
            </p:cNvPr>
            <p:cNvGrpSpPr/>
            <p:nvPr/>
          </p:nvGrpSpPr>
          <p:grpSpPr>
            <a:xfrm>
              <a:off x="3021203" y="1193861"/>
              <a:ext cx="5918772" cy="3852832"/>
              <a:chOff x="1343026" y="4493251"/>
              <a:chExt cx="2986611" cy="1944138"/>
            </a:xfrm>
          </p:grpSpPr>
          <p:pic>
            <p:nvPicPr>
              <p:cNvPr id="25" name="Picture 4">
                <a:extLst>
                  <a:ext uri="{FF2B5EF4-FFF2-40B4-BE49-F238E27FC236}">
                    <a16:creationId xmlns:a16="http://schemas.microsoft.com/office/drawing/2014/main" id="{4FBA8C81-C134-4D5A-8607-80994C2F10C5}"/>
                  </a:ext>
                </a:extLst>
              </p:cNvPr>
              <p:cNvPicPr>
                <a:picLocks noChangeAspect="1"/>
              </p:cNvPicPr>
              <p:nvPr/>
            </p:nvPicPr>
            <p:blipFill rotWithShape="1">
              <a:blip r:embed="rId4"/>
              <a:srcRect l="4274" r="1000" b="1199"/>
              <a:stretch/>
            </p:blipFill>
            <p:spPr>
              <a:xfrm>
                <a:off x="1343026" y="4517055"/>
                <a:ext cx="2986611" cy="1920334"/>
              </a:xfrm>
              <a:prstGeom prst="rect">
                <a:avLst/>
              </a:prstGeom>
            </p:spPr>
          </p:pic>
          <p:sp>
            <p:nvSpPr>
              <p:cNvPr id="26" name="Rectangle 25">
                <a:extLst>
                  <a:ext uri="{FF2B5EF4-FFF2-40B4-BE49-F238E27FC236}">
                    <a16:creationId xmlns:a16="http://schemas.microsoft.com/office/drawing/2014/main" id="{05A251E8-F03C-46B7-828E-B6407DA7E4F4}"/>
                  </a:ext>
                </a:extLst>
              </p:cNvPr>
              <p:cNvSpPr/>
              <p:nvPr/>
            </p:nvSpPr>
            <p:spPr>
              <a:xfrm rot="7680820">
                <a:off x="1637593" y="4384730"/>
                <a:ext cx="217838" cy="43487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5" name="Image 4">
              <a:extLst>
                <a:ext uri="{FF2B5EF4-FFF2-40B4-BE49-F238E27FC236}">
                  <a16:creationId xmlns:a16="http://schemas.microsoft.com/office/drawing/2014/main" id="{C778C28F-B612-40F8-A120-BB670E86823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749" b="94251" l="9628" r="89859">
                          <a14:foregroundMark x1="44416" y1="9759" x2="45956" y2="9492"/>
                          <a14:foregroundMark x1="44416" y1="88904" x2="45700" y2="89305"/>
                          <a14:foregroundMark x1="45700" y1="5749" x2="45700" y2="5749"/>
                          <a14:foregroundMark x1="45828" y1="91043" x2="45828" y2="91043"/>
                          <a14:foregroundMark x1="45828" y1="91043" x2="45828" y2="91043"/>
                          <a14:foregroundMark x1="44673" y1="94251" x2="44673" y2="94251"/>
                        </a14:backgroundRemoval>
                      </a14:imgEffect>
                    </a14:imgLayer>
                  </a14:imgProps>
                </a:ext>
                <a:ext uri="{28A0092B-C50C-407E-A947-70E740481C1C}">
                  <a14:useLocalDpi xmlns:a14="http://schemas.microsoft.com/office/drawing/2010/main" val="0"/>
                </a:ext>
              </a:extLst>
            </a:blip>
            <a:stretch>
              <a:fillRect/>
            </a:stretch>
          </p:blipFill>
          <p:spPr>
            <a:xfrm rot="1220263">
              <a:off x="3496718" y="1048682"/>
              <a:ext cx="1093180" cy="1049677"/>
            </a:xfrm>
            <a:prstGeom prst="rect">
              <a:avLst/>
            </a:prstGeom>
          </p:spPr>
        </p:pic>
      </p:grpSp>
    </p:spTree>
    <p:extLst>
      <p:ext uri="{BB962C8B-B14F-4D97-AF65-F5344CB8AC3E}">
        <p14:creationId xmlns:p14="http://schemas.microsoft.com/office/powerpoint/2010/main" val="82415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915483" cy="523220"/>
          </a:xfrm>
          <a:prstGeom prst="rect">
            <a:avLst/>
          </a:prstGeom>
          <a:noFill/>
        </p:spPr>
        <p:txBody>
          <a:bodyPr wrap="square" rtlCol="0">
            <a:spAutoFit/>
          </a:bodyPr>
          <a:lstStyle/>
          <a:p>
            <a:r>
              <a:rPr lang="fr-FR" sz="2800" b="1" cap="small" dirty="0">
                <a:latin typeface="+mj-lt"/>
              </a:rPr>
              <a:t>Comparaison des colonies – Riou et Porquerolles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13</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11422166" cy="16285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Interprétation des coefficients des modèles pour la préférence d’habitat :</a:t>
            </a:r>
          </a:p>
          <a:p>
            <a:pPr marL="742950" lvl="1" indent="-285750">
              <a:lnSpc>
                <a:spcPct val="150000"/>
              </a:lnSpc>
              <a:buFont typeface="Calibri" panose="020F0502020204030204" pitchFamily="34" charset="0"/>
              <a:buChar char="-"/>
            </a:pPr>
            <a:r>
              <a:rPr lang="fr-FR" dirty="0"/>
              <a:t>Riou : bathymétrie plus faible, variations* de température plus faibles, anomalie du niveau de la mer plus faible </a:t>
            </a:r>
          </a:p>
          <a:p>
            <a:pPr marL="742950" lvl="1" indent="-285750">
              <a:lnSpc>
                <a:spcPct val="150000"/>
              </a:lnSpc>
              <a:buFont typeface="Calibri" panose="020F0502020204030204" pitchFamily="34" charset="0"/>
              <a:buChar char="-"/>
            </a:pPr>
            <a:r>
              <a:rPr lang="fr-FR" dirty="0"/>
              <a:t>Porquerolles : gradient de concentration mensuelle de chlorophylle </a:t>
            </a:r>
            <a:r>
              <a:rPr lang="fr-FR" i="1" dirty="0"/>
              <a:t>a </a:t>
            </a:r>
            <a:r>
              <a:rPr lang="fr-FR" dirty="0"/>
              <a:t>plus élevé</a:t>
            </a:r>
          </a:p>
          <a:p>
            <a:pPr>
              <a:lnSpc>
                <a:spcPct val="150000"/>
              </a:lnSpc>
            </a:pPr>
            <a:r>
              <a:rPr lang="fr-FR" sz="1400" dirty="0"/>
              <a:t>*gradient et variance mensuels</a:t>
            </a:r>
          </a:p>
        </p:txBody>
      </p:sp>
      <p:pic>
        <p:nvPicPr>
          <p:cNvPr id="3" name="Image 2">
            <a:extLst>
              <a:ext uri="{FF2B5EF4-FFF2-40B4-BE49-F238E27FC236}">
                <a16:creationId xmlns:a16="http://schemas.microsoft.com/office/drawing/2014/main" id="{C19D1AF5-FD2C-4E80-84EB-9164C862EF3D}"/>
              </a:ext>
            </a:extLst>
          </p:cNvPr>
          <p:cNvPicPr>
            <a:picLocks noChangeAspect="1"/>
          </p:cNvPicPr>
          <p:nvPr/>
        </p:nvPicPr>
        <p:blipFill rotWithShape="1">
          <a:blip r:embed="rId4">
            <a:extLst>
              <a:ext uri="{28A0092B-C50C-407E-A947-70E740481C1C}">
                <a14:useLocalDpi xmlns:a14="http://schemas.microsoft.com/office/drawing/2010/main" val="0"/>
              </a:ext>
            </a:extLst>
          </a:blip>
          <a:srcRect t="6269" b="6318"/>
          <a:stretch/>
        </p:blipFill>
        <p:spPr>
          <a:xfrm>
            <a:off x="1714499" y="3188009"/>
            <a:ext cx="3743325" cy="2974666"/>
          </a:xfrm>
          <a:prstGeom prst="rect">
            <a:avLst/>
          </a:prstGeom>
        </p:spPr>
      </p:pic>
      <p:pic>
        <p:nvPicPr>
          <p:cNvPr id="14" name="Image 13">
            <a:extLst>
              <a:ext uri="{FF2B5EF4-FFF2-40B4-BE49-F238E27FC236}">
                <a16:creationId xmlns:a16="http://schemas.microsoft.com/office/drawing/2014/main" id="{99B1F9C3-D53D-4DA1-8503-407D81C91646}"/>
              </a:ext>
            </a:extLst>
          </p:cNvPr>
          <p:cNvPicPr>
            <a:picLocks noChangeAspect="1"/>
          </p:cNvPicPr>
          <p:nvPr/>
        </p:nvPicPr>
        <p:blipFill rotWithShape="1">
          <a:blip r:embed="rId5">
            <a:extLst>
              <a:ext uri="{28A0092B-C50C-407E-A947-70E740481C1C}">
                <a14:useLocalDpi xmlns:a14="http://schemas.microsoft.com/office/drawing/2010/main" val="0"/>
              </a:ext>
            </a:extLst>
          </a:blip>
          <a:srcRect t="9921" b="10401"/>
          <a:stretch/>
        </p:blipFill>
        <p:spPr>
          <a:xfrm>
            <a:off x="6305549" y="3317419"/>
            <a:ext cx="3895725" cy="2821857"/>
          </a:xfrm>
          <a:prstGeom prst="rect">
            <a:avLst/>
          </a:prstGeom>
        </p:spPr>
      </p:pic>
    </p:spTree>
    <p:extLst>
      <p:ext uri="{BB962C8B-B14F-4D97-AF65-F5344CB8AC3E}">
        <p14:creationId xmlns:p14="http://schemas.microsoft.com/office/powerpoint/2010/main" val="274375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915483" cy="523220"/>
          </a:xfrm>
          <a:prstGeom prst="rect">
            <a:avLst/>
          </a:prstGeom>
          <a:noFill/>
        </p:spPr>
        <p:txBody>
          <a:bodyPr wrap="square" rtlCol="0">
            <a:spAutoFit/>
          </a:bodyPr>
          <a:lstStyle/>
          <a:p>
            <a:r>
              <a:rPr lang="fr-FR" sz="2800" b="1" cap="small" dirty="0">
                <a:latin typeface="+mj-lt"/>
              </a:rPr>
              <a:t>Comparaison des colonies – Riou et Porquerolles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14</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11422166" cy="16285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Interprétation des coefficients des modèles pour la préférence d’habitat :</a:t>
            </a:r>
          </a:p>
          <a:p>
            <a:pPr marL="742950" lvl="1" indent="-285750">
              <a:lnSpc>
                <a:spcPct val="150000"/>
              </a:lnSpc>
              <a:buFont typeface="Calibri" panose="020F0502020204030204" pitchFamily="34" charset="0"/>
              <a:buChar char="-"/>
            </a:pPr>
            <a:r>
              <a:rPr lang="fr-FR" dirty="0"/>
              <a:t>Riou : bathymétrie plus faible, variations* de température plus faibles, anomalie du niveau de la mer plus faible </a:t>
            </a:r>
          </a:p>
          <a:p>
            <a:pPr marL="742950" lvl="1" indent="-285750">
              <a:lnSpc>
                <a:spcPct val="150000"/>
              </a:lnSpc>
              <a:buFont typeface="Calibri" panose="020F0502020204030204" pitchFamily="34" charset="0"/>
              <a:buChar char="-"/>
            </a:pPr>
            <a:r>
              <a:rPr lang="fr-FR" dirty="0"/>
              <a:t>Porquerolles : gradient de concentration mensuelle de chlorophylle </a:t>
            </a:r>
            <a:r>
              <a:rPr lang="fr-FR" i="1" dirty="0"/>
              <a:t>a </a:t>
            </a:r>
            <a:r>
              <a:rPr lang="fr-FR" dirty="0"/>
              <a:t>plus élevé</a:t>
            </a:r>
          </a:p>
          <a:p>
            <a:pPr>
              <a:lnSpc>
                <a:spcPct val="150000"/>
              </a:lnSpc>
            </a:pPr>
            <a:r>
              <a:rPr lang="fr-FR" sz="1400" dirty="0"/>
              <a:t>*gradient et variance mensuels</a:t>
            </a:r>
          </a:p>
        </p:txBody>
      </p:sp>
      <p:pic>
        <p:nvPicPr>
          <p:cNvPr id="4" name="Image 3">
            <a:extLst>
              <a:ext uri="{FF2B5EF4-FFF2-40B4-BE49-F238E27FC236}">
                <a16:creationId xmlns:a16="http://schemas.microsoft.com/office/drawing/2014/main" id="{C90B7DE1-0943-4411-8B8A-724E54DE7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816" y="3290453"/>
            <a:ext cx="4318243" cy="2855736"/>
          </a:xfrm>
          <a:prstGeom prst="rect">
            <a:avLst/>
          </a:prstGeom>
        </p:spPr>
      </p:pic>
      <p:pic>
        <p:nvPicPr>
          <p:cNvPr id="6" name="Image 5">
            <a:extLst>
              <a:ext uri="{FF2B5EF4-FFF2-40B4-BE49-F238E27FC236}">
                <a16:creationId xmlns:a16="http://schemas.microsoft.com/office/drawing/2014/main" id="{5478439D-1EEF-44EE-892C-593E4D00D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628" y="3290453"/>
            <a:ext cx="4532372" cy="2865381"/>
          </a:xfrm>
          <a:prstGeom prst="rect">
            <a:avLst/>
          </a:prstGeom>
        </p:spPr>
      </p:pic>
    </p:spTree>
    <p:extLst>
      <p:ext uri="{BB962C8B-B14F-4D97-AF65-F5344CB8AC3E}">
        <p14:creationId xmlns:p14="http://schemas.microsoft.com/office/powerpoint/2010/main" val="264853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481903" cy="523220"/>
          </a:xfrm>
          <a:prstGeom prst="rect">
            <a:avLst/>
          </a:prstGeom>
          <a:noFill/>
        </p:spPr>
        <p:txBody>
          <a:bodyPr wrap="none" rtlCol="0">
            <a:spAutoFit/>
          </a:bodyPr>
          <a:lstStyle/>
          <a:p>
            <a:r>
              <a:rPr lang="fr-FR" sz="2800" b="1" cap="small" dirty="0">
                <a:latin typeface="+mj-lt"/>
              </a:rPr>
              <a:t>Comparaison des colonies – Lavezzi et Giraglia</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15</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63602A99-47A0-4C9E-9F0A-E16071F8E7AF}"/>
              </a:ext>
            </a:extLst>
          </p:cNvPr>
          <p:cNvSpPr txBox="1"/>
          <p:nvPr/>
        </p:nvSpPr>
        <p:spPr>
          <a:xfrm>
            <a:off x="858624" y="1380778"/>
            <a:ext cx="10408362"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Estimations des coefficients aberrantes des attributs de mouvements pour les colonies Lavezzi et Giraglia :</a:t>
            </a:r>
          </a:p>
          <a:p>
            <a:pPr marL="742950" lvl="1" indent="-285750">
              <a:lnSpc>
                <a:spcPct val="150000"/>
              </a:lnSpc>
              <a:buFont typeface="Calibri" panose="020F0502020204030204" pitchFamily="34" charset="0"/>
              <a:buChar char="-"/>
            </a:pPr>
            <a:r>
              <a:rPr lang="fr-FR" dirty="0"/>
              <a:t>beaucoup de pas très proches des côtes (données océanographiques manquantes)</a:t>
            </a:r>
          </a:p>
          <a:p>
            <a:pPr marL="742950" lvl="1" indent="-285750">
              <a:lnSpc>
                <a:spcPct val="150000"/>
              </a:lnSpc>
              <a:buFont typeface="Calibri" panose="020F0502020204030204" pitchFamily="34" charset="0"/>
              <a:buChar char="-"/>
            </a:pPr>
            <a:r>
              <a:rPr lang="fr-FR" dirty="0"/>
              <a:t>vols très courts (15 % font moins de 10 pas pour Lavezzi et 27 % pour Giraglia)</a:t>
            </a:r>
          </a:p>
        </p:txBody>
      </p:sp>
      <p:pic>
        <p:nvPicPr>
          <p:cNvPr id="3" name="Image 2">
            <a:extLst>
              <a:ext uri="{FF2B5EF4-FFF2-40B4-BE49-F238E27FC236}">
                <a16:creationId xmlns:a16="http://schemas.microsoft.com/office/drawing/2014/main" id="{2FDC8E7D-0C7B-4031-A364-0ED9448E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722" y="3052691"/>
            <a:ext cx="3407736" cy="3097942"/>
          </a:xfrm>
          <a:prstGeom prst="rect">
            <a:avLst/>
          </a:prstGeom>
        </p:spPr>
      </p:pic>
      <p:pic>
        <p:nvPicPr>
          <p:cNvPr id="5" name="Image 4">
            <a:extLst>
              <a:ext uri="{FF2B5EF4-FFF2-40B4-BE49-F238E27FC236}">
                <a16:creationId xmlns:a16="http://schemas.microsoft.com/office/drawing/2014/main" id="{0820C27C-495A-41F1-A501-094DF3FCD4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225" y="2895600"/>
            <a:ext cx="3633056" cy="3302778"/>
          </a:xfrm>
          <a:prstGeom prst="rect">
            <a:avLst/>
          </a:prstGeom>
        </p:spPr>
      </p:pic>
    </p:spTree>
    <p:extLst>
      <p:ext uri="{BB962C8B-B14F-4D97-AF65-F5344CB8AC3E}">
        <p14:creationId xmlns:p14="http://schemas.microsoft.com/office/powerpoint/2010/main" val="335983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481903" cy="523220"/>
          </a:xfrm>
          <a:prstGeom prst="rect">
            <a:avLst/>
          </a:prstGeom>
          <a:noFill/>
        </p:spPr>
        <p:txBody>
          <a:bodyPr wrap="none" rtlCol="0">
            <a:spAutoFit/>
          </a:bodyPr>
          <a:lstStyle/>
          <a:p>
            <a:r>
              <a:rPr lang="fr-FR" sz="2800" b="1" cap="small" dirty="0">
                <a:latin typeface="+mj-lt"/>
              </a:rPr>
              <a:t>Comparaison des colonies – Lavezzi et Giraglia</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16</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63602A99-47A0-4C9E-9F0A-E16071F8E7AF}"/>
              </a:ext>
            </a:extLst>
          </p:cNvPr>
          <p:cNvSpPr txBox="1"/>
          <p:nvPr/>
        </p:nvSpPr>
        <p:spPr>
          <a:xfrm>
            <a:off x="858624" y="1380778"/>
            <a:ext cx="10408362"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Estimations des coefficients aberrantes des attributs de mouvements pour les colonies Lavezzi et Giraglia :</a:t>
            </a:r>
          </a:p>
          <a:p>
            <a:pPr marL="742950" lvl="1" indent="-285750">
              <a:lnSpc>
                <a:spcPct val="150000"/>
              </a:lnSpc>
              <a:buFont typeface="Calibri" panose="020F0502020204030204" pitchFamily="34" charset="0"/>
              <a:buChar char="-"/>
            </a:pPr>
            <a:r>
              <a:rPr lang="fr-FR" dirty="0"/>
              <a:t>beaucoup de pas très proches des côtes (données océanographiques manquantes)</a:t>
            </a:r>
          </a:p>
          <a:p>
            <a:pPr marL="742950" lvl="1" indent="-285750">
              <a:lnSpc>
                <a:spcPct val="150000"/>
              </a:lnSpc>
              <a:buFont typeface="Calibri" panose="020F0502020204030204" pitchFamily="34" charset="0"/>
              <a:buChar char="-"/>
            </a:pPr>
            <a:r>
              <a:rPr lang="fr-FR" dirty="0"/>
              <a:t>vols très courts (15 % font moins de 10 pas pour Lavezzi et 27 % pour Giraglia)</a:t>
            </a:r>
          </a:p>
        </p:txBody>
      </p:sp>
      <p:pic>
        <p:nvPicPr>
          <p:cNvPr id="14" name="Image 13">
            <a:extLst>
              <a:ext uri="{FF2B5EF4-FFF2-40B4-BE49-F238E27FC236}">
                <a16:creationId xmlns:a16="http://schemas.microsoft.com/office/drawing/2014/main" id="{40E9AAC1-F2B1-48E6-8001-87E30F48FD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16846" y="3290452"/>
            <a:ext cx="4523878" cy="2865381"/>
          </a:xfrm>
          <a:prstGeom prst="rect">
            <a:avLst/>
          </a:prstGeom>
        </p:spPr>
      </p:pic>
      <p:pic>
        <p:nvPicPr>
          <p:cNvPr id="15" name="Image 14">
            <a:extLst>
              <a:ext uri="{FF2B5EF4-FFF2-40B4-BE49-F238E27FC236}">
                <a16:creationId xmlns:a16="http://schemas.microsoft.com/office/drawing/2014/main" id="{58F2545F-67A1-4B79-8E46-944C6D4D11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70720" y="3290453"/>
            <a:ext cx="4518188" cy="2865381"/>
          </a:xfrm>
          <a:prstGeom prst="rect">
            <a:avLst/>
          </a:prstGeom>
        </p:spPr>
      </p:pic>
    </p:spTree>
    <p:extLst>
      <p:ext uri="{BB962C8B-B14F-4D97-AF65-F5344CB8AC3E}">
        <p14:creationId xmlns:p14="http://schemas.microsoft.com/office/powerpoint/2010/main" val="208640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688737" cy="523220"/>
          </a:xfrm>
          <a:prstGeom prst="rect">
            <a:avLst/>
          </a:prstGeom>
          <a:noFill/>
        </p:spPr>
        <p:txBody>
          <a:bodyPr wrap="none" rtlCol="0">
            <a:spAutoFit/>
          </a:bodyPr>
          <a:lstStyle/>
          <a:p>
            <a:r>
              <a:rPr lang="fr-FR" sz="2800" b="1" cap="small" dirty="0">
                <a:latin typeface="+mj-lt"/>
              </a:rPr>
              <a:t>Classification non supervisée des Puffins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17</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819455"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510713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738425" cy="523220"/>
          </a:xfrm>
          <a:prstGeom prst="rect">
            <a:avLst/>
          </a:prstGeom>
          <a:noFill/>
        </p:spPr>
        <p:txBody>
          <a:bodyPr wrap="none" rtlCol="0">
            <a:spAutoFit/>
          </a:bodyPr>
          <a:lstStyle/>
          <a:p>
            <a:r>
              <a:rPr lang="fr-FR" sz="2800" b="1" cap="small" dirty="0">
                <a:latin typeface="+mj-lt"/>
              </a:rPr>
              <a:t>Conclusion</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18</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473206" cy="464871"/>
          </a:xfrm>
          <a:prstGeom prst="rect">
            <a:avLst/>
          </a:prstGeom>
          <a:noFill/>
        </p:spPr>
        <p:txBody>
          <a:bodyPr wrap="none" rtlCol="0">
            <a:spAutoFit/>
          </a:bodyPr>
          <a:lstStyle/>
          <a:p>
            <a:pPr marL="285750" indent="-285750">
              <a:lnSpc>
                <a:spcPct val="150000"/>
              </a:lnSpc>
              <a:buFont typeface="Arial" panose="020B0604020202020204" pitchFamily="34" charset="0"/>
              <a:buChar char="•"/>
            </a:pPr>
            <a:endParaRPr lang="fr-FR" dirty="0"/>
          </a:p>
        </p:txBody>
      </p:sp>
      <p:sp>
        <p:nvSpPr>
          <p:cNvPr id="12" name="ZoneTexte 11">
            <a:extLst>
              <a:ext uri="{FF2B5EF4-FFF2-40B4-BE49-F238E27FC236}">
                <a16:creationId xmlns:a16="http://schemas.microsoft.com/office/drawing/2014/main" id="{E4B7875A-7145-4CFC-881E-EE109F3F00A1}"/>
              </a:ext>
            </a:extLst>
          </p:cNvPr>
          <p:cNvSpPr txBox="1"/>
          <p:nvPr/>
        </p:nvSpPr>
        <p:spPr>
          <a:xfrm>
            <a:off x="858624" y="1380778"/>
            <a:ext cx="9693231" cy="3373359"/>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Modélisation plus proche des trajectoires réelles des Puffins de Scopoli</a:t>
            </a:r>
          </a:p>
          <a:p>
            <a:pPr marL="742950" lvl="1" indent="-285750">
              <a:lnSpc>
                <a:spcPct val="150000"/>
              </a:lnSpc>
              <a:buFont typeface="Calibri" panose="020F0502020204030204" pitchFamily="34" charset="0"/>
              <a:buChar char="-"/>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prise en compte des </a:t>
            </a:r>
            <a:r>
              <a:rPr lang="fr-FR" dirty="0">
                <a:solidFill>
                  <a:prstClr val="black"/>
                </a:solidFill>
                <a:latin typeface="Calibri" panose="020F0502020204030204"/>
              </a:rPr>
              <a:t>caractéristiques de pas à conditionnellement à chaque position courante</a:t>
            </a:r>
          </a:p>
          <a:p>
            <a:pPr marL="742950" lvl="1" indent="-285750">
              <a:lnSpc>
                <a:spcPct val="150000"/>
              </a:lnSpc>
              <a:buFont typeface="Calibri" panose="020F0502020204030204" pitchFamily="34" charset="0"/>
              <a:buChar char="-"/>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Instabilité des résultats entre les colonies :</a:t>
            </a:r>
          </a:p>
          <a:p>
            <a:pPr marL="742950" lvl="1" indent="-285750">
              <a:lnSpc>
                <a:spcPct val="150000"/>
              </a:lnSpc>
              <a:buFont typeface="Calibri" panose="020F0502020204030204" pitchFamily="34" charset="0"/>
              <a:buChar char="-"/>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proximité </a:t>
            </a:r>
            <a:r>
              <a:rPr lang="fr-FR" dirty="0">
                <a:solidFill>
                  <a:prstClr val="black"/>
                </a:solidFill>
                <a:latin typeface="Calibri" panose="020F0502020204030204"/>
              </a:rPr>
              <a:t>aux côtes</a:t>
            </a:r>
          </a:p>
          <a:p>
            <a:pPr marL="742950" lvl="1" indent="-285750">
              <a:lnSpc>
                <a:spcPct val="150000"/>
              </a:lnSpc>
              <a:buFont typeface="Calibri" panose="020F0502020204030204" pitchFamily="34" charset="0"/>
              <a:buChar char="-"/>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comportement</a:t>
            </a:r>
            <a:r>
              <a:rPr lang="fr-FR" dirty="0">
                <a:solidFill>
                  <a:prstClr val="black"/>
                </a:solidFill>
                <a:latin typeface="Calibri" panose="020F0502020204030204"/>
              </a:rPr>
              <a:t>s de déplacement</a:t>
            </a:r>
          </a:p>
          <a:p>
            <a:pPr marL="742950" lvl="1" indent="-285750">
              <a:lnSpc>
                <a:spcPct val="150000"/>
              </a:lnSpc>
              <a:buFont typeface="Calibri" panose="020F0502020204030204" pitchFamily="34" charset="0"/>
              <a:buChar char="-"/>
              <a:defRPr/>
            </a:pPr>
            <a:endParaRPr kumimoji="0" lang="fr-FR"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8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091359" cy="523220"/>
          </a:xfrm>
          <a:prstGeom prst="rect">
            <a:avLst/>
          </a:prstGeom>
          <a:noFill/>
        </p:spPr>
        <p:txBody>
          <a:bodyPr wrap="none" rtlCol="0">
            <a:spAutoFit/>
          </a:bodyPr>
          <a:lstStyle/>
          <a:p>
            <a:r>
              <a:rPr lang="fr-FR" sz="2800" b="1" cap="small" dirty="0">
                <a:latin typeface="+mj-lt"/>
              </a:rPr>
              <a:t>Pistes d’amélioration</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19</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21E7758E-EC3F-4161-981A-3818329E9E51}"/>
              </a:ext>
            </a:extLst>
          </p:cNvPr>
          <p:cNvSpPr txBox="1"/>
          <p:nvPr/>
        </p:nvSpPr>
        <p:spPr>
          <a:xfrm>
            <a:off x="858624" y="1380778"/>
            <a:ext cx="9384492" cy="2957861"/>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Sélection de variables (</a:t>
            </a:r>
            <a:r>
              <a:rPr lang="fr-FR" i="1" dirty="0" err="1">
                <a:solidFill>
                  <a:prstClr val="black"/>
                </a:solidFill>
                <a:latin typeface="Calibri" panose="020F0502020204030204"/>
              </a:rPr>
              <a:t>stepwise</a:t>
            </a:r>
            <a:r>
              <a:rPr lang="fr-FR" i="1" dirty="0">
                <a:solidFill>
                  <a:prstClr val="black"/>
                </a:solidFill>
                <a:latin typeface="Calibri" panose="020F0502020204030204"/>
              </a:rPr>
              <a:t>…</a:t>
            </a:r>
            <a:r>
              <a:rPr lang="fr-FR" dirty="0">
                <a:solidFill>
                  <a:prstClr val="black"/>
                </a:solidFill>
                <a:latin typeface="Calibri" panose="020F0502020204030204"/>
              </a:rPr>
              <a:t>)</a:t>
            </a:r>
            <a:endParaRPr kumimoji="0" lang="fr-FR" sz="1800" b="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Remise en cause de l’hypothèse d’indépendance entre l’angle de rotation et les pas précédents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Comparaison de l’efficacité de la méthode en séparant les différentes années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61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4960135-09E6-427A-A334-83730021D6FC}"/>
              </a:ext>
            </a:extLst>
          </p:cNvPr>
          <p:cNvSpPr txBox="1"/>
          <p:nvPr/>
        </p:nvSpPr>
        <p:spPr>
          <a:xfrm>
            <a:off x="331514" y="368212"/>
            <a:ext cx="2547492" cy="523220"/>
          </a:xfrm>
          <a:prstGeom prst="rect">
            <a:avLst/>
          </a:prstGeom>
          <a:noFill/>
        </p:spPr>
        <p:txBody>
          <a:bodyPr wrap="none" rtlCol="0">
            <a:spAutoFit/>
          </a:bodyPr>
          <a:lstStyle/>
          <a:p>
            <a:r>
              <a:rPr lang="fr-FR" sz="2800" b="1" cap="small" dirty="0">
                <a:latin typeface="+mj-lt"/>
              </a:rPr>
              <a:t>Le déroulement…</a:t>
            </a:r>
            <a:endParaRPr lang="en-GB" sz="2800" b="1" cap="small" dirty="0">
              <a:latin typeface="+mj-lt"/>
            </a:endParaRPr>
          </a:p>
        </p:txBody>
      </p:sp>
      <p:grpSp>
        <p:nvGrpSpPr>
          <p:cNvPr id="8" name="Groupe 7">
            <a:extLst>
              <a:ext uri="{FF2B5EF4-FFF2-40B4-BE49-F238E27FC236}">
                <a16:creationId xmlns:a16="http://schemas.microsoft.com/office/drawing/2014/main" id="{3C66298B-4436-40D4-AC65-3A9D74C72330}"/>
              </a:ext>
            </a:extLst>
          </p:cNvPr>
          <p:cNvGrpSpPr/>
          <p:nvPr/>
        </p:nvGrpSpPr>
        <p:grpSpPr>
          <a:xfrm>
            <a:off x="0" y="6334779"/>
            <a:ext cx="11949947" cy="523220"/>
            <a:chOff x="0" y="6334779"/>
            <a:chExt cx="11949947" cy="523220"/>
          </a:xfrm>
        </p:grpSpPr>
        <p:pic>
          <p:nvPicPr>
            <p:cNvPr id="9" name="Image 8">
              <a:extLst>
                <a:ext uri="{FF2B5EF4-FFF2-40B4-BE49-F238E27FC236}">
                  <a16:creationId xmlns:a16="http://schemas.microsoft.com/office/drawing/2014/main" id="{F0EAFB87-A990-4FAC-BB1F-C04080C94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10" name="Groupe 9">
              <a:extLst>
                <a:ext uri="{FF2B5EF4-FFF2-40B4-BE49-F238E27FC236}">
                  <a16:creationId xmlns:a16="http://schemas.microsoft.com/office/drawing/2014/main" id="{C7F0026C-B94D-4A04-B56A-CF8190E3C883}"/>
                </a:ext>
              </a:extLst>
            </p:cNvPr>
            <p:cNvGrpSpPr/>
            <p:nvPr/>
          </p:nvGrpSpPr>
          <p:grpSpPr>
            <a:xfrm>
              <a:off x="5106953" y="6538771"/>
              <a:ext cx="6842994" cy="276999"/>
              <a:chOff x="5106953" y="6538771"/>
              <a:chExt cx="6842994" cy="276999"/>
            </a:xfrm>
          </p:grpSpPr>
          <p:sp>
            <p:nvSpPr>
              <p:cNvPr id="11" name="ZoneTexte 10">
                <a:extLst>
                  <a:ext uri="{FF2B5EF4-FFF2-40B4-BE49-F238E27FC236}">
                    <a16:creationId xmlns:a16="http://schemas.microsoft.com/office/drawing/2014/main" id="{5B029113-D496-4A2E-BC9A-1F6F76F75C2A}"/>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12" name="ZoneTexte 11">
                <a:extLst>
                  <a:ext uri="{FF2B5EF4-FFF2-40B4-BE49-F238E27FC236}">
                    <a16:creationId xmlns:a16="http://schemas.microsoft.com/office/drawing/2014/main" id="{B6E3F6AE-A1F7-4E4A-9005-FFBC9B3D5875}"/>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13" name="ZoneTexte 12">
            <a:extLst>
              <a:ext uri="{FF2B5EF4-FFF2-40B4-BE49-F238E27FC236}">
                <a16:creationId xmlns:a16="http://schemas.microsoft.com/office/drawing/2014/main" id="{5C28FE57-A815-4462-A5B9-8C3944D7129B}"/>
              </a:ext>
            </a:extLst>
          </p:cNvPr>
          <p:cNvSpPr txBox="1"/>
          <p:nvPr/>
        </p:nvSpPr>
        <p:spPr>
          <a:xfrm>
            <a:off x="858624" y="1380778"/>
            <a:ext cx="4991751"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Introduction au concept de préférence d’habitat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mouvement et de paysage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Analyse par </a:t>
            </a:r>
            <a:r>
              <a:rPr lang="fr-FR" i="1" dirty="0" err="1"/>
              <a:t>integrated</a:t>
            </a:r>
            <a:r>
              <a:rPr lang="fr-FR" i="1" dirty="0"/>
              <a:t> </a:t>
            </a:r>
            <a:r>
              <a:rPr lang="fr-FR" i="1" dirty="0" err="1"/>
              <a:t>step</a:t>
            </a:r>
            <a:r>
              <a:rPr lang="fr-FR" i="1" dirty="0"/>
              <a:t> </a:t>
            </a:r>
            <a:r>
              <a:rPr lang="fr-FR" i="1" dirty="0" err="1"/>
              <a:t>selection</a:t>
            </a: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Habitats préférés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Limites et recommandations</a:t>
            </a:r>
          </a:p>
        </p:txBody>
      </p:sp>
    </p:spTree>
    <p:extLst>
      <p:ext uri="{BB962C8B-B14F-4D97-AF65-F5344CB8AC3E}">
        <p14:creationId xmlns:p14="http://schemas.microsoft.com/office/powerpoint/2010/main" val="272015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973617" cy="523220"/>
          </a:xfrm>
          <a:prstGeom prst="rect">
            <a:avLst/>
          </a:prstGeom>
          <a:noFill/>
        </p:spPr>
        <p:txBody>
          <a:bodyPr wrap="none" rtlCol="0">
            <a:spAutoFit/>
          </a:bodyPr>
          <a:lstStyle/>
          <a:p>
            <a:r>
              <a:rPr lang="fr-FR" sz="2800" b="1" cap="small" dirty="0">
                <a:latin typeface="+mj-lt"/>
              </a:rPr>
              <a:t>Bibliographie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20</a:t>
              </a:fld>
              <a:endParaRPr lang="en-GB" sz="1600" b="1" dirty="0">
                <a:solidFill>
                  <a:srgbClr val="FEBE2F"/>
                </a:solidFill>
              </a:endParaRPr>
            </a:p>
          </p:txBody>
        </p:sp>
      </p:grpSp>
      <p:sp>
        <p:nvSpPr>
          <p:cNvPr id="13" name="ZoneTexte 12">
            <a:extLst>
              <a:ext uri="{FF2B5EF4-FFF2-40B4-BE49-F238E27FC236}">
                <a16:creationId xmlns:a16="http://schemas.microsoft.com/office/drawing/2014/main" id="{DA6527CC-E0AD-439F-B15F-0ACB59D524E6}"/>
              </a:ext>
            </a:extLst>
          </p:cNvPr>
          <p:cNvSpPr txBox="1"/>
          <p:nvPr/>
        </p:nvSpPr>
        <p:spPr>
          <a:xfrm>
            <a:off x="870529" y="1453773"/>
            <a:ext cx="10844444" cy="311072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1200" i="1" dirty="0"/>
              <a:t>Integrated step selection analysis: bridging the gap between resource selection and animal movement</a:t>
            </a:r>
            <a:r>
              <a:rPr lang="en-GB" sz="1200" dirty="0"/>
              <a:t>, par Tal </a:t>
            </a:r>
            <a:r>
              <a:rPr lang="en-GB" sz="1200" dirty="0" err="1"/>
              <a:t>Avgar</a:t>
            </a:r>
            <a:r>
              <a:rPr lang="en-GB" sz="1200" dirty="0"/>
              <a:t>, Jonathan R. Potts, Mark A. Lewis et Mark S. Boyce</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err="1"/>
              <a:t>Testing</a:t>
            </a:r>
            <a:r>
              <a:rPr lang="fr-FR" sz="1200" i="1" dirty="0"/>
              <a:t> the </a:t>
            </a:r>
            <a:r>
              <a:rPr lang="fr-FR" sz="1200" i="1" dirty="0" err="1"/>
              <a:t>transferability</a:t>
            </a:r>
            <a:r>
              <a:rPr lang="fr-FR" sz="1200" i="1" dirty="0"/>
              <a:t> of </a:t>
            </a:r>
            <a:r>
              <a:rPr lang="fr-FR" sz="1200" i="1" dirty="0" err="1"/>
              <a:t>track-based</a:t>
            </a:r>
            <a:r>
              <a:rPr lang="fr-FR" sz="1200" i="1" dirty="0"/>
              <a:t> habitat </a:t>
            </a:r>
            <a:r>
              <a:rPr lang="fr-FR" sz="1200" i="1" dirty="0" err="1"/>
              <a:t>models</a:t>
            </a:r>
            <a:r>
              <a:rPr lang="fr-FR" sz="1200" i="1" dirty="0"/>
              <a:t> for </a:t>
            </a:r>
            <a:r>
              <a:rPr lang="fr-FR" sz="1200" i="1" dirty="0" err="1"/>
              <a:t>sound</a:t>
            </a:r>
            <a:r>
              <a:rPr lang="fr-FR" sz="1200" i="1" dirty="0"/>
              <a:t> marine spatial planning</a:t>
            </a:r>
            <a:r>
              <a:rPr lang="fr-FR" sz="1200" dirty="0"/>
              <a:t>, par Clara Péron, Matthieu Authier et David </a:t>
            </a:r>
            <a:r>
              <a:rPr lang="fr-FR" sz="1200" dirty="0" err="1"/>
              <a:t>Grémillet</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a:t>Animal </a:t>
            </a:r>
            <a:r>
              <a:rPr lang="fr-FR" sz="1200" i="1" dirty="0" err="1"/>
              <a:t>movement</a:t>
            </a:r>
            <a:r>
              <a:rPr lang="fr-FR" sz="1200" i="1" dirty="0"/>
              <a:t> </a:t>
            </a:r>
            <a:r>
              <a:rPr lang="fr-FR" sz="1200" i="1" dirty="0" err="1"/>
              <a:t>tools</a:t>
            </a:r>
            <a:r>
              <a:rPr lang="fr-FR" sz="1200" i="1" dirty="0"/>
              <a:t> (</a:t>
            </a:r>
            <a:r>
              <a:rPr lang="fr-FR" sz="1200" i="1" dirty="0" err="1"/>
              <a:t>amt</a:t>
            </a:r>
            <a:r>
              <a:rPr lang="fr-FR" sz="1200" i="1" dirty="0"/>
              <a:t>): R package for </a:t>
            </a:r>
            <a:r>
              <a:rPr lang="fr-FR" sz="1200" i="1" dirty="0" err="1"/>
              <a:t>managing</a:t>
            </a:r>
            <a:r>
              <a:rPr lang="fr-FR" sz="1200" i="1" dirty="0"/>
              <a:t> </a:t>
            </a:r>
            <a:r>
              <a:rPr lang="fr-FR" sz="1200" i="1" dirty="0" err="1"/>
              <a:t>tracking</a:t>
            </a:r>
            <a:r>
              <a:rPr lang="fr-FR" sz="1200" i="1" dirty="0"/>
              <a:t> data and </a:t>
            </a:r>
            <a:r>
              <a:rPr lang="fr-FR" sz="1200" i="1" dirty="0" err="1"/>
              <a:t>conducting</a:t>
            </a:r>
            <a:r>
              <a:rPr lang="fr-FR" sz="1200" i="1" dirty="0"/>
              <a:t> habitat </a:t>
            </a:r>
            <a:r>
              <a:rPr lang="fr-FR" sz="1200" i="1" dirty="0" err="1"/>
              <a:t>selection</a:t>
            </a:r>
            <a:r>
              <a:rPr lang="fr-FR" sz="1200" i="1" dirty="0"/>
              <a:t> analyses</a:t>
            </a:r>
            <a:r>
              <a:rPr lang="fr-FR" sz="1200" dirty="0"/>
              <a:t>, par Johannes Signer, John </a:t>
            </a:r>
            <a:r>
              <a:rPr lang="fr-FR" sz="1200" dirty="0" err="1"/>
              <a:t>Fieberg</a:t>
            </a:r>
            <a:r>
              <a:rPr lang="fr-FR" sz="1200" dirty="0"/>
              <a:t> et Tal </a:t>
            </a:r>
            <a:r>
              <a:rPr lang="fr-FR" sz="1200" dirty="0" err="1"/>
              <a:t>Avgar</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Applications of step-selection functions in ecology and conservation</a:t>
            </a:r>
            <a:r>
              <a:rPr lang="en-GB" sz="1200" dirty="0"/>
              <a:t>, par Henrik </a:t>
            </a:r>
            <a:r>
              <a:rPr lang="en-GB" sz="1200" dirty="0" err="1"/>
              <a:t>Thurfjell</a:t>
            </a:r>
            <a:r>
              <a:rPr lang="en-GB" sz="1200" dirty="0"/>
              <a:t>, Simone </a:t>
            </a:r>
            <a:r>
              <a:rPr lang="en-GB" sz="1200" dirty="0" err="1"/>
              <a:t>Ciuti</a:t>
            </a:r>
            <a:r>
              <a:rPr lang="en-GB" sz="1200" dirty="0"/>
              <a:t> et Mark S. Boyce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The hidden part of Markovian stochastic processes for biology and ecology</a:t>
            </a:r>
            <a:r>
              <a:rPr lang="en-GB" sz="1200" dirty="0"/>
              <a:t>, par Marie-Pierre Etienne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endParaRPr lang="en-GB" sz="1200" dirty="0"/>
          </a:p>
        </p:txBody>
      </p:sp>
    </p:spTree>
    <p:extLst>
      <p:ext uri="{BB962C8B-B14F-4D97-AF65-F5344CB8AC3E}">
        <p14:creationId xmlns:p14="http://schemas.microsoft.com/office/powerpoint/2010/main" val="278388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809958" y="1474182"/>
            <a:ext cx="4572084" cy="584775"/>
          </a:xfrm>
          <a:prstGeom prst="rect">
            <a:avLst/>
          </a:prstGeom>
          <a:noFill/>
        </p:spPr>
        <p:txBody>
          <a:bodyPr wrap="none" rtlCol="0">
            <a:spAutoFit/>
          </a:bodyPr>
          <a:lstStyle/>
          <a:p>
            <a:pPr algn="ctr"/>
            <a:r>
              <a:rPr lang="fr-FR" sz="3200" b="1" cap="small" dirty="0">
                <a:latin typeface="+mj-lt"/>
              </a:rPr>
              <a:t>Merci pour votre attention.</a:t>
            </a:r>
            <a:endParaRPr lang="en-GB" sz="3200" b="1" cap="small"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
        <p:nvSpPr>
          <p:cNvPr id="8" name="ZoneTexte 7">
            <a:extLst>
              <a:ext uri="{FF2B5EF4-FFF2-40B4-BE49-F238E27FC236}">
                <a16:creationId xmlns:a16="http://schemas.microsoft.com/office/drawing/2014/main" id="{83FAB132-8025-4197-9B52-F81567AA023C}"/>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2 février 2022</a:t>
            </a:fld>
            <a:endParaRPr lang="en-GB" sz="2000" b="1" dirty="0">
              <a:latin typeface="+mj-lt"/>
            </a:endParaRPr>
          </a:p>
        </p:txBody>
      </p:sp>
    </p:spTree>
    <p:extLst>
      <p:ext uri="{BB962C8B-B14F-4D97-AF65-F5344CB8AC3E}">
        <p14:creationId xmlns:p14="http://schemas.microsoft.com/office/powerpoint/2010/main" val="98470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e 25">
            <a:extLst>
              <a:ext uri="{FF2B5EF4-FFF2-40B4-BE49-F238E27FC236}">
                <a16:creationId xmlns:a16="http://schemas.microsoft.com/office/drawing/2014/main" id="{AE4CD434-DA74-453D-9410-A53708DEF9E4}"/>
              </a:ext>
            </a:extLst>
          </p:cNvPr>
          <p:cNvGrpSpPr/>
          <p:nvPr/>
        </p:nvGrpSpPr>
        <p:grpSpPr>
          <a:xfrm>
            <a:off x="11498080" y="106603"/>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3</a:t>
              </a:fld>
              <a:endParaRPr lang="en-GB" sz="1600" b="1" dirty="0">
                <a:solidFill>
                  <a:srgbClr val="FEBE2F"/>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5563584" y="1380778"/>
            <a:ext cx="66116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Si on pouvait prendre une photographie…</a:t>
            </a:r>
          </a:p>
          <a:p>
            <a:pPr marL="742950" lvl="1" indent="-285750" algn="just">
              <a:lnSpc>
                <a:spcPct val="150000"/>
              </a:lnSpc>
              <a:buFont typeface="Calibri" panose="020F0502020204030204" pitchFamily="34" charset="0"/>
              <a:buChar char="-"/>
            </a:pPr>
            <a:r>
              <a:rPr lang="fr-FR" dirty="0"/>
              <a:t>proportion des individus observés dans les différents </a:t>
            </a:r>
            <a:r>
              <a:rPr lang="fr-FR" b="1" dirty="0">
                <a:solidFill>
                  <a:srgbClr val="F8AC00"/>
                </a:solidFill>
              </a:rPr>
              <a:t>milieux</a:t>
            </a:r>
            <a:endParaRPr lang="fr-FR" dirty="0"/>
          </a:p>
          <a:p>
            <a:pPr marL="742950" lvl="1" indent="-285750" algn="just">
              <a:lnSpc>
                <a:spcPct val="150000"/>
              </a:lnSpc>
              <a:buFont typeface="Calibri" panose="020F0502020204030204" pitchFamily="34" charset="0"/>
              <a:buChar char="-"/>
            </a:pPr>
            <a:r>
              <a:rPr lang="fr-FR" dirty="0"/>
              <a:t>inférence de la </a:t>
            </a:r>
            <a:r>
              <a:rPr lang="fr-FR" b="1" dirty="0">
                <a:solidFill>
                  <a:srgbClr val="F8AC00"/>
                </a:solidFill>
              </a:rPr>
              <a:t>préférence d’habitat</a:t>
            </a:r>
            <a:r>
              <a:rPr lang="fr-FR" dirty="0"/>
              <a:t> de l’animal</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inexistantes</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278" y="1586463"/>
            <a:ext cx="4124901" cy="3680532"/>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433933" y="2069908"/>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470143" y="3390225"/>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200778" y="3645713"/>
            <a:ext cx="773588" cy="544851"/>
          </a:xfrm>
          <a:prstGeom prst="rect">
            <a:avLst/>
          </a:prstGeom>
        </p:spPr>
      </p:pic>
      <p:grpSp>
        <p:nvGrpSpPr>
          <p:cNvPr id="41" name="Groupe 40">
            <a:extLst>
              <a:ext uri="{FF2B5EF4-FFF2-40B4-BE49-F238E27FC236}">
                <a16:creationId xmlns:a16="http://schemas.microsoft.com/office/drawing/2014/main" id="{B47824D0-6086-41CE-8732-29B36AB228BD}"/>
              </a:ext>
            </a:extLst>
          </p:cNvPr>
          <p:cNvGrpSpPr/>
          <p:nvPr/>
        </p:nvGrpSpPr>
        <p:grpSpPr>
          <a:xfrm>
            <a:off x="0" y="6334779"/>
            <a:ext cx="11949947" cy="523220"/>
            <a:chOff x="0" y="6334779"/>
            <a:chExt cx="11949947" cy="523220"/>
          </a:xfrm>
        </p:grpSpPr>
        <p:pic>
          <p:nvPicPr>
            <p:cNvPr id="42" name="Image 41">
              <a:extLst>
                <a:ext uri="{FF2B5EF4-FFF2-40B4-BE49-F238E27FC236}">
                  <a16:creationId xmlns:a16="http://schemas.microsoft.com/office/drawing/2014/main" id="{DF649936-132C-43FF-872D-BFEB0C056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43" name="Groupe 42">
              <a:extLst>
                <a:ext uri="{FF2B5EF4-FFF2-40B4-BE49-F238E27FC236}">
                  <a16:creationId xmlns:a16="http://schemas.microsoft.com/office/drawing/2014/main" id="{CECB6013-3BC7-4CA2-89EB-B303DBBCCC41}"/>
                </a:ext>
              </a:extLst>
            </p:cNvPr>
            <p:cNvGrpSpPr/>
            <p:nvPr/>
          </p:nvGrpSpPr>
          <p:grpSpPr>
            <a:xfrm>
              <a:off x="5106953" y="6538771"/>
              <a:ext cx="6842994" cy="276999"/>
              <a:chOff x="5106953" y="6538771"/>
              <a:chExt cx="6842994" cy="276999"/>
            </a:xfrm>
          </p:grpSpPr>
          <p:sp>
            <p:nvSpPr>
              <p:cNvPr id="44" name="ZoneTexte 43">
                <a:extLst>
                  <a:ext uri="{FF2B5EF4-FFF2-40B4-BE49-F238E27FC236}">
                    <a16:creationId xmlns:a16="http://schemas.microsoft.com/office/drawing/2014/main" id="{1D82BBF6-6250-4004-B075-6167C4682261}"/>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8" name="ZoneTexte 47">
                <a:extLst>
                  <a:ext uri="{FF2B5EF4-FFF2-40B4-BE49-F238E27FC236}">
                    <a16:creationId xmlns:a16="http://schemas.microsoft.com/office/drawing/2014/main" id="{2EE77A60-ED2E-4D6B-973E-A5F59ECFEC41}"/>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9" name="ZoneTexte 48">
            <a:extLst>
              <a:ext uri="{FF2B5EF4-FFF2-40B4-BE49-F238E27FC236}">
                <a16:creationId xmlns:a16="http://schemas.microsoft.com/office/drawing/2014/main" id="{2C710F55-1707-4E77-88D0-800A45F02A41}"/>
              </a:ext>
            </a:extLst>
          </p:cNvPr>
          <p:cNvSpPr txBox="1"/>
          <p:nvPr/>
        </p:nvSpPr>
        <p:spPr>
          <a:xfrm>
            <a:off x="331514" y="368212"/>
            <a:ext cx="5367175" cy="523220"/>
          </a:xfrm>
          <a:prstGeom prst="rect">
            <a:avLst/>
          </a:prstGeom>
          <a:noFill/>
        </p:spPr>
        <p:txBody>
          <a:bodyPr wrap="none" rtlCol="0">
            <a:spAutoFit/>
          </a:bodyPr>
          <a:lstStyle/>
          <a:p>
            <a:r>
              <a:rPr lang="fr-FR" sz="2800" b="1" cap="small" dirty="0">
                <a:latin typeface="+mj-lt"/>
              </a:rPr>
              <a:t>La préférence d’habitat – idée intuitive</a:t>
            </a:r>
            <a:endParaRPr lang="en-GB" sz="2800" b="1" cap="small" dirty="0">
              <a:latin typeface="+mj-lt"/>
            </a:endParaRPr>
          </a:p>
        </p:txBody>
      </p:sp>
      <p:pic>
        <p:nvPicPr>
          <p:cNvPr id="22" name="Picture 9" descr="A turtle swimming in water&#10;&#10;Description automatically generated with medium confidence">
            <a:extLst>
              <a:ext uri="{FF2B5EF4-FFF2-40B4-BE49-F238E27FC236}">
                <a16:creationId xmlns:a16="http://schemas.microsoft.com/office/drawing/2014/main" id="{0C2CD957-00BB-4CDD-A992-B07973A31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193275" y="4176813"/>
            <a:ext cx="773588" cy="544851"/>
          </a:xfrm>
          <a:prstGeom prst="rect">
            <a:avLst/>
          </a:prstGeom>
        </p:spPr>
      </p:pic>
    </p:spTree>
    <p:extLst>
      <p:ext uri="{BB962C8B-B14F-4D97-AF65-F5344CB8AC3E}">
        <p14:creationId xmlns:p14="http://schemas.microsoft.com/office/powerpoint/2010/main" val="40436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0934"/>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44402"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57" name="TextBox 4">
            <a:extLst>
              <a:ext uri="{FF2B5EF4-FFF2-40B4-BE49-F238E27FC236}">
                <a16:creationId xmlns:a16="http://schemas.microsoft.com/office/drawing/2014/main" id="{F65AC5B4-AE09-46AE-9287-003EB5608C6F}"/>
              </a:ext>
            </a:extLst>
          </p:cNvPr>
          <p:cNvSpPr txBox="1"/>
          <p:nvPr/>
        </p:nvSpPr>
        <p:spPr>
          <a:xfrm>
            <a:off x="5563584" y="1380778"/>
            <a:ext cx="6445109"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F8AC00"/>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Collecte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Préférence d’habitat : choix du prochain milieu </a:t>
            </a:r>
            <a:r>
              <a:rPr lang="fr-FR" b="1" dirty="0">
                <a:solidFill>
                  <a:srgbClr val="F8AC00"/>
                </a:solidFill>
              </a:rPr>
              <a:t>dépendant</a:t>
            </a:r>
            <a:r>
              <a:rPr lang="fr-FR" dirty="0"/>
              <a:t> de la position actuelle</a:t>
            </a:r>
          </a:p>
        </p:txBody>
      </p:sp>
      <p:grpSp>
        <p:nvGrpSpPr>
          <p:cNvPr id="58" name="Groupe 57">
            <a:extLst>
              <a:ext uri="{FF2B5EF4-FFF2-40B4-BE49-F238E27FC236}">
                <a16:creationId xmlns:a16="http://schemas.microsoft.com/office/drawing/2014/main" id="{06724757-6863-4442-A9EF-7B2BFFF9157B}"/>
              </a:ext>
            </a:extLst>
          </p:cNvPr>
          <p:cNvGrpSpPr/>
          <p:nvPr/>
        </p:nvGrpSpPr>
        <p:grpSpPr>
          <a:xfrm>
            <a:off x="11498080" y="106603"/>
            <a:ext cx="677164" cy="523219"/>
            <a:chOff x="11498080" y="602928"/>
            <a:chExt cx="677164" cy="523219"/>
          </a:xfrm>
        </p:grpSpPr>
        <p:sp>
          <p:nvSpPr>
            <p:cNvPr id="59" name="Graphique 6" descr="Colibri">
              <a:extLst>
                <a:ext uri="{FF2B5EF4-FFF2-40B4-BE49-F238E27FC236}">
                  <a16:creationId xmlns:a16="http://schemas.microsoft.com/office/drawing/2014/main" id="{977A7FE5-45C5-43F7-A89C-CC88094ABF51}"/>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60" name="ZoneTexte 59">
              <a:extLst>
                <a:ext uri="{FF2B5EF4-FFF2-40B4-BE49-F238E27FC236}">
                  <a16:creationId xmlns:a16="http://schemas.microsoft.com/office/drawing/2014/main" id="{B2324E17-F995-4770-A4ED-8847869243E9}"/>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4</a:t>
              </a:fld>
              <a:endParaRPr lang="en-GB" sz="1600" b="1" dirty="0">
                <a:solidFill>
                  <a:srgbClr val="FEBE2F"/>
                </a:solidFill>
              </a:endParaRPr>
            </a:p>
          </p:txBody>
        </p:sp>
      </p:grpSp>
    </p:spTree>
    <p:extLst>
      <p:ext uri="{BB962C8B-B14F-4D97-AF65-F5344CB8AC3E}">
        <p14:creationId xmlns:p14="http://schemas.microsoft.com/office/powerpoint/2010/main" val="136289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2069"/>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07533"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potentiels : </a:t>
            </a:r>
          </a:p>
          <a:p>
            <a:pPr marL="742950" lvl="1" indent="-285750">
              <a:lnSpc>
                <a:spcPct val="150000"/>
              </a:lnSpc>
              <a:buFont typeface="Calibri" panose="020F0502020204030204" pitchFamily="34" charset="0"/>
              <a:buChar char="-"/>
            </a:pPr>
            <a:r>
              <a:rPr lang="fr-FR" dirty="0"/>
              <a:t>milieu </a:t>
            </a:r>
            <a:r>
              <a:rPr lang="fr-FR" b="1" dirty="0">
                <a:solidFill>
                  <a:srgbClr val="F8AC00"/>
                </a:solidFill>
              </a:rPr>
              <a:t>disponible</a:t>
            </a:r>
            <a:r>
              <a:rPr lang="fr-FR" dirty="0"/>
              <a:t> ≠ milieu de préférence</a:t>
            </a:r>
          </a:p>
          <a:p>
            <a:pPr marL="742950" lvl="1" indent="-285750">
              <a:lnSpc>
                <a:spcPct val="150000"/>
              </a:lnSpc>
              <a:buFont typeface="Calibri" panose="020F0502020204030204" pitchFamily="34" charset="0"/>
              <a:buChar char="-"/>
            </a:pPr>
            <a:r>
              <a:rPr lang="fr-FR" b="1" dirty="0">
                <a:solidFill>
                  <a:srgbClr val="F8AC00"/>
                </a:solidFill>
              </a:rPr>
              <a:t>influence</a:t>
            </a:r>
            <a:r>
              <a:rPr lang="fr-FR" dirty="0"/>
              <a:t> du milieu sur la capacité de mouvement</a:t>
            </a:r>
          </a:p>
          <a:p>
            <a:pPr lvl="1">
              <a:lnSpc>
                <a:spcPct val="150000"/>
              </a:lnSpc>
            </a:pPr>
            <a:endParaRPr lang="fr-FR" dirty="0"/>
          </a:p>
          <a:p>
            <a:pPr marL="285750" indent="-285750">
              <a:lnSpc>
                <a:spcPct val="150000"/>
              </a:lnSpc>
              <a:buFont typeface="Arial" panose="020B0604020202020204" pitchFamily="34" charset="0"/>
              <a:buChar char="•"/>
            </a:pPr>
            <a:r>
              <a:rPr lang="fr-FR" dirty="0"/>
              <a:t>Prise en compte :</a:t>
            </a:r>
          </a:p>
          <a:p>
            <a:pPr marL="742950" lvl="1" indent="-285750">
              <a:lnSpc>
                <a:spcPct val="150000"/>
              </a:lnSpc>
              <a:buFont typeface="Calibri" panose="020F0502020204030204" pitchFamily="34" charset="0"/>
              <a:buChar char="-"/>
            </a:pPr>
            <a:r>
              <a:rPr lang="fr-FR" dirty="0"/>
              <a:t>de la </a:t>
            </a:r>
            <a:r>
              <a:rPr lang="fr-FR" b="1" dirty="0">
                <a:solidFill>
                  <a:srgbClr val="F8AC00"/>
                </a:solidFill>
              </a:rPr>
              <a:t>capacité</a:t>
            </a:r>
            <a:r>
              <a:rPr lang="fr-FR" dirty="0"/>
              <a:t> de mouvement intrinsèque à l’individu</a:t>
            </a:r>
          </a:p>
          <a:p>
            <a:pPr marL="742950" lvl="1" indent="-285750">
              <a:lnSpc>
                <a:spcPct val="150000"/>
              </a:lnSpc>
              <a:buFont typeface="Calibri" panose="020F0502020204030204" pitchFamily="34" charset="0"/>
              <a:buChar char="-"/>
            </a:pPr>
            <a:r>
              <a:rPr lang="fr-FR" dirty="0"/>
              <a:t>(des </a:t>
            </a:r>
            <a:r>
              <a:rPr lang="fr-FR" b="1" dirty="0">
                <a:solidFill>
                  <a:srgbClr val="F8AC00"/>
                </a:solidFill>
              </a:rPr>
              <a:t>caractéristiques</a:t>
            </a:r>
            <a:r>
              <a:rPr lang="fr-FR" dirty="0"/>
              <a:t> du milieu sur le mouvement)</a:t>
            </a:r>
          </a:p>
        </p:txBody>
      </p:sp>
      <p:sp>
        <p:nvSpPr>
          <p:cNvPr id="17" name="TextBox 4">
            <a:extLst>
              <a:ext uri="{FF2B5EF4-FFF2-40B4-BE49-F238E27FC236}">
                <a16:creationId xmlns:a16="http://schemas.microsoft.com/office/drawing/2014/main" id="{87FE8207-2A7C-4D96-8292-0279F068F606}"/>
              </a:ext>
            </a:extLst>
          </p:cNvPr>
          <p:cNvSpPr txBox="1"/>
          <p:nvPr/>
        </p:nvSpPr>
        <p:spPr>
          <a:xfrm>
            <a:off x="5563584" y="1381867"/>
            <a:ext cx="6000887" cy="1295868"/>
          </a:xfrm>
          <a:prstGeom prst="rect">
            <a:avLst/>
          </a:prstGeom>
          <a:noFill/>
        </p:spPr>
        <p:txBody>
          <a:bodyPr wrap="square" rtlCol="0">
            <a:spAutoFit/>
          </a:bodyPr>
          <a:lstStyle/>
          <a:p>
            <a:pPr>
              <a:lnSpc>
                <a:spcPct val="150000"/>
              </a:lnSpc>
            </a:pPr>
            <a:endParaRPr lang="fr-FR" dirty="0"/>
          </a:p>
          <a:p>
            <a:pPr marL="742950" lvl="1" indent="-285750">
              <a:lnSpc>
                <a:spcPct val="150000"/>
              </a:lnSpc>
              <a:buFont typeface="Calibri" panose="020F0502020204030204" pitchFamily="34" charset="0"/>
              <a:buChar char="-"/>
            </a:pPr>
            <a:r>
              <a:rPr lang="fr-FR" dirty="0"/>
              <a:t> </a:t>
            </a:r>
          </a:p>
          <a:p>
            <a:pPr marL="742950" lvl="1" indent="-285750">
              <a:lnSpc>
                <a:spcPct val="150000"/>
              </a:lnSpc>
              <a:buFont typeface="Calibri" panose="020F0502020204030204" pitchFamily="34" charset="0"/>
              <a:buChar char="-"/>
            </a:pPr>
            <a:r>
              <a:rPr lang="fr-FR" dirty="0"/>
              <a:t> </a:t>
            </a: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5</a:t>
              </a:fld>
              <a:endParaRPr lang="en-GB" sz="1600" b="1" dirty="0">
                <a:solidFill>
                  <a:srgbClr val="FEBE2F"/>
                </a:solidFill>
              </a:endParaRPr>
            </a:p>
          </p:txBody>
        </p:sp>
      </p:grpSp>
    </p:spTree>
    <p:extLst>
      <p:ext uri="{BB962C8B-B14F-4D97-AF65-F5344CB8AC3E}">
        <p14:creationId xmlns:p14="http://schemas.microsoft.com/office/powerpoint/2010/main" val="2306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725333" cy="523220"/>
          </a:xfrm>
          <a:prstGeom prst="rect">
            <a:avLst/>
          </a:prstGeom>
          <a:noFill/>
        </p:spPr>
        <p:txBody>
          <a:bodyPr wrap="none" rtlCol="0">
            <a:spAutoFit/>
          </a:bodyPr>
          <a:lstStyle/>
          <a:p>
            <a:r>
              <a:rPr lang="fr-FR" sz="2800" b="1" cap="small" dirty="0">
                <a:latin typeface="+mj-lt"/>
              </a:rPr>
              <a:t>Application au Puffin de Scopoli*</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Espèce d’oiseaux marins grégaires</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a:t>
            </a:r>
            <a:r>
              <a:rPr lang="fr-FR" b="1" dirty="0">
                <a:solidFill>
                  <a:srgbClr val="F8AC00"/>
                </a:solidFill>
              </a:rPr>
              <a:t>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poissons jusqu’à 5 m de </a:t>
            </a:r>
            <a:r>
              <a:rPr lang="fr-FR" b="1" dirty="0">
                <a:solidFill>
                  <a:srgbClr val="F8AC00"/>
                </a:solidFill>
              </a:rPr>
              <a:t>profondeur</a:t>
            </a:r>
          </a:p>
          <a:p>
            <a:pPr marL="285750" indent="-285750">
              <a:lnSpc>
                <a:spcPct val="150000"/>
              </a:lnSpc>
              <a:buFont typeface="Arial" panose="020B0604020202020204" pitchFamily="34" charset="0"/>
              <a:buChar char="•"/>
            </a:pPr>
            <a:endParaRPr lang="en-US" dirty="0"/>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6</a:t>
              </a:fld>
              <a:endParaRPr lang="en-GB" sz="1600" b="1" dirty="0">
                <a:solidFill>
                  <a:srgbClr val="FEBE2F"/>
                </a:solidFill>
              </a:endParaRPr>
            </a:p>
          </p:txBody>
        </p:sp>
      </p:grpSp>
      <p:pic>
        <p:nvPicPr>
          <p:cNvPr id="22" name="Picture 4">
            <a:extLst>
              <a:ext uri="{FF2B5EF4-FFF2-40B4-BE49-F238E27FC236}">
                <a16:creationId xmlns:a16="http://schemas.microsoft.com/office/drawing/2014/main" id="{41F3CC28-5323-4FAA-8595-08D7D9A27DA3}"/>
              </a:ext>
            </a:extLst>
          </p:cNvPr>
          <p:cNvPicPr>
            <a:picLocks noChangeAspect="1"/>
          </p:cNvPicPr>
          <p:nvPr/>
        </p:nvPicPr>
        <p:blipFill>
          <a:blip r:embed="rId4">
            <a:extLst>
              <a:ext uri="{28A0092B-C50C-407E-A947-70E740481C1C}">
                <a14:useLocalDpi xmlns:a14="http://schemas.microsoft.com/office/drawing/2010/main" val="0"/>
              </a:ext>
            </a:extLst>
          </a:blip>
          <a:srcRect t="3688" b="3688"/>
          <a:stretch/>
        </p:blipFill>
        <p:spPr>
          <a:xfrm>
            <a:off x="627529" y="1380777"/>
            <a:ext cx="4479424" cy="2753933"/>
          </a:xfrm>
          <a:prstGeom prst="rect">
            <a:avLst/>
          </a:prstGeom>
        </p:spPr>
      </p:pic>
      <p:sp>
        <p:nvSpPr>
          <p:cNvPr id="24" name="ZoneTexte 23">
            <a:extLst>
              <a:ext uri="{FF2B5EF4-FFF2-40B4-BE49-F238E27FC236}">
                <a16:creationId xmlns:a16="http://schemas.microsoft.com/office/drawing/2014/main" id="{7A7D228E-A980-4090-A09C-3BBAAD7B3F1C}"/>
              </a:ext>
            </a:extLst>
          </p:cNvPr>
          <p:cNvSpPr txBox="1"/>
          <p:nvPr/>
        </p:nvSpPr>
        <p:spPr>
          <a:xfrm>
            <a:off x="3748889" y="4134710"/>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sp>
        <p:nvSpPr>
          <p:cNvPr id="26" name="ZoneTexte 25">
            <a:extLst>
              <a:ext uri="{FF2B5EF4-FFF2-40B4-BE49-F238E27FC236}">
                <a16:creationId xmlns:a16="http://schemas.microsoft.com/office/drawing/2014/main" id="{58E266BC-DEE3-4B4E-81CF-B783DE1CB42C}"/>
              </a:ext>
            </a:extLst>
          </p:cNvPr>
          <p:cNvSpPr txBox="1"/>
          <p:nvPr/>
        </p:nvSpPr>
        <p:spPr>
          <a:xfrm>
            <a:off x="627529" y="5169445"/>
            <a:ext cx="1805879" cy="307777"/>
          </a:xfrm>
          <a:prstGeom prst="rect">
            <a:avLst/>
          </a:prstGeom>
          <a:noFill/>
        </p:spPr>
        <p:txBody>
          <a:bodyPr wrap="none" rtlCol="0">
            <a:spAutoFit/>
          </a:bodyPr>
          <a:lstStyle/>
          <a:p>
            <a:r>
              <a:rPr lang="en-GB" sz="1400" dirty="0"/>
              <a:t>* </a:t>
            </a:r>
            <a:r>
              <a:rPr lang="en-GB" sz="1400" i="1" dirty="0"/>
              <a:t>Scopoli’s shearwater</a:t>
            </a:r>
          </a:p>
        </p:txBody>
      </p:sp>
    </p:spTree>
    <p:extLst>
      <p:ext uri="{BB962C8B-B14F-4D97-AF65-F5344CB8AC3E}">
        <p14:creationId xmlns:p14="http://schemas.microsoft.com/office/powerpoint/2010/main" val="24427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8546057" cy="523220"/>
          </a:xfrm>
          <a:prstGeom prst="rect">
            <a:avLst/>
          </a:prstGeom>
          <a:noFill/>
        </p:spPr>
        <p:txBody>
          <a:bodyPr wrap="none" rtlCol="0">
            <a:spAutoFit/>
          </a:bodyPr>
          <a:lstStyle/>
          <a:p>
            <a:r>
              <a:rPr lang="fr-FR" sz="2800" b="1" cap="small" dirty="0">
                <a:latin typeface="+mj-lt"/>
              </a:rPr>
              <a:t>Préférence d’habitat du Puffin au regard de ses déplacements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7</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7500323"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Objectif :</a:t>
            </a:r>
          </a:p>
          <a:p>
            <a:pPr marL="742950" lvl="1" indent="-285750">
              <a:lnSpc>
                <a:spcPct val="150000"/>
              </a:lnSpc>
              <a:buFont typeface="Calibri" panose="020F0502020204030204" pitchFamily="34" charset="0"/>
              <a:buChar char="-"/>
            </a:pPr>
            <a:r>
              <a:rPr lang="fr-FR" dirty="0"/>
              <a:t>identifier de les </a:t>
            </a:r>
            <a:r>
              <a:rPr lang="fr-FR" b="1" dirty="0">
                <a:solidFill>
                  <a:srgbClr val="F8AC00"/>
                </a:solidFill>
              </a:rPr>
              <a:t>préférences d’habitat </a:t>
            </a:r>
            <a:r>
              <a:rPr lang="fr-FR" dirty="0"/>
              <a:t>des diverses colonies de Puffins</a:t>
            </a:r>
          </a:p>
          <a:p>
            <a:pPr marL="742950" lvl="1" indent="-285750">
              <a:lnSpc>
                <a:spcPct val="150000"/>
              </a:lnSpc>
              <a:buFont typeface="Calibri" panose="020F0502020204030204" pitchFamily="34" charset="0"/>
              <a:buChar char="-"/>
            </a:pPr>
            <a:r>
              <a:rPr lang="fr-FR" dirty="0"/>
              <a:t>comparer ces préférences entre colonies</a:t>
            </a:r>
          </a:p>
          <a:p>
            <a:pPr>
              <a:lnSpc>
                <a:spcPct val="150000"/>
              </a:lnSpc>
            </a:pPr>
            <a:endParaRPr lang="fr-FR" dirty="0"/>
          </a:p>
          <a:p>
            <a:pPr marL="285750" indent="-285750">
              <a:lnSpc>
                <a:spcPct val="150000"/>
              </a:lnSpc>
              <a:buFont typeface="Arial" panose="020B0604020202020204" pitchFamily="34" charset="0"/>
              <a:buChar char="•"/>
            </a:pPr>
            <a:r>
              <a:rPr lang="fr-FR" dirty="0"/>
              <a:t>Points d’attention à prendre en compte :</a:t>
            </a:r>
          </a:p>
          <a:p>
            <a:pPr marL="742950" lvl="1" indent="-285750">
              <a:lnSpc>
                <a:spcPct val="150000"/>
              </a:lnSpc>
              <a:buFont typeface="Calibri" panose="020F0502020204030204" pitchFamily="34" charset="0"/>
              <a:buChar char="-"/>
            </a:pPr>
            <a:r>
              <a:rPr lang="fr-FR" dirty="0"/>
              <a:t>accessibilité des milieux illustrant un vrai choix de l’animal</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(influence du </a:t>
            </a:r>
            <a:r>
              <a:rPr lang="fr-FR" b="1" dirty="0">
                <a:solidFill>
                  <a:srgbClr val="F8AC00"/>
                </a:solidFill>
              </a:rPr>
              <a:t>milieu</a:t>
            </a:r>
            <a:r>
              <a:rPr lang="fr-FR" dirty="0"/>
              <a:t> sur ses capacités)</a:t>
            </a:r>
          </a:p>
        </p:txBody>
      </p:sp>
    </p:spTree>
    <p:extLst>
      <p:ext uri="{BB962C8B-B14F-4D97-AF65-F5344CB8AC3E}">
        <p14:creationId xmlns:p14="http://schemas.microsoft.com/office/powerpoint/2010/main" val="390455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280385" cy="523220"/>
          </a:xfrm>
          <a:prstGeom prst="rect">
            <a:avLst/>
          </a:prstGeom>
          <a:noFill/>
        </p:spPr>
        <p:txBody>
          <a:bodyPr wrap="none" rtlCol="0">
            <a:spAutoFit/>
          </a:bodyPr>
          <a:lstStyle/>
          <a:p>
            <a:r>
              <a:rPr lang="fr-FR" sz="2800" b="1" cap="small" dirty="0">
                <a:latin typeface="+mj-lt"/>
              </a:rPr>
              <a:t>Le début de l’histoire…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8</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718360"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Étude des comportements d’</a:t>
            </a:r>
            <a:r>
              <a:rPr lang="fr-FR" b="1" dirty="0">
                <a:solidFill>
                  <a:srgbClr val="F8AC00"/>
                </a:solidFill>
              </a:rPr>
              <a:t>alimentation </a:t>
            </a:r>
            <a:r>
              <a:rPr lang="fr-FR" dirty="0"/>
              <a:t>de Puffins :</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utilisation de données de </a:t>
            </a:r>
            <a:r>
              <a:rPr lang="fr-FR" b="1" dirty="0">
                <a:solidFill>
                  <a:srgbClr val="F8AC00"/>
                </a:solidFill>
              </a:rPr>
              <a:t>télémétrie</a:t>
            </a:r>
            <a:r>
              <a:rPr lang="fr-FR" dirty="0"/>
              <a:t> et du </a:t>
            </a:r>
            <a:r>
              <a:rPr lang="fr-FR" b="1" dirty="0">
                <a:solidFill>
                  <a:srgbClr val="F8AC00"/>
                </a:solidFill>
              </a:rPr>
              <a:t>paysage</a:t>
            </a:r>
          </a:p>
          <a:p>
            <a:pPr marL="742950" lvl="1" indent="-285750">
              <a:lnSpc>
                <a:spcPct val="150000"/>
              </a:lnSpc>
              <a:buFont typeface="Calibri" panose="020F0502020204030204" pitchFamily="34" charset="0"/>
              <a:buChar char="-"/>
            </a:pPr>
            <a:r>
              <a:rPr lang="fr-FR" dirty="0"/>
              <a:t>comparaison de </a:t>
            </a:r>
            <a:r>
              <a:rPr lang="fr-FR" b="1" dirty="0">
                <a:solidFill>
                  <a:srgbClr val="F8AC00"/>
                </a:solidFill>
              </a:rPr>
              <a:t>4 colonies </a:t>
            </a:r>
            <a:r>
              <a:rPr lang="fr-FR" dirty="0"/>
              <a:t>de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Lien peu analysé entre :</a:t>
            </a:r>
          </a:p>
          <a:p>
            <a:pPr marL="742950" lvl="1" indent="-285750">
              <a:lnSpc>
                <a:spcPct val="150000"/>
              </a:lnSpc>
              <a:buFont typeface="Calibri" panose="020F0502020204030204" pitchFamily="34" charset="0"/>
              <a:buChar char="-"/>
            </a:pPr>
            <a:r>
              <a:rPr lang="fr-FR" dirty="0"/>
              <a:t>les préférences d’habitat des </a:t>
            </a:r>
            <a:r>
              <a:rPr lang="fr-FR" b="1" dirty="0">
                <a:solidFill>
                  <a:srgbClr val="F8AC00"/>
                </a:solidFill>
              </a:rPr>
              <a:t>proies</a:t>
            </a:r>
          </a:p>
          <a:p>
            <a:pPr marL="742950" lvl="1" indent="-285750">
              <a:lnSpc>
                <a:spcPct val="150000"/>
              </a:lnSpc>
              <a:buFont typeface="Calibri" panose="020F0502020204030204" pitchFamily="34" charset="0"/>
              <a:buChar char="-"/>
            </a:pPr>
            <a:r>
              <a:rPr lang="fr-FR" dirty="0"/>
              <a:t>les </a:t>
            </a:r>
            <a:r>
              <a:rPr lang="fr-FR" b="1" dirty="0">
                <a:solidFill>
                  <a:srgbClr val="F8AC00"/>
                </a:solidFill>
              </a:rPr>
              <a:t>trajectoires</a:t>
            </a:r>
            <a:r>
              <a:rPr lang="fr-FR" dirty="0"/>
              <a:t> des Puffins</a:t>
            </a:r>
          </a:p>
        </p:txBody>
      </p:sp>
      <p:pic>
        <p:nvPicPr>
          <p:cNvPr id="14" name="Image 13">
            <a:extLst>
              <a:ext uri="{FF2B5EF4-FFF2-40B4-BE49-F238E27FC236}">
                <a16:creationId xmlns:a16="http://schemas.microsoft.com/office/drawing/2014/main" id="{A0291FDD-5288-496C-AA38-20E527D8D341}"/>
              </a:ext>
            </a:extLst>
          </p:cNvPr>
          <p:cNvPicPr>
            <a:picLocks noChangeAspect="1"/>
          </p:cNvPicPr>
          <p:nvPr/>
        </p:nvPicPr>
        <p:blipFill>
          <a:blip r:embed="rId4"/>
          <a:stretch>
            <a:fillRect/>
          </a:stretch>
        </p:blipFill>
        <p:spPr>
          <a:xfrm>
            <a:off x="6854226" y="1919257"/>
            <a:ext cx="4460226" cy="1880901"/>
          </a:xfrm>
          <a:prstGeom prst="rect">
            <a:avLst/>
          </a:prstGeom>
        </p:spPr>
      </p:pic>
    </p:spTree>
    <p:extLst>
      <p:ext uri="{BB962C8B-B14F-4D97-AF65-F5344CB8AC3E}">
        <p14:creationId xmlns:p14="http://schemas.microsoft.com/office/powerpoint/2010/main" val="306415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997843" cy="523220"/>
          </a:xfrm>
          <a:prstGeom prst="rect">
            <a:avLst/>
          </a:prstGeom>
          <a:noFill/>
        </p:spPr>
        <p:txBody>
          <a:bodyPr wrap="none" rtlCol="0">
            <a:spAutoFit/>
          </a:bodyPr>
          <a:lstStyle/>
          <a:p>
            <a:r>
              <a:rPr lang="fr-FR" sz="2800" b="1" cap="small" dirty="0">
                <a:latin typeface="+mj-lt"/>
              </a:rPr>
              <a:t>Les caractéristiques du mouvement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9</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221355"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Individus d’étude : </a:t>
            </a:r>
            <a:r>
              <a:rPr lang="fr-FR" b="1" dirty="0">
                <a:solidFill>
                  <a:srgbClr val="F8AC00"/>
                </a:solidFill>
              </a:rPr>
              <a:t>94</a:t>
            </a:r>
            <a:r>
              <a:rPr lang="fr-FR" dirty="0">
                <a:solidFill>
                  <a:srgbClr val="F8AC00"/>
                </a:solidFill>
              </a:rPr>
              <a:t> </a:t>
            </a:r>
            <a:r>
              <a:rPr lang="fr-FR" b="1" dirty="0">
                <a:solidFill>
                  <a:srgbClr val="F8AC00"/>
                </a:solidFill>
              </a:rPr>
              <a:t>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vols lors de la recherche de nourriture</a:t>
            </a:r>
          </a:p>
          <a:p>
            <a:pPr marL="742950" lvl="1" indent="-285750">
              <a:lnSpc>
                <a:spcPct val="150000"/>
              </a:lnSpc>
              <a:buFont typeface="Calibri" panose="020F0502020204030204" pitchFamily="34" charset="0"/>
              <a:buChar char="-"/>
            </a:pPr>
            <a:r>
              <a:rPr lang="fr-FR" dirty="0"/>
              <a:t>entre 1 et 5 </a:t>
            </a:r>
            <a:r>
              <a:rPr lang="fr-FR" b="1" dirty="0">
                <a:solidFill>
                  <a:srgbClr val="F8AC00"/>
                </a:solidFill>
              </a:rPr>
              <a:t>vols</a:t>
            </a:r>
            <a:r>
              <a:rPr lang="fr-FR" dirty="0"/>
              <a:t> par individu</a:t>
            </a:r>
          </a:p>
          <a:p>
            <a:pPr marL="742950" lvl="1" indent="-285750">
              <a:lnSpc>
                <a:spcPct val="150000"/>
              </a:lnSpc>
              <a:buFont typeface="Calibri" panose="020F0502020204030204" pitchFamily="34" charset="0"/>
              <a:buChar char="-"/>
            </a:pPr>
            <a:r>
              <a:rPr lang="fr-FR" dirty="0"/>
              <a:t>entre 200 et 4 600 positions GPS par vol</a:t>
            </a:r>
          </a:p>
          <a:p>
            <a:pPr marL="742950" lvl="1" indent="-285750">
              <a:lnSpc>
                <a:spcPct val="150000"/>
              </a:lnSpc>
              <a:buFont typeface="Calibri" panose="020F0502020204030204" pitchFamily="34" charset="0"/>
              <a:buChar char="-"/>
            </a:pPr>
            <a:r>
              <a:rPr lang="fr-FR" dirty="0"/>
              <a:t>toutes les 2 à 3 minutes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pic>
        <p:nvPicPr>
          <p:cNvPr id="3" name="Image 2">
            <a:extLst>
              <a:ext uri="{FF2B5EF4-FFF2-40B4-BE49-F238E27FC236}">
                <a16:creationId xmlns:a16="http://schemas.microsoft.com/office/drawing/2014/main" id="{B894D5C9-D6BB-4F48-8C65-8C7C32C824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8624" y="4190632"/>
            <a:ext cx="5221353" cy="1958007"/>
          </a:xfrm>
          <a:prstGeom prst="rect">
            <a:avLst/>
          </a:prstGeom>
        </p:spPr>
      </p:pic>
      <p:pic>
        <p:nvPicPr>
          <p:cNvPr id="5" name="Image 4">
            <a:extLst>
              <a:ext uri="{FF2B5EF4-FFF2-40B4-BE49-F238E27FC236}">
                <a16:creationId xmlns:a16="http://schemas.microsoft.com/office/drawing/2014/main" id="{3E643980-FA96-4176-A421-8E4249B028FE}"/>
              </a:ext>
            </a:extLst>
          </p:cNvPr>
          <p:cNvPicPr>
            <a:picLocks noChangeAspect="1"/>
          </p:cNvPicPr>
          <p:nvPr/>
        </p:nvPicPr>
        <p:blipFill rotWithShape="1">
          <a:blip r:embed="rId5">
            <a:extLst>
              <a:ext uri="{28A0092B-C50C-407E-A947-70E740481C1C}">
                <a14:useLocalDpi xmlns:a14="http://schemas.microsoft.com/office/drawing/2010/main" val="0"/>
              </a:ext>
            </a:extLst>
          </a:blip>
          <a:srcRect l="4014" r="4150" b="2740"/>
          <a:stretch/>
        </p:blipFill>
        <p:spPr>
          <a:xfrm>
            <a:off x="6340756" y="1738422"/>
            <a:ext cx="5321018" cy="3381156"/>
          </a:xfrm>
          <a:prstGeom prst="rect">
            <a:avLst/>
          </a:prstGeom>
        </p:spPr>
      </p:pic>
    </p:spTree>
    <p:extLst>
      <p:ext uri="{BB962C8B-B14F-4D97-AF65-F5344CB8AC3E}">
        <p14:creationId xmlns:p14="http://schemas.microsoft.com/office/powerpoint/2010/main" val="3089381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Grand écran</PresentationFormat>
  <Paragraphs>245</Paragraphs>
  <Slides>21</Slides>
  <Notes>19</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689</cp:revision>
  <dcterms:created xsi:type="dcterms:W3CDTF">2021-12-17T07:22:13Z</dcterms:created>
  <dcterms:modified xsi:type="dcterms:W3CDTF">2022-02-02T07:57:34Z</dcterms:modified>
</cp:coreProperties>
</file>