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335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300" r:id="rId22"/>
    <p:sldId id="301" r:id="rId23"/>
    <p:sldId id="302" r:id="rId24"/>
    <p:sldId id="303" r:id="rId25"/>
    <p:sldId id="304" r:id="rId26"/>
    <p:sldId id="305" r:id="rId27"/>
    <p:sldId id="334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36" r:id="rId42"/>
    <p:sldId id="337" r:id="rId43"/>
    <p:sldId id="338" r:id="rId44"/>
    <p:sldId id="339" r:id="rId45"/>
    <p:sldId id="340" r:id="rId46"/>
    <p:sldId id="341" r:id="rId47"/>
    <p:sldId id="34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17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18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19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20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21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22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23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24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4.gif"/><Relationship Id="rId10" Type="http://schemas.openxmlformats.org/officeDocument/2006/relationships/image" Target="../media/image8.png"/><Relationship Id="rId4" Type="http://schemas.openxmlformats.org/officeDocument/2006/relationships/image" Target="../media/image25.png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27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28.pn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29.pn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1.png"/><Relationship Id="rId9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2.png"/><Relationship Id="rId9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4.png"/><Relationship Id="rId9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10" Type="http://schemas.openxmlformats.org/officeDocument/2006/relationships/image" Target="../media/image36.jpg"/><Relationship Id="rId4" Type="http://schemas.openxmlformats.org/officeDocument/2006/relationships/image" Target="../media/image35.png"/><Relationship Id="rId9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7.png"/><Relationship Id="rId9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8.png"/><Relationship Id="rId9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9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40.png"/><Relationship Id="rId9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42.png"/><Relationship Id="rId9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43.png"/><Relationship Id="rId9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44.png"/><Relationship Id="rId9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5.png"/><Relationship Id="rId4" Type="http://schemas.openxmlformats.org/officeDocument/2006/relationships/image" Target="../media/image4.gif"/><Relationship Id="rId9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46.png"/><Relationship Id="rId9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47.png"/><Relationship Id="rId9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48.png"/><Relationship Id="rId9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49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50.png"/><Relationship Id="rId9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gif"/><Relationship Id="rId7" Type="http://schemas.openxmlformats.org/officeDocument/2006/relationships/image" Target="../media/image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52.png"/><Relationship Id="rId9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53.jpg"/><Relationship Id="rId9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54.jpg"/><Relationship Id="rId9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55.png"/><Relationship Id="rId9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57.jp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1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14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15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16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A98259-EEC1-4680-9702-68E174502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27" y="1102172"/>
            <a:ext cx="1654357" cy="16543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Aditi Ahuja</a:t>
            </a:r>
          </a:p>
          <a:p>
            <a:pPr algn="ctr"/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AditiAhuja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Aditi Ahuja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Contributing to FOSS: Cloud Native Edition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8069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8"/>
    </mc:Choice>
    <mc:Fallback xmlns="">
      <p:transition spd="slow" advTm="427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9321CA-8038-465B-A7BC-A7B061A94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84" y="1099657"/>
            <a:ext cx="1643901" cy="16439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Nestori Syynimaa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DrAzureAD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Nestori Syynimaa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AADInternals: How did I built the ultimate Azure AD hacking tool from the scratch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7045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3"/>
    </mc:Choice>
    <mc:Fallback xmlns="">
      <p:transition spd="slow" advTm="67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F0D089-5551-446D-8C82-FA4245D6B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16" y="1122368"/>
            <a:ext cx="1608575" cy="16085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23" y="1038423"/>
            <a:ext cx="1749716" cy="17740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Hasnain Shaikh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Hasnain__Shaikh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Hasnain Shaikh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Zero Trust Approach to Secure Azure Workloads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2611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"/>
    </mc:Choice>
    <mc:Fallback xmlns="">
      <p:transition spd="slow" advTm="57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8BA2BDD5-B10D-4FDD-94E5-6AFDBFF4E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30" y="1087946"/>
            <a:ext cx="1669710" cy="16697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213917" y="2820538"/>
            <a:ext cx="245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Vandana Verma Sehgal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InfosecVandana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Vandana Verma Sehgal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chemeClr val="bg1"/>
                </a:solidFill>
              </a:rPr>
              <a:t>Embracing Developer-First Security for the Cloud Era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</a:rPr>
              <a:t>Embracing Developer friendly security with automation</a:t>
            </a:r>
            <a:endParaRPr lang="en-IN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78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"/>
    </mc:Choice>
    <mc:Fallback xmlns="">
      <p:transition spd="slow" advTm="52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9" name="Picture 8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5AD3B3DF-D852-4814-97F8-0E451DD1A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58" y="1128868"/>
            <a:ext cx="1583106" cy="15831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213917" y="2820538"/>
            <a:ext cx="245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Mike Nelson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mikenelsonio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Mike Nelson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</a:rPr>
              <a:t>Managing in Azure - The Portal, The Shell, The API, &amp; the CLI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</a:rPr>
              <a:t>Practical and Un-Practical uses for the WSL</a:t>
            </a:r>
            <a:endParaRPr lang="en-IN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2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"/>
    </mc:Choice>
    <mc:Fallback xmlns="">
      <p:transition spd="slow" advTm="52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05A997-4376-46AF-86AF-B9047393A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70" y="1113459"/>
            <a:ext cx="1632126" cy="16321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183569" y="2842996"/>
            <a:ext cx="242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Suman Chakraborty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itsmesumanc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Suman Chakraborty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000" dirty="0">
                <a:solidFill>
                  <a:schemeClr val="bg1"/>
                </a:solidFill>
              </a:rPr>
              <a:t>Simplifying Deployment Pipelines from 'Build' to 'Release' using HashiCorp Waypoint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70696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0"/>
    </mc:Choice>
    <mc:Fallback xmlns="">
      <p:transition spd="slow" advTm="47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FC3464D-919E-4E16-80B1-FA6A655F2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9" y="1097997"/>
            <a:ext cx="1631083" cy="16310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Jeff Wouters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jeffwouters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Jeff Wouters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Your own (advanced) PowerShell function template in 45 minutes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0494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6"/>
    </mc:Choice>
    <mc:Fallback xmlns="">
      <p:transition spd="slow" advTm="42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406AA0-7659-4ACD-A48A-727C428501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51" y="1123528"/>
            <a:ext cx="1630634" cy="16306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Justin Grote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justinwgrote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Justin Grote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Presto Pester! Effective </a:t>
            </a:r>
            <a:r>
              <a:rPr lang="en-IN" sz="3200" dirty="0" err="1">
                <a:solidFill>
                  <a:schemeClr val="bg1"/>
                </a:solidFill>
              </a:rPr>
              <a:t>Powershell</a:t>
            </a:r>
            <a:r>
              <a:rPr lang="en-IN" sz="3200" dirty="0">
                <a:solidFill>
                  <a:schemeClr val="bg1"/>
                </a:solidFill>
              </a:rPr>
              <a:t> Testing with </a:t>
            </a:r>
            <a:r>
              <a:rPr lang="en-IN" sz="3200" dirty="0" err="1">
                <a:solidFill>
                  <a:schemeClr val="bg1"/>
                </a:solidFill>
              </a:rPr>
              <a:t>VSCode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9724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3"/>
    </mc:Choice>
    <mc:Fallback xmlns="">
      <p:transition spd="slow" advTm="41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7DB6DC-46EC-4790-B6BD-A71789CD1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72" y="1104796"/>
            <a:ext cx="1636113" cy="16361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Kasam Shaikh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KasamShaikh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Kasam Shaikh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Demystifying Azure AI with Azure IPaaS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979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"/>
    </mc:Choice>
    <mc:Fallback xmlns="">
      <p:transition spd="slow" advTm="38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A5C71FC-5D0E-4174-B036-2E5F5494F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38" y="1088341"/>
            <a:ext cx="1663323" cy="16633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pic>
        <p:nvPicPr>
          <p:cNvPr id="25" name="Picture 24" descr="A picture containing person&#10;&#10;Description automatically generated">
            <a:extLst>
              <a:ext uri="{FF2B5EF4-FFF2-40B4-BE49-F238E27FC236}">
                <a16:creationId xmlns:a16="http://schemas.microsoft.com/office/drawing/2014/main" id="{9E7D424D-E362-4660-A63D-72A9DA3BCD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551" y="1137347"/>
            <a:ext cx="1662434" cy="16624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Kyle Ruddy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kmruddy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Kyle Ruddy &amp; Luc </a:t>
            </a:r>
            <a:r>
              <a:rPr lang="en-US" sz="4400" b="1" dirty="0" err="1">
                <a:solidFill>
                  <a:schemeClr val="bg1"/>
                </a:solidFill>
              </a:rPr>
              <a:t>Dekens</a:t>
            </a:r>
            <a:endParaRPr lang="en-IN" sz="44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Automation Showdown: Imperative vs Declarative</a:t>
            </a:r>
            <a:endParaRPr lang="en-IN" sz="3200" dirty="0"/>
          </a:p>
        </p:txBody>
      </p:sp>
      <p:pic>
        <p:nvPicPr>
          <p:cNvPr id="29" name="Picture 28" descr="A picture containing person&#10;&#10;Description automatically generated">
            <a:extLst>
              <a:ext uri="{FF2B5EF4-FFF2-40B4-BE49-F238E27FC236}">
                <a16:creationId xmlns:a16="http://schemas.microsoft.com/office/drawing/2014/main" id="{62C5CC5C-3ED2-4D5E-B215-6CCE4ACE1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523" y="1131299"/>
            <a:ext cx="1681138" cy="16811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Picture 23" descr="Shape, circle&#10;&#10;Description automatically generated">
            <a:extLst>
              <a:ext uri="{FF2B5EF4-FFF2-40B4-BE49-F238E27FC236}">
                <a16:creationId xmlns:a16="http://schemas.microsoft.com/office/drawing/2014/main" id="{A7A6A1E0-D5CF-4BD6-99D8-CEC1765C96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613" y="1065815"/>
            <a:ext cx="1757256" cy="178165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66B9C0F-52A1-4999-96D8-7696C8EEFD86}"/>
              </a:ext>
            </a:extLst>
          </p:cNvPr>
          <p:cNvSpPr txBox="1"/>
          <p:nvPr/>
        </p:nvSpPr>
        <p:spPr>
          <a:xfrm>
            <a:off x="2326712" y="2860645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Luc </a:t>
            </a:r>
            <a:r>
              <a:rPr lang="en-US" dirty="0" err="1"/>
              <a:t>Dekens</a:t>
            </a:r>
            <a:endParaRPr lang="en-IN" dirty="0"/>
          </a:p>
        </p:txBody>
      </p:sp>
      <p:pic>
        <p:nvPicPr>
          <p:cNvPr id="31" name="Picture 30" descr="Logo&#10;&#10;Description automatically generated">
            <a:extLst>
              <a:ext uri="{FF2B5EF4-FFF2-40B4-BE49-F238E27FC236}">
                <a16:creationId xmlns:a16="http://schemas.microsoft.com/office/drawing/2014/main" id="{C7B62FFE-24D0-436D-8DAE-FB8C8F0CC4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877469"/>
            <a:ext cx="259670" cy="25967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77B3B81-D391-41F5-9754-3DC766EC006B}"/>
              </a:ext>
            </a:extLst>
          </p:cNvPr>
          <p:cNvSpPr txBox="1"/>
          <p:nvPr/>
        </p:nvSpPr>
        <p:spPr>
          <a:xfrm>
            <a:off x="525572" y="3876499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LucD22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0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"/>
    </mc:Choice>
    <mc:Fallback xmlns="">
      <p:transition spd="slow" advTm="35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icture containing person&#10;&#10;Description automatically generated">
            <a:extLst>
              <a:ext uri="{FF2B5EF4-FFF2-40B4-BE49-F238E27FC236}">
                <a16:creationId xmlns:a16="http://schemas.microsoft.com/office/drawing/2014/main" id="{ADFAFF09-F75B-44F8-BCDE-33654E3DB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20" y="1089354"/>
            <a:ext cx="1674597" cy="16745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Kunal Kushwaha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kunalstwt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Kunal Kushwaha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Scaling Communities to be more Inclusive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8744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"/>
    </mc:Choice>
    <mc:Fallback xmlns="">
      <p:transition spd="slow" advTm="35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15" y="91530"/>
            <a:ext cx="2997054" cy="21308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91098F-D818-449C-901F-B3B1FA2B9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25" y="1074079"/>
            <a:ext cx="1612504" cy="161250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57" y="1027670"/>
            <a:ext cx="1770725" cy="17407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81400" y="2799185"/>
            <a:ext cx="188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Ajeet Raina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1929723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ajeetsraina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156173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8F3382-6F7F-4F69-B8FA-5B7D26A70B21}"/>
              </a:ext>
            </a:extLst>
          </p:cNvPr>
          <p:cNvSpPr txBox="1"/>
          <p:nvPr/>
        </p:nvSpPr>
        <p:spPr>
          <a:xfrm>
            <a:off x="4661422" y="268612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Ajeet Raina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B09CBA-4AEF-4DA1-A22B-AF198AA87752}"/>
              </a:ext>
            </a:extLst>
          </p:cNvPr>
          <p:cNvSpPr txBox="1"/>
          <p:nvPr/>
        </p:nvSpPr>
        <p:spPr>
          <a:xfrm>
            <a:off x="4929898" y="1027670"/>
            <a:ext cx="76389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Delivering Container-based Apps to IoT Edge devices</a:t>
            </a:r>
          </a:p>
          <a:p>
            <a:endParaRPr lang="en-US" sz="4800" b="1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C78139-1D6A-44E8-92AC-B5F039A7F400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1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6"/>
    </mc:Choice>
    <mc:Fallback xmlns="">
      <p:transition spd="slow" advTm="171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413D63-F369-4357-80DC-382765A05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46" y="1110015"/>
            <a:ext cx="1617529" cy="16175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Lalit Rawat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lalit01rawat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Lalit Rawat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Microsoft Azure coolest and Feature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8417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"/>
    </mc:Choice>
    <mc:Fallback xmlns="">
      <p:transition spd="slow" advTm="352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7" name="Picture 16" descr="A picture containing wall, person, indoor, yellow&#10;&#10;Description automatically generated">
            <a:extLst>
              <a:ext uri="{FF2B5EF4-FFF2-40B4-BE49-F238E27FC236}">
                <a16:creationId xmlns:a16="http://schemas.microsoft.com/office/drawing/2014/main" id="{1E1FB293-0711-45BC-84DC-5CABAD431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95" y="1149634"/>
            <a:ext cx="1559432" cy="15594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Jakub </a:t>
            </a:r>
            <a:r>
              <a:rPr lang="en-IN" dirty="0" err="1"/>
              <a:t>Jareš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nohwnd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Jakub </a:t>
            </a:r>
            <a:r>
              <a:rPr lang="en-IN" sz="4400" b="1" dirty="0" err="1">
                <a:solidFill>
                  <a:schemeClr val="bg1"/>
                </a:solidFill>
              </a:rPr>
              <a:t>Jareš</a:t>
            </a:r>
            <a:endParaRPr lang="en-IN" sz="4400" b="1" dirty="0">
              <a:solidFill>
                <a:schemeClr val="bg1"/>
              </a:solidFill>
            </a:endParaRP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830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Profiling your PowerShell code with Profiler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67738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-2254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B4528143-305F-4219-BE0B-684AE22F9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48" y="1062686"/>
            <a:ext cx="1709213" cy="17092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Sabrina Kay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oh_is_sabrina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343378" y="374060"/>
            <a:ext cx="78308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Sabrina Kay</a:t>
            </a: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285734" y="1202239"/>
            <a:ext cx="8035203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900" dirty="0">
                <a:solidFill>
                  <a:schemeClr val="bg1"/>
                </a:solidFill>
              </a:rPr>
              <a:t>Explore the Integration of Conditional App Control</a:t>
            </a:r>
          </a:p>
          <a:p>
            <a:endParaRPr lang="en-US" sz="29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26866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icture containing person, mirror, indoor&#10;&#10;Description automatically generated">
            <a:extLst>
              <a:ext uri="{FF2B5EF4-FFF2-40B4-BE49-F238E27FC236}">
                <a16:creationId xmlns:a16="http://schemas.microsoft.com/office/drawing/2014/main" id="{65373D5E-DBD1-4F28-9CE1-850E62406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3321" y="1130775"/>
            <a:ext cx="1580373" cy="15803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Prabhat Nigam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PrabhatNigamXHG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376551" y="396962"/>
            <a:ext cx="78308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Prabhat Nigam</a:t>
            </a: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318907" y="1225141"/>
            <a:ext cx="798525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</a:rPr>
              <a:t>PowerShell Automation: Human Building Machines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</a:rPr>
              <a:t>Remote Working with Azure Virtual Desktop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bg1"/>
              </a:solidFill>
            </a:endParaRPr>
          </a:p>
          <a:p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342335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65F7DAC2-BF3C-4359-AB32-7F3CB1F5A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54" y="1139393"/>
            <a:ext cx="1579914" cy="15799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Rahul </a:t>
            </a:r>
            <a:r>
              <a:rPr lang="en-IN" dirty="0" err="1"/>
              <a:t>Ambhore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60BC8994-B564-4488-864E-FF3D1C9D70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14" y="3724279"/>
            <a:ext cx="200489" cy="2004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CAF015-F0BF-4065-8E65-7234B1739948}"/>
              </a:ext>
            </a:extLst>
          </p:cNvPr>
          <p:cNvSpPr txBox="1"/>
          <p:nvPr/>
        </p:nvSpPr>
        <p:spPr>
          <a:xfrm>
            <a:off x="601854" y="3693718"/>
            <a:ext cx="21321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Rahul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Ambhore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Rahul </a:t>
            </a:r>
            <a:r>
              <a:rPr lang="en-IN" sz="4400" b="1" dirty="0" err="1">
                <a:solidFill>
                  <a:schemeClr val="bg1"/>
                </a:solidFill>
              </a:rPr>
              <a:t>Ambhore</a:t>
            </a:r>
            <a:endParaRPr lang="en-IN" sz="4400" b="1" dirty="0">
              <a:solidFill>
                <a:schemeClr val="bg1"/>
              </a:solidFill>
            </a:endParaRP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Azure Cloud cost Optimization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0505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21" name="Picture 20" descr="A person with long hair&#10;&#10;Description automatically generated with low confidence">
            <a:extLst>
              <a:ext uri="{FF2B5EF4-FFF2-40B4-BE49-F238E27FC236}">
                <a16:creationId xmlns:a16="http://schemas.microsoft.com/office/drawing/2014/main" id="{FE9DC516-D9D9-40BA-9FBC-D88E44A7D3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7" t="32" b="23355"/>
          <a:stretch/>
        </p:blipFill>
        <p:spPr>
          <a:xfrm>
            <a:off x="571091" y="1161790"/>
            <a:ext cx="1641440" cy="15259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Anamika Singh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reachtoana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Anamika Singh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688616" y="1169278"/>
            <a:ext cx="767345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Diving into Containers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0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35512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erson sitting at a table&#10;&#10;Description automatically generated with low confidence">
            <a:extLst>
              <a:ext uri="{FF2B5EF4-FFF2-40B4-BE49-F238E27FC236}">
                <a16:creationId xmlns:a16="http://schemas.microsoft.com/office/drawing/2014/main" id="{C29C46F7-61FD-485B-8AF9-6D4F6EA90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71" y="1087946"/>
            <a:ext cx="1676076" cy="16760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Arsh</a:t>
            </a:r>
            <a:r>
              <a:rPr lang="en-IN" dirty="0"/>
              <a:t> Sharma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RinkiyaKeDad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err="1">
                <a:solidFill>
                  <a:schemeClr val="bg1"/>
                </a:solidFill>
              </a:rPr>
              <a:t>Arsh</a:t>
            </a:r>
            <a:r>
              <a:rPr lang="en-IN" sz="4400" b="1" dirty="0">
                <a:solidFill>
                  <a:schemeClr val="bg1"/>
                </a:solidFill>
              </a:rPr>
              <a:t> Sharma &amp; Madhav </a:t>
            </a:r>
            <a:r>
              <a:rPr lang="en-IN" sz="4400" b="1" dirty="0" err="1">
                <a:solidFill>
                  <a:schemeClr val="bg1"/>
                </a:solidFill>
              </a:rPr>
              <a:t>Jivrajani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Making Your Controllers Resilient: 		</a:t>
            </a:r>
            <a:r>
              <a:rPr lang="en-US" sz="3000" dirty="0" err="1">
                <a:solidFill>
                  <a:schemeClr val="bg1"/>
                </a:solidFill>
              </a:rPr>
              <a:t>Workqueue</a:t>
            </a:r>
            <a:r>
              <a:rPr lang="en-US" sz="3000" dirty="0">
                <a:solidFill>
                  <a:schemeClr val="bg1"/>
                </a:solidFill>
              </a:rPr>
              <a:t> To The Rescue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0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  <p:pic>
        <p:nvPicPr>
          <p:cNvPr id="19" name="Picture 18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11DEE318-A7BF-4F58-A538-7361CEEBD3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349" y="1030779"/>
            <a:ext cx="1671035" cy="167103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Picture 20" descr="Shape, circle&#10;&#10;Description automatically generated">
            <a:extLst>
              <a:ext uri="{FF2B5EF4-FFF2-40B4-BE49-F238E27FC236}">
                <a16:creationId xmlns:a16="http://schemas.microsoft.com/office/drawing/2014/main" id="{48D53C21-EE10-4443-9D41-17C03E1419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784" y="975467"/>
            <a:ext cx="1757256" cy="17816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D0FEB95-11DF-4DF3-A66B-30B23C59B5C8}"/>
              </a:ext>
            </a:extLst>
          </p:cNvPr>
          <p:cNvSpPr txBox="1"/>
          <p:nvPr/>
        </p:nvSpPr>
        <p:spPr>
          <a:xfrm>
            <a:off x="2236256" y="2838785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Madhav </a:t>
            </a:r>
            <a:r>
              <a:rPr lang="en-IN" dirty="0" err="1"/>
              <a:t>Jivrajani</a:t>
            </a:r>
            <a:endParaRPr lang="en-IN" dirty="0"/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9CB6A2D8-7901-4C15-9B40-7A62D57EB3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61" y="3867120"/>
            <a:ext cx="259670" cy="25967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1DD32C9-F588-485B-92C1-C9DB943260D2}"/>
              </a:ext>
            </a:extLst>
          </p:cNvPr>
          <p:cNvSpPr txBox="1"/>
          <p:nvPr/>
        </p:nvSpPr>
        <p:spPr>
          <a:xfrm>
            <a:off x="513183" y="3866150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MadhavJivrajani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376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9" name="Picture 8" descr="A person in a black jacket&#10;&#10;Description automatically generated with low confidence">
            <a:extLst>
              <a:ext uri="{FF2B5EF4-FFF2-40B4-BE49-F238E27FC236}">
                <a16:creationId xmlns:a16="http://schemas.microsoft.com/office/drawing/2014/main" id="{232DB260-8982-4C25-A050-5637AA6A83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66" y="1118162"/>
            <a:ext cx="1606891" cy="160689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Marton</a:t>
            </a:r>
            <a:r>
              <a:rPr lang="en-IN" dirty="0"/>
              <a:t> </a:t>
            </a:r>
            <a:r>
              <a:rPr lang="en-IN" dirty="0" err="1"/>
              <a:t>Kodok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MartonKodok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err="1">
                <a:solidFill>
                  <a:schemeClr val="bg1"/>
                </a:solidFill>
              </a:rPr>
              <a:t>Marton</a:t>
            </a:r>
            <a:r>
              <a:rPr lang="en-IN" sz="4400" b="1" dirty="0">
                <a:solidFill>
                  <a:schemeClr val="bg1"/>
                </a:solidFill>
              </a:rPr>
              <a:t> </a:t>
            </a:r>
            <a:r>
              <a:rPr lang="en-IN" sz="4400" b="1" dirty="0" err="1">
                <a:solidFill>
                  <a:schemeClr val="bg1"/>
                </a:solidFill>
              </a:rPr>
              <a:t>Kodok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Cloud Workflows - Automate your Cloud services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0463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21912D3C-7D6C-49D3-AF32-E6F2C6C49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67" y="1133678"/>
            <a:ext cx="1597905" cy="15979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Rob Richardson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rob_rich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064531" y="396152"/>
            <a:ext cx="8462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Rob Richardson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011783" y="1165593"/>
            <a:ext cx="837954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1"/>
                </a:solidFill>
              </a:rPr>
              <a:t>Level-up Your DevOps with GitHub Actions and Kubernetes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1"/>
                </a:solidFill>
              </a:rPr>
              <a:t>Transition from a Build Script to a </a:t>
            </a:r>
            <a:r>
              <a:rPr lang="en-US" sz="2500" dirty="0" err="1">
                <a:solidFill>
                  <a:schemeClr val="bg1"/>
                </a:solidFill>
              </a:rPr>
              <a:t>Dockerfile</a:t>
            </a:r>
            <a:endParaRPr lang="en-US" sz="25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938661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erson in a red shirt&#10;&#10;Description automatically generated with medium confidence">
            <a:extLst>
              <a:ext uri="{FF2B5EF4-FFF2-40B4-BE49-F238E27FC236}">
                <a16:creationId xmlns:a16="http://schemas.microsoft.com/office/drawing/2014/main" id="{2691587B-A4C9-4F06-9D7E-D5A36DDB1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05" y="1122500"/>
            <a:ext cx="1618029" cy="16180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Ron </a:t>
            </a:r>
            <a:r>
              <a:rPr lang="en-IN" dirty="0" err="1"/>
              <a:t>Dagdag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RonDagdag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Ron </a:t>
            </a:r>
            <a:r>
              <a:rPr lang="en-IN" sz="4400" b="1" dirty="0" err="1">
                <a:solidFill>
                  <a:schemeClr val="bg1"/>
                </a:solidFill>
              </a:rPr>
              <a:t>Dagdag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Serverless at the edge in Azure Percept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2290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20FC613-8F60-498F-97CB-054BF5A6E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57" y="1080558"/>
            <a:ext cx="1660383" cy="16603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134174" y="2833709"/>
            <a:ext cx="243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Alexander Holmeset</a:t>
            </a:r>
          </a:p>
          <a:p>
            <a:pPr algn="ctr"/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AlexHolmeset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Alexander Holmeset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What can be automated as a Teams administrator?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3948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8"/>
    </mc:Choice>
    <mc:Fallback xmlns="">
      <p:transition spd="slow" advTm="1408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F45442FC-9B23-4455-9C91-F05F17A63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86" y="1113917"/>
            <a:ext cx="1630867" cy="16308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Richard Toland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rrtoland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Richard Toland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Advanced PowerShell for remote 	SharePoint administration &amp; inspection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67621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A2FD7C9-F38F-44C1-9C87-75EE9F557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32" y="1117320"/>
            <a:ext cx="1608575" cy="16085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Sergey </a:t>
            </a:r>
            <a:r>
              <a:rPr lang="en-IN" dirty="0" err="1"/>
              <a:t>Chubarov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Sergey </a:t>
            </a:r>
            <a:r>
              <a:rPr lang="en-IN" sz="4400" b="1" dirty="0" err="1">
                <a:solidFill>
                  <a:schemeClr val="bg1"/>
                </a:solidFill>
              </a:rPr>
              <a:t>Chubarov</a:t>
            </a:r>
            <a:endParaRPr lang="en-IN" sz="4400" b="1" dirty="0">
              <a:solidFill>
                <a:schemeClr val="bg1"/>
              </a:solidFill>
            </a:endParaRP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>
                <a:solidFill>
                  <a:schemeClr val="bg1"/>
                </a:solidFill>
              </a:rPr>
              <a:t>Pentesting</a:t>
            </a:r>
            <a:r>
              <a:rPr lang="en-US" sz="3200" dirty="0">
                <a:solidFill>
                  <a:schemeClr val="bg1"/>
                </a:solidFill>
              </a:rPr>
              <a:t> Azure Container Services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83227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21" name="Picture 20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76F188B7-F63E-476F-AE9F-AB9DE4F16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94" y="1142643"/>
            <a:ext cx="1545452" cy="154545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Rob Sewell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sqldbawithbeard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217210" y="356421"/>
            <a:ext cx="78308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Rob Sewell</a:t>
            </a: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174858"/>
            <a:ext cx="767345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1"/>
                </a:solidFill>
              </a:rPr>
              <a:t>Think PowerShell and SQL is meh? Meet </a:t>
            </a:r>
            <a:r>
              <a:rPr lang="en-US" sz="2500" dirty="0" err="1">
                <a:solidFill>
                  <a:schemeClr val="bg1"/>
                </a:solidFill>
              </a:rPr>
              <a:t>dbatools</a:t>
            </a:r>
            <a:r>
              <a:rPr lang="en-US" sz="2500" dirty="0">
                <a:solidFill>
                  <a:schemeClr val="bg1"/>
                </a:solidFill>
              </a:rPr>
              <a:t>!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1"/>
                </a:solidFill>
              </a:rPr>
              <a:t>Azure Arc-Enabled Data Services Introduction</a:t>
            </a:r>
          </a:p>
          <a:p>
            <a:endParaRPr lang="en-US" sz="25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20505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0166361B-720A-4896-A7F8-A53833A187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23" y="1123444"/>
            <a:ext cx="1608576" cy="16085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232813" y="2858364"/>
            <a:ext cx="240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Sriram Bhargav Madhav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60BC8994-B564-4488-864E-FF3D1C9D70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3" y="3621022"/>
            <a:ext cx="200489" cy="2004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CAF015-F0BF-4065-8E65-7234B1739948}"/>
              </a:ext>
            </a:extLst>
          </p:cNvPr>
          <p:cNvSpPr txBox="1"/>
          <p:nvPr/>
        </p:nvSpPr>
        <p:spPr>
          <a:xfrm>
            <a:off x="587523" y="3590461"/>
            <a:ext cx="21321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Sriram Bhargav Madhav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Sriram Bhargav Madhav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Automation to Hyper-Automation 	Powered by AI and ML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04074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8075421-6542-48F2-A6F9-9D86FF275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98" y="1097227"/>
            <a:ext cx="1654987" cy="16549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Steve Pereira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SteveElsewhere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Steve Pereira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73807" y="1225048"/>
            <a:ext cx="767345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Flow Engineering - Boost velocity, quality and happiness through your entire value stream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351038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pic>
        <p:nvPicPr>
          <p:cNvPr id="18" name="Picture 17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DA41FFA-63E0-441B-A9CE-4C5328DF4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41" y="1126367"/>
            <a:ext cx="1602140" cy="16021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Michael </a:t>
            </a:r>
            <a:r>
              <a:rPr lang="en-IN" dirty="0" err="1"/>
              <a:t>Seidl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techguyat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Michael </a:t>
            </a:r>
            <a:r>
              <a:rPr lang="en-IN" sz="4400" b="1" dirty="0" err="1">
                <a:solidFill>
                  <a:schemeClr val="bg1"/>
                </a:solidFill>
              </a:rPr>
              <a:t>Seidl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PowerShell and MS Graph API demystified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01124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E7211E11-50E1-4B3B-A37E-498CE9BF49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72" y="1077707"/>
            <a:ext cx="1686244" cy="16862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194548" y="2858364"/>
            <a:ext cx="229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Taha </a:t>
            </a:r>
            <a:r>
              <a:rPr lang="en-IN" dirty="0" err="1"/>
              <a:t>Baleegh</a:t>
            </a:r>
            <a:r>
              <a:rPr lang="en-IN" dirty="0"/>
              <a:t> Ansari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TechieTaha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Taha </a:t>
            </a:r>
            <a:r>
              <a:rPr lang="en-IN" sz="4400" b="1" dirty="0" err="1">
                <a:solidFill>
                  <a:schemeClr val="bg1"/>
                </a:solidFill>
              </a:rPr>
              <a:t>Baleegh</a:t>
            </a:r>
            <a:r>
              <a:rPr lang="en-IN" sz="4400" b="1" dirty="0">
                <a:solidFill>
                  <a:schemeClr val="bg1"/>
                </a:solidFill>
              </a:rPr>
              <a:t> Ansari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Audit VMs with Azure Guest Configuration Policy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91529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erson smiling for the picture&#10;&#10;Description automatically generated with low confidence">
            <a:extLst>
              <a:ext uri="{FF2B5EF4-FFF2-40B4-BE49-F238E27FC236}">
                <a16:creationId xmlns:a16="http://schemas.microsoft.com/office/drawing/2014/main" id="{64BD103F-73C2-4D6B-806B-49B691E8E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0" y="1127859"/>
            <a:ext cx="1602982" cy="16029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Thomas Maurer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thomasmaurer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Thomas Maurer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Azure Arc Overview -Learn about Hybrid and </a:t>
            </a:r>
            <a:r>
              <a:rPr lang="en-US" sz="3200" dirty="0" err="1">
                <a:solidFill>
                  <a:schemeClr val="bg1"/>
                </a:solidFill>
              </a:rPr>
              <a:t>Multicloud</a:t>
            </a:r>
            <a:r>
              <a:rPr lang="en-US" sz="3200" dirty="0">
                <a:solidFill>
                  <a:schemeClr val="bg1"/>
                </a:solidFill>
              </a:rPr>
              <a:t> Management with Azure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85493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icture containing outdoor, ground, person, rock&#10;&#10;Description automatically generated">
            <a:extLst>
              <a:ext uri="{FF2B5EF4-FFF2-40B4-BE49-F238E27FC236}">
                <a16:creationId xmlns:a16="http://schemas.microsoft.com/office/drawing/2014/main" id="{D3E722DB-CA67-4D4B-A823-EB938A2D4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80" y="1133910"/>
            <a:ext cx="1590880" cy="15908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Tim Davis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vtimd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Tim Davis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Pitfalls of Infrastructure as Code (And how to avoid them!)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03427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erson in a suit&#10;&#10;Description automatically generated with low confidence">
            <a:extLst>
              <a:ext uri="{FF2B5EF4-FFF2-40B4-BE49-F238E27FC236}">
                <a16:creationId xmlns:a16="http://schemas.microsoft.com/office/drawing/2014/main" id="{523ECB59-9391-4914-8E95-3E44A14B3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20" y="1085415"/>
            <a:ext cx="1650822" cy="165082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Wriju</a:t>
            </a:r>
            <a:r>
              <a:rPr lang="en-IN" dirty="0"/>
              <a:t> Ghosh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wrijugh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err="1">
                <a:solidFill>
                  <a:schemeClr val="bg1"/>
                </a:solidFill>
              </a:rPr>
              <a:t>Wriju</a:t>
            </a:r>
            <a:r>
              <a:rPr lang="en-IN" sz="4400" b="1" dirty="0">
                <a:solidFill>
                  <a:schemeClr val="bg1"/>
                </a:solidFill>
              </a:rPr>
              <a:t> Ghosh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Building Serverless Apps in Azure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8818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7F3AB2-8255-42BA-9981-6EADDAEF8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88" y="1120718"/>
            <a:ext cx="1617264" cy="16172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Amit Malik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amit_malik99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Amit Malik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Multi Cloud Management with Azure Arc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8858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8"/>
    </mc:Choice>
    <mc:Fallback xmlns="">
      <p:transition spd="slow" advTm="1578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A647AEAE-DB77-4296-9F1E-82800B7DD7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50" y="1115846"/>
            <a:ext cx="1611523" cy="16115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Tanya </a:t>
            </a:r>
            <a:r>
              <a:rPr lang="en-IN" dirty="0" err="1"/>
              <a:t>Janca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shehackspurple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Tanya </a:t>
            </a:r>
            <a:r>
              <a:rPr lang="en-IN" sz="4400" b="1" dirty="0" err="1">
                <a:solidFill>
                  <a:schemeClr val="bg1"/>
                </a:solidFill>
              </a:rPr>
              <a:t>Janca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More than just pipelines: </a:t>
            </a:r>
            <a:r>
              <a:rPr lang="en-US" sz="3000" dirty="0" err="1">
                <a:solidFill>
                  <a:schemeClr val="bg1"/>
                </a:solidFill>
              </a:rPr>
              <a:t>DevSecOps</a:t>
            </a:r>
            <a:endParaRPr lang="en-US" sz="30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Security is everybody's job!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668551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5D374A9B-F9EE-41C3-8B13-297576072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10" y="1098738"/>
            <a:ext cx="1631819" cy="163181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439" y="-22540"/>
            <a:ext cx="1003372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André </a:t>
            </a:r>
            <a:r>
              <a:rPr lang="en-IN" dirty="0" err="1"/>
              <a:t>Melancia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AndyPT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André </a:t>
            </a:r>
            <a:r>
              <a:rPr lang="en-IN" sz="4400" b="1" dirty="0" err="1">
                <a:solidFill>
                  <a:schemeClr val="bg1"/>
                </a:solidFill>
              </a:rPr>
              <a:t>Melancia</a:t>
            </a:r>
            <a:endParaRPr lang="en-IN" sz="4400" b="1" dirty="0">
              <a:solidFill>
                <a:schemeClr val="bg1"/>
              </a:solidFill>
            </a:endParaRP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843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Upgrade your grey cells and use Azure Synapse Analytics</a:t>
            </a:r>
          </a:p>
          <a:p>
            <a:endParaRPr lang="en-IN" sz="3000" dirty="0"/>
          </a:p>
        </p:txBody>
      </p:sp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219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9" name="Picture 8" descr="A picture containing person, wall, person&#10;&#10;Description automatically generated">
            <a:extLst>
              <a:ext uri="{FF2B5EF4-FFF2-40B4-BE49-F238E27FC236}">
                <a16:creationId xmlns:a16="http://schemas.microsoft.com/office/drawing/2014/main" id="{A916B6F4-0EC8-4806-B6D1-065E4ABAD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58" y="1098975"/>
            <a:ext cx="1631105" cy="16311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Carlos Solís Salazar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soysoliscarlos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Carlos Solís Salazar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Protecting your IT infrastructure with PowerShell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7390989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9" name="Picture 8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30E4B6E3-2AF9-4826-86C9-73239C74F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11" y="1121189"/>
            <a:ext cx="1600837" cy="16008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Serkar</a:t>
            </a:r>
            <a:r>
              <a:rPr lang="en-IN" dirty="0"/>
              <a:t> Aydin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serkar35857837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err="1">
                <a:solidFill>
                  <a:schemeClr val="bg1"/>
                </a:solidFill>
              </a:rPr>
              <a:t>Serkar</a:t>
            </a:r>
            <a:r>
              <a:rPr lang="en-IN" sz="4400" b="1" dirty="0">
                <a:solidFill>
                  <a:schemeClr val="bg1"/>
                </a:solidFill>
              </a:rPr>
              <a:t> Aydin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What to consider when setting up Business Process Automations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7846593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9" name="Picture 8" descr="A picture containing person, wall, person, indoor&#10;&#10;Description automatically generated">
            <a:extLst>
              <a:ext uri="{FF2B5EF4-FFF2-40B4-BE49-F238E27FC236}">
                <a16:creationId xmlns:a16="http://schemas.microsoft.com/office/drawing/2014/main" id="{34481D2B-C59C-4346-8708-6612148AA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15" y="1087946"/>
            <a:ext cx="1640592" cy="16405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Jaap </a:t>
            </a:r>
            <a:r>
              <a:rPr lang="en-IN" dirty="0" err="1"/>
              <a:t>Brasser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jaap_brasser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Jaap </a:t>
            </a:r>
            <a:r>
              <a:rPr lang="en-IN" sz="4400" b="1" dirty="0" err="1">
                <a:solidFill>
                  <a:schemeClr val="bg1"/>
                </a:solidFill>
              </a:rPr>
              <a:t>Brasser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Azure Functions Unveiled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1188429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9" name="Picture 8" descr="A picture containing person, person, suit&#10;&#10;Description automatically generated">
            <a:extLst>
              <a:ext uri="{FF2B5EF4-FFF2-40B4-BE49-F238E27FC236}">
                <a16:creationId xmlns:a16="http://schemas.microsoft.com/office/drawing/2014/main" id="{C51A8461-14FC-4399-A650-546847581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84" y="1127881"/>
            <a:ext cx="1587454" cy="15874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Mohit Chhabra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mohit_techy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Mohit Chhabra</a:t>
            </a: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Secure your Infrastructure with Azure Sentinel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9700512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8" name="Picture 7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A024B78A-92A6-4EAA-8CA6-6B244F84B5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23" y="1119411"/>
            <a:ext cx="1604393" cy="160439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Nitish Sharma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Nitish Sharma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Application containerization and deployment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7014151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9" name="Picture 8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5A52EDF6-72B4-464E-955E-0756B14B9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83" y="1128380"/>
            <a:ext cx="1586455" cy="15864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Luis Beltran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darkicebeam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Luis Beltran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Serverless Image Recognition in WhatsApp chatbot with Azure AI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58628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A51DB64-1A89-44B5-8C2D-69D3CE15C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4" y="1092561"/>
            <a:ext cx="1664965" cy="16649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Annie Talvasto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annietalvasto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Annie Talvasto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000" dirty="0">
                <a:solidFill>
                  <a:schemeClr val="bg1"/>
                </a:solidFill>
              </a:rPr>
              <a:t>Top new CNCF projects to look out for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000" dirty="0">
                <a:solidFill>
                  <a:schemeClr val="bg1"/>
                </a:solidFill>
              </a:rPr>
              <a:t>Kubernetes in the cloud - from zero to hero</a:t>
            </a:r>
            <a:endParaRPr lang="en-US" sz="3000" dirty="0">
              <a:solidFill>
                <a:schemeClr val="bg1"/>
              </a:solidFill>
            </a:endParaRP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66576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8"/>
    </mc:Choice>
    <mc:Fallback xmlns="">
      <p:transition spd="slow" advTm="149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B06FE9-F1BC-43F5-8E33-BECCCC590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21" y="1058522"/>
            <a:ext cx="1628797" cy="17369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26" y="1030778"/>
            <a:ext cx="1772413" cy="1797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Anoop C Nair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anoopmannur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Anoop C Nair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3924267" y="1200855"/>
            <a:ext cx="80349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</a:rPr>
              <a:t>Azure Virtual Desktop &amp; Windows 365 Modern Virtualization Solutions with Modern Management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5559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7"/>
    </mc:Choice>
    <mc:Fallback xmlns="">
      <p:transition spd="slow" advTm="164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5F97DF9-5595-4893-AB1B-C6274466C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44" y="1102091"/>
            <a:ext cx="1628424" cy="16284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Barbara Forbes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Ba4bes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Barbara Forbes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GitHub CoPilot and PowerShell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3460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0"/>
    </mc:Choice>
    <mc:Fallback xmlns="">
      <p:transition spd="slow" advTm="158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7" name="Picture 16" descr="A person taking a selfie&#10;&#10;Description automatically generated">
            <a:extLst>
              <a:ext uri="{FF2B5EF4-FFF2-40B4-BE49-F238E27FC236}">
                <a16:creationId xmlns:a16="http://schemas.microsoft.com/office/drawing/2014/main" id="{9DD687AA-0566-491C-98DF-7D31B4A72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90" y="1120529"/>
            <a:ext cx="1617642" cy="16176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Vignesh Ganesan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cloudvignesh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Vignesh Ganesan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Securing your Azure Identity infrastructure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1904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"/>
    </mc:Choice>
    <mc:Fallback xmlns="">
      <p:transition spd="slow" advTm="74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7" name="Picture 16" descr="A picture containing outdoor, person&#10;&#10;Description automatically generated">
            <a:extLst>
              <a:ext uri="{FF2B5EF4-FFF2-40B4-BE49-F238E27FC236}">
                <a16:creationId xmlns:a16="http://schemas.microsoft.com/office/drawing/2014/main" id="{6438699D-C303-4AC1-8890-59B7DC937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15" y="1105420"/>
            <a:ext cx="1620592" cy="16205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275666" y="2855386"/>
            <a:ext cx="235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Debabrata Panigrahi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debaelopedev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Debabrata Panigrahi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New paradigm of resiliency testing: Cloud Native Chaos Engineering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3450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3"/>
    </mc:Choice>
    <mc:Fallback xmlns="">
      <p:transition spd="slow" advTm="493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1248</Words>
  <Application>Microsoft Office PowerPoint</Application>
  <PresentationFormat>Widescreen</PresentationFormat>
  <Paragraphs>435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61</cp:revision>
  <dcterms:created xsi:type="dcterms:W3CDTF">2021-08-21T15:19:23Z</dcterms:created>
  <dcterms:modified xsi:type="dcterms:W3CDTF">2021-08-22T15:29:10Z</dcterms:modified>
</cp:coreProperties>
</file>