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Tf570ERiUg2aDoI8Wmit8D2nN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de8deb38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dde8deb38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5dde8deb38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de8deb38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dde8deb3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5dde8deb3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b824a151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41b824a15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41b824a15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be21cb37_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41be21cb3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41be21cb37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be21cb37_4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41be21cb37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41be21cb37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be21cb37_4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41be21cb37_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41be21cb37_4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be21cb37_4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41be21cb37_4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41be21cb37_4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be21cb37_4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41be21cb37_4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41be21cb37_4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1be21cb37_4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41be21cb37_4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41be21cb37_4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a14c5e5e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5da14c5e5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5da14c5e5e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a14c5e5e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5da14c5e5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5da14c5e5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d72b2eee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52d72b2ee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52d72b2ee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de8deb38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dde8deb3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5dde8deb3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de8deb38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5dde8deb3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5dde8deb3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eb50ef33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deb50ef3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5deb50ef3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eb50ef33_3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5deb50ef33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5deb50ef33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de8deb38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5dde8deb3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5dde8deb38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12704" l="12564" r="9980" t="8365"/>
          <a:stretch/>
        </p:blipFill>
        <p:spPr>
          <a:xfrm>
            <a:off x="3623687" y="1052736"/>
            <a:ext cx="1896625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9144000" cy="138988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12743" l="13841" r="11302" t="10416"/>
          <a:stretch/>
        </p:blipFill>
        <p:spPr>
          <a:xfrm>
            <a:off x="4860032" y="2506663"/>
            <a:ext cx="4283969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/>
          <p:nvPr/>
        </p:nvSpPr>
        <p:spPr>
          <a:xfrm>
            <a:off x="1252787" y="332656"/>
            <a:ext cx="7711702" cy="1044116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8090470" y="6356353"/>
            <a:ext cx="1162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908" y="166372"/>
            <a:ext cx="1200876" cy="139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ovnliKtbt0M" TargetMode="External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" y="3429000"/>
            <a:ext cx="9143999" cy="18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br>
              <a:rPr b="0" i="0" lang="pt-BR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Banco de Dados I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" y="5398418"/>
            <a:ext cx="9143998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Prof(a). Gilmara Maquiné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de8deb38_0_45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Antes de iniciarmos</a:t>
            </a:r>
            <a:endParaRPr/>
          </a:p>
        </p:txBody>
      </p:sp>
      <p:pic>
        <p:nvPicPr>
          <p:cNvPr id="178" name="Google Shape;178;g5dde8deb3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dde8deb3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5dde8deb38_0_45"/>
          <p:cNvSpPr txBox="1"/>
          <p:nvPr/>
        </p:nvSpPr>
        <p:spPr>
          <a:xfrm>
            <a:off x="726390" y="3087120"/>
            <a:ext cx="2750104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 que são Banco de Dados?</a:t>
            </a:r>
            <a:endParaRPr b="1" i="0" sz="32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1" name="Google Shape;181;g5dde8deb38_0_45"/>
          <p:cNvSpPr txBox="1"/>
          <p:nvPr/>
        </p:nvSpPr>
        <p:spPr>
          <a:xfrm>
            <a:off x="5957455" y="2657872"/>
            <a:ext cx="2729083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Qual a importância desse assunto para a sua profissão?</a:t>
            </a:r>
            <a:endParaRPr b="1" i="0" sz="28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82" name="Google Shape;182;g5dde8deb38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Vídeo sobre Banco de Dados</a:t>
            </a:r>
            <a:endParaRPr/>
          </a:p>
        </p:txBody>
      </p:sp>
      <p:pic>
        <p:nvPicPr>
          <p:cNvPr descr="Neste vídeo respondemos as principais dúvidas sobre o que vem a ser um Banco de dados. &#10;Quer aprender mais?&#10;&#10;#SQL #DevMedia&#10;Guia Completo: https://www.devmedia.com.br/guias/banco-de-dados" id="188" name="Google Shape;188;p16" title="BANCO DE DADOS: SQL em 5 minuto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275" y="1513525"/>
            <a:ext cx="6528900" cy="48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2660073" y="6410200"/>
            <a:ext cx="50984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https://youtu.be/ovnliKtbt0M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de8deb38_0_26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196" name="Google Shape;196;g5dde8deb38_0_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Os bancos de dados e os sistemas de bancos de dados se tornaram componentes essenciais no cotidiano da sociedade moderna. No decorrer do dia, a maioria de nós se depara com atividades que envolvem alguma interação com os bancos de dados.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Exemplo: Operações bancárias...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1b824a151_0_2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id="203" name="Google Shape;203;g41b824a15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36" y="1476326"/>
            <a:ext cx="4822909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1be21cb37_4_0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210" name="Google Shape;210;g41be21cb37_4_0"/>
          <p:cNvSpPr txBox="1"/>
          <p:nvPr>
            <p:ph idx="1" type="body"/>
          </p:nvPr>
        </p:nvSpPr>
        <p:spPr>
          <a:xfrm>
            <a:off x="628650" y="152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Para Navathi (2010)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 banco de dados é uma coleção de dados relacionados.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E o que são dados?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Os dados são fatos que podem ser gravados e que possuem um significado implícito.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be21cb37_4_7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Características específicas</a:t>
            </a:r>
            <a:endParaRPr/>
          </a:p>
        </p:txBody>
      </p:sp>
      <p:sp>
        <p:nvSpPr>
          <p:cNvPr id="217" name="Google Shape;217;g41be21cb37_4_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Representa alguns aspectos do mundo real, sendo chamado, às vezes, de minimundo ou de universo de discurso (UoD). As mudanças no minimundo são refletidas em um banco de dados;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Coleção lógica e coerente de dados com algum significado inerente.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be21cb37_4_15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Características específicas</a:t>
            </a:r>
            <a:endParaRPr/>
          </a:p>
        </p:txBody>
      </p:sp>
      <p:sp>
        <p:nvSpPr>
          <p:cNvPr id="224" name="Google Shape;224;g41be21cb37_4_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Projetado, construído e povoado por dados, atendendo a uma proposta específica. Possui um grupo de usuários definido e algumas aplicações pré concebidas, de acordo com o interesse desse grupo de usuários.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be21cb37_4_22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231" name="Google Shape;231;g41be21cb37_4_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Controle de inconsistências e redundância;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Integridade;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Isolamento;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Segurança;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Abstração dos dados.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1be21cb37_4_29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Dados X Informação</a:t>
            </a:r>
            <a:endParaRPr/>
          </a:p>
        </p:txBody>
      </p:sp>
      <p:sp>
        <p:nvSpPr>
          <p:cNvPr id="238" name="Google Shape;238;g41be21cb37_4_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Dado é registro de alguma entidade.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Ex: nome, idade, “1234”, “abc”, etc.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Informação é um dado depois de processado e contextualizado.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be21cb37_4_37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Profissões associadas</a:t>
            </a:r>
            <a:endParaRPr/>
          </a:p>
        </p:txBody>
      </p:sp>
      <p:sp>
        <p:nvSpPr>
          <p:cNvPr id="245" name="Google Shape;245;g41be21cb37_4_3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Administradores de Banco de Dados;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Projetistas de Bancos de Dados.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Apresentação do plano de aula;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Processo avaliativo;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Orientações para projeto final da disciplina;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Sala virtual;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Conceitos iniciais de banco de dados;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Referências.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descr="Resultado de imagem para quadro negro png"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860" y="1628800"/>
            <a:ext cx="7092281" cy="449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/>
          <p:nvPr/>
        </p:nvSpPr>
        <p:spPr>
          <a:xfrm>
            <a:off x="1252786" y="1844823"/>
            <a:ext cx="66315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33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Elabore um mapa mental com as principais palavras chaves que ajudam a identificar o conceito de banco de dados;</a:t>
            </a:r>
            <a:endParaRPr/>
          </a:p>
          <a:p>
            <a:pPr indent="-457200" lvl="0" marL="533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uma pesquisa na internet e identifique qual o maior banco de dados do mundo? Informe a fonte da sua pesquisa.</a:t>
            </a:r>
            <a:endParaRPr/>
          </a:p>
          <a:p>
            <a:pPr indent="-457200" lvl="0" marL="533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Existem tipos de bancos de dados? Quais são?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33" y="4706581"/>
            <a:ext cx="2064327" cy="196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descr="Resultado de imagem para quadro negro png"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860" y="1628800"/>
            <a:ext cx="7092281" cy="449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 txBox="1"/>
          <p:nvPr/>
        </p:nvSpPr>
        <p:spPr>
          <a:xfrm>
            <a:off x="1252786" y="1844823"/>
            <a:ext cx="66315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4) Defina os seguintes termos: dados, banco de dados, SGBD, sistema de banco de dados, catálogo de banco de dados, visão do usuário, DBA, metadados, objeto persistente.  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33" y="4706581"/>
            <a:ext cx="2064327" cy="196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Banco de Dados X SGBD</a:t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Podemos afirmar que o Sistema Gerenciador de Banco de Dados (SGBD) são softwares utilizados para administrar os dados armazenados.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Dentre eles podemos citar o SQL Server da Microsoft, o Oracle, o DB2 da IBM, o MySQL, o PostgreSQL, o Interbase, entre outros.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Visão Geral de Projetos de Bancos de Dados</a:t>
            </a:r>
            <a:endParaRPr/>
          </a:p>
        </p:txBody>
      </p:sp>
      <p:grpSp>
        <p:nvGrpSpPr>
          <p:cNvPr id="273" name="Google Shape;273;p21"/>
          <p:cNvGrpSpPr/>
          <p:nvPr/>
        </p:nvGrpSpPr>
        <p:grpSpPr>
          <a:xfrm>
            <a:off x="2953775" y="1284649"/>
            <a:ext cx="2631179" cy="5460999"/>
            <a:chOff x="2394397" y="0"/>
            <a:chExt cx="2631179" cy="5460999"/>
          </a:xfrm>
        </p:grpSpPr>
        <p:sp>
          <p:nvSpPr>
            <p:cNvPr id="274" name="Google Shape;274;p21"/>
            <p:cNvSpPr/>
            <p:nvPr/>
          </p:nvSpPr>
          <p:spPr>
            <a:xfrm>
              <a:off x="2966443" y="0"/>
              <a:ext cx="2059133" cy="2059343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4"/>
                    <a:pt x="107127" y="25773"/>
                    <a:pt x="111044" y="52526"/>
                  </a:cubicBezTo>
                  <a:cubicBezTo>
                    <a:pt x="114961" y="79279"/>
                    <a:pt x="97558" y="104517"/>
                    <a:pt x="71161" y="110367"/>
                  </a:cubicBezTo>
                  <a:lnTo>
                    <a:pt x="70592" y="118429"/>
                  </a:lnTo>
                  <a:lnTo>
                    <a:pt x="56830" y="104890"/>
                  </a:lnTo>
                  <a:lnTo>
                    <a:pt x="72705" y="88507"/>
                  </a:lnTo>
                  <a:lnTo>
                    <a:pt x="72144" y="96444"/>
                  </a:lnTo>
                  <a:cubicBezTo>
                    <a:pt x="90761" y="90239"/>
                    <a:pt x="101708" y="71000"/>
                    <a:pt x="97532" y="51825"/>
                  </a:cubicBezTo>
                  <a:cubicBezTo>
                    <a:pt x="93356" y="32650"/>
                    <a:pt x="75400" y="19706"/>
                    <a:pt x="55889" y="21806"/>
                  </a:cubicBezTo>
                  <a:cubicBezTo>
                    <a:pt x="36379" y="23907"/>
                    <a:pt x="21588" y="40376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421067" y="745426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3421067" y="745426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Requisitos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394397" y="1183398"/>
              <a:ext cx="2059133" cy="2059343"/>
            </a:xfrm>
            <a:custGeom>
              <a:rect b="b" l="l" r="r" t="t"/>
              <a:pathLst>
                <a:path extrusionOk="0" h="120000" w="120000">
                  <a:moveTo>
                    <a:pt x="96480" y="23523"/>
                  </a:moveTo>
                  <a:lnTo>
                    <a:pt x="87164" y="32839"/>
                  </a:lnTo>
                  <a:cubicBezTo>
                    <a:pt x="75944" y="21617"/>
                    <a:pt x="58979" y="18450"/>
                    <a:pt x="44466" y="24867"/>
                  </a:cubicBezTo>
                  <a:cubicBezTo>
                    <a:pt x="29954" y="31284"/>
                    <a:pt x="20880" y="45966"/>
                    <a:pt x="21631" y="61817"/>
                  </a:cubicBezTo>
                  <a:cubicBezTo>
                    <a:pt x="22382" y="77668"/>
                    <a:pt x="32801" y="91427"/>
                    <a:pt x="47856" y="96444"/>
                  </a:cubicBezTo>
                  <a:lnTo>
                    <a:pt x="47295" y="88507"/>
                  </a:lnTo>
                  <a:lnTo>
                    <a:pt x="63170" y="104890"/>
                  </a:lnTo>
                  <a:lnTo>
                    <a:pt x="49408" y="118429"/>
                  </a:lnTo>
                  <a:lnTo>
                    <a:pt x="48839" y="110367"/>
                  </a:lnTo>
                  <a:lnTo>
                    <a:pt x="48839" y="110367"/>
                  </a:lnTo>
                  <a:cubicBezTo>
                    <a:pt x="27395" y="105615"/>
                    <a:pt x="11312" y="87807"/>
                    <a:pt x="8761" y="65991"/>
                  </a:cubicBezTo>
                  <a:cubicBezTo>
                    <a:pt x="6210" y="44176"/>
                    <a:pt x="17752" y="23137"/>
                    <a:pt x="37521" y="13566"/>
                  </a:cubicBezTo>
                  <a:cubicBezTo>
                    <a:pt x="57290" y="3996"/>
                    <a:pt x="80951" y="7991"/>
                    <a:pt x="96480" y="23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846704" y="1931009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2846704" y="1931009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Conceitual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966443" y="2371166"/>
              <a:ext cx="2059133" cy="2059343"/>
            </a:xfrm>
            <a:custGeom>
              <a:rect b="b" l="l" r="r" t="t"/>
              <a:pathLst>
                <a:path extrusionOk="0" h="120000" w="120000">
                  <a:moveTo>
                    <a:pt x="23520" y="23523"/>
                  </a:moveTo>
                  <a:lnTo>
                    <a:pt x="23520" y="23523"/>
                  </a:lnTo>
                  <a:cubicBezTo>
                    <a:pt x="39049" y="7991"/>
                    <a:pt x="62710" y="3996"/>
                    <a:pt x="82479" y="13566"/>
                  </a:cubicBezTo>
                  <a:cubicBezTo>
                    <a:pt x="102248" y="23137"/>
                    <a:pt x="113790" y="44176"/>
                    <a:pt x="111239" y="65991"/>
                  </a:cubicBezTo>
                  <a:cubicBezTo>
                    <a:pt x="108688" y="87807"/>
                    <a:pt x="92605" y="105615"/>
                    <a:pt x="71161" y="110367"/>
                  </a:cubicBezTo>
                  <a:lnTo>
                    <a:pt x="70592" y="118429"/>
                  </a:lnTo>
                  <a:lnTo>
                    <a:pt x="56830" y="104890"/>
                  </a:lnTo>
                  <a:lnTo>
                    <a:pt x="72705" y="88507"/>
                  </a:lnTo>
                  <a:lnTo>
                    <a:pt x="72144" y="96444"/>
                  </a:lnTo>
                  <a:cubicBezTo>
                    <a:pt x="87199" y="91427"/>
                    <a:pt x="97618" y="77668"/>
                    <a:pt x="98369" y="61817"/>
                  </a:cubicBezTo>
                  <a:cubicBezTo>
                    <a:pt x="99120" y="45966"/>
                    <a:pt x="90046" y="31284"/>
                    <a:pt x="75534" y="24867"/>
                  </a:cubicBezTo>
                  <a:cubicBezTo>
                    <a:pt x="61021" y="18450"/>
                    <a:pt x="44056" y="21617"/>
                    <a:pt x="32836" y="328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421067" y="3116592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3421067" y="3116592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541175" y="3691089"/>
              <a:ext cx="1769054" cy="1769910"/>
            </a:xfrm>
            <a:prstGeom prst="blockArc">
              <a:avLst>
                <a:gd fmla="val 0" name="adj1"/>
                <a:gd fmla="val 18900000" name="adj2"/>
                <a:gd fmla="val 12740" name="adj3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846704" y="4302175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 txBox="1"/>
            <p:nvPr/>
          </p:nvSpPr>
          <p:spPr>
            <a:xfrm>
              <a:off x="2846704" y="4302175"/>
              <a:ext cx="1149113" cy="574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Físico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1"/>
          <p:cNvSpPr txBox="1"/>
          <p:nvPr/>
        </p:nvSpPr>
        <p:spPr>
          <a:xfrm>
            <a:off x="5098380" y="6317674"/>
            <a:ext cx="29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(FERREIRA, 2016)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Literaturas recomendadas</a:t>
            </a:r>
            <a:endParaRPr/>
          </a:p>
        </p:txBody>
      </p:sp>
      <p:sp>
        <p:nvSpPr>
          <p:cNvPr id="292" name="Google Shape;292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85" y="1414462"/>
            <a:ext cx="3707823" cy="503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537" y="1409243"/>
            <a:ext cx="3695700" cy="512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Ferramentas que vamos utilizar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900" y="2210069"/>
            <a:ext cx="3582450" cy="35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927" y="2354200"/>
            <a:ext cx="2897746" cy="28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Para amanhã</a:t>
            </a:r>
            <a:endParaRPr/>
          </a:p>
        </p:txBody>
      </p:sp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628650" y="1825625"/>
            <a:ext cx="66328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685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8108"/>
              <a:buAutoNum type="arabicParenR"/>
            </a:pPr>
            <a:r>
              <a:rPr lang="pt-BR"/>
              <a:t>Quais são os principais SGBD’s utilizados no mercado atualmente?</a:t>
            </a:r>
            <a:endParaRPr/>
          </a:p>
          <a:p>
            <a:pPr indent="-457200" lvl="0" marL="685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8108"/>
              <a:buAutoNum type="arabicParenR"/>
            </a:pPr>
            <a:r>
              <a:rPr lang="pt-BR"/>
              <a:t>Existem cerificações profissionais para atuar com banco de dados?</a:t>
            </a:r>
            <a:endParaRPr/>
          </a:p>
          <a:p>
            <a:pPr indent="-457200" lvl="0" marL="685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8108"/>
              <a:buAutoNum type="arabicParenR"/>
            </a:pPr>
            <a:r>
              <a:rPr lang="pt-BR"/>
              <a:t>Qual a principal linguagem utilizadas em bancos de dados?</a:t>
            </a:r>
            <a:endParaRPr/>
          </a:p>
          <a:p>
            <a:pPr indent="-457200" lvl="0" marL="685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8108"/>
              <a:buAutoNum type="arabicParenR"/>
            </a:pPr>
            <a:r>
              <a:rPr lang="pt-BR"/>
              <a:t>Quais os 4 tipos de ações que envolvem banco de dados?</a:t>
            </a:r>
            <a:endParaRPr/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513" y="4720546"/>
            <a:ext cx="2064327" cy="196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a14c5e5e_0_16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6" name="Google Shape;316;g5da14c5e5e_0_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ELMASRI, R.; NAVATHE, S. B. </a:t>
            </a:r>
            <a:r>
              <a:rPr b="1" lang="pt-BR"/>
              <a:t>Sistemas de Banco de Dados</a:t>
            </a:r>
            <a:r>
              <a:rPr lang="pt-BR"/>
              <a:t>. Pearson Education, 2010.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5da14c5e5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589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52d72b2ee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4134743"/>
            <a:ext cx="2519078" cy="251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52d72b2eee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74250" y="1630400"/>
            <a:ext cx="3188775" cy="26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2d72b2eee_0_10"/>
          <p:cNvSpPr txBox="1"/>
          <p:nvPr/>
        </p:nvSpPr>
        <p:spPr>
          <a:xfrm>
            <a:off x="904075" y="2113375"/>
            <a:ext cx="2729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Compartilho 5 dicas para você ter sucesso nessa jornada</a:t>
            </a:r>
            <a:endParaRPr b="1" i="0" sz="24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12" name="Google Shape;112;g52d72b2eee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1775" y="386749"/>
            <a:ext cx="4799725" cy="6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de8deb38_0_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119" name="Google Shape;119;g5dde8deb38_0_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Introdução a Banco de Dados.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Arquitetura de Sistemas de Gerenciamento de Banco de Dados.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 Conceitual de Dados.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 Lógico de Dados.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Álgebra Relacional.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Modelagem de Dados.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Projeto Lógico / Projeto Físico.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Relacionamento entre Tabelas.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Normalização.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SQL Básica.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de8deb38_0_14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Plano de Aula</a:t>
            </a:r>
            <a:endParaRPr/>
          </a:p>
        </p:txBody>
      </p:sp>
      <p:pic>
        <p:nvPicPr>
          <p:cNvPr id="126" name="Google Shape;126;g5dde8deb38_0_14"/>
          <p:cNvPicPr preferRelativeResize="0"/>
          <p:nvPr/>
        </p:nvPicPr>
        <p:blipFill rotWithShape="1">
          <a:blip r:embed="rId3">
            <a:alphaModFix/>
          </a:blip>
          <a:srcRect b="9184" l="9217" r="31259" t="17520"/>
          <a:stretch/>
        </p:blipFill>
        <p:spPr>
          <a:xfrm>
            <a:off x="942109" y="1274616"/>
            <a:ext cx="7744691" cy="536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eb50ef33_0_1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Carga horária</a:t>
            </a:r>
            <a:endParaRPr/>
          </a:p>
        </p:txBody>
      </p:sp>
      <p:sp>
        <p:nvSpPr>
          <p:cNvPr id="133" name="Google Shape;133;g5deb50ef33_0_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80 horas</a:t>
            </a:r>
            <a:endParaRPr sz="30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Período: 17/09 a 13/10/2020 </a:t>
            </a:r>
            <a:endParaRPr sz="30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Aulas de segunda a sexta-feira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Das 18h30 às 22h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Acesso virtual via </a:t>
            </a:r>
            <a:r>
              <a:rPr i="1" lang="pt-BR" sz="3000"/>
              <a:t>Google</a:t>
            </a:r>
            <a:r>
              <a:rPr lang="pt-BR" sz="3000"/>
              <a:t> </a:t>
            </a:r>
            <a:r>
              <a:rPr i="1" lang="pt-BR" sz="3000"/>
              <a:t>Classroom</a:t>
            </a:r>
            <a:endParaRPr i="1" sz="30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75% de presença obrigatória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eb50ef33_3_1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Procedimentos de avaliação</a:t>
            </a:r>
            <a:endParaRPr/>
          </a:p>
        </p:txBody>
      </p:sp>
      <p:grpSp>
        <p:nvGrpSpPr>
          <p:cNvPr id="140" name="Google Shape;140;g5deb50ef33_3_1"/>
          <p:cNvGrpSpPr/>
          <p:nvPr/>
        </p:nvGrpSpPr>
        <p:grpSpPr>
          <a:xfrm>
            <a:off x="5632316" y="2133493"/>
            <a:ext cx="3561791" cy="3483050"/>
            <a:chOff x="5632317" y="1189775"/>
            <a:chExt cx="3305700" cy="3483050"/>
          </a:xfrm>
        </p:grpSpPr>
        <p:sp>
          <p:nvSpPr>
            <p:cNvPr id="141" name="Google Shape;141;g5deb50ef33_3_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AV3</a:t>
              </a:r>
              <a:endParaRPr b="1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g5deb50ef33_3_1"/>
            <p:cNvSpPr txBox="1"/>
            <p:nvPr/>
          </p:nvSpPr>
          <p:spPr>
            <a:xfrm>
              <a:off x="6167063" y="2057125"/>
              <a:ext cx="253872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Avaliação do </a:t>
              </a: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Projeto Final 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(0,0 a 10,0 pts).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g5deb50ef33_3_1"/>
          <p:cNvGrpSpPr/>
          <p:nvPr/>
        </p:nvGrpSpPr>
        <p:grpSpPr>
          <a:xfrm>
            <a:off x="0" y="2133707"/>
            <a:ext cx="3546900" cy="3482836"/>
            <a:chOff x="0" y="1189989"/>
            <a:chExt cx="3546900" cy="3482836"/>
          </a:xfrm>
        </p:grpSpPr>
        <p:sp>
          <p:nvSpPr>
            <p:cNvPr id="144" name="Google Shape;144;g5deb50ef33_3_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AV1</a:t>
              </a:r>
              <a:endParaRPr b="1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g5deb50ef33_3_1"/>
            <p:cNvSpPr txBox="1"/>
            <p:nvPr/>
          </p:nvSpPr>
          <p:spPr>
            <a:xfrm>
              <a:off x="207818" y="2057125"/>
              <a:ext cx="268374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Resolução de </a:t>
              </a: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Exercícios 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(0,0 a 2,0 pts) e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Avaliação Escrita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(0,0 a 8,0 pts).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g5deb50ef33_3_1"/>
          <p:cNvGrpSpPr/>
          <p:nvPr/>
        </p:nvGrpSpPr>
        <p:grpSpPr>
          <a:xfrm>
            <a:off x="2944204" y="2133493"/>
            <a:ext cx="3305700" cy="3483050"/>
            <a:chOff x="2944204" y="1189775"/>
            <a:chExt cx="3305700" cy="3483050"/>
          </a:xfrm>
        </p:grpSpPr>
        <p:sp>
          <p:nvSpPr>
            <p:cNvPr id="147" name="Google Shape;147;g5deb50ef33_3_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AV2</a:t>
              </a:r>
              <a:endParaRPr b="1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g5deb50ef33_3_1"/>
            <p:cNvSpPr txBox="1"/>
            <p:nvPr/>
          </p:nvSpPr>
          <p:spPr>
            <a:xfrm>
              <a:off x="3200400" y="2057125"/>
              <a:ext cx="2840182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Resolução de </a:t>
              </a: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Exercícios</a:t>
              </a: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(0,0 a 2,0 pts) e 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Avaliação Escrita </a:t>
              </a: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(0,0 a 8,0 pts).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Procedimentos de avaliação</a:t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5632316" y="2133493"/>
            <a:ext cx="3561791" cy="3483050"/>
            <a:chOff x="5632317" y="1189775"/>
            <a:chExt cx="3305700" cy="3483050"/>
          </a:xfrm>
        </p:grpSpPr>
        <p:sp>
          <p:nvSpPr>
            <p:cNvPr id="156" name="Google Shape;156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AV3</a:t>
              </a:r>
              <a:endParaRPr b="1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6167063" y="2057125"/>
              <a:ext cx="253872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Avaliação do </a:t>
              </a: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Projeto Final 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09/10/2020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0" y="2133707"/>
            <a:ext cx="3546900" cy="3482836"/>
            <a:chOff x="0" y="1189989"/>
            <a:chExt cx="3546900" cy="3482836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AV1</a:t>
              </a:r>
              <a:endParaRPr b="1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207818" y="2057125"/>
              <a:ext cx="268374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Resolução de </a:t>
              </a: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Exercícios 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22/09/2020</a:t>
              </a:r>
              <a:endParaRPr/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Avaliação Escrita</a:t>
              </a:r>
              <a:endParaRPr/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29/09/2020</a:t>
              </a:r>
              <a:endPara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2944204" y="2133493"/>
            <a:ext cx="3305700" cy="3483050"/>
            <a:chOff x="2944204" y="1189775"/>
            <a:chExt cx="3305700" cy="3483050"/>
          </a:xfrm>
        </p:grpSpPr>
        <p:sp>
          <p:nvSpPr>
            <p:cNvPr id="162" name="Google Shape;162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AV2</a:t>
              </a:r>
              <a:endParaRPr b="1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3200400" y="2057125"/>
              <a:ext cx="2840182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Resolução de </a:t>
              </a: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Exercícios</a:t>
              </a:r>
              <a:r>
                <a:rPr b="0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05/10/2020</a:t>
              </a:r>
              <a:endParaRPr/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Avaliação Escrita</a:t>
              </a:r>
              <a:endParaRPr/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07/10/2020</a:t>
              </a:r>
              <a:endParaRPr b="0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de8deb38_0_39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Sala virtual</a:t>
            </a:r>
            <a:endParaRPr/>
          </a:p>
        </p:txBody>
      </p:sp>
      <p:pic>
        <p:nvPicPr>
          <p:cNvPr id="170" name="Google Shape;170;g5dde8deb38_0_39"/>
          <p:cNvPicPr preferRelativeResize="0"/>
          <p:nvPr/>
        </p:nvPicPr>
        <p:blipFill rotWithShape="1">
          <a:blip r:embed="rId3">
            <a:alphaModFix/>
          </a:blip>
          <a:srcRect b="6534" l="13157" r="13263" t="23958"/>
          <a:stretch/>
        </p:blipFill>
        <p:spPr>
          <a:xfrm>
            <a:off x="0" y="1409356"/>
            <a:ext cx="9573492" cy="5084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5dde8deb38_0_39"/>
          <p:cNvSpPr txBox="1"/>
          <p:nvPr/>
        </p:nvSpPr>
        <p:spPr>
          <a:xfrm>
            <a:off x="2405496" y="4749371"/>
            <a:ext cx="4904509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xbk2tzv</a:t>
            </a:r>
            <a:endParaRPr b="1" i="0" sz="7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2018-02-07T18:34:25Z</dcterms:created>
  <dc:creator>Thays_Franca</dc:creator>
</cp:coreProperties>
</file>