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5" r:id="rId13"/>
    <p:sldId id="274" r:id="rId14"/>
    <p:sldId id="266" r:id="rId15"/>
    <p:sldId id="267" r:id="rId16"/>
    <p:sldId id="268" r:id="rId17"/>
    <p:sldId id="269" r:id="rId18"/>
    <p:sldId id="276" r:id="rId19"/>
    <p:sldId id="277" r:id="rId20"/>
    <p:sldId id="278" r:id="rId21"/>
    <p:sldId id="270" r:id="rId22"/>
    <p:sldId id="281" r:id="rId23"/>
    <p:sldId id="280" r:id="rId24"/>
    <p:sldId id="282" r:id="rId25"/>
    <p:sldId id="283" r:id="rId26"/>
    <p:sldId id="284" r:id="rId27"/>
    <p:sldId id="279" r:id="rId28"/>
    <p:sldId id="272" r:id="rId29"/>
  </p:sldIdLst>
  <p:sldSz cx="9144000" cy="6858000" type="screen4x3"/>
  <p:notesSz cx="6858000" cy="9144000"/>
  <p:embeddedFontLst>
    <p:embeddedFont>
      <p:font typeface="Trebuchet MS" panose="020B0603020202020204" pitchFamily="3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PT Sans Narrow" panose="020B0604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gJIibcYFQEJCRMRvKvV9RJLWZ9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4C3B2-B3C7-471E-BD81-F850772627BE}" type="doc">
      <dgm:prSet loTypeId="urn:microsoft.com/office/officeart/2009/layout/CircleArrowProcess" loCatId="process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EA2971CA-F30E-434D-8085-F51BE0E5CFBE}">
      <dgm:prSet phldrT="[Texto]"/>
      <dgm:spPr/>
      <dgm:t>
        <a:bodyPr/>
        <a:lstStyle/>
        <a:p>
          <a:r>
            <a:rPr lang="pt-BR" dirty="0" smtClean="0"/>
            <a:t>Requisitos</a:t>
          </a:r>
          <a:endParaRPr lang="pt-BR" dirty="0"/>
        </a:p>
      </dgm:t>
    </dgm:pt>
    <dgm:pt modelId="{32D395AA-E32D-4CFC-A825-8905CF45B4D9}" type="parTrans" cxnId="{349A9054-3B20-4D17-95D7-5788AA169C5D}">
      <dgm:prSet/>
      <dgm:spPr/>
      <dgm:t>
        <a:bodyPr/>
        <a:lstStyle/>
        <a:p>
          <a:endParaRPr lang="pt-BR"/>
        </a:p>
      </dgm:t>
    </dgm:pt>
    <dgm:pt modelId="{6C6066B5-772F-4DD3-A4A4-CBC5599CB242}" type="sibTrans" cxnId="{349A9054-3B20-4D17-95D7-5788AA169C5D}">
      <dgm:prSet/>
      <dgm:spPr/>
      <dgm:t>
        <a:bodyPr/>
        <a:lstStyle/>
        <a:p>
          <a:endParaRPr lang="pt-BR"/>
        </a:p>
      </dgm:t>
    </dgm:pt>
    <dgm:pt modelId="{84A77F38-2B88-4922-8083-703CF35308E0}">
      <dgm:prSet phldrT="[Texto]"/>
      <dgm:spPr/>
      <dgm:t>
        <a:bodyPr/>
        <a:lstStyle/>
        <a:p>
          <a:r>
            <a:rPr lang="pt-BR" dirty="0" smtClean="0"/>
            <a:t>Conceitual</a:t>
          </a:r>
          <a:endParaRPr lang="pt-BR" dirty="0"/>
        </a:p>
      </dgm:t>
    </dgm:pt>
    <dgm:pt modelId="{5A055D2A-4C4E-4172-8A5E-842393776022}" type="parTrans" cxnId="{8C68CFEA-75D5-4F7C-AEF4-9724DB762764}">
      <dgm:prSet/>
      <dgm:spPr/>
      <dgm:t>
        <a:bodyPr/>
        <a:lstStyle/>
        <a:p>
          <a:endParaRPr lang="pt-BR"/>
        </a:p>
      </dgm:t>
    </dgm:pt>
    <dgm:pt modelId="{FC4E92E6-E206-471E-AF4C-D6172DD53F98}" type="sibTrans" cxnId="{8C68CFEA-75D5-4F7C-AEF4-9724DB762764}">
      <dgm:prSet/>
      <dgm:spPr/>
      <dgm:t>
        <a:bodyPr/>
        <a:lstStyle/>
        <a:p>
          <a:endParaRPr lang="pt-BR"/>
        </a:p>
      </dgm:t>
    </dgm:pt>
    <dgm:pt modelId="{D38BF990-0A15-44CC-BAF3-DAB1946238A6}">
      <dgm:prSet phldrT="[Texto]"/>
      <dgm:spPr/>
      <dgm:t>
        <a:bodyPr/>
        <a:lstStyle/>
        <a:p>
          <a:r>
            <a:rPr lang="pt-BR" dirty="0" smtClean="0"/>
            <a:t>Lógico</a:t>
          </a:r>
          <a:endParaRPr lang="pt-BR" dirty="0"/>
        </a:p>
      </dgm:t>
    </dgm:pt>
    <dgm:pt modelId="{1C2D6017-4765-4AA1-92BA-D79F92C672D0}" type="parTrans" cxnId="{98B1A7B8-F553-44BD-99F3-76ED0E49705B}">
      <dgm:prSet/>
      <dgm:spPr/>
      <dgm:t>
        <a:bodyPr/>
        <a:lstStyle/>
        <a:p>
          <a:endParaRPr lang="pt-BR"/>
        </a:p>
      </dgm:t>
    </dgm:pt>
    <dgm:pt modelId="{9FF8227F-C96D-46A6-869B-C75E23431816}" type="sibTrans" cxnId="{98B1A7B8-F553-44BD-99F3-76ED0E49705B}">
      <dgm:prSet/>
      <dgm:spPr/>
      <dgm:t>
        <a:bodyPr/>
        <a:lstStyle/>
        <a:p>
          <a:endParaRPr lang="pt-BR"/>
        </a:p>
      </dgm:t>
    </dgm:pt>
    <dgm:pt modelId="{5654A274-C198-4C4C-B6C0-231E20E39153}">
      <dgm:prSet/>
      <dgm:spPr/>
      <dgm:t>
        <a:bodyPr/>
        <a:lstStyle/>
        <a:p>
          <a:r>
            <a:rPr lang="pt-BR" dirty="0" smtClean="0"/>
            <a:t>Físico</a:t>
          </a:r>
          <a:endParaRPr lang="pt-BR" dirty="0"/>
        </a:p>
      </dgm:t>
    </dgm:pt>
    <dgm:pt modelId="{C19C0683-60AB-409C-9B89-F8251D75E028}" type="parTrans" cxnId="{325F5B80-B201-446C-810D-FB940C2732D1}">
      <dgm:prSet/>
      <dgm:spPr/>
      <dgm:t>
        <a:bodyPr/>
        <a:lstStyle/>
        <a:p>
          <a:endParaRPr lang="pt-BR"/>
        </a:p>
      </dgm:t>
    </dgm:pt>
    <dgm:pt modelId="{98B6C193-2768-4C25-AAE5-381FCE78FE21}" type="sibTrans" cxnId="{325F5B80-B201-446C-810D-FB940C2732D1}">
      <dgm:prSet/>
      <dgm:spPr/>
      <dgm:t>
        <a:bodyPr/>
        <a:lstStyle/>
        <a:p>
          <a:endParaRPr lang="pt-BR"/>
        </a:p>
      </dgm:t>
    </dgm:pt>
    <dgm:pt modelId="{792859B9-9060-4FD1-88BC-093BA56FDD5E}" type="pres">
      <dgm:prSet presAssocID="{9014C3B2-B3C7-471E-BD81-F850772627BE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8DB614C3-7426-41D9-AD28-2EAAA1A442DB}" type="pres">
      <dgm:prSet presAssocID="{EA2971CA-F30E-434D-8085-F51BE0E5CFBE}" presName="Accent1" presStyleCnt="0"/>
      <dgm:spPr/>
    </dgm:pt>
    <dgm:pt modelId="{ACCD006A-64BA-47EB-836D-AA124E416703}" type="pres">
      <dgm:prSet presAssocID="{EA2971CA-F30E-434D-8085-F51BE0E5CFBE}" presName="Accent" presStyleLbl="node1" presStyleIdx="0" presStyleCnt="4"/>
      <dgm:spPr/>
    </dgm:pt>
    <dgm:pt modelId="{63EDFA93-E0A6-4F33-A3BE-293899D79FEF}" type="pres">
      <dgm:prSet presAssocID="{EA2971CA-F30E-434D-8085-F51BE0E5CFBE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2E791D-B111-4E3D-BFEE-76C04976B5A7}" type="pres">
      <dgm:prSet presAssocID="{84A77F38-2B88-4922-8083-703CF35308E0}" presName="Accent2" presStyleCnt="0"/>
      <dgm:spPr/>
    </dgm:pt>
    <dgm:pt modelId="{FB7A5135-FFE7-4E9D-B55D-3C8779B116F9}" type="pres">
      <dgm:prSet presAssocID="{84A77F38-2B88-4922-8083-703CF35308E0}" presName="Accent" presStyleLbl="node1" presStyleIdx="1" presStyleCnt="4"/>
      <dgm:spPr/>
    </dgm:pt>
    <dgm:pt modelId="{0BE07EFE-395A-4BC9-97EF-0ABB7538F4DA}" type="pres">
      <dgm:prSet presAssocID="{84A77F38-2B88-4922-8083-703CF35308E0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C248E81-B03E-4560-A708-69B56A678E82}" type="pres">
      <dgm:prSet presAssocID="{D38BF990-0A15-44CC-BAF3-DAB1946238A6}" presName="Accent3" presStyleCnt="0"/>
      <dgm:spPr/>
    </dgm:pt>
    <dgm:pt modelId="{D79F6A40-8F41-4C4D-AF15-A1A95782AE97}" type="pres">
      <dgm:prSet presAssocID="{D38BF990-0A15-44CC-BAF3-DAB1946238A6}" presName="Accent" presStyleLbl="node1" presStyleIdx="2" presStyleCnt="4"/>
      <dgm:spPr/>
    </dgm:pt>
    <dgm:pt modelId="{4AB895CD-80D5-40A8-85D3-2C01F4034C58}" type="pres">
      <dgm:prSet presAssocID="{D38BF990-0A15-44CC-BAF3-DAB1946238A6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44527C3-1B99-4685-B521-FD1949509310}" type="pres">
      <dgm:prSet presAssocID="{5654A274-C198-4C4C-B6C0-231E20E39153}" presName="Accent4" presStyleCnt="0"/>
      <dgm:spPr/>
    </dgm:pt>
    <dgm:pt modelId="{421D6144-3060-481B-93D8-7DA58FB98922}" type="pres">
      <dgm:prSet presAssocID="{5654A274-C198-4C4C-B6C0-231E20E39153}" presName="Accent" presStyleLbl="node1" presStyleIdx="3" presStyleCnt="4"/>
      <dgm:spPr/>
    </dgm:pt>
    <dgm:pt modelId="{4175D5FF-5E91-4E60-B95E-E211DD1D7DE8}" type="pres">
      <dgm:prSet presAssocID="{5654A274-C198-4C4C-B6C0-231E20E39153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4E98EEE-B10E-490B-88AB-454912A90C6D}" type="presOf" srcId="{EA2971CA-F30E-434D-8085-F51BE0E5CFBE}" destId="{63EDFA93-E0A6-4F33-A3BE-293899D79FEF}" srcOrd="0" destOrd="0" presId="urn:microsoft.com/office/officeart/2009/layout/CircleArrowProcess"/>
    <dgm:cxn modelId="{A1EB6D39-954B-4830-BEFE-A2B462DC6914}" type="presOf" srcId="{D38BF990-0A15-44CC-BAF3-DAB1946238A6}" destId="{4AB895CD-80D5-40A8-85D3-2C01F4034C58}" srcOrd="0" destOrd="0" presId="urn:microsoft.com/office/officeart/2009/layout/CircleArrowProcess"/>
    <dgm:cxn modelId="{325F5B80-B201-446C-810D-FB940C2732D1}" srcId="{9014C3B2-B3C7-471E-BD81-F850772627BE}" destId="{5654A274-C198-4C4C-B6C0-231E20E39153}" srcOrd="3" destOrd="0" parTransId="{C19C0683-60AB-409C-9B89-F8251D75E028}" sibTransId="{98B6C193-2768-4C25-AAE5-381FCE78FE21}"/>
    <dgm:cxn modelId="{8C68CFEA-75D5-4F7C-AEF4-9724DB762764}" srcId="{9014C3B2-B3C7-471E-BD81-F850772627BE}" destId="{84A77F38-2B88-4922-8083-703CF35308E0}" srcOrd="1" destOrd="0" parTransId="{5A055D2A-4C4E-4172-8A5E-842393776022}" sibTransId="{FC4E92E6-E206-471E-AF4C-D6172DD53F98}"/>
    <dgm:cxn modelId="{98B1A7B8-F553-44BD-99F3-76ED0E49705B}" srcId="{9014C3B2-B3C7-471E-BD81-F850772627BE}" destId="{D38BF990-0A15-44CC-BAF3-DAB1946238A6}" srcOrd="2" destOrd="0" parTransId="{1C2D6017-4765-4AA1-92BA-D79F92C672D0}" sibTransId="{9FF8227F-C96D-46A6-869B-C75E23431816}"/>
    <dgm:cxn modelId="{111B90DB-51BB-481D-8ACB-DB59D1096B8B}" type="presOf" srcId="{84A77F38-2B88-4922-8083-703CF35308E0}" destId="{0BE07EFE-395A-4BC9-97EF-0ABB7538F4DA}" srcOrd="0" destOrd="0" presId="urn:microsoft.com/office/officeart/2009/layout/CircleArrowProcess"/>
    <dgm:cxn modelId="{80BD391E-9846-4420-B64D-F48C31627D39}" type="presOf" srcId="{5654A274-C198-4C4C-B6C0-231E20E39153}" destId="{4175D5FF-5E91-4E60-B95E-E211DD1D7DE8}" srcOrd="0" destOrd="0" presId="urn:microsoft.com/office/officeart/2009/layout/CircleArrowProcess"/>
    <dgm:cxn modelId="{6AE760EE-BE6C-40A8-BEC0-7545727292AE}" type="presOf" srcId="{9014C3B2-B3C7-471E-BD81-F850772627BE}" destId="{792859B9-9060-4FD1-88BC-093BA56FDD5E}" srcOrd="0" destOrd="0" presId="urn:microsoft.com/office/officeart/2009/layout/CircleArrowProcess"/>
    <dgm:cxn modelId="{349A9054-3B20-4D17-95D7-5788AA169C5D}" srcId="{9014C3B2-B3C7-471E-BD81-F850772627BE}" destId="{EA2971CA-F30E-434D-8085-F51BE0E5CFBE}" srcOrd="0" destOrd="0" parTransId="{32D395AA-E32D-4CFC-A825-8905CF45B4D9}" sibTransId="{6C6066B5-772F-4DD3-A4A4-CBC5599CB242}"/>
    <dgm:cxn modelId="{C54EC1B4-82B3-4C58-8CB0-EFBDD9035B56}" type="presParOf" srcId="{792859B9-9060-4FD1-88BC-093BA56FDD5E}" destId="{8DB614C3-7426-41D9-AD28-2EAAA1A442DB}" srcOrd="0" destOrd="0" presId="urn:microsoft.com/office/officeart/2009/layout/CircleArrowProcess"/>
    <dgm:cxn modelId="{658E64F6-186A-4267-A824-BCB17A825169}" type="presParOf" srcId="{8DB614C3-7426-41D9-AD28-2EAAA1A442DB}" destId="{ACCD006A-64BA-47EB-836D-AA124E416703}" srcOrd="0" destOrd="0" presId="urn:microsoft.com/office/officeart/2009/layout/CircleArrowProcess"/>
    <dgm:cxn modelId="{AF2F96C7-5EEC-4ABD-93DD-7C8D3966A479}" type="presParOf" srcId="{792859B9-9060-4FD1-88BC-093BA56FDD5E}" destId="{63EDFA93-E0A6-4F33-A3BE-293899D79FEF}" srcOrd="1" destOrd="0" presId="urn:microsoft.com/office/officeart/2009/layout/CircleArrowProcess"/>
    <dgm:cxn modelId="{B5556E35-785A-4C0C-8BD3-89577FC251B0}" type="presParOf" srcId="{792859B9-9060-4FD1-88BC-093BA56FDD5E}" destId="{952E791D-B111-4E3D-BFEE-76C04976B5A7}" srcOrd="2" destOrd="0" presId="urn:microsoft.com/office/officeart/2009/layout/CircleArrowProcess"/>
    <dgm:cxn modelId="{B9D711AE-357C-436F-A69C-792A3D2CD1FF}" type="presParOf" srcId="{952E791D-B111-4E3D-BFEE-76C04976B5A7}" destId="{FB7A5135-FFE7-4E9D-B55D-3C8779B116F9}" srcOrd="0" destOrd="0" presId="urn:microsoft.com/office/officeart/2009/layout/CircleArrowProcess"/>
    <dgm:cxn modelId="{1F925A5C-7233-469A-A49D-49256491977A}" type="presParOf" srcId="{792859B9-9060-4FD1-88BC-093BA56FDD5E}" destId="{0BE07EFE-395A-4BC9-97EF-0ABB7538F4DA}" srcOrd="3" destOrd="0" presId="urn:microsoft.com/office/officeart/2009/layout/CircleArrowProcess"/>
    <dgm:cxn modelId="{E234D7D9-75B1-4994-B460-780A3417D4D0}" type="presParOf" srcId="{792859B9-9060-4FD1-88BC-093BA56FDD5E}" destId="{EC248E81-B03E-4560-A708-69B56A678E82}" srcOrd="4" destOrd="0" presId="urn:microsoft.com/office/officeart/2009/layout/CircleArrowProcess"/>
    <dgm:cxn modelId="{F9C1AD1D-6CAA-4ED9-893D-6DA57027D80E}" type="presParOf" srcId="{EC248E81-B03E-4560-A708-69B56A678E82}" destId="{D79F6A40-8F41-4C4D-AF15-A1A95782AE97}" srcOrd="0" destOrd="0" presId="urn:microsoft.com/office/officeart/2009/layout/CircleArrowProcess"/>
    <dgm:cxn modelId="{9A91E1C6-6BE4-4F77-B6D2-F20C3CFB2ABF}" type="presParOf" srcId="{792859B9-9060-4FD1-88BC-093BA56FDD5E}" destId="{4AB895CD-80D5-40A8-85D3-2C01F4034C58}" srcOrd="5" destOrd="0" presId="urn:microsoft.com/office/officeart/2009/layout/CircleArrowProcess"/>
    <dgm:cxn modelId="{D79456C2-1EE2-48A4-A84F-F83FDFCC5149}" type="presParOf" srcId="{792859B9-9060-4FD1-88BC-093BA56FDD5E}" destId="{744527C3-1B99-4685-B521-FD1949509310}" srcOrd="6" destOrd="0" presId="urn:microsoft.com/office/officeart/2009/layout/CircleArrowProcess"/>
    <dgm:cxn modelId="{14FD5E8B-9A26-4763-ABE2-C6A2E3C20DE5}" type="presParOf" srcId="{744527C3-1B99-4685-B521-FD1949509310}" destId="{421D6144-3060-481B-93D8-7DA58FB98922}" srcOrd="0" destOrd="0" presId="urn:microsoft.com/office/officeart/2009/layout/CircleArrowProcess"/>
    <dgm:cxn modelId="{08E24815-0772-4FBB-BD08-42E1F6F29807}" type="presParOf" srcId="{792859B9-9060-4FD1-88BC-093BA56FDD5E}" destId="{4175D5FF-5E91-4E60-B95E-E211DD1D7DE8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D006A-64BA-47EB-836D-AA124E416703}">
      <dsp:nvSpPr>
        <dsp:cNvPr id="0" name=""/>
        <dsp:cNvSpPr/>
      </dsp:nvSpPr>
      <dsp:spPr>
        <a:xfrm>
          <a:off x="2966443" y="0"/>
          <a:ext cx="2059133" cy="205934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DFA93-E0A6-4F33-A3BE-293899D79FEF}">
      <dsp:nvSpPr>
        <dsp:cNvPr id="0" name=""/>
        <dsp:cNvSpPr/>
      </dsp:nvSpPr>
      <dsp:spPr>
        <a:xfrm>
          <a:off x="3421067" y="745426"/>
          <a:ext cx="1149113" cy="574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Requisitos</a:t>
          </a:r>
          <a:endParaRPr lang="pt-BR" sz="1800" kern="1200" dirty="0"/>
        </a:p>
      </dsp:txBody>
      <dsp:txXfrm>
        <a:off x="3421067" y="745426"/>
        <a:ext cx="1149113" cy="574497"/>
      </dsp:txXfrm>
    </dsp:sp>
    <dsp:sp modelId="{FB7A5135-FFE7-4E9D-B55D-3C8779B116F9}">
      <dsp:nvSpPr>
        <dsp:cNvPr id="0" name=""/>
        <dsp:cNvSpPr/>
      </dsp:nvSpPr>
      <dsp:spPr>
        <a:xfrm>
          <a:off x="2394397" y="1183398"/>
          <a:ext cx="2059133" cy="205934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07EFE-395A-4BC9-97EF-0ABB7538F4DA}">
      <dsp:nvSpPr>
        <dsp:cNvPr id="0" name=""/>
        <dsp:cNvSpPr/>
      </dsp:nvSpPr>
      <dsp:spPr>
        <a:xfrm>
          <a:off x="2846704" y="1931009"/>
          <a:ext cx="1149113" cy="574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Conceitual</a:t>
          </a:r>
          <a:endParaRPr lang="pt-BR" sz="1800" kern="1200" dirty="0"/>
        </a:p>
      </dsp:txBody>
      <dsp:txXfrm>
        <a:off x="2846704" y="1931009"/>
        <a:ext cx="1149113" cy="574497"/>
      </dsp:txXfrm>
    </dsp:sp>
    <dsp:sp modelId="{D79F6A40-8F41-4C4D-AF15-A1A95782AE97}">
      <dsp:nvSpPr>
        <dsp:cNvPr id="0" name=""/>
        <dsp:cNvSpPr/>
      </dsp:nvSpPr>
      <dsp:spPr>
        <a:xfrm>
          <a:off x="2966443" y="2371166"/>
          <a:ext cx="2059133" cy="2059343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895CD-80D5-40A8-85D3-2C01F4034C58}">
      <dsp:nvSpPr>
        <dsp:cNvPr id="0" name=""/>
        <dsp:cNvSpPr/>
      </dsp:nvSpPr>
      <dsp:spPr>
        <a:xfrm>
          <a:off x="3421067" y="3116592"/>
          <a:ext cx="1149113" cy="574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Lógico</a:t>
          </a:r>
          <a:endParaRPr lang="pt-BR" sz="1800" kern="1200" dirty="0"/>
        </a:p>
      </dsp:txBody>
      <dsp:txXfrm>
        <a:off x="3421067" y="3116592"/>
        <a:ext cx="1149113" cy="574497"/>
      </dsp:txXfrm>
    </dsp:sp>
    <dsp:sp modelId="{421D6144-3060-481B-93D8-7DA58FB98922}">
      <dsp:nvSpPr>
        <dsp:cNvPr id="0" name=""/>
        <dsp:cNvSpPr/>
      </dsp:nvSpPr>
      <dsp:spPr>
        <a:xfrm>
          <a:off x="2541175" y="3691089"/>
          <a:ext cx="1769054" cy="1769910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5D5FF-5E91-4E60-B95E-E211DD1D7DE8}">
      <dsp:nvSpPr>
        <dsp:cNvPr id="0" name=""/>
        <dsp:cNvSpPr/>
      </dsp:nvSpPr>
      <dsp:spPr>
        <a:xfrm>
          <a:off x="2846704" y="4302175"/>
          <a:ext cx="1149113" cy="574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Físico</a:t>
          </a:r>
          <a:endParaRPr lang="pt-BR" sz="1800" kern="1200" dirty="0"/>
        </a:p>
      </dsp:txBody>
      <dsp:txXfrm>
        <a:off x="2846704" y="4302175"/>
        <a:ext cx="1149113" cy="574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1c5ba79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41c5ba79ed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g41c5ba79ed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1c5ba79e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41c5ba79ed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g41c5ba79ed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1c5ba79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41c5ba79ed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41c5ba79ed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1c5ba79e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41c5ba79ed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g41c5ba79ed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1c5ba79e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41c5ba79ed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41c5ba79ed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201a2a26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g7201a2a2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da14c5e5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5da14c5e5e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g5da14c5e5e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201a2a26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201a2a261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7201a2a261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201a2a26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201a2a261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7201a2a261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201a2a26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201a2a261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7201a2a261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201a2a2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201a2a261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7201a2a261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201a2a26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201a2a261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7201a2a261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01a2a26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01a2a261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7201a2a261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dde8deb3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5dde8deb38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g5dde8deb38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l="12564" t="8365" r="9980" b="12704"/>
          <a:stretch/>
        </p:blipFill>
        <p:spPr>
          <a:xfrm>
            <a:off x="3623687" y="1052736"/>
            <a:ext cx="1896625" cy="237626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>
            <a:off x="0" y="6691628"/>
            <a:ext cx="9144000" cy="166372"/>
          </a:xfrm>
          <a:prstGeom prst="rect">
            <a:avLst/>
          </a:prstGeom>
          <a:solidFill>
            <a:srgbClr val="155C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9144000" cy="138988"/>
          </a:xfrm>
          <a:prstGeom prst="rect">
            <a:avLst/>
          </a:prstGeom>
          <a:solidFill>
            <a:srgbClr val="155C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 rot="5400000">
            <a:off x="4623594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marL="914400" lvl="1" indent="-3810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marL="1371600" lvl="2" indent="-3810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4pPr>
            <a:lvl5pPr marL="2286000" lvl="4" indent="-3810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3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Trebuchet M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>
            <a:spLocks noGrp="1"/>
          </p:cNvSpPr>
          <p:nvPr>
            <p:ph type="pic" idx="2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"/>
          <p:cNvPicPr preferRelativeResize="0"/>
          <p:nvPr/>
        </p:nvPicPr>
        <p:blipFill rotWithShape="1">
          <a:blip r:embed="rId13">
            <a:alphaModFix/>
          </a:blip>
          <a:srcRect l="13841" t="10416" r="11302" b="12743"/>
          <a:stretch/>
        </p:blipFill>
        <p:spPr>
          <a:xfrm>
            <a:off x="4860032" y="2506663"/>
            <a:ext cx="4283969" cy="43513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"/>
          <p:cNvSpPr/>
          <p:nvPr/>
        </p:nvSpPr>
        <p:spPr>
          <a:xfrm>
            <a:off x="1252787" y="332656"/>
            <a:ext cx="7711702" cy="1044116"/>
          </a:xfrm>
          <a:prstGeom prst="rect">
            <a:avLst/>
          </a:prstGeom>
          <a:solidFill>
            <a:srgbClr val="155C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4"/>
          <p:cNvSpPr/>
          <p:nvPr/>
        </p:nvSpPr>
        <p:spPr>
          <a:xfrm>
            <a:off x="0" y="6691628"/>
            <a:ext cx="9144000" cy="166372"/>
          </a:xfrm>
          <a:prstGeom prst="rect">
            <a:avLst/>
          </a:prstGeom>
          <a:solidFill>
            <a:srgbClr val="155C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8090470" y="6356353"/>
            <a:ext cx="11620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</a:t>
            </a: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1908" y="166372"/>
            <a:ext cx="1200876" cy="139572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  <a:defRPr sz="4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.unicamp.br/~santanch/teaching/db/2016-2/slides/bd08-arquitetura-v01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1" y="3429000"/>
            <a:ext cx="9143999" cy="18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lang="pt-BR"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INFORMÁTICA</a:t>
            </a:r>
            <a:br>
              <a:rPr lang="pt-BR"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BR"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Banco de Dados I</a:t>
            </a:r>
            <a:endParaRPr sz="4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" y="5398418"/>
            <a:ext cx="9143998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Prof(a). Gilmara Maquiné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1c5ba79ed_0_20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/>
          </a:p>
        </p:txBody>
      </p:sp>
      <p:pic>
        <p:nvPicPr>
          <p:cNvPr id="163" name="Google Shape;163;g41c5ba79ed_0_20"/>
          <p:cNvPicPr preferRelativeResize="0"/>
          <p:nvPr/>
        </p:nvPicPr>
        <p:blipFill rotWithShape="1">
          <a:blip r:embed="rId3">
            <a:alphaModFix/>
          </a:blip>
          <a:srcRect l="16246" t="9567" r="16701" b="18767"/>
          <a:stretch/>
        </p:blipFill>
        <p:spPr>
          <a:xfrm>
            <a:off x="764673" y="1409350"/>
            <a:ext cx="7903262" cy="47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41c5ba79ed_0_20"/>
          <p:cNvSpPr txBox="1"/>
          <p:nvPr/>
        </p:nvSpPr>
        <p:spPr>
          <a:xfrm>
            <a:off x="2428788" y="6328875"/>
            <a:ext cx="45750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Fonte: GOMES JUNIOR, 2016</a:t>
            </a:r>
            <a:endParaRPr sz="12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SGBD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Definir um banco de dados envolve especificar os tipos, estruturas e restrições dos dados a serem armazenados.</a:t>
            </a:r>
          </a:p>
          <a:p>
            <a:pPr algn="just"/>
            <a:r>
              <a:rPr lang="pt-BR" dirty="0" smtClean="0"/>
              <a:t>A informação descritiva do banco de dados também é armazenada pelo SGBD, em formato de catalogo chamado de </a:t>
            </a:r>
            <a:r>
              <a:rPr lang="pt-BR" b="1" dirty="0" err="1" smtClean="0"/>
              <a:t>metadados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891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SGBD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Construir um banco de dados é o processo de armazenar os dados em algum meio controlado pelo SGBD.</a:t>
            </a:r>
          </a:p>
          <a:p>
            <a:pPr algn="just"/>
            <a:r>
              <a:rPr lang="pt-BR" dirty="0" smtClean="0"/>
              <a:t>Manipular de um banco de dados inclui funções de consulta ao banco de dados para recuperar dados específicos, atualização do banco de dados para refletir alterações do minimundo e geração de relatórios.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947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 do SGBD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37" y="1409243"/>
            <a:ext cx="4350328" cy="543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1c5ba79ed_0_28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Arquiteturas de SGBD</a:t>
            </a:r>
            <a:endParaRPr/>
          </a:p>
        </p:txBody>
      </p:sp>
      <p:sp>
        <p:nvSpPr>
          <p:cNvPr id="171" name="Google Shape;171;g41c5ba79ed_0_28"/>
          <p:cNvSpPr txBox="1">
            <a:spLocks noGrp="1"/>
          </p:cNvSpPr>
          <p:nvPr>
            <p:ph type="body" idx="1"/>
          </p:nvPr>
        </p:nvSpPr>
        <p:spPr>
          <a:xfrm>
            <a:off x="628650" y="160395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-BR" dirty="0"/>
              <a:t>Segundo Gomes Junior (2016)</a:t>
            </a:r>
            <a:endParaRPr dirty="0"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dirty="0"/>
              <a:t>O SGBD intermedia a manipulação dos dados para as aplicações.</a:t>
            </a:r>
            <a:endParaRPr dirty="0"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dirty="0"/>
              <a:t>Como esta intermediação é feita e quais elementos estão envolvidos depende do contexto da aplicação</a:t>
            </a:r>
            <a:endParaRPr dirty="0"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dirty="0"/>
              <a:t>Aplicações podem demandar diversas configurações de arquiteturas locais ou distribuídas (ou híbridas)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1c5ba79ed_0_35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Arquitetura local	</a:t>
            </a:r>
            <a:endParaRPr/>
          </a:p>
        </p:txBody>
      </p:sp>
      <p:sp>
        <p:nvSpPr>
          <p:cNvPr id="178" name="Google Shape;178;g41c5ba79ed_0_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Os dados estão armazenados no mesmo local da aplicação;</a:t>
            </a:r>
            <a:endParaRPr/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A literatura não os classifica como SGBDs.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1c5ba79ed_0_41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Arquitetura Cliente-Servidor</a:t>
            </a:r>
            <a:endParaRPr/>
          </a:p>
        </p:txBody>
      </p:sp>
      <p:sp>
        <p:nvSpPr>
          <p:cNvPr id="185" name="Google Shape;185;g41c5ba79ed_0_4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Usuário acessa a aplicação por um dispositivo Cliente (desktop, laptop, celular…)</a:t>
            </a:r>
            <a:endParaRPr/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Aplicação envia consultas para obter dados do SGBD (Servidor) </a:t>
            </a:r>
            <a:endParaRPr/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SGBD processa consulta e retorna dados para serem exibidos no Cliente.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1c5ba79ed_0_48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Arquitetura Cliente Servidor</a:t>
            </a:r>
            <a:endParaRPr/>
          </a:p>
        </p:txBody>
      </p:sp>
      <p:pic>
        <p:nvPicPr>
          <p:cNvPr id="192" name="Google Shape;192;g41c5ba79ed_0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275" y="1769025"/>
            <a:ext cx="8385600" cy="41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41c5ba79ed_0_48"/>
          <p:cNvSpPr/>
          <p:nvPr/>
        </p:nvSpPr>
        <p:spPr>
          <a:xfrm>
            <a:off x="6716525" y="4141225"/>
            <a:ext cx="2323800" cy="21132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dos SGBD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Segundo o modelo de dados:</a:t>
            </a:r>
          </a:p>
          <a:p>
            <a:r>
              <a:rPr lang="pt-BR" dirty="0" smtClean="0"/>
              <a:t>   Relacionais: empregado em muitos </a:t>
            </a:r>
            <a:r>
              <a:rPr lang="pt-BR" dirty="0"/>
              <a:t>sistemas </a:t>
            </a:r>
            <a:r>
              <a:rPr lang="pt-BR" dirty="0" smtClean="0"/>
              <a:t>comerciais. Armazenam </a:t>
            </a:r>
            <a:r>
              <a:rPr lang="pt-BR" dirty="0"/>
              <a:t>informações em estruturas </a:t>
            </a:r>
            <a:r>
              <a:rPr lang="pt-BR" dirty="0" smtClean="0"/>
              <a:t>chamadas tabelas</a:t>
            </a:r>
            <a:r>
              <a:rPr lang="pt-BR" dirty="0"/>
              <a:t>, compostas por colunas — atributos e linhas </a:t>
            </a:r>
            <a:r>
              <a:rPr lang="pt-BR" dirty="0" smtClean="0"/>
              <a:t>—, </a:t>
            </a:r>
            <a:r>
              <a:rPr lang="pt-BR" dirty="0" err="1" smtClean="0"/>
              <a:t>tuplas</a:t>
            </a:r>
            <a:r>
              <a:rPr lang="pt-BR" dirty="0" smtClean="0"/>
              <a:t> </a:t>
            </a:r>
            <a:r>
              <a:rPr lang="pt-BR" dirty="0"/>
              <a:t>ou registros.</a:t>
            </a:r>
            <a:endParaRPr lang="pt-BR" dirty="0" smtClean="0"/>
          </a:p>
          <a:p>
            <a:r>
              <a:rPr lang="pt-BR" dirty="0" smtClean="0"/>
              <a:t>   Objeto-relacionais</a:t>
            </a:r>
            <a:r>
              <a:rPr lang="pt-BR" dirty="0"/>
              <a:t>: combina o benefícios do modelo Relacional com a capacidade de modelagem do modelo </a:t>
            </a:r>
            <a:r>
              <a:rPr lang="pt-BR" dirty="0" smtClean="0"/>
              <a:t>de Orientação a objetos.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504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dos SGBD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Segundo o número de usuários:</a:t>
            </a:r>
          </a:p>
          <a:p>
            <a:r>
              <a:rPr lang="pt-BR" dirty="0" smtClean="0"/>
              <a:t>Monousuário</a:t>
            </a:r>
          </a:p>
          <a:p>
            <a:r>
              <a:rPr lang="pt-BR" dirty="0" smtClean="0"/>
              <a:t>Multiusuário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15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Introdução a Banco de Dados;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Arquitetura de SGBD;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Exercícios;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Referências.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dos SGBD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Segundo o número de locais:</a:t>
            </a:r>
          </a:p>
          <a:p>
            <a:r>
              <a:rPr lang="pt-BR" dirty="0" smtClean="0"/>
              <a:t>Centralizado</a:t>
            </a:r>
          </a:p>
          <a:p>
            <a:r>
              <a:rPr lang="pt-BR" dirty="0" smtClean="0"/>
              <a:t>Distribuído</a:t>
            </a:r>
          </a:p>
          <a:p>
            <a:r>
              <a:rPr lang="pt-BR" dirty="0" smtClean="0"/>
              <a:t>Homogêneo</a:t>
            </a:r>
          </a:p>
          <a:p>
            <a:r>
              <a:rPr lang="pt-BR" dirty="0" err="1" smtClean="0"/>
              <a:t>Heterogênos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572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201a2a261_0_0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pt-BR"/>
              <a:t>Vamos exercitar?</a:t>
            </a:r>
            <a:endParaRPr/>
          </a:p>
        </p:txBody>
      </p:sp>
      <p:pic>
        <p:nvPicPr>
          <p:cNvPr id="199" name="Google Shape;199;g7201a2a261_0_0" descr="Resultado de imagem para quadro negro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5860" y="1628800"/>
            <a:ext cx="7092281" cy="4499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7201a2a261_0_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-30151" y="4943050"/>
            <a:ext cx="1810200" cy="18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7201a2a261_0_0"/>
          <p:cNvSpPr txBox="1"/>
          <p:nvPr/>
        </p:nvSpPr>
        <p:spPr>
          <a:xfrm>
            <a:off x="1252786" y="1844823"/>
            <a:ext cx="6631500" cy="41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AutoNum type="arabicParenR"/>
            </a:pPr>
            <a:r>
              <a:rPr lang="pt-BR" sz="24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Elabore um mapa mental que resuma os as principais características do SGBD</a:t>
            </a:r>
            <a:r>
              <a:rPr lang="pt-BR" sz="24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572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AutoNum type="arabicParenR"/>
            </a:pPr>
            <a:r>
              <a:rPr lang="pt-BR" sz="24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Quais as tipologias de arquitetura de SGBD?</a:t>
            </a:r>
          </a:p>
          <a:p>
            <a:pPr marL="4572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AutoNum type="arabicParenR"/>
            </a:pPr>
            <a:r>
              <a:rPr lang="pt-BR" sz="24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Em um cenário com múltiplos usuários acessando simultaneamente o banco de dados, qual a melhor solução? Justifique.</a:t>
            </a:r>
          </a:p>
          <a:p>
            <a:pPr marL="4572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AutoNum type="arabicParenR"/>
            </a:pPr>
            <a:r>
              <a:rPr lang="pt-BR" sz="24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Escolha uma aplicação que você costuma utilizar. Elabore um esquema de possível banco de dados que represente a aplicação escolhida.</a:t>
            </a:r>
          </a:p>
          <a:p>
            <a:pPr marL="4572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AutoNum type="arabicParenR"/>
            </a:pPr>
            <a:endParaRPr lang="pt-BR" sz="2400" dirty="0" smtClean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AutoNum type="arabicParenR"/>
            </a:pPr>
            <a:endParaRPr lang="pt-BR" sz="2400" dirty="0" smtClean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AutoNum type="arabicParenR"/>
            </a:pPr>
            <a:endParaRPr sz="24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 de Projetos de Bancos de Dados</a:t>
            </a:r>
            <a:endParaRPr lang="pt-BR" dirty="0"/>
          </a:p>
        </p:txBody>
      </p:sp>
      <p:graphicFrame>
        <p:nvGraphicFramePr>
          <p:cNvPr id="4" name="Diagrama 3"/>
          <p:cNvGraphicFramePr/>
          <p:nvPr>
            <p:extLst/>
          </p:nvPr>
        </p:nvGraphicFramePr>
        <p:xfrm>
          <a:off x="559378" y="1284649"/>
          <a:ext cx="7419975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Google Shape;157;g722d2d7183_0_18"/>
          <p:cNvSpPr txBox="1"/>
          <p:nvPr/>
        </p:nvSpPr>
        <p:spPr>
          <a:xfrm>
            <a:off x="5098380" y="6317674"/>
            <a:ext cx="2937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(FERREIRA, 2016)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93;g41c5ba79ed_0_48"/>
          <p:cNvSpPr/>
          <p:nvPr/>
        </p:nvSpPr>
        <p:spPr>
          <a:xfrm>
            <a:off x="3349871" y="1284649"/>
            <a:ext cx="2323800" cy="21132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920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Importância do levantamento de requisitos</a:t>
            </a:r>
            <a:endParaRPr lang="pt-BR" sz="36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2" y="1409243"/>
            <a:ext cx="8853055" cy="540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7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 são requisitos?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pt-BR" dirty="0"/>
              <a:t>Um requisito é uma característica do sistema ou a </a:t>
            </a:r>
            <a:r>
              <a:rPr lang="pt-BR" dirty="0" smtClean="0"/>
              <a:t>descrição de </a:t>
            </a:r>
            <a:r>
              <a:rPr lang="pt-BR" dirty="0"/>
              <a:t>algo que o sistema é capaz de realizar para atingir os </a:t>
            </a:r>
            <a:r>
              <a:rPr lang="pt-BR" dirty="0" smtClean="0"/>
              <a:t>seus objetivos </a:t>
            </a:r>
            <a:r>
              <a:rPr lang="pt-BR" dirty="0"/>
              <a:t>(</a:t>
            </a:r>
            <a:r>
              <a:rPr lang="pt-BR" dirty="0" err="1"/>
              <a:t>Pfleeger</a:t>
            </a:r>
            <a:r>
              <a:rPr lang="pt-BR" dirty="0"/>
              <a:t>, 2004</a:t>
            </a:r>
            <a:r>
              <a:rPr lang="pt-BR" dirty="0" smtClean="0"/>
              <a:t>).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pt-BR" dirty="0" smtClean="0"/>
              <a:t>Compreender os requisitos faz parte das atribuições do desenvolvedor.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pt-BR" dirty="0" smtClean="0"/>
              <a:t>Levantamento de requisitos é uma atividade fundamental para que o desenvolvimento seja bem sucedido.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932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 utilidade?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pt-BR" dirty="0"/>
              <a:t>Identificar as necessidades </a:t>
            </a:r>
            <a:r>
              <a:rPr lang="pt-BR" dirty="0" smtClean="0"/>
              <a:t>dos usuários;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pt-BR" dirty="0"/>
              <a:t>Verificar a viabilidade de implementar estas </a:t>
            </a:r>
            <a:r>
              <a:rPr lang="pt-BR" dirty="0" smtClean="0"/>
              <a:t>necessidades;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pt-BR" dirty="0"/>
              <a:t>Distribuir as funções do sistema entre as pessoas, o hardware, o software e outros elementos do </a:t>
            </a:r>
            <a:r>
              <a:rPr lang="pt-BR" dirty="0" smtClean="0"/>
              <a:t>sistema</a:t>
            </a:r>
            <a:r>
              <a:rPr lang="pt-BR" dirty="0"/>
              <a:t>;</a:t>
            </a:r>
            <a:endParaRPr lang="pt-BR" dirty="0" smtClean="0"/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pt-BR" dirty="0"/>
              <a:t>Criar um modelo do </a:t>
            </a:r>
            <a:r>
              <a:rPr lang="pt-BR" dirty="0" smtClean="0"/>
              <a:t>banco </a:t>
            </a:r>
            <a:r>
              <a:rPr lang="pt-BR" dirty="0"/>
              <a:t>que será utilizado nas fases de desenvolvimento seguintes.</a:t>
            </a:r>
          </a:p>
        </p:txBody>
      </p:sp>
    </p:spTree>
    <p:extLst>
      <p:ext uri="{BB962C8B-B14F-4D97-AF65-F5344CB8AC3E}">
        <p14:creationId xmlns:p14="http://schemas.microsoft.com/office/powerpoint/2010/main" val="387002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para levantamento de requisitos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+mj-lt"/>
              <a:buAutoNum type="arabicPeriod"/>
            </a:pPr>
            <a:r>
              <a:rPr lang="pt-BR" dirty="0"/>
              <a:t>Observação do cenário; </a:t>
            </a:r>
            <a:endParaRPr lang="pt-BR" dirty="0" smtClean="0"/>
          </a:p>
          <a:p>
            <a:pPr marL="685800" indent="-457200">
              <a:buFont typeface="+mj-lt"/>
              <a:buAutoNum type="arabicPeriod"/>
            </a:pPr>
            <a:r>
              <a:rPr lang="pt-BR" dirty="0" smtClean="0"/>
              <a:t>Entrevista </a:t>
            </a:r>
            <a:r>
              <a:rPr lang="pt-BR" dirty="0"/>
              <a:t>com </a:t>
            </a:r>
            <a:r>
              <a:rPr lang="pt-BR" dirty="0" err="1"/>
              <a:t>stakeholders</a:t>
            </a:r>
            <a:r>
              <a:rPr lang="pt-BR" dirty="0"/>
              <a:t>; </a:t>
            </a:r>
            <a:endParaRPr lang="pt-BR" dirty="0" smtClean="0"/>
          </a:p>
          <a:p>
            <a:pPr marL="685800" indent="-457200">
              <a:buFont typeface="+mj-lt"/>
              <a:buAutoNum type="arabicPeriod"/>
            </a:pPr>
            <a:r>
              <a:rPr lang="pt-BR" dirty="0" smtClean="0"/>
              <a:t>Workshop </a:t>
            </a:r>
            <a:r>
              <a:rPr lang="pt-BR" dirty="0"/>
              <a:t>de requisitos; </a:t>
            </a:r>
            <a:endParaRPr lang="pt-BR" dirty="0" smtClean="0"/>
          </a:p>
          <a:p>
            <a:pPr marL="685800" indent="-457200">
              <a:buFont typeface="+mj-lt"/>
              <a:buAutoNum type="arabicPeriod"/>
            </a:pPr>
            <a:r>
              <a:rPr lang="pt-BR" dirty="0" smtClean="0"/>
              <a:t>Testes </a:t>
            </a:r>
            <a:r>
              <a:rPr lang="pt-BR" dirty="0"/>
              <a:t>de mesa; </a:t>
            </a:r>
            <a:endParaRPr lang="pt-BR" dirty="0" smtClean="0"/>
          </a:p>
          <a:p>
            <a:pPr marL="685800" indent="-457200">
              <a:buFont typeface="+mj-lt"/>
              <a:buAutoNum type="arabicPeriod"/>
            </a:pPr>
            <a:r>
              <a:rPr lang="pt-BR" dirty="0" smtClean="0"/>
              <a:t>Estudo </a:t>
            </a:r>
            <a:r>
              <a:rPr lang="pt-BR" dirty="0"/>
              <a:t>de mercado</a:t>
            </a:r>
            <a:r>
              <a:rPr lang="pt-BR" dirty="0" smtClean="0"/>
              <a:t>;</a:t>
            </a:r>
          </a:p>
          <a:p>
            <a:pPr marL="685800" indent="-457200">
              <a:buFont typeface="+mj-lt"/>
              <a:buAutoNum type="arabicPeriod"/>
            </a:pPr>
            <a:r>
              <a:rPr lang="pt-BR" i="1" dirty="0" err="1"/>
              <a:t>Brainstorm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55362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amanhã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5581" y="1825625"/>
            <a:ext cx="7058892" cy="4351338"/>
          </a:xfrm>
        </p:spPr>
        <p:txBody>
          <a:bodyPr>
            <a:noAutofit/>
          </a:bodyPr>
          <a:lstStyle/>
          <a:p>
            <a:pPr marL="685800" indent="-457200" algn="just">
              <a:buAutoNum type="arabicParenR"/>
            </a:pPr>
            <a:r>
              <a:rPr lang="pt-BR" sz="2000" dirty="0" smtClean="0"/>
              <a:t>O que são requisitos?</a:t>
            </a:r>
          </a:p>
          <a:p>
            <a:pPr marL="685800" indent="-457200" algn="just">
              <a:buAutoNum type="arabicParenR"/>
            </a:pPr>
            <a:r>
              <a:rPr lang="pt-BR" sz="2000" dirty="0" smtClean="0"/>
              <a:t>O que é a modelagem conceitual?</a:t>
            </a:r>
          </a:p>
          <a:p>
            <a:pPr marL="685800" indent="-457200" algn="just">
              <a:buAutoNum type="arabicParenR"/>
            </a:pPr>
            <a:r>
              <a:rPr lang="pt-BR" sz="2000" dirty="0" smtClean="0"/>
              <a:t>Como representar os papéis do mundo real em um SGBD?</a:t>
            </a:r>
          </a:p>
          <a:p>
            <a:pPr marL="685800" indent="-457200" algn="just">
              <a:buAutoNum type="arabicParenR"/>
            </a:pPr>
            <a:r>
              <a:rPr lang="pt-BR" sz="2000" dirty="0" smtClean="0"/>
              <a:t>Você foi contratado para elaborar o banco de dados de uma loja virtual de calçados. O cliente utilizou o </a:t>
            </a:r>
            <a:r>
              <a:rPr lang="pt-BR" sz="2000" dirty="0" err="1" smtClean="0"/>
              <a:t>whatsapp</a:t>
            </a:r>
            <a:r>
              <a:rPr lang="pt-BR" sz="2000" dirty="0" smtClean="0"/>
              <a:t> para dizer que “Preciso de um sistema para o meu estoque”. Considerando o cenário, qual a técnica mais indicada para levantar os requisitos?</a:t>
            </a:r>
          </a:p>
          <a:p>
            <a:pPr marL="685800" indent="-457200" algn="just">
              <a:buAutoNum type="arabicParenR"/>
            </a:pPr>
            <a:endParaRPr lang="pt-BR" sz="2000" dirty="0"/>
          </a:p>
        </p:txBody>
      </p:sp>
      <p:pic>
        <p:nvPicPr>
          <p:cNvPr id="4" name="Google Shape;27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61513" y="4720546"/>
            <a:ext cx="2064327" cy="1969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217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da14c5e5e_0_16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18" name="Google Shape;218;g5da14c5e5e_0_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ELMASRI, R.; NAVATHE, S. B. </a:t>
            </a:r>
            <a:r>
              <a:rPr lang="pt-BR" b="1"/>
              <a:t>Sistemas de Banco de Dados</a:t>
            </a:r>
            <a:r>
              <a:rPr lang="pt-BR"/>
              <a:t>. Pearson Education, 2010.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GOMES JUNIOR, L. C. Slides de Luiz Celso Gomes-Jr Aula ministrada por André Santanchè Instituto de Computação – UNICAMP, 2016. Acesso em: 04 set. 2019. Disponível em: &lt;</a:t>
            </a: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https://www.ic.unicamp.br/~santanch/teaching/db/2016-2/slides/bd08-arquitetura-v01.pdf</a:t>
            </a:r>
            <a:r>
              <a:rPr lang="pt-BR"/>
              <a:t>&gt;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201a2a261_0_8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 Banco de Dados</a:t>
            </a:r>
            <a:endParaRPr/>
          </a:p>
        </p:txBody>
      </p:sp>
      <p:sp>
        <p:nvSpPr>
          <p:cNvPr id="110" name="Google Shape;110;g7201a2a261_0_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De maneira geral, podemos afirmar que Banco de dados é um repositório onde os dados são armazenados para serem usado por algum software para um fim específico.</a:t>
            </a:r>
            <a:endParaRPr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201a2a261_0_15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 Banco de Dados</a:t>
            </a:r>
            <a:endParaRPr/>
          </a:p>
        </p:txBody>
      </p:sp>
      <p:sp>
        <p:nvSpPr>
          <p:cNvPr id="117" name="Google Shape;117;g7201a2a261_0_15"/>
          <p:cNvSpPr txBox="1">
            <a:spLocks noGrp="1"/>
          </p:cNvSpPr>
          <p:nvPr>
            <p:ph type="body" idx="1"/>
          </p:nvPr>
        </p:nvSpPr>
        <p:spPr>
          <a:xfrm>
            <a:off x="628650" y="1777150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Segundo Navathe (2010)</a:t>
            </a:r>
            <a:endParaRPr/>
          </a:p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Um banco de dados representa alguns aspectos do mundo real. </a:t>
            </a:r>
            <a:endParaRPr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Um banco de dados é uma coleção lógica e coerente de dados com algum significado inerente. </a:t>
            </a:r>
            <a:endParaRPr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Uma organização de dados ao acaso (randômica) não pode ser corretamente interpretada como um banco de dados.  </a:t>
            </a:r>
            <a:endParaRPr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201a2a261_0_22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 Banco de Dados</a:t>
            </a:r>
            <a:endParaRPr/>
          </a:p>
        </p:txBody>
      </p:sp>
      <p:sp>
        <p:nvSpPr>
          <p:cNvPr id="124" name="Google Shape;124;g7201a2a261_0_22"/>
          <p:cNvSpPr txBox="1">
            <a:spLocks noGrp="1"/>
          </p:cNvSpPr>
          <p:nvPr>
            <p:ph type="body" idx="1"/>
          </p:nvPr>
        </p:nvSpPr>
        <p:spPr>
          <a:xfrm>
            <a:off x="628650" y="1777150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É importante ressaltar que o banco de dados é</a:t>
            </a:r>
            <a:endParaRPr/>
          </a:p>
          <a:p>
            <a:pPr marL="914400" lvl="1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projetado, construído e povoado por dados, atendendo a uma proposta específica. Possui um grupo de usuários definido e algumas aplicações pre-concebidas, de acordo com o interesse desse grupo de usuários (NAVATHE, 2010)</a:t>
            </a:r>
            <a:endParaRPr b="1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201a2a261_0_28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Então….</a:t>
            </a:r>
            <a:endParaRPr/>
          </a:p>
        </p:txBody>
      </p:sp>
      <p:pic>
        <p:nvPicPr>
          <p:cNvPr id="131" name="Google Shape;131;g7201a2a261_0_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288" y="2548164"/>
            <a:ext cx="3491285" cy="320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7201a2a261_0_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1305" y="4158818"/>
            <a:ext cx="2519078" cy="2519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7201a2a261_0_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5526344" y="1837150"/>
            <a:ext cx="3617656" cy="331973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7201a2a261_0_28"/>
          <p:cNvSpPr txBox="1"/>
          <p:nvPr/>
        </p:nvSpPr>
        <p:spPr>
          <a:xfrm>
            <a:off x="5970630" y="2379722"/>
            <a:ext cx="2729100" cy="12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800" b="1">
                <a:latin typeface="PT Sans Narrow"/>
                <a:ea typeface="PT Sans Narrow"/>
                <a:cs typeface="PT Sans Narrow"/>
                <a:sym typeface="PT Sans Narrow"/>
              </a:rPr>
              <a:t>Posso considerar qualquer software um banco de dados?</a:t>
            </a:r>
            <a:endParaRPr sz="2800" b="1" i="0" u="none" strike="noStrike" cap="none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5" name="Google Shape;135;g7201a2a261_0_28"/>
          <p:cNvSpPr txBox="1"/>
          <p:nvPr/>
        </p:nvSpPr>
        <p:spPr>
          <a:xfrm>
            <a:off x="634393" y="3307597"/>
            <a:ext cx="2729100" cy="12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800" b="1">
                <a:latin typeface="PT Sans Narrow"/>
                <a:ea typeface="PT Sans Narrow"/>
                <a:cs typeface="PT Sans Narrow"/>
                <a:sym typeface="PT Sans Narrow"/>
              </a:rPr>
              <a:t>Existem softwares específicos para armazenar dados?</a:t>
            </a:r>
            <a:endParaRPr sz="2800" b="1" i="0" u="none" strike="noStrike" cap="none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201a2a261_0_39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/>
              <a:t>Sistema Gerenciador de Banco de Dados (SGBD)</a:t>
            </a:r>
            <a:endParaRPr sz="3800"/>
          </a:p>
        </p:txBody>
      </p:sp>
      <p:sp>
        <p:nvSpPr>
          <p:cNvPr id="142" name="Google Shape;142;g7201a2a261_0_3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Podemos afirmar que o Sistema Gerenciador de Banco de Dados (SGBD) são softwares utilizados para administrar os dados armazenados. </a:t>
            </a:r>
            <a:endParaRPr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Dentre eles podemos citar o SQL Server da Microsoft, o Oracle, o DB2 da IBM, o MySQL, o PostgreSQL, o Interbase, entre outros.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201a2a261_0_45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/>
              <a:t>SGBD</a:t>
            </a:r>
            <a:endParaRPr sz="3800"/>
          </a:p>
        </p:txBody>
      </p:sp>
      <p:sp>
        <p:nvSpPr>
          <p:cNvPr id="149" name="Google Shape;149;g7201a2a261_0_45"/>
          <p:cNvSpPr txBox="1">
            <a:spLocks noGrp="1"/>
          </p:cNvSpPr>
          <p:nvPr>
            <p:ph type="body" idx="1"/>
          </p:nvPr>
        </p:nvSpPr>
        <p:spPr>
          <a:xfrm>
            <a:off x="642505" y="1645516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Segundo </a:t>
            </a:r>
            <a:r>
              <a:rPr lang="pt-BR" dirty="0" err="1"/>
              <a:t>Navathe</a:t>
            </a:r>
            <a:r>
              <a:rPr lang="pt-BR" dirty="0"/>
              <a:t> (2010)</a:t>
            </a:r>
            <a:endParaRPr dirty="0"/>
          </a:p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-BR" dirty="0"/>
              <a:t>Um sistema gerenciador de banco de dados (SGBD) é uma coleção de programas que permite aos usuários criar e manter um banco de dados. </a:t>
            </a:r>
            <a:endParaRPr dirty="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dirty="0"/>
              <a:t>Um sistema de software de </a:t>
            </a:r>
            <a:r>
              <a:rPr lang="pt-BR" dirty="0" smtClean="0"/>
              <a:t>uso </a:t>
            </a:r>
            <a:r>
              <a:rPr lang="pt-BR" dirty="0"/>
              <a:t>geral que facilita os processos de </a:t>
            </a:r>
            <a:r>
              <a:rPr lang="pt-BR" i="1" dirty="0"/>
              <a:t>definição</a:t>
            </a:r>
            <a:r>
              <a:rPr lang="pt-BR" dirty="0"/>
              <a:t>, </a:t>
            </a:r>
            <a:r>
              <a:rPr lang="pt-BR" i="1" dirty="0"/>
              <a:t>construção</a:t>
            </a:r>
            <a:r>
              <a:rPr lang="pt-BR" dirty="0"/>
              <a:t>, </a:t>
            </a:r>
            <a:r>
              <a:rPr lang="pt-BR" i="1" dirty="0"/>
              <a:t>manipulação</a:t>
            </a:r>
            <a:r>
              <a:rPr lang="pt-BR" dirty="0"/>
              <a:t> e </a:t>
            </a:r>
            <a:r>
              <a:rPr lang="pt-BR" i="1" dirty="0"/>
              <a:t>compartilhamento</a:t>
            </a:r>
            <a:r>
              <a:rPr lang="pt-BR" dirty="0"/>
              <a:t> de bancos de dados entre vários usuários e aplicações.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dde8deb38_0_14"/>
          <p:cNvSpPr txBox="1">
            <a:spLocks noGrp="1"/>
          </p:cNvSpPr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SGBD</a:t>
            </a:r>
            <a:endParaRPr/>
          </a:p>
        </p:txBody>
      </p:sp>
      <p:sp>
        <p:nvSpPr>
          <p:cNvPr id="156" name="Google Shape;156;g5dde8deb38_0_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São responsáveis pelo armazenamento, gerenciamento e disponibilização dos dados;</a:t>
            </a:r>
            <a:endParaRPr/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Armazenamento e acesso a uma grande quantidade de dados persistentes de forma eficiente, confiável, conveniente, segura e multi-usuário.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1015</Words>
  <Application>Microsoft Office PowerPoint</Application>
  <PresentationFormat>Apresentação na tela (4:3)</PresentationFormat>
  <Paragraphs>122</Paragraphs>
  <Slides>28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Trebuchet MS</vt:lpstr>
      <vt:lpstr>Calibri</vt:lpstr>
      <vt:lpstr>Arial</vt:lpstr>
      <vt:lpstr>PT Sans Narrow</vt:lpstr>
      <vt:lpstr>Noto Sans Symbols</vt:lpstr>
      <vt:lpstr>Tema do Office</vt:lpstr>
      <vt:lpstr>Apresentação do PowerPoint</vt:lpstr>
      <vt:lpstr>Roteiro</vt:lpstr>
      <vt:lpstr>Introdução a Banco de Dados</vt:lpstr>
      <vt:lpstr>Introdução a Banco de Dados</vt:lpstr>
      <vt:lpstr>Introdução a Banco de Dados</vt:lpstr>
      <vt:lpstr>Então….</vt:lpstr>
      <vt:lpstr>Sistema Gerenciador de Banco de Dados (SGBD)</vt:lpstr>
      <vt:lpstr>SGBD</vt:lpstr>
      <vt:lpstr>SGBD</vt:lpstr>
      <vt:lpstr>Apresentação do PowerPoint</vt:lpstr>
      <vt:lpstr>SGBD</vt:lpstr>
      <vt:lpstr>SGBD</vt:lpstr>
      <vt:lpstr>Visão geral do SGBD</vt:lpstr>
      <vt:lpstr>Arquiteturas de SGBD</vt:lpstr>
      <vt:lpstr>Arquitetura local </vt:lpstr>
      <vt:lpstr>Arquitetura Cliente-Servidor</vt:lpstr>
      <vt:lpstr>Arquitetura Cliente Servidor</vt:lpstr>
      <vt:lpstr>Classificação dos SGBD</vt:lpstr>
      <vt:lpstr>Classificação dos SGBD</vt:lpstr>
      <vt:lpstr>Classificação dos SGBD</vt:lpstr>
      <vt:lpstr>Vamos exercitar?</vt:lpstr>
      <vt:lpstr>Visão Geral de Projetos de Bancos de Dados</vt:lpstr>
      <vt:lpstr>Importância do levantamento de requisitos</vt:lpstr>
      <vt:lpstr>Que são requisitos?</vt:lpstr>
      <vt:lpstr>Qual a utilidade?</vt:lpstr>
      <vt:lpstr>Técnicas para levantamento de requisitos</vt:lpstr>
      <vt:lpstr>Para amanhã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Thays_Franca</dc:creator>
  <cp:lastModifiedBy>Gilmara Maquiné</cp:lastModifiedBy>
  <cp:revision>27</cp:revision>
  <dcterms:created xsi:type="dcterms:W3CDTF">2018-02-07T18:34:25Z</dcterms:created>
  <dcterms:modified xsi:type="dcterms:W3CDTF">2020-09-19T01:46:46Z</dcterms:modified>
</cp:coreProperties>
</file>