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91" r:id="rId7"/>
    <p:sldId id="262" r:id="rId8"/>
    <p:sldId id="263" r:id="rId9"/>
    <p:sldId id="264" r:id="rId10"/>
    <p:sldId id="261" r:id="rId11"/>
    <p:sldId id="265" r:id="rId12"/>
    <p:sldId id="267" r:id="rId13"/>
    <p:sldId id="284" r:id="rId14"/>
    <p:sldId id="283" r:id="rId15"/>
    <p:sldId id="268" r:id="rId16"/>
    <p:sldId id="285" r:id="rId17"/>
    <p:sldId id="286" r:id="rId18"/>
    <p:sldId id="270" r:id="rId19"/>
    <p:sldId id="271" r:id="rId20"/>
    <p:sldId id="272" r:id="rId21"/>
    <p:sldId id="288" r:id="rId22"/>
    <p:sldId id="290" r:id="rId23"/>
    <p:sldId id="289" r:id="rId24"/>
    <p:sldId id="282" r:id="rId25"/>
    <p:sldId id="281" r:id="rId26"/>
    <p:sldId id="287" r:id="rId27"/>
    <p:sldId id="273" r:id="rId28"/>
    <p:sldId id="279" r:id="rId29"/>
    <p:sldId id="280" r:id="rId30"/>
  </p:sldIdLst>
  <p:sldSz cx="9144000" cy="6858000" type="screen4x3"/>
  <p:notesSz cx="6858000" cy="9144000"/>
  <p:embeddedFontLst>
    <p:embeddedFont>
      <p:font typeface="PT Sans Narrow" panose="020B0604020202020204" charset="0"/>
      <p:regular r:id="rId32"/>
      <p:bold r:id="rId33"/>
    </p:embeddedFont>
    <p:embeddedFont>
      <p:font typeface="Trebuchet MS" panose="020B0603020202020204" pitchFamily="34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2" roundtripDataSignature="AMtx7mgrkhTtgXbvGFMJzhpdrVK1jUaf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4C3B2-B3C7-471E-BD81-F850772627BE}" type="doc">
      <dgm:prSet loTypeId="urn:microsoft.com/office/officeart/2009/layout/CircleArrowProcess" loCatId="process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EA2971CA-F30E-434D-8085-F51BE0E5CFBE}">
      <dgm:prSet phldrT="[Texto]"/>
      <dgm:spPr/>
      <dgm:t>
        <a:bodyPr/>
        <a:lstStyle/>
        <a:p>
          <a:r>
            <a:rPr lang="pt-BR" dirty="0" smtClean="0"/>
            <a:t>Requisitos</a:t>
          </a:r>
          <a:endParaRPr lang="pt-BR" dirty="0"/>
        </a:p>
      </dgm:t>
    </dgm:pt>
    <dgm:pt modelId="{32D395AA-E32D-4CFC-A825-8905CF45B4D9}" type="parTrans" cxnId="{349A9054-3B20-4D17-95D7-5788AA169C5D}">
      <dgm:prSet/>
      <dgm:spPr/>
      <dgm:t>
        <a:bodyPr/>
        <a:lstStyle/>
        <a:p>
          <a:endParaRPr lang="pt-BR"/>
        </a:p>
      </dgm:t>
    </dgm:pt>
    <dgm:pt modelId="{6C6066B5-772F-4DD3-A4A4-CBC5599CB242}" type="sibTrans" cxnId="{349A9054-3B20-4D17-95D7-5788AA169C5D}">
      <dgm:prSet/>
      <dgm:spPr/>
      <dgm:t>
        <a:bodyPr/>
        <a:lstStyle/>
        <a:p>
          <a:endParaRPr lang="pt-BR"/>
        </a:p>
      </dgm:t>
    </dgm:pt>
    <dgm:pt modelId="{84A77F38-2B88-4922-8083-703CF35308E0}">
      <dgm:prSet phldrT="[Texto]"/>
      <dgm:spPr/>
      <dgm:t>
        <a:bodyPr/>
        <a:lstStyle/>
        <a:p>
          <a:r>
            <a:rPr lang="pt-BR" dirty="0" smtClean="0"/>
            <a:t>Conceitual</a:t>
          </a:r>
          <a:endParaRPr lang="pt-BR" dirty="0"/>
        </a:p>
      </dgm:t>
    </dgm:pt>
    <dgm:pt modelId="{5A055D2A-4C4E-4172-8A5E-842393776022}" type="parTrans" cxnId="{8C68CFEA-75D5-4F7C-AEF4-9724DB762764}">
      <dgm:prSet/>
      <dgm:spPr/>
      <dgm:t>
        <a:bodyPr/>
        <a:lstStyle/>
        <a:p>
          <a:endParaRPr lang="pt-BR"/>
        </a:p>
      </dgm:t>
    </dgm:pt>
    <dgm:pt modelId="{FC4E92E6-E206-471E-AF4C-D6172DD53F98}" type="sibTrans" cxnId="{8C68CFEA-75D5-4F7C-AEF4-9724DB762764}">
      <dgm:prSet/>
      <dgm:spPr/>
      <dgm:t>
        <a:bodyPr/>
        <a:lstStyle/>
        <a:p>
          <a:endParaRPr lang="pt-BR"/>
        </a:p>
      </dgm:t>
    </dgm:pt>
    <dgm:pt modelId="{D38BF990-0A15-44CC-BAF3-DAB1946238A6}">
      <dgm:prSet phldrT="[Texto]"/>
      <dgm:spPr/>
      <dgm:t>
        <a:bodyPr/>
        <a:lstStyle/>
        <a:p>
          <a:r>
            <a:rPr lang="pt-BR" dirty="0" smtClean="0"/>
            <a:t>Lógico</a:t>
          </a:r>
          <a:endParaRPr lang="pt-BR" dirty="0"/>
        </a:p>
      </dgm:t>
    </dgm:pt>
    <dgm:pt modelId="{1C2D6017-4765-4AA1-92BA-D79F92C672D0}" type="parTrans" cxnId="{98B1A7B8-F553-44BD-99F3-76ED0E49705B}">
      <dgm:prSet/>
      <dgm:spPr/>
      <dgm:t>
        <a:bodyPr/>
        <a:lstStyle/>
        <a:p>
          <a:endParaRPr lang="pt-BR"/>
        </a:p>
      </dgm:t>
    </dgm:pt>
    <dgm:pt modelId="{9FF8227F-C96D-46A6-869B-C75E23431816}" type="sibTrans" cxnId="{98B1A7B8-F553-44BD-99F3-76ED0E49705B}">
      <dgm:prSet/>
      <dgm:spPr/>
      <dgm:t>
        <a:bodyPr/>
        <a:lstStyle/>
        <a:p>
          <a:endParaRPr lang="pt-BR"/>
        </a:p>
      </dgm:t>
    </dgm:pt>
    <dgm:pt modelId="{5654A274-C198-4C4C-B6C0-231E20E39153}">
      <dgm:prSet/>
      <dgm:spPr/>
      <dgm:t>
        <a:bodyPr/>
        <a:lstStyle/>
        <a:p>
          <a:r>
            <a:rPr lang="pt-BR" dirty="0" smtClean="0"/>
            <a:t>Físico</a:t>
          </a:r>
          <a:endParaRPr lang="pt-BR" dirty="0"/>
        </a:p>
      </dgm:t>
    </dgm:pt>
    <dgm:pt modelId="{C19C0683-60AB-409C-9B89-F8251D75E028}" type="parTrans" cxnId="{325F5B80-B201-446C-810D-FB940C2732D1}">
      <dgm:prSet/>
      <dgm:spPr/>
      <dgm:t>
        <a:bodyPr/>
        <a:lstStyle/>
        <a:p>
          <a:endParaRPr lang="pt-BR"/>
        </a:p>
      </dgm:t>
    </dgm:pt>
    <dgm:pt modelId="{98B6C193-2768-4C25-AAE5-381FCE78FE21}" type="sibTrans" cxnId="{325F5B80-B201-446C-810D-FB940C2732D1}">
      <dgm:prSet/>
      <dgm:spPr/>
      <dgm:t>
        <a:bodyPr/>
        <a:lstStyle/>
        <a:p>
          <a:endParaRPr lang="pt-BR"/>
        </a:p>
      </dgm:t>
    </dgm:pt>
    <dgm:pt modelId="{792859B9-9060-4FD1-88BC-093BA56FDD5E}" type="pres">
      <dgm:prSet presAssocID="{9014C3B2-B3C7-471E-BD81-F850772627BE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8DB614C3-7426-41D9-AD28-2EAAA1A442DB}" type="pres">
      <dgm:prSet presAssocID="{EA2971CA-F30E-434D-8085-F51BE0E5CFBE}" presName="Accent1" presStyleCnt="0"/>
      <dgm:spPr/>
    </dgm:pt>
    <dgm:pt modelId="{ACCD006A-64BA-47EB-836D-AA124E416703}" type="pres">
      <dgm:prSet presAssocID="{EA2971CA-F30E-434D-8085-F51BE0E5CFBE}" presName="Accent" presStyleLbl="node1" presStyleIdx="0" presStyleCnt="4"/>
      <dgm:spPr/>
    </dgm:pt>
    <dgm:pt modelId="{63EDFA93-E0A6-4F33-A3BE-293899D79FEF}" type="pres">
      <dgm:prSet presAssocID="{EA2971CA-F30E-434D-8085-F51BE0E5CFBE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2E791D-B111-4E3D-BFEE-76C04976B5A7}" type="pres">
      <dgm:prSet presAssocID="{84A77F38-2B88-4922-8083-703CF35308E0}" presName="Accent2" presStyleCnt="0"/>
      <dgm:spPr/>
    </dgm:pt>
    <dgm:pt modelId="{FB7A5135-FFE7-4E9D-B55D-3C8779B116F9}" type="pres">
      <dgm:prSet presAssocID="{84A77F38-2B88-4922-8083-703CF35308E0}" presName="Accent" presStyleLbl="node1" presStyleIdx="1" presStyleCnt="4"/>
      <dgm:spPr/>
    </dgm:pt>
    <dgm:pt modelId="{0BE07EFE-395A-4BC9-97EF-0ABB7538F4DA}" type="pres">
      <dgm:prSet presAssocID="{84A77F38-2B88-4922-8083-703CF35308E0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C248E81-B03E-4560-A708-69B56A678E82}" type="pres">
      <dgm:prSet presAssocID="{D38BF990-0A15-44CC-BAF3-DAB1946238A6}" presName="Accent3" presStyleCnt="0"/>
      <dgm:spPr/>
    </dgm:pt>
    <dgm:pt modelId="{D79F6A40-8F41-4C4D-AF15-A1A95782AE97}" type="pres">
      <dgm:prSet presAssocID="{D38BF990-0A15-44CC-BAF3-DAB1946238A6}" presName="Accent" presStyleLbl="node1" presStyleIdx="2" presStyleCnt="4"/>
      <dgm:spPr/>
    </dgm:pt>
    <dgm:pt modelId="{4AB895CD-80D5-40A8-85D3-2C01F4034C58}" type="pres">
      <dgm:prSet presAssocID="{D38BF990-0A15-44CC-BAF3-DAB1946238A6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44527C3-1B99-4685-B521-FD1949509310}" type="pres">
      <dgm:prSet presAssocID="{5654A274-C198-4C4C-B6C0-231E20E39153}" presName="Accent4" presStyleCnt="0"/>
      <dgm:spPr/>
    </dgm:pt>
    <dgm:pt modelId="{421D6144-3060-481B-93D8-7DA58FB98922}" type="pres">
      <dgm:prSet presAssocID="{5654A274-C198-4C4C-B6C0-231E20E39153}" presName="Accent" presStyleLbl="node1" presStyleIdx="3" presStyleCnt="4"/>
      <dgm:spPr/>
    </dgm:pt>
    <dgm:pt modelId="{4175D5FF-5E91-4E60-B95E-E211DD1D7DE8}" type="pres">
      <dgm:prSet presAssocID="{5654A274-C198-4C4C-B6C0-231E20E39153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4E98EEE-B10E-490B-88AB-454912A90C6D}" type="presOf" srcId="{EA2971CA-F30E-434D-8085-F51BE0E5CFBE}" destId="{63EDFA93-E0A6-4F33-A3BE-293899D79FEF}" srcOrd="0" destOrd="0" presId="urn:microsoft.com/office/officeart/2009/layout/CircleArrowProcess"/>
    <dgm:cxn modelId="{A1EB6D39-954B-4830-BEFE-A2B462DC6914}" type="presOf" srcId="{D38BF990-0A15-44CC-BAF3-DAB1946238A6}" destId="{4AB895CD-80D5-40A8-85D3-2C01F4034C58}" srcOrd="0" destOrd="0" presId="urn:microsoft.com/office/officeart/2009/layout/CircleArrowProcess"/>
    <dgm:cxn modelId="{325F5B80-B201-446C-810D-FB940C2732D1}" srcId="{9014C3B2-B3C7-471E-BD81-F850772627BE}" destId="{5654A274-C198-4C4C-B6C0-231E20E39153}" srcOrd="3" destOrd="0" parTransId="{C19C0683-60AB-409C-9B89-F8251D75E028}" sibTransId="{98B6C193-2768-4C25-AAE5-381FCE78FE21}"/>
    <dgm:cxn modelId="{8C68CFEA-75D5-4F7C-AEF4-9724DB762764}" srcId="{9014C3B2-B3C7-471E-BD81-F850772627BE}" destId="{84A77F38-2B88-4922-8083-703CF35308E0}" srcOrd="1" destOrd="0" parTransId="{5A055D2A-4C4E-4172-8A5E-842393776022}" sibTransId="{FC4E92E6-E206-471E-AF4C-D6172DD53F98}"/>
    <dgm:cxn modelId="{98B1A7B8-F553-44BD-99F3-76ED0E49705B}" srcId="{9014C3B2-B3C7-471E-BD81-F850772627BE}" destId="{D38BF990-0A15-44CC-BAF3-DAB1946238A6}" srcOrd="2" destOrd="0" parTransId="{1C2D6017-4765-4AA1-92BA-D79F92C672D0}" sibTransId="{9FF8227F-C96D-46A6-869B-C75E23431816}"/>
    <dgm:cxn modelId="{111B90DB-51BB-481D-8ACB-DB59D1096B8B}" type="presOf" srcId="{84A77F38-2B88-4922-8083-703CF35308E0}" destId="{0BE07EFE-395A-4BC9-97EF-0ABB7538F4DA}" srcOrd="0" destOrd="0" presId="urn:microsoft.com/office/officeart/2009/layout/CircleArrowProcess"/>
    <dgm:cxn modelId="{80BD391E-9846-4420-B64D-F48C31627D39}" type="presOf" srcId="{5654A274-C198-4C4C-B6C0-231E20E39153}" destId="{4175D5FF-5E91-4E60-B95E-E211DD1D7DE8}" srcOrd="0" destOrd="0" presId="urn:microsoft.com/office/officeart/2009/layout/CircleArrowProcess"/>
    <dgm:cxn modelId="{6AE760EE-BE6C-40A8-BEC0-7545727292AE}" type="presOf" srcId="{9014C3B2-B3C7-471E-BD81-F850772627BE}" destId="{792859B9-9060-4FD1-88BC-093BA56FDD5E}" srcOrd="0" destOrd="0" presId="urn:microsoft.com/office/officeart/2009/layout/CircleArrowProcess"/>
    <dgm:cxn modelId="{349A9054-3B20-4D17-95D7-5788AA169C5D}" srcId="{9014C3B2-B3C7-471E-BD81-F850772627BE}" destId="{EA2971CA-F30E-434D-8085-F51BE0E5CFBE}" srcOrd="0" destOrd="0" parTransId="{32D395AA-E32D-4CFC-A825-8905CF45B4D9}" sibTransId="{6C6066B5-772F-4DD3-A4A4-CBC5599CB242}"/>
    <dgm:cxn modelId="{C54EC1B4-82B3-4C58-8CB0-EFBDD9035B56}" type="presParOf" srcId="{792859B9-9060-4FD1-88BC-093BA56FDD5E}" destId="{8DB614C3-7426-41D9-AD28-2EAAA1A442DB}" srcOrd="0" destOrd="0" presId="urn:microsoft.com/office/officeart/2009/layout/CircleArrowProcess"/>
    <dgm:cxn modelId="{658E64F6-186A-4267-A824-BCB17A825169}" type="presParOf" srcId="{8DB614C3-7426-41D9-AD28-2EAAA1A442DB}" destId="{ACCD006A-64BA-47EB-836D-AA124E416703}" srcOrd="0" destOrd="0" presId="urn:microsoft.com/office/officeart/2009/layout/CircleArrowProcess"/>
    <dgm:cxn modelId="{AF2F96C7-5EEC-4ABD-93DD-7C8D3966A479}" type="presParOf" srcId="{792859B9-9060-4FD1-88BC-093BA56FDD5E}" destId="{63EDFA93-E0A6-4F33-A3BE-293899D79FEF}" srcOrd="1" destOrd="0" presId="urn:microsoft.com/office/officeart/2009/layout/CircleArrowProcess"/>
    <dgm:cxn modelId="{B5556E35-785A-4C0C-8BD3-89577FC251B0}" type="presParOf" srcId="{792859B9-9060-4FD1-88BC-093BA56FDD5E}" destId="{952E791D-B111-4E3D-BFEE-76C04976B5A7}" srcOrd="2" destOrd="0" presId="urn:microsoft.com/office/officeart/2009/layout/CircleArrowProcess"/>
    <dgm:cxn modelId="{B9D711AE-357C-436F-A69C-792A3D2CD1FF}" type="presParOf" srcId="{952E791D-B111-4E3D-BFEE-76C04976B5A7}" destId="{FB7A5135-FFE7-4E9D-B55D-3C8779B116F9}" srcOrd="0" destOrd="0" presId="urn:microsoft.com/office/officeart/2009/layout/CircleArrowProcess"/>
    <dgm:cxn modelId="{1F925A5C-7233-469A-A49D-49256491977A}" type="presParOf" srcId="{792859B9-9060-4FD1-88BC-093BA56FDD5E}" destId="{0BE07EFE-395A-4BC9-97EF-0ABB7538F4DA}" srcOrd="3" destOrd="0" presId="urn:microsoft.com/office/officeart/2009/layout/CircleArrowProcess"/>
    <dgm:cxn modelId="{E234D7D9-75B1-4994-B460-780A3417D4D0}" type="presParOf" srcId="{792859B9-9060-4FD1-88BC-093BA56FDD5E}" destId="{EC248E81-B03E-4560-A708-69B56A678E82}" srcOrd="4" destOrd="0" presId="urn:microsoft.com/office/officeart/2009/layout/CircleArrowProcess"/>
    <dgm:cxn modelId="{F9C1AD1D-6CAA-4ED9-893D-6DA57027D80E}" type="presParOf" srcId="{EC248E81-B03E-4560-A708-69B56A678E82}" destId="{D79F6A40-8F41-4C4D-AF15-A1A95782AE97}" srcOrd="0" destOrd="0" presId="urn:microsoft.com/office/officeart/2009/layout/CircleArrowProcess"/>
    <dgm:cxn modelId="{9A91E1C6-6BE4-4F77-B6D2-F20C3CFB2ABF}" type="presParOf" srcId="{792859B9-9060-4FD1-88BC-093BA56FDD5E}" destId="{4AB895CD-80D5-40A8-85D3-2C01F4034C58}" srcOrd="5" destOrd="0" presId="urn:microsoft.com/office/officeart/2009/layout/CircleArrowProcess"/>
    <dgm:cxn modelId="{D79456C2-1EE2-48A4-A84F-F83FDFCC5149}" type="presParOf" srcId="{792859B9-9060-4FD1-88BC-093BA56FDD5E}" destId="{744527C3-1B99-4685-B521-FD1949509310}" srcOrd="6" destOrd="0" presId="urn:microsoft.com/office/officeart/2009/layout/CircleArrowProcess"/>
    <dgm:cxn modelId="{14FD5E8B-9A26-4763-ABE2-C6A2E3C20DE5}" type="presParOf" srcId="{744527C3-1B99-4685-B521-FD1949509310}" destId="{421D6144-3060-481B-93D8-7DA58FB98922}" srcOrd="0" destOrd="0" presId="urn:microsoft.com/office/officeart/2009/layout/CircleArrowProcess"/>
    <dgm:cxn modelId="{08E24815-0772-4FBB-BD08-42E1F6F29807}" type="presParOf" srcId="{792859B9-9060-4FD1-88BC-093BA56FDD5E}" destId="{4175D5FF-5E91-4E60-B95E-E211DD1D7DE8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D006A-64BA-47EB-836D-AA124E416703}">
      <dsp:nvSpPr>
        <dsp:cNvPr id="0" name=""/>
        <dsp:cNvSpPr/>
      </dsp:nvSpPr>
      <dsp:spPr>
        <a:xfrm>
          <a:off x="2966443" y="0"/>
          <a:ext cx="2059133" cy="205934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DFA93-E0A6-4F33-A3BE-293899D79FEF}">
      <dsp:nvSpPr>
        <dsp:cNvPr id="0" name=""/>
        <dsp:cNvSpPr/>
      </dsp:nvSpPr>
      <dsp:spPr>
        <a:xfrm>
          <a:off x="3421067" y="745426"/>
          <a:ext cx="1149113" cy="574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Requisitos</a:t>
          </a:r>
          <a:endParaRPr lang="pt-BR" sz="1800" kern="1200" dirty="0"/>
        </a:p>
      </dsp:txBody>
      <dsp:txXfrm>
        <a:off x="3421067" y="745426"/>
        <a:ext cx="1149113" cy="574497"/>
      </dsp:txXfrm>
    </dsp:sp>
    <dsp:sp modelId="{FB7A5135-FFE7-4E9D-B55D-3C8779B116F9}">
      <dsp:nvSpPr>
        <dsp:cNvPr id="0" name=""/>
        <dsp:cNvSpPr/>
      </dsp:nvSpPr>
      <dsp:spPr>
        <a:xfrm>
          <a:off x="2394397" y="1183398"/>
          <a:ext cx="2059133" cy="205934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07EFE-395A-4BC9-97EF-0ABB7538F4DA}">
      <dsp:nvSpPr>
        <dsp:cNvPr id="0" name=""/>
        <dsp:cNvSpPr/>
      </dsp:nvSpPr>
      <dsp:spPr>
        <a:xfrm>
          <a:off x="2846704" y="1931009"/>
          <a:ext cx="1149113" cy="574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Conceitual</a:t>
          </a:r>
          <a:endParaRPr lang="pt-BR" sz="1800" kern="1200" dirty="0"/>
        </a:p>
      </dsp:txBody>
      <dsp:txXfrm>
        <a:off x="2846704" y="1931009"/>
        <a:ext cx="1149113" cy="574497"/>
      </dsp:txXfrm>
    </dsp:sp>
    <dsp:sp modelId="{D79F6A40-8F41-4C4D-AF15-A1A95782AE97}">
      <dsp:nvSpPr>
        <dsp:cNvPr id="0" name=""/>
        <dsp:cNvSpPr/>
      </dsp:nvSpPr>
      <dsp:spPr>
        <a:xfrm>
          <a:off x="2966443" y="2371166"/>
          <a:ext cx="2059133" cy="2059343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895CD-80D5-40A8-85D3-2C01F4034C58}">
      <dsp:nvSpPr>
        <dsp:cNvPr id="0" name=""/>
        <dsp:cNvSpPr/>
      </dsp:nvSpPr>
      <dsp:spPr>
        <a:xfrm>
          <a:off x="3421067" y="3116592"/>
          <a:ext cx="1149113" cy="574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Lógico</a:t>
          </a:r>
          <a:endParaRPr lang="pt-BR" sz="1800" kern="1200" dirty="0"/>
        </a:p>
      </dsp:txBody>
      <dsp:txXfrm>
        <a:off x="3421067" y="3116592"/>
        <a:ext cx="1149113" cy="574497"/>
      </dsp:txXfrm>
    </dsp:sp>
    <dsp:sp modelId="{421D6144-3060-481B-93D8-7DA58FB98922}">
      <dsp:nvSpPr>
        <dsp:cNvPr id="0" name=""/>
        <dsp:cNvSpPr/>
      </dsp:nvSpPr>
      <dsp:spPr>
        <a:xfrm>
          <a:off x="2541175" y="3691089"/>
          <a:ext cx="1769054" cy="1769910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5D5FF-5E91-4E60-B95E-E211DD1D7DE8}">
      <dsp:nvSpPr>
        <dsp:cNvPr id="0" name=""/>
        <dsp:cNvSpPr/>
      </dsp:nvSpPr>
      <dsp:spPr>
        <a:xfrm>
          <a:off x="2846704" y="4302175"/>
          <a:ext cx="1149113" cy="574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Físico</a:t>
          </a:r>
          <a:endParaRPr lang="pt-BR" sz="1800" kern="1200" dirty="0"/>
        </a:p>
      </dsp:txBody>
      <dsp:txXfrm>
        <a:off x="2846704" y="4302175"/>
        <a:ext cx="1149113" cy="574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22d2d718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722d2d7183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722d2d7183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1c5ba79e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41c5ba79ed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41c5ba79ed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28bd35b2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g828bd35b2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6542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1c1df480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41c1df4808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g41c1df4808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28bd35b2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g828bd35b2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9424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08d568f5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608d568f50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g608d568f50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08d568f5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608d568f50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g608d568f50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08d568f5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608d568f50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608d568f50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08d568f5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608d568f50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608d568f50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7606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28bd35b2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g828bd35b2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550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28bd35b2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4" name="Google Shape;324;g828bd35b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1152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28bd35b2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4" name="Google Shape;324;g828bd35b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da14c5e5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g5da14c5e5e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5" name="Google Shape;335;g5da14c5e5e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28bd35b2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g828bd35b2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22d2d71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722d2d718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722d2d718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2d2d71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722d2d7183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722d2d718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22d2d7183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722d2d718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22d2d718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722d2d7183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722d2d7183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22d2d718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722d2d7183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g722d2d7183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22d2d718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722d2d7183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g722d2d7183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l="12564" t="8365" r="9980" b="12704"/>
          <a:stretch/>
        </p:blipFill>
        <p:spPr>
          <a:xfrm>
            <a:off x="3623687" y="1052736"/>
            <a:ext cx="1896625" cy="237626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>
            <a:off x="0" y="6691628"/>
            <a:ext cx="9144000" cy="166372"/>
          </a:xfrm>
          <a:prstGeom prst="rect">
            <a:avLst/>
          </a:prstGeom>
          <a:solidFill>
            <a:srgbClr val="155C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9144000" cy="138988"/>
          </a:xfrm>
          <a:prstGeom prst="rect">
            <a:avLst/>
          </a:prstGeom>
          <a:solidFill>
            <a:srgbClr val="155C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 rot="5400000">
            <a:off x="4623594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914400" lvl="1" indent="-3810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marL="1371600" lvl="2" indent="-3810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4pPr>
            <a:lvl5pPr marL="2286000" lvl="4" indent="-3810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3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Trebuchet M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>
            <a:spLocks noGrp="1"/>
          </p:cNvSpPr>
          <p:nvPr>
            <p:ph type="pic" idx="2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"/>
          <p:cNvPicPr preferRelativeResize="0"/>
          <p:nvPr/>
        </p:nvPicPr>
        <p:blipFill rotWithShape="1">
          <a:blip r:embed="rId13">
            <a:alphaModFix/>
          </a:blip>
          <a:srcRect l="13841" t="10416" r="11302" b="12743"/>
          <a:stretch/>
        </p:blipFill>
        <p:spPr>
          <a:xfrm>
            <a:off x="4860032" y="2506663"/>
            <a:ext cx="4283969" cy="43513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"/>
          <p:cNvSpPr/>
          <p:nvPr/>
        </p:nvSpPr>
        <p:spPr>
          <a:xfrm>
            <a:off x="1252787" y="332656"/>
            <a:ext cx="7711702" cy="1044116"/>
          </a:xfrm>
          <a:prstGeom prst="rect">
            <a:avLst/>
          </a:prstGeom>
          <a:solidFill>
            <a:srgbClr val="155C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"/>
          <p:cNvSpPr/>
          <p:nvPr/>
        </p:nvSpPr>
        <p:spPr>
          <a:xfrm>
            <a:off x="0" y="6691628"/>
            <a:ext cx="9144000" cy="166372"/>
          </a:xfrm>
          <a:prstGeom prst="rect">
            <a:avLst/>
          </a:prstGeom>
          <a:solidFill>
            <a:srgbClr val="155C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8090470" y="6356353"/>
            <a:ext cx="11620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1908" y="166372"/>
            <a:ext cx="1200876" cy="139572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  <a:defRPr sz="4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1" y="3429000"/>
            <a:ext cx="9143999" cy="18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lang="pt-BR"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INFORMÁTICA</a:t>
            </a:r>
            <a:br>
              <a:rPr lang="pt-BR"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BR"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Banco de Dados I</a:t>
            </a:r>
            <a:endParaRPr sz="4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" y="5398418"/>
            <a:ext cx="9143998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Prof(a). Gilmara Maquiné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22d2d7183_0_12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Categorias de modelos</a:t>
            </a:r>
            <a:endParaRPr/>
          </a:p>
        </p:txBody>
      </p:sp>
      <p:sp>
        <p:nvSpPr>
          <p:cNvPr id="134" name="Google Shape;134;g722d2d7183_0_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t-BR"/>
              <a:t>Alto Nível</a:t>
            </a:r>
            <a:endParaRPr/>
          </a:p>
          <a:p>
            <a:pPr marL="914400" marR="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Modelos conceituais</a:t>
            </a:r>
            <a:endParaRPr/>
          </a:p>
          <a:p>
            <a:pPr marL="1371600" marR="0" lvl="2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/>
              <a:t>MER.</a:t>
            </a:r>
            <a:endParaRPr/>
          </a:p>
          <a:p>
            <a:pPr marL="457200" marR="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Baixo Nível</a:t>
            </a:r>
            <a:endParaRPr/>
          </a:p>
          <a:p>
            <a:pPr marL="914400" marR="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Modelos representacionais</a:t>
            </a:r>
            <a:endParaRPr/>
          </a:p>
          <a:p>
            <a:pPr marL="1371600" marR="0" lvl="2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/>
              <a:t>Modelo de Rede; Modelo Hierárquico.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22d2d7183_0_52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600" dirty="0"/>
              <a:t>Modelo Entidade Relacionamento</a:t>
            </a:r>
            <a:endParaRPr sz="3600" dirty="0"/>
          </a:p>
        </p:txBody>
      </p:sp>
      <p:sp>
        <p:nvSpPr>
          <p:cNvPr id="178" name="Google Shape;178;g722d2d7183_0_52"/>
          <p:cNvSpPr txBox="1">
            <a:spLocks noGrp="1"/>
          </p:cNvSpPr>
          <p:nvPr>
            <p:ph type="body" idx="1"/>
          </p:nvPr>
        </p:nvSpPr>
        <p:spPr>
          <a:xfrm>
            <a:off x="642505" y="16732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000" b="1" dirty="0">
                <a:solidFill>
                  <a:schemeClr val="tx1"/>
                </a:solidFill>
              </a:rPr>
              <a:t>Entidade</a:t>
            </a:r>
            <a:endParaRPr sz="2000" b="1" dirty="0">
              <a:solidFill>
                <a:schemeClr val="tx1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t-BR" sz="2000" dirty="0"/>
              <a:t>Identifica o objeto de interesse do sistema e tem "vida" própria, ou seja, a representação abstrata de um objeto do mundo real sobre o qual desejamos guardar informações.  </a:t>
            </a:r>
            <a:endParaRPr sz="2000" dirty="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000" dirty="0"/>
              <a:t>Não são entidades:  </a:t>
            </a:r>
            <a:endParaRPr sz="2000" dirty="0"/>
          </a:p>
          <a:p>
            <a:pPr marL="9144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2000" dirty="0"/>
              <a:t>Entidade com apenas 1 elemento;  </a:t>
            </a:r>
            <a:endParaRPr sz="2000" dirty="0"/>
          </a:p>
          <a:p>
            <a:pPr marL="9144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2000" dirty="0"/>
              <a:t>Operações do sistema;  </a:t>
            </a:r>
            <a:endParaRPr sz="2000" dirty="0"/>
          </a:p>
          <a:p>
            <a:pPr marL="9144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2000" dirty="0"/>
              <a:t>Saídas do sistema;  </a:t>
            </a:r>
            <a:endParaRPr sz="2000" dirty="0"/>
          </a:p>
          <a:p>
            <a:pPr marL="9144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2000" dirty="0"/>
              <a:t>Pessoas que realizam trabalhos (usuários do sistema);  </a:t>
            </a:r>
            <a:endParaRPr sz="2000" dirty="0"/>
          </a:p>
          <a:p>
            <a:pPr marL="9144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2000" dirty="0"/>
              <a:t>Cargos de direção</a:t>
            </a:r>
            <a:endParaRPr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1c5ba79ed_0_83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600"/>
              <a:t>Modelo Entidade Relacionamento</a:t>
            </a:r>
            <a:endParaRPr sz="3600"/>
          </a:p>
        </p:txBody>
      </p:sp>
      <p:sp>
        <p:nvSpPr>
          <p:cNvPr id="192" name="Google Shape;192;g41c5ba79ed_0_8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t-BR" dirty="0" smtClean="0"/>
              <a:t>Identifica </a:t>
            </a:r>
            <a:r>
              <a:rPr lang="pt-BR" dirty="0"/>
              <a:t>o objeto de interesse do sistema e tem "vida" própria, ou seja, a representação abstrata de um objeto do mundo real sobre o qual desejamos guardar informações.  </a:t>
            </a:r>
            <a:endParaRPr dirty="0"/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É um objeto do mundo real com existência independente. Pode ser um objeto com existência física (pessoa, carro) ou conceitual (serviço, empresa).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28bd35b2a_0_91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endParaRPr dirty="0"/>
          </a:p>
        </p:txBody>
      </p:sp>
      <p:pic>
        <p:nvPicPr>
          <p:cNvPr id="109" name="Google Shape;109;g828bd35b2a_0_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5526344" y="1837150"/>
            <a:ext cx="3617656" cy="331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828bd35b2a_0_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800" y="2214589"/>
            <a:ext cx="3491285" cy="320376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828bd35b2a_0_91"/>
          <p:cNvSpPr txBox="1"/>
          <p:nvPr/>
        </p:nvSpPr>
        <p:spPr>
          <a:xfrm>
            <a:off x="726390" y="2808457"/>
            <a:ext cx="2750100" cy="12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800" b="1" dirty="0" smtClean="0">
                <a:solidFill>
                  <a:schemeClr val="tx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Uma entidade representa uma instância do mundo real</a:t>
            </a:r>
            <a:endParaRPr sz="2800" b="1" i="0" u="none" strike="noStrike" cap="none" dirty="0">
              <a:solidFill>
                <a:schemeClr val="tx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2" name="Google Shape;112;g828bd35b2a_0_91"/>
          <p:cNvSpPr txBox="1"/>
          <p:nvPr/>
        </p:nvSpPr>
        <p:spPr>
          <a:xfrm>
            <a:off x="5957455" y="2657872"/>
            <a:ext cx="2729100" cy="12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800" b="1" dirty="0" smtClean="0">
                <a:solidFill>
                  <a:schemeClr val="tx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Vamos representa-la com um retângulo</a:t>
            </a:r>
            <a:endParaRPr sz="2800" b="1" i="0" u="none" strike="noStrike" cap="none" dirty="0">
              <a:solidFill>
                <a:schemeClr val="tx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13" name="Google Shape;113;g828bd35b2a_0_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305" y="4158818"/>
            <a:ext cx="2519078" cy="2519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9068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Entidade</a:t>
            </a:r>
            <a:endParaRPr lang="pt-BR" dirty="0"/>
          </a:p>
        </p:txBody>
      </p:sp>
      <p:sp>
        <p:nvSpPr>
          <p:cNvPr id="6" name="Google Shape;384;g5fe6e97b31_0_15"/>
          <p:cNvSpPr txBox="1"/>
          <p:nvPr/>
        </p:nvSpPr>
        <p:spPr>
          <a:xfrm>
            <a:off x="1476219" y="2608494"/>
            <a:ext cx="1742700" cy="59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Trebuchet MS"/>
                <a:ea typeface="Trebuchet MS"/>
                <a:cs typeface="Trebuchet MS"/>
                <a:sym typeface="Trebuchet MS"/>
              </a:rPr>
              <a:t>ALUNO</a:t>
            </a:r>
            <a:endParaRPr sz="2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384;g5fe6e97b31_0_15"/>
          <p:cNvSpPr txBox="1"/>
          <p:nvPr/>
        </p:nvSpPr>
        <p:spPr>
          <a:xfrm>
            <a:off x="5313928" y="2608494"/>
            <a:ext cx="1742700" cy="59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latin typeface="Trebuchet MS"/>
                <a:ea typeface="Trebuchet MS"/>
                <a:cs typeface="Trebuchet MS"/>
                <a:sym typeface="Trebuchet MS"/>
              </a:rPr>
              <a:t>PROFESSOR</a:t>
            </a:r>
            <a:endParaRPr sz="2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36773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1c1df4808_0_2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 sz="3600"/>
              <a:t>Modelo Entidade Relacionamento</a:t>
            </a:r>
            <a:endParaRPr/>
          </a:p>
        </p:txBody>
      </p:sp>
      <p:sp>
        <p:nvSpPr>
          <p:cNvPr id="199" name="Google Shape;199;g41c1df4808_0_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-BR" dirty="0"/>
              <a:t>Atributo</a:t>
            </a:r>
            <a:endParaRPr dirty="0"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dirty="0"/>
              <a:t>É uma propriedade específica que faz parte da descrição da entidade. Uma entidade específica possui um valor para cada um de seus atributos</a:t>
            </a:r>
            <a:r>
              <a:rPr lang="pt-BR" dirty="0" smtClean="0"/>
              <a:t>.</a:t>
            </a:r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dirty="0" smtClean="0"/>
              <a:t>São classificados em simples ou compostos.</a:t>
            </a:r>
            <a:endParaRPr dirty="0"/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dirty="0"/>
              <a:t>	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28bd35b2a_0_91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pt-BR" dirty="0" smtClean="0"/>
              <a:t>Atributos</a:t>
            </a:r>
            <a:endParaRPr dirty="0"/>
          </a:p>
        </p:txBody>
      </p:sp>
      <p:pic>
        <p:nvPicPr>
          <p:cNvPr id="109" name="Google Shape;109;g828bd35b2a_0_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5526344" y="1837150"/>
            <a:ext cx="3617656" cy="331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828bd35b2a_0_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800" y="2214589"/>
            <a:ext cx="3491285" cy="320376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828bd35b2a_0_91"/>
          <p:cNvSpPr txBox="1"/>
          <p:nvPr/>
        </p:nvSpPr>
        <p:spPr>
          <a:xfrm>
            <a:off x="726390" y="2808457"/>
            <a:ext cx="2750100" cy="12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800" b="1" dirty="0" smtClean="0">
                <a:solidFill>
                  <a:schemeClr val="tx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Um atributo é uma característica especifica de cada entidade</a:t>
            </a:r>
            <a:endParaRPr sz="2800" b="1" i="0" u="none" strike="noStrike" cap="none" dirty="0">
              <a:solidFill>
                <a:schemeClr val="tx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2" name="Google Shape;112;g828bd35b2a_0_91"/>
          <p:cNvSpPr txBox="1"/>
          <p:nvPr/>
        </p:nvSpPr>
        <p:spPr>
          <a:xfrm>
            <a:off x="5957455" y="2657872"/>
            <a:ext cx="2729100" cy="12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800" b="1" dirty="0" smtClean="0">
                <a:solidFill>
                  <a:schemeClr val="tx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Vamos representa-la com um círculo</a:t>
            </a:r>
            <a:endParaRPr sz="2800" b="1" i="0" u="none" strike="noStrike" cap="none" dirty="0">
              <a:solidFill>
                <a:schemeClr val="tx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13" name="Google Shape;113;g828bd35b2a_0_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305" y="4158818"/>
            <a:ext cx="2519078" cy="2519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0320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</a:t>
            </a:r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1953492" y="2341418"/>
            <a:ext cx="512618" cy="4987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604655" y="2406134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Idade</a:t>
            </a:r>
            <a:endParaRPr lang="pt-BR" sz="1800" b="1" dirty="0"/>
          </a:p>
        </p:txBody>
      </p:sp>
      <p:cxnSp>
        <p:nvCxnSpPr>
          <p:cNvPr id="8" name="Conector reto 7"/>
          <p:cNvCxnSpPr>
            <a:stCxn id="3" idx="2"/>
          </p:cNvCxnSpPr>
          <p:nvPr/>
        </p:nvCxnSpPr>
        <p:spPr>
          <a:xfrm flipH="1" flipV="1">
            <a:off x="1066800" y="2521527"/>
            <a:ext cx="886692" cy="69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1981197" y="3006439"/>
            <a:ext cx="512618" cy="4987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632360" y="3071155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Nome</a:t>
            </a:r>
            <a:endParaRPr lang="pt-BR" sz="1800" b="1" dirty="0"/>
          </a:p>
        </p:txBody>
      </p:sp>
      <p:cxnSp>
        <p:nvCxnSpPr>
          <p:cNvPr id="11" name="Conector reto 10"/>
          <p:cNvCxnSpPr>
            <a:stCxn id="9" idx="2"/>
          </p:cNvCxnSpPr>
          <p:nvPr/>
        </p:nvCxnSpPr>
        <p:spPr>
          <a:xfrm flipH="1" flipV="1">
            <a:off x="1094505" y="3186548"/>
            <a:ext cx="886692" cy="69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1981192" y="3768442"/>
            <a:ext cx="512618" cy="4987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32355" y="3833158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CPF</a:t>
            </a:r>
            <a:endParaRPr lang="pt-BR" sz="1800" b="1" dirty="0"/>
          </a:p>
        </p:txBody>
      </p:sp>
      <p:cxnSp>
        <p:nvCxnSpPr>
          <p:cNvPr id="14" name="Conector reto 13"/>
          <p:cNvCxnSpPr>
            <a:stCxn id="12" idx="2"/>
          </p:cNvCxnSpPr>
          <p:nvPr/>
        </p:nvCxnSpPr>
        <p:spPr>
          <a:xfrm flipH="1" flipV="1">
            <a:off x="1094500" y="3948551"/>
            <a:ext cx="886692" cy="69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541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08d568f50_0_8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600"/>
              <a:t>Modelo Entidade Relacionamento</a:t>
            </a:r>
            <a:endParaRPr/>
          </a:p>
        </p:txBody>
      </p:sp>
      <p:sp>
        <p:nvSpPr>
          <p:cNvPr id="213" name="Google Shape;213;g608d568f50_0_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Quanto a necessidade de divisão</a:t>
            </a:r>
            <a:endParaRPr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Simples: São os que não podem ser divididos em atributos menores</a:t>
            </a:r>
            <a:endParaRPr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Compostos: Podem ser divididos em subpartes menores, que se tornam outros 2 atributos com significados diferentes. 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	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08d568f50_0_14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600"/>
              <a:t>Modelo Entidade Relacionamento</a:t>
            </a:r>
            <a:endParaRPr/>
          </a:p>
        </p:txBody>
      </p:sp>
      <p:sp>
        <p:nvSpPr>
          <p:cNvPr id="220" name="Google Shape;220;g608d568f50_0_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Quanto a Ocorrências simultâneas em seus valores</a:t>
            </a:r>
            <a:endParaRPr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De valor único: possui um valor único para uma determinada entidade.</a:t>
            </a:r>
            <a:endParaRPr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Multivalorado: pode ter um conjunto de valores para uma determinada entidade.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Modelagem conceitual;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Modelo Entidade Relacionamento;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Exercícios;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Referências.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08d568f50_0_20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600"/>
              <a:t>Modelo Entidade Relacionamento</a:t>
            </a:r>
            <a:endParaRPr/>
          </a:p>
        </p:txBody>
      </p:sp>
      <p:sp>
        <p:nvSpPr>
          <p:cNvPr id="227" name="Google Shape;227;g608d568f50_0_2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Quanto a necessidade armazenagem física</a:t>
            </a:r>
            <a:endParaRPr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Armazenados: Existe fisicamente na base de dados</a:t>
            </a:r>
            <a:endParaRPr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Derivados: Podem ser determinados a partir de um outro atributo ou de uma entidade.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	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08d568f50_0_20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600"/>
              <a:t>Modelo Entidade Relacionamento</a:t>
            </a:r>
            <a:endParaRPr/>
          </a:p>
        </p:txBody>
      </p:sp>
      <p:sp>
        <p:nvSpPr>
          <p:cNvPr id="227" name="Google Shape;227;g608d568f50_0_2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pt-BR" b="1" dirty="0"/>
              <a:t>Relacionamento</a:t>
            </a:r>
            <a:r>
              <a:rPr lang="pt-BR" dirty="0"/>
              <a:t>: Representa uma interação entre entidades.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pt-BR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</a:pPr>
            <a:r>
              <a:rPr lang="pt-BR" dirty="0" err="1" smtClean="0"/>
              <a:t>Ex</a:t>
            </a:r>
            <a:r>
              <a:rPr lang="pt-BR" dirty="0"/>
              <a:t>: Um Cliente (</a:t>
            </a:r>
            <a:r>
              <a:rPr lang="pt-BR" dirty="0" smtClean="0"/>
              <a:t>E) </a:t>
            </a:r>
            <a:r>
              <a:rPr lang="pt-BR" b="1" dirty="0" smtClean="0"/>
              <a:t>compra </a:t>
            </a:r>
            <a:r>
              <a:rPr lang="pt-BR" dirty="0"/>
              <a:t>(R) um Produto (E).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1624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</a:t>
            </a:r>
            <a:endParaRPr lang="pt-BR" dirty="0"/>
          </a:p>
        </p:txBody>
      </p:sp>
      <p:sp>
        <p:nvSpPr>
          <p:cNvPr id="5" name="Losango 4"/>
          <p:cNvSpPr/>
          <p:nvPr/>
        </p:nvSpPr>
        <p:spPr>
          <a:xfrm>
            <a:off x="1252786" y="2078181"/>
            <a:ext cx="2701637" cy="178723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compra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16" name="Losango 15"/>
          <p:cNvSpPr/>
          <p:nvPr/>
        </p:nvSpPr>
        <p:spPr>
          <a:xfrm>
            <a:off x="1363621" y="4391891"/>
            <a:ext cx="2701637" cy="178723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leciona</a:t>
            </a:r>
            <a:endParaRPr lang="pt-B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65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28bd35b2a_0_91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pt-BR" dirty="0" smtClean="0"/>
              <a:t>Relacionamento</a:t>
            </a:r>
            <a:endParaRPr dirty="0"/>
          </a:p>
        </p:txBody>
      </p:sp>
      <p:pic>
        <p:nvPicPr>
          <p:cNvPr id="109" name="Google Shape;109;g828bd35b2a_0_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5526344" y="1837150"/>
            <a:ext cx="3617656" cy="331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828bd35b2a_0_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800" y="2214589"/>
            <a:ext cx="3491285" cy="320376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828bd35b2a_0_91"/>
          <p:cNvSpPr txBox="1"/>
          <p:nvPr/>
        </p:nvSpPr>
        <p:spPr>
          <a:xfrm>
            <a:off x="726390" y="2808457"/>
            <a:ext cx="2750100" cy="12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800" b="1" dirty="0" smtClean="0">
                <a:solidFill>
                  <a:schemeClr val="tx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Um relacionamento é uma interação entre duas entidades</a:t>
            </a:r>
            <a:endParaRPr sz="2800" b="1" i="0" u="none" strike="noStrike" cap="none" dirty="0">
              <a:solidFill>
                <a:schemeClr val="tx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2" name="Google Shape;112;g828bd35b2a_0_91"/>
          <p:cNvSpPr txBox="1"/>
          <p:nvPr/>
        </p:nvSpPr>
        <p:spPr>
          <a:xfrm>
            <a:off x="5957455" y="2657872"/>
            <a:ext cx="2729100" cy="12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800" b="1" dirty="0" smtClean="0">
                <a:solidFill>
                  <a:schemeClr val="tx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Vamos representa-los com um losango</a:t>
            </a:r>
            <a:endParaRPr sz="2800" b="1" i="0" u="none" strike="noStrike" cap="none" dirty="0">
              <a:solidFill>
                <a:schemeClr val="tx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13" name="Google Shape;113;g828bd35b2a_0_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305" y="4158818"/>
            <a:ext cx="2519078" cy="2519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2097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28bd35b2a_0_0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pt-BR" dirty="0" smtClean="0"/>
              <a:t>Vale destacar...</a:t>
            </a:r>
            <a:endParaRPr dirty="0"/>
          </a:p>
        </p:txBody>
      </p:sp>
      <p:pic>
        <p:nvPicPr>
          <p:cNvPr id="327" name="Google Shape;327;g828bd35b2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5526344" y="1837150"/>
            <a:ext cx="3617656" cy="331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828bd35b2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800" y="2214589"/>
            <a:ext cx="3491285" cy="3203768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828bd35b2a_0_0"/>
          <p:cNvSpPr txBox="1"/>
          <p:nvPr/>
        </p:nvSpPr>
        <p:spPr>
          <a:xfrm>
            <a:off x="726377" y="2876457"/>
            <a:ext cx="2750100" cy="12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dirty="0" smtClean="0">
                <a:solidFill>
                  <a:schemeClr val="tx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 MER é um modelo para mapear as instâncias do projeto de banco de dados</a:t>
            </a:r>
            <a:endParaRPr sz="2400" b="1" i="0" u="none" strike="noStrike" cap="none" dirty="0">
              <a:solidFill>
                <a:schemeClr val="tx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30" name="Google Shape;330;g828bd35b2a_0_0"/>
          <p:cNvSpPr txBox="1"/>
          <p:nvPr/>
        </p:nvSpPr>
        <p:spPr>
          <a:xfrm>
            <a:off x="5957455" y="2574742"/>
            <a:ext cx="2729100" cy="12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800" b="1" i="0" u="none" strike="noStrike" cap="none" dirty="0" smtClean="0">
                <a:solidFill>
                  <a:schemeClr val="tx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Pegue lápis e papel para criarmos o nosso primeiro MER juntos</a:t>
            </a:r>
            <a:endParaRPr sz="2800" b="1" i="0" u="none" strike="noStrike" cap="none" dirty="0">
              <a:solidFill>
                <a:schemeClr val="tx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331" name="Google Shape;331;g828bd35b2a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305" y="4158818"/>
            <a:ext cx="2519078" cy="2519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7333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Uma </a:t>
            </a:r>
            <a:r>
              <a:rPr lang="pt-BR" dirty="0" smtClean="0"/>
              <a:t>Empresa </a:t>
            </a:r>
            <a:r>
              <a:rPr lang="pt-BR" dirty="0"/>
              <a:t>deve controlar seus empregados, departamentos e </a:t>
            </a:r>
            <a:r>
              <a:rPr lang="pt-BR" dirty="0" smtClean="0"/>
              <a:t>projetos. A </a:t>
            </a:r>
            <a:r>
              <a:rPr lang="pt-BR" dirty="0"/>
              <a:t>empresa possui vários empregados, assim como departamentos, fornecedores </a:t>
            </a:r>
            <a:r>
              <a:rPr lang="pt-BR" dirty="0" smtClean="0"/>
              <a:t>e clientes</a:t>
            </a:r>
            <a:r>
              <a:rPr lang="pt-BR" dirty="0"/>
              <a:t>. O conjunto de departamentos forma a empresa, ou seja, a empresa </a:t>
            </a:r>
            <a:r>
              <a:rPr lang="pt-BR" dirty="0" smtClean="0"/>
              <a:t>é formada </a:t>
            </a:r>
            <a:r>
              <a:rPr lang="pt-BR" dirty="0"/>
              <a:t>pelos departamentos</a:t>
            </a:r>
            <a:r>
              <a:rPr lang="pt-BR" dirty="0" smtClean="0"/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A Empresa é organizada em departamentos. Cada departamento possui uma </a:t>
            </a:r>
            <a:r>
              <a:rPr lang="pt-BR" dirty="0" smtClean="0"/>
              <a:t>sigla, um </a:t>
            </a:r>
            <a:r>
              <a:rPr lang="pt-BR" dirty="0"/>
              <a:t>nome e um empregado que o gerencia. Esse gerenciamento tem uma data </a:t>
            </a:r>
            <a:r>
              <a:rPr lang="pt-BR" dirty="0" smtClean="0"/>
              <a:t>de início </a:t>
            </a:r>
            <a:r>
              <a:rPr lang="pt-BR" dirty="0"/>
              <a:t>e data de término. Cada departamento pode possuir diversas </a:t>
            </a:r>
            <a:r>
              <a:rPr lang="pt-BR" dirty="0" smtClean="0"/>
              <a:t>localizações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478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15011" y="2521527"/>
            <a:ext cx="1870363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Empresa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874326" y="2521527"/>
            <a:ext cx="1870363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Funcionário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874326" y="5528469"/>
            <a:ext cx="1870363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Departamento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8049489" y="5422444"/>
            <a:ext cx="304800" cy="297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354289" y="5364929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Sigla</a:t>
            </a:r>
            <a:endParaRPr lang="pt-BR" dirty="0"/>
          </a:p>
        </p:txBody>
      </p:sp>
      <p:cxnSp>
        <p:nvCxnSpPr>
          <p:cNvPr id="11" name="Conector reto 10"/>
          <p:cNvCxnSpPr>
            <a:endCxn id="8" idx="2"/>
          </p:cNvCxnSpPr>
          <p:nvPr/>
        </p:nvCxnSpPr>
        <p:spPr>
          <a:xfrm flipV="1">
            <a:off x="7744689" y="5571015"/>
            <a:ext cx="304800" cy="14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8049489" y="5903046"/>
            <a:ext cx="304800" cy="297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8354289" y="5845531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Cod_Gerente</a:t>
            </a:r>
            <a:endParaRPr lang="pt-BR" dirty="0"/>
          </a:p>
        </p:txBody>
      </p:sp>
      <p:cxnSp>
        <p:nvCxnSpPr>
          <p:cNvPr id="16" name="Conector reto 15"/>
          <p:cNvCxnSpPr>
            <a:endCxn id="14" idx="2"/>
          </p:cNvCxnSpPr>
          <p:nvPr/>
        </p:nvCxnSpPr>
        <p:spPr>
          <a:xfrm flipV="1">
            <a:off x="7744689" y="6051617"/>
            <a:ext cx="304800" cy="14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osango 16"/>
          <p:cNvSpPr/>
          <p:nvPr/>
        </p:nvSpPr>
        <p:spPr>
          <a:xfrm>
            <a:off x="3390657" y="2460886"/>
            <a:ext cx="1410566" cy="10079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possui</a:t>
            </a:r>
            <a:endParaRPr lang="pt-BR" dirty="0"/>
          </a:p>
        </p:txBody>
      </p:sp>
      <p:sp>
        <p:nvSpPr>
          <p:cNvPr id="18" name="Losango 17"/>
          <p:cNvSpPr/>
          <p:nvPr/>
        </p:nvSpPr>
        <p:spPr>
          <a:xfrm>
            <a:off x="6104224" y="3769716"/>
            <a:ext cx="1410566" cy="10079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gerencia</a:t>
            </a:r>
            <a:endParaRPr lang="pt-BR" sz="1050" dirty="0"/>
          </a:p>
        </p:txBody>
      </p:sp>
      <p:cxnSp>
        <p:nvCxnSpPr>
          <p:cNvPr id="19" name="Conector reto 18"/>
          <p:cNvCxnSpPr>
            <a:stCxn id="4" idx="3"/>
            <a:endCxn id="17" idx="1"/>
          </p:cNvCxnSpPr>
          <p:nvPr/>
        </p:nvCxnSpPr>
        <p:spPr>
          <a:xfrm flipV="1">
            <a:off x="2685374" y="2964871"/>
            <a:ext cx="70528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17" idx="3"/>
            <a:endCxn id="5" idx="1"/>
          </p:cNvCxnSpPr>
          <p:nvPr/>
        </p:nvCxnSpPr>
        <p:spPr>
          <a:xfrm>
            <a:off x="4801223" y="2964871"/>
            <a:ext cx="107310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8" idx="0"/>
            <a:endCxn id="5" idx="2"/>
          </p:cNvCxnSpPr>
          <p:nvPr/>
        </p:nvCxnSpPr>
        <p:spPr>
          <a:xfrm flipV="1">
            <a:off x="6809507" y="3408218"/>
            <a:ext cx="1" cy="361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6" idx="0"/>
          </p:cNvCxnSpPr>
          <p:nvPr/>
        </p:nvCxnSpPr>
        <p:spPr>
          <a:xfrm flipH="1" flipV="1">
            <a:off x="6809507" y="4792819"/>
            <a:ext cx="1" cy="735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7791879" y="3972600"/>
            <a:ext cx="304800" cy="297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8096679" y="3915085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Data_Inicio</a:t>
            </a:r>
            <a:endParaRPr lang="pt-BR" dirty="0"/>
          </a:p>
        </p:txBody>
      </p:sp>
      <p:cxnSp>
        <p:nvCxnSpPr>
          <p:cNvPr id="35" name="Conector reto 34"/>
          <p:cNvCxnSpPr>
            <a:endCxn id="33" idx="2"/>
          </p:cNvCxnSpPr>
          <p:nvPr/>
        </p:nvCxnSpPr>
        <p:spPr>
          <a:xfrm flipV="1">
            <a:off x="7487079" y="4121171"/>
            <a:ext cx="304800" cy="14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7439889" y="4471514"/>
            <a:ext cx="304800" cy="297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7744689" y="4413999"/>
            <a:ext cx="1080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Data_Fim</a:t>
            </a:r>
            <a:endParaRPr lang="pt-BR" dirty="0"/>
          </a:p>
        </p:txBody>
      </p:sp>
      <p:cxnSp>
        <p:nvCxnSpPr>
          <p:cNvPr id="38" name="Conector reto 37"/>
          <p:cNvCxnSpPr>
            <a:endCxn id="36" idx="2"/>
          </p:cNvCxnSpPr>
          <p:nvPr/>
        </p:nvCxnSpPr>
        <p:spPr>
          <a:xfrm>
            <a:off x="7079673" y="4520502"/>
            <a:ext cx="360216" cy="99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1116055" y="1981869"/>
            <a:ext cx="304800" cy="297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1436830" y="1938604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Nome</a:t>
            </a:r>
            <a:endParaRPr lang="pt-BR" dirty="0"/>
          </a:p>
        </p:txBody>
      </p:sp>
      <p:cxnSp>
        <p:nvCxnSpPr>
          <p:cNvPr id="43" name="Conector reto 42"/>
          <p:cNvCxnSpPr>
            <a:endCxn id="41" idx="4"/>
          </p:cNvCxnSpPr>
          <p:nvPr/>
        </p:nvCxnSpPr>
        <p:spPr>
          <a:xfrm flipV="1">
            <a:off x="1252786" y="2279011"/>
            <a:ext cx="15669" cy="24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/>
          <p:nvPr/>
        </p:nvSpPr>
        <p:spPr>
          <a:xfrm>
            <a:off x="1070506" y="3780764"/>
            <a:ext cx="304800" cy="297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1359331" y="3780764"/>
            <a:ext cx="662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CNPJ</a:t>
            </a:r>
            <a:endParaRPr lang="pt-BR" dirty="0"/>
          </a:p>
        </p:txBody>
      </p:sp>
      <p:cxnSp>
        <p:nvCxnSpPr>
          <p:cNvPr id="50" name="Conector reto 49"/>
          <p:cNvCxnSpPr>
            <a:endCxn id="48" idx="0"/>
          </p:cNvCxnSpPr>
          <p:nvPr/>
        </p:nvCxnSpPr>
        <p:spPr>
          <a:xfrm>
            <a:off x="1206931" y="3348030"/>
            <a:ext cx="15975" cy="432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5989544" y="2020485"/>
            <a:ext cx="304800" cy="297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6310319" y="197722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Nome</a:t>
            </a:r>
            <a:endParaRPr lang="pt-BR" dirty="0"/>
          </a:p>
        </p:txBody>
      </p:sp>
      <p:cxnSp>
        <p:nvCxnSpPr>
          <p:cNvPr id="56" name="Conector reto 55"/>
          <p:cNvCxnSpPr>
            <a:endCxn id="54" idx="4"/>
          </p:cNvCxnSpPr>
          <p:nvPr/>
        </p:nvCxnSpPr>
        <p:spPr>
          <a:xfrm flipV="1">
            <a:off x="6126275" y="2317627"/>
            <a:ext cx="15669" cy="24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7066353" y="1981869"/>
            <a:ext cx="304800" cy="297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7387128" y="19386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CPF</a:t>
            </a:r>
            <a:endParaRPr lang="pt-BR" dirty="0"/>
          </a:p>
        </p:txBody>
      </p:sp>
      <p:cxnSp>
        <p:nvCxnSpPr>
          <p:cNvPr id="59" name="Conector reto 58"/>
          <p:cNvCxnSpPr>
            <a:endCxn id="57" idx="4"/>
          </p:cNvCxnSpPr>
          <p:nvPr/>
        </p:nvCxnSpPr>
        <p:spPr>
          <a:xfrm flipV="1">
            <a:off x="7203084" y="2279011"/>
            <a:ext cx="15669" cy="24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389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pt-BR"/>
              <a:t>Vamos exercitar?</a:t>
            </a:r>
            <a:endParaRPr/>
          </a:p>
        </p:txBody>
      </p:sp>
      <p:pic>
        <p:nvPicPr>
          <p:cNvPr id="233" name="Google Shape;233;p3" descr="Resultado de imagem para quadro negro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5860" y="1628800"/>
            <a:ext cx="7092280" cy="4499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-30151" y="4943050"/>
            <a:ext cx="1810200" cy="18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"/>
          <p:cNvSpPr txBox="1"/>
          <p:nvPr/>
        </p:nvSpPr>
        <p:spPr>
          <a:xfrm>
            <a:off x="1252786" y="1844823"/>
            <a:ext cx="6631582" cy="41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AutoNum type="arabicParenR"/>
            </a:pPr>
            <a:r>
              <a:rPr lang="pt-BR" sz="28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Crie o MER para representar cada uma das situações</a:t>
            </a:r>
            <a:endParaRPr sz="28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AutoNum type="alphaLcParenR"/>
            </a:pPr>
            <a:r>
              <a:rPr lang="pt-BR" sz="2800" b="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Uma </a:t>
            </a:r>
            <a:r>
              <a:rPr lang="pt-BR" sz="28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loja de departamentos vende diversos produtos. Os produtos tem código de barras, nome, tamanho, quantidade, preço de compra e preço de venda. Os produtos são comprados de diversos fornecedores, não havendo exclusividade. Cada fornecedor pode vender vários produtos para a loja.</a:t>
            </a:r>
            <a:r>
              <a:rPr lang="pt-BR" sz="18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8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28bd35b2a_0_0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pt-BR"/>
              <a:t>Vamos exercitar?</a:t>
            </a:r>
            <a:endParaRPr/>
          </a:p>
        </p:txBody>
      </p:sp>
      <p:pic>
        <p:nvPicPr>
          <p:cNvPr id="327" name="Google Shape;327;g828bd35b2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5526344" y="1837150"/>
            <a:ext cx="3617656" cy="331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828bd35b2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800" y="2214589"/>
            <a:ext cx="3491285" cy="3203768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828bd35b2a_0_0"/>
          <p:cNvSpPr txBox="1"/>
          <p:nvPr/>
        </p:nvSpPr>
        <p:spPr>
          <a:xfrm>
            <a:off x="726377" y="2876457"/>
            <a:ext cx="2750100" cy="12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Deixei uma atividade no Google Classroom</a:t>
            </a:r>
            <a:endParaRPr sz="28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30" name="Google Shape;330;g828bd35b2a_0_0"/>
          <p:cNvSpPr txBox="1"/>
          <p:nvPr/>
        </p:nvSpPr>
        <p:spPr>
          <a:xfrm>
            <a:off x="5957455" y="2657872"/>
            <a:ext cx="2729100" cy="12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Vamos lá responder?</a:t>
            </a:r>
            <a:endParaRPr sz="28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331" name="Google Shape;331;g828bd35b2a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305" y="4158818"/>
            <a:ext cx="2519078" cy="2519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da14c5e5e_0_16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38" name="Google Shape;338;g5da14c5e5e_0_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ELMASRI, R.; NAVATHE, S. B. </a:t>
            </a:r>
            <a:r>
              <a:rPr lang="pt-BR" b="1"/>
              <a:t>Sistemas de Banco de Dados</a:t>
            </a:r>
            <a:r>
              <a:rPr lang="pt-BR"/>
              <a:t>. Pearson Education, 2010.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MACHADO, M. C. Slides de Marcelo Chamy Machado Aula ministrada no IFAM, 2011.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28bd35b2a_0_91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pt-BR" dirty="0" smtClean="0"/>
              <a:t>Aula 3</a:t>
            </a:r>
            <a:endParaRPr dirty="0"/>
          </a:p>
        </p:txBody>
      </p:sp>
      <p:pic>
        <p:nvPicPr>
          <p:cNvPr id="109" name="Google Shape;109;g828bd35b2a_0_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5526344" y="1837150"/>
            <a:ext cx="3617656" cy="331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828bd35b2a_0_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800" y="2214589"/>
            <a:ext cx="3491285" cy="320376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828bd35b2a_0_91"/>
          <p:cNvSpPr txBox="1"/>
          <p:nvPr/>
        </p:nvSpPr>
        <p:spPr>
          <a:xfrm>
            <a:off x="726390" y="2808457"/>
            <a:ext cx="2750100" cy="12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800" b="1" dirty="0">
                <a:solidFill>
                  <a:schemeClr val="tx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Na aula de hoje vamos aprender sobre modelagem conceitual</a:t>
            </a:r>
            <a:endParaRPr sz="2800" b="1" i="0" u="none" strike="noStrike" cap="none" dirty="0">
              <a:solidFill>
                <a:schemeClr val="tx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2" name="Google Shape;112;g828bd35b2a_0_91"/>
          <p:cNvSpPr txBox="1"/>
          <p:nvPr/>
        </p:nvSpPr>
        <p:spPr>
          <a:xfrm>
            <a:off x="5957455" y="2657872"/>
            <a:ext cx="2729100" cy="12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800" b="1" dirty="0">
                <a:solidFill>
                  <a:schemeClr val="tx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Lembre-se de anotar os principais conceitos!</a:t>
            </a:r>
            <a:endParaRPr sz="2800" b="1" i="0" u="none" strike="noStrike" cap="none" dirty="0">
              <a:solidFill>
                <a:schemeClr val="tx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13" name="Google Shape;113;g828bd35b2a_0_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305" y="4158818"/>
            <a:ext cx="2519078" cy="2519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22d2d7183_0_0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Alguns conceitos importantes</a:t>
            </a:r>
            <a:endParaRPr/>
          </a:p>
        </p:txBody>
      </p:sp>
      <p:sp>
        <p:nvSpPr>
          <p:cNvPr id="120" name="Google Shape;120;g722d2d7183_0_0"/>
          <p:cNvSpPr txBox="1">
            <a:spLocks noGrp="1"/>
          </p:cNvSpPr>
          <p:nvPr>
            <p:ph type="body" idx="1"/>
          </p:nvPr>
        </p:nvSpPr>
        <p:spPr>
          <a:xfrm>
            <a:off x="628650" y="172864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Modelo de dados</a:t>
            </a:r>
            <a:endParaRPr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conjunto de conceitos que podem ser usados para descrever a estrutura de um banco de dados — fornece o significado necessário para permitir essa abstração.</a:t>
            </a:r>
            <a:endParaRPr/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Estrutura de um banco de dados </a:t>
            </a:r>
            <a:endParaRPr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tipos de dados, relacionamentos e restrições que devem suportar os dados.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22d2d7183_0_6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Alguns conceitos importantes</a:t>
            </a:r>
            <a:endParaRPr/>
          </a:p>
        </p:txBody>
      </p:sp>
      <p:sp>
        <p:nvSpPr>
          <p:cNvPr id="127" name="Google Shape;127;g722d2d7183_0_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Esquema</a:t>
            </a:r>
            <a:endParaRPr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Descrição do banco de dados;</a:t>
            </a:r>
            <a:endParaRPr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é definido durante o projeto do banco de dados e não se espera que seja alterado frequentemente.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 de Projetos de Bancos de Dados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/>
          </p:nvPr>
        </p:nvGraphicFramePr>
        <p:xfrm>
          <a:off x="559378" y="1284649"/>
          <a:ext cx="7419975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Google Shape;157;g722d2d7183_0_18"/>
          <p:cNvSpPr txBox="1"/>
          <p:nvPr/>
        </p:nvSpPr>
        <p:spPr>
          <a:xfrm>
            <a:off x="5098380" y="6317674"/>
            <a:ext cx="2937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(FERREIRA, 2016)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93;g41c5ba79ed_0_48"/>
          <p:cNvSpPr/>
          <p:nvPr/>
        </p:nvSpPr>
        <p:spPr>
          <a:xfrm>
            <a:off x="2906526" y="2392430"/>
            <a:ext cx="2323800" cy="21132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122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22d2d7183_0_18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pt-BR"/>
              <a:t>Projeto de Banco de Dados</a:t>
            </a:r>
            <a:endParaRPr/>
          </a:p>
        </p:txBody>
      </p:sp>
      <p:grpSp>
        <p:nvGrpSpPr>
          <p:cNvPr id="140" name="Google Shape;140;g722d2d7183_0_18"/>
          <p:cNvGrpSpPr/>
          <p:nvPr/>
        </p:nvGrpSpPr>
        <p:grpSpPr>
          <a:xfrm>
            <a:off x="1011382" y="1400252"/>
            <a:ext cx="7509161" cy="5308349"/>
            <a:chOff x="1" y="3253"/>
            <a:chExt cx="7564577" cy="5454384"/>
          </a:xfrm>
        </p:grpSpPr>
        <p:sp>
          <p:nvSpPr>
            <p:cNvPr id="141" name="Google Shape;141;g722d2d7183_0_18"/>
            <p:cNvSpPr/>
            <p:nvPr/>
          </p:nvSpPr>
          <p:spPr>
            <a:xfrm rot="5400000">
              <a:off x="-220662" y="224052"/>
              <a:ext cx="1471800" cy="1030200"/>
            </a:xfrm>
            <a:prstGeom prst="chevron">
              <a:avLst>
                <a:gd name="adj" fmla="val 50000"/>
              </a:avLst>
            </a:prstGeom>
            <a:solidFill>
              <a:srgbClr val="4372C3"/>
            </a:solidFill>
            <a:ln w="25400" cap="flat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g722d2d7183_0_18"/>
            <p:cNvSpPr txBox="1"/>
            <p:nvPr/>
          </p:nvSpPr>
          <p:spPr>
            <a:xfrm>
              <a:off x="1" y="518422"/>
              <a:ext cx="1030200" cy="44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Requisitos</a:t>
              </a:r>
              <a:endParaRPr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722d2d7183_0_18"/>
            <p:cNvSpPr/>
            <p:nvPr/>
          </p:nvSpPr>
          <p:spPr>
            <a:xfrm rot="5400000">
              <a:off x="3819078" y="-2785547"/>
              <a:ext cx="956700" cy="65343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0"/>
              </a:schemeClr>
            </a:solidFill>
            <a:ln w="25400" cap="flat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g722d2d7183_0_18"/>
            <p:cNvSpPr txBox="1"/>
            <p:nvPr/>
          </p:nvSpPr>
          <p:spPr>
            <a:xfrm>
              <a:off x="1030337" y="49957"/>
              <a:ext cx="64875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9350" tIns="13325" rIns="13325" bIns="133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Char char="••"/>
              </a:pPr>
              <a:r>
                <a:rPr lang="pt-BR" sz="2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Tem como base as entrevistas com os clientes, auxiliando na criação da documentação do projeto.</a:t>
              </a:r>
              <a:endPara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722d2d7183_0_18"/>
            <p:cNvSpPr/>
            <p:nvPr/>
          </p:nvSpPr>
          <p:spPr>
            <a:xfrm rot="5400000">
              <a:off x="-220662" y="1551580"/>
              <a:ext cx="1471800" cy="1030200"/>
            </a:xfrm>
            <a:prstGeom prst="chevron">
              <a:avLst>
                <a:gd name="adj" fmla="val 50000"/>
              </a:avLst>
            </a:prstGeom>
            <a:solidFill>
              <a:srgbClr val="4372C3"/>
            </a:solidFill>
            <a:ln w="25400" cap="flat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g722d2d7183_0_18"/>
            <p:cNvSpPr txBox="1"/>
            <p:nvPr/>
          </p:nvSpPr>
          <p:spPr>
            <a:xfrm>
              <a:off x="1" y="1845950"/>
              <a:ext cx="1030200" cy="44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Conceitual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722d2d7183_0_18"/>
            <p:cNvSpPr/>
            <p:nvPr/>
          </p:nvSpPr>
          <p:spPr>
            <a:xfrm rot="5400000">
              <a:off x="3819078" y="-1458018"/>
              <a:ext cx="956700" cy="65343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0"/>
              </a:schemeClr>
            </a:solidFill>
            <a:ln w="25400" cap="flat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g722d2d7183_0_18"/>
            <p:cNvSpPr txBox="1"/>
            <p:nvPr/>
          </p:nvSpPr>
          <p:spPr>
            <a:xfrm>
              <a:off x="1030337" y="1377485"/>
              <a:ext cx="64875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9350" tIns="13325" rIns="13325" bIns="133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Char char="••"/>
              </a:pPr>
              <a:r>
                <a:rPr lang="pt-BR" sz="2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Criação de um modelo conceitual</a:t>
              </a:r>
              <a:endPara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Char char="••"/>
              </a:pPr>
              <a:r>
                <a:rPr lang="pt-BR" sz="2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(Apresentação ao cliente)</a:t>
              </a:r>
              <a:endPara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722d2d7183_0_18"/>
            <p:cNvSpPr/>
            <p:nvPr/>
          </p:nvSpPr>
          <p:spPr>
            <a:xfrm rot="5400000">
              <a:off x="-220662" y="2879109"/>
              <a:ext cx="1471800" cy="1030200"/>
            </a:xfrm>
            <a:prstGeom prst="chevron">
              <a:avLst>
                <a:gd name="adj" fmla="val 50000"/>
              </a:avLst>
            </a:prstGeom>
            <a:solidFill>
              <a:srgbClr val="4372C3"/>
            </a:solidFill>
            <a:ln w="25400" cap="flat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g722d2d7183_0_18"/>
            <p:cNvSpPr txBox="1"/>
            <p:nvPr/>
          </p:nvSpPr>
          <p:spPr>
            <a:xfrm>
              <a:off x="1" y="3173478"/>
              <a:ext cx="1030200" cy="44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Lógico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722d2d7183_0_18"/>
            <p:cNvSpPr/>
            <p:nvPr/>
          </p:nvSpPr>
          <p:spPr>
            <a:xfrm rot="5400000">
              <a:off x="3819078" y="-130490"/>
              <a:ext cx="956700" cy="65343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0"/>
              </a:schemeClr>
            </a:solidFill>
            <a:ln w="25400" cap="flat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g722d2d7183_0_18"/>
            <p:cNvSpPr txBox="1"/>
            <p:nvPr/>
          </p:nvSpPr>
          <p:spPr>
            <a:xfrm>
              <a:off x="1030337" y="2705013"/>
              <a:ext cx="64875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9350" tIns="13325" rIns="13325" bIns="133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Char char="••"/>
              </a:pPr>
              <a:r>
                <a:rPr lang="pt-BR" sz="2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Criação do Modelo Lógico</a:t>
              </a:r>
              <a:endPara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Char char="••"/>
              </a:pPr>
              <a:r>
                <a:rPr lang="pt-BR" sz="2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(Técnico)</a:t>
              </a:r>
              <a:endPara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722d2d7183_0_18"/>
            <p:cNvSpPr/>
            <p:nvPr/>
          </p:nvSpPr>
          <p:spPr>
            <a:xfrm rot="5400000">
              <a:off x="-220662" y="4206636"/>
              <a:ext cx="1471800" cy="1030200"/>
            </a:xfrm>
            <a:prstGeom prst="chevron">
              <a:avLst>
                <a:gd name="adj" fmla="val 50000"/>
              </a:avLst>
            </a:prstGeom>
            <a:solidFill>
              <a:srgbClr val="4372C3"/>
            </a:solidFill>
            <a:ln w="25400" cap="flat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g722d2d7183_0_18"/>
            <p:cNvSpPr txBox="1"/>
            <p:nvPr/>
          </p:nvSpPr>
          <p:spPr>
            <a:xfrm>
              <a:off x="1" y="4501006"/>
              <a:ext cx="1030200" cy="44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Físico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722d2d7183_0_18"/>
            <p:cNvSpPr/>
            <p:nvPr/>
          </p:nvSpPr>
          <p:spPr>
            <a:xfrm rot="5400000">
              <a:off x="3819078" y="1197036"/>
              <a:ext cx="956700" cy="65343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0"/>
              </a:schemeClr>
            </a:solidFill>
            <a:ln w="25400" cap="flat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g722d2d7183_0_18"/>
            <p:cNvSpPr txBox="1"/>
            <p:nvPr/>
          </p:nvSpPr>
          <p:spPr>
            <a:xfrm>
              <a:off x="1030337" y="4032540"/>
              <a:ext cx="64875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9350" tIns="13325" rIns="13325" bIns="133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Char char="••"/>
              </a:pPr>
              <a:r>
                <a:rPr lang="pt-BR" sz="2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Criação de scripts, modelo físico, estratégias de segurança e armazenamento</a:t>
              </a:r>
              <a:endPara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g722d2d7183_0_18"/>
          <p:cNvSpPr txBox="1"/>
          <p:nvPr/>
        </p:nvSpPr>
        <p:spPr>
          <a:xfrm>
            <a:off x="3352801" y="6400801"/>
            <a:ext cx="2937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(FERREIRA, 2016)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22d2d7183_0_40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Modelagem Conceitual</a:t>
            </a:r>
            <a:endParaRPr/>
          </a:p>
        </p:txBody>
      </p:sp>
      <p:sp>
        <p:nvSpPr>
          <p:cNvPr id="164" name="Google Shape;164;g722d2d7183_0_4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Facilita a compreensão do negócio, além de detectar inconsistências e lacunas do suporte prestado pelos sistemas aos processos do negócio;</a:t>
            </a:r>
            <a:endParaRPr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Estabelece um consenso sobre os conceitos dos objetos do negócio e na terminologia aplicada aos mesmos; </a:t>
            </a:r>
            <a:endParaRPr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Auxilia na determinação do escopo de um sistema e de seus pontos de interface a outros sistemas;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22d2d7183_0_46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Modelagem Conceitual</a:t>
            </a:r>
            <a:endParaRPr/>
          </a:p>
        </p:txBody>
      </p:sp>
      <p:sp>
        <p:nvSpPr>
          <p:cNvPr id="171" name="Google Shape;171;g722d2d7183_0_4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Auxilia na previsão de esforço – prazo e custo – com base no modelo de dados; </a:t>
            </a:r>
            <a:endParaRPr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Serve como importante veículo de comunicação junto às pessoas – técnicas e não técnicas – devido a sua estruturação de fácil leitura e compreensão;</a:t>
            </a:r>
            <a:endParaRPr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Auxilia na manutenção dos sistemas de informação.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934</Words>
  <Application>Microsoft Office PowerPoint</Application>
  <PresentationFormat>Apresentação na tela (4:3)</PresentationFormat>
  <Paragraphs>155</Paragraphs>
  <Slides>29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PT Sans Narrow</vt:lpstr>
      <vt:lpstr>Noto Sans Symbols</vt:lpstr>
      <vt:lpstr>Trebuchet MS</vt:lpstr>
      <vt:lpstr>Calibri</vt:lpstr>
      <vt:lpstr>Tema do Office</vt:lpstr>
      <vt:lpstr>Apresentação do PowerPoint</vt:lpstr>
      <vt:lpstr>Roteiro</vt:lpstr>
      <vt:lpstr>Aula 3</vt:lpstr>
      <vt:lpstr>Alguns conceitos importantes</vt:lpstr>
      <vt:lpstr>Alguns conceitos importantes</vt:lpstr>
      <vt:lpstr>Visão Geral de Projetos de Bancos de Dados</vt:lpstr>
      <vt:lpstr>Projeto de Banco de Dados</vt:lpstr>
      <vt:lpstr>Modelagem Conceitual</vt:lpstr>
      <vt:lpstr>Modelagem Conceitual</vt:lpstr>
      <vt:lpstr>Categorias de modelos</vt:lpstr>
      <vt:lpstr>Modelo Entidade Relacionamento</vt:lpstr>
      <vt:lpstr>Modelo Entidade Relacionamento</vt:lpstr>
      <vt:lpstr>Apresentação do PowerPoint</vt:lpstr>
      <vt:lpstr>Entidade</vt:lpstr>
      <vt:lpstr>Modelo Entidade Relacionamento</vt:lpstr>
      <vt:lpstr>Atributos</vt:lpstr>
      <vt:lpstr>Atributo</vt:lpstr>
      <vt:lpstr>Modelo Entidade Relacionamento</vt:lpstr>
      <vt:lpstr>Modelo Entidade Relacionamento</vt:lpstr>
      <vt:lpstr>Modelo Entidade Relacionamento</vt:lpstr>
      <vt:lpstr>Modelo Entidade Relacionamento</vt:lpstr>
      <vt:lpstr>Relacionamento</vt:lpstr>
      <vt:lpstr>Relacionamento</vt:lpstr>
      <vt:lpstr>Vale destacar...</vt:lpstr>
      <vt:lpstr>Exemplo</vt:lpstr>
      <vt:lpstr>Exemplo</vt:lpstr>
      <vt:lpstr>Vamos exercitar?</vt:lpstr>
      <vt:lpstr>Vamos exercitar?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Thays_Franca</dc:creator>
  <cp:lastModifiedBy>Gilmara Maquiné</cp:lastModifiedBy>
  <cp:revision>12</cp:revision>
  <dcterms:created xsi:type="dcterms:W3CDTF">2018-02-07T18:34:25Z</dcterms:created>
  <dcterms:modified xsi:type="dcterms:W3CDTF">2020-09-19T04:33:07Z</dcterms:modified>
</cp:coreProperties>
</file>