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PT Sans Narrow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PuCPJ6mWyYxdoE5O4aL3FL/5z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0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777c8cdf3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4777c8cdf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4777c8cdf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777c8cdf3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4777c8cdf3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4777c8cdf3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777c8cdf3_0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4777c8cdf3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4777c8cdf3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777c8cdf3_0_1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4777c8cdf3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4777c8cdf3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77e48e81a_0_6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477e48e81a_0_6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477e48e81a_0_6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77e48e81a_0_6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477e48e81a_0_6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477e48e81a_0_6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77e48e81a_0_6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477e48e81a_0_6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477e48e81a_0_6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77e48e81a_0_6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477e48e81a_0_6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477e48e81a_0_6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77e48e81a_0_6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g477e48e81a_0_6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77e48e81a_0_7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477e48e81a_0_7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77e48e81a_0_7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g477e48e81a_0_7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da14c5e5e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5da14c5e5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5da14c5e5e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7e48e81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477e48e8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477e48e81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8d568f50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608d568f5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608d568f5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8d568f50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608d568f5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608d568f5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08d568f50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608d568f5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608d568f50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777c8cdf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4777c8cd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4777c8cdf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12704" l="12564" r="9980" t="8365"/>
          <a:stretch/>
        </p:blipFill>
        <p:spPr>
          <a:xfrm>
            <a:off x="3623687" y="1052736"/>
            <a:ext cx="1896625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0" y="6691628"/>
            <a:ext cx="9144000" cy="166372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9144000" cy="138988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7e48e81a_0_677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477e48e81a_0_67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8100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g477e48e81a_0_677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477e48e81a_0_677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477e48e81a_0_677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7e48e81a_0_6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477e48e81a_0_669"/>
          <p:cNvPicPr preferRelativeResize="0"/>
          <p:nvPr/>
        </p:nvPicPr>
        <p:blipFill rotWithShape="1">
          <a:blip r:embed="rId2">
            <a:alphaModFix/>
          </a:blip>
          <a:srcRect b="12699" l="12562" r="9983" t="8366"/>
          <a:stretch/>
        </p:blipFill>
        <p:spPr>
          <a:xfrm>
            <a:off x="3623687" y="1052736"/>
            <a:ext cx="1896625" cy="237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477e48e81a_0_669"/>
          <p:cNvSpPr/>
          <p:nvPr/>
        </p:nvSpPr>
        <p:spPr>
          <a:xfrm>
            <a:off x="0" y="6691628"/>
            <a:ext cx="9144000" cy="166500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477e48e81a_0_669"/>
          <p:cNvSpPr/>
          <p:nvPr/>
        </p:nvSpPr>
        <p:spPr>
          <a:xfrm>
            <a:off x="0" y="0"/>
            <a:ext cx="9144000" cy="138900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477e48e81a_0_669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477e48e81a_0_669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477e48e81a_0_669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7e48e81a_0_683"/>
          <p:cNvSpPr txBox="1"/>
          <p:nvPr>
            <p:ph type="title"/>
          </p:nvPr>
        </p:nvSpPr>
        <p:spPr>
          <a:xfrm>
            <a:off x="629841" y="36512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477e48e81a_0_683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g477e48e81a_0_683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g477e48e81a_0_683"/>
          <p:cNvSpPr txBox="1"/>
          <p:nvPr>
            <p:ph idx="3" type="body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g477e48e81a_0_683"/>
          <p:cNvSpPr txBox="1"/>
          <p:nvPr>
            <p:ph idx="4" type="body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477e48e81a_0_683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477e48e81a_0_683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477e48e81a_0_683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7e48e81a_0_692"/>
          <p:cNvSpPr txBox="1"/>
          <p:nvPr>
            <p:ph type="title"/>
          </p:nvPr>
        </p:nvSpPr>
        <p:spPr>
          <a:xfrm>
            <a:off x="623888" y="1709741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rebuchet M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477e48e81a_0_692"/>
          <p:cNvSpPr txBox="1"/>
          <p:nvPr>
            <p:ph idx="1" type="body"/>
          </p:nvPr>
        </p:nvSpPr>
        <p:spPr>
          <a:xfrm>
            <a:off x="623888" y="4589466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g477e48e81a_0_692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477e48e81a_0_692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477e48e81a_0_692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7e48e81a_0_698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477e48e81a_0_698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g477e48e81a_0_698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g477e48e81a_0_698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477e48e81a_0_698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477e48e81a_0_698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7e48e81a_0_705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477e48e81a_0_705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477e48e81a_0_705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477e48e81a_0_705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7e48e81a_0_710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477e48e81a_0_710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477e48e81a_0_710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7e48e81a_0_714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477e48e81a_0_714"/>
          <p:cNvSpPr txBox="1"/>
          <p:nvPr>
            <p:ph idx="1" type="body"/>
          </p:nvPr>
        </p:nvSpPr>
        <p:spPr>
          <a:xfrm>
            <a:off x="3887391" y="987428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0" name="Google Shape;150;g477e48e81a_0_714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51" name="Google Shape;151;g477e48e81a_0_714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477e48e81a_0_714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477e48e81a_0_714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81000" lvl="1" marL="9144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81000" lvl="2" marL="1371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7e48e81a_0_721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477e48e81a_0_721"/>
          <p:cNvSpPr/>
          <p:nvPr>
            <p:ph idx="2" type="pic"/>
          </p:nvPr>
        </p:nvSpPr>
        <p:spPr>
          <a:xfrm>
            <a:off x="3887391" y="987428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g477e48e81a_0_721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58" name="Google Shape;158;g477e48e81a_0_721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477e48e81a_0_721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477e48e81a_0_721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7e48e81a_0_728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477e48e81a_0_728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477e48e81a_0_728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477e48e81a_0_728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477e48e81a_0_728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77e48e81a_0_734"/>
          <p:cNvSpPr txBox="1"/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477e48e81a_0_734"/>
          <p:cNvSpPr txBox="1"/>
          <p:nvPr>
            <p:ph idx="1" type="body"/>
          </p:nvPr>
        </p:nvSpPr>
        <p:spPr>
          <a:xfrm rot="5400000">
            <a:off x="623027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g477e48e81a_0_734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477e48e81a_0_734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477e48e81a_0_734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9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Trebuchet M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/>
          <p:cNvPicPr preferRelativeResize="0"/>
          <p:nvPr/>
        </p:nvPicPr>
        <p:blipFill rotWithShape="1">
          <a:blip r:embed="rId1">
            <a:alphaModFix/>
          </a:blip>
          <a:srcRect b="12743" l="13841" r="11302" t="10416"/>
          <a:stretch/>
        </p:blipFill>
        <p:spPr>
          <a:xfrm>
            <a:off x="4860032" y="2506663"/>
            <a:ext cx="4283969" cy="43513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"/>
          <p:cNvSpPr/>
          <p:nvPr/>
        </p:nvSpPr>
        <p:spPr>
          <a:xfrm>
            <a:off x="1252787" y="332656"/>
            <a:ext cx="7711702" cy="1044116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0" y="6691628"/>
            <a:ext cx="9144000" cy="166372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8090470" y="6356353"/>
            <a:ext cx="1162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908" y="166372"/>
            <a:ext cx="1200876" cy="139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477e48e81a_0_658"/>
          <p:cNvPicPr preferRelativeResize="0"/>
          <p:nvPr/>
        </p:nvPicPr>
        <p:blipFill rotWithShape="1">
          <a:blip r:embed="rId1">
            <a:alphaModFix/>
          </a:blip>
          <a:srcRect b="12739" l="13840" r="11303" t="10419"/>
          <a:stretch/>
        </p:blipFill>
        <p:spPr>
          <a:xfrm>
            <a:off x="4860032" y="2506663"/>
            <a:ext cx="4283969" cy="435133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477e48e81a_0_658"/>
          <p:cNvSpPr/>
          <p:nvPr/>
        </p:nvSpPr>
        <p:spPr>
          <a:xfrm>
            <a:off x="1252787" y="332656"/>
            <a:ext cx="7711800" cy="1044000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477e48e81a_0_658"/>
          <p:cNvSpPr/>
          <p:nvPr/>
        </p:nvSpPr>
        <p:spPr>
          <a:xfrm>
            <a:off x="0" y="6691628"/>
            <a:ext cx="9144000" cy="166500"/>
          </a:xfrm>
          <a:prstGeom prst="rect">
            <a:avLst/>
          </a:prstGeom>
          <a:solidFill>
            <a:srgbClr val="155C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477e48e81a_0_65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g477e48e81a_0_658"/>
          <p:cNvSpPr txBox="1"/>
          <p:nvPr>
            <p:ph idx="10" type="dt"/>
          </p:nvPr>
        </p:nvSpPr>
        <p:spPr>
          <a:xfrm>
            <a:off x="6286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g477e48e81a_0_658"/>
          <p:cNvSpPr txBox="1"/>
          <p:nvPr>
            <p:ph idx="11" type="ftr"/>
          </p:nvPr>
        </p:nvSpPr>
        <p:spPr>
          <a:xfrm>
            <a:off x="3028950" y="6356353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g477e48e81a_0_658"/>
          <p:cNvSpPr txBox="1"/>
          <p:nvPr>
            <p:ph idx="12" type="sldNum"/>
          </p:nvPr>
        </p:nvSpPr>
        <p:spPr>
          <a:xfrm>
            <a:off x="645795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g477e48e81a_0_658"/>
          <p:cNvSpPr txBox="1"/>
          <p:nvPr/>
        </p:nvSpPr>
        <p:spPr>
          <a:xfrm>
            <a:off x="8090470" y="6356353"/>
            <a:ext cx="11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477e48e81a_0_6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908" y="166372"/>
            <a:ext cx="1200876" cy="139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477e48e81a_0_658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/>
        </p:nvSpPr>
        <p:spPr>
          <a:xfrm>
            <a:off x="1" y="3429000"/>
            <a:ext cx="9143999" cy="18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INFORMÁTICA</a:t>
            </a:r>
            <a:br>
              <a:rPr b="0" i="0" lang="pt-BR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Banco de Dados I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1" y="5398418"/>
            <a:ext cx="9143998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Prof(a). Gilmara Maquiné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Mapeando relacionamentos</a:t>
            </a:r>
            <a:endParaRPr/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 txBox="1"/>
          <p:nvPr/>
        </p:nvSpPr>
        <p:spPr>
          <a:xfrm>
            <a:off x="726390" y="2808457"/>
            <a:ext cx="27501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Para mapear relacionamentos precisamos identificar as restrições</a:t>
            </a:r>
            <a:endParaRPr b="1" i="0" sz="22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5791200" y="2657872"/>
            <a:ext cx="3152686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Lembre-se de anotar os principais conceitos!</a:t>
            </a:r>
            <a:endParaRPr b="1" i="0" sz="24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75" name="Google Shape;27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282" name="Google Shape;282;p18"/>
          <p:cNvSpPr txBox="1"/>
          <p:nvPr>
            <p:ph idx="1" type="body"/>
          </p:nvPr>
        </p:nvSpPr>
        <p:spPr>
          <a:xfrm>
            <a:off x="628650" y="1673225"/>
            <a:ext cx="78867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Grau de Relacionamento: </a:t>
            </a:r>
            <a:r>
              <a:rPr lang="pt-BR"/>
              <a:t>Número de entidades participantes de um relacionamento.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Binário (Duas entidades);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Ternário (Três entidades);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Recursivos.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777c8cdf3_0_24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289" name="Google Shape;289;g4777c8cdf3_0_24"/>
          <p:cNvSpPr txBox="1"/>
          <p:nvPr>
            <p:ph idx="1" type="body"/>
          </p:nvPr>
        </p:nvSpPr>
        <p:spPr>
          <a:xfrm>
            <a:off x="628650" y="1673225"/>
            <a:ext cx="78867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Grau de Relacionamento</a:t>
            </a:r>
            <a:r>
              <a:rPr lang="pt-BR"/>
              <a:t>: Binário</a:t>
            </a:r>
            <a:endParaRPr/>
          </a:p>
        </p:txBody>
      </p:sp>
      <p:sp>
        <p:nvSpPr>
          <p:cNvPr id="290" name="Google Shape;290;g4777c8cdf3_0_24"/>
          <p:cNvSpPr/>
          <p:nvPr/>
        </p:nvSpPr>
        <p:spPr>
          <a:xfrm>
            <a:off x="1252775" y="3394025"/>
            <a:ext cx="1237500" cy="1639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4777c8cdf3_0_24"/>
          <p:cNvSpPr/>
          <p:nvPr/>
        </p:nvSpPr>
        <p:spPr>
          <a:xfrm>
            <a:off x="3813950" y="3355175"/>
            <a:ext cx="1130400" cy="1978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4777c8cdf3_0_24"/>
          <p:cNvSpPr txBox="1"/>
          <p:nvPr/>
        </p:nvSpPr>
        <p:spPr>
          <a:xfrm>
            <a:off x="1332975" y="2929625"/>
            <a:ext cx="1490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FORNECEDOR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g4777c8cdf3_0_24"/>
          <p:cNvSpPr txBox="1"/>
          <p:nvPr/>
        </p:nvSpPr>
        <p:spPr>
          <a:xfrm>
            <a:off x="3960757" y="2968475"/>
            <a:ext cx="940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FORNECE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g4777c8cdf3_0_24"/>
          <p:cNvSpPr txBox="1"/>
          <p:nvPr/>
        </p:nvSpPr>
        <p:spPr>
          <a:xfrm>
            <a:off x="1674050" y="3856998"/>
            <a:ext cx="316500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F1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g4777c8cdf3_0_24"/>
          <p:cNvSpPr txBox="1"/>
          <p:nvPr/>
        </p:nvSpPr>
        <p:spPr>
          <a:xfrm>
            <a:off x="4138475" y="3964850"/>
            <a:ext cx="3705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6" name="Google Shape;296;g4777c8cdf3_0_24"/>
          <p:cNvCxnSpPr>
            <a:stCxn id="294" idx="3"/>
            <a:endCxn id="295" idx="1"/>
          </p:cNvCxnSpPr>
          <p:nvPr/>
        </p:nvCxnSpPr>
        <p:spPr>
          <a:xfrm>
            <a:off x="1990550" y="3995898"/>
            <a:ext cx="2148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g4777c8cdf3_0_24"/>
          <p:cNvSpPr txBox="1"/>
          <p:nvPr/>
        </p:nvSpPr>
        <p:spPr>
          <a:xfrm>
            <a:off x="1674050" y="4312036"/>
            <a:ext cx="316500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F2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g4777c8cdf3_0_24"/>
          <p:cNvSpPr txBox="1"/>
          <p:nvPr/>
        </p:nvSpPr>
        <p:spPr>
          <a:xfrm>
            <a:off x="4138475" y="4589825"/>
            <a:ext cx="3705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9" name="Google Shape;299;g4777c8cdf3_0_24"/>
          <p:cNvCxnSpPr>
            <a:stCxn id="297" idx="3"/>
            <a:endCxn id="298" idx="1"/>
          </p:cNvCxnSpPr>
          <p:nvPr/>
        </p:nvCxnSpPr>
        <p:spPr>
          <a:xfrm>
            <a:off x="1990550" y="4450936"/>
            <a:ext cx="21480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g4777c8cdf3_0_24"/>
          <p:cNvSpPr txBox="1"/>
          <p:nvPr/>
        </p:nvSpPr>
        <p:spPr>
          <a:xfrm>
            <a:off x="3480875" y="6207100"/>
            <a:ext cx="2877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Fonte: MACHADO (2011)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g4777c8cdf3_0_24"/>
          <p:cNvSpPr/>
          <p:nvPr/>
        </p:nvSpPr>
        <p:spPr>
          <a:xfrm>
            <a:off x="6268025" y="4986025"/>
            <a:ext cx="1130400" cy="17061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4777c8cdf3_0_24"/>
          <p:cNvSpPr txBox="1"/>
          <p:nvPr/>
        </p:nvSpPr>
        <p:spPr>
          <a:xfrm>
            <a:off x="6481750" y="4698375"/>
            <a:ext cx="625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PEÇA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g4777c8cdf3_0_24"/>
          <p:cNvSpPr txBox="1"/>
          <p:nvPr/>
        </p:nvSpPr>
        <p:spPr>
          <a:xfrm>
            <a:off x="6685450" y="5448650"/>
            <a:ext cx="4221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B1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g4777c8cdf3_0_24"/>
          <p:cNvSpPr txBox="1"/>
          <p:nvPr/>
        </p:nvSpPr>
        <p:spPr>
          <a:xfrm>
            <a:off x="6685450" y="6048600"/>
            <a:ext cx="4221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B2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5" name="Google Shape;305;g4777c8cdf3_0_24"/>
          <p:cNvCxnSpPr>
            <a:stCxn id="303" idx="1"/>
            <a:endCxn id="298" idx="3"/>
          </p:cNvCxnSpPr>
          <p:nvPr/>
        </p:nvCxnSpPr>
        <p:spPr>
          <a:xfrm rot="10800000">
            <a:off x="4508950" y="4747400"/>
            <a:ext cx="21765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g4777c8cdf3_0_24"/>
          <p:cNvCxnSpPr>
            <a:stCxn id="304" idx="1"/>
            <a:endCxn id="298" idx="3"/>
          </p:cNvCxnSpPr>
          <p:nvPr/>
        </p:nvCxnSpPr>
        <p:spPr>
          <a:xfrm rot="10800000">
            <a:off x="4508950" y="4747350"/>
            <a:ext cx="2176500" cy="14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628650" y="1673225"/>
            <a:ext cx="78867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Grau de Relacionamento</a:t>
            </a:r>
            <a:r>
              <a:rPr lang="pt-BR"/>
              <a:t>: Ternário</a:t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1252775" y="3394025"/>
            <a:ext cx="1237500" cy="16392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3813950" y="3355175"/>
            <a:ext cx="1130400" cy="1978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572000" y="2599400"/>
            <a:ext cx="1327500" cy="2056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1332975" y="2929625"/>
            <a:ext cx="1490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FORNECEDOR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3960757" y="2968475"/>
            <a:ext cx="940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FORNECE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7283375" y="2212700"/>
            <a:ext cx="1660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PROJETO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1674050" y="3856998"/>
            <a:ext cx="316500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F1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4138475" y="3964850"/>
            <a:ext cx="3705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7024700" y="3271350"/>
            <a:ext cx="4221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P1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3" name="Google Shape;323;p19"/>
          <p:cNvCxnSpPr>
            <a:stCxn id="320" idx="3"/>
            <a:endCxn id="321" idx="1"/>
          </p:cNvCxnSpPr>
          <p:nvPr/>
        </p:nvCxnSpPr>
        <p:spPr>
          <a:xfrm>
            <a:off x="1990550" y="3995898"/>
            <a:ext cx="2148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9"/>
          <p:cNvCxnSpPr>
            <a:stCxn id="321" idx="3"/>
            <a:endCxn id="322" idx="1"/>
          </p:cNvCxnSpPr>
          <p:nvPr/>
        </p:nvCxnSpPr>
        <p:spPr>
          <a:xfrm flipH="1" rot="10800000">
            <a:off x="4508975" y="3428900"/>
            <a:ext cx="251580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19"/>
          <p:cNvSpPr txBox="1"/>
          <p:nvPr/>
        </p:nvSpPr>
        <p:spPr>
          <a:xfrm>
            <a:off x="1674050" y="4312036"/>
            <a:ext cx="316500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F2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4138475" y="4589825"/>
            <a:ext cx="3705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7" name="Google Shape;327;p19"/>
          <p:cNvCxnSpPr>
            <a:stCxn id="325" idx="3"/>
            <a:endCxn id="326" idx="1"/>
          </p:cNvCxnSpPr>
          <p:nvPr/>
        </p:nvCxnSpPr>
        <p:spPr>
          <a:xfrm>
            <a:off x="1990550" y="4450936"/>
            <a:ext cx="21480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19"/>
          <p:cNvCxnSpPr>
            <a:stCxn id="326" idx="3"/>
            <a:endCxn id="322" idx="1"/>
          </p:cNvCxnSpPr>
          <p:nvPr/>
        </p:nvCxnSpPr>
        <p:spPr>
          <a:xfrm flipH="1" rot="10800000">
            <a:off x="4508975" y="3428975"/>
            <a:ext cx="2515800" cy="13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19"/>
          <p:cNvSpPr txBox="1"/>
          <p:nvPr/>
        </p:nvSpPr>
        <p:spPr>
          <a:xfrm>
            <a:off x="3480875" y="6207100"/>
            <a:ext cx="2877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Fonte: MACHADO (2011)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6268025" y="4986025"/>
            <a:ext cx="1130400" cy="17061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6481750" y="4698375"/>
            <a:ext cx="625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PEÇA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6685450" y="5448650"/>
            <a:ext cx="4221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B1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6685450" y="6048600"/>
            <a:ext cx="4221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B2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4" name="Google Shape;334;p19"/>
          <p:cNvCxnSpPr>
            <a:stCxn id="332" idx="1"/>
            <a:endCxn id="326" idx="3"/>
          </p:cNvCxnSpPr>
          <p:nvPr/>
        </p:nvCxnSpPr>
        <p:spPr>
          <a:xfrm rot="10800000">
            <a:off x="4508950" y="4747400"/>
            <a:ext cx="2176500" cy="8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19"/>
          <p:cNvCxnSpPr>
            <a:stCxn id="333" idx="1"/>
            <a:endCxn id="326" idx="3"/>
          </p:cNvCxnSpPr>
          <p:nvPr/>
        </p:nvCxnSpPr>
        <p:spPr>
          <a:xfrm rot="10800000">
            <a:off x="4508950" y="4747350"/>
            <a:ext cx="2176500" cy="14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777c8cdf3_0_52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342" name="Google Shape;342;g4777c8cdf3_0_52"/>
          <p:cNvSpPr txBox="1"/>
          <p:nvPr>
            <p:ph idx="1" type="body"/>
          </p:nvPr>
        </p:nvSpPr>
        <p:spPr>
          <a:xfrm>
            <a:off x="628650" y="1673225"/>
            <a:ext cx="78867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Relacionamento recursivo</a:t>
            </a:r>
            <a:r>
              <a:rPr lang="pt-BR"/>
              <a:t>: Relaciona uma única entidade através de dois papéis distintos.</a:t>
            </a:r>
            <a:endParaRPr/>
          </a:p>
        </p:txBody>
      </p:sp>
      <p:sp>
        <p:nvSpPr>
          <p:cNvPr id="343" name="Google Shape;343;g4777c8cdf3_0_52"/>
          <p:cNvSpPr/>
          <p:nvPr/>
        </p:nvSpPr>
        <p:spPr>
          <a:xfrm>
            <a:off x="1252775" y="3394025"/>
            <a:ext cx="1237500" cy="2237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4777c8cdf3_0_52"/>
          <p:cNvSpPr/>
          <p:nvPr/>
        </p:nvSpPr>
        <p:spPr>
          <a:xfrm>
            <a:off x="4675925" y="3316325"/>
            <a:ext cx="1327500" cy="2056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4777c8cdf3_0_52"/>
          <p:cNvSpPr txBox="1"/>
          <p:nvPr/>
        </p:nvSpPr>
        <p:spPr>
          <a:xfrm>
            <a:off x="1332975" y="2929625"/>
            <a:ext cx="1490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FUNCIONÁRIO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g4777c8cdf3_0_52"/>
          <p:cNvSpPr txBox="1"/>
          <p:nvPr/>
        </p:nvSpPr>
        <p:spPr>
          <a:xfrm>
            <a:off x="4826875" y="2929625"/>
            <a:ext cx="1660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GERENCIA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g4777c8cdf3_0_52"/>
          <p:cNvSpPr txBox="1"/>
          <p:nvPr/>
        </p:nvSpPr>
        <p:spPr>
          <a:xfrm>
            <a:off x="1674050" y="3856998"/>
            <a:ext cx="316500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F1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g4777c8cdf3_0_52"/>
          <p:cNvSpPr txBox="1"/>
          <p:nvPr/>
        </p:nvSpPr>
        <p:spPr>
          <a:xfrm>
            <a:off x="5128625" y="3650575"/>
            <a:ext cx="422100" cy="3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Google Shape;349;g4777c8cdf3_0_52"/>
          <p:cNvSpPr txBox="1"/>
          <p:nvPr/>
        </p:nvSpPr>
        <p:spPr>
          <a:xfrm>
            <a:off x="1674050" y="4312036"/>
            <a:ext cx="316500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F2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g4777c8cdf3_0_52"/>
          <p:cNvSpPr txBox="1"/>
          <p:nvPr/>
        </p:nvSpPr>
        <p:spPr>
          <a:xfrm>
            <a:off x="3480875" y="6207100"/>
            <a:ext cx="2877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Fonte: Adaptado de Machado (2011)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1" name="Google Shape;351;g4777c8cdf3_0_52"/>
          <p:cNvCxnSpPr>
            <a:endCxn id="348" idx="1"/>
          </p:cNvCxnSpPr>
          <p:nvPr/>
        </p:nvCxnSpPr>
        <p:spPr>
          <a:xfrm flipH="1" rot="10800000">
            <a:off x="1990625" y="3808225"/>
            <a:ext cx="31380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g4777c8cdf3_0_52"/>
          <p:cNvCxnSpPr>
            <a:stCxn id="348" idx="1"/>
            <a:endCxn id="349" idx="3"/>
          </p:cNvCxnSpPr>
          <p:nvPr/>
        </p:nvCxnSpPr>
        <p:spPr>
          <a:xfrm flipH="1">
            <a:off x="1990625" y="3808225"/>
            <a:ext cx="3138000" cy="6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53" name="Google Shape;353;g4777c8cdf3_0_52"/>
          <p:cNvSpPr txBox="1"/>
          <p:nvPr/>
        </p:nvSpPr>
        <p:spPr>
          <a:xfrm>
            <a:off x="3367675" y="5424150"/>
            <a:ext cx="1952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_____ Gerencia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------- É gerenciado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777c8cdf3_0_83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360" name="Google Shape;360;g4777c8cdf3_0_83"/>
          <p:cNvSpPr txBox="1"/>
          <p:nvPr>
            <p:ph idx="1" type="body"/>
          </p:nvPr>
        </p:nvSpPr>
        <p:spPr>
          <a:xfrm>
            <a:off x="628650" y="1673225"/>
            <a:ext cx="78867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/>
              <a:t>Restrições em relacionamentos</a:t>
            </a:r>
            <a:endParaRPr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São regras que limitam as possíveis combinações (associações) das entidades participantes.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777c8cdf3_0_100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367" name="Google Shape;367;g4777c8cdf3_0_100"/>
          <p:cNvSpPr txBox="1"/>
          <p:nvPr>
            <p:ph idx="1" type="body"/>
          </p:nvPr>
        </p:nvSpPr>
        <p:spPr>
          <a:xfrm>
            <a:off x="628650" y="1673225"/>
            <a:ext cx="78867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Restrições de Cardinalidade</a:t>
            </a:r>
            <a:r>
              <a:rPr lang="pt-BR"/>
              <a:t>: Especifica o número de instâncias de um tipo de relacionamento que uma entidade pode participar.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1:1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1:n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n:m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77e48e81a_0_623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374" name="Google Shape;374;g477e48e81a_0_623"/>
          <p:cNvSpPr txBox="1"/>
          <p:nvPr>
            <p:ph idx="1" type="body"/>
          </p:nvPr>
        </p:nvSpPr>
        <p:spPr>
          <a:xfrm>
            <a:off x="628650" y="1673225"/>
            <a:ext cx="78867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pt-BR"/>
              <a:t>Relacionamento de 1:1</a:t>
            </a:r>
            <a:endParaRPr b="1"/>
          </a:p>
          <a:p>
            <a:pPr indent="-3810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Uma instância da entidade A se relaciona com apenas uma instância da entidade B.</a:t>
            </a:r>
            <a:endParaRPr/>
          </a:p>
        </p:txBody>
      </p:sp>
      <p:sp>
        <p:nvSpPr>
          <p:cNvPr id="375" name="Google Shape;375;g477e48e81a_0_623"/>
          <p:cNvSpPr txBox="1"/>
          <p:nvPr/>
        </p:nvSpPr>
        <p:spPr>
          <a:xfrm>
            <a:off x="991310" y="4251008"/>
            <a:ext cx="1742700" cy="5904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Pessoa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g477e48e81a_0_623"/>
          <p:cNvSpPr txBox="1"/>
          <p:nvPr/>
        </p:nvSpPr>
        <p:spPr>
          <a:xfrm>
            <a:off x="6214474" y="4251009"/>
            <a:ext cx="1742700" cy="59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DNA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g477e48e81a_0_623"/>
          <p:cNvSpPr/>
          <p:nvPr/>
        </p:nvSpPr>
        <p:spPr>
          <a:xfrm>
            <a:off x="3699027" y="4021654"/>
            <a:ext cx="1399309" cy="1049107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possui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g477e48e81a_0_623"/>
          <p:cNvCxnSpPr>
            <a:stCxn id="375" idx="3"/>
            <a:endCxn id="377" idx="1"/>
          </p:cNvCxnSpPr>
          <p:nvPr/>
        </p:nvCxnSpPr>
        <p:spPr>
          <a:xfrm>
            <a:off x="2734010" y="4546208"/>
            <a:ext cx="96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g477e48e81a_0_623"/>
          <p:cNvCxnSpPr>
            <a:stCxn id="377" idx="3"/>
            <a:endCxn id="376" idx="1"/>
          </p:cNvCxnSpPr>
          <p:nvPr/>
        </p:nvCxnSpPr>
        <p:spPr>
          <a:xfrm>
            <a:off x="5098336" y="4546207"/>
            <a:ext cx="11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g477e48e81a_0_623"/>
          <p:cNvSpPr txBox="1"/>
          <p:nvPr/>
        </p:nvSpPr>
        <p:spPr>
          <a:xfrm>
            <a:off x="2815799" y="425100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477e48e81a_0_623"/>
          <p:cNvSpPr txBox="1"/>
          <p:nvPr/>
        </p:nvSpPr>
        <p:spPr>
          <a:xfrm>
            <a:off x="5895900" y="425100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77e48e81a_0_630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388" name="Google Shape;388;g477e48e81a_0_63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Relacionamento 1:n ou n:1 </a:t>
            </a:r>
            <a:endParaRPr b="1"/>
          </a:p>
          <a:p>
            <a:pPr indent="-3810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1 para n ou n para 1 – depende da direção observada do relacionamento;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Uma instância da entidade A se relaciona com 1 ou mais instâncias da entidade B.</a:t>
            </a:r>
            <a:endParaRPr/>
          </a:p>
        </p:txBody>
      </p:sp>
      <p:sp>
        <p:nvSpPr>
          <p:cNvPr id="389" name="Google Shape;389;g477e48e81a_0_630"/>
          <p:cNvSpPr txBox="1"/>
          <p:nvPr/>
        </p:nvSpPr>
        <p:spPr>
          <a:xfrm>
            <a:off x="573654" y="5511771"/>
            <a:ext cx="1742700" cy="5904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Aluno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g477e48e81a_0_630"/>
          <p:cNvSpPr txBox="1"/>
          <p:nvPr/>
        </p:nvSpPr>
        <p:spPr>
          <a:xfrm>
            <a:off x="6827646" y="5524348"/>
            <a:ext cx="1742700" cy="59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Curso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g477e48e81a_0_630"/>
          <p:cNvSpPr/>
          <p:nvPr/>
        </p:nvSpPr>
        <p:spPr>
          <a:xfrm>
            <a:off x="3532909" y="5282417"/>
            <a:ext cx="1981200" cy="1049107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g477e48e81a_0_630"/>
          <p:cNvCxnSpPr>
            <a:stCxn id="389" idx="3"/>
            <a:endCxn id="391" idx="1"/>
          </p:cNvCxnSpPr>
          <p:nvPr/>
        </p:nvCxnSpPr>
        <p:spPr>
          <a:xfrm>
            <a:off x="2316354" y="5806972"/>
            <a:ext cx="121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g477e48e81a_0_630"/>
          <p:cNvCxnSpPr>
            <a:stCxn id="391" idx="3"/>
            <a:endCxn id="390" idx="1"/>
          </p:cNvCxnSpPr>
          <p:nvPr/>
        </p:nvCxnSpPr>
        <p:spPr>
          <a:xfrm>
            <a:off x="5514109" y="5806971"/>
            <a:ext cx="13134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g477e48e81a_0_630"/>
          <p:cNvSpPr txBox="1"/>
          <p:nvPr/>
        </p:nvSpPr>
        <p:spPr>
          <a:xfrm>
            <a:off x="2885072" y="5511771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95" name="Google Shape;395;g477e48e81a_0_630"/>
          <p:cNvSpPr txBox="1"/>
          <p:nvPr/>
        </p:nvSpPr>
        <p:spPr>
          <a:xfrm>
            <a:off x="5965173" y="551177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77e48e81a_0_637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402" name="Google Shape;402;g477e48e81a_0_637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Relacionamento n:m (n para m)</a:t>
            </a:r>
            <a:r>
              <a:rPr lang="pt-BR"/>
              <a:t>: 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Uma ou muitas instâncias da entidade A se relaciona com uma ou muitas instâncias da entidade B.</a:t>
            </a:r>
            <a:endParaRPr/>
          </a:p>
        </p:txBody>
      </p:sp>
      <p:sp>
        <p:nvSpPr>
          <p:cNvPr id="403" name="Google Shape;403;g477e48e81a_0_637"/>
          <p:cNvSpPr txBox="1"/>
          <p:nvPr/>
        </p:nvSpPr>
        <p:spPr>
          <a:xfrm>
            <a:off x="991310" y="4458833"/>
            <a:ext cx="1742700" cy="5904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Professor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g477e48e81a_0_637"/>
          <p:cNvSpPr txBox="1"/>
          <p:nvPr/>
        </p:nvSpPr>
        <p:spPr>
          <a:xfrm>
            <a:off x="6214474" y="4458834"/>
            <a:ext cx="1742700" cy="59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Curso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g477e48e81a_0_637"/>
          <p:cNvSpPr/>
          <p:nvPr/>
        </p:nvSpPr>
        <p:spPr>
          <a:xfrm>
            <a:off x="3642853" y="4229479"/>
            <a:ext cx="1649453" cy="1049107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leciona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g477e48e81a_0_637"/>
          <p:cNvCxnSpPr>
            <a:stCxn id="403" idx="3"/>
            <a:endCxn id="405" idx="1"/>
          </p:cNvCxnSpPr>
          <p:nvPr/>
        </p:nvCxnSpPr>
        <p:spPr>
          <a:xfrm>
            <a:off x="2734010" y="4754033"/>
            <a:ext cx="90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g477e48e81a_0_637"/>
          <p:cNvCxnSpPr>
            <a:stCxn id="405" idx="3"/>
            <a:endCxn id="404" idx="1"/>
          </p:cNvCxnSpPr>
          <p:nvPr/>
        </p:nvCxnSpPr>
        <p:spPr>
          <a:xfrm>
            <a:off x="5292306" y="4754032"/>
            <a:ext cx="92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g477e48e81a_0_637"/>
          <p:cNvSpPr txBox="1"/>
          <p:nvPr/>
        </p:nvSpPr>
        <p:spPr>
          <a:xfrm>
            <a:off x="2815799" y="4458833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09" name="Google Shape;409;g477e48e81a_0_637"/>
          <p:cNvSpPr txBox="1"/>
          <p:nvPr/>
        </p:nvSpPr>
        <p:spPr>
          <a:xfrm>
            <a:off x="5895900" y="4458833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Aula 4</a:t>
            </a:r>
            <a:endParaRPr/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/>
        </p:nvSpPr>
        <p:spPr>
          <a:xfrm>
            <a:off x="726390" y="2808457"/>
            <a:ext cx="27501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Na aula de hoje vamos continuar explorando o MER</a:t>
            </a:r>
            <a:endParaRPr b="1" i="0" sz="24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5791200" y="2657872"/>
            <a:ext cx="3152686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Lembre-se de anotar os principais conceitos!</a:t>
            </a:r>
            <a:endParaRPr b="1" i="0" sz="2400" u="none" cap="none" strike="noStrike">
              <a:solidFill>
                <a:schemeClr val="dk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89" name="Google Shape;18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77e48e81a_0_644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416" name="Google Shape;416;g477e48e81a_0_64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Restrições de Participação: Especifica se a existência de entidade depende dela estar associada ou não a outra entidade. Pode ser chamada de obrigatória (total) ou opcional (parcial).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422" name="Google Shape;422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Desenvolva os Modelos Entidade-Relacionamento para as seguintes situações: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1.1. Um aluno realiza vários trabalhos. Um trabalho é realizado por um ou mais alunos.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1.2. Um diretor dirige no máximo um departamento. Um departamento tem no máximo um diretor.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1.3. Um autor escreve vários livros. Um livro pode ser escrito por vários autores.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428" name="Google Shape;428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1.1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1.2 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1.3 </a:t>
            </a:r>
            <a:endParaRPr/>
          </a:p>
        </p:txBody>
      </p:sp>
      <p:sp>
        <p:nvSpPr>
          <p:cNvPr id="429" name="Google Shape;429;p21"/>
          <p:cNvSpPr txBox="1"/>
          <p:nvPr/>
        </p:nvSpPr>
        <p:spPr>
          <a:xfrm>
            <a:off x="1767164" y="2054979"/>
            <a:ext cx="1742700" cy="5904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Aluno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21"/>
          <p:cNvSpPr txBox="1"/>
          <p:nvPr/>
        </p:nvSpPr>
        <p:spPr>
          <a:xfrm>
            <a:off x="6990328" y="2054980"/>
            <a:ext cx="1742700" cy="59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Trabalho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4418707" y="1825625"/>
            <a:ext cx="1649453" cy="1049107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21"/>
          <p:cNvCxnSpPr>
            <a:stCxn id="429" idx="3"/>
            <a:endCxn id="431" idx="1"/>
          </p:cNvCxnSpPr>
          <p:nvPr/>
        </p:nvCxnSpPr>
        <p:spPr>
          <a:xfrm>
            <a:off x="3509864" y="2350179"/>
            <a:ext cx="90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21"/>
          <p:cNvCxnSpPr>
            <a:stCxn id="431" idx="3"/>
            <a:endCxn id="430" idx="1"/>
          </p:cNvCxnSpPr>
          <p:nvPr/>
        </p:nvCxnSpPr>
        <p:spPr>
          <a:xfrm>
            <a:off x="6068160" y="2350178"/>
            <a:ext cx="92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21"/>
          <p:cNvSpPr txBox="1"/>
          <p:nvPr/>
        </p:nvSpPr>
        <p:spPr>
          <a:xfrm>
            <a:off x="3591653" y="2054979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35" name="Google Shape;435;p21"/>
          <p:cNvSpPr txBox="1"/>
          <p:nvPr/>
        </p:nvSpPr>
        <p:spPr>
          <a:xfrm>
            <a:off x="6671754" y="2054979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1767164" y="3326427"/>
            <a:ext cx="1742700" cy="5904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Diretor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7" name="Google Shape;437;p21"/>
          <p:cNvSpPr txBox="1"/>
          <p:nvPr/>
        </p:nvSpPr>
        <p:spPr>
          <a:xfrm>
            <a:off x="6990328" y="3326428"/>
            <a:ext cx="1742700" cy="59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Departamento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8" name="Google Shape;438;p21"/>
          <p:cNvSpPr/>
          <p:nvPr/>
        </p:nvSpPr>
        <p:spPr>
          <a:xfrm>
            <a:off x="4418707" y="3097073"/>
            <a:ext cx="1649453" cy="1049107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dirige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21"/>
          <p:cNvCxnSpPr>
            <a:stCxn id="436" idx="3"/>
            <a:endCxn id="438" idx="1"/>
          </p:cNvCxnSpPr>
          <p:nvPr/>
        </p:nvCxnSpPr>
        <p:spPr>
          <a:xfrm>
            <a:off x="3509864" y="3621627"/>
            <a:ext cx="90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21"/>
          <p:cNvSpPr txBox="1"/>
          <p:nvPr/>
        </p:nvSpPr>
        <p:spPr>
          <a:xfrm>
            <a:off x="3591653" y="332642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6671754" y="332642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21"/>
          <p:cNvCxnSpPr>
            <a:endCxn id="437" idx="1"/>
          </p:cNvCxnSpPr>
          <p:nvPr/>
        </p:nvCxnSpPr>
        <p:spPr>
          <a:xfrm>
            <a:off x="6013228" y="3621628"/>
            <a:ext cx="97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21"/>
          <p:cNvSpPr txBox="1"/>
          <p:nvPr/>
        </p:nvSpPr>
        <p:spPr>
          <a:xfrm>
            <a:off x="1767159" y="4587221"/>
            <a:ext cx="1742700" cy="5904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Autor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21"/>
          <p:cNvSpPr txBox="1"/>
          <p:nvPr/>
        </p:nvSpPr>
        <p:spPr>
          <a:xfrm>
            <a:off x="6990323" y="4587222"/>
            <a:ext cx="1742700" cy="59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Livros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4418702" y="4357867"/>
            <a:ext cx="1649453" cy="1049107"/>
          </a:xfrm>
          <a:prstGeom prst="diamon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escreve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21"/>
          <p:cNvCxnSpPr>
            <a:stCxn id="443" idx="3"/>
            <a:endCxn id="445" idx="1"/>
          </p:cNvCxnSpPr>
          <p:nvPr/>
        </p:nvCxnSpPr>
        <p:spPr>
          <a:xfrm>
            <a:off x="3509859" y="4882422"/>
            <a:ext cx="90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21"/>
          <p:cNvSpPr txBox="1"/>
          <p:nvPr/>
        </p:nvSpPr>
        <p:spPr>
          <a:xfrm>
            <a:off x="3591648" y="4587221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6671749" y="4587221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21"/>
          <p:cNvCxnSpPr>
            <a:endCxn id="444" idx="1"/>
          </p:cNvCxnSpPr>
          <p:nvPr/>
        </p:nvCxnSpPr>
        <p:spPr>
          <a:xfrm>
            <a:off x="6013223" y="4882422"/>
            <a:ext cx="97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77e48e81a_0_651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Vamos exercitar?</a:t>
            </a:r>
            <a:endParaRPr/>
          </a:p>
        </p:txBody>
      </p:sp>
      <p:pic>
        <p:nvPicPr>
          <p:cNvPr descr="Resultado de imagem para quadro negro png" id="455" name="Google Shape;455;g477e48e81a_0_6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860" y="1628800"/>
            <a:ext cx="7092281" cy="449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477e48e81a_0_65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0151" y="4943050"/>
            <a:ext cx="1810200" cy="18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477e48e81a_0_651"/>
          <p:cNvSpPr txBox="1"/>
          <p:nvPr/>
        </p:nvSpPr>
        <p:spPr>
          <a:xfrm>
            <a:off x="1252786" y="1844823"/>
            <a:ext cx="66315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arenR"/>
            </a:pPr>
            <a:r>
              <a:rPr b="0" i="0" lang="pt-B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Construa um diagrama M-E-R para um hospital, com um conjunto de pacientes e um conjunto de médicos. A consulta só pode ser realizada por um único médico e possuir um único paciente. Na mesma consulta podem ser prescritos medicamentos ou solicitado algum tipo de exames. O médico possui um CRM (que é único para cada médico), nome, telefone e e-mail. O paciente deve informar o CPF, nome, endereço, telefone e nome do plano de saúde. A consulta deve ser marcada numa determinada data e o tipo (se é consulta ou retorno). 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77e48e81a_0_741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Vamos exercitar?</a:t>
            </a:r>
            <a:endParaRPr/>
          </a:p>
        </p:txBody>
      </p:sp>
      <p:pic>
        <p:nvPicPr>
          <p:cNvPr descr="Resultado de imagem para quadro negro png" id="463" name="Google Shape;463;g477e48e81a_0_7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860" y="1628800"/>
            <a:ext cx="7092281" cy="449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477e48e81a_0_74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0151" y="4943050"/>
            <a:ext cx="1810200" cy="18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477e48e81a_0_741"/>
          <p:cNvSpPr txBox="1"/>
          <p:nvPr/>
        </p:nvSpPr>
        <p:spPr>
          <a:xfrm>
            <a:off x="1252786" y="1844823"/>
            <a:ext cx="66315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2) Construa um diagrama M-E-R para uma companhia de seguros de automóveis com um conjunto de clientes, onde cada um possui certo número de carros. Cada carro tem um número de acidentes associados a ele.</a:t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77e48e81a_0_749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Vamos exercitar?</a:t>
            </a:r>
            <a:endParaRPr/>
          </a:p>
        </p:txBody>
      </p:sp>
      <p:pic>
        <p:nvPicPr>
          <p:cNvPr descr="Resultado de imagem para quadro negro png" id="471" name="Google Shape;471;g477e48e81a_0_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860" y="1628800"/>
            <a:ext cx="7092281" cy="449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477e48e81a_0_74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0151" y="4943050"/>
            <a:ext cx="1810200" cy="18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477e48e81a_0_749"/>
          <p:cNvSpPr txBox="1"/>
          <p:nvPr/>
        </p:nvSpPr>
        <p:spPr>
          <a:xfrm>
            <a:off x="1252786" y="1844823"/>
            <a:ext cx="66315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3) Crie um diagrama M-E-R para uma faculdade levando em consideração as seguintes situações: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a) Um aluno está inscrito em um único curso e esse curso possui uma ou várias disciplinas. 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b) Cada disciplina pertence a um determinado departamento. c) Um curso não pode estar vazio, isto é, deve possuir alguma disciplina em seu currículo. 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d) Um aluno, mesmo que não inscrito em nenhum curso, deve permanecer por algum tempo no banco de dados. 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e) Uma disciplina pode ser pré-requisito de outras disciplinas.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Vamos exercitar?</a:t>
            </a:r>
            <a:endParaRPr/>
          </a:p>
        </p:txBody>
      </p:sp>
      <p:pic>
        <p:nvPicPr>
          <p:cNvPr id="479" name="Google Shape;4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526344" y="1837150"/>
            <a:ext cx="3617656" cy="331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800" y="2214589"/>
            <a:ext cx="3491285" cy="320376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2"/>
          <p:cNvSpPr txBox="1"/>
          <p:nvPr/>
        </p:nvSpPr>
        <p:spPr>
          <a:xfrm>
            <a:off x="726377" y="2876457"/>
            <a:ext cx="27501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Deixei uma atividade no Google Classroom</a:t>
            </a:r>
            <a:endParaRPr b="1" i="0" sz="2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5957455" y="2657872"/>
            <a:ext cx="27291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Vamos lá responder?</a:t>
            </a:r>
            <a:endParaRPr b="1" i="0" sz="28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483" name="Google Shape;4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305" y="4158818"/>
            <a:ext cx="2519078" cy="251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da14c5e5e_0_16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90" name="Google Shape;490;g5da14c5e5e_0_1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ELMASRI, R.; NAVATHE, S. B. </a:t>
            </a:r>
            <a:r>
              <a:rPr b="1" lang="pt-BR"/>
              <a:t>Sistemas de Banco de Dados</a:t>
            </a:r>
            <a:r>
              <a:rPr lang="pt-BR"/>
              <a:t>. Pearson Education, 2010.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MACHADO, M. C. Slides de Marcelo Chamy Machado Aula ministrada no IFAM, 2011.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Modelo Entidade Relacionamento;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Exercícios;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Referências.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77e48e81a_0_0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Modelo Entidade Relacionamento</a:t>
            </a:r>
            <a:endParaRPr sz="3600"/>
          </a:p>
        </p:txBody>
      </p:sp>
      <p:grpSp>
        <p:nvGrpSpPr>
          <p:cNvPr id="202" name="Google Shape;202;g477e48e81a_0_0"/>
          <p:cNvGrpSpPr/>
          <p:nvPr/>
        </p:nvGrpSpPr>
        <p:grpSpPr>
          <a:xfrm>
            <a:off x="56698" y="1686371"/>
            <a:ext cx="3002691" cy="3986382"/>
            <a:chOff x="1830046" y="1146343"/>
            <a:chExt cx="1827900" cy="2399700"/>
          </a:xfrm>
        </p:grpSpPr>
        <p:sp>
          <p:nvSpPr>
            <p:cNvPr id="203" name="Google Shape;203;g477e48e81a_0_0"/>
            <p:cNvSpPr/>
            <p:nvPr/>
          </p:nvSpPr>
          <p:spPr>
            <a:xfrm rot="-5400000">
              <a:off x="1544146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477e48e81a_0_0"/>
            <p:cNvSpPr/>
            <p:nvPr/>
          </p:nvSpPr>
          <p:spPr>
            <a:xfrm flipH="1">
              <a:off x="1918613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477e48e81a_0_0"/>
            <p:cNvSpPr txBox="1"/>
            <p:nvPr/>
          </p:nvSpPr>
          <p:spPr>
            <a:xfrm>
              <a:off x="2052463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Entidades</a:t>
              </a:r>
              <a:endParaRPr b="1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É um objeto do mundo real com existência independente. Pode ser um objeto com existência física (pessoa, carro) ou conceitual (serviço, empresa)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g477e48e81a_0_0"/>
          <p:cNvGrpSpPr/>
          <p:nvPr/>
        </p:nvGrpSpPr>
        <p:grpSpPr>
          <a:xfrm>
            <a:off x="3059635" y="2435781"/>
            <a:ext cx="3002691" cy="3986382"/>
            <a:chOff x="3658096" y="1597469"/>
            <a:chExt cx="1827900" cy="2399700"/>
          </a:xfrm>
        </p:grpSpPr>
        <p:sp>
          <p:nvSpPr>
            <p:cNvPr id="207" name="Google Shape;207;g477e48e81a_0_0"/>
            <p:cNvSpPr/>
            <p:nvPr/>
          </p:nvSpPr>
          <p:spPr>
            <a:xfrm rot="5400000">
              <a:off x="3372196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477e48e81a_0_0"/>
            <p:cNvSpPr/>
            <p:nvPr/>
          </p:nvSpPr>
          <p:spPr>
            <a:xfrm flipH="1" rot="10800000">
              <a:off x="3748030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477e48e81a_0_0"/>
            <p:cNvSpPr txBox="1"/>
            <p:nvPr/>
          </p:nvSpPr>
          <p:spPr>
            <a:xfrm>
              <a:off x="3880438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b="1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É uma propriedade específica que faz parte da descrição da entidade.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477e48e81a_0_0"/>
          <p:cNvGrpSpPr/>
          <p:nvPr/>
        </p:nvGrpSpPr>
        <p:grpSpPr>
          <a:xfrm>
            <a:off x="6062328" y="1686371"/>
            <a:ext cx="3002691" cy="3986382"/>
            <a:chOff x="5485996" y="1146343"/>
            <a:chExt cx="1827900" cy="2399700"/>
          </a:xfrm>
        </p:grpSpPr>
        <p:sp>
          <p:nvSpPr>
            <p:cNvPr id="211" name="Google Shape;211;g477e48e81a_0_0"/>
            <p:cNvSpPr/>
            <p:nvPr/>
          </p:nvSpPr>
          <p:spPr>
            <a:xfrm rot="-5400000">
              <a:off x="5200096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477e48e81a_0_0"/>
            <p:cNvSpPr/>
            <p:nvPr/>
          </p:nvSpPr>
          <p:spPr>
            <a:xfrm flipH="1">
              <a:off x="5574563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477e48e81a_0_0"/>
            <p:cNvSpPr txBox="1"/>
            <p:nvPr/>
          </p:nvSpPr>
          <p:spPr>
            <a:xfrm>
              <a:off x="5708413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pt-BR" sz="1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Relacionamentos</a:t>
              </a:r>
              <a:endParaRPr b="1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É uma interação entre duas ou mais entidades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08d568f50_0_8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Classificação de atributos</a:t>
            </a:r>
            <a:endParaRPr/>
          </a:p>
        </p:txBody>
      </p:sp>
      <p:sp>
        <p:nvSpPr>
          <p:cNvPr id="220" name="Google Shape;220;g608d568f50_0_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Quanto a necessidade de divisão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Simples: São os que não podem ser divididos em atributos menores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Compostos: Podem ser divididos em subpartes menores, que se tornam outros 2 atributos com significados diferentes.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08d568f50_0_14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Classificação de atributos</a:t>
            </a:r>
            <a:endParaRPr/>
          </a:p>
        </p:txBody>
      </p:sp>
      <p:sp>
        <p:nvSpPr>
          <p:cNvPr id="227" name="Google Shape;227;g608d568f50_0_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Quanto a Ocorrências simultâneas em seus valores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 valor único: possui um valor único para uma determinada entidade.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Multivalorado: pode ter um conjunto de valores para uma determinada entidade.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8d568f50_0_20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3600"/>
              <a:t>Classificação de atributos</a:t>
            </a:r>
            <a:endParaRPr/>
          </a:p>
        </p:txBody>
      </p:sp>
      <p:sp>
        <p:nvSpPr>
          <p:cNvPr id="234" name="Google Shape;234;g608d568f50_0_2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Quanto a necessidade armazenagem física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Armazenados: Existe fisicamente na base de dados</a:t>
            </a:r>
            <a:endParaRPr/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Derivados: Podem ser determinados a partir de um outro atributo ou de uma entidade.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1252786" y="332656"/>
            <a:ext cx="7691189" cy="107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rebuchet MS"/>
              <a:buNone/>
            </a:pPr>
            <a:r>
              <a:rPr lang="pt-BR"/>
              <a:t>MER - Simbologia</a:t>
            </a:r>
            <a:endParaRPr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7714" l="0" r="0" t="0"/>
          <a:stretch/>
        </p:blipFill>
        <p:spPr>
          <a:xfrm>
            <a:off x="628650" y="1580987"/>
            <a:ext cx="8113568" cy="445960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3480875" y="6207100"/>
            <a:ext cx="2877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Fonte: MACHADO (2011)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77c8cdf3_0_0"/>
          <p:cNvSpPr txBox="1"/>
          <p:nvPr>
            <p:ph type="title"/>
          </p:nvPr>
        </p:nvSpPr>
        <p:spPr>
          <a:xfrm>
            <a:off x="1252786" y="332656"/>
            <a:ext cx="7691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3600"/>
              <a:t>Modelo Entidade Relacionamento</a:t>
            </a:r>
            <a:endParaRPr/>
          </a:p>
        </p:txBody>
      </p:sp>
      <p:sp>
        <p:nvSpPr>
          <p:cNvPr id="249" name="Google Shape;249;g4777c8cdf3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pt-BR"/>
              <a:t>Relacionamento</a:t>
            </a:r>
            <a:r>
              <a:rPr lang="pt-BR"/>
              <a:t>: É uma interação entre duas ou mais entidades</a:t>
            </a:r>
            <a:endParaRPr/>
          </a:p>
        </p:txBody>
      </p:sp>
      <p:sp>
        <p:nvSpPr>
          <p:cNvPr id="250" name="Google Shape;250;g4777c8cdf3_0_0"/>
          <p:cNvSpPr/>
          <p:nvPr/>
        </p:nvSpPr>
        <p:spPr>
          <a:xfrm>
            <a:off x="1252775" y="3394025"/>
            <a:ext cx="1443300" cy="2782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4777c8cdf3_0_0"/>
          <p:cNvSpPr/>
          <p:nvPr/>
        </p:nvSpPr>
        <p:spPr>
          <a:xfrm>
            <a:off x="3657500" y="3394025"/>
            <a:ext cx="1443300" cy="2782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4777c8cdf3_0_0"/>
          <p:cNvSpPr/>
          <p:nvPr/>
        </p:nvSpPr>
        <p:spPr>
          <a:xfrm>
            <a:off x="6038675" y="3316325"/>
            <a:ext cx="1443300" cy="27828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4777c8cdf3_0_0"/>
          <p:cNvSpPr txBox="1"/>
          <p:nvPr/>
        </p:nvSpPr>
        <p:spPr>
          <a:xfrm>
            <a:off x="1332975" y="2929625"/>
            <a:ext cx="14904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FUNCIONÁRIO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4777c8cdf3_0_0"/>
          <p:cNvSpPr txBox="1"/>
          <p:nvPr/>
        </p:nvSpPr>
        <p:spPr>
          <a:xfrm>
            <a:off x="3548888" y="2929625"/>
            <a:ext cx="1660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TRABALHA_PARA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g4777c8cdf3_0_0"/>
          <p:cNvSpPr txBox="1"/>
          <p:nvPr/>
        </p:nvSpPr>
        <p:spPr>
          <a:xfrm>
            <a:off x="6038650" y="2929625"/>
            <a:ext cx="1660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DEPARTAMENTO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g4777c8cdf3_0_0"/>
          <p:cNvSpPr txBox="1"/>
          <p:nvPr/>
        </p:nvSpPr>
        <p:spPr>
          <a:xfrm>
            <a:off x="1674050" y="4091350"/>
            <a:ext cx="457800" cy="38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F1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g4777c8cdf3_0_0"/>
          <p:cNvSpPr txBox="1"/>
          <p:nvPr/>
        </p:nvSpPr>
        <p:spPr>
          <a:xfrm>
            <a:off x="4138475" y="4091350"/>
            <a:ext cx="457800" cy="38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R1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g4777c8cdf3_0_0"/>
          <p:cNvSpPr txBox="1"/>
          <p:nvPr/>
        </p:nvSpPr>
        <p:spPr>
          <a:xfrm>
            <a:off x="6488825" y="4091350"/>
            <a:ext cx="457800" cy="38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D1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9" name="Google Shape;259;g4777c8cdf3_0_0"/>
          <p:cNvCxnSpPr>
            <a:stCxn id="256" idx="3"/>
            <a:endCxn id="257" idx="1"/>
          </p:cNvCxnSpPr>
          <p:nvPr/>
        </p:nvCxnSpPr>
        <p:spPr>
          <a:xfrm>
            <a:off x="2131850" y="4284700"/>
            <a:ext cx="20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g4777c8cdf3_0_0"/>
          <p:cNvCxnSpPr>
            <a:stCxn id="257" idx="3"/>
            <a:endCxn id="258" idx="1"/>
          </p:cNvCxnSpPr>
          <p:nvPr/>
        </p:nvCxnSpPr>
        <p:spPr>
          <a:xfrm>
            <a:off x="4596275" y="4284700"/>
            <a:ext cx="18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g4777c8cdf3_0_0"/>
          <p:cNvSpPr txBox="1"/>
          <p:nvPr/>
        </p:nvSpPr>
        <p:spPr>
          <a:xfrm>
            <a:off x="1674050" y="4724850"/>
            <a:ext cx="457800" cy="38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F2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g4777c8cdf3_0_0"/>
          <p:cNvSpPr txBox="1"/>
          <p:nvPr/>
        </p:nvSpPr>
        <p:spPr>
          <a:xfrm>
            <a:off x="4138475" y="4753200"/>
            <a:ext cx="457800" cy="38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R2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3" name="Google Shape;263;g4777c8cdf3_0_0"/>
          <p:cNvCxnSpPr>
            <a:stCxn id="261" idx="3"/>
            <a:endCxn id="262" idx="1"/>
          </p:cNvCxnSpPr>
          <p:nvPr/>
        </p:nvCxnSpPr>
        <p:spPr>
          <a:xfrm>
            <a:off x="2131850" y="4918200"/>
            <a:ext cx="20067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g4777c8cdf3_0_0"/>
          <p:cNvCxnSpPr>
            <a:stCxn id="262" idx="3"/>
            <a:endCxn id="258" idx="1"/>
          </p:cNvCxnSpPr>
          <p:nvPr/>
        </p:nvCxnSpPr>
        <p:spPr>
          <a:xfrm flipH="1" rot="10800000">
            <a:off x="4596275" y="4284750"/>
            <a:ext cx="18924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4777c8cdf3_0_0"/>
          <p:cNvSpPr txBox="1"/>
          <p:nvPr/>
        </p:nvSpPr>
        <p:spPr>
          <a:xfrm>
            <a:off x="3480875" y="6207100"/>
            <a:ext cx="2877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Fonte: MACHADO (2011)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2018-02-07T18:34:25Z</dcterms:created>
  <dc:creator>Thays_Franca</dc:creator>
</cp:coreProperties>
</file>