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366" r:id="rId8"/>
    <p:sldId id="261" r:id="rId9"/>
    <p:sldId id="267" r:id="rId10"/>
    <p:sldId id="348" r:id="rId11"/>
    <p:sldId id="335" r:id="rId12"/>
    <p:sldId id="313" r:id="rId13"/>
    <p:sldId id="387" r:id="rId14"/>
    <p:sldId id="262" r:id="rId15"/>
    <p:sldId id="268" r:id="rId16"/>
    <p:sldId id="388" r:id="rId17"/>
    <p:sldId id="336" r:id="rId18"/>
    <p:sldId id="337" r:id="rId19"/>
    <p:sldId id="390" r:id="rId20"/>
    <p:sldId id="346" r:id="rId21"/>
    <p:sldId id="347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F7860C"/>
    <a:srgbClr val="228B22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hyperlink" Target="https://github.com/duyongquan/ros2_tutorials" TargetMode="Externa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3" Type="http://schemas.openxmlformats.org/officeDocument/2006/relationships/image" Target="../media/image2.png"/><Relationship Id="rId2" Type="http://schemas.openxmlformats.org/officeDocument/2006/relationships/hyperlink" Target="https://github.com/duyongquan/ros2_tutorials" TargetMode="External"/><Relationship Id="rId1" Type="http://schemas.openxmlformats.org/officeDocument/2006/relationships/hyperlink" Target="https://github.com/bombela/backward-cpp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3005" y="44450"/>
            <a:ext cx="12208634" cy="6724650"/>
            <a:chOff x="-224" y="1470"/>
            <a:chExt cx="19631" cy="9654"/>
          </a:xfrm>
        </p:grpSpPr>
        <p:grpSp>
          <p:nvGrpSpPr>
            <p:cNvPr id="27" name="组合 26"/>
            <p:cNvGrpSpPr/>
            <p:nvPr/>
          </p:nvGrpSpPr>
          <p:grpSpPr>
            <a:xfrm>
              <a:off x="-224" y="1470"/>
              <a:ext cx="19631" cy="1807"/>
              <a:chOff x="-224" y="1470"/>
              <a:chExt cx="19631" cy="1807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224" y="2423"/>
                <a:ext cx="4192" cy="4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101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4000" b="1" i="1"/>
                  <a:t>ROS2 &amp; ROS2 Navigation</a:t>
                </a:r>
                <a:endParaRPr lang="en-US" altLang="zh-CN" sz="4000" b="1" i="1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27"/>
                <a:ext cx="4169" cy="10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6114" y="1470"/>
                <a:ext cx="1956" cy="1807"/>
              </a:xfrm>
              <a:prstGeom prst="ellipse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686" y="4174"/>
              <a:ext cx="13792" cy="5257"/>
              <a:chOff x="3686" y="4174"/>
              <a:chExt cx="13792" cy="5257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521" y="4354"/>
                <a:ext cx="3957" cy="5077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3686" y="4174"/>
                <a:ext cx="8838" cy="92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3600" b="1">
                    <a:solidFill>
                      <a:srgbClr val="FF0000"/>
                    </a:solidFill>
                  </a:rPr>
                  <a:t>ROS2 Topic C++ 编程</a:t>
                </a:r>
                <a:endParaRPr lang="en-US" altLang="zh-CN" sz="3600" b="1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-114" y="8819"/>
              <a:ext cx="19398" cy="1437"/>
              <a:chOff x="-114" y="8819"/>
              <a:chExt cx="19398" cy="1437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-114" y="9542"/>
                <a:ext cx="19398" cy="1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722" y="8819"/>
                <a:ext cx="1650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8" y="8930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2353" y="10011"/>
              <a:ext cx="6739" cy="1113"/>
              <a:chOff x="12353" y="10011"/>
              <a:chExt cx="6739" cy="1113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3521" y="10054"/>
                <a:ext cx="5571" cy="1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ROS2 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  <a:endParaRPr lang="en-US" altLang="zh-CN" sz="2000" b="1">
                  <a:solidFill>
                    <a:srgbClr val="801A24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2353" y="10011"/>
                <a:ext cx="1169" cy="1113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2388235" y="5194300"/>
            <a:ext cx="19850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Mar-19 2023</a:t>
            </a:r>
            <a:endParaRPr lang="en-US" altLang="zh-CN" sz="2000" b="1"/>
          </a:p>
        </p:txBody>
      </p:sp>
      <p:sp>
        <p:nvSpPr>
          <p:cNvPr id="9" name="文本框 8"/>
          <p:cNvSpPr txBox="1"/>
          <p:nvPr/>
        </p:nvSpPr>
        <p:spPr>
          <a:xfrm>
            <a:off x="2388235" y="5742305"/>
            <a:ext cx="54324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linkClick r:id="rId5" action="ppaction://hlinkfile"/>
              </a:rPr>
              <a:t>https://github.com/duyongquan/ros2_tutorials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6660" y="2792730"/>
            <a:ext cx="1428750" cy="17430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420" y="2792095"/>
            <a:ext cx="1428750" cy="17437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8040" y="2792730"/>
            <a:ext cx="1428750" cy="17430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5280" y="2792730"/>
            <a:ext cx="14287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06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5207" cy="1288"/>
              <a:chOff x="-1" y="636"/>
              <a:chExt cx="1520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10</a:t>
                </a:r>
                <a:endParaRPr lang="en-US" altLang="zh-CN" sz="32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1038" cy="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>
                    <a:sym typeface="+mn-ea"/>
                  </a:rPr>
                  <a:t>ROS2 Topic </a:t>
                </a:r>
                <a:r>
                  <a:rPr lang="en-US" altLang="zh-CN" sz="4400" b="1">
                    <a:sym typeface="+mn-ea"/>
                  </a:rPr>
                  <a:t>CLI tools</a:t>
                </a:r>
                <a:r>
                  <a:rPr lang="en-US" altLang="zh-CN" sz="4400">
                    <a:sym typeface="+mn-ea"/>
                  </a:rPr>
                  <a:t> 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Topic </a:t>
              </a:r>
              <a:r>
                <a:rPr lang="zh-CN" altLang="en-US" sz="2400"/>
                <a:t>CLI tool </a:t>
              </a:r>
              <a:endParaRPr lang="zh-CN" altLang="en-US"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675" y="2158365"/>
            <a:ext cx="8502650" cy="44773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06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5207" cy="1288"/>
              <a:chOff x="-1" y="636"/>
              <a:chExt cx="1520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11</a:t>
                </a:r>
                <a:endParaRPr lang="en-US" altLang="zh-CN" sz="32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1038" cy="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>
                    <a:sym typeface="+mn-ea"/>
                  </a:rPr>
                  <a:t>ROS2 Topic </a:t>
                </a:r>
                <a:r>
                  <a:rPr lang="en-US" altLang="zh-CN" sz="4400" b="1">
                    <a:sym typeface="+mn-ea"/>
                  </a:rPr>
                  <a:t>CLI tools</a:t>
                </a:r>
                <a:r>
                  <a:rPr lang="en-US" altLang="zh-CN" sz="4400">
                    <a:sym typeface="+mn-ea"/>
                  </a:rPr>
                  <a:t> 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06170" y="14598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Topic </a:t>
              </a:r>
              <a:r>
                <a:rPr lang="zh-CN" altLang="en-US" sz="2400"/>
                <a:t>CLI tool </a:t>
              </a:r>
              <a:endParaRPr lang="zh-CN" altLang="en-US"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255" y="1920240"/>
            <a:ext cx="9517380" cy="4841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136140" y="2552065"/>
            <a:ext cx="83032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ROS2 Demo Turtlesim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12</a:t>
            </a:r>
            <a:endParaRPr lang="en-US" altLang="zh-CN" sz="3200" b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5207" cy="1288"/>
              <a:chOff x="-1" y="636"/>
              <a:chExt cx="1520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13</a:t>
                </a:r>
                <a:endParaRPr lang="en-US" altLang="zh-CN" sz="2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1038" cy="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>
                    <a:sym typeface="+mn-ea"/>
                  </a:rPr>
                  <a:t>ROS2 </a:t>
                </a:r>
                <a:r>
                  <a:rPr lang="en-US" altLang="zh-CN" sz="4400">
                    <a:sym typeface="+mn-ea"/>
                  </a:rPr>
                  <a:t>Demo:Turtlesim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0" y="1383665"/>
            <a:ext cx="3476625" cy="37007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980" y="1383665"/>
            <a:ext cx="3483610" cy="37014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020" y="5457825"/>
            <a:ext cx="6305550" cy="35242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943100" y="552259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rcRect r="-3459" b="17829"/>
          <a:stretch>
            <a:fillRect/>
          </a:stretch>
        </p:blipFill>
        <p:spPr>
          <a:xfrm>
            <a:off x="2319020" y="5876290"/>
            <a:ext cx="6534150" cy="33655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943100" y="593344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5207" cy="1288"/>
              <a:chOff x="-1" y="636"/>
              <a:chExt cx="1520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14</a:t>
                </a:r>
                <a:endParaRPr lang="en-US" altLang="zh-CN" sz="2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1038" cy="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>
                    <a:sym typeface="+mn-ea"/>
                  </a:rPr>
                  <a:t>ROS2 </a:t>
                </a:r>
                <a:r>
                  <a:rPr lang="en-US" altLang="zh-CN" sz="4400">
                    <a:sym typeface="+mn-ea"/>
                  </a:rPr>
                  <a:t>Demo:Turtlesim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260" y="1456055"/>
            <a:ext cx="5543550" cy="4972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484630"/>
            <a:ext cx="555307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06015" y="2967990"/>
            <a:ext cx="8043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ROS2 Log &amp; Debug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15</a:t>
            </a:r>
            <a:endParaRPr lang="en-US" altLang="zh-CN" sz="3200" b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5207" cy="1288"/>
              <a:chOff x="-1" y="636"/>
              <a:chExt cx="1520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16</a:t>
                </a:r>
                <a:endParaRPr lang="en-US" altLang="zh-CN" sz="2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1038" cy="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>
                    <a:sym typeface="+mn-ea"/>
                  </a:rPr>
                  <a:t>ROS2 Log &amp; Debug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273050" y="1899285"/>
            <a:ext cx="2001520" cy="368300"/>
            <a:chOff x="3145" y="7989"/>
            <a:chExt cx="3152" cy="580"/>
          </a:xfrm>
        </p:grpSpPr>
        <p:sp>
          <p:nvSpPr>
            <p:cNvPr id="37" name="矩形 3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606" y="7989"/>
              <a:ext cx="269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Basic logging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93470" y="1330960"/>
            <a:ext cx="6574790" cy="460375"/>
            <a:chOff x="2501" y="7053"/>
            <a:chExt cx="10354" cy="725"/>
          </a:xfrm>
        </p:grpSpPr>
        <p:grpSp>
          <p:nvGrpSpPr>
            <p:cNvPr id="14" name="组合 1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3237" y="7053"/>
              <a:ext cx="961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ROS2 Log</a:t>
              </a:r>
              <a:endParaRPr lang="en-US" altLang="zh-CN" sz="24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65785" y="3420745"/>
            <a:ext cx="3493770" cy="368300"/>
            <a:chOff x="3145" y="7989"/>
            <a:chExt cx="5502" cy="580"/>
          </a:xfrm>
        </p:grpSpPr>
        <p:sp>
          <p:nvSpPr>
            <p:cNvPr id="22" name="矩形 2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606" y="7989"/>
              <a:ext cx="504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Logging only the first time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90575" y="5078095"/>
            <a:ext cx="3729990" cy="368300"/>
            <a:chOff x="3145" y="7989"/>
            <a:chExt cx="5874" cy="580"/>
          </a:xfrm>
        </p:grpSpPr>
        <p:sp>
          <p:nvSpPr>
            <p:cNvPr id="25" name="矩形 2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606" y="7989"/>
              <a:ext cx="54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Logging all but the first time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549900" y="1920240"/>
            <a:ext cx="2446655" cy="368300"/>
            <a:chOff x="3145" y="7989"/>
            <a:chExt cx="3853" cy="580"/>
          </a:xfrm>
        </p:grpSpPr>
        <p:sp>
          <p:nvSpPr>
            <p:cNvPr id="28" name="矩形 2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06" y="7989"/>
              <a:ext cx="339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Logging throttled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842635" y="3867785"/>
            <a:ext cx="4793615" cy="368300"/>
            <a:chOff x="3145" y="7989"/>
            <a:chExt cx="7549" cy="580"/>
          </a:xfrm>
        </p:grpSpPr>
        <p:sp>
          <p:nvSpPr>
            <p:cNvPr id="31" name="矩形 30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06" y="7989"/>
              <a:ext cx="70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</a:rPr>
                <a:t>Logging throttled all but the first time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33" name="图片 32"/>
          <p:cNvPicPr>
            <a:picLocks noChangeAspect="1"/>
          </p:cNvPicPr>
          <p:nvPr/>
        </p:nvPicPr>
        <p:blipFill>
          <a:blip r:embed="rId1"/>
          <a:srcRect r="14637"/>
          <a:stretch>
            <a:fillRect/>
          </a:stretch>
        </p:blipFill>
        <p:spPr>
          <a:xfrm>
            <a:off x="210185" y="2299335"/>
            <a:ext cx="5154930" cy="104775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rcRect r="14042"/>
          <a:stretch>
            <a:fillRect/>
          </a:stretch>
        </p:blipFill>
        <p:spPr>
          <a:xfrm>
            <a:off x="616585" y="3855085"/>
            <a:ext cx="5158105" cy="104775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20" y="5558155"/>
            <a:ext cx="5124450" cy="89535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515" y="2282825"/>
            <a:ext cx="6315075" cy="132397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2635" y="4484370"/>
            <a:ext cx="6381750" cy="752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5207" cy="1288"/>
              <a:chOff x="-1" y="636"/>
              <a:chExt cx="1520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17</a:t>
                </a:r>
                <a:endParaRPr lang="en-US" altLang="zh-CN" sz="2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1038" cy="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>
                    <a:sym typeface="+mn-ea"/>
                  </a:rPr>
                  <a:t>ROS2 Log &amp; Debug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845" y="1283970"/>
            <a:ext cx="3764280" cy="5265420"/>
          </a:xfrm>
          <a:prstGeom prst="rect">
            <a:avLst/>
          </a:prstGeom>
        </p:spPr>
      </p:pic>
      <p:pic>
        <p:nvPicPr>
          <p:cNvPr id="3" name="图片 2" descr="prett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55" y="1221740"/>
            <a:ext cx="7672705" cy="53282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06015" y="2967990"/>
            <a:ext cx="80435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Summary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latin typeface="Microsoft YaHei" panose="020B0503020204020204" charset="-122"/>
                <a:ea typeface="Microsoft YaHei" panose="020B0503020204020204" charset="-122"/>
              </a:rPr>
              <a:t>18</a:t>
            </a:r>
            <a:endParaRPr lang="en-US" altLang="zh-CN" sz="32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6674" cy="1288"/>
              <a:chOff x="-1" y="636"/>
              <a:chExt cx="1667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19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758" y="726"/>
                <a:ext cx="13915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>
                    <a:sym typeface="+mn-ea"/>
                  </a:rPr>
                  <a:t>Summary</a:t>
                </a:r>
                <a:endParaRPr lang="en-US" altLang="zh-CN" sz="3600" b="1">
                  <a:sym typeface="+mn-ea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1093470" y="1500505"/>
            <a:ext cx="6790690" cy="460375"/>
            <a:chOff x="2896" y="2388"/>
            <a:chExt cx="10694" cy="725"/>
          </a:xfrm>
        </p:grpSpPr>
        <p:sp>
          <p:nvSpPr>
            <p:cNvPr id="29" name="文本框 2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/>
                <a:t>推荐网站</a:t>
              </a:r>
              <a:endParaRPr lang="zh-CN" altLang="en-US" sz="240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425575" y="2116455"/>
            <a:ext cx="5344795" cy="368300"/>
            <a:chOff x="3145" y="7989"/>
            <a:chExt cx="8417" cy="580"/>
          </a:xfrm>
        </p:grpSpPr>
        <p:sp>
          <p:nvSpPr>
            <p:cNvPr id="43" name="矩形 42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06" y="7989"/>
              <a:ext cx="795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  <a:hlinkClick r:id="rId1" tooltip="" action="ppaction://hlinkfile">
                    <a:extLst>
                      <a:ext uri="{DAF060AB-1E55-43B9-8AAB-6FB025537F2F}">
                        <wpsdc:hlinkClr xmlns:wpsdc="http://www.wps.cn/officeDocument/2017/drawingmlCustomData" val="FF0000"/>
                        <wpsdc:folHlinkClr xmlns:wpsdc="http://www.wps.cn/officeDocument/2017/drawingmlCustomData" val="954F72"/>
                        <wpsdc:hlinkUnderline xmlns:wpsdc="http://www.wps.cn/officeDocument/2017/drawingmlCustomData" val="1"/>
                      </a:ext>
                    </a:extLst>
                  </a:hlinkClick>
                </a:rPr>
                <a:t>https://github.com/bombela/backward-cpp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425575" y="2635250"/>
            <a:ext cx="5725160" cy="368300"/>
            <a:chOff x="3145" y="7989"/>
            <a:chExt cx="9016" cy="580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855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>
                  <a:sym typeface="+mn-ea"/>
                  <a:hlinkClick r:id="rId2" action="ppaction://hlinkfile"/>
                </a:rPr>
                <a:t>https://github.com/duyongquan/ros2_tutorials</a:t>
              </a:r>
              <a:endParaRPr lang="en-US" altLang="zh-CN">
                <a:sym typeface="+mn-ea"/>
              </a:endParaRPr>
            </a:p>
          </p:txBody>
        </p:sp>
      </p:grpSp>
      <p:pic>
        <p:nvPicPr>
          <p:cNvPr id="14" name="图片 13" descr="qq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326" y="1892692"/>
            <a:ext cx="2460882" cy="353646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825" y="3358515"/>
            <a:ext cx="1993900" cy="24326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330" y="3359785"/>
            <a:ext cx="1993265" cy="2432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13055"/>
            <a:ext cx="4556760" cy="817880"/>
            <a:chOff x="-1" y="616"/>
            <a:chExt cx="7176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16"/>
              <a:ext cx="1336" cy="1288"/>
            </a:xfrm>
            <a:prstGeom prst="ellipse">
              <a:avLst/>
            </a:prstGeom>
            <a:solidFill>
              <a:srgbClr val="228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rPr>
                <a:t>2</a:t>
              </a:r>
              <a:endParaRPr lang="en-US" altLang="zh-CN" sz="4800" b="1" dirty="0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  <a:endParaRPr lang="en-US" altLang="zh-CN" sz="4400" b="1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56335" y="1278890"/>
            <a:ext cx="5951855" cy="460375"/>
            <a:chOff x="2501" y="7053"/>
            <a:chExt cx="9373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ROS2 Create Project</a:t>
              </a:r>
              <a:endParaRPr lang="zh-CN" altLang="en-US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56335" y="1850390"/>
            <a:ext cx="5584825" cy="460375"/>
            <a:chOff x="2501" y="7053"/>
            <a:chExt cx="8795" cy="725"/>
          </a:xfrm>
        </p:grpSpPr>
        <p:grpSp>
          <p:nvGrpSpPr>
            <p:cNvPr id="23" name="组合 2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ROS2 </a:t>
              </a:r>
              <a:r>
                <a:rPr lang="zh-CN" altLang="en-US" sz="2400">
                  <a:sym typeface="+mn-ea"/>
                </a:rPr>
                <a:t>发布者</a:t>
              </a:r>
              <a:r>
                <a:rPr lang="en-US" altLang="zh-CN" sz="2400">
                  <a:sym typeface="+mn-ea"/>
                </a:rPr>
                <a:t> &amp; </a:t>
              </a:r>
              <a:r>
                <a:rPr lang="zh-CN" altLang="en-US" sz="2400">
                  <a:sym typeface="+mn-ea"/>
                </a:rPr>
                <a:t>订阅者</a:t>
              </a:r>
              <a:endParaRPr lang="en-US" altLang="zh-CN" sz="24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56335" y="2421890"/>
            <a:ext cx="6574790" cy="460375"/>
            <a:chOff x="2501" y="7053"/>
            <a:chExt cx="10354" cy="725"/>
          </a:xfrm>
        </p:grpSpPr>
        <p:grpSp>
          <p:nvGrpSpPr>
            <p:cNvPr id="32" name="组合 3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3237" y="7053"/>
              <a:ext cx="961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ROS2 Topic </a:t>
              </a:r>
              <a:r>
                <a:rPr lang="en-US" altLang="zh-CN" sz="2400">
                  <a:sym typeface="+mn-ea"/>
                </a:rPr>
                <a:t>CLI tools </a:t>
              </a:r>
              <a:endParaRPr lang="en-US" altLang="zh-CN" sz="240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6370" y="1547495"/>
            <a:ext cx="1993900" cy="243268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875" y="1548765"/>
            <a:ext cx="1993265" cy="2432050"/>
          </a:xfrm>
          <a:prstGeom prst="rect">
            <a:avLst/>
          </a:prstGeom>
        </p:spPr>
      </p:pic>
      <p:grpSp>
        <p:nvGrpSpPr>
          <p:cNvPr id="69" name="组合 68"/>
          <p:cNvGrpSpPr/>
          <p:nvPr/>
        </p:nvGrpSpPr>
        <p:grpSpPr>
          <a:xfrm>
            <a:off x="1156335" y="4136390"/>
            <a:ext cx="5584825" cy="460375"/>
            <a:chOff x="2501" y="7053"/>
            <a:chExt cx="8795" cy="725"/>
          </a:xfrm>
        </p:grpSpPr>
        <p:grpSp>
          <p:nvGrpSpPr>
            <p:cNvPr id="70" name="组合 69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椭圆 71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3" name="文本框 72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Summary</a:t>
              </a:r>
              <a:endParaRPr lang="en-US" altLang="zh-CN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156335" y="2993390"/>
            <a:ext cx="6574790" cy="460375"/>
            <a:chOff x="2501" y="7053"/>
            <a:chExt cx="10354" cy="725"/>
          </a:xfrm>
        </p:grpSpPr>
        <p:grpSp>
          <p:nvGrpSpPr>
            <p:cNvPr id="36" name="组合 35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/>
            <p:cNvSpPr txBox="1"/>
            <p:nvPr/>
          </p:nvSpPr>
          <p:spPr>
            <a:xfrm>
              <a:off x="3237" y="7053"/>
              <a:ext cx="961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ROS2 Demo</a:t>
              </a:r>
              <a:r>
                <a:rPr lang="zh-CN" altLang="en-US" sz="2400"/>
                <a:t>：</a:t>
              </a:r>
              <a:r>
                <a:rPr lang="en-US" altLang="zh-CN" sz="2400"/>
                <a:t> Turtlesim</a:t>
              </a:r>
              <a:r>
                <a:rPr lang="en-US" altLang="zh-CN" sz="2400">
                  <a:sym typeface="+mn-ea"/>
                </a:rPr>
                <a:t> </a:t>
              </a:r>
              <a:endParaRPr lang="en-US" altLang="zh-CN" sz="24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156335" y="3564890"/>
            <a:ext cx="6574790" cy="460375"/>
            <a:chOff x="2501" y="7053"/>
            <a:chExt cx="10354" cy="725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228B2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961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/>
                <a:t>ROS2 Log &amp; Debug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63775" y="2915920"/>
            <a:ext cx="81864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ROS2 </a:t>
            </a:r>
            <a:r>
              <a:rPr lang="en-US" altLang="zh-CN" sz="5400" b="1">
                <a:sym typeface="+mn-ea"/>
              </a:rPr>
              <a:t>Create Project</a:t>
            </a:r>
            <a:endParaRPr lang="en-US" altLang="zh-CN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endParaRPr lang="en-US" altLang="zh-CN" sz="4800" b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4</a:t>
                </a:r>
                <a:endParaRPr lang="en-US" altLang="zh-CN" sz="4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>
                    <a:latin typeface="+mj-lt"/>
                    <a:cs typeface="+mj-lt"/>
                    <a:sym typeface="+mn-ea"/>
                  </a:rPr>
                  <a:t>ROS2 Create Project</a:t>
                </a:r>
                <a:endParaRPr lang="en-US" altLang="zh-CN" sz="3600" b="1">
                  <a:latin typeface="+mj-lt"/>
                  <a:cs typeface="+mj-lt"/>
                  <a:sym typeface="+mn-ea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581785" y="1532255"/>
            <a:ext cx="40792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ROS2 Workspace</a:t>
            </a:r>
            <a:endParaRPr lang="en-US" altLang="zh-CN" sz="2400"/>
          </a:p>
        </p:txBody>
      </p:sp>
      <p:grpSp>
        <p:nvGrpSpPr>
          <p:cNvPr id="13" name="组合 12"/>
          <p:cNvGrpSpPr/>
          <p:nvPr/>
        </p:nvGrpSpPr>
        <p:grpSpPr>
          <a:xfrm>
            <a:off x="1093470" y="16002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228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228B2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01510" y="2224405"/>
            <a:ext cx="2453005" cy="368300"/>
            <a:chOff x="3145" y="7989"/>
            <a:chExt cx="386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340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ros2_ws: </a:t>
              </a:r>
              <a:r>
                <a:rPr lang="zh-CN" altLang="en-US">
                  <a:sym typeface="+mn-ea"/>
                </a:rPr>
                <a:t>工作空间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2184400"/>
            <a:ext cx="4924425" cy="369570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7001510" y="2767330"/>
            <a:ext cx="2559050" cy="368300"/>
            <a:chOff x="3145" y="7989"/>
            <a:chExt cx="4030" cy="580"/>
          </a:xfrm>
        </p:grpSpPr>
        <p:sp>
          <p:nvSpPr>
            <p:cNvPr id="16" name="矩形 1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06" y="7989"/>
              <a:ext cx="356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build: </a:t>
              </a:r>
              <a:r>
                <a:rPr lang="zh-CN" altLang="en-US">
                  <a:sym typeface="+mn-ea"/>
                </a:rPr>
                <a:t>编译中间产物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001510" y="3310255"/>
            <a:ext cx="2223770" cy="368300"/>
            <a:chOff x="3145" y="7989"/>
            <a:chExt cx="3502" cy="580"/>
          </a:xfrm>
        </p:grpSpPr>
        <p:sp>
          <p:nvSpPr>
            <p:cNvPr id="20" name="矩形 1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606" y="7989"/>
              <a:ext cx="304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install: </a:t>
              </a:r>
              <a:r>
                <a:rPr lang="zh-CN" altLang="en-US">
                  <a:sym typeface="+mn-ea"/>
                </a:rPr>
                <a:t>编译产物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001510" y="3853180"/>
            <a:ext cx="1779270" cy="368300"/>
            <a:chOff x="3145" y="7989"/>
            <a:chExt cx="2802" cy="580"/>
          </a:xfrm>
        </p:grpSpPr>
        <p:sp>
          <p:nvSpPr>
            <p:cNvPr id="23" name="矩形 22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6" y="7989"/>
              <a:ext cx="234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log: </a:t>
              </a:r>
              <a:r>
                <a:rPr lang="zh-CN" altLang="en-US">
                  <a:sym typeface="+mn-ea"/>
                </a:rPr>
                <a:t>编译</a:t>
              </a:r>
              <a:r>
                <a:rPr lang="en-US" altLang="zh-CN">
                  <a:sym typeface="+mn-ea"/>
                </a:rPr>
                <a:t>log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001510" y="4396105"/>
            <a:ext cx="2317750" cy="368300"/>
            <a:chOff x="3145" y="7989"/>
            <a:chExt cx="3650" cy="580"/>
          </a:xfrm>
        </p:grpSpPr>
        <p:sp>
          <p:nvSpPr>
            <p:cNvPr id="33" name="矩形 32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06" y="7989"/>
              <a:ext cx="318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src: ros2 project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7409180" y="4970780"/>
            <a:ext cx="2268855" cy="368300"/>
            <a:chOff x="3145" y="7989"/>
            <a:chExt cx="3573" cy="580"/>
          </a:xfrm>
        </p:grpSpPr>
        <p:sp>
          <p:nvSpPr>
            <p:cNvPr id="36" name="矩形 3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3112" cy="58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 anchor="t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  <a:sym typeface="+mn-ea"/>
                </a:rPr>
                <a:t>ros2 project 1</a:t>
              </a:r>
              <a:endParaRPr lang="en-US" altLang="zh-CN" b="1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7409180" y="5472430"/>
            <a:ext cx="2268855" cy="368300"/>
            <a:chOff x="3145" y="7989"/>
            <a:chExt cx="3573" cy="580"/>
          </a:xfrm>
        </p:grpSpPr>
        <p:sp>
          <p:nvSpPr>
            <p:cNvPr id="42" name="矩形 4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606" y="7989"/>
              <a:ext cx="311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b="1">
                  <a:solidFill>
                    <a:srgbClr val="FF0000"/>
                  </a:solidFill>
                  <a:sym typeface="+mn-ea"/>
                </a:rPr>
                <a:t>ros2 project 2</a:t>
              </a:r>
              <a:endParaRPr lang="en-US" altLang="zh-CN" b="1">
                <a:solidFill>
                  <a:srgbClr val="FF0000"/>
                </a:solidFill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5</a:t>
                </a:r>
                <a:endParaRPr lang="en-US" altLang="zh-CN" sz="4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>
                    <a:latin typeface="+mj-lt"/>
                    <a:cs typeface="+mj-lt"/>
                    <a:sym typeface="+mn-ea"/>
                  </a:rPr>
                  <a:t>ROS2 Create Project</a:t>
                </a:r>
                <a:endParaRPr lang="en-US" altLang="zh-CN" sz="3600" b="1">
                  <a:latin typeface="+mj-lt"/>
                  <a:cs typeface="+mj-lt"/>
                  <a:sym typeface="+mn-ea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581785" y="1532255"/>
            <a:ext cx="40792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ROS2 Create a Project</a:t>
            </a:r>
            <a:endParaRPr lang="en-US" altLang="zh-CN" sz="2400"/>
          </a:p>
        </p:txBody>
      </p:sp>
      <p:grpSp>
        <p:nvGrpSpPr>
          <p:cNvPr id="13" name="组合 12"/>
          <p:cNvGrpSpPr/>
          <p:nvPr/>
        </p:nvGrpSpPr>
        <p:grpSpPr>
          <a:xfrm>
            <a:off x="1093470" y="1600200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228B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228B2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2081530"/>
            <a:ext cx="8656320" cy="33718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p>
            <a:pPr algn="l"/>
            <a:r>
              <a:rPr lang="zh-CN" altLang="en-US" sz="1600" b="1">
                <a:solidFill>
                  <a:srgbClr val="0070C0"/>
                </a:solidFill>
                <a:sym typeface="+mn-ea"/>
              </a:rPr>
              <a:t>ros2 pkg create</a:t>
            </a:r>
            <a:r>
              <a:rPr lang="zh-CN" altLang="en-US" sz="1600">
                <a:sym typeface="+mn-ea"/>
              </a:rPr>
              <a:t> --build-type ament_cmake </a:t>
            </a:r>
            <a:r>
              <a:rPr lang="zh-CN" altLang="en-US" sz="1600" b="1">
                <a:solidFill>
                  <a:srgbClr val="FF0000"/>
                </a:solidFill>
                <a:sym typeface="+mn-ea"/>
              </a:rPr>
              <a:t>topic </a:t>
            </a:r>
            <a:r>
              <a:rPr lang="zh-CN" altLang="en-US" sz="1600">
                <a:sym typeface="+mn-ea"/>
              </a:rPr>
              <a:t>--dependencies </a:t>
            </a:r>
            <a:r>
              <a:rPr lang="zh-CN" altLang="en-US" sz="1600" b="1">
                <a:solidFill>
                  <a:srgbClr val="7030A0"/>
                </a:solidFill>
                <a:sym typeface="+mn-ea"/>
              </a:rPr>
              <a:t>rclcpp</a:t>
            </a:r>
            <a:endParaRPr lang="zh-CN" altLang="en-US" sz="1600" b="1">
              <a:solidFill>
                <a:srgbClr val="7030A0"/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2651125"/>
            <a:ext cx="8656320" cy="37084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1462385" y="44945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18715" y="2915920"/>
            <a:ext cx="8107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ROS2 </a:t>
            </a:r>
            <a:r>
              <a:rPr lang="zh-CN" altLang="en-US" sz="5400" b="1">
                <a:sym typeface="+mn-ea"/>
              </a:rPr>
              <a:t>发布者</a:t>
            </a:r>
            <a:r>
              <a:rPr lang="en-US" altLang="zh-CN" sz="5400" b="1">
                <a:sym typeface="+mn-ea"/>
              </a:rPr>
              <a:t> &amp; </a:t>
            </a:r>
            <a:r>
              <a:rPr lang="zh-CN" altLang="en-US" sz="5400" b="1">
                <a:sym typeface="+mn-ea"/>
              </a:rPr>
              <a:t>订阅者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6</a:t>
            </a:r>
            <a:endParaRPr lang="en-US" altLang="zh-CN" sz="4800" b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5206" cy="1288"/>
              <a:chOff x="-1" y="636"/>
              <a:chExt cx="15206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7</a:t>
                </a:r>
                <a:endParaRPr lang="en-US" altLang="zh-CN" sz="4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1037" cy="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>
                    <a:sym typeface="+mn-ea"/>
                  </a:rPr>
                  <a:t>ROS2 </a:t>
                </a:r>
                <a:r>
                  <a:rPr lang="zh-CN" altLang="en-US" sz="4400" b="1">
                    <a:sym typeface="+mn-ea"/>
                  </a:rPr>
                  <a:t>发布者</a:t>
                </a:r>
                <a:r>
                  <a:rPr lang="en-US" altLang="zh-CN" sz="4400" b="1">
                    <a:sym typeface="+mn-ea"/>
                  </a:rPr>
                  <a:t> &amp; </a:t>
                </a:r>
                <a:r>
                  <a:rPr lang="zh-CN" altLang="en-US" sz="4400" b="1">
                    <a:sym typeface="+mn-ea"/>
                  </a:rPr>
                  <a:t>订阅者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pic>
        <p:nvPicPr>
          <p:cNvPr id="13" name="图片 12" descr="Topic-MultiplePublisherandMultipleSubscrib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3385" y="1172210"/>
            <a:ext cx="9670415" cy="5435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225"/>
            <a:ext cx="12176125" cy="818515"/>
            <a:chOff x="-1" y="635"/>
            <a:chExt cx="19175" cy="1289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5"/>
              <a:ext cx="15207" cy="1289"/>
              <a:chOff x="-1" y="635"/>
              <a:chExt cx="15207" cy="1289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228B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b="1">
                    <a:solidFill>
                      <a:schemeClr val="bg1"/>
                    </a:solidFill>
                    <a:latin typeface="Microsoft YaHei" panose="020B0503020204020204" charset="-122"/>
                    <a:ea typeface="Microsoft YaHei" panose="020B0503020204020204" charset="-122"/>
                  </a:rPr>
                  <a:t>8</a:t>
                </a:r>
                <a:endParaRPr lang="en-US" altLang="zh-CN" sz="4800" b="1">
                  <a:solidFill>
                    <a:schemeClr val="bg1"/>
                  </a:solidFill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9" y="635"/>
                <a:ext cx="11037" cy="1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>
                    <a:sym typeface="+mn-ea"/>
                  </a:rPr>
                  <a:t>ROS2 </a:t>
                </a:r>
                <a:r>
                  <a:rPr lang="zh-CN" altLang="en-US" sz="4400" b="1">
                    <a:sym typeface="+mn-ea"/>
                  </a:rPr>
                  <a:t>发布者</a:t>
                </a:r>
                <a:r>
                  <a:rPr lang="en-US" altLang="zh-CN" sz="4400" b="1">
                    <a:sym typeface="+mn-ea"/>
                  </a:rPr>
                  <a:t> &amp; </a:t>
                </a:r>
                <a:r>
                  <a:rPr lang="zh-CN" altLang="en-US" sz="4400" b="1">
                    <a:sym typeface="+mn-ea"/>
                  </a:rPr>
                  <a:t>订阅者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1106805" y="1352550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>
                  <a:solidFill>
                    <a:srgbClr val="F7860C"/>
                  </a:solidFill>
                  <a:sym typeface="+mn-ea"/>
                </a:rPr>
                <a:t>P</a:t>
              </a:r>
              <a:r>
                <a:rPr lang="zh-CN" altLang="en-US" sz="2400">
                  <a:solidFill>
                    <a:srgbClr val="F7860C"/>
                  </a:solidFill>
                  <a:sym typeface="+mn-ea"/>
                </a:rPr>
                <a:t>ublisher</a:t>
              </a:r>
              <a:r>
                <a:rPr lang="zh-CN" altLang="en-US" sz="2400">
                  <a:sym typeface="+mn-ea"/>
                </a:rPr>
                <a:t> and </a:t>
              </a:r>
              <a:r>
                <a:rPr lang="en-US" altLang="zh-CN" sz="2400">
                  <a:solidFill>
                    <a:srgbClr val="0070C0"/>
                  </a:solidFill>
                  <a:sym typeface="+mn-ea"/>
                </a:rPr>
                <a:t>S</a:t>
              </a:r>
              <a:r>
                <a:rPr lang="zh-CN" altLang="en-US" sz="2400">
                  <a:solidFill>
                    <a:srgbClr val="0070C0"/>
                  </a:solidFill>
                  <a:sym typeface="+mn-ea"/>
                </a:rPr>
                <a:t>ubscriber</a:t>
              </a:r>
              <a:r>
                <a:rPr lang="zh-CN" altLang="en-US" sz="2400">
                  <a:sym typeface="+mn-ea"/>
                </a:rPr>
                <a:t> (C++)</a:t>
              </a:r>
              <a:endParaRPr lang="zh-CN" altLang="en-US" sz="2400">
                <a:sym typeface="+mn-ea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280" y="1943735"/>
            <a:ext cx="5278755" cy="472630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540" y="1943735"/>
            <a:ext cx="5800725" cy="2914650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5054600" y="1943735"/>
            <a:ext cx="686435" cy="342900"/>
          </a:xfrm>
          <a:prstGeom prst="rect">
            <a:avLst/>
          </a:prstGeom>
          <a:solidFill>
            <a:srgbClr val="F78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rgbClr val="FF0000"/>
                </a:solidFill>
                <a:sym typeface="+mn-ea"/>
              </a:rPr>
              <a:t>A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212830" y="1943735"/>
            <a:ext cx="686435" cy="342900"/>
          </a:xfrm>
          <a:prstGeom prst="rect">
            <a:avLst/>
          </a:prstGeom>
          <a:solidFill>
            <a:srgbClr val="F786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accent5"/>
                </a:solidFill>
              </a:rPr>
              <a:t>B</a:t>
            </a:r>
            <a:endParaRPr lang="en-US" altLang="zh-CN" b="1">
              <a:solidFill>
                <a:schemeClr val="accent5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098540" y="5096510"/>
            <a:ext cx="3600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A</a:t>
            </a:r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6574790" y="5096510"/>
            <a:ext cx="2303145" cy="368300"/>
            <a:chOff x="3145" y="7989"/>
            <a:chExt cx="3627" cy="580"/>
          </a:xfrm>
        </p:grpSpPr>
        <p:sp>
          <p:nvSpPr>
            <p:cNvPr id="49" name="矩形 4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606" y="7989"/>
              <a:ext cx="316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ROS2 </a:t>
              </a:r>
              <a:r>
                <a:rPr lang="en-US" altLang="zh-CN">
                  <a:solidFill>
                    <a:srgbClr val="F7860C"/>
                  </a:solidFill>
                  <a:sym typeface="+mn-ea"/>
                </a:rPr>
                <a:t>P</a:t>
              </a:r>
              <a:r>
                <a:rPr lang="zh-CN" altLang="en-US">
                  <a:solidFill>
                    <a:srgbClr val="F7860C"/>
                  </a:solidFill>
                  <a:sym typeface="+mn-ea"/>
                </a:rPr>
                <a:t>ublisher</a:t>
              </a:r>
              <a:r>
                <a:rPr lang="zh-CN" altLang="en-US">
                  <a:sym typeface="+mn-ea"/>
                </a:rPr>
                <a:t> </a:t>
              </a:r>
              <a:endParaRPr lang="en-US" altLang="zh-CN">
                <a:sym typeface="+mn-ea"/>
              </a:endParaRPr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6101715" y="5630545"/>
            <a:ext cx="3568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chemeClr val="accent5"/>
                </a:solidFill>
                <a:sym typeface="+mn-ea"/>
              </a:rPr>
              <a:t>B</a:t>
            </a:r>
            <a:endParaRPr lang="zh-CN" altLang="en-US"/>
          </a:p>
        </p:txBody>
      </p:sp>
      <p:grpSp>
        <p:nvGrpSpPr>
          <p:cNvPr id="45" name="组合 44"/>
          <p:cNvGrpSpPr/>
          <p:nvPr/>
        </p:nvGrpSpPr>
        <p:grpSpPr>
          <a:xfrm>
            <a:off x="6574790" y="5629910"/>
            <a:ext cx="2395220" cy="368300"/>
            <a:chOff x="3145" y="7989"/>
            <a:chExt cx="3772" cy="580"/>
          </a:xfrm>
        </p:grpSpPr>
        <p:sp>
          <p:nvSpPr>
            <p:cNvPr id="46" name="矩形 4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606" y="7989"/>
              <a:ext cx="331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>
                  <a:sym typeface="+mn-ea"/>
                </a:rPr>
                <a:t>ROS2 </a:t>
              </a:r>
              <a:r>
                <a:rPr lang="en-US" altLang="zh-CN">
                  <a:solidFill>
                    <a:srgbClr val="0070C0"/>
                  </a:solidFill>
                  <a:sym typeface="+mn-ea"/>
                </a:rPr>
                <a:t>S</a:t>
              </a:r>
              <a:r>
                <a:rPr lang="zh-CN" altLang="en-US">
                  <a:solidFill>
                    <a:srgbClr val="0070C0"/>
                  </a:solidFill>
                  <a:sym typeface="+mn-ea"/>
                </a:rPr>
                <a:t>ubscriber</a:t>
              </a:r>
              <a:endParaRPr lang="en-US" altLang="zh-CN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18715" y="2915920"/>
            <a:ext cx="81076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5400" b="1">
                <a:sym typeface="+mn-ea"/>
              </a:rPr>
              <a:t>ROS2 Topic </a:t>
            </a:r>
            <a:r>
              <a:rPr lang="en-US" altLang="zh-CN" sz="5400" b="1">
                <a:sym typeface="+mn-ea"/>
              </a:rPr>
              <a:t>CLI tools</a:t>
            </a:r>
            <a:r>
              <a:rPr lang="en-US" altLang="zh-CN" sz="5400">
                <a:sym typeface="+mn-ea"/>
              </a:rPr>
              <a:t> </a:t>
            </a:r>
            <a:endParaRPr lang="en-US" altLang="zh-CN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>
                <a:solidFill>
                  <a:schemeClr val="bg1"/>
                </a:solidFill>
                <a:latin typeface="Microsoft YaHei" panose="020B0503020204020204" charset="-122"/>
                <a:ea typeface="Microsoft YaHei" panose="020B0503020204020204" charset="-122"/>
              </a:rPr>
              <a:t>9</a:t>
            </a:r>
            <a:endParaRPr lang="en-US" altLang="zh-CN" sz="4800" b="1">
              <a:solidFill>
                <a:schemeClr val="bg1"/>
              </a:solidFill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</Words>
  <Application>WPS 演示</Application>
  <PresentationFormat>宽屏</PresentationFormat>
  <Paragraphs>151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Nimbus Roman No9 L</vt:lpstr>
      <vt:lpstr>Microsoft YaHei</vt:lpstr>
      <vt:lpstr>Droid Sans Fallback</vt:lpstr>
      <vt:lpstr>Calibri</vt:lpstr>
      <vt:lpstr>DejaVu Sans</vt:lpstr>
      <vt:lpstr>Microsoft YaHei</vt:lpstr>
      <vt:lpstr>Arial Unicode MS</vt:lpstr>
      <vt:lpstr>Calibri Light</vt:lpstr>
      <vt:lpstr>SimSun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quandy</cp:lastModifiedBy>
  <cp:revision>148</cp:revision>
  <dcterms:created xsi:type="dcterms:W3CDTF">2023-03-19T03:15:02Z</dcterms:created>
  <dcterms:modified xsi:type="dcterms:W3CDTF">2023-03-19T03:15:02Z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