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366" r:id="rId9"/>
    <p:sldId id="387" r:id="rId10"/>
    <p:sldId id="335" r:id="rId11"/>
    <p:sldId id="313" r:id="rId12"/>
    <p:sldId id="262" r:id="rId13"/>
    <p:sldId id="367" r:id="rId14"/>
    <p:sldId id="383" r:id="rId15"/>
    <p:sldId id="384" r:id="rId16"/>
    <p:sldId id="336" r:id="rId17"/>
    <p:sldId id="368" r:id="rId18"/>
    <p:sldId id="385" r:id="rId19"/>
    <p:sldId id="382" r:id="rId20"/>
    <p:sldId id="369" r:id="rId21"/>
    <p:sldId id="339" r:id="rId22"/>
    <p:sldId id="349" r:id="rId23"/>
    <p:sldId id="386" r:id="rId24"/>
    <p:sldId id="340" r:id="rId25"/>
    <p:sldId id="343" r:id="rId26"/>
    <p:sldId id="380" r:id="rId27"/>
    <p:sldId id="381" r:id="rId28"/>
    <p:sldId id="346" r:id="rId29"/>
    <p:sldId id="34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69F"/>
    <a:srgbClr val="DEF0D9"/>
    <a:srgbClr val="FFF2D0"/>
    <a:srgbClr val="FFF1D0"/>
    <a:srgbClr val="70309F"/>
    <a:srgbClr val="7031A0"/>
    <a:srgbClr val="DDF0D9"/>
    <a:srgbClr val="327829"/>
    <a:srgbClr val="E2D4EB"/>
    <a:srgbClr val="228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openscholarship.wustl.edu/cgi/viewcontent.cgi?article=1062&amp;context=eng_etds" TargetMode="Externa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cswamp.com/post/109" TargetMode="Externa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ics.uci.edu/~gopi/CS112/web/handouts/OldFiles/Bresenham.pdf" TargetMode="External"/><Relationship Id="rId4" Type="http://schemas.openxmlformats.org/officeDocument/2006/relationships/hyperlink" Target="https://my.eng.utah.edu/~cs5600/slides/Wk%202%20Lec02_Bresenham.pdf" TargetMode="External"/><Relationship Id="rId3" Type="http://schemas.openxmlformats.org/officeDocument/2006/relationships/hyperlink" Target="https://personal.utdallas.edu/~kzhang/BookCG/SlidesChap45.pdf" TargetMode="Externa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mdpi.com/2075-1702/10/7/501" TargetMode="Externa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hyperlink" Target="https://ieeexplore.ieee.org/stamp/stamp.jsp?arnumber=6942636" TargetMode="Externa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3005" y="395519"/>
            <a:ext cx="12208634" cy="5768961"/>
            <a:chOff x="-224" y="1974"/>
            <a:chExt cx="19631" cy="8282"/>
          </a:xfrm>
        </p:grpSpPr>
        <p:grpSp>
          <p:nvGrpSpPr>
            <p:cNvPr id="27" name="组合 26"/>
            <p:cNvGrpSpPr/>
            <p:nvPr/>
          </p:nvGrpSpPr>
          <p:grpSpPr>
            <a:xfrm>
              <a:off x="-224" y="1974"/>
              <a:ext cx="19631" cy="1015"/>
              <a:chOff x="-224" y="1974"/>
              <a:chExt cx="19631" cy="1015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224" y="2423"/>
                <a:ext cx="4192" cy="4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10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4000" b="1" i="1"/>
                  <a:t>ROS2 Navigation</a:t>
                </a:r>
                <a:endParaRPr lang="en-US" altLang="zh-CN" sz="4000" b="1" i="1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27"/>
                <a:ext cx="4169" cy="10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5350" y="3904"/>
              <a:ext cx="8086" cy="9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</a:rPr>
                <a:t>Nav2 Costmap 2D</a:t>
              </a:r>
              <a:endParaRPr lang="en-US" altLang="zh-CN" sz="3600" b="1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-114" y="8819"/>
              <a:ext cx="19398" cy="1437"/>
              <a:chOff x="-114" y="8819"/>
              <a:chExt cx="19398" cy="143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-114" y="9542"/>
                <a:ext cx="19398" cy="1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722" y="8819"/>
                <a:ext cx="1650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148" y="8930"/>
                <a:ext cx="795" cy="1215"/>
              </a:xfrm>
              <a:prstGeom prst="rect">
                <a:avLst/>
              </a:prstGeom>
            </p:spPr>
          </p:pic>
        </p:grpSp>
      </p:grpSp>
      <p:sp>
        <p:nvSpPr>
          <p:cNvPr id="4" name="文本框 3"/>
          <p:cNvSpPr txBox="1"/>
          <p:nvPr/>
        </p:nvSpPr>
        <p:spPr>
          <a:xfrm>
            <a:off x="2388235" y="5194300"/>
            <a:ext cx="19640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July-15 2023</a:t>
            </a:r>
            <a:endParaRPr lang="en-US" altLang="zh-CN" sz="2000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15" y="2792730"/>
            <a:ext cx="1428750" cy="1743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5" y="2792730"/>
            <a:ext cx="1428750" cy="1743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75" y="2792730"/>
            <a:ext cx="1428750" cy="17430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355" y="2793365"/>
            <a:ext cx="14287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560955"/>
            <a:ext cx="80435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Static Layer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9</a:t>
            </a:r>
            <a:endParaRPr lang="en-US" altLang="zh-CN" sz="54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866" cy="1288"/>
              <a:chOff x="-1" y="636"/>
              <a:chExt cx="1686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10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269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>
                    <a:sym typeface="+mn-ea"/>
                  </a:rPr>
                  <a:t>Nav2 Costmap 2D Static Layer</a:t>
                </a:r>
                <a:endParaRPr lang="en-US" altLang="zh-CN" sz="40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sz="2400"/>
                <a:t>Occupancy Grid Map</a:t>
              </a:r>
              <a:endParaRPr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18418"/>
          <a:stretch>
            <a:fillRect/>
          </a:stretch>
        </p:blipFill>
        <p:spPr>
          <a:xfrm>
            <a:off x="1644650" y="2319020"/>
            <a:ext cx="2548255" cy="1791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015" y="2315210"/>
            <a:ext cx="1774825" cy="17957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 l="16222"/>
          <a:stretch>
            <a:fillRect/>
          </a:stretch>
        </p:blipFill>
        <p:spPr>
          <a:xfrm>
            <a:off x="5280660" y="2269490"/>
            <a:ext cx="2386965" cy="178625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254500" y="3115945"/>
            <a:ext cx="1017905" cy="198120"/>
            <a:chOff x="10290" y="8824"/>
            <a:chExt cx="1782" cy="444"/>
          </a:xfrm>
        </p:grpSpPr>
        <p:sp>
          <p:nvSpPr>
            <p:cNvPr id="16" name="燕尾形 15"/>
            <p:cNvSpPr/>
            <p:nvPr/>
          </p:nvSpPr>
          <p:spPr>
            <a:xfrm>
              <a:off x="10290" y="8824"/>
              <a:ext cx="544" cy="445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燕尾形 16"/>
            <p:cNvSpPr/>
            <p:nvPr/>
          </p:nvSpPr>
          <p:spPr>
            <a:xfrm>
              <a:off x="10909" y="8824"/>
              <a:ext cx="544" cy="445"/>
            </a:xfrm>
            <a:prstGeom prst="chevron">
              <a:avLst/>
            </a:prstGeom>
            <a:solidFill>
              <a:schemeClr val="accent6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1528" y="8824"/>
              <a:ext cx="544" cy="445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21930" y="3117850"/>
            <a:ext cx="1017905" cy="198120"/>
            <a:chOff x="10290" y="8824"/>
            <a:chExt cx="1782" cy="444"/>
          </a:xfrm>
        </p:grpSpPr>
        <p:sp>
          <p:nvSpPr>
            <p:cNvPr id="28" name="燕尾形 27"/>
            <p:cNvSpPr/>
            <p:nvPr/>
          </p:nvSpPr>
          <p:spPr>
            <a:xfrm>
              <a:off x="10290" y="8824"/>
              <a:ext cx="544" cy="445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燕尾形 28"/>
            <p:cNvSpPr/>
            <p:nvPr/>
          </p:nvSpPr>
          <p:spPr>
            <a:xfrm>
              <a:off x="10909" y="8824"/>
              <a:ext cx="544" cy="445"/>
            </a:xfrm>
            <a:prstGeom prst="chevron">
              <a:avLst/>
            </a:prstGeom>
            <a:solidFill>
              <a:schemeClr val="accent6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燕尾形 33"/>
            <p:cNvSpPr/>
            <p:nvPr/>
          </p:nvSpPr>
          <p:spPr>
            <a:xfrm>
              <a:off x="11528" y="8824"/>
              <a:ext cx="544" cy="445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58900" y="4485005"/>
            <a:ext cx="1618615" cy="368300"/>
            <a:chOff x="3145" y="7989"/>
            <a:chExt cx="2549" cy="580"/>
          </a:xfrm>
        </p:grpSpPr>
        <p:sp>
          <p:nvSpPr>
            <p:cNvPr id="36" name="矩形 3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06" y="7989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map ymal</a:t>
              </a:r>
              <a:endParaRPr lang="en-US" altLang="zh-CN">
                <a:sym typeface="+mn-ea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905" y="4968240"/>
            <a:ext cx="3615055" cy="983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085" y="4968240"/>
            <a:ext cx="3867150" cy="150495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6854825" y="4411980"/>
            <a:ext cx="3514090" cy="368300"/>
            <a:chOff x="3145" y="7989"/>
            <a:chExt cx="5534" cy="580"/>
          </a:xfrm>
        </p:grpSpPr>
        <p:sp>
          <p:nvSpPr>
            <p:cNvPr id="57" name="矩形 5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606" y="7989"/>
              <a:ext cx="507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nav_msgs/OccupancyGrid </a:t>
              </a:r>
              <a:endParaRPr lang="en-US" altLang="zh-CN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866" cy="1288"/>
              <a:chOff x="-1" y="636"/>
              <a:chExt cx="1686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10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269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>
                    <a:sym typeface="+mn-ea"/>
                  </a:rPr>
                  <a:t>Nav2 Costmap 2D Static Layer</a:t>
                </a:r>
                <a:endParaRPr lang="en-US" altLang="zh-CN" sz="40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M</a:t>
              </a:r>
              <a:r>
                <a:rPr lang="zh-CN" altLang="en-US" sz="2400">
                  <a:sym typeface="+mn-ea"/>
                </a:rPr>
                <a:t>ap</a:t>
              </a:r>
              <a:r>
                <a:rPr lang="en-US" altLang="zh-CN" sz="2400">
                  <a:sym typeface="+mn-ea"/>
                </a:rPr>
                <a:t> coordinate system</a:t>
              </a:r>
              <a:endParaRPr lang="en-US" altLang="zh-CN" sz="2400"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938655"/>
            <a:ext cx="3291205" cy="29781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106170" y="4929505"/>
            <a:ext cx="4062730" cy="398780"/>
            <a:chOff x="3145" y="7989"/>
            <a:chExt cx="6398" cy="628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593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000">
                  <a:sym typeface="+mn-ea"/>
                </a:rPr>
                <a:t>map坐标系原点在该区域左下角坐标(origin_x_, origin_y_)附近。</a:t>
              </a:r>
              <a:endParaRPr lang="zh-CN" altLang="en-US" sz="1000">
                <a:sym typeface="+mn-ea"/>
              </a:endParaRPr>
            </a:p>
            <a:p>
              <a:pPr algn="l"/>
              <a:r>
                <a:rPr lang="zh-CN" altLang="en-US" sz="1000">
                  <a:sym typeface="+mn-ea"/>
                </a:rPr>
                <a:t>具体是在(origin_x_ + resolution/2, origin_x_ + resolution/2)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06170" y="5469890"/>
            <a:ext cx="3141980" cy="245110"/>
            <a:chOff x="3145" y="8083"/>
            <a:chExt cx="4948" cy="386"/>
          </a:xfrm>
        </p:grpSpPr>
        <p:sp>
          <p:nvSpPr>
            <p:cNvPr id="10" name="矩形 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06" y="8083"/>
              <a:ext cx="448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000">
                  <a:sym typeface="+mn-ea"/>
                </a:rPr>
                <a:t>map坐标系坐标单元是栅格，只有整数才有意义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06170" y="6329680"/>
            <a:ext cx="3801110" cy="245110"/>
            <a:chOff x="3145" y="8086"/>
            <a:chExt cx="5986" cy="386"/>
          </a:xfrm>
        </p:grpSpPr>
        <p:sp>
          <p:nvSpPr>
            <p:cNvPr id="25" name="矩形 2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68" y="8086"/>
              <a:ext cx="546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000">
                  <a:sym typeface="+mn-ea"/>
                </a:rPr>
                <a:t>map区域，即x范围是[0, size_x_-1]，y范围是[0, size_y_-1]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06170" y="5787390"/>
            <a:ext cx="4225925" cy="398780"/>
            <a:chOff x="3145" y="7989"/>
            <a:chExt cx="6655" cy="628"/>
          </a:xfrm>
        </p:grpSpPr>
        <p:sp>
          <p:nvSpPr>
            <p:cNvPr id="28" name="矩形 2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06" y="7989"/>
              <a:ext cx="6194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000">
                  <a:sym typeface="+mn-ea"/>
                </a:rPr>
                <a:t>一个栅格表示一个resolutin x resolution面积的真实区域，栅格坐标</a:t>
              </a:r>
              <a:endParaRPr lang="zh-CN" altLang="en-US" sz="1000">
                <a:sym typeface="+mn-ea"/>
              </a:endParaRPr>
            </a:p>
            <a:p>
              <a:pPr algn="l"/>
              <a:r>
                <a:rPr lang="zh-CN" altLang="en-US" sz="1000">
                  <a:sym typeface="+mn-ea"/>
                </a:rPr>
                <a:t>对应的world坐标是在该栅格的中心点坐标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86475" y="1588135"/>
            <a:ext cx="1399540" cy="245110"/>
            <a:chOff x="3145" y="8086"/>
            <a:chExt cx="2204" cy="386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33" y="8086"/>
              <a:ext cx="171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000" b="1">
                  <a:solidFill>
                    <a:srgbClr val="FF0000"/>
                  </a:solidFill>
                  <a:sym typeface="+mn-ea"/>
                </a:rPr>
                <a:t>mapToWorld</a:t>
              </a:r>
              <a:endParaRPr lang="zh-CN" altLang="en-US" sz="1000" b="1">
                <a:solidFill>
                  <a:srgbClr val="FF0000"/>
                </a:solidFill>
                <a:sym typeface="+mn-ea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75" y="1938655"/>
            <a:ext cx="3829050" cy="13335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086475" y="3358515"/>
            <a:ext cx="1370965" cy="245110"/>
            <a:chOff x="3145" y="8086"/>
            <a:chExt cx="2159" cy="386"/>
          </a:xfrm>
        </p:grpSpPr>
        <p:sp>
          <p:nvSpPr>
            <p:cNvPr id="37" name="矩形 3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33" y="8086"/>
              <a:ext cx="167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1000" b="1">
                  <a:solidFill>
                    <a:srgbClr val="00B0F0"/>
                  </a:solidFill>
                  <a:sym typeface="+mn-ea"/>
                </a:rPr>
                <a:t>worldToMap</a:t>
              </a:r>
              <a:endParaRPr lang="zh-CN" altLang="en-US" sz="1000" b="1">
                <a:solidFill>
                  <a:srgbClr val="00B0F0"/>
                </a:solidFill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75" y="3654425"/>
            <a:ext cx="5233670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866" cy="1288"/>
              <a:chOff x="-1" y="636"/>
              <a:chExt cx="1686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11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269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>
                    <a:sym typeface="+mn-ea"/>
                  </a:rPr>
                  <a:t>Nav2 Costmap 2D Static Layer</a:t>
                </a:r>
                <a:endParaRPr lang="en-US" altLang="zh-CN" sz="40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World coordinate system</a:t>
              </a:r>
              <a:endParaRPr lang="en-US" altLang="zh-CN" sz="2400"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159000"/>
            <a:ext cx="3912870" cy="393509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458460" y="2450465"/>
            <a:ext cx="6362065" cy="521970"/>
            <a:chOff x="3145" y="7989"/>
            <a:chExt cx="10019" cy="822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9558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>
                  <a:sym typeface="+mn-ea"/>
                </a:rPr>
                <a:t>world坐标系原点一般和/map坐标系的原点重合，对应真实世界中机器人中心在开始时刻落在的那个位置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58460" y="3272155"/>
            <a:ext cx="6362065" cy="306705"/>
            <a:chOff x="3145" y="7989"/>
            <a:chExt cx="10019" cy="483"/>
          </a:xfrm>
        </p:grpSpPr>
        <p:sp>
          <p:nvSpPr>
            <p:cNvPr id="10" name="矩形 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06" y="7989"/>
              <a:ext cx="955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>
                  <a:sym typeface="+mn-ea"/>
                </a:rPr>
                <a:t>world坐标值是此刻机器人中心点距离初始位置的偏移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58460" y="3878580"/>
            <a:ext cx="6362065" cy="521970"/>
            <a:chOff x="3145" y="7989"/>
            <a:chExt cx="10019" cy="822"/>
          </a:xfrm>
        </p:grpSpPr>
        <p:sp>
          <p:nvSpPr>
            <p:cNvPr id="14" name="矩形 1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06" y="7989"/>
              <a:ext cx="9558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>
                  <a:sym typeface="+mn-ea"/>
                </a:rPr>
                <a:t>world坐标单元往往叫栅格，一个单元表示着“resolution x resolution”的真实世界面积。resolution默认0.05</a:t>
              </a:r>
              <a:r>
                <a:rPr lang="x-none" altLang="zh-CN" sz="1400">
                  <a:sym typeface="+mn-ea"/>
                </a:rPr>
                <a:t>m/pixel</a:t>
              </a:r>
              <a:endParaRPr lang="x-none" altLang="zh-CN" sz="1400"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58460" y="4700270"/>
            <a:ext cx="6362065" cy="306705"/>
            <a:chOff x="3145" y="7989"/>
            <a:chExt cx="10019" cy="483"/>
          </a:xfrm>
        </p:grpSpPr>
        <p:sp>
          <p:nvSpPr>
            <p:cNvPr id="17" name="矩形 1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06" y="7989"/>
              <a:ext cx="955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>
                  <a:sym typeface="+mn-ea"/>
                </a:rPr>
                <a:t>world坐标单元中的值，往往和该栅格上存在障碍物的概率相关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8460" y="5306695"/>
            <a:ext cx="6551930" cy="306705"/>
            <a:chOff x="3145" y="7989"/>
            <a:chExt cx="10318" cy="483"/>
          </a:xfrm>
        </p:grpSpPr>
        <p:sp>
          <p:nvSpPr>
            <p:cNvPr id="28" name="矩形 2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06" y="7989"/>
              <a:ext cx="985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>
                  <a:sym typeface="+mn-ea"/>
                </a:rPr>
                <a:t>world坐标系生成地图图像。生成图像图像原点是在左下角，</a:t>
              </a:r>
              <a:r>
                <a:rPr lang="x-none" altLang="zh-CN" sz="1400">
                  <a:sym typeface="+mn-ea"/>
                </a:rPr>
                <a:t>OpenCV</a:t>
              </a:r>
              <a:r>
                <a:rPr lang="zh-CN" altLang="en-US" sz="1400">
                  <a:sym typeface="+mn-ea"/>
                </a:rPr>
                <a:t>左上角</a:t>
              </a:r>
              <a:endParaRPr lang="zh-CN" altLang="en-US" sz="14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552065"/>
            <a:ext cx="80435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Obstacles Layer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12</a:t>
            </a:r>
            <a:endParaRPr lang="en-US" altLang="zh-CN" sz="32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906" cy="1288"/>
              <a:chOff x="-1" y="636"/>
              <a:chExt cx="1690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13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08" y="782"/>
                <a:ext cx="1269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>
                    <a:sym typeface="+mn-ea"/>
                  </a:rPr>
                  <a:t>Nav2 Costmap 2D Obstacles Layer</a:t>
                </a:r>
                <a:endParaRPr lang="en-US" altLang="zh-CN" sz="32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/>
                <a:t>O</a:t>
              </a:r>
              <a:r>
                <a:rPr sz="2400"/>
                <a:t>bstacles</a:t>
              </a:r>
              <a:r>
                <a:rPr lang="en-US" sz="2400"/>
                <a:t> from sensors</a:t>
              </a:r>
              <a:endParaRPr 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885" y="2158365"/>
            <a:ext cx="5781040" cy="2745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51500" y="4903470"/>
            <a:ext cx="56864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Figure</a:t>
            </a:r>
            <a:r>
              <a:rPr lang="en-US" altLang="zh-CN" sz="1200"/>
              <a:t>:</a:t>
            </a:r>
            <a:r>
              <a:rPr lang="zh-CN" altLang="en-US" sz="1200"/>
              <a:t> Simulation results of the clustering algorithm: (a) A virtual world for robot and obstacle avoidance simulation, (b) the robot and obstacles are represented in the cost map layer.</a:t>
            </a:r>
            <a:endParaRPr lang="zh-CN" altLang="en-US" sz="1200"/>
          </a:p>
        </p:txBody>
      </p:sp>
      <p:grpSp>
        <p:nvGrpSpPr>
          <p:cNvPr id="9" name="组合 8"/>
          <p:cNvGrpSpPr/>
          <p:nvPr/>
        </p:nvGrpSpPr>
        <p:grpSpPr>
          <a:xfrm>
            <a:off x="1438275" y="2158365"/>
            <a:ext cx="2534285" cy="368300"/>
            <a:chOff x="3145" y="7989"/>
            <a:chExt cx="3991" cy="580"/>
          </a:xfrm>
        </p:grpSpPr>
        <p:sp>
          <p:nvSpPr>
            <p:cNvPr id="10" name="矩形 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06" y="7989"/>
              <a:ext cx="353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Realsense sensor 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38275" y="2733040"/>
            <a:ext cx="1876425" cy="368300"/>
            <a:chOff x="3145" y="7989"/>
            <a:chExt cx="2955" cy="580"/>
          </a:xfrm>
        </p:grpSpPr>
        <p:sp>
          <p:nvSpPr>
            <p:cNvPr id="14" name="矩形 1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06" y="7989"/>
              <a:ext cx="249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Lidar sensor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38275" y="3307715"/>
            <a:ext cx="2196465" cy="368300"/>
            <a:chOff x="3145" y="7989"/>
            <a:chExt cx="3459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299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RGB-D</a:t>
              </a:r>
              <a:r>
                <a:rPr lang="en-US" altLang="zh-CN">
                  <a:sym typeface="+mn-ea"/>
                </a:rPr>
                <a:t> Camera</a:t>
              </a:r>
              <a:endParaRPr lang="en-US" altLang="zh-CN">
                <a:sym typeface="+mn-ea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3882390"/>
            <a:ext cx="4001135" cy="25146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329055" y="6506210"/>
            <a:ext cx="40354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Figure: Obstacles Layer - Sensor data is shown in green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70220" y="5724525"/>
            <a:ext cx="5767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hlinkClick r:id="rId3" action="ppaction://hlinkfile"/>
              </a:rPr>
              <a:t>https://openscholarship.wustl.edu/cgi/viewcontent.cgi?article=1062&amp;context=eng_etds</a:t>
            </a:r>
            <a:endParaRPr lang="zh-CN" altLang="en-US" sz="10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906" cy="1288"/>
              <a:chOff x="-1" y="636"/>
              <a:chExt cx="1690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14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08" y="782"/>
                <a:ext cx="1269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>
                    <a:sym typeface="+mn-ea"/>
                  </a:rPr>
                  <a:t>Nav2 Costmap 2D Obstacles Layer</a:t>
                </a:r>
                <a:endParaRPr lang="en-US" altLang="zh-CN" sz="32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/>
                <a:t>O</a:t>
              </a:r>
              <a:r>
                <a:rPr sz="2400"/>
                <a:t>bstacles</a:t>
              </a:r>
              <a:r>
                <a:rPr lang="en-US" sz="2400"/>
                <a:t> workflow</a:t>
              </a:r>
              <a:endParaRPr 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2158365"/>
            <a:ext cx="6468110" cy="421005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6603365" y="1873250"/>
            <a:ext cx="5106578" cy="4478020"/>
            <a:chOff x="9796" y="2299"/>
            <a:chExt cx="9405" cy="7824"/>
          </a:xfrm>
        </p:grpSpPr>
        <p:sp>
          <p:nvSpPr>
            <p:cNvPr id="15" name="圆角矩形 14"/>
            <p:cNvSpPr/>
            <p:nvPr/>
          </p:nvSpPr>
          <p:spPr>
            <a:xfrm>
              <a:off x="9796" y="2299"/>
              <a:ext cx="2569" cy="988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updateBou</a:t>
              </a:r>
              <a:r>
                <a:rPr lang="x-none" altLang="en-US" sz="1000">
                  <a:solidFill>
                    <a:srgbClr val="7030A0"/>
                  </a:solidFill>
                  <a:sym typeface="+mn-ea"/>
                </a:rPr>
                <a:t>n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ds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796" y="4008"/>
              <a:ext cx="2569" cy="988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清理传感器到被测物体之间的区域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796" y="5717"/>
              <a:ext cx="2569" cy="988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将障碍物转化为点云放入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observation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队列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796" y="7426"/>
              <a:ext cx="2569" cy="988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根据当前位置更新机器人轮廓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860" y="9135"/>
              <a:ext cx="2569" cy="988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updateCosts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075" y="4023"/>
              <a:ext cx="2840" cy="989"/>
              <a:chOff x="15047" y="4078"/>
              <a:chExt cx="2840" cy="989"/>
            </a:xfrm>
            <a:solidFill>
              <a:srgbClr val="DEF0D9"/>
            </a:solidFill>
          </p:grpSpPr>
          <p:sp>
            <p:nvSpPr>
              <p:cNvPr id="25" name="双括号 24"/>
              <p:cNvSpPr/>
              <p:nvPr/>
            </p:nvSpPr>
            <p:spPr>
              <a:xfrm>
                <a:off x="15047" y="4078"/>
                <a:ext cx="2840" cy="989"/>
              </a:xfrm>
              <a:prstGeom prst="bracketPair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5212" y="4356"/>
                <a:ext cx="2509" cy="40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r>
                  <a:rPr lang="en-US" altLang="zh-CN" sz="900"/>
                  <a:t>raytraceFreespace</a:t>
                </a:r>
                <a:endParaRPr lang="en-US" altLang="zh-CN" sz="900"/>
              </a:p>
            </p:txBody>
          </p:sp>
        </p:grpSp>
        <p:sp>
          <p:nvSpPr>
            <p:cNvPr id="27" name="圆角矩形 26"/>
            <p:cNvSpPr/>
            <p:nvPr/>
          </p:nvSpPr>
          <p:spPr>
            <a:xfrm>
              <a:off x="16625" y="4008"/>
              <a:ext cx="2569" cy="988"/>
            </a:xfrm>
            <a:prstGeom prst="roundRect">
              <a:avLst/>
            </a:prstGeom>
            <a:solidFill>
              <a:srgbClr val="F49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处理测量值越界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6626" y="5699"/>
              <a:ext cx="2568" cy="989"/>
              <a:chOff x="15047" y="4078"/>
              <a:chExt cx="2840" cy="989"/>
            </a:xfrm>
            <a:solidFill>
              <a:srgbClr val="DEF0D9"/>
            </a:solidFill>
          </p:grpSpPr>
          <p:sp>
            <p:nvSpPr>
              <p:cNvPr id="30" name="双括号 29"/>
              <p:cNvSpPr/>
              <p:nvPr/>
            </p:nvSpPr>
            <p:spPr>
              <a:xfrm>
                <a:off x="15047" y="4078"/>
                <a:ext cx="2840" cy="989"/>
              </a:xfrm>
              <a:prstGeom prst="bracketPair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5334" y="4356"/>
                <a:ext cx="2157" cy="42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raytraceLine</a:t>
                </a:r>
                <a:endParaRPr lang="en-US" altLang="zh-CN" sz="1000"/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16632" y="7424"/>
              <a:ext cx="2569" cy="988"/>
            </a:xfrm>
            <a:prstGeom prst="roundRect">
              <a:avLst/>
            </a:prstGeom>
            <a:solidFill>
              <a:srgbClr val="F49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将区域标记为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FREE_SPACE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6632" y="9124"/>
              <a:ext cx="2569" cy="988"/>
            </a:xfrm>
            <a:prstGeom prst="roundRect">
              <a:avLst/>
            </a:prstGeom>
            <a:solidFill>
              <a:srgbClr val="F49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更新障碍物信息到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master map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3076" y="9133"/>
              <a:ext cx="2909" cy="979"/>
              <a:chOff x="15047" y="4078"/>
              <a:chExt cx="2840" cy="989"/>
            </a:xfrm>
            <a:solidFill>
              <a:srgbClr val="DEF0D9"/>
            </a:solidFill>
          </p:grpSpPr>
          <p:sp>
            <p:nvSpPr>
              <p:cNvPr id="35" name="双括号 34"/>
              <p:cNvSpPr/>
              <p:nvPr/>
            </p:nvSpPr>
            <p:spPr>
              <a:xfrm>
                <a:off x="15047" y="4078"/>
                <a:ext cx="2840" cy="989"/>
              </a:xfrm>
              <a:prstGeom prst="bracketPair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073" y="4354"/>
                <a:ext cx="2782" cy="43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combination method</a:t>
                </a:r>
                <a:endParaRPr lang="en-US" altLang="zh-CN" sz="1000"/>
              </a:p>
            </p:txBody>
          </p:sp>
        </p:grpSp>
        <p:cxnSp>
          <p:nvCxnSpPr>
            <p:cNvPr id="37" name="直接箭头连接符 36"/>
            <p:cNvCxnSpPr/>
            <p:nvPr/>
          </p:nvCxnSpPr>
          <p:spPr>
            <a:xfrm flipH="1">
              <a:off x="11078" y="3289"/>
              <a:ext cx="5" cy="716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11083" y="5012"/>
              <a:ext cx="5" cy="716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11088" y="6708"/>
              <a:ext cx="5" cy="716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11078" y="8417"/>
              <a:ext cx="5" cy="716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17902" y="4996"/>
              <a:ext cx="5" cy="716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17914" y="6702"/>
              <a:ext cx="5" cy="716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17897" y="8418"/>
              <a:ext cx="5" cy="716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25" idx="1"/>
            </p:cNvCxnSpPr>
            <p:nvPr/>
          </p:nvCxnSpPr>
          <p:spPr>
            <a:xfrm>
              <a:off x="12451" y="4510"/>
              <a:ext cx="624" cy="8"/>
            </a:xfrm>
            <a:prstGeom prst="straightConnector1">
              <a:avLst/>
            </a:prstGeom>
            <a:ln w="317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5981" y="4518"/>
              <a:ext cx="624" cy="8"/>
            </a:xfrm>
            <a:prstGeom prst="straightConnector1">
              <a:avLst/>
            </a:prstGeom>
            <a:ln w="317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2454" y="9625"/>
              <a:ext cx="624" cy="8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5996" y="9633"/>
              <a:ext cx="624" cy="8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906" cy="1288"/>
              <a:chOff x="-1" y="636"/>
              <a:chExt cx="1690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15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08" y="782"/>
                <a:ext cx="1269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>
                    <a:sym typeface="+mn-ea"/>
                  </a:rPr>
                  <a:t>Nav2 Costmap 2D Obstacles Layer</a:t>
                </a:r>
                <a:endParaRPr lang="en-US" altLang="zh-CN" sz="32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sz="2400"/>
                <a:t>updateOrigin</a:t>
              </a:r>
              <a:endParaRPr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6930390" y="3076575"/>
            <a:ext cx="4009390" cy="720725"/>
            <a:chOff x="11904" y="3910"/>
            <a:chExt cx="6314" cy="1135"/>
          </a:xfrm>
        </p:grpSpPr>
        <p:cxnSp>
          <p:nvCxnSpPr>
            <p:cNvPr id="118" name="直接箭头连接符 117"/>
            <p:cNvCxnSpPr/>
            <p:nvPr/>
          </p:nvCxnSpPr>
          <p:spPr>
            <a:xfrm flipV="1">
              <a:off x="11904" y="4200"/>
              <a:ext cx="2416" cy="19"/>
            </a:xfrm>
            <a:prstGeom prst="straightConnector1">
              <a:avLst/>
            </a:prstGeom>
            <a:ln w="2222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>
              <a:off x="11904" y="4826"/>
              <a:ext cx="2436" cy="14"/>
            </a:xfrm>
            <a:prstGeom prst="straightConnector1">
              <a:avLst/>
            </a:prstGeom>
            <a:ln w="190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14700" y="3910"/>
              <a:ext cx="306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solidFill>
                    <a:schemeClr val="accent1"/>
                  </a:solidFill>
                </a:rPr>
                <a:t>robot’s trajectory</a:t>
              </a:r>
              <a:endParaRPr lang="en-US" altLang="zh-CN" sz="1600">
                <a:solidFill>
                  <a:schemeClr val="accent1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4700" y="4515"/>
              <a:ext cx="351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solidFill>
                    <a:srgbClr val="7030A0"/>
                  </a:solidFill>
                </a:rPr>
                <a:t>origin_x/y transform</a:t>
              </a:r>
              <a:endParaRPr lang="en-US" altLang="zh-CN" sz="1600">
                <a:solidFill>
                  <a:srgbClr val="7030A0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47015" y="2158365"/>
            <a:ext cx="6974840" cy="4645025"/>
            <a:chOff x="920" y="3183"/>
            <a:chExt cx="10984" cy="731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25" y="3183"/>
              <a:ext cx="3870" cy="3780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9" y="4885"/>
              <a:ext cx="3871" cy="4062"/>
            </a:xfrm>
            <a:prstGeom prst="rect">
              <a:avLst/>
            </a:prstGeom>
          </p:spPr>
        </p:pic>
        <p:sp>
          <p:nvSpPr>
            <p:cNvPr id="101" name="椭圆 100"/>
            <p:cNvSpPr/>
            <p:nvPr/>
          </p:nvSpPr>
          <p:spPr>
            <a:xfrm>
              <a:off x="2705" y="6963"/>
              <a:ext cx="320" cy="280"/>
            </a:xfrm>
            <a:prstGeom prst="ellipse">
              <a:avLst/>
            </a:prstGeom>
            <a:solidFill>
              <a:srgbClr val="703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5246" y="8976"/>
              <a:ext cx="320" cy="280"/>
            </a:xfrm>
            <a:prstGeom prst="ellipse">
              <a:avLst/>
            </a:prstGeom>
            <a:solidFill>
              <a:srgbClr val="703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2</a:t>
              </a:r>
              <a:endParaRPr lang="en-US" altLang="zh-CN" sz="1400"/>
            </a:p>
          </p:txBody>
        </p:sp>
        <p:cxnSp>
          <p:nvCxnSpPr>
            <p:cNvPr id="103" name="直接箭头连接符 102"/>
            <p:cNvCxnSpPr>
              <a:stCxn id="101" idx="5"/>
              <a:endCxn id="102" idx="1"/>
            </p:cNvCxnSpPr>
            <p:nvPr/>
          </p:nvCxnSpPr>
          <p:spPr>
            <a:xfrm>
              <a:off x="2978" y="7202"/>
              <a:ext cx="2315" cy="1815"/>
            </a:xfrm>
            <a:prstGeom prst="straightConnector1">
              <a:avLst/>
            </a:prstGeom>
            <a:ln w="190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3"/>
            <a:srcRect l="25517" r="22759"/>
            <a:stretch>
              <a:fillRect/>
            </a:stretch>
          </p:blipFill>
          <p:spPr>
            <a:xfrm>
              <a:off x="4922" y="4665"/>
              <a:ext cx="324" cy="376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3"/>
            <a:srcRect l="25517" r="22759"/>
            <a:stretch>
              <a:fillRect/>
            </a:stretch>
          </p:blipFill>
          <p:spPr>
            <a:xfrm>
              <a:off x="7449" y="6947"/>
              <a:ext cx="324" cy="376"/>
            </a:xfrm>
            <a:prstGeom prst="rect">
              <a:avLst/>
            </a:prstGeom>
          </p:spPr>
        </p:pic>
        <p:sp>
          <p:nvSpPr>
            <p:cNvPr id="107" name="右大括号 106"/>
            <p:cNvSpPr/>
            <p:nvPr/>
          </p:nvSpPr>
          <p:spPr>
            <a:xfrm>
              <a:off x="9929" y="4885"/>
              <a:ext cx="806" cy="40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右大括号 107"/>
            <p:cNvSpPr/>
            <p:nvPr/>
          </p:nvSpPr>
          <p:spPr>
            <a:xfrm rot="5400000">
              <a:off x="7062" y="7484"/>
              <a:ext cx="806" cy="38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870" y="6675"/>
              <a:ext cx="103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SizeY</a:t>
              </a:r>
              <a:endParaRPr lang="en-US" altLang="zh-CN" sz="14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948" y="10015"/>
              <a:ext cx="10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SizeX</a:t>
              </a:r>
              <a:endParaRPr lang="en-US" altLang="zh-CN" sz="140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29" y="4888"/>
              <a:ext cx="1440" cy="2059"/>
            </a:xfrm>
            <a:prstGeom prst="rect">
              <a:avLst/>
            </a:prstGeom>
            <a:solidFill>
              <a:srgbClr val="228B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>
              <a:stCxn id="104" idx="2"/>
            </p:cNvCxnSpPr>
            <p:nvPr/>
          </p:nvCxnSpPr>
          <p:spPr>
            <a:xfrm>
              <a:off x="5084" y="5041"/>
              <a:ext cx="2285" cy="1949"/>
            </a:xfrm>
            <a:prstGeom prst="straightConnector1">
              <a:avLst/>
            </a:prstGeom>
            <a:ln w="2222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7609" y="7150"/>
              <a:ext cx="2440" cy="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 flipV="1">
              <a:off x="7609" y="4490"/>
              <a:ext cx="9" cy="24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9571" y="6578"/>
              <a:ext cx="5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4"/>
                  </a:solidFill>
                </a:rPr>
                <a:t>X</a:t>
              </a:r>
              <a:endParaRPr lang="en-US" altLang="zh-CN">
                <a:solidFill>
                  <a:schemeClr val="accent4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618" y="4490"/>
              <a:ext cx="5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4"/>
                  </a:solidFill>
                </a:rPr>
                <a:t>Y</a:t>
              </a:r>
              <a:endParaRPr lang="en-US" altLang="zh-CN">
                <a:solidFill>
                  <a:schemeClr val="accent4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920" y="7490"/>
              <a:ext cx="276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200"/>
                <a:t>(origin_x_, origin_y</a:t>
              </a:r>
              <a:r>
                <a:rPr lang="zh-CN" altLang="en-US"/>
                <a:t>_)</a:t>
              </a:r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025" y="9464"/>
              <a:ext cx="419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200"/>
                <a:t>(</a:t>
              </a:r>
              <a:r>
                <a:rPr lang="en-US" altLang="zh-CN" sz="1200"/>
                <a:t>new_</a:t>
              </a:r>
              <a:r>
                <a:rPr lang="zh-CN" altLang="en-US" sz="1200"/>
                <a:t>origin_x_, </a:t>
              </a:r>
              <a:r>
                <a:rPr lang="en-US" altLang="zh-CN" sz="1200"/>
                <a:t>new_</a:t>
              </a:r>
              <a:r>
                <a:rPr lang="zh-CN" altLang="en-US" sz="1200"/>
                <a:t>origin_y</a:t>
              </a:r>
              <a:r>
                <a:rPr lang="zh-CN" altLang="en-US"/>
                <a:t>_)</a:t>
              </a:r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815455" y="4743450"/>
            <a:ext cx="4820285" cy="645160"/>
            <a:chOff x="3145" y="7989"/>
            <a:chExt cx="7591" cy="1016"/>
          </a:xfrm>
        </p:grpSpPr>
        <p:sp>
          <p:nvSpPr>
            <p:cNvPr id="127" name="矩形 1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606" y="7989"/>
              <a:ext cx="7130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微调new_origin_x、new_origin_y，确保</a:t>
              </a:r>
              <a:endParaRPr lang="zh-CN" altLang="en-US">
                <a:sym typeface="+mn-ea"/>
              </a:endParaRPr>
            </a:p>
            <a:p>
              <a:pPr algn="l"/>
              <a:r>
                <a:rPr lang="zh-CN" altLang="en-US">
                  <a:sym typeface="+mn-ea"/>
                </a:rPr>
                <a:t>新原点坐标能被resolution_(0.05)整除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815455" y="5559425"/>
            <a:ext cx="4927600" cy="645160"/>
            <a:chOff x="3145" y="7989"/>
            <a:chExt cx="7760" cy="1016"/>
          </a:xfrm>
        </p:grpSpPr>
        <p:sp>
          <p:nvSpPr>
            <p:cNvPr id="132" name="矩形 1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606" y="7989"/>
              <a:ext cx="7299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两个copyMapRegion以及restMaps，生成</a:t>
              </a:r>
              <a:endParaRPr lang="zh-CN" altLang="en-US">
                <a:sym typeface="+mn-ea"/>
              </a:endParaRPr>
            </a:p>
            <a:p>
              <a:pPr algn="l"/>
              <a:r>
                <a:rPr lang="zh-CN" altLang="en-US">
                  <a:sym typeface="+mn-ea"/>
                </a:rPr>
                <a:t>新的区域地图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6565265" y="1986280"/>
            <a:ext cx="419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4" action="ppaction://hlinkfile"/>
              </a:rPr>
              <a:t>https://www.cswamp.com/post/109</a:t>
            </a:r>
            <a:endParaRPr lang="zh-CN" altLang="en-US"/>
          </a:p>
        </p:txBody>
      </p:sp>
      <p:cxnSp>
        <p:nvCxnSpPr>
          <p:cNvPr id="135" name="直接箭头连接符 134"/>
          <p:cNvCxnSpPr/>
          <p:nvPr/>
        </p:nvCxnSpPr>
        <p:spPr>
          <a:xfrm flipV="1">
            <a:off x="2868930" y="1866900"/>
            <a:ext cx="1270" cy="1339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2856230" y="3215640"/>
            <a:ext cx="1549400" cy="5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线连接符 137"/>
          <p:cNvCxnSpPr/>
          <p:nvPr/>
        </p:nvCxnSpPr>
        <p:spPr>
          <a:xfrm>
            <a:off x="4102100" y="2421255"/>
            <a:ext cx="688340" cy="568960"/>
          </a:xfrm>
          <a:prstGeom prst="curvedConnector3">
            <a:avLst>
              <a:gd name="adj1" fmla="val 181088"/>
            </a:avLst>
          </a:prstGeom>
          <a:ln w="12700">
            <a:solidFill>
              <a:srgbClr val="3278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405630" y="2158365"/>
            <a:ext cx="1638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frame transform</a:t>
            </a:r>
            <a:endParaRPr lang="en-US" altLang="zh-C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906" cy="1288"/>
              <a:chOff x="-1" y="636"/>
              <a:chExt cx="1690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16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08" y="782"/>
                <a:ext cx="1269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>
                    <a:sym typeface="+mn-ea"/>
                  </a:rPr>
                  <a:t>Nav2 Costmap 2D Obstacles Layer</a:t>
                </a:r>
                <a:endParaRPr lang="en-US" altLang="zh-CN" sz="3200" b="1"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3" name="文本框 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sz="2400"/>
                <a:t>Bresenham's algorithm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690" y="1527810"/>
            <a:ext cx="3340735" cy="39471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009140"/>
            <a:ext cx="3752850" cy="34194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90600" y="5585460"/>
            <a:ext cx="597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hlinkClick r:id="rId3" action="ppaction://hlinkfile"/>
              </a:rPr>
              <a:t>https://personal.utdallas.edu/~kzhang/BookCG/SlidesChap45.pdf</a:t>
            </a:r>
            <a:endParaRPr lang="zh-CN" altLang="en-US" sz="1400">
              <a:hlinkClick r:id="rId3" action="ppaction://hlinkfile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0600" y="5979160"/>
            <a:ext cx="6947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hlinkClick r:id="rId4" action="ppaction://hlinkfile"/>
              </a:rPr>
              <a:t>https://my.eng.utah.edu/~cs5600/slides/Wk%202%20Lec02_Bresenham.pdf</a:t>
            </a:r>
            <a:endParaRPr lang="zh-CN" altLang="en-US" sz="1400">
              <a:hlinkClick r:id="rId4" action="ppaction://hlinkfile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90600" y="6372860"/>
            <a:ext cx="69564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hlinkClick r:id="rId5" action="ppaction://hlinkfile"/>
              </a:rPr>
              <a:t>https://www.ics.uci.edu/~gopi/CS112/web/handouts/OldFiles/Bresenham.pdf</a:t>
            </a:r>
            <a:endParaRPr lang="zh-CN" altLang="en-US" sz="1400"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560955"/>
            <a:ext cx="80435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Inflation Layer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Microsoft YaHei" panose="020B0503020204020204" charset="-122"/>
                <a:ea typeface="Microsoft YaHei" panose="020B0503020204020204" charset="-122"/>
              </a:rPr>
              <a:t>17</a:t>
            </a:r>
            <a:endParaRPr lang="en-US" altLang="zh-CN" sz="32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13055"/>
            <a:ext cx="4556760" cy="817880"/>
            <a:chOff x="-1" y="616"/>
            <a:chExt cx="7176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16"/>
              <a:ext cx="1336" cy="1288"/>
            </a:xfrm>
            <a:prstGeom prst="ellipse">
              <a:avLst/>
            </a:prstGeom>
            <a:solidFill>
              <a:srgbClr val="228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2</a:t>
              </a:r>
              <a:endParaRPr lang="en-US" altLang="zh-CN" sz="48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  <a:endParaRPr lang="en-US" altLang="zh-CN" sz="4400" b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56335" y="1278890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Nav2 Costmap 2D Introduction</a:t>
              </a:r>
              <a:endParaRPr lang="en-US" altLang="zh-CN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6335" y="1862455"/>
            <a:ext cx="5584825" cy="460375"/>
            <a:chOff x="2501" y="7053"/>
            <a:chExt cx="8795" cy="725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solidFill>
                  <a:srgbClr val="228B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Nav2 Costmap 2D Framework</a:t>
              </a:r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56335" y="2433320"/>
            <a:ext cx="5441950" cy="460375"/>
            <a:chOff x="2501" y="7033"/>
            <a:chExt cx="8570" cy="725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33"/>
              <a:ext cx="783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Nav2 Costmap 2D Layers</a:t>
              </a:r>
              <a:endParaRPr lang="en-US" altLang="zh-CN" sz="24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56335" y="3029585"/>
            <a:ext cx="5584825" cy="460375"/>
            <a:chOff x="2501" y="7053"/>
            <a:chExt cx="8795" cy="7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Nav2 Costmap 2D Static Layer</a:t>
              </a:r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56335" y="3613150"/>
            <a:ext cx="6275070" cy="460375"/>
            <a:chOff x="2501" y="7053"/>
            <a:chExt cx="9882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9146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Nav2 Costmap 2D Obstacles Layer</a:t>
              </a:r>
              <a:endParaRPr lang="en-US" altLang="zh-CN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56335" y="4196715"/>
            <a:ext cx="6574790" cy="460375"/>
            <a:chOff x="2501" y="7053"/>
            <a:chExt cx="10354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961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Nav2 Costmap 2D Inflation Layer</a:t>
              </a:r>
              <a:endParaRPr lang="en-US" altLang="zh-CN" sz="2400">
                <a:sym typeface="+mn-ea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156335" y="5363845"/>
            <a:ext cx="5584825" cy="460375"/>
            <a:chOff x="2501" y="7053"/>
            <a:chExt cx="8795" cy="7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Nav2 Costmap 2D Q&amp;A</a:t>
              </a:r>
              <a:endParaRPr lang="en-US" altLang="zh-CN" sz="240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6660" y="1417955"/>
            <a:ext cx="1993900" cy="2432685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1156335" y="5947410"/>
            <a:ext cx="5584825" cy="460375"/>
            <a:chOff x="2501" y="7053"/>
            <a:chExt cx="8795" cy="725"/>
          </a:xfrm>
        </p:grpSpPr>
        <p:grpSp>
          <p:nvGrpSpPr>
            <p:cNvPr id="70" name="组合 69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Summary</a:t>
              </a:r>
              <a:endParaRPr lang="en-US" altLang="zh-CN" sz="240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156335" y="4780280"/>
            <a:ext cx="6776720" cy="460375"/>
            <a:chOff x="2501" y="7053"/>
            <a:chExt cx="10672" cy="725"/>
          </a:xfrm>
        </p:grpSpPr>
        <p:grpSp>
          <p:nvGrpSpPr>
            <p:cNvPr id="80" name="组合 79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3237" y="7053"/>
              <a:ext cx="9936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>
                  <a:sym typeface="+mn-ea"/>
                </a:rPr>
                <a:t>Nav2 Costmap 2D Visualization Tool 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399415"/>
            <a:ext cx="12176125" cy="822325"/>
            <a:chOff x="-1" y="629"/>
            <a:chExt cx="19175" cy="129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29"/>
              <a:ext cx="15327" cy="1295"/>
              <a:chOff x="-1" y="629"/>
              <a:chExt cx="15327" cy="1295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latin typeface="Microsoft YaHei" panose="020B0503020204020204" charset="-122"/>
                    <a:ea typeface="Microsoft YaHei" panose="020B0503020204020204" charset="-122"/>
                  </a:rPr>
                  <a:t>18</a:t>
                </a:r>
                <a:endParaRPr lang="en-US" altLang="zh-CN" sz="28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88" y="629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>
                    <a:sym typeface="+mn-ea"/>
                  </a:rPr>
                  <a:t>Nav2 Costmap 2D Inflation Layer</a:t>
                </a:r>
                <a:r>
                  <a:rPr lang="en-US" altLang="zh-CN" sz="4400" b="1">
                    <a:sym typeface="+mn-ea"/>
                  </a:rPr>
                  <a:t> </a:t>
                </a:r>
                <a:endParaRPr lang="en-US" altLang="zh-CN" sz="4400" b="1"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441190" y="2157730"/>
            <a:ext cx="7644765" cy="3694430"/>
            <a:chOff x="4885" y="3398"/>
            <a:chExt cx="12039" cy="581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50" y="3399"/>
              <a:ext cx="9075" cy="574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5" y="3398"/>
              <a:ext cx="2653" cy="5818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" y="2453640"/>
            <a:ext cx="3894455" cy="381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106170" y="1459865"/>
            <a:ext cx="9000490" cy="460375"/>
            <a:chOff x="2896" y="2388"/>
            <a:chExt cx="14174" cy="725"/>
          </a:xfrm>
        </p:grpSpPr>
        <p:sp>
          <p:nvSpPr>
            <p:cNvPr id="24" name="文本框 23"/>
            <p:cNvSpPr txBox="1"/>
            <p:nvPr/>
          </p:nvSpPr>
          <p:spPr>
            <a:xfrm>
              <a:off x="3648" y="2388"/>
              <a:ext cx="1342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>
                  <a:sym typeface="+mn-ea"/>
                </a:rPr>
                <a:t>I</a:t>
              </a:r>
              <a:r>
                <a:rPr lang="zh-CN" altLang="en-US" sz="2400">
                  <a:sym typeface="+mn-ea"/>
                </a:rPr>
                <a:t>nflated layers are updated to the main cost map</a:t>
              </a:r>
              <a:endParaRPr lang="zh-CN" altLang="en-US" sz="240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791200" y="6044565"/>
            <a:ext cx="52959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Figure</a:t>
            </a:r>
            <a:r>
              <a:rPr lang="en-US" altLang="zh-CN" sz="1400">
                <a:solidFill>
                  <a:srgbClr val="FF0000"/>
                </a:solidFill>
              </a:rPr>
              <a:t>:</a:t>
            </a:r>
            <a:r>
              <a:rPr lang="zh-CN" altLang="en-US" sz="1400">
                <a:solidFill>
                  <a:srgbClr val="FF0000"/>
                </a:solidFill>
              </a:rPr>
              <a:t> ROS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zh-CN" altLang="en-US" sz="1400">
                <a:solidFill>
                  <a:srgbClr val="FF0000"/>
                </a:solidFill>
              </a:rPr>
              <a:t>cost map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zh-CN" altLang="en-US" sz="1400">
                <a:solidFill>
                  <a:srgbClr val="FF0000"/>
                </a:solidFill>
              </a:rPr>
              <a:t>with multiple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zh-CN" altLang="en-US" sz="1400">
                <a:solidFill>
                  <a:srgbClr val="FF0000"/>
                </a:solidFill>
              </a:rPr>
              <a:t>layers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3051175"/>
            <a:ext cx="4217035" cy="24193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38150" y="6351270"/>
            <a:ext cx="8880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hlinkClick r:id="rId5" action="ppaction://hlinkfile"/>
              </a:rPr>
              <a:t>Velocity Estimation and Cost Map Generation for Dynamic Obstacle Avoidance of ROS Based AMR</a:t>
            </a:r>
            <a:endParaRPr lang="zh-CN" altLang="en-US" sz="1400"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399415"/>
            <a:ext cx="12176125" cy="822325"/>
            <a:chOff x="-1" y="629"/>
            <a:chExt cx="19175" cy="129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29"/>
              <a:ext cx="15327" cy="1295"/>
              <a:chOff x="-1" y="629"/>
              <a:chExt cx="15327" cy="1295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latin typeface="Microsoft YaHei" panose="020B0503020204020204" charset="-122"/>
                    <a:ea typeface="Microsoft YaHei" panose="020B0503020204020204" charset="-122"/>
                  </a:rPr>
                  <a:t>19</a:t>
                </a:r>
                <a:endParaRPr lang="en-US" altLang="zh-CN" sz="28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88" y="629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>
                    <a:sym typeface="+mn-ea"/>
                  </a:rPr>
                  <a:t>Nav2 Costmap 2D Inflation Layer</a:t>
                </a:r>
                <a:r>
                  <a:rPr lang="en-US" altLang="zh-CN" sz="4400" b="1">
                    <a:sym typeface="+mn-ea"/>
                  </a:rPr>
                  <a:t> </a:t>
                </a:r>
                <a:endParaRPr lang="en-US" altLang="zh-CN" sz="4400" b="1">
                  <a:sym typeface="+mn-ea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106170" y="1459865"/>
            <a:ext cx="9000490" cy="460375"/>
            <a:chOff x="2896" y="2388"/>
            <a:chExt cx="14174" cy="725"/>
          </a:xfrm>
        </p:grpSpPr>
        <p:sp>
          <p:nvSpPr>
            <p:cNvPr id="24" name="文本框 23"/>
            <p:cNvSpPr txBox="1"/>
            <p:nvPr/>
          </p:nvSpPr>
          <p:spPr>
            <a:xfrm>
              <a:off x="3648" y="2388"/>
              <a:ext cx="1342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>
                  <a:sym typeface="+mn-ea"/>
                </a:rPr>
                <a:t>I</a:t>
              </a:r>
              <a:r>
                <a:rPr lang="zh-CN" altLang="en-US" sz="2400">
                  <a:sym typeface="+mn-ea"/>
                </a:rPr>
                <a:t>nflated layers are updated to the main cost map</a:t>
              </a:r>
              <a:endParaRPr lang="zh-CN" altLang="en-US" sz="240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30835" y="2567940"/>
            <a:ext cx="3935730" cy="1463040"/>
            <a:chOff x="1844" y="3484"/>
            <a:chExt cx="6198" cy="2304"/>
          </a:xfrm>
        </p:grpSpPr>
        <p:sp>
          <p:nvSpPr>
            <p:cNvPr id="50" name="圆角矩形 49"/>
            <p:cNvSpPr/>
            <p:nvPr/>
          </p:nvSpPr>
          <p:spPr>
            <a:xfrm>
              <a:off x="1844" y="3484"/>
              <a:ext cx="2328" cy="891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7030A0"/>
                  </a:solidFill>
                  <a:sym typeface="+mn-ea"/>
                </a:rPr>
                <a:t>updateBou</a:t>
              </a:r>
              <a:r>
                <a:rPr lang="x-none" altLang="en-US" sz="1200">
                  <a:solidFill>
                    <a:srgbClr val="7030A0"/>
                  </a:solidFill>
                  <a:sym typeface="+mn-ea"/>
                </a:rPr>
                <a:t>n</a:t>
              </a:r>
              <a:r>
                <a:rPr lang="en-US" altLang="zh-CN" sz="1200">
                  <a:solidFill>
                    <a:srgbClr val="7030A0"/>
                  </a:solidFill>
                  <a:sym typeface="+mn-ea"/>
                </a:rPr>
                <a:t>ds</a:t>
              </a:r>
              <a:endParaRPr lang="en-US" altLang="zh-CN" sz="12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5286" y="3484"/>
              <a:ext cx="2745" cy="891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维持上一层地图调用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updateBou</a:t>
              </a:r>
              <a:r>
                <a:rPr lang="x-none" altLang="en-US" sz="1000">
                  <a:solidFill>
                    <a:srgbClr val="7030A0"/>
                  </a:solidFill>
                  <a:sym typeface="+mn-ea"/>
                </a:rPr>
                <a:t>n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ds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的值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costvalue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cxnSp>
          <p:nvCxnSpPr>
            <p:cNvPr id="52" name="直接箭头连接符 51"/>
            <p:cNvCxnSpPr>
              <a:endCxn id="51" idx="1"/>
            </p:cNvCxnSpPr>
            <p:nvPr/>
          </p:nvCxnSpPr>
          <p:spPr>
            <a:xfrm>
              <a:off x="4255" y="3926"/>
              <a:ext cx="1031" cy="3"/>
            </a:xfrm>
            <a:prstGeom prst="straightConnector1">
              <a:avLst/>
            </a:prstGeom>
            <a:ln w="317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左大括号 52"/>
            <p:cNvSpPr/>
            <p:nvPr/>
          </p:nvSpPr>
          <p:spPr>
            <a:xfrm rot="16200000">
              <a:off x="4595" y="1638"/>
              <a:ext cx="697" cy="6198"/>
            </a:xfrm>
            <a:prstGeom prst="leftBrac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833" y="5208"/>
              <a:ext cx="26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rgbClr val="7030A0"/>
                  </a:solidFill>
                  <a:sym typeface="+mn-ea"/>
                </a:rPr>
                <a:t>updateBouds</a:t>
              </a:r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27330" y="4004945"/>
            <a:ext cx="11494770" cy="2425065"/>
            <a:chOff x="342" y="5748"/>
            <a:chExt cx="18102" cy="3819"/>
          </a:xfrm>
        </p:grpSpPr>
        <p:grpSp>
          <p:nvGrpSpPr>
            <p:cNvPr id="72" name="组合 71"/>
            <p:cNvGrpSpPr/>
            <p:nvPr/>
          </p:nvGrpSpPr>
          <p:grpSpPr>
            <a:xfrm>
              <a:off x="342" y="6793"/>
              <a:ext cx="18102" cy="2774"/>
              <a:chOff x="549" y="7354"/>
              <a:chExt cx="18102" cy="2774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612" y="7354"/>
                <a:ext cx="2197" cy="891"/>
              </a:xfrm>
              <a:prstGeom prst="roundRect">
                <a:avLst/>
              </a:prstGeom>
              <a:solidFill>
                <a:srgbClr val="FFF2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rgbClr val="7030A0"/>
                    </a:solidFill>
                    <a:sym typeface="+mn-ea"/>
                  </a:rPr>
                  <a:t>updateCosts</a:t>
                </a:r>
                <a:endParaRPr lang="en-US" altLang="zh-CN" sz="1200">
                  <a:solidFill>
                    <a:srgbClr val="7030A0"/>
                  </a:solidFill>
                  <a:sym typeface="+mn-ea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3668" y="7354"/>
                <a:ext cx="2196" cy="891"/>
              </a:xfrm>
              <a:prstGeom prst="roundRect">
                <a:avLst/>
              </a:prstGeom>
              <a:solidFill>
                <a:srgbClr val="FFF2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根据机器人的尺寸扩张传入的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bounds</a:t>
                </a:r>
                <a:endParaRPr lang="en-US" altLang="zh-CN" sz="1000">
                  <a:solidFill>
                    <a:srgbClr val="7030A0"/>
                  </a:solidFill>
                  <a:sym typeface="+mn-ea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6724" y="7354"/>
                <a:ext cx="2378" cy="891"/>
              </a:xfrm>
              <a:prstGeom prst="roundRect">
                <a:avLst/>
              </a:prstGeom>
              <a:solidFill>
                <a:srgbClr val="FFF2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获取障碍物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CELL</a:t>
                </a:r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以及附近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CELL</a:t>
                </a:r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的信息装入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inflation_queue</a:t>
                </a:r>
                <a:endParaRPr lang="en-US" altLang="zh-CN" sz="1000">
                  <a:solidFill>
                    <a:srgbClr val="7030A0"/>
                  </a:solidFill>
                  <a:sym typeface="+mn-ea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9962" y="7354"/>
                <a:ext cx="2196" cy="891"/>
              </a:xfrm>
              <a:prstGeom prst="roundRect">
                <a:avLst/>
              </a:prstGeom>
              <a:solidFill>
                <a:srgbClr val="FFF2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处理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inflation_queue</a:t>
                </a:r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中的最大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distance</a:t>
                </a:r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的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cell</a:t>
                </a:r>
                <a:endParaRPr lang="en-US" altLang="zh-CN" sz="1000">
                  <a:solidFill>
                    <a:srgbClr val="7030A0"/>
                  </a:solidFill>
                  <a:sym typeface="+mn-ea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3018" y="7354"/>
                <a:ext cx="2196" cy="891"/>
              </a:xfrm>
              <a:prstGeom prst="roundRect">
                <a:avLst/>
              </a:prstGeom>
              <a:solidFill>
                <a:srgbClr val="FFF2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计算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cost</a:t>
                </a:r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值并更新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master map</a:t>
                </a:r>
                <a:endParaRPr lang="en-US" altLang="zh-CN" sz="1000">
                  <a:solidFill>
                    <a:srgbClr val="7030A0"/>
                  </a:solidFill>
                  <a:sym typeface="+mn-ea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>
                <a:off x="2808" y="7792"/>
                <a:ext cx="862" cy="11"/>
              </a:xfrm>
              <a:prstGeom prst="straightConnector1">
                <a:avLst/>
              </a:prstGeom>
              <a:ln w="31750">
                <a:solidFill>
                  <a:srgbClr val="228B2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左大括号 63"/>
              <p:cNvSpPr/>
              <p:nvPr/>
            </p:nvSpPr>
            <p:spPr>
              <a:xfrm rot="16200000">
                <a:off x="9138" y="-196"/>
                <a:ext cx="925" cy="18103"/>
              </a:xfrm>
              <a:prstGeom prst="leftBrace">
                <a:avLst/>
              </a:prstGeom>
              <a:ln w="19050">
                <a:solidFill>
                  <a:srgbClr val="F496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16074" y="7354"/>
                <a:ext cx="2525" cy="891"/>
              </a:xfrm>
              <a:prstGeom prst="roundRect">
                <a:avLst/>
              </a:prstGeom>
              <a:solidFill>
                <a:srgbClr val="FFF2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将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cell</a:t>
                </a:r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的四邻域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cell</a:t>
                </a:r>
                <a:r>
                  <a:rPr lang="zh-CN" altLang="en-US" sz="1000">
                    <a:solidFill>
                      <a:srgbClr val="7030A0"/>
                    </a:solidFill>
                    <a:sym typeface="+mn-ea"/>
                  </a:rPr>
                  <a:t>塞入</a:t>
                </a:r>
                <a:r>
                  <a:rPr lang="en-US" altLang="zh-CN" sz="1000">
                    <a:solidFill>
                      <a:srgbClr val="7030A0"/>
                    </a:solidFill>
                    <a:sym typeface="+mn-ea"/>
                  </a:rPr>
                  <a:t>inflation_queue</a:t>
                </a:r>
                <a:endParaRPr lang="en-US" altLang="zh-CN" sz="1000">
                  <a:solidFill>
                    <a:srgbClr val="7030A0"/>
                  </a:solidFill>
                  <a:sym typeface="+mn-ea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5862" y="7803"/>
                <a:ext cx="862" cy="11"/>
              </a:xfrm>
              <a:prstGeom prst="straightConnector1">
                <a:avLst/>
              </a:prstGeom>
              <a:ln w="31750">
                <a:solidFill>
                  <a:srgbClr val="228B2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9102" y="7814"/>
                <a:ext cx="862" cy="11"/>
              </a:xfrm>
              <a:prstGeom prst="straightConnector1">
                <a:avLst/>
              </a:prstGeom>
              <a:ln w="31750">
                <a:solidFill>
                  <a:srgbClr val="228B2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12156" y="7825"/>
                <a:ext cx="862" cy="11"/>
              </a:xfrm>
              <a:prstGeom prst="straightConnector1">
                <a:avLst/>
              </a:prstGeom>
              <a:ln w="31750">
                <a:solidFill>
                  <a:srgbClr val="228B2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>
                <a:off x="15292" y="7836"/>
                <a:ext cx="862" cy="11"/>
              </a:xfrm>
              <a:prstGeom prst="straightConnector1">
                <a:avLst/>
              </a:prstGeom>
              <a:ln w="31750">
                <a:solidFill>
                  <a:srgbClr val="228B2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8328" y="9598"/>
                <a:ext cx="2293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solidFill>
                      <a:srgbClr val="00B050"/>
                    </a:solidFill>
                  </a:rPr>
                  <a:t>updateCosts</a:t>
                </a:r>
                <a:endParaRPr lang="en-US" altLang="zh-CN" sz="160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74" name="肘形连接符 73"/>
            <p:cNvCxnSpPr>
              <a:stCxn id="65" idx="0"/>
              <a:endCxn id="57" idx="0"/>
            </p:cNvCxnSpPr>
            <p:nvPr/>
          </p:nvCxnSpPr>
          <p:spPr>
            <a:xfrm rot="16200000" flipV="1">
              <a:off x="13991" y="3655"/>
              <a:ext cx="5" cy="6277"/>
            </a:xfrm>
            <a:prstGeom prst="bentConnector3">
              <a:avLst>
                <a:gd name="adj1" fmla="val 1152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13187" y="5748"/>
              <a:ext cx="161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循环</a:t>
              </a:r>
              <a:r>
                <a:rPr lang="en-US" altLang="zh-CN" sz="1200"/>
                <a:t>update</a:t>
              </a:r>
              <a:endParaRPr lang="en-US" altLang="zh-CN" sz="1200"/>
            </a:p>
          </p:txBody>
        </p:sp>
      </p:grpSp>
      <p:pic>
        <p:nvPicPr>
          <p:cNvPr id="76" name="图片 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780" y="2051685"/>
            <a:ext cx="2043430" cy="182118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86190" y="2824480"/>
            <a:ext cx="2385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Figure: inflation node digram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552065"/>
            <a:ext cx="80435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Visualization Tool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endParaRPr lang="en-US" altLang="zh-CN" sz="32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2237740"/>
            <a:ext cx="5579745" cy="398907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674" cy="1288"/>
              <a:chOff x="-1" y="636"/>
              <a:chExt cx="1667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latin typeface="Microsoft YaHei" panose="020B0503020204020204" charset="-122"/>
                    <a:ea typeface="Microsoft YaHei" panose="020B0503020204020204" charset="-122"/>
                  </a:rPr>
                  <a:t>21</a:t>
                </a:r>
                <a:endParaRPr lang="en-US" altLang="zh-CN" sz="28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758" y="726"/>
                <a:ext cx="1391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>
                    <a:sym typeface="+mn-ea"/>
                  </a:rPr>
                  <a:t> </a:t>
                </a:r>
                <a:r>
                  <a:rPr lang="en-US" altLang="zh-CN" sz="3600">
                    <a:sym typeface="+mn-ea"/>
                  </a:rPr>
                  <a:t>Nav2 Costmap 2D Visualization Tool</a:t>
                </a:r>
                <a:endParaRPr lang="en-US" altLang="zh-CN" sz="36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ym typeface="+mn-ea"/>
                </a:rPr>
                <a:t>costmap_2d</a:t>
              </a:r>
              <a:r>
                <a:rPr lang="en-US" altLang="zh-CN" sz="2400">
                  <a:sym typeface="+mn-ea"/>
                </a:rPr>
                <a:t> </a:t>
              </a:r>
              <a:r>
                <a:rPr lang="zh-CN" altLang="en-US" sz="2400">
                  <a:sym typeface="+mn-ea"/>
                </a:rPr>
                <a:t>markers</a:t>
              </a:r>
              <a:endParaRPr 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95" y="1221740"/>
            <a:ext cx="5831840" cy="36861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122035" y="4970780"/>
            <a:ext cx="2117725" cy="368300"/>
            <a:chOff x="3145" y="7989"/>
            <a:chExt cx="333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287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VoxelGrid.msg</a:t>
              </a:r>
              <a:endParaRPr lang="en-US" altLang="zh-CN">
                <a:sym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5266055"/>
            <a:ext cx="3293745" cy="1562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552065"/>
            <a:ext cx="80435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Q&amp;A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Microsoft YaHei" panose="020B0503020204020204" charset="-122"/>
                <a:ea typeface="Microsoft YaHei" panose="020B0503020204020204" charset="-122"/>
              </a:rPr>
              <a:t>22</a:t>
            </a:r>
            <a:endParaRPr lang="en-US" altLang="zh-CN" sz="32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674" cy="1288"/>
              <a:chOff x="-1" y="636"/>
              <a:chExt cx="1667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latin typeface="Microsoft YaHei" panose="020B0503020204020204" charset="-122"/>
                    <a:ea typeface="Microsoft YaHei" panose="020B0503020204020204" charset="-122"/>
                  </a:rPr>
                  <a:t>23</a:t>
                </a:r>
                <a:endParaRPr lang="en-US" altLang="zh-CN" sz="28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758" y="726"/>
                <a:ext cx="1391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>
                    <a:sym typeface="+mn-ea"/>
                  </a:rPr>
                  <a:t> </a:t>
                </a:r>
                <a:r>
                  <a:rPr lang="en-US" altLang="zh-CN" sz="3600">
                    <a:sym typeface="+mn-ea"/>
                  </a:rPr>
                  <a:t>Nav2 Costmap 2D Q&amp;A</a:t>
                </a:r>
                <a:endParaRPr lang="en-US" altLang="zh-CN" sz="3600" b="1"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625" y="1338580"/>
            <a:ext cx="7925435" cy="44583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967990"/>
            <a:ext cx="8043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Summary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Microsoft YaHei" panose="020B0503020204020204" charset="-122"/>
                <a:ea typeface="Microsoft YaHei" panose="020B0503020204020204" charset="-122"/>
              </a:rPr>
              <a:t>24</a:t>
            </a:r>
            <a:endParaRPr lang="en-US" altLang="zh-CN" sz="32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674" cy="1288"/>
              <a:chOff x="-1" y="636"/>
              <a:chExt cx="1667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latin typeface="Microsoft YaHei" panose="020B0503020204020204" charset="-122"/>
                    <a:ea typeface="Microsoft YaHei" panose="020B0503020204020204" charset="-122"/>
                  </a:rPr>
                  <a:t>25</a:t>
                </a:r>
                <a:endParaRPr lang="en-US" altLang="zh-CN" sz="28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758" y="726"/>
                <a:ext cx="1391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>
                    <a:sym typeface="+mn-ea"/>
                  </a:rPr>
                  <a:t>Summary</a:t>
                </a:r>
                <a:endParaRPr lang="en-US" altLang="zh-CN" sz="3600" b="1"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4280" y="1947545"/>
            <a:ext cx="5515610" cy="3591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69160" y="2560955"/>
            <a:ext cx="81864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Introduction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endParaRPr lang="en-US" altLang="zh-CN" sz="48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4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>
                    <a:sym typeface="+mn-ea"/>
                  </a:rPr>
                  <a:t>Nav2 Costmap 2D Introduction</a:t>
                </a:r>
                <a:endParaRPr lang="en-US" altLang="zh-CN" sz="3600" b="1">
                  <a:latin typeface="+mj-lt"/>
                  <a:cs typeface="+mj-lt"/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5745" y="2174240"/>
            <a:ext cx="2477135" cy="2874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5360" y="5302885"/>
            <a:ext cx="44323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A stack of costmap layers, showcasing the different</a:t>
            </a:r>
            <a:r>
              <a:rPr lang="en-US" altLang="zh-CN" sz="1000">
                <a:solidFill>
                  <a:srgbClr val="FF0000"/>
                </a:solidFill>
              </a:rPr>
              <a:t> </a:t>
            </a:r>
            <a:r>
              <a:rPr lang="zh-CN" altLang="en-US" sz="1000">
                <a:solidFill>
                  <a:srgbClr val="FF0000"/>
                </a:solidFill>
              </a:rPr>
              <a:t>contextual</a:t>
            </a:r>
            <a:r>
              <a:rPr lang="en-US" altLang="zh-CN" sz="1000">
                <a:solidFill>
                  <a:srgbClr val="FF0000"/>
                </a:solidFill>
              </a:rPr>
              <a:t> </a:t>
            </a:r>
            <a:r>
              <a:rPr lang="zh-CN" altLang="en-US" sz="1000">
                <a:solidFill>
                  <a:srgbClr val="FF0000"/>
                </a:solidFill>
              </a:rPr>
              <a:t>behaviors achievable with the layered costmap approach.</a:t>
            </a:r>
            <a:endParaRPr lang="zh-CN" altLang="en-US" sz="100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sz="2400"/>
                <a:t>Monolithic Costmap</a:t>
              </a:r>
              <a:endParaRPr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4785360" y="5855335"/>
            <a:ext cx="59848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hlinkClick r:id="rId2" action="ppaction://hlinkfile"/>
              </a:rPr>
              <a:t>https://ieeexplore.ieee.org/stamp/stamp.jsp?arnumber=6942636</a:t>
            </a:r>
            <a:endParaRPr lang="zh-CN" altLang="en-US" sz="1400">
              <a:hlinkClick r:id="rId2" action="ppaction://hlinkfile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290320" y="4748530"/>
            <a:ext cx="1410970" cy="368300"/>
            <a:chOff x="3145" y="7989"/>
            <a:chExt cx="2222" cy="580"/>
          </a:xfrm>
        </p:grpSpPr>
        <p:sp>
          <p:nvSpPr>
            <p:cNvPr id="127" name="矩形 1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606" y="7989"/>
              <a:ext cx="176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Benefits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90320" y="2085975"/>
            <a:ext cx="3049270" cy="368300"/>
            <a:chOff x="3145" y="7989"/>
            <a:chExt cx="4802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434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Layers in the Costmap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67205" y="2620010"/>
            <a:ext cx="2785110" cy="306070"/>
            <a:chOff x="2265" y="4001"/>
            <a:chExt cx="4386" cy="482"/>
          </a:xfrm>
        </p:grpSpPr>
        <p:sp>
          <p:nvSpPr>
            <p:cNvPr id="25" name="文本框 24"/>
            <p:cNvSpPr txBox="1"/>
            <p:nvPr/>
          </p:nvSpPr>
          <p:spPr>
            <a:xfrm>
              <a:off x="2651" y="4001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Static Map Layer</a:t>
              </a:r>
              <a:endParaRPr lang="zh-CN" altLang="en-US" sz="140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" y="4052"/>
              <a:ext cx="361" cy="393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1783080" y="2945765"/>
            <a:ext cx="2769235" cy="306070"/>
            <a:chOff x="2303" y="4600"/>
            <a:chExt cx="4361" cy="482"/>
          </a:xfrm>
        </p:grpSpPr>
        <p:sp>
          <p:nvSpPr>
            <p:cNvPr id="26" name="文本框 25"/>
            <p:cNvSpPr txBox="1"/>
            <p:nvPr/>
          </p:nvSpPr>
          <p:spPr>
            <a:xfrm>
              <a:off x="2664" y="4600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Obstacles Layer</a:t>
              </a:r>
              <a:endParaRPr lang="zh-CN" altLang="en-US" sz="1400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3" y="4631"/>
              <a:ext cx="361" cy="393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1783080" y="3291840"/>
            <a:ext cx="2685415" cy="368300"/>
            <a:chOff x="2265" y="5030"/>
            <a:chExt cx="4229" cy="580"/>
          </a:xfrm>
        </p:grpSpPr>
        <p:sp>
          <p:nvSpPr>
            <p:cNvPr id="27" name="文本框 26"/>
            <p:cNvSpPr txBox="1"/>
            <p:nvPr/>
          </p:nvSpPr>
          <p:spPr>
            <a:xfrm>
              <a:off x="2494" y="5030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 </a:t>
              </a:r>
              <a:r>
                <a:rPr lang="zh-CN" altLang="en-US" sz="1400"/>
                <a:t>Voxels Layer</a:t>
              </a:r>
              <a:endParaRPr lang="zh-CN" altLang="en-US" sz="1400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" y="5157"/>
              <a:ext cx="361" cy="393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1783080" y="3700145"/>
            <a:ext cx="2785110" cy="306070"/>
            <a:chOff x="2265" y="5663"/>
            <a:chExt cx="4386" cy="482"/>
          </a:xfrm>
        </p:grpSpPr>
        <p:sp>
          <p:nvSpPr>
            <p:cNvPr id="28" name="文本框 27"/>
            <p:cNvSpPr txBox="1"/>
            <p:nvPr/>
          </p:nvSpPr>
          <p:spPr>
            <a:xfrm>
              <a:off x="2651" y="5663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Inflation Layer</a:t>
              </a:r>
              <a:endParaRPr lang="zh-CN" altLang="en-US" sz="1400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" y="5667"/>
              <a:ext cx="361" cy="393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783080" y="4046220"/>
            <a:ext cx="2769235" cy="306070"/>
            <a:chOff x="2303" y="6535"/>
            <a:chExt cx="4361" cy="482"/>
          </a:xfrm>
        </p:grpSpPr>
        <p:sp>
          <p:nvSpPr>
            <p:cNvPr id="29" name="文本框 28"/>
            <p:cNvSpPr txBox="1"/>
            <p:nvPr/>
          </p:nvSpPr>
          <p:spPr>
            <a:xfrm>
              <a:off x="2664" y="6535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Sonar Layer</a:t>
              </a:r>
              <a:endParaRPr lang="zh-CN" altLang="en-US" sz="1400"/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3" y="6578"/>
              <a:ext cx="361" cy="393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1783080" y="4392295"/>
            <a:ext cx="2769235" cy="306070"/>
            <a:chOff x="7030" y="3565"/>
            <a:chExt cx="4361" cy="482"/>
          </a:xfrm>
        </p:grpSpPr>
        <p:sp>
          <p:nvSpPr>
            <p:cNvPr id="30" name="文本框 29"/>
            <p:cNvSpPr txBox="1"/>
            <p:nvPr/>
          </p:nvSpPr>
          <p:spPr>
            <a:xfrm>
              <a:off x="7391" y="3565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Caution Zones</a:t>
              </a:r>
              <a:r>
                <a:rPr lang="en-US" altLang="zh-CN" sz="1400"/>
                <a:t> </a:t>
              </a:r>
              <a:r>
                <a:rPr lang="zh-CN" altLang="en-US" sz="1400"/>
                <a:t>Layer</a:t>
              </a:r>
              <a:endParaRPr lang="zh-CN" altLang="en-US" sz="1400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0" y="3622"/>
              <a:ext cx="361" cy="393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1673225" y="5548630"/>
            <a:ext cx="2785110" cy="306705"/>
            <a:chOff x="2265" y="4001"/>
            <a:chExt cx="4386" cy="483"/>
          </a:xfrm>
        </p:grpSpPr>
        <p:sp>
          <p:nvSpPr>
            <p:cNvPr id="49" name="文本框 48"/>
            <p:cNvSpPr txBox="1"/>
            <p:nvPr/>
          </p:nvSpPr>
          <p:spPr>
            <a:xfrm>
              <a:off x="2651" y="4001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>
                  <a:sym typeface="+mn-ea"/>
                </a:rPr>
                <a:t>Ordered Update</a:t>
              </a:r>
              <a:r>
                <a:rPr lang="en-US" altLang="zh-CN" sz="1400">
                  <a:sym typeface="+mn-ea"/>
                </a:rPr>
                <a:t> </a:t>
              </a:r>
              <a:r>
                <a:rPr lang="zh-CN" altLang="en-US" sz="1400">
                  <a:sym typeface="+mn-ea"/>
                </a:rPr>
                <a:t>Process</a:t>
              </a:r>
              <a:endParaRPr lang="zh-CN" altLang="en-US" sz="140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" y="4052"/>
              <a:ext cx="361" cy="393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1673225" y="5156200"/>
            <a:ext cx="2785110" cy="306705"/>
            <a:chOff x="2265" y="4001"/>
            <a:chExt cx="4386" cy="483"/>
          </a:xfrm>
        </p:grpSpPr>
        <p:sp>
          <p:nvSpPr>
            <p:cNvPr id="52" name="文本框 51"/>
            <p:cNvSpPr txBox="1"/>
            <p:nvPr/>
          </p:nvSpPr>
          <p:spPr>
            <a:xfrm>
              <a:off x="2651" y="4001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>
                  <a:sym typeface="+mn-ea"/>
                </a:rPr>
                <a:t>Clearer Update Step</a:t>
              </a:r>
              <a:endParaRPr lang="zh-CN" altLang="en-US" sz="1400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" y="4052"/>
              <a:ext cx="361" cy="393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1673225" y="5941060"/>
            <a:ext cx="2785110" cy="306705"/>
            <a:chOff x="2265" y="4001"/>
            <a:chExt cx="4386" cy="483"/>
          </a:xfrm>
        </p:grpSpPr>
        <p:sp>
          <p:nvSpPr>
            <p:cNvPr id="55" name="文本框 54"/>
            <p:cNvSpPr txBox="1"/>
            <p:nvPr/>
          </p:nvSpPr>
          <p:spPr>
            <a:xfrm>
              <a:off x="2651" y="4001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>
                  <a:sym typeface="+mn-ea"/>
                </a:rPr>
                <a:t>Flexible Configurations</a:t>
              </a:r>
              <a:endParaRPr lang="zh-CN" altLang="en-US" sz="1400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" y="4052"/>
              <a:ext cx="361" cy="393"/>
            </a:xfrm>
            <a:prstGeom prst="rect">
              <a:avLst/>
            </a:prstGeom>
          </p:spPr>
        </p:pic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035" y="2176780"/>
            <a:ext cx="3046730" cy="2865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1880" y="2560955"/>
            <a:ext cx="81076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Framework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endParaRPr lang="en-US" altLang="zh-CN" sz="48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6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>
                    <a:sym typeface="+mn-ea"/>
                  </a:rPr>
                  <a:t>Nav2 Costmap 2D Framework</a:t>
                </a:r>
                <a:endParaRPr lang="en-US" altLang="zh-CN" sz="3600" b="1">
                  <a:latin typeface="+mj-lt"/>
                  <a:cs typeface="+mj-lt"/>
                  <a:sym typeface="+mn-ea"/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380365" y="1497965"/>
            <a:ext cx="11606530" cy="2921782"/>
            <a:chOff x="599" y="2359"/>
            <a:chExt cx="18278" cy="4601"/>
          </a:xfrm>
        </p:grpSpPr>
        <p:sp>
          <p:nvSpPr>
            <p:cNvPr id="15" name="文本框 14"/>
            <p:cNvSpPr txBox="1"/>
            <p:nvPr/>
          </p:nvSpPr>
          <p:spPr>
            <a:xfrm>
              <a:off x="1933" y="2665"/>
              <a:ext cx="126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Thread</a:t>
              </a:r>
              <a:endParaRPr lang="en-US" altLang="zh-CN" sz="1400"/>
            </a:p>
          </p:txBody>
        </p:sp>
        <p:sp>
          <p:nvSpPr>
            <p:cNvPr id="20" name="双大括号 19"/>
            <p:cNvSpPr/>
            <p:nvPr/>
          </p:nvSpPr>
          <p:spPr>
            <a:xfrm rot="5400000">
              <a:off x="1121" y="2780"/>
              <a:ext cx="2889" cy="3933"/>
            </a:xfrm>
            <a:prstGeom prst="bracePair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11" y="3782"/>
              <a:ext cx="3309" cy="1789"/>
              <a:chOff x="2815" y="4444"/>
              <a:chExt cx="3309" cy="130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815" y="4444"/>
                <a:ext cx="3309" cy="1301"/>
              </a:xfrm>
              <a:prstGeom prst="rect">
                <a:avLst/>
              </a:prstGeom>
              <a:solidFill>
                <a:srgbClr val="E2D4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" name="曲线连接符 20"/>
              <p:cNvCxnSpPr/>
              <p:nvPr/>
            </p:nvCxnSpPr>
            <p:spPr>
              <a:xfrm rot="10800000" flipH="1">
                <a:off x="3663" y="4987"/>
                <a:ext cx="692" cy="651"/>
              </a:xfrm>
              <a:prstGeom prst="curvedConnector4">
                <a:avLst>
                  <a:gd name="adj1" fmla="val -91763"/>
                  <a:gd name="adj2" fmla="val 157604"/>
                </a:avLst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1315" y="4505"/>
              <a:ext cx="2749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mapUpdateLoop</a:t>
              </a:r>
              <a:endParaRPr lang="zh-CN" altLang="en-US" sz="140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97" y="3235"/>
              <a:ext cx="2963" cy="321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687" y="6465"/>
              <a:ext cx="3763" cy="495"/>
              <a:chOff x="2597" y="7620"/>
              <a:chExt cx="4553" cy="762"/>
            </a:xfrm>
          </p:grpSpPr>
          <p:grpSp>
            <p:nvGrpSpPr>
              <p:cNvPr id="29" name="组合 28"/>
              <p:cNvGrpSpPr/>
              <p:nvPr/>
            </p:nvGrpSpPr>
            <p:grpSpPr>
              <a:xfrm flipH="1">
                <a:off x="5898" y="7620"/>
                <a:ext cx="1252" cy="529"/>
                <a:chOff x="2397" y="7420"/>
                <a:chExt cx="1252" cy="529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H="1"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/>
              <p:cNvGrpSpPr/>
              <p:nvPr/>
            </p:nvGrpSpPr>
            <p:grpSpPr>
              <a:xfrm>
                <a:off x="2597" y="7620"/>
                <a:ext cx="1252" cy="529"/>
                <a:chOff x="2397" y="7420"/>
                <a:chExt cx="1252" cy="529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文本框 35"/>
              <p:cNvSpPr txBox="1"/>
              <p:nvPr/>
            </p:nvSpPr>
            <p:spPr>
              <a:xfrm>
                <a:off x="3919" y="7900"/>
                <a:ext cx="1888" cy="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700"/>
                  <a:t>Costmap2D</a:t>
                </a:r>
                <a:r>
                  <a:rPr lang="en-US" altLang="zh-CN" sz="700"/>
                  <a:t> </a:t>
                </a:r>
                <a:r>
                  <a:rPr lang="zh-CN" altLang="en-US" sz="700"/>
                  <a:t>ROS</a:t>
                </a:r>
                <a:endParaRPr lang="zh-CN" altLang="en-US" sz="700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4743" y="4484"/>
              <a:ext cx="133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/>
                <a:t>frequency</a:t>
              </a:r>
              <a:endParaRPr lang="zh-CN" altLang="en-US" sz="1000"/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4500" y="4969"/>
              <a:ext cx="1860" cy="16"/>
            </a:xfrm>
            <a:prstGeom prst="line">
              <a:avLst/>
            </a:prstGeom>
            <a:ln w="12700">
              <a:solidFill>
                <a:srgbClr val="32782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5973" y="6456"/>
              <a:ext cx="3763" cy="495"/>
              <a:chOff x="2597" y="7620"/>
              <a:chExt cx="4553" cy="762"/>
            </a:xfrm>
          </p:grpSpPr>
          <p:grpSp>
            <p:nvGrpSpPr>
              <p:cNvPr id="43" name="组合 42"/>
              <p:cNvGrpSpPr/>
              <p:nvPr/>
            </p:nvGrpSpPr>
            <p:grpSpPr>
              <a:xfrm flipH="1">
                <a:off x="5898" y="7620"/>
                <a:ext cx="1252" cy="529"/>
                <a:chOff x="2397" y="7420"/>
                <a:chExt cx="1252" cy="529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合 45"/>
              <p:cNvGrpSpPr/>
              <p:nvPr/>
            </p:nvGrpSpPr>
            <p:grpSpPr>
              <a:xfrm>
                <a:off x="2597" y="7620"/>
                <a:ext cx="1252" cy="529"/>
                <a:chOff x="2397" y="7420"/>
                <a:chExt cx="1252" cy="529"/>
              </a:xfrm>
            </p:grpSpPr>
            <p:cxnSp>
              <p:nvCxnSpPr>
                <p:cNvPr id="47" name="直接连接符 46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文本框 48"/>
              <p:cNvSpPr txBox="1"/>
              <p:nvPr/>
            </p:nvSpPr>
            <p:spPr>
              <a:xfrm>
                <a:off x="3919" y="7900"/>
                <a:ext cx="1888" cy="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700"/>
                  <a:t>updateBounds</a:t>
                </a:r>
                <a:endParaRPr lang="en-US" altLang="zh-CN" sz="700"/>
              </a:p>
            </p:txBody>
          </p:sp>
        </p:grp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1" y="3302"/>
              <a:ext cx="2186" cy="3226"/>
            </a:xfrm>
            <a:prstGeom prst="rect">
              <a:avLst/>
            </a:prstGeom>
          </p:spPr>
        </p:pic>
        <p:grpSp>
          <p:nvGrpSpPr>
            <p:cNvPr id="57" name="组合 56"/>
            <p:cNvGrpSpPr/>
            <p:nvPr/>
          </p:nvGrpSpPr>
          <p:grpSpPr>
            <a:xfrm>
              <a:off x="11485" y="3701"/>
              <a:ext cx="2613" cy="1398"/>
              <a:chOff x="11238" y="4675"/>
              <a:chExt cx="4696" cy="2134"/>
            </a:xfrm>
          </p:grpSpPr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2" y="5044"/>
                <a:ext cx="2692" cy="1683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38" y="4675"/>
                <a:ext cx="2731" cy="2134"/>
              </a:xfrm>
              <a:prstGeom prst="rect">
                <a:avLst/>
              </a:prstGeom>
            </p:spPr>
          </p:pic>
        </p:grpSp>
        <p:cxnSp>
          <p:nvCxnSpPr>
            <p:cNvPr id="58" name="直接连接符 57"/>
            <p:cNvCxnSpPr/>
            <p:nvPr/>
          </p:nvCxnSpPr>
          <p:spPr>
            <a:xfrm flipV="1">
              <a:off x="9521" y="4468"/>
              <a:ext cx="1860" cy="16"/>
            </a:xfrm>
            <a:prstGeom prst="line">
              <a:avLst/>
            </a:prstGeom>
            <a:ln w="15875">
              <a:solidFill>
                <a:srgbClr val="FF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9611" y="3943"/>
              <a:ext cx="133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/>
                <a:t>sensors</a:t>
              </a:r>
              <a:endParaRPr lang="en-US" altLang="zh-CN" sz="1000"/>
            </a:p>
          </p:txBody>
        </p:sp>
        <p:sp>
          <p:nvSpPr>
            <p:cNvPr id="61" name="左中括号 60"/>
            <p:cNvSpPr/>
            <p:nvPr/>
          </p:nvSpPr>
          <p:spPr>
            <a:xfrm>
              <a:off x="11541" y="3552"/>
              <a:ext cx="164" cy="1696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/>
            <p:nvPr/>
          </p:nvCxnSpPr>
          <p:spPr>
            <a:xfrm flipV="1">
              <a:off x="9491" y="6117"/>
              <a:ext cx="1860" cy="16"/>
            </a:xfrm>
            <a:prstGeom prst="line">
              <a:avLst/>
            </a:prstGeom>
            <a:ln w="12700">
              <a:solidFill>
                <a:srgbClr val="327829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9674" y="5731"/>
              <a:ext cx="133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/>
                <a:t>SLAM</a:t>
              </a:r>
              <a:endParaRPr lang="en-US" altLang="zh-CN" sz="1000"/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22" y="5018"/>
              <a:ext cx="1933" cy="1510"/>
            </a:xfrm>
            <a:prstGeom prst="rect">
              <a:avLst/>
            </a:prstGeom>
          </p:spPr>
        </p:pic>
        <p:grpSp>
          <p:nvGrpSpPr>
            <p:cNvPr id="65" name="组合 64"/>
            <p:cNvGrpSpPr/>
            <p:nvPr/>
          </p:nvGrpSpPr>
          <p:grpSpPr>
            <a:xfrm>
              <a:off x="11080" y="6456"/>
              <a:ext cx="3763" cy="495"/>
              <a:chOff x="2597" y="7620"/>
              <a:chExt cx="4553" cy="762"/>
            </a:xfrm>
          </p:grpSpPr>
          <p:grpSp>
            <p:nvGrpSpPr>
              <p:cNvPr id="66" name="组合 65"/>
              <p:cNvGrpSpPr/>
              <p:nvPr/>
            </p:nvGrpSpPr>
            <p:grpSpPr>
              <a:xfrm flipH="1">
                <a:off x="5898" y="7620"/>
                <a:ext cx="1252" cy="529"/>
                <a:chOff x="2397" y="7420"/>
                <a:chExt cx="1252" cy="529"/>
              </a:xfrm>
            </p:grpSpPr>
            <p:cxnSp>
              <p:nvCxnSpPr>
                <p:cNvPr id="67" name="直接连接符 66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H="1"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组合 68"/>
              <p:cNvGrpSpPr/>
              <p:nvPr/>
            </p:nvGrpSpPr>
            <p:grpSpPr>
              <a:xfrm>
                <a:off x="2597" y="7620"/>
                <a:ext cx="1252" cy="529"/>
                <a:chOff x="2397" y="7420"/>
                <a:chExt cx="1252" cy="529"/>
              </a:xfrm>
            </p:grpSpPr>
            <p:cxnSp>
              <p:nvCxnSpPr>
                <p:cNvPr id="70" name="直接连接符 69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本框 71"/>
              <p:cNvSpPr txBox="1"/>
              <p:nvPr/>
            </p:nvSpPr>
            <p:spPr>
              <a:xfrm>
                <a:off x="3919" y="7900"/>
                <a:ext cx="1888" cy="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700"/>
                  <a:t>Data source</a:t>
                </a:r>
                <a:endParaRPr lang="en-US" altLang="zh-CN" sz="700"/>
              </a:p>
            </p:txBody>
          </p:sp>
        </p:grpSp>
        <p:cxnSp>
          <p:nvCxnSpPr>
            <p:cNvPr id="73" name="直接连接符 72"/>
            <p:cNvCxnSpPr/>
            <p:nvPr/>
          </p:nvCxnSpPr>
          <p:spPr>
            <a:xfrm flipV="1">
              <a:off x="14170" y="5260"/>
              <a:ext cx="1450" cy="4"/>
            </a:xfrm>
            <a:prstGeom prst="line">
              <a:avLst/>
            </a:prstGeom>
            <a:ln w="12700">
              <a:solidFill>
                <a:srgbClr val="32782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>
              <a:off x="15114" y="6445"/>
              <a:ext cx="3763" cy="495"/>
              <a:chOff x="2597" y="7620"/>
              <a:chExt cx="4553" cy="762"/>
            </a:xfrm>
          </p:grpSpPr>
          <p:grpSp>
            <p:nvGrpSpPr>
              <p:cNvPr id="75" name="组合 74"/>
              <p:cNvGrpSpPr/>
              <p:nvPr/>
            </p:nvGrpSpPr>
            <p:grpSpPr>
              <a:xfrm flipH="1">
                <a:off x="5898" y="7620"/>
                <a:ext cx="1252" cy="529"/>
                <a:chOff x="2397" y="7420"/>
                <a:chExt cx="1252" cy="529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flipH="1"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组合 77"/>
              <p:cNvGrpSpPr/>
              <p:nvPr/>
            </p:nvGrpSpPr>
            <p:grpSpPr>
              <a:xfrm>
                <a:off x="2597" y="7620"/>
                <a:ext cx="1252" cy="529"/>
                <a:chOff x="2397" y="7420"/>
                <a:chExt cx="1252" cy="529"/>
              </a:xfrm>
            </p:grpSpPr>
            <p:cxnSp>
              <p:nvCxnSpPr>
                <p:cNvPr id="79" name="直接连接符 78"/>
                <p:cNvCxnSpPr/>
                <p:nvPr/>
              </p:nvCxnSpPr>
              <p:spPr>
                <a:xfrm>
                  <a:off x="2402" y="7420"/>
                  <a:ext cx="0" cy="5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V="1">
                  <a:off x="2397" y="7933"/>
                  <a:ext cx="1252" cy="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本框 80"/>
              <p:cNvSpPr txBox="1"/>
              <p:nvPr/>
            </p:nvSpPr>
            <p:spPr>
              <a:xfrm>
                <a:off x="3919" y="7900"/>
                <a:ext cx="1888" cy="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700"/>
                  <a:t>Path Planning</a:t>
                </a:r>
                <a:endParaRPr lang="en-US" altLang="zh-CN" sz="700"/>
              </a:p>
            </p:txBody>
          </p:sp>
        </p:grpSp>
        <p:cxnSp>
          <p:nvCxnSpPr>
            <p:cNvPr id="82" name="肘形连接符 81"/>
            <p:cNvCxnSpPr/>
            <p:nvPr/>
          </p:nvCxnSpPr>
          <p:spPr>
            <a:xfrm rot="16200000" flipH="1">
              <a:off x="12532" y="-1506"/>
              <a:ext cx="67" cy="9375"/>
            </a:xfrm>
            <a:prstGeom prst="bentConnector3">
              <a:avLst>
                <a:gd name="adj1" fmla="val -5597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1471" y="2359"/>
              <a:ext cx="185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/>
                <a:t>Master Map</a:t>
              </a:r>
              <a:endParaRPr lang="en-US" altLang="zh-CN" sz="1000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9022715" y="2998470"/>
            <a:ext cx="8464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000"/>
              <a:t>planning</a:t>
            </a:r>
            <a:endParaRPr lang="en-US" altLang="zh-CN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85" y="4618355"/>
            <a:ext cx="10763885" cy="198310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126230" y="3598545"/>
            <a:ext cx="1750060" cy="461010"/>
            <a:chOff x="7585" y="11238"/>
            <a:chExt cx="2756" cy="726"/>
          </a:xfrm>
        </p:grpSpPr>
        <p:cxnSp>
          <p:nvCxnSpPr>
            <p:cNvPr id="10" name="直接连接符 9"/>
            <p:cNvCxnSpPr/>
            <p:nvPr/>
          </p:nvCxnSpPr>
          <p:spPr>
            <a:xfrm flipH="1" flipV="1">
              <a:off x="7585" y="11238"/>
              <a:ext cx="512" cy="72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9829" y="11238"/>
              <a:ext cx="512" cy="726"/>
            </a:xfrm>
            <a:prstGeom prst="line">
              <a:avLst/>
            </a:prstGeom>
            <a:ln w="25400">
              <a:solidFill>
                <a:srgbClr val="00B050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85" y="11238"/>
              <a:ext cx="224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097" y="11964"/>
              <a:ext cx="224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126230" y="2626360"/>
            <a:ext cx="1750060" cy="461010"/>
            <a:chOff x="7585" y="11238"/>
            <a:chExt cx="2756" cy="726"/>
          </a:xfrm>
        </p:grpSpPr>
        <p:cxnSp>
          <p:nvCxnSpPr>
            <p:cNvPr id="18" name="直接连接符 17"/>
            <p:cNvCxnSpPr/>
            <p:nvPr/>
          </p:nvCxnSpPr>
          <p:spPr>
            <a:xfrm flipH="1" flipV="1">
              <a:off x="7585" y="11238"/>
              <a:ext cx="512" cy="7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9829" y="11238"/>
              <a:ext cx="512" cy="726"/>
            </a:xfrm>
            <a:prstGeom prst="line">
              <a:avLst/>
            </a:prstGeom>
            <a:ln w="25400">
              <a:solidFill>
                <a:srgbClr val="FF0000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585" y="11238"/>
              <a:ext cx="224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097" y="11964"/>
              <a:ext cx="224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7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>
                    <a:sym typeface="+mn-ea"/>
                  </a:rPr>
                  <a:t>Nav2 Costmap 2D Framework</a:t>
                </a:r>
                <a:endParaRPr lang="en-US" altLang="zh-CN" sz="3600" b="1">
                  <a:latin typeface="+mj-lt"/>
                  <a:cs typeface="+mj-lt"/>
                  <a:sym typeface="+mn-ea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097915" y="1294130"/>
            <a:ext cx="6790690" cy="460375"/>
            <a:chOff x="2896" y="2388"/>
            <a:chExt cx="10694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sz="2400"/>
                <a:t>Costmap</a:t>
              </a:r>
              <a:r>
                <a:rPr lang="en-US" sz="2400"/>
                <a:t> initialization</a:t>
              </a:r>
              <a:endParaRPr lang="en-US" sz="240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2" name="组合 161"/>
          <p:cNvGrpSpPr/>
          <p:nvPr/>
        </p:nvGrpSpPr>
        <p:grpSpPr>
          <a:xfrm>
            <a:off x="474980" y="2331085"/>
            <a:ext cx="3296285" cy="3999230"/>
            <a:chOff x="1303" y="3399"/>
            <a:chExt cx="5191" cy="6298"/>
          </a:xfrm>
        </p:grpSpPr>
        <p:sp>
          <p:nvSpPr>
            <p:cNvPr id="107" name="圆角矩形 106"/>
            <p:cNvSpPr/>
            <p:nvPr/>
          </p:nvSpPr>
          <p:spPr>
            <a:xfrm>
              <a:off x="1303" y="3399"/>
              <a:ext cx="2197" cy="891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7030A0"/>
                  </a:solidFill>
                  <a:sym typeface="+mn-ea"/>
                </a:rPr>
                <a:t>坐标系转换</a:t>
              </a:r>
              <a:endParaRPr lang="zh-CN" altLang="en-US" sz="800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zh-CN" sz="800">
                  <a:solidFill>
                    <a:srgbClr val="7030A0"/>
                  </a:solidFill>
                  <a:sym typeface="+mn-ea"/>
                </a:rPr>
                <a:t>base_link-&gt;map/odom</a:t>
              </a:r>
              <a:endParaRPr lang="en-US" altLang="zh-CN" sz="8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1315" y="4755"/>
              <a:ext cx="2197" cy="890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load all layers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1303" y="6090"/>
              <a:ext cx="2197" cy="890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setting footprint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1303" y="8780"/>
              <a:ext cx="2197" cy="890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publish costmap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1303" y="7435"/>
              <a:ext cx="2197" cy="890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start updateMap thread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4556" y="4772"/>
              <a:ext cx="1858" cy="808"/>
              <a:chOff x="4939" y="4871"/>
              <a:chExt cx="1858" cy="808"/>
            </a:xfrm>
          </p:grpSpPr>
          <p:sp>
            <p:nvSpPr>
              <p:cNvPr id="141" name="文本框 140"/>
              <p:cNvSpPr txBox="1"/>
              <p:nvPr/>
            </p:nvSpPr>
            <p:spPr>
              <a:xfrm>
                <a:off x="5229" y="5108"/>
                <a:ext cx="127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addPlugin</a:t>
                </a:r>
                <a:endParaRPr lang="en-US" altLang="zh-CN" sz="1000"/>
              </a:p>
            </p:txBody>
          </p:sp>
          <p:sp>
            <p:nvSpPr>
              <p:cNvPr id="142" name="双括号 141"/>
              <p:cNvSpPr/>
              <p:nvPr/>
            </p:nvSpPr>
            <p:spPr>
              <a:xfrm>
                <a:off x="4939" y="4871"/>
                <a:ext cx="1859" cy="808"/>
              </a:xfrm>
              <a:prstGeom prst="bracketPair">
                <a:avLst/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4556" y="6155"/>
              <a:ext cx="1896" cy="776"/>
              <a:chOff x="5029" y="6085"/>
              <a:chExt cx="3424" cy="937"/>
            </a:xfrm>
          </p:grpSpPr>
          <p:sp>
            <p:nvSpPr>
              <p:cNvPr id="139" name="双括号 138"/>
              <p:cNvSpPr/>
              <p:nvPr/>
            </p:nvSpPr>
            <p:spPr>
              <a:xfrm>
                <a:off x="5029" y="6085"/>
                <a:ext cx="3424" cy="937"/>
              </a:xfrm>
              <a:prstGeom prst="bracketPair">
                <a:avLst/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5259" y="6259"/>
                <a:ext cx="3151" cy="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/>
                  <a:t>setRobotFootprint</a:t>
                </a:r>
                <a:endParaRPr lang="zh-CN" altLang="en-US" sz="1000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4556" y="7506"/>
              <a:ext cx="1938" cy="808"/>
              <a:chOff x="5165" y="7562"/>
              <a:chExt cx="1938" cy="808"/>
            </a:xfrm>
          </p:grpSpPr>
          <p:sp>
            <p:nvSpPr>
              <p:cNvPr id="146" name="双括号 145"/>
              <p:cNvSpPr/>
              <p:nvPr/>
            </p:nvSpPr>
            <p:spPr>
              <a:xfrm>
                <a:off x="5165" y="7562"/>
                <a:ext cx="1859" cy="808"/>
              </a:xfrm>
              <a:prstGeom prst="bracketPair">
                <a:avLst/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5165" y="7776"/>
                <a:ext cx="19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000">
                    <a:sym typeface="+mn-ea"/>
                  </a:rPr>
                  <a:t>mapUpdateLoop</a:t>
                </a:r>
                <a:endParaRPr lang="zh-CN" altLang="en-US" sz="1000">
                  <a:sym typeface="+mn-ea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4556" y="8889"/>
              <a:ext cx="1900" cy="808"/>
              <a:chOff x="5165" y="8977"/>
              <a:chExt cx="1900" cy="808"/>
            </a:xfrm>
          </p:grpSpPr>
          <p:sp>
            <p:nvSpPr>
              <p:cNvPr id="148" name="双括号 147"/>
              <p:cNvSpPr/>
              <p:nvPr/>
            </p:nvSpPr>
            <p:spPr>
              <a:xfrm>
                <a:off x="5165" y="8977"/>
                <a:ext cx="1859" cy="808"/>
              </a:xfrm>
              <a:prstGeom prst="bracketPair">
                <a:avLst/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5165" y="9188"/>
                <a:ext cx="1901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000"/>
                  <a:t>publishCostmap</a:t>
                </a:r>
                <a:endParaRPr lang="zh-CN" altLang="en-US" sz="1000"/>
              </a:p>
            </p:txBody>
          </p:sp>
        </p:grpSp>
        <p:cxnSp>
          <p:nvCxnSpPr>
            <p:cNvPr id="153" name="直接箭头连接符 152"/>
            <p:cNvCxnSpPr/>
            <p:nvPr/>
          </p:nvCxnSpPr>
          <p:spPr>
            <a:xfrm>
              <a:off x="3578" y="5200"/>
              <a:ext cx="868" cy="1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3578" y="6578"/>
              <a:ext cx="868" cy="1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3578" y="7913"/>
              <a:ext cx="868" cy="1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>
              <a:off x="3578" y="9293"/>
              <a:ext cx="868" cy="1"/>
            </a:xfrm>
            <a:prstGeom prst="straightConnector1">
              <a:avLst/>
            </a:prstGeom>
            <a:ln w="31750">
              <a:solidFill>
                <a:srgbClr val="32782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/>
            <p:nvPr/>
          </p:nvCxnSpPr>
          <p:spPr>
            <a:xfrm flipH="1">
              <a:off x="2411" y="4326"/>
              <a:ext cx="6" cy="428"/>
            </a:xfrm>
            <a:prstGeom prst="straightConnector1">
              <a:avLst/>
            </a:prstGeom>
            <a:ln w="317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 flipH="1">
              <a:off x="2398" y="5645"/>
              <a:ext cx="6" cy="428"/>
            </a:xfrm>
            <a:prstGeom prst="straightConnector1">
              <a:avLst/>
            </a:prstGeom>
            <a:ln w="317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H="1">
              <a:off x="2392" y="7011"/>
              <a:ext cx="6" cy="428"/>
            </a:xfrm>
            <a:prstGeom prst="straightConnector1">
              <a:avLst/>
            </a:prstGeom>
            <a:ln w="317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H="1">
              <a:off x="2386" y="8396"/>
              <a:ext cx="6" cy="428"/>
            </a:xfrm>
            <a:prstGeom prst="straightConnector1">
              <a:avLst/>
            </a:prstGeom>
            <a:ln w="31750">
              <a:solidFill>
                <a:srgbClr val="7030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4222750" y="5095875"/>
            <a:ext cx="1017905" cy="198120"/>
            <a:chOff x="10290" y="8824"/>
            <a:chExt cx="1782" cy="444"/>
          </a:xfrm>
        </p:grpSpPr>
        <p:sp>
          <p:nvSpPr>
            <p:cNvPr id="164" name="燕尾形 163"/>
            <p:cNvSpPr/>
            <p:nvPr/>
          </p:nvSpPr>
          <p:spPr>
            <a:xfrm>
              <a:off x="10290" y="8824"/>
              <a:ext cx="544" cy="445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燕尾形 164"/>
            <p:cNvSpPr/>
            <p:nvPr/>
          </p:nvSpPr>
          <p:spPr>
            <a:xfrm>
              <a:off x="10909" y="8824"/>
              <a:ext cx="544" cy="445"/>
            </a:xfrm>
            <a:prstGeom prst="chevron">
              <a:avLst/>
            </a:prstGeom>
            <a:solidFill>
              <a:schemeClr val="accent6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燕尾形 165"/>
            <p:cNvSpPr/>
            <p:nvPr/>
          </p:nvSpPr>
          <p:spPr>
            <a:xfrm>
              <a:off x="11528" y="8824"/>
              <a:ext cx="544" cy="445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4297045" y="1767205"/>
            <a:ext cx="7768590" cy="4711065"/>
            <a:chOff x="6904" y="3069"/>
            <a:chExt cx="12234" cy="7419"/>
          </a:xfrm>
        </p:grpSpPr>
        <p:sp>
          <p:nvSpPr>
            <p:cNvPr id="167" name="圆角矩形 166"/>
            <p:cNvSpPr/>
            <p:nvPr/>
          </p:nvSpPr>
          <p:spPr>
            <a:xfrm>
              <a:off x="12196" y="3069"/>
              <a:ext cx="2197" cy="891"/>
            </a:xfrm>
            <a:prstGeom prst="roundRect">
              <a:avLst/>
            </a:prstGeom>
            <a:solidFill>
              <a:srgbClr val="FFF2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7030A0"/>
                  </a:solidFill>
                  <a:sym typeface="+mn-ea"/>
                </a:rPr>
                <a:t>根据配置文件</a:t>
              </a:r>
              <a:r>
                <a:rPr lang="en-US" altLang="zh-CN" sz="800">
                  <a:solidFill>
                    <a:srgbClr val="7030A0"/>
                  </a:solidFill>
                  <a:sym typeface="+mn-ea"/>
                </a:rPr>
                <a:t>yaml</a:t>
              </a:r>
              <a:r>
                <a:rPr lang="zh-CN" altLang="en-US" sz="800">
                  <a:solidFill>
                    <a:srgbClr val="7030A0"/>
                  </a:solidFill>
                  <a:sym typeface="+mn-ea"/>
                </a:rPr>
                <a:t>加载各个</a:t>
              </a:r>
              <a:r>
                <a:rPr lang="en-US" altLang="zh-CN" sz="800">
                  <a:solidFill>
                    <a:srgbClr val="7030A0"/>
                  </a:solidFill>
                  <a:sym typeface="+mn-ea"/>
                </a:rPr>
                <a:t>Layer</a:t>
              </a:r>
              <a:r>
                <a:rPr lang="zh-CN" altLang="en-US" sz="800">
                  <a:solidFill>
                    <a:srgbClr val="7030A0"/>
                  </a:solidFill>
                  <a:sym typeface="+mn-ea"/>
                </a:rPr>
                <a:t>并初始化</a:t>
              </a:r>
              <a:endParaRPr lang="zh-CN" altLang="en-US" sz="800">
                <a:solidFill>
                  <a:srgbClr val="7030A0"/>
                </a:solidFill>
                <a:sym typeface="+mn-ea"/>
              </a:endParaRPr>
            </a:p>
          </p:txBody>
        </p:sp>
        <p:cxnSp>
          <p:nvCxnSpPr>
            <p:cNvPr id="168" name="直接连接符 167"/>
            <p:cNvCxnSpPr>
              <a:stCxn id="167" idx="3"/>
            </p:cNvCxnSpPr>
            <p:nvPr/>
          </p:nvCxnSpPr>
          <p:spPr>
            <a:xfrm flipV="1">
              <a:off x="14393" y="3507"/>
              <a:ext cx="1204" cy="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15526" y="3294"/>
              <a:ext cx="201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Inflation Layer</a:t>
              </a:r>
              <a:endParaRPr lang="en-US" altLang="zh-CN" sz="1200"/>
            </a:p>
          </p:txBody>
        </p:sp>
        <p:cxnSp>
          <p:nvCxnSpPr>
            <p:cNvPr id="170" name="肘形连接符 169"/>
            <p:cNvCxnSpPr>
              <a:stCxn id="169" idx="3"/>
              <a:endCxn id="171" idx="0"/>
            </p:cNvCxnSpPr>
            <p:nvPr/>
          </p:nvCxnSpPr>
          <p:spPr>
            <a:xfrm>
              <a:off x="17541" y="3511"/>
              <a:ext cx="500" cy="1167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圆角矩形 170"/>
            <p:cNvSpPr/>
            <p:nvPr/>
          </p:nvSpPr>
          <p:spPr>
            <a:xfrm>
              <a:off x="16942" y="4678"/>
              <a:ext cx="2197" cy="8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更新本层地图信息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>
            <a:xfrm flipV="1">
              <a:off x="10487" y="3522"/>
              <a:ext cx="1632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>
              <a:off x="8767" y="3305"/>
              <a:ext cx="172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Static Layer</a:t>
              </a:r>
              <a:endParaRPr lang="en-US" altLang="zh-CN" sz="1200"/>
            </a:p>
          </p:txBody>
        </p:sp>
        <p:cxnSp>
          <p:nvCxnSpPr>
            <p:cNvPr id="174" name="肘形连接符 173"/>
            <p:cNvCxnSpPr>
              <a:stCxn id="173" idx="1"/>
            </p:cNvCxnSpPr>
            <p:nvPr/>
          </p:nvCxnSpPr>
          <p:spPr>
            <a:xfrm rot="10800000" flipV="1">
              <a:off x="8049" y="3521"/>
              <a:ext cx="717" cy="12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圆角矩形 174"/>
            <p:cNvSpPr/>
            <p:nvPr/>
          </p:nvSpPr>
          <p:spPr>
            <a:xfrm>
              <a:off x="6904" y="4740"/>
              <a:ext cx="2197" cy="890"/>
            </a:xfrm>
            <a:prstGeom prst="roundRect">
              <a:avLst/>
            </a:prstGeom>
            <a:solidFill>
              <a:srgbClr val="F49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加载参数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76" name="圆角矩形 175"/>
            <p:cNvSpPr/>
            <p:nvPr/>
          </p:nvSpPr>
          <p:spPr>
            <a:xfrm>
              <a:off x="6904" y="6435"/>
              <a:ext cx="2197" cy="890"/>
            </a:xfrm>
            <a:prstGeom prst="roundRect">
              <a:avLst/>
            </a:prstGeom>
            <a:solidFill>
              <a:srgbClr val="F49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订阅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map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数据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9681" y="6435"/>
              <a:ext cx="2106" cy="916"/>
              <a:chOff x="9681" y="6435"/>
              <a:chExt cx="2106" cy="916"/>
            </a:xfrm>
          </p:grpSpPr>
          <p:sp>
            <p:nvSpPr>
              <p:cNvPr id="177" name="双括号 176"/>
              <p:cNvSpPr/>
              <p:nvPr/>
            </p:nvSpPr>
            <p:spPr>
              <a:xfrm>
                <a:off x="9681" y="6435"/>
                <a:ext cx="2107" cy="916"/>
              </a:xfrm>
              <a:prstGeom prst="bracketPair">
                <a:avLst/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9909" y="6687"/>
                <a:ext cx="1631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incomingMap</a:t>
                </a:r>
                <a:endParaRPr lang="en-US" altLang="zh-CN" sz="1000"/>
              </a:p>
            </p:txBody>
          </p:sp>
        </p:grpSp>
        <p:sp>
          <p:nvSpPr>
            <p:cNvPr id="179" name="圆角矩形 178"/>
            <p:cNvSpPr/>
            <p:nvPr/>
          </p:nvSpPr>
          <p:spPr>
            <a:xfrm>
              <a:off x="9590" y="7937"/>
              <a:ext cx="2197" cy="890"/>
            </a:xfrm>
            <a:prstGeom prst="roundRect">
              <a:avLst/>
            </a:prstGeom>
            <a:solidFill>
              <a:srgbClr val="F49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监听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map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的，更新地图分辨率、高和宽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80" name="圆角矩形 179"/>
            <p:cNvSpPr/>
            <p:nvPr/>
          </p:nvSpPr>
          <p:spPr>
            <a:xfrm>
              <a:off x="9590" y="9565"/>
              <a:ext cx="2197" cy="890"/>
            </a:xfrm>
            <a:prstGeom prst="roundRect">
              <a:avLst/>
            </a:prstGeom>
            <a:solidFill>
              <a:srgbClr val="F49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保存数据到本层的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costmap_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中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81" name="圆角矩形 180"/>
            <p:cNvSpPr/>
            <p:nvPr/>
          </p:nvSpPr>
          <p:spPr>
            <a:xfrm>
              <a:off x="12196" y="4679"/>
              <a:ext cx="2197" cy="890"/>
            </a:xfrm>
            <a:prstGeom prst="roundRect">
              <a:avLst/>
            </a:prstGeom>
            <a:solidFill>
              <a:srgbClr val="DD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加载参数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cxnSp>
          <p:nvCxnSpPr>
            <p:cNvPr id="182" name="直接箭头连接符 181"/>
            <p:cNvCxnSpPr>
              <a:stCxn id="167" idx="2"/>
              <a:endCxn id="181" idx="0"/>
            </p:cNvCxnSpPr>
            <p:nvPr/>
          </p:nvCxnSpPr>
          <p:spPr>
            <a:xfrm>
              <a:off x="13295" y="3960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/>
            <p:cNvSpPr txBox="1"/>
            <p:nvPr/>
          </p:nvSpPr>
          <p:spPr>
            <a:xfrm>
              <a:off x="13660" y="4102"/>
              <a:ext cx="208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Obstacle Layer</a:t>
              </a:r>
              <a:endParaRPr lang="en-US" altLang="zh-CN" sz="1200"/>
            </a:p>
          </p:txBody>
        </p:sp>
        <p:sp>
          <p:nvSpPr>
            <p:cNvPr id="184" name="圆角矩形 183"/>
            <p:cNvSpPr/>
            <p:nvPr/>
          </p:nvSpPr>
          <p:spPr>
            <a:xfrm>
              <a:off x="12197" y="6362"/>
              <a:ext cx="2197" cy="988"/>
            </a:xfrm>
            <a:prstGeom prst="roundRect">
              <a:avLst/>
            </a:prstGeom>
            <a:solidFill>
              <a:srgbClr val="DD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更新本层的地图信息（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master map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保持一致）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85" name="圆角矩形 184"/>
            <p:cNvSpPr/>
            <p:nvPr/>
          </p:nvSpPr>
          <p:spPr>
            <a:xfrm>
              <a:off x="12197" y="7992"/>
              <a:ext cx="2197" cy="890"/>
            </a:xfrm>
            <a:prstGeom prst="roundRect">
              <a:avLst/>
            </a:prstGeom>
            <a:solidFill>
              <a:srgbClr val="DD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创建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observation buffer</a:t>
              </a:r>
              <a:endParaRPr lang="en-US" altLang="zh-CN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86" name="圆角矩形 185"/>
            <p:cNvSpPr/>
            <p:nvPr/>
          </p:nvSpPr>
          <p:spPr>
            <a:xfrm>
              <a:off x="12197" y="9566"/>
              <a:ext cx="2197" cy="923"/>
            </a:xfrm>
            <a:prstGeom prst="roundRect">
              <a:avLst/>
            </a:prstGeom>
            <a:solidFill>
              <a:srgbClr val="DD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注册不同传感器的回调函数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15526" y="6405"/>
              <a:ext cx="2121" cy="916"/>
              <a:chOff x="15511" y="6308"/>
              <a:chExt cx="2121" cy="916"/>
            </a:xfrm>
          </p:grpSpPr>
          <p:sp>
            <p:nvSpPr>
              <p:cNvPr id="187" name="双括号 186"/>
              <p:cNvSpPr/>
              <p:nvPr/>
            </p:nvSpPr>
            <p:spPr>
              <a:xfrm>
                <a:off x="15526" y="6308"/>
                <a:ext cx="2107" cy="916"/>
              </a:xfrm>
              <a:prstGeom prst="bracketPair">
                <a:avLst/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15511" y="6560"/>
                <a:ext cx="211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laserScanCallback</a:t>
                </a:r>
                <a:endParaRPr lang="en-US" altLang="zh-CN" sz="1000"/>
              </a:p>
            </p:txBody>
          </p:sp>
        </p:grpSp>
        <p:sp>
          <p:nvSpPr>
            <p:cNvPr id="189" name="圆角矩形 188"/>
            <p:cNvSpPr/>
            <p:nvPr/>
          </p:nvSpPr>
          <p:spPr>
            <a:xfrm>
              <a:off x="15526" y="7933"/>
              <a:ext cx="2197" cy="923"/>
            </a:xfrm>
            <a:prstGeom prst="roundRect">
              <a:avLst/>
            </a:prstGeom>
            <a:solidFill>
              <a:srgbClr val="DD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转为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pointcloud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，放入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observation buffer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中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90" name="圆角矩形 189"/>
            <p:cNvSpPr/>
            <p:nvPr/>
          </p:nvSpPr>
          <p:spPr>
            <a:xfrm>
              <a:off x="15526" y="9565"/>
              <a:ext cx="2197" cy="923"/>
            </a:xfrm>
            <a:prstGeom prst="roundRect">
              <a:avLst/>
            </a:prstGeom>
            <a:solidFill>
              <a:srgbClr val="DD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更新</a:t>
              </a:r>
              <a:r>
                <a:rPr lang="en-US" altLang="zh-CN" sz="1000">
                  <a:solidFill>
                    <a:srgbClr val="7030A0"/>
                  </a:solidFill>
                  <a:sym typeface="+mn-ea"/>
                </a:rPr>
                <a:t>bservation buffer</a:t>
              </a:r>
              <a:r>
                <a:rPr lang="zh-CN" altLang="en-US" sz="1000">
                  <a:solidFill>
                    <a:srgbClr val="7030A0"/>
                  </a:solidFill>
                  <a:sym typeface="+mn-ea"/>
                </a:rPr>
                <a:t>中过时的数据</a:t>
              </a:r>
              <a:endParaRPr lang="zh-CN" altLang="en-US" sz="1000">
                <a:solidFill>
                  <a:srgbClr val="7030A0"/>
                </a:solidFill>
                <a:sym typeface="+mn-ea"/>
              </a:endParaRPr>
            </a:p>
          </p:txBody>
        </p:sp>
        <p:cxnSp>
          <p:nvCxnSpPr>
            <p:cNvPr id="193" name="直接箭头连接符 192"/>
            <p:cNvCxnSpPr/>
            <p:nvPr/>
          </p:nvCxnSpPr>
          <p:spPr>
            <a:xfrm>
              <a:off x="8049" y="5626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/>
            <p:nvPr/>
          </p:nvCxnSpPr>
          <p:spPr>
            <a:xfrm>
              <a:off x="13294" y="5643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/>
            <p:nvPr/>
          </p:nvCxnSpPr>
          <p:spPr>
            <a:xfrm>
              <a:off x="13294" y="7321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/>
            <p:nvPr/>
          </p:nvCxnSpPr>
          <p:spPr>
            <a:xfrm>
              <a:off x="13296" y="8827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>
              <a:stCxn id="184" idx="3"/>
              <a:endCxn id="188" idx="1"/>
            </p:cNvCxnSpPr>
            <p:nvPr/>
          </p:nvCxnSpPr>
          <p:spPr>
            <a:xfrm flipV="1">
              <a:off x="14394" y="6850"/>
              <a:ext cx="1132" cy="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16613" y="7276"/>
              <a:ext cx="12" cy="64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>
              <a:off x="16625" y="8846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>
              <a:off x="10725" y="7252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>
              <a:off x="10725" y="8827"/>
              <a:ext cx="0" cy="7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>
              <a:endCxn id="177" idx="1"/>
            </p:cNvCxnSpPr>
            <p:nvPr/>
          </p:nvCxnSpPr>
          <p:spPr>
            <a:xfrm>
              <a:off x="9101" y="6850"/>
              <a:ext cx="580" cy="4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31415" y="2560955"/>
            <a:ext cx="81076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Nav2 Costmap 2D Layers</a:t>
            </a:r>
            <a:endParaRPr lang="en-US" altLang="zh-CN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8</a:t>
            </a:r>
            <a:endParaRPr lang="en-US" altLang="zh-CN" sz="48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4295" y="1527810"/>
            <a:ext cx="2417445" cy="393763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866" cy="1288"/>
              <a:chOff x="-1" y="636"/>
              <a:chExt cx="1686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8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2697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>
                    <a:sym typeface="+mn-ea"/>
                  </a:rPr>
                  <a:t>Nav2 Costmap 2D Layers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sz="2400"/>
                <a:t>Standard Layers</a:t>
              </a:r>
              <a:endParaRPr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106170" y="2207895"/>
            <a:ext cx="8538845" cy="645160"/>
            <a:chOff x="3145" y="7989"/>
            <a:chExt cx="13447" cy="1016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12986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Static Map Layer: This layer takes in a generated map. At start, values are directly written to the Master Costmap.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06170" y="3001010"/>
            <a:ext cx="8763635" cy="922020"/>
            <a:chOff x="3145" y="7989"/>
            <a:chExt cx="13801" cy="1452"/>
          </a:xfrm>
        </p:grpSpPr>
        <p:sp>
          <p:nvSpPr>
            <p:cNvPr id="37" name="矩形 3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06" y="7989"/>
              <a:ext cx="1334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Obstacle Layer: This layer does online “object detection“. The 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space between the sensor and the sensor reading is marked as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free, and  the sensor reading’s location is marked as occupied.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06170" y="4070985"/>
            <a:ext cx="8539480" cy="922020"/>
            <a:chOff x="3145" y="7989"/>
            <a:chExt cx="13448" cy="1452"/>
          </a:xfrm>
        </p:grpSpPr>
        <p:sp>
          <p:nvSpPr>
            <p:cNvPr id="49" name="矩形 4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06" y="7989"/>
              <a:ext cx="12987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Inflation Layer: Inserts a buffer zone around each lethal obstacle. Collision is marked with a lethal cost Immediate surrounding with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a small non-lethal cost </a:t>
              </a:r>
              <a:endParaRPr lang="en-US" altLang="zh-CN"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4486</Words>
  <Application>WPS 演示</Application>
  <PresentationFormat>宽屏</PresentationFormat>
  <Paragraphs>392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Nimbus Roman No9 L</vt:lpstr>
      <vt:lpstr>Microsoft YaHei</vt:lpstr>
      <vt:lpstr>Droid Sans Fallback</vt:lpstr>
      <vt:lpstr>Calibri</vt:lpstr>
      <vt:lpstr>DejaVu Sans</vt:lpstr>
      <vt:lpstr>Microsoft YaHei</vt:lpstr>
      <vt:lpstr>Arial Unicode MS</vt:lpstr>
      <vt:lpstr>Calibri Light</vt:lpstr>
      <vt:lpstr>SimSun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quandy</cp:lastModifiedBy>
  <cp:revision>293</cp:revision>
  <dcterms:created xsi:type="dcterms:W3CDTF">2023-07-21T08:05:43Z</dcterms:created>
  <dcterms:modified xsi:type="dcterms:W3CDTF">2023-07-21T08:05:43Z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