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57" r:id="rId4"/>
    <p:sldId id="260" r:id="rId5"/>
    <p:sldId id="286" r:id="rId6"/>
    <p:sldId id="267" r:id="rId7"/>
    <p:sldId id="272" r:id="rId8"/>
    <p:sldId id="273" r:id="rId9"/>
    <p:sldId id="275" r:id="rId10"/>
    <p:sldId id="276" r:id="rId11"/>
    <p:sldId id="262" r:id="rId12"/>
    <p:sldId id="284" r:id="rId13"/>
    <p:sldId id="269" r:id="rId14"/>
    <p:sldId id="270" r:id="rId15"/>
    <p:sldId id="271" r:id="rId16"/>
    <p:sldId id="263" r:id="rId17"/>
    <p:sldId id="281" r:id="rId18"/>
    <p:sldId id="283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580" autoAdjust="0"/>
  </p:normalViewPr>
  <p:slideViewPr>
    <p:cSldViewPr>
      <p:cViewPr varScale="1">
        <p:scale>
          <a:sx n="92" d="100"/>
          <a:sy n="92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ABBE4-E9F9-429E-BCD6-FD10D7A88D59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2BEF-F69E-4170-B5AB-70D31B620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0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E2BEF-F69E-4170-B5AB-70D31B6208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noProof="0" dirty="0" smtClean="0"/>
              <a:t>Nous avons implémenté des cas de tests pour nos extracteurs et nos convertisseurs au travers de 2 types de stratégies: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E2BEF-F69E-4170-B5AB-70D31B62089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4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9BD8-9BB1-4540-B73F-D5C986D29069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CAA-0D1D-4443-8CF1-FEF357D78807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9ADA-B4C9-4811-B581-B5A76DAC9042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5DAE-30D5-435D-AF98-15E459707E98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9B0-98C5-4CA0-B892-F0DA73A88EAF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1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2D79-BBCE-40B3-88E7-87A14BD9F797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57A-EBC1-4D25-904F-E700CE120579}" type="datetime1">
              <a:rPr lang="fr-FR" smtClean="0"/>
              <a:t>20/12/2019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9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C00E-3BBE-498B-B14A-B28457649D8A}" type="datetime1">
              <a:rPr lang="fr-FR" smtClean="0"/>
              <a:t>20/12/2019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A943-CB14-4268-9639-F89FBA02C8B4}" type="datetime1">
              <a:rPr lang="fr-FR" smtClean="0"/>
              <a:t>20/12/2019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BD0-2517-44EB-BBAE-E47AD9552D1A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EE3-C28F-47F7-9197-9110997E10E8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0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AF5F-F6AE-4366-8254-B066C9C0D780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DL-2019-2020-GR8/PDL_2018_2019_GR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319087"/>
            <a:ext cx="6696744" cy="159774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noProof="0" dirty="0" smtClean="0"/>
              <a:t>Projet « Wikipédia Matrix »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859216" cy="3051992"/>
          </a:xfrm>
        </p:spPr>
        <p:txBody>
          <a:bodyPr>
            <a:normAutofit fontScale="70000" lnSpcReduction="20000"/>
          </a:bodyPr>
          <a:lstStyle/>
          <a:p>
            <a:r>
              <a:rPr lang="fr-FR" noProof="0" dirty="0" smtClean="0"/>
              <a:t>Groupe 6</a:t>
            </a:r>
          </a:p>
          <a:p>
            <a:r>
              <a:rPr lang="fr-FR" dirty="0" smtClean="0"/>
              <a:t>DOUMBIA Awa</a:t>
            </a:r>
            <a:r>
              <a:rPr lang="fr-FR" noProof="0" dirty="0" smtClean="0"/>
              <a:t> </a:t>
            </a:r>
          </a:p>
          <a:p>
            <a:r>
              <a:rPr lang="fr-FR" dirty="0" smtClean="0"/>
              <a:t>KADIO</a:t>
            </a:r>
            <a:r>
              <a:rPr lang="fr-FR" noProof="0" dirty="0" smtClean="0"/>
              <a:t> Fabrice</a:t>
            </a:r>
          </a:p>
          <a:p>
            <a:r>
              <a:rPr lang="fr-FR" dirty="0" smtClean="0"/>
              <a:t>KEITA</a:t>
            </a:r>
            <a:r>
              <a:rPr lang="fr-FR" noProof="0" dirty="0" smtClean="0"/>
              <a:t> Issa</a:t>
            </a:r>
          </a:p>
          <a:p>
            <a:r>
              <a:rPr lang="fr-FR" dirty="0" smtClean="0"/>
              <a:t>KONAN </a:t>
            </a:r>
            <a:r>
              <a:rPr lang="fr-FR" dirty="0" err="1" smtClean="0"/>
              <a:t>Othniel</a:t>
            </a:r>
            <a:endParaRPr lang="fr-FR" noProof="0" dirty="0" smtClean="0"/>
          </a:p>
          <a:p>
            <a:r>
              <a:rPr lang="fr-FR" noProof="0" dirty="0" smtClean="0"/>
              <a:t>MBOUP Coumba</a:t>
            </a:r>
          </a:p>
          <a:p>
            <a:r>
              <a:rPr lang="fr-FR" dirty="0" smtClean="0"/>
              <a:t>SANE </a:t>
            </a:r>
            <a:r>
              <a:rPr lang="fr-FR" dirty="0" err="1" smtClean="0"/>
              <a:t>Maïmouna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://github.com/PDL-2019-2020-GR8/PDL_2018_2019_GR6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695528" y="627796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Encadrant</a:t>
            </a:r>
            <a:r>
              <a:rPr lang="en-US" dirty="0" smtClean="0"/>
              <a:t>:  Mathieu </a:t>
            </a:r>
            <a:r>
              <a:rPr lang="en-US" dirty="0" err="1" smtClean="0"/>
              <a:t>Acher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2779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  - 2020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9087"/>
            <a:ext cx="1872207" cy="15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/>
              <a:t>Tout tableau qui contient les classes </a:t>
            </a:r>
            <a:r>
              <a:rPr lang="fr-FR" sz="2800" b="1" dirty="0" err="1"/>
              <a:t>mbox</a:t>
            </a:r>
            <a:r>
              <a:rPr lang="fr-FR" sz="2800" b="1" dirty="0"/>
              <a:t>-image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6" y="2852936"/>
            <a:ext cx="4038600" cy="1256529"/>
          </a:xfrm>
        </p:spPr>
      </p:pic>
      <p:pic>
        <p:nvPicPr>
          <p:cNvPr id="6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038600" cy="3034154"/>
          </a:xfrm>
        </p:spPr>
      </p:pic>
      <p:sp>
        <p:nvSpPr>
          <p:cNvPr id="7" name="ZoneTexte 6"/>
          <p:cNvSpPr txBox="1"/>
          <p:nvPr/>
        </p:nvSpPr>
        <p:spPr>
          <a:xfrm>
            <a:off x="395536" y="580526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// Tout </a:t>
            </a:r>
            <a:r>
              <a:rPr lang="fr-FR" dirty="0"/>
              <a:t>tableau qui contient un td qui contiendrait au moins un autre tableau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fr-FR" noProof="0" smtClean="0"/>
              <a:t/>
            </a:r>
            <a:br>
              <a:rPr lang="fr-FR" noProof="0" smtClean="0"/>
            </a:br>
            <a:r>
              <a:rPr lang="fr-FR" sz="3100" b="1" noProof="0" smtClean="0"/>
              <a:t>III. </a:t>
            </a:r>
            <a:r>
              <a:rPr lang="fr-FR" sz="3100" b="1" noProof="0" dirty="0" smtClean="0"/>
              <a:t>Implémentation, architecture et technologies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sz="2400" b="1" noProof="0" dirty="0" smtClean="0"/>
              <a:t>Implémentation</a:t>
            </a:r>
          </a:p>
          <a:p>
            <a:pPr marL="0" indent="0">
              <a:buNone/>
            </a:pPr>
            <a:r>
              <a:rPr lang="fr-FR" sz="2000" dirty="0" smtClean="0"/>
              <a:t>Pour la bonne marche de l'application , on a travailler en </a:t>
            </a:r>
            <a:r>
              <a:rPr lang="fr-FR" sz="2000" dirty="0" smtClean="0"/>
              <a:t>tri</a:t>
            </a:r>
            <a:r>
              <a:rPr lang="fr-FR" sz="2000" dirty="0" smtClean="0"/>
              <a:t>nôme </a:t>
            </a:r>
            <a:r>
              <a:rPr lang="fr-FR" sz="2000" dirty="0" smtClean="0"/>
              <a:t>sur deux branches (wiki et html).</a:t>
            </a:r>
            <a:endParaRPr lang="fr-FR" sz="2000" noProof="0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</a:t>
            </a:r>
            <a:r>
              <a:rPr lang="fr-FR" sz="2000" b="1" noProof="0" dirty="0" smtClean="0"/>
              <a:t>1.1 Wikitext : </a:t>
            </a:r>
            <a:r>
              <a:rPr lang="fr-FR" sz="2000" noProof="0" dirty="0" smtClean="0"/>
              <a:t>La dernière révision pour chaque url est récupérée depuis le serveur de MediaWiki au moyen d’une requête HTTP GET.</a:t>
            </a:r>
          </a:p>
          <a:p>
            <a:pPr marL="0" indent="0">
              <a:buNone/>
            </a:pPr>
            <a:r>
              <a:rPr lang="fr-FR" sz="2400" b="1" dirty="0" smtClean="0"/>
              <a:t>   </a:t>
            </a:r>
            <a:r>
              <a:rPr lang="fr-FR" sz="2000" b="1" dirty="0" smtClean="0"/>
              <a:t>1.2 HTML </a:t>
            </a:r>
            <a:r>
              <a:rPr lang="fr-FR" sz="2400" b="1" dirty="0"/>
              <a:t>: </a:t>
            </a:r>
            <a:r>
              <a:rPr lang="fr-FR" sz="2400" dirty="0" err="1"/>
              <a:t>Jsoup</a:t>
            </a:r>
            <a:r>
              <a:rPr lang="fr-FR" sz="2400" dirty="0"/>
              <a:t> récupère la dernière révision pour chaque url en générant un document HTML très </a:t>
            </a:r>
            <a:r>
              <a:rPr lang="fr-FR" sz="2400" dirty="0" smtClean="0"/>
              <a:t>facile</a:t>
            </a:r>
            <a:r>
              <a:rPr lang="fr-FR" sz="2400" b="1" dirty="0" smtClean="0"/>
              <a:t> </a:t>
            </a:r>
            <a:r>
              <a:rPr lang="fr-FR" sz="2400" dirty="0"/>
              <a:t>ment manipulable.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11</a:t>
            </a:fld>
            <a:endParaRPr lang="fr-FR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5"/>
            <a:ext cx="604867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95375"/>
          </a:xfrm>
        </p:spPr>
        <p:txBody>
          <a:bodyPr>
            <a:noAutofit/>
          </a:bodyPr>
          <a:lstStyle/>
          <a:p>
            <a:r>
              <a:rPr lang="fr-FR" sz="2400" b="1" dirty="0"/>
              <a:t>III. Implémentation, architecture et </a:t>
            </a:r>
            <a:r>
              <a:rPr lang="fr-FR" sz="2400" b="1" dirty="0" smtClean="0"/>
              <a:t>technologies (</a:t>
            </a:r>
            <a:r>
              <a:rPr lang="fr-FR" sz="2400" b="1" dirty="0"/>
              <a:t>suite)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1.3 Evolution par rapport au cahier de charge</a:t>
            </a:r>
          </a:p>
          <a:p>
            <a:pPr marL="0" indent="0">
              <a:buNone/>
            </a:pPr>
            <a:endParaRPr lang="fr-FR" sz="2400" b="1" dirty="0" smtClean="0"/>
          </a:p>
          <a:p>
            <a:r>
              <a:rPr lang="fr-FR" sz="2400" dirty="0" smtClean="0"/>
              <a:t>Ajout de critères de pertinences des tableaux</a:t>
            </a:r>
          </a:p>
          <a:p>
            <a:endParaRPr lang="fr-FR" sz="2400" dirty="0" smtClean="0"/>
          </a:p>
          <a:p>
            <a:r>
              <a:rPr lang="fr-FR" sz="2400" dirty="0" smtClean="0"/>
              <a:t>Abandon de la librairie </a:t>
            </a:r>
            <a:r>
              <a:rPr lang="fr-FR" sz="2400" dirty="0" err="1"/>
              <a:t>Mylyn</a:t>
            </a:r>
            <a:r>
              <a:rPr lang="fr-FR" sz="2400" dirty="0"/>
              <a:t> au </a:t>
            </a:r>
            <a:r>
              <a:rPr lang="fr-FR" sz="2400" dirty="0" smtClean="0"/>
              <a:t>profit de </a:t>
            </a:r>
            <a:r>
              <a:rPr lang="fr-FR" sz="2400" dirty="0" err="1" smtClean="0"/>
              <a:t>Bliki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Spécification des cas de tests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noProof="0" dirty="0" smtClean="0"/>
              <a:t>2. Architecture</a:t>
            </a:r>
          </a:p>
          <a:p>
            <a:pPr marL="0" indent="0">
              <a:buNone/>
            </a:pPr>
            <a:endParaRPr lang="fr-FR" sz="2400" b="1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2-tiers (client-serveur) notamment pour la récupération du Wikitext </a:t>
            </a:r>
            <a:r>
              <a:rPr lang="fr-FR" sz="2400" dirty="0" smtClean="0"/>
              <a:t>à</a:t>
            </a:r>
            <a:r>
              <a:rPr lang="fr-FR" sz="2400" noProof="0" dirty="0" smtClean="0"/>
              <a:t> travers le protocole </a:t>
            </a:r>
            <a:r>
              <a:rPr lang="fr-FR" sz="2400" noProof="0" dirty="0" smtClean="0"/>
              <a:t>HTTP</a:t>
            </a: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400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U</a:t>
            </a:r>
            <a:r>
              <a:rPr lang="fr-FR" sz="2400" noProof="0" dirty="0" err="1" smtClean="0"/>
              <a:t>tilisation</a:t>
            </a:r>
            <a:r>
              <a:rPr lang="fr-FR" sz="2400" noProof="0" dirty="0" smtClean="0"/>
              <a:t> de Maven comme gestionnaire de dépendances</a:t>
            </a:r>
          </a:p>
          <a:p>
            <a:pPr marL="0" indent="0">
              <a:buNone/>
            </a:pPr>
            <a:endParaRPr lang="fr-FR" sz="2400" noProof="0" dirty="0" smtClean="0"/>
          </a:p>
          <a:p>
            <a:endParaRPr lang="fr-FR" sz="2400" noProof="0" dirty="0" smtClean="0"/>
          </a:p>
          <a:p>
            <a:pPr marL="0" indent="0">
              <a:buNone/>
            </a:pPr>
            <a:endParaRPr lang="fr-FR" sz="2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fr-FR" sz="2400" b="1" noProof="0" dirty="0" smtClean="0"/>
              <a:t>3.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Jsoup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Librairie Java open source distribuée sous la licence MTI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en 2009 par Jonathan </a:t>
            </a:r>
            <a:r>
              <a:rPr lang="fr-FR" sz="2400" noProof="0" dirty="0" err="1" smtClean="0"/>
              <a:t>Hedley</a:t>
            </a:r>
            <a:r>
              <a:rPr lang="fr-FR" sz="2400" noProof="0" dirty="0" smtClean="0"/>
              <a:t> (Ingénieur Logiciel à Amazon Seattle)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parser et traiter du contenu HTML.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err="1" smtClean="0"/>
              <a:t>Bliki</a:t>
            </a:r>
            <a:endParaRPr lang="fr-FR" sz="2400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Framework (ensemble de </a:t>
            </a:r>
            <a:r>
              <a:rPr lang="fr-FR" sz="2400" noProof="0" dirty="0" err="1" smtClean="0"/>
              <a:t>libraries</a:t>
            </a:r>
            <a:r>
              <a:rPr lang="fr-FR" sz="2400" noProof="0" dirty="0" smtClean="0"/>
              <a:t>)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Libre </a:t>
            </a:r>
            <a:r>
              <a:rPr lang="fr-FR" sz="2400" noProof="0" dirty="0" smtClean="0"/>
              <a:t>et open source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parser du code de la famille du Wikitext (</a:t>
            </a:r>
            <a:r>
              <a:rPr lang="fr-FR" sz="2400" noProof="0" dirty="0" err="1" smtClean="0"/>
              <a:t>MediaWiki</a:t>
            </a:r>
            <a:r>
              <a:rPr lang="fr-FR" sz="2400" noProof="0" dirty="0" smtClean="0"/>
              <a:t>, </a:t>
            </a:r>
            <a:r>
              <a:rPr lang="fr-FR" sz="2400" noProof="0" dirty="0" smtClean="0"/>
              <a:t>….)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Junit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Framework de test unitaires pour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par Kent Beck et Erich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faire des cas de tests ( test cases)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Nous permet de tester nos extracteurs et convertisseurs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Open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Parseur de fichier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par Apache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Nous permet de tester la validité des fichiers CSV générés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marL="0" indent="0"/>
            <a:r>
              <a:rPr lang="fr-FR" sz="3600" b="1" noProof="0" dirty="0" smtClean="0"/>
              <a:t>IV. Stratégies de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noProof="0" dirty="0" smtClean="0"/>
              <a:t>Tests Génériques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la validité de tous les fichiers csv générés en utilisant open csv.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noProof="0" dirty="0" smtClean="0"/>
              <a:t>Tests Spécifiques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 nombre de tableaux attendu par url </a:t>
            </a:r>
            <a:r>
              <a:rPr lang="fr-FR" sz="2400" noProof="0" dirty="0" smtClean="0"/>
              <a:t>spécifique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Tester la ressemblance entre  les fichiers CSV extraits en html et en wiki ainsi que ce qu’on a en local et en ligne.</a:t>
            </a:r>
            <a:endParaRPr lang="fr-FR" sz="2400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 nombre de colonnes attendu par tableau et par fichier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les conflits avec le caractère de </a:t>
            </a:r>
            <a:r>
              <a:rPr lang="fr-FR" sz="2400" noProof="0" dirty="0" err="1" smtClean="0"/>
              <a:t>sé</a:t>
            </a:r>
            <a:r>
              <a:rPr lang="fr-FR" sz="2400" dirty="0" err="1" smtClean="0"/>
              <a:t>paration</a:t>
            </a:r>
            <a:r>
              <a:rPr lang="fr-FR" sz="2400" noProof="0" dirty="0" smtClean="0"/>
              <a:t>(tester </a:t>
            </a:r>
            <a:r>
              <a:rPr lang="fr-FR" sz="2400" noProof="0" dirty="0" smtClean="0"/>
              <a:t>le bon formatage)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la levée d’exception pour les </a:t>
            </a:r>
            <a:r>
              <a:rPr lang="fr-FR" sz="2400" noProof="0" dirty="0" err="1" smtClean="0"/>
              <a:t>urls</a:t>
            </a:r>
            <a:r>
              <a:rPr lang="fr-FR" sz="2400" noProof="0" dirty="0" smtClean="0"/>
              <a:t> qui ne sont pas valides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 de robustesse</a:t>
            </a:r>
          </a:p>
          <a:p>
            <a:endParaRPr lang="fr-FR" sz="2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sz="4000" b="1" dirty="0" smtClean="0"/>
              <a:t>VI</a:t>
            </a:r>
            <a:r>
              <a:rPr lang="fr-FR" sz="4000" b="1" dirty="0"/>
              <a:t>. Limites et perspectives d’amélioration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 smtClean="0"/>
              <a:t>Limite</a:t>
            </a:r>
            <a:endParaRPr lang="fr-F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Le formatage des fichiers CSV des tableaux imbriqués en html est incorrect.</a:t>
            </a:r>
            <a:endParaRPr lang="fr-F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000" b="1" dirty="0" smtClean="0"/>
              <a:t>Points forts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On récupère plus de données.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Chercher </a:t>
            </a:r>
            <a:r>
              <a:rPr lang="fr-FR" sz="2000" dirty="0" smtClean="0"/>
              <a:t>la page dans la version française de Wikipédia si celle en anglais n’existe </a:t>
            </a:r>
            <a:r>
              <a:rPr lang="fr-FR" sz="2000" dirty="0" smtClean="0"/>
              <a:t>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Récupération </a:t>
            </a:r>
            <a:r>
              <a:rPr lang="fr-FR" sz="2000" dirty="0"/>
              <a:t>d’un bon contenu </a:t>
            </a:r>
            <a:r>
              <a:rPr lang="fr-FR" sz="2000" dirty="0" smtClean="0"/>
              <a:t>des tableaux imbriqués en html.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Supprimer le fichier csv correspondant s’il existe déjà et régénère un </a:t>
            </a:r>
            <a:r>
              <a:rPr lang="fr-FR" sz="2000" dirty="0" smtClean="0"/>
              <a:t>nouveau.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changer le caractère de séparation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Mettre en couleur rouge les </a:t>
            </a:r>
            <a:r>
              <a:rPr lang="fr-FR" sz="2000" dirty="0" err="1" smtClean="0"/>
              <a:t>urls</a:t>
            </a:r>
            <a:r>
              <a:rPr lang="fr-FR" sz="2000" dirty="0" smtClean="0"/>
              <a:t> qui n’ont pas été trouvées ni dans la version française ni dans celle en anglais (lors de l’exécution des tests)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Génération des tableaux de statistique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Algorithme pour analyser le contenu des tableaux extraits.</a:t>
            </a:r>
            <a:endParaRPr lang="fr-F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2. Perspectives </a:t>
            </a:r>
            <a:r>
              <a:rPr lang="fr-FR" sz="2400" b="1" dirty="0" smtClean="0"/>
              <a:t>d’amélioration</a:t>
            </a:r>
            <a:endParaRPr lang="fr-FR" sz="2400" b="1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Etudier et mettre en place une librairie qui traiterait directement le </a:t>
            </a:r>
            <a:r>
              <a:rPr lang="fr-FR" sz="2400" dirty="0" err="1" smtClean="0"/>
              <a:t>wikitext</a:t>
            </a:r>
            <a:r>
              <a:rPr lang="fr-FR" sz="2400" dirty="0" smtClean="0"/>
              <a:t> sans passer par la phase </a:t>
            </a:r>
            <a:r>
              <a:rPr lang="fr-FR" sz="2400" dirty="0" err="1" smtClean="0"/>
              <a:t>parsing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Mettre en place une éditeur qui va permettre de corriger directement le contenu</a:t>
            </a:r>
            <a:endParaRPr lang="fr-F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A63DEFA-14C8-45F9-AC8D-95E8B553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dirty="0"/>
              <a:t/>
            </a:r>
            <a:br>
              <a:rPr lang="fr-FR" dirty="0"/>
            </a:br>
            <a:r>
              <a:rPr lang="fr-FR" sz="3600" b="1" dirty="0" smtClean="0"/>
              <a:t>VI</a:t>
            </a:r>
            <a:r>
              <a:rPr lang="fr-FR" sz="3600" b="1" dirty="0"/>
              <a:t>. Limites et perspectives </a:t>
            </a:r>
            <a:r>
              <a:rPr lang="fr-FR" sz="3600" b="1" dirty="0" smtClean="0"/>
              <a:t>d’amélioration</a:t>
            </a:r>
            <a:r>
              <a:rPr lang="fr-FR" sz="3600" b="1" dirty="0"/>
              <a:t>(suite)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Conclusion</a:t>
            </a:r>
            <a:endParaRPr lang="fr-F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909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Pour conclure ce projet nous a permis d’apprendre de nouvelles technologies et  d’augmenter nos connaissances en Java.</a:t>
            </a: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3630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760" y="972232"/>
            <a:ext cx="8892480" cy="271641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fr-FR" sz="2400" dirty="0"/>
              <a:t>Tout projet nécessite d’évaluer régulièrement les progrès effectués et le travail restant à accomplir au regard du plan d’action. </a:t>
            </a:r>
            <a:r>
              <a:rPr lang="fr-FR" sz="2400" dirty="0" smtClean="0"/>
              <a:t>C’est dans ce contexte que </a:t>
            </a:r>
            <a:r>
              <a:rPr lang="fr-FR" sz="2400" dirty="0"/>
              <a:t>nous étions chargés de reprendre le projet de nos </a:t>
            </a:r>
            <a:r>
              <a:rPr lang="fr-FR" sz="2400" dirty="0" smtClean="0"/>
              <a:t>collègues </a:t>
            </a:r>
            <a:r>
              <a:rPr lang="fr-FR" sz="2400" dirty="0"/>
              <a:t>Dans le cadre du module « développement logiciel »,</a:t>
            </a:r>
            <a:r>
              <a:rPr lang="fr-FR" sz="2400" dirty="0" smtClean="0"/>
              <a:t> </a:t>
            </a:r>
            <a:r>
              <a:rPr lang="fr-FR" sz="2400" dirty="0"/>
              <a:t>en regardant l’organisation et la qualité du code.</a:t>
            </a:r>
            <a:r>
              <a:rPr lang="fr-FR" sz="2400" dirty="0" smtClean="0"/>
              <a:t> Par </a:t>
            </a:r>
            <a:r>
              <a:rPr lang="fr-FR" sz="2400" dirty="0"/>
              <a:t>la suite, les limites du projet </a:t>
            </a:r>
            <a:r>
              <a:rPr lang="fr-FR" sz="2400" dirty="0" smtClean="0"/>
              <a:t>nous ont permis d’analyser </a:t>
            </a:r>
            <a:r>
              <a:rPr lang="fr-FR" sz="2400" dirty="0"/>
              <a:t>ses performances afin d’engager une démarche d’amélioration. Ces démarches concernent l’amélioration de la qualité du code en réalisant les tests automatiques ainsi </a:t>
            </a:r>
            <a:r>
              <a:rPr lang="fr-FR" sz="2400" dirty="0" smtClean="0"/>
              <a:t>que la modification de quelques fonctionnalités pour </a:t>
            </a:r>
            <a:r>
              <a:rPr lang="fr-FR" sz="2400" dirty="0"/>
              <a:t>résoudre les limites du projet.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fr-FR" sz="2400" dirty="0" smtClean="0"/>
              <a:t>Son objectif principal était d’extraire des tableaux à partir des pages Wikipédia au format CSV avec la moindre perte d’information.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49796"/>
            <a:ext cx="65350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</a:t>
            </a:r>
            <a:r>
              <a:rPr lang="fr-FR" noProof="0" dirty="0" smtClean="0"/>
              <a:t>lan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1" y="144986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0" dirty="0" smtClean="0"/>
              <a:t>I. Problématique</a:t>
            </a:r>
          </a:p>
          <a:p>
            <a:pPr marL="0" indent="0">
              <a:buNone/>
            </a:pPr>
            <a:r>
              <a:rPr lang="fr-FR" noProof="0" dirty="0" smtClean="0"/>
              <a:t>II. </a:t>
            </a:r>
            <a:r>
              <a:rPr lang="fr-FR" noProof="0" dirty="0" smtClean="0"/>
              <a:t>Issus et </a:t>
            </a:r>
            <a:r>
              <a:rPr lang="fr-FR" noProof="0" dirty="0" smtClean="0"/>
              <a:t>validation</a:t>
            </a:r>
          </a:p>
          <a:p>
            <a:pPr marL="0" indent="0">
              <a:buNone/>
            </a:pPr>
            <a:r>
              <a:rPr lang="fr-FR" dirty="0"/>
              <a:t>III. </a:t>
            </a:r>
            <a:r>
              <a:rPr lang="fr-FR" noProof="0" dirty="0" smtClean="0"/>
              <a:t>Implémentation, architecture et technologie</a:t>
            </a:r>
          </a:p>
          <a:p>
            <a:pPr marL="0" indent="0">
              <a:buNone/>
            </a:pPr>
            <a:r>
              <a:rPr lang="fr-FR" noProof="0" dirty="0" smtClean="0"/>
              <a:t>IV. Stratégies de test</a:t>
            </a:r>
          </a:p>
          <a:p>
            <a:pPr marL="0" indent="0">
              <a:buNone/>
            </a:pPr>
            <a:r>
              <a:rPr lang="fr-FR" noProof="0" dirty="0" smtClean="0"/>
              <a:t>V. Limites et perspectives d’amélioration</a:t>
            </a:r>
          </a:p>
          <a:p>
            <a:pPr marL="0" indent="0">
              <a:buNone/>
            </a:pPr>
            <a:r>
              <a:rPr lang="fr-FR" noProof="0" dirty="0" smtClean="0"/>
              <a:t>Conclusion</a:t>
            </a:r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I. </a:t>
            </a:r>
            <a:r>
              <a:rPr lang="fr-FR" noProof="0" dirty="0" smtClean="0"/>
              <a:t>Problématique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L’hétérogénéité </a:t>
            </a:r>
            <a:r>
              <a:rPr lang="fr-FR" sz="2400" dirty="0" smtClean="0"/>
              <a:t>des données tabulaires de </a:t>
            </a:r>
            <a:r>
              <a:rPr lang="fr-FR" sz="2400" dirty="0" smtClean="0"/>
              <a:t>Wikipédia </a:t>
            </a:r>
            <a:r>
              <a:rPr lang="fr-FR" sz="2400" dirty="0" smtClean="0"/>
              <a:t>peut-elle être un impact sur la pertinence de ces données?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Est-il possible de créer une application plus robuste et la plus générale avec ces contraintes diverses?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Est-il </a:t>
            </a:r>
            <a:r>
              <a:rPr lang="fr-FR" sz="2400" dirty="0"/>
              <a:t>pertinent de mettre en place un outil d’extraction de tableaux depuis une URL  Wikipédia </a:t>
            </a:r>
            <a:r>
              <a:rPr lang="fr-FR" sz="2400" dirty="0" smtClean="0"/>
              <a:t>?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noProof="0" dirty="0" smtClean="0"/>
              <a:t>II. Issus et Validation</a:t>
            </a:r>
            <a:endParaRPr lang="fr-FR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FR" sz="2400" b="1" dirty="0" smtClean="0"/>
              <a:t>Issus</a:t>
            </a:r>
            <a:endParaRPr lang="fr-FR" sz="2400" b="1" dirty="0"/>
          </a:p>
          <a:p>
            <a:pPr marL="0" indent="0" algn="just">
              <a:buNone/>
            </a:pPr>
            <a:r>
              <a:rPr lang="fr-FR" sz="2400" dirty="0" smtClean="0"/>
              <a:t>Améliorer l’outil d’extraction de l’existant </a:t>
            </a:r>
            <a:r>
              <a:rPr lang="fr-FR" sz="2400" dirty="0"/>
              <a:t>qui devra produire des fichiers CSV bien formés et corrects</a:t>
            </a:r>
            <a:r>
              <a:rPr lang="fr-FR" sz="2400" dirty="0" smtClean="0"/>
              <a:t>: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b="1" dirty="0" smtClean="0"/>
              <a:t>            </a:t>
            </a:r>
            <a:r>
              <a:rPr lang="fr-FR" sz="2400" b="1" dirty="0" smtClean="0"/>
              <a:t>   </a:t>
            </a:r>
            <a:r>
              <a:rPr lang="fr-FR" sz="2400" b="1" u="sng" dirty="0" smtClean="0"/>
              <a:t>Wiki</a:t>
            </a:r>
            <a:endParaRPr lang="fr-FR" sz="2400" u="sng" dirty="0"/>
          </a:p>
          <a:p>
            <a:pPr lvl="2" algn="just"/>
            <a:r>
              <a:rPr lang="fr-FR" dirty="0" smtClean="0"/>
              <a:t>Problèmes </a:t>
            </a:r>
            <a:r>
              <a:rPr lang="fr-FR" dirty="0"/>
              <a:t>de </a:t>
            </a:r>
            <a:r>
              <a:rPr lang="fr-FR" dirty="0" err="1"/>
              <a:t>rowpan</a:t>
            </a:r>
            <a:r>
              <a:rPr lang="fr-FR" dirty="0"/>
              <a:t> et de </a:t>
            </a:r>
            <a:r>
              <a:rPr lang="fr-FR" dirty="0" err="1"/>
              <a:t>colspan</a:t>
            </a:r>
            <a:r>
              <a:rPr lang="fr-FR" dirty="0"/>
              <a:t> dans l'extracteur </a:t>
            </a:r>
            <a:r>
              <a:rPr lang="fr-FR" dirty="0" smtClean="0"/>
              <a:t>html</a:t>
            </a:r>
          </a:p>
          <a:p>
            <a:pPr lvl="2" algn="just"/>
            <a:r>
              <a:rPr lang="fr-FR" dirty="0"/>
              <a:t>Perte de données avec l'extracteur </a:t>
            </a:r>
            <a:r>
              <a:rPr lang="fr-FR" dirty="0" smtClean="0"/>
              <a:t>wiki(lors de l’extraction avec </a:t>
            </a:r>
            <a:r>
              <a:rPr lang="fr-FR" dirty="0" err="1" smtClean="0"/>
              <a:t>Mylyn</a:t>
            </a:r>
            <a:r>
              <a:rPr lang="fr-FR" dirty="0" smtClean="0"/>
              <a:t>)</a:t>
            </a:r>
          </a:p>
          <a:p>
            <a:pPr lvl="2" algn="just"/>
            <a:r>
              <a:rPr lang="fr-FR" dirty="0" smtClean="0"/>
              <a:t>Différence entre le nombre de tableaux extraits en wiki et en html</a:t>
            </a:r>
            <a:endParaRPr lang="fr-FR" dirty="0"/>
          </a:p>
          <a:p>
            <a:pPr lvl="2" algn="just"/>
            <a:r>
              <a:rPr lang="fr-FR" dirty="0"/>
              <a:t>présence de </a:t>
            </a:r>
            <a:r>
              <a:rPr lang="fr-FR" dirty="0" smtClean="0"/>
              <a:t>balises </a:t>
            </a:r>
            <a:r>
              <a:rPr lang="fr-FR" dirty="0" err="1" smtClean="0"/>
              <a:t>ref</a:t>
            </a:r>
            <a:r>
              <a:rPr lang="fr-FR" dirty="0" smtClean="0"/>
              <a:t> et </a:t>
            </a:r>
            <a:r>
              <a:rPr lang="fr-FR" dirty="0" err="1" smtClean="0"/>
              <a:t>br</a:t>
            </a:r>
            <a:r>
              <a:rPr lang="fr-FR" dirty="0" smtClean="0"/>
              <a:t> dans les colonne</a:t>
            </a:r>
          </a:p>
          <a:p>
            <a:pPr lvl="2" algn="just"/>
            <a:r>
              <a:rPr lang="fr-FR" dirty="0"/>
              <a:t>L'extracteur Wiki ne prend pas en compte les tableaux </a:t>
            </a:r>
            <a:r>
              <a:rPr lang="fr-FR" dirty="0" smtClean="0"/>
              <a:t>imbriqués</a:t>
            </a:r>
          </a:p>
          <a:p>
            <a:pPr marL="914400" lvl="2" indent="0" algn="just">
              <a:buNone/>
            </a:pPr>
            <a:r>
              <a:rPr lang="fr-FR" b="1" u="sng" dirty="0" smtClean="0"/>
              <a:t>Html</a:t>
            </a:r>
          </a:p>
          <a:p>
            <a:pPr lvl="2" algn="just"/>
            <a:r>
              <a:rPr lang="fr-FR" dirty="0"/>
              <a:t>L'extracteur HTML </a:t>
            </a:r>
            <a:r>
              <a:rPr lang="fr-FR" dirty="0" smtClean="0"/>
              <a:t>n’extrait pas </a:t>
            </a:r>
            <a:r>
              <a:rPr lang="fr-FR" dirty="0"/>
              <a:t>si le tableau contient des cellules fusionnées ou fractionnées.</a:t>
            </a:r>
            <a:endParaRPr lang="fr-FR" dirty="0" smtClean="0"/>
          </a:p>
          <a:p>
            <a:pPr marL="914400" lvl="2" indent="0" algn="just">
              <a:buNone/>
            </a:pPr>
            <a:r>
              <a:rPr lang="fr-FR" b="1" u="sng" dirty="0" smtClean="0"/>
              <a:t>Wiki et Html</a:t>
            </a:r>
          </a:p>
          <a:p>
            <a:pPr lvl="2" algn="just"/>
            <a:r>
              <a:rPr lang="fr-FR" dirty="0"/>
              <a:t>Différence sur le contenu de chaque </a:t>
            </a:r>
            <a:r>
              <a:rPr lang="fr-FR" dirty="0" smtClean="0"/>
              <a:t>extracteur wiki et </a:t>
            </a:r>
            <a:r>
              <a:rPr lang="fr-FR" dirty="0" err="1" smtClean="0"/>
              <a:t>Biliki</a:t>
            </a:r>
            <a:endParaRPr lang="fr-FR" dirty="0" smtClean="0"/>
          </a:p>
          <a:p>
            <a:pPr lvl="2" algn="just"/>
            <a:r>
              <a:rPr lang="fr-FR" dirty="0"/>
              <a:t>les caractères spéciaux ne sont pas correctement insérés dans les fichiers html et </a:t>
            </a:r>
            <a:r>
              <a:rPr lang="fr-FR" dirty="0" smtClean="0"/>
              <a:t>wiki</a:t>
            </a:r>
            <a:endParaRPr lang="fr-FR" noProof="0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4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8112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sz="2400" dirty="0" smtClean="0"/>
              <a:t>2. </a:t>
            </a:r>
            <a:r>
              <a:rPr lang="fr-FR" sz="2400" b="1" dirty="0" smtClean="0"/>
              <a:t>Validation: </a:t>
            </a:r>
            <a:r>
              <a:rPr lang="fr-FR" sz="2400" dirty="0" smtClean="0"/>
              <a:t>interaction avec le client</a:t>
            </a:r>
          </a:p>
          <a:p>
            <a:pPr marL="457200" lvl="1" indent="0">
              <a:buNone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Validation du cahier de charge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Langage de programmation: java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Délai: 2 mois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Stratégies de test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Tests génériques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Test spécifiques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Pertinence des tableaux</a:t>
            </a:r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noProof="0" dirty="0" smtClean="0"/>
              <a:t>II. </a:t>
            </a:r>
            <a:r>
              <a:rPr lang="fr-FR" sz="3600" noProof="0" dirty="0" smtClean="0"/>
              <a:t>Issus et </a:t>
            </a:r>
            <a:r>
              <a:rPr lang="fr-FR" sz="3600" noProof="0" dirty="0" smtClean="0"/>
              <a:t>Validation (suite)</a:t>
            </a:r>
            <a:endParaRPr lang="fr-FR" sz="360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5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6809"/>
            <a:ext cx="8229600" cy="634082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Les </a:t>
            </a:r>
            <a:r>
              <a:rPr lang="fr-FR" sz="2800" b="1" dirty="0" err="1" smtClean="0"/>
              <a:t>infobox</a:t>
            </a:r>
            <a:endParaRPr lang="fr-FR" sz="28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400599" cy="4617750"/>
          </a:xfrm>
        </p:spPr>
      </p:pic>
      <p:sp>
        <p:nvSpPr>
          <p:cNvPr id="5" name="ZoneTexte 4"/>
          <p:cNvSpPr txBox="1"/>
          <p:nvPr/>
        </p:nvSpPr>
        <p:spPr>
          <a:xfrm>
            <a:off x="1259632" y="908720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Une </a:t>
            </a:r>
            <a:r>
              <a:rPr lang="fr-FR" sz="1400" b="1" dirty="0" err="1"/>
              <a:t>infobox</a:t>
            </a:r>
            <a:r>
              <a:rPr lang="fr-FR" sz="1400" dirty="0"/>
              <a:t> (ou </a:t>
            </a:r>
            <a:r>
              <a:rPr lang="fr-FR" sz="1400" dirty="0" err="1"/>
              <a:t>infoboîte</a:t>
            </a:r>
            <a:r>
              <a:rPr lang="fr-FR" sz="1400" dirty="0"/>
              <a:t>) est une table de données présentant sommairement des informations importantes sur un sujet. Elle prend la forme </a:t>
            </a:r>
            <a:r>
              <a:rPr lang="fr-FR" sz="1400" dirty="0" smtClean="0"/>
              <a:t>d'une </a:t>
            </a:r>
            <a:r>
              <a:rPr lang="fr-FR" sz="1400" dirty="0"/>
              <a:t>cartouche ou d'un encadré, placé en général en haut à droite de l'article.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/>
              <a:t>Tout tableau qui contient les classes  </a:t>
            </a:r>
            <a:r>
              <a:rPr lang="fr-FR" sz="2400" b="1" dirty="0" err="1" smtClean="0"/>
              <a:t>navbox</a:t>
            </a:r>
            <a:r>
              <a:rPr lang="fr-FR" sz="2400" b="1" dirty="0" err="1"/>
              <a:t>_</a:t>
            </a:r>
            <a:r>
              <a:rPr lang="fr-FR" sz="2400" b="1" dirty="0" err="1" smtClean="0"/>
              <a:t>collapsible</a:t>
            </a:r>
            <a:endParaRPr lang="fr-FR" sz="24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25963"/>
          </a:xfrm>
        </p:spPr>
      </p:pic>
      <p:pic>
        <p:nvPicPr>
          <p:cNvPr id="8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199"/>
            <a:ext cx="4038600" cy="46371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/>
              <a:t>Les tableaux qui ont au moins un td qui contient un div ou un </a:t>
            </a:r>
            <a:r>
              <a:rPr lang="fr-FR" sz="2400" b="1" dirty="0" err="1" smtClean="0"/>
              <a:t>ul</a:t>
            </a:r>
            <a:endParaRPr lang="fr-FR" sz="24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" y="1600200"/>
            <a:ext cx="3911604" cy="4525963"/>
          </a:xfrm>
        </p:spPr>
      </p:pic>
      <p:pic>
        <p:nvPicPr>
          <p:cNvPr id="6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1489"/>
            <a:ext cx="4038600" cy="45046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4944</TotalTime>
  <Words>927</Words>
  <Application>Microsoft Office PowerPoint</Application>
  <PresentationFormat>Affichage à l'écran (4:3)</PresentationFormat>
  <Paragraphs>177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Projet « Wikipédia Matrix »</vt:lpstr>
      <vt:lpstr>Introduction</vt:lpstr>
      <vt:lpstr>Plan</vt:lpstr>
      <vt:lpstr>I. Problématique</vt:lpstr>
      <vt:lpstr>II. Issus et Validation</vt:lpstr>
      <vt:lpstr>II. Issus et Validation (suite)</vt:lpstr>
      <vt:lpstr>Les infobox</vt:lpstr>
      <vt:lpstr>Tout tableau qui contient les classes  navbox_collapsible</vt:lpstr>
      <vt:lpstr>Les tableaux qui ont au moins un td qui contient un div ou un ul</vt:lpstr>
      <vt:lpstr>Tout tableau qui contient les classes mbox-image</vt:lpstr>
      <vt:lpstr> III. Implémentation, architecture et technologies </vt:lpstr>
      <vt:lpstr>III. Implémentation, architecture et technologies (suite)</vt:lpstr>
      <vt:lpstr>III. Implémentation, architecture et technologies (suite)</vt:lpstr>
      <vt:lpstr>III. Implémentation, architecture et technologies (suite)</vt:lpstr>
      <vt:lpstr>III. Implémentation, architecture et technologies (suite)</vt:lpstr>
      <vt:lpstr>IV. Stratégies de test</vt:lpstr>
      <vt:lpstr>  VI. Limites et perspectives d’amélioration  </vt:lpstr>
      <vt:lpstr> VI. Limites et perspectives d’amélioration(suite) </vt:lpstr>
      <vt:lpstr>Conclusion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WikiMatrix</dc:title>
  <dc:creator>TOSHIBA</dc:creator>
  <cp:lastModifiedBy>Coumba Mboup</cp:lastModifiedBy>
  <cp:revision>137</cp:revision>
  <dcterms:created xsi:type="dcterms:W3CDTF">2019-01-10T11:06:13Z</dcterms:created>
  <dcterms:modified xsi:type="dcterms:W3CDTF">2019-12-20T21:27:03Z</dcterms:modified>
</cp:coreProperties>
</file>