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Th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31726E-E6DA-4839-983B-88DDFAB2DE63}">
  <a:tblStyle styleId="{B131726E-E6DA-4839-983B-88DDFAB2DE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7B0975A-C761-4373-B3C4-D79CDA15F3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33f6b3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33f6b3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33f6b39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33f6b39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3f6b39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33f6b39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3f6b39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33f6b39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33f6b398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33f6b398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3f6b398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33f6b398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The best RMSE is achieved for </a:t>
            </a:r>
            <a:r>
              <a:rPr b="1" lang="en" sz="1200">
                <a:solidFill>
                  <a:schemeClr val="dk1"/>
                </a:solidFill>
              </a:rPr>
              <a:t>k=3</a:t>
            </a:r>
            <a:r>
              <a:rPr lang="en" sz="1200">
                <a:solidFill>
                  <a:schemeClr val="dk1"/>
                </a:solidFill>
              </a:rPr>
              <a:t>. As we can see that the value of K is very low, it implies that the model will capture just the local structure and may have captured noise.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33f6b398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33f6b39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33f6b398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33f6b39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5a72e7cd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5a72e7cd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ootersaalu/amazon-top-50-bestselling-books-2009-2019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6900" y="144850"/>
            <a:ext cx="5717100" cy="20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B5394"/>
                </a:solidFill>
              </a:rPr>
              <a:t>Analysis and prediction of the characteristics of </a:t>
            </a:r>
            <a:r>
              <a:rPr lang="en" sz="3300">
                <a:solidFill>
                  <a:srgbClr val="0B5394"/>
                </a:solidFill>
              </a:rPr>
              <a:t>Amazon Top 50 Bestselling Books 2009 - 2019</a:t>
            </a:r>
            <a:endParaRPr sz="3300"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623100" y="3109500"/>
            <a:ext cx="25209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E599"/>
                </a:solidFill>
              </a:rPr>
              <a:t>BAN620 Group 5</a:t>
            </a:r>
            <a:endParaRPr b="1" sz="1600">
              <a:solidFill>
                <a:srgbClr val="FFE599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</a:rPr>
              <a:t>Abhishek Yadav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</a:rPr>
              <a:t>Devi Nadimpally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</a:rPr>
              <a:t>Priyanka Shah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</a:rPr>
              <a:t>Sayali Peshwe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</a:rPr>
              <a:t>Uttara Dabbiru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</a:rPr>
              <a:t>Victor Antony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/>
          <p:nvPr/>
        </p:nvSpPr>
        <p:spPr>
          <a:xfrm>
            <a:off x="-7250" y="-7250"/>
            <a:ext cx="9144000" cy="81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Conclusions and Recommendations</a:t>
            </a:r>
            <a:endParaRPr b="1" sz="1800">
              <a:solidFill>
                <a:srgbClr val="FFFFFF"/>
              </a:solidFill>
            </a:endParaRPr>
          </a:p>
        </p:txBody>
      </p:sp>
      <p:grpSp>
        <p:nvGrpSpPr>
          <p:cNvPr id="223" name="Google Shape;223;p22"/>
          <p:cNvGrpSpPr/>
          <p:nvPr/>
        </p:nvGrpSpPr>
        <p:grpSpPr>
          <a:xfrm>
            <a:off x="274570" y="3260991"/>
            <a:ext cx="6585946" cy="1136357"/>
            <a:chOff x="1593000" y="2322568"/>
            <a:chExt cx="5957975" cy="643500"/>
          </a:xfrm>
        </p:grpSpPr>
        <p:sp>
          <p:nvSpPr>
            <p:cNvPr id="224" name="Google Shape;224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 Medium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The more popular Genre for the future year is NonFiction</a:t>
              </a:r>
              <a:endParaRPr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 Medium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Title of the book affects Genre</a:t>
              </a:r>
              <a:endParaRPr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900"/>
                <a:buFont typeface="Roboto"/>
                <a:buChar char="●"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 Name/Title of 5-13 words are usually used for NonFiction books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" name="Google Shape;231;p22"/>
          <p:cNvGrpSpPr/>
          <p:nvPr/>
        </p:nvGrpSpPr>
        <p:grpSpPr>
          <a:xfrm>
            <a:off x="274570" y="2104124"/>
            <a:ext cx="6585946" cy="1136357"/>
            <a:chOff x="1593000" y="2322568"/>
            <a:chExt cx="5957975" cy="643500"/>
          </a:xfrm>
        </p:grpSpPr>
        <p:sp>
          <p:nvSpPr>
            <p:cNvPr id="232" name="Google Shape;232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 Medium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Genre and </a:t>
              </a:r>
              <a:r>
                <a:rPr lang="en" sz="9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User Rating are the main predictors for Price</a:t>
              </a:r>
              <a:endParaRPr sz="9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 Medium"/>
                <a:buChar char="●"/>
              </a:pPr>
              <a:r>
                <a:rPr lang="en" sz="9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Reviews</a:t>
              </a:r>
              <a:r>
                <a:rPr lang="en" sz="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slightly affect the Price of a book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900"/>
                <a:buFont typeface="Roboto"/>
                <a:buChar char="●"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New Authors should try to produce NonFiction books as they are priced higher. 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900"/>
                <a:buFont typeface="Roboto"/>
                <a:buChar char="●"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Since we can predict Reviews(sales), we can make use of this to determine the best price 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" name="Google Shape;239;p22"/>
          <p:cNvGrpSpPr/>
          <p:nvPr/>
        </p:nvGrpSpPr>
        <p:grpSpPr>
          <a:xfrm>
            <a:off x="274570" y="947241"/>
            <a:ext cx="6585946" cy="1136357"/>
            <a:chOff x="1593000" y="2322568"/>
            <a:chExt cx="5957975" cy="643500"/>
          </a:xfrm>
        </p:grpSpPr>
        <p:sp>
          <p:nvSpPr>
            <p:cNvPr id="240" name="Google Shape;240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900"/>
                <a:buFont typeface="Roboto"/>
                <a:buChar char="●"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Choose Name/Title with less than 10-12 words to sell more books. 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1103481" y="1077575"/>
            <a:ext cx="21453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Amazon User Ratings, Genre and the Number of words used for the title of the book affect the number of books sold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7250" y="-7250"/>
            <a:ext cx="9144000" cy="81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Problem Context and Objectives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9700" y="800375"/>
            <a:ext cx="6092400" cy="4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Recently Amazon released it’s bestsellers list of books from 2009-2019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factors contribute to making a book a bestseller and do we notice any trends ?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one/all of these factors be utilized in order to optimize or increase other </a:t>
            </a:r>
            <a:br>
              <a:rPr lang="en" sz="1200"/>
            </a:br>
            <a:r>
              <a:rPr lang="en" sz="1200"/>
              <a:t>factor(s)?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other words, can we help the writers and publishers to increase their sales.</a:t>
            </a:r>
            <a:br>
              <a:rPr lang="en" sz="1200"/>
            </a:br>
            <a:br>
              <a:rPr lang="en" sz="1200"/>
            </a:b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Main objectives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Analyze the factors the affect the book sales and predict the minimum number of bestseller books that would be bought by users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Analyze the factors that affect the price of the bestsellers books and predict the average price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Predict the more popular Genre for the future year based on factors like </a:t>
            </a:r>
            <a:br>
              <a:rPr lang="en" sz="1200"/>
            </a:br>
            <a:r>
              <a:rPr lang="en" sz="1200"/>
              <a:t>Author’s popularity, User Rating, Reviews, Price, Title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63" name="Google Shape;63;p14"/>
          <p:cNvGrpSpPr/>
          <p:nvPr/>
        </p:nvGrpSpPr>
        <p:grpSpPr>
          <a:xfrm>
            <a:off x="6126503" y="1436235"/>
            <a:ext cx="923616" cy="990721"/>
            <a:chOff x="4447194" y="1815766"/>
            <a:chExt cx="2440200" cy="2440200"/>
          </a:xfrm>
        </p:grpSpPr>
        <p:sp>
          <p:nvSpPr>
            <p:cNvPr id="64" name="Google Shape;64;p14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Author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5740227" y="1154679"/>
            <a:ext cx="747568" cy="744078"/>
            <a:chOff x="3418204" y="1374053"/>
            <a:chExt cx="1496333" cy="1423800"/>
          </a:xfrm>
        </p:grpSpPr>
        <p:sp>
          <p:nvSpPr>
            <p:cNvPr id="67" name="Google Shape;67;p14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3418204" y="1613617"/>
              <a:ext cx="1268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Genre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5822890" y="811450"/>
            <a:ext cx="1166844" cy="744131"/>
            <a:chOff x="3571058" y="671826"/>
            <a:chExt cx="2471080" cy="1446600"/>
          </a:xfrm>
        </p:grpSpPr>
        <p:sp>
          <p:nvSpPr>
            <p:cNvPr id="70" name="Google Shape;70;p14"/>
            <p:cNvSpPr/>
            <p:nvPr/>
          </p:nvSpPr>
          <p:spPr>
            <a:xfrm rot="173412">
              <a:off x="3570332" y="700627"/>
              <a:ext cx="1142353" cy="987300"/>
            </a:xfrm>
            <a:prstGeom prst="ellipse">
              <a:avLst/>
            </a:prstGeom>
            <a:solidFill>
              <a:srgbClr val="E9A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568538" y="671826"/>
              <a:ext cx="1473600" cy="1446600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Price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72" name="Google Shape;72;p14"/>
          <p:cNvSpPr txBox="1"/>
          <p:nvPr/>
        </p:nvSpPr>
        <p:spPr>
          <a:xfrm>
            <a:off x="5825713" y="941750"/>
            <a:ext cx="5766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Others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7366559" y="3469204"/>
            <a:ext cx="785400" cy="7959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74" name="Google Shape;74;p14"/>
          <p:cNvGrpSpPr/>
          <p:nvPr/>
        </p:nvGrpSpPr>
        <p:grpSpPr>
          <a:xfrm>
            <a:off x="7531930" y="3236255"/>
            <a:ext cx="1755843" cy="1987584"/>
            <a:chOff x="4184863" y="1520198"/>
            <a:chExt cx="2958454" cy="3298347"/>
          </a:xfrm>
        </p:grpSpPr>
        <p:sp>
          <p:nvSpPr>
            <p:cNvPr id="75" name="Google Shape;75;p14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307BF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Analyze and Predict Genre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6744277" y="2277198"/>
            <a:ext cx="1954738" cy="1942129"/>
            <a:chOff x="2857731" y="-71332"/>
            <a:chExt cx="3293577" cy="3222916"/>
          </a:xfrm>
        </p:grpSpPr>
        <p:sp>
          <p:nvSpPr>
            <p:cNvPr id="79" name="Google Shape;79;p14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0D5DDF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Analyze &amp; Predict Sales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6211407" y="3335366"/>
            <a:ext cx="2032401" cy="1881485"/>
            <a:chOff x="1959887" y="1684671"/>
            <a:chExt cx="3424433" cy="3122279"/>
          </a:xfrm>
        </p:grpSpPr>
        <p:sp>
          <p:nvSpPr>
            <p:cNvPr id="83" name="Google Shape;83;p14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0944A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Analyze &amp; Predict Price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475" y="2357873"/>
            <a:ext cx="576600" cy="5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7366550" y="3722250"/>
            <a:ext cx="785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Objectives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25" y="837800"/>
            <a:ext cx="1991201" cy="14393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7250" y="-7250"/>
            <a:ext cx="9144000" cy="81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Description of dataset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95" name="Google Shape;95;p15"/>
          <p:cNvGraphicFramePr/>
          <p:nvPr/>
        </p:nvGraphicFramePr>
        <p:xfrm>
          <a:off x="130950" y="184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{B131726E-E6DA-4839-983B-88DDFAB2DE63}</a:tableStyleId>
              </a:tblPr>
              <a:tblGrid>
                <a:gridCol w="876850"/>
                <a:gridCol w="3084875"/>
                <a:gridCol w="945925"/>
              </a:tblGrid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Name of variable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Description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DataType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Name/Title of the book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Categorical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4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Author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Author of the book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Categorical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Rating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Amazon user Rating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Continuous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Reviews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written reviews for book on amazon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Continuous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Price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Price of the book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Continuous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Year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year when the book is ranked as bestseller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Categorical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Genre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Whether book is Fiction or Nonfiction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Categorical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96" name="Google Shape;96;p15"/>
          <p:cNvSpPr txBox="1"/>
          <p:nvPr/>
        </p:nvSpPr>
        <p:spPr>
          <a:xfrm>
            <a:off x="275825" y="964450"/>
            <a:ext cx="59436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set 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Amazon Top 50 Bestselling Books 2009 - 2019</a:t>
            </a:r>
            <a:r>
              <a:rPr lang="en" sz="1100">
                <a:solidFill>
                  <a:schemeClr val="dk1"/>
                </a:solidFill>
              </a:rPr>
              <a:t> (Source - www.kaggle.com)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data set contains a total of 550 books written by various authors from 2009-2019 along with price. There are Reviews and User Ratings given to the books. </a:t>
            </a:r>
            <a:endParaRPr sz="1100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1468" l="0" r="0" t="0"/>
          <a:stretch/>
        </p:blipFill>
        <p:spPr>
          <a:xfrm>
            <a:off x="5270700" y="1848325"/>
            <a:ext cx="3642976" cy="2534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-7250" y="-7250"/>
            <a:ext cx="9144000" cy="81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Initial Analysis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0" y="876575"/>
            <a:ext cx="8982900" cy="4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were duplicate authors because of spacing issue. They were merged into one.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Author, gives life to a book. But how to derive meaning out of Author?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believed the number of words chosen for the Name or Title of the book has an impact on the reader. </a:t>
            </a:r>
            <a:br>
              <a:rPr lang="en" sz="1200"/>
            </a:br>
            <a:r>
              <a:rPr lang="en" sz="1200"/>
              <a:t>As such we believed this may affect the number of books bought. 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considered Reviews as the count of the minimum number of books sold.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Summary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→ Train Data(300 rows) , Validation Data(200 rows), Test Data(50 rows)</a:t>
            </a:r>
            <a:endParaRPr sz="1200"/>
          </a:p>
        </p:txBody>
      </p:sp>
      <p:sp>
        <p:nvSpPr>
          <p:cNvPr id="105" name="Google Shape;105;p16"/>
          <p:cNvSpPr/>
          <p:nvPr/>
        </p:nvSpPr>
        <p:spPr>
          <a:xfrm>
            <a:off x="550575" y="1516284"/>
            <a:ext cx="1113000" cy="325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Author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(248 unique values)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0121" y="1426880"/>
            <a:ext cx="2084700" cy="503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Conversion(based on # of times author appeared in best sellers list)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4629924" y="1372700"/>
            <a:ext cx="2288400" cy="61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Popularity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Low (1) - 130 books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Medium(2) - 116 books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High (3 or more) - 304 books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08" name="Google Shape;108;p16"/>
          <p:cNvCxnSpPr>
            <a:stCxn id="105" idx="3"/>
            <a:endCxn id="106" idx="1"/>
          </p:cNvCxnSpPr>
          <p:nvPr/>
        </p:nvCxnSpPr>
        <p:spPr>
          <a:xfrm flipH="1" rot="10800000">
            <a:off x="1663575" y="1678584"/>
            <a:ext cx="36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6"/>
          <p:cNvCxnSpPr>
            <a:stCxn id="106" idx="3"/>
            <a:endCxn id="107" idx="1"/>
          </p:cNvCxnSpPr>
          <p:nvPr/>
        </p:nvCxnSpPr>
        <p:spPr>
          <a:xfrm>
            <a:off x="4114821" y="1678730"/>
            <a:ext cx="5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" name="Google Shape;110;p16"/>
          <p:cNvSpPr/>
          <p:nvPr/>
        </p:nvSpPr>
        <p:spPr>
          <a:xfrm>
            <a:off x="554050" y="2596850"/>
            <a:ext cx="1093500" cy="369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Name/Title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*</a:t>
            </a:r>
            <a:r>
              <a:rPr lang="en" sz="800">
                <a:solidFill>
                  <a:srgbClr val="0000FF"/>
                </a:solidFill>
              </a:rPr>
              <a:t>categorical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008032" y="2495100"/>
            <a:ext cx="2048700" cy="573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Words_Name (</a:t>
            </a:r>
            <a:r>
              <a:rPr lang="en" sz="800">
                <a:solidFill>
                  <a:schemeClr val="dk1"/>
                </a:solidFill>
              </a:rPr>
              <a:t>number of words used for Name/Title of the book</a:t>
            </a:r>
            <a:r>
              <a:rPr lang="en" sz="1000">
                <a:solidFill>
                  <a:schemeClr val="dk1"/>
                </a:solidFill>
              </a:rPr>
              <a:t>)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*</a:t>
            </a:r>
            <a:r>
              <a:rPr lang="en" sz="800">
                <a:solidFill>
                  <a:srgbClr val="0000FF"/>
                </a:solidFill>
              </a:rPr>
              <a:t>continuous</a:t>
            </a:r>
            <a:endParaRPr sz="500">
              <a:solidFill>
                <a:srgbClr val="0000FF"/>
              </a:solidFill>
            </a:endParaRPr>
          </a:p>
        </p:txBody>
      </p:sp>
      <p:cxnSp>
        <p:nvCxnSpPr>
          <p:cNvPr id="112" name="Google Shape;112;p16"/>
          <p:cNvCxnSpPr>
            <a:stCxn id="110" idx="3"/>
            <a:endCxn id="111" idx="1"/>
          </p:cNvCxnSpPr>
          <p:nvPr/>
        </p:nvCxnSpPr>
        <p:spPr>
          <a:xfrm>
            <a:off x="1647550" y="2781800"/>
            <a:ext cx="36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75" y="3546300"/>
            <a:ext cx="5558399" cy="10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-7250" y="-7250"/>
            <a:ext cx="9144000" cy="81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Initial Analysis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642250" y="3238350"/>
            <a:ext cx="175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68" y="3598289"/>
            <a:ext cx="2304287" cy="138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75" y="888469"/>
            <a:ext cx="2304289" cy="138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5475" y="897860"/>
            <a:ext cx="2300576" cy="13898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7"/>
          <p:cNvGrpSpPr/>
          <p:nvPr/>
        </p:nvGrpSpPr>
        <p:grpSpPr>
          <a:xfrm>
            <a:off x="1589218" y="2508609"/>
            <a:ext cx="1486265" cy="1128099"/>
            <a:chOff x="2744109" y="1597469"/>
            <a:chExt cx="1827900" cy="2399700"/>
          </a:xfrm>
        </p:grpSpPr>
        <p:sp>
          <p:nvSpPr>
            <p:cNvPr id="125" name="Google Shape;125;p17"/>
            <p:cNvSpPr/>
            <p:nvPr/>
          </p:nvSpPr>
          <p:spPr>
            <a:xfrm rot="5400000">
              <a:off x="2458209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 flipH="1" rot="10800000">
              <a:off x="283404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2813851" y="1641695"/>
              <a:ext cx="1737900" cy="19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Books with title with less than 30 words received more reviews .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number of reviews is decreasing significantly for bigger titles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3091187" y="2296534"/>
            <a:ext cx="1494125" cy="1128099"/>
            <a:chOff x="4572009" y="1146343"/>
            <a:chExt cx="1827900" cy="2399700"/>
          </a:xfrm>
        </p:grpSpPr>
        <p:sp>
          <p:nvSpPr>
            <p:cNvPr id="129" name="Google Shape;129;p17"/>
            <p:cNvSpPr/>
            <p:nvPr/>
          </p:nvSpPr>
          <p:spPr>
            <a:xfrm rot="-5400000">
              <a:off x="4286109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4660612" y="1795518"/>
              <a:ext cx="1649400" cy="16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Most of the books with a  rating greater than 4.0 are priced within $25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4561871" y="2508609"/>
            <a:ext cx="1486265" cy="1128099"/>
            <a:chOff x="6400059" y="1597469"/>
            <a:chExt cx="1827900" cy="2399700"/>
          </a:xfrm>
        </p:grpSpPr>
        <p:sp>
          <p:nvSpPr>
            <p:cNvPr id="133" name="Google Shape;133;p17"/>
            <p:cNvSpPr/>
            <p:nvPr/>
          </p:nvSpPr>
          <p:spPr>
            <a:xfrm rot="5400000">
              <a:off x="6114159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 rot="10800000">
              <a:off x="648999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6448196" y="1708400"/>
              <a:ext cx="1764900" cy="17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Non-Fiction books are more popular than fiction books 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Fiction books were more popular in the Year 2014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914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9144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  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6436388" y="2294154"/>
            <a:ext cx="1903449" cy="2535283"/>
            <a:chOff x="2744034" y="1146343"/>
            <a:chExt cx="1827954" cy="2399700"/>
          </a:xfrm>
        </p:grpSpPr>
        <p:sp>
          <p:nvSpPr>
            <p:cNvPr id="137" name="Google Shape;137;p17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832588" y="1686391"/>
              <a:ext cx="1739400" cy="18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negative correlation between Price and Rating shows a decrease in rating with a price increase. 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negative correlation between Price and Reviews indicates more reviews for cheap books.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Correlation between Word_name and Reviews shows low reviews for big title books.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Rating is independent of Reviews received on the book.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91451" y="2296534"/>
            <a:ext cx="1497645" cy="1128099"/>
            <a:chOff x="902064" y="1146343"/>
            <a:chExt cx="1841895" cy="2399700"/>
          </a:xfrm>
        </p:grpSpPr>
        <p:sp>
          <p:nvSpPr>
            <p:cNvPr id="141" name="Google Shape;141;p17"/>
            <p:cNvSpPr/>
            <p:nvPr/>
          </p:nvSpPr>
          <p:spPr>
            <a:xfrm rot="-5400000">
              <a:off x="630159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 flipH="1">
              <a:off x="100462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902064" y="1429032"/>
              <a:ext cx="1649400" cy="19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914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Books with most reviews  are  priced less than $25 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914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914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Books priced more than $40  received fewer reviews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</a:endParaRPr>
            </a:p>
          </p:txBody>
        </p:sp>
      </p:grp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5550" y="897850"/>
            <a:ext cx="3993100" cy="138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6600" y="3662638"/>
            <a:ext cx="2304287" cy="138988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17"/>
          <p:cNvSpPr txBox="1"/>
          <p:nvPr/>
        </p:nvSpPr>
        <p:spPr>
          <a:xfrm>
            <a:off x="1718975" y="2632175"/>
            <a:ext cx="1242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2048000" y="2632175"/>
            <a:ext cx="913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1725700" y="2632175"/>
            <a:ext cx="13095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214875" y="2551600"/>
            <a:ext cx="9132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-7250" y="-7250"/>
            <a:ext cx="9144000" cy="81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Analysis and Prediction for Sales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-7125" y="811450"/>
            <a:ext cx="9144000" cy="4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36425" y="591550"/>
            <a:ext cx="5889600" cy="4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kNN Algorithm: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Using kNN we intend  to predict the minimum number of reviews for Genre: Fiction and Nonfiction.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best RMSE is achieved for </a:t>
            </a:r>
            <a:r>
              <a:rPr b="1" lang="en" sz="1200">
                <a:solidFill>
                  <a:schemeClr val="dk1"/>
                </a:solidFill>
              </a:rPr>
              <a:t>k=3 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RMSE calculated on validation data: 9850.18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Decision Tree Algorithm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achieved a better accuracy as compared to KNN for the best pruned tree.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Further, we employed techniques like Cross validation, random forest in view of achieving a better accuracy as compared to kNN.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 is interesting to find out that number of words in a title can possibly influence the number of reviews!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75" y="3163975"/>
            <a:ext cx="2962950" cy="12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875" y="847675"/>
            <a:ext cx="2588750" cy="197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1868" y="2855800"/>
            <a:ext cx="2588756" cy="20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3392500" y="3629938"/>
            <a:ext cx="2398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Average no. of Reviews predicted for test set: </a:t>
            </a:r>
            <a:r>
              <a:rPr b="1" lang="en" sz="1100">
                <a:solidFill>
                  <a:srgbClr val="4A86E8"/>
                </a:solidFill>
              </a:rPr>
              <a:t>13900</a:t>
            </a:r>
            <a:endParaRPr b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-7250" y="-7250"/>
            <a:ext cx="9144000" cy="81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Analysis and Prediction for Price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6675" y="834300"/>
            <a:ext cx="6204300" cy="4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Model</a:t>
            </a:r>
            <a:r>
              <a:rPr lang="en" sz="1100"/>
              <a:t> - We used Multiple Linear Regression to analyze the factors that affect Price and to predict the average price of the best sellers book.  -- lm(Price ~ ., data=bookstrain.df)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Observations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 order to find the best subset of variables </a:t>
            </a:r>
            <a:r>
              <a:rPr lang="en" sz="1100">
                <a:solidFill>
                  <a:srgbClr val="0000FF"/>
                </a:solidFill>
              </a:rPr>
              <a:t>Exhaustive Search</a:t>
            </a:r>
            <a:r>
              <a:rPr lang="en" sz="1100"/>
              <a:t> and </a:t>
            </a:r>
            <a:r>
              <a:rPr lang="en" sz="1100">
                <a:solidFill>
                  <a:srgbClr val="0000FF"/>
                </a:solidFill>
              </a:rPr>
              <a:t>Backward Search</a:t>
            </a:r>
            <a:r>
              <a:rPr lang="en" sz="1100"/>
              <a:t> was run.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Best variables suggested : User.Rating , Reviews &amp; Genre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Accuracy was slightly less : RMSE: 8.65, MPE: -49.85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Final Model</a:t>
            </a:r>
            <a:r>
              <a:rPr lang="en" sz="1100"/>
              <a:t> : (lm(Price ~ User.Rating, Genre, Reviews), data=</a:t>
            </a:r>
            <a:r>
              <a:rPr lang="en" sz="1100">
                <a:solidFill>
                  <a:schemeClr val="dk1"/>
                </a:solidFill>
              </a:rPr>
              <a:t>bookstrain.df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Prediction Results(on Test Data)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Accuracy : </a:t>
            </a:r>
            <a:r>
              <a:rPr lang="en" sz="1100">
                <a:solidFill>
                  <a:schemeClr val="dk1"/>
                </a:solidFill>
              </a:rPr>
              <a:t>RMSE: 8.65, MPE: -62.82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Mean Predicted price : </a:t>
            </a:r>
            <a:r>
              <a:rPr b="1" lang="en" sz="1100">
                <a:solidFill>
                  <a:srgbClr val="4A86E8"/>
                </a:solidFill>
              </a:rPr>
              <a:t>$14.06</a:t>
            </a:r>
            <a:endParaRPr b="1" sz="1100">
              <a:solidFill>
                <a:srgbClr val="4A86E8"/>
              </a:solidFill>
            </a:endParaRPr>
          </a:p>
        </p:txBody>
      </p:sp>
      <p:graphicFrame>
        <p:nvGraphicFramePr>
          <p:cNvPr id="169" name="Google Shape;169;p19"/>
          <p:cNvGraphicFramePr/>
          <p:nvPr/>
        </p:nvGraphicFramePr>
        <p:xfrm>
          <a:off x="112150" y="16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{F7B0975A-C761-4373-B3C4-D79CDA15F346}</a:tableStyleId>
              </a:tblPr>
              <a:tblGrid>
                <a:gridCol w="3256500"/>
                <a:gridCol w="1228525"/>
              </a:tblGrid>
              <a:tr h="3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 Data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4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Significant variables(at 95% Confidence): User.Rating, Genre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Residual standard error: 11.85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Adjusted R-squared:  0.04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RMSE : 8.6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MPE: -49.8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174" y="3409850"/>
            <a:ext cx="4151576" cy="13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6150" y="2378063"/>
            <a:ext cx="2027516" cy="9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/>
          <p:nvPr/>
        </p:nvSpPr>
        <p:spPr>
          <a:xfrm rot="850443">
            <a:off x="3815228" y="3140895"/>
            <a:ext cx="1573091" cy="695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 rot="-551354">
            <a:off x="5166137" y="2704424"/>
            <a:ext cx="1262401" cy="69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2500" y="834300"/>
            <a:ext cx="2274824" cy="1451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-7250" y="-7250"/>
            <a:ext cx="9144000" cy="81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Analysis and Prediction for Genre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87825" y="991075"/>
            <a:ext cx="4584900" cy="3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Model</a:t>
            </a:r>
            <a:r>
              <a:rPr lang="en" sz="1100"/>
              <a:t> - We used Logistic Regression </a:t>
            </a:r>
            <a:r>
              <a:rPr lang="en" sz="1100">
                <a:solidFill>
                  <a:schemeClr val="dk1"/>
                </a:solidFill>
              </a:rPr>
              <a:t>and CART</a:t>
            </a:r>
            <a:r>
              <a:rPr lang="en" sz="1100"/>
              <a:t> algorithm to predict most popular Genre for</a:t>
            </a:r>
            <a:r>
              <a:rPr lang="en" sz="1100"/>
              <a:t> the future (eg 2020).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Logit Algorithm: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Accuracy on validation data : 70% 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Sensitivity(Fiction): 60%   ,   Specificity(NonFiction): 77.6%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Decile chart - We do not see a consistent decline in the number of cases predicted.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CART Algorithm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We got higher accuracy of 73.2% on default tree as compared to Logit.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With Random Forests we got higher accuracy of 81.6%.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Sensitivity(Fiction): 77.5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%   ,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Specificity(NonFiction): 84.6%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Prediction Results(on Test Data)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Accuracy: 88% , with wider confidence interval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Sensitivity(Fiction): 84.2%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Specificity(NonFiction): 90.3%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Predicted Genre : </a:t>
            </a:r>
            <a:r>
              <a:rPr b="1" lang="en" sz="1100">
                <a:solidFill>
                  <a:srgbClr val="4A86E8"/>
                </a:solidFill>
              </a:rPr>
              <a:t>NonFiction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425" y="819288"/>
            <a:ext cx="2107474" cy="175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900" y="814225"/>
            <a:ext cx="2088322" cy="172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2200" y="2546836"/>
            <a:ext cx="2754448" cy="2268889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/>
          <p:nvPr/>
        </p:nvSpPr>
        <p:spPr>
          <a:xfrm>
            <a:off x="-7250" y="-7250"/>
            <a:ext cx="9144000" cy="81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Comparison and Learnings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2" name="Google Shape;192;p21"/>
          <p:cNvGrpSpPr/>
          <p:nvPr/>
        </p:nvGrpSpPr>
        <p:grpSpPr>
          <a:xfrm>
            <a:off x="772154" y="984313"/>
            <a:ext cx="2503346" cy="3821625"/>
            <a:chOff x="1118224" y="283725"/>
            <a:chExt cx="2090826" cy="4076400"/>
          </a:xfrm>
        </p:grpSpPr>
        <p:sp>
          <p:nvSpPr>
            <p:cNvPr id="193" name="Google Shape;193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1233923" y="891698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A86E8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1225216" y="1362586"/>
              <a:ext cx="1815000" cy="126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The best pruned tree and the Random forest showed an improved accuracy as compared to kNN.</a:t>
              </a:r>
              <a:endParaRPr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Random Forest indicated User Ratings, Genre &amp; Title word count are influential variables</a:t>
              </a:r>
              <a:endParaRPr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Reviews(Sales)</a:t>
              </a:r>
              <a:endParaRPr>
                <a:solidFill>
                  <a:srgbClr val="4A86E8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Our initial assumption about the Title word count may affect sales,  turned out to be true.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21"/>
          <p:cNvGrpSpPr/>
          <p:nvPr/>
        </p:nvGrpSpPr>
        <p:grpSpPr>
          <a:xfrm>
            <a:off x="3340108" y="978896"/>
            <a:ext cx="2513206" cy="3818772"/>
            <a:chOff x="1112207" y="283725"/>
            <a:chExt cx="2157443" cy="4076400"/>
          </a:xfrm>
        </p:grpSpPr>
        <p:sp>
          <p:nvSpPr>
            <p:cNvPr id="201" name="Google Shape;201;p21"/>
            <p:cNvSpPr/>
            <p:nvPr/>
          </p:nvSpPr>
          <p:spPr>
            <a:xfrm>
              <a:off x="1178650" y="283725"/>
              <a:ext cx="2091000" cy="4076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112207" y="341749"/>
              <a:ext cx="21018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1233923" y="890263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C78D8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Exhaustive Search(ES) vs Backward Search(BS)</a:t>
              </a:r>
              <a:endParaRPr sz="1200">
                <a:solidFill>
                  <a:srgbClr val="3C78D8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1233844" y="470590"/>
              <a:ext cx="1815000" cy="8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Price</a:t>
              </a:r>
              <a:endParaRPr b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117864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 decided to use Reviews in the final model since we can predict reviews(Sales)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21"/>
          <p:cNvGrpSpPr/>
          <p:nvPr/>
        </p:nvGrpSpPr>
        <p:grpSpPr>
          <a:xfrm>
            <a:off x="5843895" y="979195"/>
            <a:ext cx="2603689" cy="3818772"/>
            <a:chOff x="1038164" y="301154"/>
            <a:chExt cx="2322235" cy="4076400"/>
          </a:xfrm>
        </p:grpSpPr>
        <p:sp>
          <p:nvSpPr>
            <p:cNvPr id="208" name="Google Shape;208;p21"/>
            <p:cNvSpPr/>
            <p:nvPr/>
          </p:nvSpPr>
          <p:spPr>
            <a:xfrm>
              <a:off x="1191099" y="301154"/>
              <a:ext cx="2169300" cy="4076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112110" y="359101"/>
              <a:ext cx="2185800" cy="2489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225914" y="921898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C78D8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Logit Vs Decision Trees</a:t>
              </a:r>
              <a:endParaRPr sz="1200">
                <a:solidFill>
                  <a:srgbClr val="3C78D8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065760" y="1370307"/>
              <a:ext cx="1975200" cy="11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In Logit, the Decile chart bars did not consistently decline</a:t>
              </a:r>
              <a:endParaRPr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CART algorithm selected important variables on the top of the tree and gave a better model</a:t>
              </a:r>
              <a:endParaRPr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Random Forest showed the main variables were Title word count and Reviews</a:t>
              </a:r>
              <a:endParaRPr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256424" y="470627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Genre</a:t>
              </a:r>
              <a:endParaRPr b="1" sz="40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 rot="5400000">
              <a:off x="1938871" y="2772912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038164" y="3073138"/>
              <a:ext cx="21756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6510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Random Forest in this dataset always gave the better accuracy  for both Reviews and Genre.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510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When we increased the records in the test data the accuracy decreased for the test data than validation.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5" name="Google Shape;215;p21"/>
          <p:cNvSpPr txBox="1"/>
          <p:nvPr/>
        </p:nvSpPr>
        <p:spPr>
          <a:xfrm>
            <a:off x="3321325" y="1995750"/>
            <a:ext cx="2274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Standard Linear regression model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showed the significant variables are User.Rating &amp; Genre </a:t>
            </a:r>
            <a:endParaRPr sz="8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ES and BS showed the main variables are User.Rating, Genre and Reviews</a:t>
            </a:r>
            <a:endParaRPr sz="8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1009050" y="1546225"/>
            <a:ext cx="2064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edium"/>
                <a:ea typeface="Roboto Medium"/>
                <a:cs typeface="Roboto Medium"/>
                <a:sym typeface="Roboto Medium"/>
              </a:rPr>
              <a:t>kNN vs Decision Trees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