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288000" cy="18288000"/>
  <p:notesSz cx="7010400" cy="92964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46" d="100"/>
          <a:sy n="46" d="100"/>
        </p:scale>
        <p:origin x="21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F63A-65EE-459B-8637-9D9BF662DF4E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386C-0382-49C4-AF55-8105EACA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7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F63A-65EE-459B-8637-9D9BF662DF4E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386C-0382-49C4-AF55-8105EACA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4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F63A-65EE-459B-8637-9D9BF662DF4E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386C-0382-49C4-AF55-8105EACA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F63A-65EE-459B-8637-9D9BF662DF4E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386C-0382-49C4-AF55-8105EACA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3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F63A-65EE-459B-8637-9D9BF662DF4E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386C-0382-49C4-AF55-8105EACA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2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F63A-65EE-459B-8637-9D9BF662DF4E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386C-0382-49C4-AF55-8105EACA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8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F63A-65EE-459B-8637-9D9BF662DF4E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386C-0382-49C4-AF55-8105EACA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1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F63A-65EE-459B-8637-9D9BF662DF4E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386C-0382-49C4-AF55-8105EACA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4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F63A-65EE-459B-8637-9D9BF662DF4E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386C-0382-49C4-AF55-8105EACA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F63A-65EE-459B-8637-9D9BF662DF4E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386C-0382-49C4-AF55-8105EACA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5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F63A-65EE-459B-8637-9D9BF662DF4E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386C-0382-49C4-AF55-8105EACA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CF63A-65EE-459B-8637-9D9BF662DF4E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B386C-0382-49C4-AF55-8105EACA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3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sosceles Triangle 121"/>
          <p:cNvSpPr/>
          <p:nvPr/>
        </p:nvSpPr>
        <p:spPr>
          <a:xfrm>
            <a:off x="2286000" y="7772400"/>
            <a:ext cx="182880" cy="45720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123" name="Isosceles Triangle 122"/>
          <p:cNvSpPr/>
          <p:nvPr/>
        </p:nvSpPr>
        <p:spPr>
          <a:xfrm>
            <a:off x="2377440" y="7772400"/>
            <a:ext cx="182880" cy="45720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124" name="Isosceles Triangle 123"/>
          <p:cNvSpPr/>
          <p:nvPr/>
        </p:nvSpPr>
        <p:spPr>
          <a:xfrm>
            <a:off x="2560320" y="7772400"/>
            <a:ext cx="182880" cy="45720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2741897"/>
            <a:ext cx="5486400" cy="0"/>
          </a:xfrm>
          <a:prstGeom prst="line">
            <a:avLst/>
          </a:prstGeom>
          <a:ln w="19050" cap="rnd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0040" y="1143000"/>
            <a:ext cx="1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BPWOCFail01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7418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Now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600" y="27432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120</a:t>
            </a:r>
          </a:p>
          <a:p>
            <a:pPr algn="ctr"/>
            <a:r>
              <a:rPr lang="en-US" sz="1800" dirty="0"/>
              <a:t>Years</a:t>
            </a:r>
          </a:p>
        </p:txBody>
      </p:sp>
      <p:sp>
        <p:nvSpPr>
          <p:cNvPr id="11" name="Isosceles Triangle 10"/>
          <p:cNvSpPr/>
          <p:nvPr/>
        </p:nvSpPr>
        <p:spPr>
          <a:xfrm>
            <a:off x="1051560" y="1828800"/>
            <a:ext cx="18288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cxnSp>
        <p:nvCxnSpPr>
          <p:cNvPr id="13" name="Straight Connector 12"/>
          <p:cNvCxnSpPr>
            <a:endCxn id="10" idx="0"/>
          </p:cNvCxnSpPr>
          <p:nvPr/>
        </p:nvCxnSpPr>
        <p:spPr>
          <a:xfrm flipH="1">
            <a:off x="6400800" y="2743200"/>
            <a:ext cx="548640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4786" y="1463040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Fail and OC</a:t>
            </a:r>
          </a:p>
        </p:txBody>
      </p:sp>
      <p:sp>
        <p:nvSpPr>
          <p:cNvPr id="22" name="Isosceles Triangle 21"/>
          <p:cNvSpPr/>
          <p:nvPr/>
        </p:nvSpPr>
        <p:spPr>
          <a:xfrm>
            <a:off x="6537960" y="1828800"/>
            <a:ext cx="18288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23" name="TextBox 22"/>
          <p:cNvSpPr txBox="1"/>
          <p:nvPr/>
        </p:nvSpPr>
        <p:spPr>
          <a:xfrm>
            <a:off x="6011186" y="1459468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Fail and OC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8846" y="1188720"/>
            <a:ext cx="1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BPWOCFail02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914400" y="5486846"/>
            <a:ext cx="5486400" cy="0"/>
          </a:xfrm>
          <a:prstGeom prst="line">
            <a:avLst/>
          </a:prstGeom>
          <a:ln w="19050" cap="rnd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2016" y="3977640"/>
            <a:ext cx="197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BPWCIPPFail01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54828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Now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3600" y="548014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120</a:t>
            </a:r>
          </a:p>
          <a:p>
            <a:pPr algn="ctr"/>
            <a:r>
              <a:rPr lang="en-US" sz="1800" dirty="0"/>
              <a:t>Years</a:t>
            </a:r>
          </a:p>
        </p:txBody>
      </p:sp>
      <p:sp>
        <p:nvSpPr>
          <p:cNvPr id="30" name="Isosceles Triangle 29"/>
          <p:cNvSpPr/>
          <p:nvPr/>
        </p:nvSpPr>
        <p:spPr>
          <a:xfrm>
            <a:off x="1051560" y="4800600"/>
            <a:ext cx="182880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6400800" y="5486846"/>
            <a:ext cx="548640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" y="4206240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Fail and CIPP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750638" y="4202668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Fail and </a:t>
            </a:r>
            <a:r>
              <a:rPr lang="en-US" sz="1800" dirty="0" smtClean="0"/>
              <a:t>OC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8401617" y="397764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BPWCIPPFail03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89851" y="4202668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Fail and </a:t>
            </a:r>
            <a:r>
              <a:rPr lang="en-US" sz="1800" dirty="0" smtClean="0"/>
              <a:t>OC</a:t>
            </a:r>
            <a:endParaRPr 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2915216" y="3974068"/>
            <a:ext cx="197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BPWCIPPFail02</a:t>
            </a:r>
          </a:p>
        </p:txBody>
      </p:sp>
      <p:sp>
        <p:nvSpPr>
          <p:cNvPr id="79" name="Isosceles Triangle 78"/>
          <p:cNvSpPr/>
          <p:nvPr/>
        </p:nvSpPr>
        <p:spPr>
          <a:xfrm>
            <a:off x="3794760" y="4572000"/>
            <a:ext cx="18288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80" name="Isosceles Triangle 79"/>
          <p:cNvSpPr/>
          <p:nvPr/>
        </p:nvSpPr>
        <p:spPr>
          <a:xfrm>
            <a:off x="9281160" y="4572000"/>
            <a:ext cx="18288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cxnSp>
        <p:nvCxnSpPr>
          <p:cNvPr id="82" name="Straight Connector 81"/>
          <p:cNvCxnSpPr/>
          <p:nvPr/>
        </p:nvCxnSpPr>
        <p:spPr>
          <a:xfrm>
            <a:off x="914400" y="8230046"/>
            <a:ext cx="5486400" cy="0"/>
          </a:xfrm>
          <a:prstGeom prst="line">
            <a:avLst/>
          </a:prstGeom>
          <a:ln w="19050" cap="rnd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9875" y="717446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BPWSPFail01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57200" y="82260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Now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943600" y="822334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120</a:t>
            </a:r>
          </a:p>
          <a:p>
            <a:pPr algn="ctr"/>
            <a:r>
              <a:rPr lang="en-US" sz="1800" dirty="0"/>
              <a:t>Years</a:t>
            </a:r>
          </a:p>
        </p:txBody>
      </p:sp>
      <p:sp>
        <p:nvSpPr>
          <p:cNvPr id="86" name="Isosceles Triangle 85"/>
          <p:cNvSpPr/>
          <p:nvPr/>
        </p:nvSpPr>
        <p:spPr>
          <a:xfrm>
            <a:off x="1051560" y="7772400"/>
            <a:ext cx="18288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400800" y="8230046"/>
            <a:ext cx="548640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54181" y="7403068"/>
            <a:ext cx="118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Fail and </a:t>
            </a:r>
            <a:r>
              <a:rPr lang="en-US" sz="1800" dirty="0" smtClean="0"/>
              <a:t>SP</a:t>
            </a:r>
            <a:endParaRPr lang="en-US" sz="1800" dirty="0"/>
          </a:p>
        </p:txBody>
      </p:sp>
      <p:sp>
        <p:nvSpPr>
          <p:cNvPr id="89" name="TextBox 88"/>
          <p:cNvSpPr txBox="1"/>
          <p:nvPr/>
        </p:nvSpPr>
        <p:spPr>
          <a:xfrm>
            <a:off x="9665736" y="6945868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Fail and </a:t>
            </a:r>
            <a:r>
              <a:rPr lang="en-US" sz="1800" dirty="0" smtClean="0"/>
              <a:t>OC</a:t>
            </a:r>
            <a:endParaRPr lang="en-US" sz="1800" dirty="0"/>
          </a:p>
        </p:txBody>
      </p:sp>
      <p:sp>
        <p:nvSpPr>
          <p:cNvPr id="90" name="TextBox 89"/>
          <p:cNvSpPr txBox="1"/>
          <p:nvPr/>
        </p:nvSpPr>
        <p:spPr>
          <a:xfrm>
            <a:off x="9454573" y="672084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BPWSPFail04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390416" y="6903720"/>
            <a:ext cx="137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Fail and </a:t>
            </a:r>
            <a:r>
              <a:rPr lang="en-US" sz="1800" dirty="0" smtClean="0"/>
              <a:t>CIPP</a:t>
            </a:r>
            <a:endParaRPr lang="en-US" sz="1800" dirty="0"/>
          </a:p>
        </p:txBody>
      </p:sp>
      <p:sp>
        <p:nvSpPr>
          <p:cNvPr id="92" name="TextBox 91"/>
          <p:cNvSpPr txBox="1"/>
          <p:nvPr/>
        </p:nvSpPr>
        <p:spPr>
          <a:xfrm>
            <a:off x="1224973" y="667512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BPWSPFail02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Isosceles Triangle 92"/>
          <p:cNvSpPr/>
          <p:nvPr/>
        </p:nvSpPr>
        <p:spPr>
          <a:xfrm>
            <a:off x="1965960" y="7543800"/>
            <a:ext cx="182880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94" name="Isosceles Triangle 93"/>
          <p:cNvSpPr/>
          <p:nvPr/>
        </p:nvSpPr>
        <p:spPr>
          <a:xfrm>
            <a:off x="10196258" y="7315200"/>
            <a:ext cx="18288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95" name="TextBox 94"/>
          <p:cNvSpPr txBox="1"/>
          <p:nvPr/>
        </p:nvSpPr>
        <p:spPr>
          <a:xfrm>
            <a:off x="1143000" y="845194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20</a:t>
            </a:r>
            <a:endParaRPr lang="en-US" sz="1800" dirty="0"/>
          </a:p>
          <a:p>
            <a:pPr algn="ctr"/>
            <a:r>
              <a:rPr lang="en-US" sz="1800" dirty="0"/>
              <a:t>Years</a:t>
            </a:r>
          </a:p>
        </p:txBody>
      </p:sp>
      <p:cxnSp>
        <p:nvCxnSpPr>
          <p:cNvPr id="97" name="Straight Connector 96"/>
          <p:cNvCxnSpPr>
            <a:stCxn id="86" idx="3"/>
            <a:endCxn id="95" idx="0"/>
          </p:cNvCxnSpPr>
          <p:nvPr/>
        </p:nvCxnSpPr>
        <p:spPr>
          <a:xfrm>
            <a:off x="1143000" y="8229600"/>
            <a:ext cx="457200" cy="22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0"/>
            <a:endCxn id="93" idx="3"/>
          </p:cNvCxnSpPr>
          <p:nvPr/>
        </p:nvCxnSpPr>
        <p:spPr>
          <a:xfrm flipV="1">
            <a:off x="1600200" y="8229600"/>
            <a:ext cx="457200" cy="22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204251" y="6945868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Fail and </a:t>
            </a:r>
            <a:r>
              <a:rPr lang="en-US" sz="1800" dirty="0" smtClean="0"/>
              <a:t>OC</a:t>
            </a:r>
            <a:endParaRPr lang="en-US" sz="1800" dirty="0"/>
          </a:p>
        </p:txBody>
      </p:sp>
      <p:sp>
        <p:nvSpPr>
          <p:cNvPr id="101" name="Isosceles Triangle 100"/>
          <p:cNvSpPr/>
          <p:nvPr/>
        </p:nvSpPr>
        <p:spPr>
          <a:xfrm>
            <a:off x="4709160" y="7315200"/>
            <a:ext cx="18288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102" name="TextBox 101"/>
          <p:cNvSpPr txBox="1"/>
          <p:nvPr/>
        </p:nvSpPr>
        <p:spPr>
          <a:xfrm>
            <a:off x="3968173" y="667512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BPWSPFail03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914400" y="10973246"/>
            <a:ext cx="5486400" cy="0"/>
          </a:xfrm>
          <a:prstGeom prst="line">
            <a:avLst/>
          </a:prstGeom>
          <a:ln w="19050" cap="rnd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09875" y="991766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BPWSPFail01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57200" y="109692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Now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943600" y="1096654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120</a:t>
            </a:r>
          </a:p>
          <a:p>
            <a:pPr algn="ctr"/>
            <a:r>
              <a:rPr lang="en-US" sz="1800" dirty="0"/>
              <a:t>Years</a:t>
            </a:r>
          </a:p>
        </p:txBody>
      </p:sp>
      <p:sp>
        <p:nvSpPr>
          <p:cNvPr id="107" name="Isosceles Triangle 106"/>
          <p:cNvSpPr/>
          <p:nvPr/>
        </p:nvSpPr>
        <p:spPr>
          <a:xfrm>
            <a:off x="1051560" y="10515600"/>
            <a:ext cx="18288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6400800" y="10973246"/>
            <a:ext cx="548640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54181" y="10146268"/>
            <a:ext cx="118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Fail and </a:t>
            </a:r>
            <a:r>
              <a:rPr lang="en-US" sz="1800" dirty="0" smtClean="0"/>
              <a:t>SP</a:t>
            </a:r>
            <a:endParaRPr lang="en-US" sz="1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0580136" y="9689068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Fail and </a:t>
            </a:r>
            <a:r>
              <a:rPr lang="en-US" sz="1800" dirty="0" smtClean="0"/>
              <a:t>OC</a:t>
            </a:r>
            <a:endParaRPr lang="en-US" sz="1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0368973" y="946404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BPWSPFail04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390416" y="9646920"/>
            <a:ext cx="137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Fail and </a:t>
            </a:r>
            <a:r>
              <a:rPr lang="en-US" sz="1800" dirty="0" smtClean="0"/>
              <a:t>CIPP</a:t>
            </a:r>
            <a:endParaRPr lang="en-US" sz="1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224973" y="941832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BPWSPFail02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Isosceles Triangle 113"/>
          <p:cNvSpPr/>
          <p:nvPr/>
        </p:nvSpPr>
        <p:spPr>
          <a:xfrm>
            <a:off x="2880360" y="10287000"/>
            <a:ext cx="182880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115" name="Isosceles Triangle 114"/>
          <p:cNvSpPr/>
          <p:nvPr/>
        </p:nvSpPr>
        <p:spPr>
          <a:xfrm>
            <a:off x="11110658" y="10058400"/>
            <a:ext cx="18288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116" name="TextBox 115"/>
          <p:cNvSpPr txBox="1"/>
          <p:nvPr/>
        </p:nvSpPr>
        <p:spPr>
          <a:xfrm>
            <a:off x="1600200" y="1119514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40</a:t>
            </a:r>
            <a:endParaRPr lang="en-US" sz="1800" dirty="0"/>
          </a:p>
          <a:p>
            <a:pPr algn="ctr"/>
            <a:r>
              <a:rPr lang="en-US" sz="1800" dirty="0"/>
              <a:t>Years</a:t>
            </a:r>
          </a:p>
        </p:txBody>
      </p:sp>
      <p:cxnSp>
        <p:nvCxnSpPr>
          <p:cNvPr id="117" name="Straight Connector 116"/>
          <p:cNvCxnSpPr>
            <a:stCxn id="107" idx="3"/>
            <a:endCxn id="116" idx="0"/>
          </p:cNvCxnSpPr>
          <p:nvPr/>
        </p:nvCxnSpPr>
        <p:spPr>
          <a:xfrm>
            <a:off x="1143000" y="10972800"/>
            <a:ext cx="914400" cy="22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6" idx="0"/>
            <a:endCxn id="114" idx="3"/>
          </p:cNvCxnSpPr>
          <p:nvPr/>
        </p:nvCxnSpPr>
        <p:spPr>
          <a:xfrm flipV="1">
            <a:off x="2057400" y="10972800"/>
            <a:ext cx="914400" cy="22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118651" y="9689068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Fail and </a:t>
            </a:r>
            <a:r>
              <a:rPr lang="en-US" sz="1800" dirty="0" smtClean="0"/>
              <a:t>OC</a:t>
            </a:r>
            <a:endParaRPr lang="en-US" sz="1800" dirty="0"/>
          </a:p>
        </p:txBody>
      </p:sp>
      <p:sp>
        <p:nvSpPr>
          <p:cNvPr id="120" name="Isosceles Triangle 119"/>
          <p:cNvSpPr/>
          <p:nvPr/>
        </p:nvSpPr>
        <p:spPr>
          <a:xfrm>
            <a:off x="5623560" y="10058400"/>
            <a:ext cx="18288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121" name="TextBox 120"/>
          <p:cNvSpPr txBox="1"/>
          <p:nvPr/>
        </p:nvSpPr>
        <p:spPr>
          <a:xfrm>
            <a:off x="4882573" y="941832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BPWSPFail03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Isosceles Triangle 124"/>
          <p:cNvSpPr/>
          <p:nvPr/>
        </p:nvSpPr>
        <p:spPr>
          <a:xfrm>
            <a:off x="1417320" y="10496088"/>
            <a:ext cx="182880" cy="45720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126" name="Isosceles Triangle 125"/>
          <p:cNvSpPr/>
          <p:nvPr/>
        </p:nvSpPr>
        <p:spPr>
          <a:xfrm>
            <a:off x="1516380" y="10496088"/>
            <a:ext cx="182880" cy="45720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127" name="Isosceles Triangle 126"/>
          <p:cNvSpPr/>
          <p:nvPr/>
        </p:nvSpPr>
        <p:spPr>
          <a:xfrm>
            <a:off x="1691640" y="10496088"/>
            <a:ext cx="182880" cy="45720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128" name="TextBox 127"/>
          <p:cNvSpPr txBox="1"/>
          <p:nvPr/>
        </p:nvSpPr>
        <p:spPr>
          <a:xfrm>
            <a:off x="6299200" y="200324"/>
            <a:ext cx="2926080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BPW Scenarios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13235940" y="1661855"/>
            <a:ext cx="1897380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Fail, dig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3215620" y="4031327"/>
            <a:ext cx="3106420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Fail, line, dig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13215620" y="6776313"/>
            <a:ext cx="3472180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Fail, spot, line, dig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3235940" y="9663668"/>
            <a:ext cx="4366260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Fail, spot, wait, line, dig</a:t>
            </a:r>
          </a:p>
        </p:txBody>
      </p:sp>
      <p:sp>
        <p:nvSpPr>
          <p:cNvPr id="135" name="Isosceles Triangle 134"/>
          <p:cNvSpPr/>
          <p:nvPr/>
        </p:nvSpPr>
        <p:spPr>
          <a:xfrm>
            <a:off x="2194560" y="10496088"/>
            <a:ext cx="182880" cy="45720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</p:spTree>
    <p:extLst>
      <p:ext uri="{BB962C8B-B14F-4D97-AF65-F5344CB8AC3E}">
        <p14:creationId xmlns:p14="http://schemas.microsoft.com/office/powerpoint/2010/main" val="7655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sosceles Triangle 121"/>
          <p:cNvSpPr/>
          <p:nvPr/>
        </p:nvSpPr>
        <p:spPr>
          <a:xfrm>
            <a:off x="2286000" y="7772400"/>
            <a:ext cx="182880" cy="45720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123" name="Isosceles Triangle 122"/>
          <p:cNvSpPr/>
          <p:nvPr/>
        </p:nvSpPr>
        <p:spPr>
          <a:xfrm>
            <a:off x="2377440" y="7772400"/>
            <a:ext cx="182880" cy="45720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124" name="Isosceles Triangle 123"/>
          <p:cNvSpPr/>
          <p:nvPr/>
        </p:nvSpPr>
        <p:spPr>
          <a:xfrm>
            <a:off x="2560320" y="7772400"/>
            <a:ext cx="182880" cy="45720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2741897"/>
            <a:ext cx="5486400" cy="0"/>
          </a:xfrm>
          <a:prstGeom prst="line">
            <a:avLst/>
          </a:prstGeom>
          <a:ln w="19050" cap="rnd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5760" y="11430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APWOC01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27418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Now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600" y="27432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120</a:t>
            </a:r>
          </a:p>
          <a:p>
            <a:pPr algn="ctr"/>
            <a:r>
              <a:rPr lang="en-US" sz="1800" dirty="0"/>
              <a:t>Years</a:t>
            </a:r>
          </a:p>
        </p:txBody>
      </p:sp>
      <p:cxnSp>
        <p:nvCxnSpPr>
          <p:cNvPr id="13" name="Straight Connector 12"/>
          <p:cNvCxnSpPr>
            <a:endCxn id="10" idx="0"/>
          </p:cNvCxnSpPr>
          <p:nvPr/>
        </p:nvCxnSpPr>
        <p:spPr>
          <a:xfrm flipH="1">
            <a:off x="6400800" y="2743200"/>
            <a:ext cx="548640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0124" y="1463040"/>
            <a:ext cx="138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Proactive OC</a:t>
            </a:r>
            <a:endParaRPr lang="en-US" sz="1800" dirty="0"/>
          </a:p>
        </p:txBody>
      </p:sp>
      <p:sp>
        <p:nvSpPr>
          <p:cNvPr id="22" name="Isosceles Triangle 21"/>
          <p:cNvSpPr/>
          <p:nvPr/>
        </p:nvSpPr>
        <p:spPr>
          <a:xfrm>
            <a:off x="6309360" y="1828800"/>
            <a:ext cx="18288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23" name="TextBox 22"/>
          <p:cNvSpPr txBox="1"/>
          <p:nvPr/>
        </p:nvSpPr>
        <p:spPr>
          <a:xfrm>
            <a:off x="5800712" y="1459468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Fail and OC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44089" y="118872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APWOC02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914400" y="5486846"/>
            <a:ext cx="5486400" cy="0"/>
          </a:xfrm>
          <a:prstGeom prst="line">
            <a:avLst/>
          </a:prstGeom>
          <a:ln w="19050" cap="rnd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0530" y="397764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APWCIPP01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" y="54828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Now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3600" y="548014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120</a:t>
            </a:r>
          </a:p>
          <a:p>
            <a:pPr algn="ctr"/>
            <a:r>
              <a:rPr lang="en-US" sz="1800" dirty="0"/>
              <a:t>Years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6400800" y="5486846"/>
            <a:ext cx="548640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5331" y="4206240"/>
            <a:ext cx="15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Proactive CIPP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8531505" y="4202668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Fail and </a:t>
            </a:r>
            <a:r>
              <a:rPr lang="en-US" sz="1800" dirty="0" smtClean="0"/>
              <a:t>OC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8458200" y="397764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APWCIPP03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0718" y="4202668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Fail and </a:t>
            </a:r>
            <a:r>
              <a:rPr lang="en-US" sz="1800" dirty="0" smtClean="0"/>
              <a:t>OC</a:t>
            </a:r>
            <a:endParaRPr 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2971800" y="397406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APWCIPP02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Isosceles Triangle 78"/>
          <p:cNvSpPr/>
          <p:nvPr/>
        </p:nvSpPr>
        <p:spPr>
          <a:xfrm>
            <a:off x="3575627" y="4572000"/>
            <a:ext cx="18288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80" name="Isosceles Triangle 79"/>
          <p:cNvSpPr/>
          <p:nvPr/>
        </p:nvSpPr>
        <p:spPr>
          <a:xfrm>
            <a:off x="9062027" y="4572000"/>
            <a:ext cx="18288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cxnSp>
        <p:nvCxnSpPr>
          <p:cNvPr id="82" name="Straight Connector 81"/>
          <p:cNvCxnSpPr/>
          <p:nvPr/>
        </p:nvCxnSpPr>
        <p:spPr>
          <a:xfrm>
            <a:off x="914400" y="8230046"/>
            <a:ext cx="5486400" cy="0"/>
          </a:xfrm>
          <a:prstGeom prst="line">
            <a:avLst/>
          </a:prstGeom>
          <a:ln w="19050" cap="rnd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51450" y="717446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APWSP01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57200" y="82260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Now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943600" y="822334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120</a:t>
            </a:r>
          </a:p>
          <a:p>
            <a:pPr algn="ctr"/>
            <a:r>
              <a:rPr lang="en-US" sz="1800" dirty="0"/>
              <a:t>Years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400800" y="8230046"/>
            <a:ext cx="548640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45369" y="7403068"/>
            <a:ext cx="133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Proactive SP</a:t>
            </a:r>
            <a:endParaRPr lang="en-US" sz="1800" dirty="0"/>
          </a:p>
        </p:txBody>
      </p:sp>
      <p:sp>
        <p:nvSpPr>
          <p:cNvPr id="89" name="TextBox 88"/>
          <p:cNvSpPr txBox="1"/>
          <p:nvPr/>
        </p:nvSpPr>
        <p:spPr>
          <a:xfrm>
            <a:off x="9446603" y="6945868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Fail and </a:t>
            </a:r>
            <a:r>
              <a:rPr lang="en-US" sz="1800" dirty="0" smtClean="0"/>
              <a:t>OC</a:t>
            </a:r>
            <a:endParaRPr lang="en-US" sz="1800" dirty="0"/>
          </a:p>
        </p:txBody>
      </p:sp>
      <p:sp>
        <p:nvSpPr>
          <p:cNvPr id="90" name="TextBox 89"/>
          <p:cNvSpPr txBox="1"/>
          <p:nvPr/>
        </p:nvSpPr>
        <p:spPr>
          <a:xfrm>
            <a:off x="9511156" y="672084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APWSP04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81224" y="6903720"/>
            <a:ext cx="137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Fail and </a:t>
            </a:r>
            <a:r>
              <a:rPr lang="en-US" sz="1800" dirty="0" smtClean="0"/>
              <a:t>CIPP</a:t>
            </a:r>
            <a:endParaRPr lang="en-US" sz="1800" dirty="0"/>
          </a:p>
        </p:txBody>
      </p:sp>
      <p:sp>
        <p:nvSpPr>
          <p:cNvPr id="92" name="TextBox 91"/>
          <p:cNvSpPr txBox="1"/>
          <p:nvPr/>
        </p:nvSpPr>
        <p:spPr>
          <a:xfrm>
            <a:off x="1291497" y="667512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APWSP02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Isosceles Triangle 92"/>
          <p:cNvSpPr/>
          <p:nvPr/>
        </p:nvSpPr>
        <p:spPr>
          <a:xfrm>
            <a:off x="1756768" y="7543800"/>
            <a:ext cx="182880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94" name="Isosceles Triangle 93"/>
          <p:cNvSpPr/>
          <p:nvPr/>
        </p:nvSpPr>
        <p:spPr>
          <a:xfrm>
            <a:off x="9977125" y="7315200"/>
            <a:ext cx="18288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95" name="TextBox 94"/>
          <p:cNvSpPr txBox="1"/>
          <p:nvPr/>
        </p:nvSpPr>
        <p:spPr>
          <a:xfrm>
            <a:off x="914400" y="845194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20</a:t>
            </a:r>
            <a:endParaRPr lang="en-US" sz="1800" dirty="0"/>
          </a:p>
          <a:p>
            <a:pPr algn="ctr"/>
            <a:r>
              <a:rPr lang="en-US" sz="1800" dirty="0"/>
              <a:t>Years</a:t>
            </a:r>
          </a:p>
        </p:txBody>
      </p:sp>
      <p:cxnSp>
        <p:nvCxnSpPr>
          <p:cNvPr id="97" name="Straight Connector 96"/>
          <p:cNvCxnSpPr>
            <a:endCxn id="95" idx="0"/>
          </p:cNvCxnSpPr>
          <p:nvPr/>
        </p:nvCxnSpPr>
        <p:spPr>
          <a:xfrm>
            <a:off x="914400" y="8229600"/>
            <a:ext cx="457200" cy="22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0"/>
          </p:cNvCxnSpPr>
          <p:nvPr/>
        </p:nvCxnSpPr>
        <p:spPr>
          <a:xfrm flipV="1">
            <a:off x="1371600" y="8229600"/>
            <a:ext cx="457200" cy="22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77640" y="6945868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Fail and </a:t>
            </a:r>
            <a:r>
              <a:rPr lang="en-US" sz="1800" dirty="0" smtClean="0"/>
              <a:t>OC</a:t>
            </a:r>
            <a:endParaRPr lang="en-US" sz="1800" dirty="0"/>
          </a:p>
        </p:txBody>
      </p:sp>
      <p:sp>
        <p:nvSpPr>
          <p:cNvPr id="101" name="Isosceles Triangle 100"/>
          <p:cNvSpPr/>
          <p:nvPr/>
        </p:nvSpPr>
        <p:spPr>
          <a:xfrm>
            <a:off x="4482549" y="7315200"/>
            <a:ext cx="18288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102" name="TextBox 101"/>
          <p:cNvSpPr txBox="1"/>
          <p:nvPr/>
        </p:nvSpPr>
        <p:spPr>
          <a:xfrm>
            <a:off x="4017278" y="667512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APWSP03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914400" y="10973246"/>
            <a:ext cx="5486400" cy="0"/>
          </a:xfrm>
          <a:prstGeom prst="line">
            <a:avLst/>
          </a:prstGeom>
          <a:ln w="19050" cap="rnd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71806" y="991766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APWSP01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57200" y="109692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Now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943600" y="1096654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120</a:t>
            </a:r>
          </a:p>
          <a:p>
            <a:pPr algn="ctr"/>
            <a:r>
              <a:rPr lang="en-US" sz="1800" dirty="0"/>
              <a:t>Years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6400800" y="10973246"/>
            <a:ext cx="548640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65732" y="10146268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Proactive SP</a:t>
            </a:r>
            <a:endParaRPr lang="en-US" sz="1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0361003" y="9689068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Fail and </a:t>
            </a:r>
            <a:r>
              <a:rPr lang="en-US" sz="1800" dirty="0" smtClean="0"/>
              <a:t>OC</a:t>
            </a:r>
            <a:endParaRPr lang="en-US" sz="1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0425556" y="946404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APWSP04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619016" y="9646920"/>
            <a:ext cx="137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Fail and </a:t>
            </a:r>
            <a:r>
              <a:rPr lang="en-US" sz="1800" dirty="0" smtClean="0"/>
              <a:t>CIPP</a:t>
            </a:r>
            <a:endParaRPr lang="en-US" sz="1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729289" y="941832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APWSP02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Isosceles Triangle 113"/>
          <p:cNvSpPr/>
          <p:nvPr/>
        </p:nvSpPr>
        <p:spPr>
          <a:xfrm>
            <a:off x="2651760" y="10287000"/>
            <a:ext cx="182880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115" name="Isosceles Triangle 114"/>
          <p:cNvSpPr/>
          <p:nvPr/>
        </p:nvSpPr>
        <p:spPr>
          <a:xfrm>
            <a:off x="10891525" y="10058400"/>
            <a:ext cx="18288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116" name="TextBox 115"/>
          <p:cNvSpPr txBox="1"/>
          <p:nvPr/>
        </p:nvSpPr>
        <p:spPr>
          <a:xfrm>
            <a:off x="1371600" y="1119514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40</a:t>
            </a:r>
            <a:endParaRPr lang="en-US" sz="1800" dirty="0"/>
          </a:p>
          <a:p>
            <a:pPr algn="ctr"/>
            <a:r>
              <a:rPr lang="en-US" sz="1800" dirty="0"/>
              <a:t>Years</a:t>
            </a:r>
          </a:p>
        </p:txBody>
      </p:sp>
      <p:cxnSp>
        <p:nvCxnSpPr>
          <p:cNvPr id="117" name="Straight Connector 116"/>
          <p:cNvCxnSpPr>
            <a:stCxn id="105" idx="0"/>
            <a:endCxn id="116" idx="0"/>
          </p:cNvCxnSpPr>
          <p:nvPr/>
        </p:nvCxnSpPr>
        <p:spPr>
          <a:xfrm>
            <a:off x="914400" y="10969228"/>
            <a:ext cx="914400" cy="225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6" idx="0"/>
            <a:endCxn id="114" idx="3"/>
          </p:cNvCxnSpPr>
          <p:nvPr/>
        </p:nvCxnSpPr>
        <p:spPr>
          <a:xfrm flipV="1">
            <a:off x="1828800" y="10972800"/>
            <a:ext cx="914400" cy="22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892040" y="9689068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Fail and </a:t>
            </a:r>
            <a:r>
              <a:rPr lang="en-US" sz="1800" dirty="0" smtClean="0"/>
              <a:t>OC</a:t>
            </a:r>
            <a:endParaRPr lang="en-US" sz="1800" dirty="0"/>
          </a:p>
        </p:txBody>
      </p:sp>
      <p:sp>
        <p:nvSpPr>
          <p:cNvPr id="120" name="Isosceles Triangle 119"/>
          <p:cNvSpPr/>
          <p:nvPr/>
        </p:nvSpPr>
        <p:spPr>
          <a:xfrm>
            <a:off x="5396949" y="10058400"/>
            <a:ext cx="18288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121" name="TextBox 120"/>
          <p:cNvSpPr txBox="1"/>
          <p:nvPr/>
        </p:nvSpPr>
        <p:spPr>
          <a:xfrm>
            <a:off x="4931678" y="941832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APWSP03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Isosceles Triangle 124"/>
          <p:cNvSpPr/>
          <p:nvPr/>
        </p:nvSpPr>
        <p:spPr>
          <a:xfrm>
            <a:off x="1417320" y="10496088"/>
            <a:ext cx="182880" cy="45720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126" name="Isosceles Triangle 125"/>
          <p:cNvSpPr/>
          <p:nvPr/>
        </p:nvSpPr>
        <p:spPr>
          <a:xfrm>
            <a:off x="1508760" y="10496088"/>
            <a:ext cx="182880" cy="45720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127" name="Isosceles Triangle 126"/>
          <p:cNvSpPr/>
          <p:nvPr/>
        </p:nvSpPr>
        <p:spPr>
          <a:xfrm>
            <a:off x="1691640" y="10496088"/>
            <a:ext cx="182880" cy="45720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128" name="TextBox 127"/>
          <p:cNvSpPr txBox="1"/>
          <p:nvPr/>
        </p:nvSpPr>
        <p:spPr>
          <a:xfrm>
            <a:off x="6299200" y="200324"/>
            <a:ext cx="2926080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APW Scenarios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13235940" y="1661855"/>
            <a:ext cx="1897380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3215620" y="4031327"/>
            <a:ext cx="3106420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ine, dig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13215620" y="6776313"/>
            <a:ext cx="3472180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Spot, line, dig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3235940" y="9663668"/>
            <a:ext cx="4366260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pot, wait, line, dig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914400" y="2057400"/>
            <a:ext cx="0" cy="6858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914400" y="5029200"/>
            <a:ext cx="0" cy="457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914400" y="8001000"/>
            <a:ext cx="0" cy="2286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914400" y="10744200"/>
            <a:ext cx="0" cy="2286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/>
          <p:cNvSpPr/>
          <p:nvPr/>
        </p:nvSpPr>
        <p:spPr>
          <a:xfrm>
            <a:off x="1051560" y="7772400"/>
            <a:ext cx="182880" cy="45720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135" name="Isosceles Triangle 134"/>
          <p:cNvSpPr/>
          <p:nvPr/>
        </p:nvSpPr>
        <p:spPr>
          <a:xfrm>
            <a:off x="2194560" y="10496088"/>
            <a:ext cx="182880" cy="45720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  <p:sp>
        <p:nvSpPr>
          <p:cNvPr id="136" name="Isosceles Triangle 135"/>
          <p:cNvSpPr/>
          <p:nvPr/>
        </p:nvSpPr>
        <p:spPr>
          <a:xfrm>
            <a:off x="1051560" y="10503792"/>
            <a:ext cx="182880" cy="45720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</p:spTree>
    <p:extLst>
      <p:ext uri="{BB962C8B-B14F-4D97-AF65-F5344CB8AC3E}">
        <p14:creationId xmlns:p14="http://schemas.microsoft.com/office/powerpoint/2010/main" val="366103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1398</TotalTime>
  <Words>176</Words>
  <Application>Microsoft Office PowerPoint</Application>
  <PresentationFormat>Custom</PresentationFormat>
  <Paragraphs>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McCullar, Nicholas</dc:creator>
  <cp:lastModifiedBy>McCullar, Nicholas</cp:lastModifiedBy>
  <cp:revision>18</cp:revision>
  <cp:lastPrinted>2016-01-08T17:30:14Z</cp:lastPrinted>
  <dcterms:created xsi:type="dcterms:W3CDTF">2016-01-07T22:29:05Z</dcterms:created>
  <dcterms:modified xsi:type="dcterms:W3CDTF">2016-01-08T21:47:21Z</dcterms:modified>
</cp:coreProperties>
</file>