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5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F93F-FDCA-49BE-88E4-A0A8365B249C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34D5-BDF0-4CE9-A94D-C80C13CDD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2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F93F-FDCA-49BE-88E4-A0A8365B249C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34D5-BDF0-4CE9-A94D-C80C13CDD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4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F93F-FDCA-49BE-88E4-A0A8365B249C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34D5-BDF0-4CE9-A94D-C80C13CDD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8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6702"/>
              </a:buClr>
              <a:defRPr/>
            </a:lvl1pPr>
            <a:lvl2pPr>
              <a:buClr>
                <a:srgbClr val="FF6702"/>
              </a:buClr>
              <a:defRPr/>
            </a:lvl2pPr>
            <a:lvl3pPr>
              <a:buClr>
                <a:srgbClr val="FF6702"/>
              </a:buClr>
              <a:defRPr/>
            </a:lvl3pPr>
            <a:lvl4pPr>
              <a:buClr>
                <a:srgbClr val="FF6702"/>
              </a:buClr>
              <a:defRPr/>
            </a:lvl4pPr>
            <a:lvl5pPr>
              <a:buClr>
                <a:srgbClr val="FF670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F93F-FDCA-49BE-88E4-A0A8365B249C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34D5-BDF0-4CE9-A94D-C80C13CDD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4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F93F-FDCA-49BE-88E4-A0A8365B249C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34D5-BDF0-4CE9-A94D-C80C13CDD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1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78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8862"/>
            <a:ext cx="5181600" cy="50281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8862"/>
            <a:ext cx="5181600" cy="50281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F93F-FDCA-49BE-88E4-A0A8365B249C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34D5-BDF0-4CE9-A94D-C80C13CDD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5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7822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10041"/>
            <a:ext cx="5157787" cy="12950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10041"/>
            <a:ext cx="5183188" cy="12950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F93F-FDCA-49BE-88E4-A0A8365B249C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34D5-BDF0-4CE9-A94D-C80C13CDD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8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50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F93F-FDCA-49BE-88E4-A0A8365B249C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34D5-BDF0-4CE9-A94D-C80C13CDD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2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F93F-FDCA-49BE-88E4-A0A8365B249C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34D5-BDF0-4CE9-A94D-C80C13CDD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F93F-FDCA-49BE-88E4-A0A8365B249C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34D5-BDF0-4CE9-A94D-C80C13CDD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3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F93F-FDCA-49BE-88E4-A0A8365B249C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34D5-BDF0-4CE9-A94D-C80C13CDD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0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72308"/>
            <a:ext cx="10515600" cy="5004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4F93F-FDCA-49BE-88E4-A0A8365B249C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F34D5-BDF0-4CE9-A94D-C80C13CDD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7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homedepot.com/b/N-5yc1v/Ntk-All/Ntt-hexagon%2Btile?NCNI-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krislikesmath#!/vizhome/BostonTrashandRecycling_0/VariableZoom" TargetMode="External"/><Relationship Id="rId2" Type="http://schemas.openxmlformats.org/officeDocument/2006/relationships/hyperlink" Target="http://www.statmethods.net/graphs/images/hexbin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rceptualedge.com/articles/visual_business_intelligence/over-plotting_in_graphs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ntage.co.nz/assets/Brochures/designing-efficient-workbooks2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lic.tableau.com/profile/krislikesmath#!/vizhome/PostseasonStrikezone_0/UmpPanel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://www.fangraphs.com/blogs/instagraphs/the-postseason-strike-zone-thus-far-vizualized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Y" b="1" dirty="0" smtClean="0"/>
              <a:t>Data </a:t>
            </a:r>
            <a:r>
              <a:rPr lang="es-UY" b="1" dirty="0" err="1" smtClean="0"/>
              <a:t>Densification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Kris </a:t>
            </a:r>
            <a:r>
              <a:rPr lang="en-US" b="1" dirty="0" smtClean="0"/>
              <a:t>Erickson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The Home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Depot</a:t>
            </a:r>
            <a:r>
              <a:rPr lang="en-US" b="1" dirty="0" smtClean="0"/>
              <a:t> </a:t>
            </a:r>
            <a:r>
              <a:rPr lang="en-US" b="1" dirty="0" err="1" smtClean="0"/>
              <a:t>QuoteCenter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557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.licdn.com/mpr/mpr/shrinknp_800_800/AAEAAQAAAAAAAAMwAAAAJDM5MGRlMTU1LTI1MDYtNDkxZC05YzMyLTFmMTA4NzUzOTI4O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06" y="1067752"/>
            <a:ext cx="6110944" cy="323215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Fatal Accident Data Hex-binned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706" y="4347746"/>
            <a:ext cx="4383294" cy="144683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chart above gave me frequent memory errors and was about 250,000 points.  </a:t>
            </a:r>
            <a:endParaRPr lang="en-US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49" y="2683827"/>
            <a:ext cx="6773732" cy="38340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502702" y="1710840"/>
            <a:ext cx="4383294" cy="925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6702"/>
              </a:buClr>
            </a:pPr>
            <a:r>
              <a:rPr lang="en-US" dirty="0" smtClean="0"/>
              <a:t>The map below represents ~7100 hexagons.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02062" y="4126523"/>
            <a:ext cx="1137138" cy="461665"/>
          </a:xfrm>
          <a:prstGeom prst="rect">
            <a:avLst/>
          </a:prstGeom>
          <a:solidFill>
            <a:srgbClr val="FFFFFF">
              <a:alpha val="3411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00B050"/>
                </a:solidFill>
              </a:rPr>
              <a:t>This point looks interesting</a:t>
            </a:r>
            <a:endParaRPr lang="en-US" sz="12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051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Hexbinning</a:t>
            </a:r>
            <a:r>
              <a:rPr lang="en-US" dirty="0" smtClean="0"/>
              <a:t> answers questions about an area!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 smtClean="0"/>
              <a:t>With the hex-binned map, I was able to ask certain questions about specific areas.  What immediately popped out to me was motorcycle deaths in a very rural part of the country.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74" y="3113031"/>
            <a:ext cx="3020879" cy="36058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393" y="3080302"/>
            <a:ext cx="45815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5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about 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6" y="1825625"/>
            <a:ext cx="2107095" cy="4351338"/>
          </a:xfrm>
        </p:spPr>
        <p:txBody>
          <a:bodyPr/>
          <a:lstStyle/>
          <a:p>
            <a:r>
              <a:rPr lang="en-US" dirty="0" smtClean="0"/>
              <a:t>Where have I been?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199" y="1530626"/>
            <a:ext cx="10224747" cy="51749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63171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Places I’ve just passed through…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7687" y="1825625"/>
            <a:ext cx="2087217" cy="4351338"/>
          </a:xfrm>
        </p:spPr>
        <p:txBody>
          <a:bodyPr/>
          <a:lstStyle/>
          <a:p>
            <a:r>
              <a:rPr lang="en-US" dirty="0" smtClean="0"/>
              <a:t>Places with 1-10 location records.</a:t>
            </a:r>
          </a:p>
          <a:p>
            <a:endParaRPr lang="en-US" dirty="0"/>
          </a:p>
          <a:p>
            <a:r>
              <a:rPr lang="en-US" dirty="0" smtClean="0"/>
              <a:t>As you can see I’ve had several long drives!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914" y="2043940"/>
            <a:ext cx="9363075" cy="46386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2046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have I lived?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1" y="1401600"/>
            <a:ext cx="2640496" cy="4351338"/>
          </a:xfrm>
        </p:spPr>
        <p:txBody>
          <a:bodyPr/>
          <a:lstStyle/>
          <a:p>
            <a:r>
              <a:rPr lang="en-US" dirty="0" smtClean="0"/>
              <a:t>Hexes with more than 2000 </a:t>
            </a:r>
            <a:r>
              <a:rPr lang="en-US" dirty="0"/>
              <a:t>location records.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887" y="1401600"/>
            <a:ext cx="8852452" cy="51993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26078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Vacations or trips I’ve had: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6" y="1690687"/>
            <a:ext cx="2408583" cy="5050733"/>
          </a:xfrm>
        </p:spPr>
        <p:txBody>
          <a:bodyPr/>
          <a:lstStyle/>
          <a:p>
            <a:r>
              <a:rPr lang="en-US" dirty="0" smtClean="0"/>
              <a:t>Hexagons with between 30 – 500 location points.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810" y="2064646"/>
            <a:ext cx="9086850" cy="46767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22506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32769" cy="1325563"/>
          </a:xfrm>
        </p:spPr>
        <p:txBody>
          <a:bodyPr/>
          <a:lstStyle/>
          <a:p>
            <a:r>
              <a:rPr lang="en-US" dirty="0" smtClean="0"/>
              <a:t>Atlanta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4548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Various places I frequented in Atlanta.  Home -&gt; Work was a majority.  </a:t>
            </a:r>
          </a:p>
          <a:p>
            <a:endParaRPr lang="en-US" dirty="0"/>
          </a:p>
          <a:p>
            <a:r>
              <a:rPr lang="en-US" dirty="0" smtClean="0"/>
              <a:t>However even subtle things like the McDonalds or Bagel place I went to before church showed up easily.  </a:t>
            </a:r>
          </a:p>
          <a:p>
            <a:endParaRPr lang="en-US" dirty="0"/>
          </a:p>
          <a:p>
            <a:r>
              <a:rPr lang="en-US" dirty="0" smtClean="0"/>
              <a:t>Traffic lights I was stuck at showed up too.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969" y="705264"/>
            <a:ext cx="5534025" cy="59245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22309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Depot Sells Hexagon Tile!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Home Depot .Com Tile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615" y="2039815"/>
            <a:ext cx="8478769" cy="247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2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Background.  Some Prior work.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High Density scatterplots in R.   </a:t>
            </a:r>
            <a:r>
              <a:rPr lang="en-US" smtClean="0">
                <a:hlinkClick r:id="rId2"/>
              </a:rPr>
              <a:t>Hexbins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More Location data is available due to your phone.  I downloaded OpenPaths and examined my own location data.  Too much overplotting.</a:t>
            </a:r>
          </a:p>
          <a:p>
            <a:endParaRPr lang="en-US" smtClean="0"/>
          </a:p>
          <a:p>
            <a:r>
              <a:rPr lang="en-US" smtClean="0"/>
              <a:t>City of Boston Trash recycling by Allan Walker.  </a:t>
            </a:r>
            <a:r>
              <a:rPr lang="en-US" smtClean="0">
                <a:hlinkClick r:id="rId3"/>
              </a:rPr>
              <a:t>Tableau</a:t>
            </a:r>
            <a:r>
              <a:rPr lang="en-US" smtClean="0"/>
              <a:t>  Too much memory required!</a:t>
            </a:r>
          </a:p>
          <a:p>
            <a:endParaRPr lang="en-US" smtClean="0"/>
          </a:p>
          <a:p>
            <a:r>
              <a:rPr lang="en-US" smtClean="0"/>
              <a:t>Home Depot stores, much overlap at a national level.  Large areas of the country with no stores.</a:t>
            </a:r>
          </a:p>
          <a:p>
            <a:endParaRPr lang="en-US" smtClean="0"/>
          </a:p>
          <a:p>
            <a:r>
              <a:rPr lang="en-US" smtClean="0"/>
              <a:t>An article by </a:t>
            </a:r>
            <a:r>
              <a:rPr lang="en-US" smtClean="0">
                <a:hlinkClick r:id="rId4"/>
              </a:rPr>
              <a:t>Steven Few</a:t>
            </a:r>
            <a:r>
              <a:rPr lang="en-US" smtClean="0"/>
              <a:t> called</a:t>
            </a:r>
            <a:r>
              <a:rPr lang="en-US" smtClean="0"/>
              <a:t> “Solutions to the Problem of Over-Plotting in Graphs”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is Data Densification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Data over plotting / overlap prevents the true picture from coming forth.  Analysis is made harder by distorted or obscured information.</a:t>
            </a:r>
          </a:p>
          <a:p>
            <a:endParaRPr lang="en-US" smtClean="0"/>
          </a:p>
          <a:p>
            <a:r>
              <a:rPr lang="en-US" smtClean="0"/>
              <a:t>Excess number of points can slow the system down tremendously. Tableau has a maximum number of marks &gt;</a:t>
            </a:r>
            <a:r>
              <a:rPr lang="en-US" smtClean="0">
                <a:hlinkClick r:id="rId2"/>
              </a:rPr>
              <a:t>1.6M</a:t>
            </a:r>
            <a:r>
              <a:rPr lang="en-US" smtClean="0"/>
              <a:t>. </a:t>
            </a:r>
          </a:p>
          <a:p>
            <a:endParaRPr lang="en-US" smtClean="0"/>
          </a:p>
          <a:p>
            <a:r>
              <a:rPr lang="en-US" smtClean="0"/>
              <a:t>Moving the work to the Data Engine rather than the VizQL visualization engine.  </a:t>
            </a:r>
          </a:p>
          <a:p>
            <a:endParaRPr lang="en-US" smtClean="0"/>
          </a:p>
          <a:p>
            <a:r>
              <a:rPr lang="en-US" smtClean="0"/>
              <a:t>Able to answer generalized questions about an area not present in any single data point.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5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Attempts Square Binning:  Strike Zones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90" y="1752286"/>
            <a:ext cx="3286022" cy="39913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09114" y="1847265"/>
            <a:ext cx="3597890" cy="35124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ight Arrow 5"/>
          <p:cNvSpPr/>
          <p:nvPr/>
        </p:nvSpPr>
        <p:spPr>
          <a:xfrm>
            <a:off x="3979992" y="3082291"/>
            <a:ext cx="656008" cy="789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5819828"/>
            <a:ext cx="419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Original </a:t>
            </a:r>
            <a:r>
              <a:rPr lang="en-US" dirty="0" err="1" smtClean="0">
                <a:hlinkClick r:id="rId4"/>
              </a:rPr>
              <a:t>Fangraphs</a:t>
            </a:r>
            <a:r>
              <a:rPr lang="en-US" dirty="0" smtClean="0">
                <a:hlinkClick r:id="rId4"/>
              </a:rPr>
              <a:t> Article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6126" y="1051789"/>
            <a:ext cx="2968305" cy="50658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ight Arrow 8"/>
          <p:cNvSpPr/>
          <p:nvPr/>
        </p:nvSpPr>
        <p:spPr>
          <a:xfrm>
            <a:off x="8380118" y="3082291"/>
            <a:ext cx="656008" cy="789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588200" y="6117594"/>
            <a:ext cx="270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6"/>
              </a:rPr>
              <a:t>My Final Remix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3808" y="5879076"/>
            <a:ext cx="225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Binned Pie-charts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2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2. Boston Trash Pickup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First time I loaded this, I got a memory error.  Using a simple square binning, I went form a million + points to ~50,000 </a:t>
            </a:r>
            <a:endParaRPr lang="en-US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089646"/>
            <a:ext cx="4308231" cy="4493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08599" y="2089646"/>
            <a:ext cx="4712038" cy="44930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ight Arrow 5"/>
          <p:cNvSpPr/>
          <p:nvPr/>
        </p:nvSpPr>
        <p:spPr>
          <a:xfrm>
            <a:off x="5481554" y="3648162"/>
            <a:ext cx="1509898" cy="1404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6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Tableau 9.0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Tableau 9.0 there was a new unheralded new ability that I saw while just looking at the formula list in the Beta version.</a:t>
            </a:r>
          </a:p>
          <a:p>
            <a:r>
              <a:rPr lang="en-US" dirty="0" smtClean="0"/>
              <a:t>HEXBINX(X,Y)</a:t>
            </a:r>
          </a:p>
          <a:p>
            <a:r>
              <a:rPr lang="en-US" dirty="0" smtClean="0"/>
              <a:t>HEXBINY(X,Y)</a:t>
            </a:r>
          </a:p>
          <a:p>
            <a:endParaRPr lang="en-US" dirty="0" smtClean="0"/>
          </a:p>
          <a:p>
            <a:r>
              <a:rPr lang="en-US" dirty="0" smtClean="0"/>
              <a:t>This enabled a new type of binning that I could use called hex-binning</a:t>
            </a:r>
          </a:p>
          <a:p>
            <a:r>
              <a:rPr lang="en-US" dirty="0" smtClean="0"/>
              <a:t>Need to scale the data to fit the </a:t>
            </a:r>
            <a:r>
              <a:rPr lang="en-US" dirty="0" err="1" smtClean="0"/>
              <a:t>Hexbins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used on Tableau’s Mercator map projection, higher latitudes had more space between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85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Hexagon Projections and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Chris Love did an excellent post on hexagon binning at higher latitudes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14" y="2087024"/>
            <a:ext cx="3922644" cy="39602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016" y="2240503"/>
            <a:ext cx="3800068" cy="36532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ight Arrow 5"/>
          <p:cNvSpPr/>
          <p:nvPr/>
        </p:nvSpPr>
        <p:spPr>
          <a:xfrm>
            <a:off x="5044038" y="3365016"/>
            <a:ext cx="1509898" cy="1404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9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Alan Eldridge.  Hex-polygons!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7523"/>
            <a:ext cx="663602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Alan was able to solve the previous problem by making polygons out of the </a:t>
            </a:r>
            <a:r>
              <a:rPr lang="en-US" dirty="0" err="1" smtClean="0"/>
              <a:t>hexbin</a:t>
            </a:r>
            <a:r>
              <a:rPr lang="en-US" dirty="0" smtClean="0"/>
              <a:t> functions.</a:t>
            </a:r>
          </a:p>
          <a:p>
            <a:endParaRPr lang="en-US" dirty="0" smtClean="0"/>
          </a:p>
          <a:p>
            <a:r>
              <a:rPr lang="en-US" dirty="0" smtClean="0"/>
              <a:t>Dense Hexagon fill no matter what the latitude!  </a:t>
            </a:r>
          </a:p>
          <a:p>
            <a:endParaRPr lang="en-US" dirty="0"/>
          </a:p>
          <a:p>
            <a:r>
              <a:rPr lang="en-US" dirty="0" smtClean="0"/>
              <a:t>Unfortunately it requires you to duplicate the data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But… for a cost of x2 the data, Tableau draws a small fraction of the  Marks.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045" y="1557523"/>
            <a:ext cx="4161182" cy="442812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8751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dashboard by Andy </a:t>
            </a:r>
            <a:r>
              <a:rPr lang="en-US" dirty="0" err="1" smtClean="0"/>
              <a:t>Cotegreave</a:t>
            </a:r>
            <a:r>
              <a:rPr lang="en-US" dirty="0" smtClean="0"/>
              <a:t> inspired me to download accident location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126" y="1151427"/>
            <a:ext cx="11003748" cy="49182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08012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567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Data Densification</vt:lpstr>
      <vt:lpstr>Background.  Some Prior work.</vt:lpstr>
      <vt:lpstr>Why is Data Densification important?</vt:lpstr>
      <vt:lpstr>First Attempts Square Binning:  Strike Zones</vt:lpstr>
      <vt:lpstr>Example 2. Boston Trash Pickup</vt:lpstr>
      <vt:lpstr>Tableau 9.0</vt:lpstr>
      <vt:lpstr>Hexagon Projections and Scaling</vt:lpstr>
      <vt:lpstr>Alan Eldridge.  Hex-polygons!</vt:lpstr>
      <vt:lpstr>This dashboard by Andy Cotegreave inspired me to download accident location data</vt:lpstr>
      <vt:lpstr>Fatal Accident Data Hex-binned</vt:lpstr>
      <vt:lpstr>Hexbinning answers questions about an area!</vt:lpstr>
      <vt:lpstr>Questions about me…</vt:lpstr>
      <vt:lpstr>Places I’ve just passed through…</vt:lpstr>
      <vt:lpstr>Where have I lived?</vt:lpstr>
      <vt:lpstr>Some Vacations or trips I’ve had:</vt:lpstr>
      <vt:lpstr>Atlanta</vt:lpstr>
      <vt:lpstr>Home Depot Sells Hexagon Tile!</vt:lpstr>
    </vt:vector>
  </TitlesOfParts>
  <Company>The Home Depot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Densification</dc:title>
  <dc:creator>Erickson, Kristopher</dc:creator>
  <cp:lastModifiedBy>Erickson, Kristopher</cp:lastModifiedBy>
  <cp:revision>21</cp:revision>
  <dcterms:created xsi:type="dcterms:W3CDTF">2016-04-15T02:34:05Z</dcterms:created>
  <dcterms:modified xsi:type="dcterms:W3CDTF">2016-04-21T13:57:21Z</dcterms:modified>
</cp:coreProperties>
</file>