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6"/>
  </p:notesMasterIdLst>
  <p:handoutMasterIdLst>
    <p:handoutMasterId r:id="rId17"/>
  </p:handoutMasterIdLst>
  <p:sldIdLst>
    <p:sldId id="631" r:id="rId10"/>
    <p:sldId id="632" r:id="rId11"/>
    <p:sldId id="633" r:id="rId12"/>
    <p:sldId id="635" r:id="rId13"/>
    <p:sldId id="639" r:id="rId14"/>
    <p:sldId id="637" r:id="rId15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97577" autoAdjust="0"/>
  </p:normalViewPr>
  <p:slideViewPr>
    <p:cSldViewPr snapToGrid="0">
      <p:cViewPr>
        <p:scale>
          <a:sx n="200" d="100"/>
          <a:sy n="200" d="100"/>
        </p:scale>
        <p:origin x="-1008" y="-528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Deploy remote probes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monitor vehicles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and report results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Agent Server [Cloud]</a:t>
          </a:r>
          <a:br>
            <a:rPr lang="en-GB" b="1" dirty="0" smtClean="0"/>
          </a:br>
          <a:r>
            <a:rPr lang="en-GB" b="0" dirty="0" smtClean="0"/>
            <a:t>Distributes dynamic agents over the </a:t>
          </a:r>
          <a:r>
            <a:rPr lang="en-GB" b="0" dirty="0" smtClean="0"/>
            <a:t>air, using RVI, </a:t>
          </a:r>
          <a:r>
            <a:rPr lang="en-GB" b="0" dirty="0" smtClean="0"/>
            <a:t>to vehicle TCUs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TCU [Head Unit]</a:t>
          </a:r>
          <a:br>
            <a:rPr lang="en-GB" b="1" dirty="0" smtClean="0"/>
          </a:br>
          <a:r>
            <a:rPr lang="en-GB" dirty="0" smtClean="0"/>
            <a:t>Executes dynamic agents in background to monitor ECU data streams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Big Data [Cloud]</a:t>
          </a:r>
          <a:br>
            <a:rPr lang="en-GB" b="1" dirty="0" smtClean="0"/>
          </a:br>
          <a:r>
            <a:rPr lang="en-GB" b="0" dirty="0" smtClean="0"/>
            <a:t>Receives and analyses reports transmitted from dynamic </a:t>
          </a:r>
          <a:r>
            <a:rPr lang="en-GB" b="0" dirty="0" smtClean="0"/>
            <a:t>agents through RVI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Anomaly monitor agent reads data from vehicle buses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Any anomalous data detected by the agent is reported to the big data </a:t>
          </a:r>
          <a:r>
            <a:rPr lang="en-US" sz="1400" dirty="0" smtClean="0"/>
            <a:t>server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Big data server profiles all incoming data to generate failure trends and </a:t>
          </a:r>
          <a:r>
            <a:rPr lang="en-US" sz="1400" dirty="0" smtClean="0"/>
            <a:t>analysis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90C4EC6C-0C24-4FEE-8B14-8571F4C91BBF}" type="pres">
      <dgm:prSet presAssocID="{A7532719-EC9D-46EF-BE64-765673BB52E8}" presName="ThreeNodes_1" presStyleLbl="node1" presStyleIdx="0" presStyleCnt="3" custLinFactNeighborY="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6559-76CE-4EE7-B095-471039450B6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0F379-9DE9-4C56-957C-A49BEA392992}" type="pres">
      <dgm:prSet presAssocID="{A7532719-EC9D-46EF-BE64-765673BB52E8}" presName="ThreeNodes_3" presStyleLbl="node1" presStyleIdx="2" presStyleCnt="3" custLinFactNeighborX="43667" custLinFactNeighborY="7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D7F3-5451-4567-84EE-668D3F4C18A9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AF9B-87D0-44FA-9B20-B6B185FD463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FDE2-7EA1-4C51-B361-F28349AECB5D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CB407-CCFB-4F6B-9D78-748F2EDD42AD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684E5-6A17-4189-B2C7-EFF45CE33DB1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E1C01D-8D53-401A-8E6C-7701FAF7781B}" type="presOf" srcId="{3AF7CB96-213C-4DD9-9D57-A92CD8350B17}" destId="{88476559-76CE-4EE7-B095-471039450B6D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30FF4623-D9D4-43E7-944C-F461F94C190D}" type="presOf" srcId="{A28522D9-D29E-4404-8DB3-C04171445AA5}" destId="{27D684E5-6A17-4189-B2C7-EFF45CE33DB1}" srcOrd="1" destOrd="0" presId="urn:microsoft.com/office/officeart/2005/8/layout/vProcess5"/>
    <dgm:cxn modelId="{5F659CAC-8A53-4404-BD8F-4CA7066C7BCF}" type="presOf" srcId="{547C879B-BD89-47DA-974B-BF8F03511315}" destId="{90C4EC6C-0C24-4FEE-8B14-8571F4C91BBF}" srcOrd="0" destOrd="0" presId="urn:microsoft.com/office/officeart/2005/8/layout/vProcess5"/>
    <dgm:cxn modelId="{B16BFF13-D521-45BC-BB05-162EBA9D421A}" type="presOf" srcId="{B13F40A7-6F8A-4359-BAA9-CF8E5C37BEA9}" destId="{986ED7F3-5451-4567-84EE-668D3F4C18A9}" srcOrd="0" destOrd="0" presId="urn:microsoft.com/office/officeart/2005/8/layout/vProcess5"/>
    <dgm:cxn modelId="{F4EE00D1-5E72-4BD4-AA7A-D3270905CD71}" type="presOf" srcId="{A7532719-EC9D-46EF-BE64-765673BB52E8}" destId="{9C7AB830-D93E-4626-8F57-7BA94B1DED65}" srcOrd="0" destOrd="0" presId="urn:microsoft.com/office/officeart/2005/8/layout/vProcess5"/>
    <dgm:cxn modelId="{A4998D15-D559-4743-9CBC-091C68537C8A}" type="presOf" srcId="{3AF7CB96-213C-4DD9-9D57-A92CD8350B17}" destId="{16CCB407-CCFB-4F6B-9D78-748F2EDD42AD}" srcOrd="1" destOrd="0" presId="urn:microsoft.com/office/officeart/2005/8/layout/vProcess5"/>
    <dgm:cxn modelId="{BC21B1CE-F796-4CC9-9A6D-BE156732E154}" type="presOf" srcId="{A28522D9-D29E-4404-8DB3-C04171445AA5}" destId="{EBA0F379-9DE9-4C56-957C-A49BEA392992}" srcOrd="0" destOrd="0" presId="urn:microsoft.com/office/officeart/2005/8/layout/vProcess5"/>
    <dgm:cxn modelId="{166BBA96-5471-42D0-8B9F-0CC560AAED5D}" type="presOf" srcId="{547C879B-BD89-47DA-974B-BF8F03511315}" destId="{88DBFDE2-7EA1-4C51-B361-F28349AECB5D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2" destOrd="0" parTransId="{6E3CA8DE-8CCA-4869-AE79-A0E1F7D4F6B6}" sibTransId="{116B9D47-9488-4AB4-A17C-EDE91C0EDEE5}"/>
    <dgm:cxn modelId="{85128D98-12E0-415C-85CB-D933C1A3CC71}" type="presOf" srcId="{06D98CB0-8A81-40D2-BBBF-DD3886406BD5}" destId="{4FD1AF9B-87D0-44FA-9B20-B6B185FD463C}" srcOrd="0" destOrd="0" presId="urn:microsoft.com/office/officeart/2005/8/layout/vProcess5"/>
    <dgm:cxn modelId="{08E93E60-5379-448C-984C-8208FAF15585}" type="presParOf" srcId="{9C7AB830-D93E-4626-8F57-7BA94B1DED65}" destId="{6D21DE12-9F9C-4DF3-AB64-147A987E9881}" srcOrd="0" destOrd="0" presId="urn:microsoft.com/office/officeart/2005/8/layout/vProcess5"/>
    <dgm:cxn modelId="{9E462ACB-F1D8-45A4-AE6D-CB4F2566105D}" type="presParOf" srcId="{9C7AB830-D93E-4626-8F57-7BA94B1DED65}" destId="{90C4EC6C-0C24-4FEE-8B14-8571F4C91BBF}" srcOrd="1" destOrd="0" presId="urn:microsoft.com/office/officeart/2005/8/layout/vProcess5"/>
    <dgm:cxn modelId="{E0DAF615-A589-424B-BFF2-A512227335CC}" type="presParOf" srcId="{9C7AB830-D93E-4626-8F57-7BA94B1DED65}" destId="{88476559-76CE-4EE7-B095-471039450B6D}" srcOrd="2" destOrd="0" presId="urn:microsoft.com/office/officeart/2005/8/layout/vProcess5"/>
    <dgm:cxn modelId="{E1BD01C7-1D29-44F0-86C8-81BDED28C839}" type="presParOf" srcId="{9C7AB830-D93E-4626-8F57-7BA94B1DED65}" destId="{EBA0F379-9DE9-4C56-957C-A49BEA392992}" srcOrd="3" destOrd="0" presId="urn:microsoft.com/office/officeart/2005/8/layout/vProcess5"/>
    <dgm:cxn modelId="{E3AA969D-3BF0-41FB-BC00-A2FD5EAABDB6}" type="presParOf" srcId="{9C7AB830-D93E-4626-8F57-7BA94B1DED65}" destId="{986ED7F3-5451-4567-84EE-668D3F4C18A9}" srcOrd="4" destOrd="0" presId="urn:microsoft.com/office/officeart/2005/8/layout/vProcess5"/>
    <dgm:cxn modelId="{81722361-09E5-4EBE-99B6-8A116FF417DF}" type="presParOf" srcId="{9C7AB830-D93E-4626-8F57-7BA94B1DED65}" destId="{4FD1AF9B-87D0-44FA-9B20-B6B185FD463C}" srcOrd="5" destOrd="0" presId="urn:microsoft.com/office/officeart/2005/8/layout/vProcess5"/>
    <dgm:cxn modelId="{85807C5D-05BD-4060-A116-E604E35BAA14}" type="presParOf" srcId="{9C7AB830-D93E-4626-8F57-7BA94B1DED65}" destId="{88DBFDE2-7EA1-4C51-B361-F28349AECB5D}" srcOrd="6" destOrd="0" presId="urn:microsoft.com/office/officeart/2005/8/layout/vProcess5"/>
    <dgm:cxn modelId="{296B3357-56C3-4F43-8F0C-CD9D962170FE}" type="presParOf" srcId="{9C7AB830-D93E-4626-8F57-7BA94B1DED65}" destId="{16CCB407-CCFB-4F6B-9D78-748F2EDD42AD}" srcOrd="7" destOrd="0" presId="urn:microsoft.com/office/officeart/2005/8/layout/vProcess5"/>
    <dgm:cxn modelId="{F8506723-60BD-4B58-9BCA-8DDD160B6D94}" type="presParOf" srcId="{9C7AB830-D93E-4626-8F57-7BA94B1DED65}" destId="{27D684E5-6A17-4189-B2C7-EFF45CE33DB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Feature monitor records all in-cabin feature </a:t>
          </a:r>
          <a:r>
            <a:rPr lang="en-US" sz="1400" dirty="0" smtClean="0"/>
            <a:t>usage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Periodic reports are sent by the feature monitor to the big data </a:t>
          </a:r>
          <a:r>
            <a:rPr lang="en-US" sz="1400" dirty="0" smtClean="0"/>
            <a:t>server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Feature tracker compiles report of fleet-wide feature </a:t>
          </a:r>
          <a:r>
            <a:rPr lang="en-US" sz="1400" dirty="0" smtClean="0"/>
            <a:t>usage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90C4EC6C-0C24-4FEE-8B14-8571F4C91BBF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6559-76CE-4EE7-B095-471039450B6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0F379-9DE9-4C56-957C-A49BEA392992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D7F3-5451-4567-84EE-668D3F4C18A9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AF9B-87D0-44FA-9B20-B6B185FD463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FDE2-7EA1-4C51-B361-F28349AECB5D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CB407-CCFB-4F6B-9D78-748F2EDD42AD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684E5-6A17-4189-B2C7-EFF45CE33DB1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773CB2-2A77-4F1F-AB25-8F26301ABF50}" type="presOf" srcId="{547C879B-BD89-47DA-974B-BF8F03511315}" destId="{90C4EC6C-0C24-4FEE-8B14-8571F4C91BBF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D68C239A-4C84-4812-B437-DB904E43F3AE}" type="presOf" srcId="{3AF7CB96-213C-4DD9-9D57-A92CD8350B17}" destId="{88476559-76CE-4EE7-B095-471039450B6D}" srcOrd="0" destOrd="0" presId="urn:microsoft.com/office/officeart/2005/8/layout/vProcess5"/>
    <dgm:cxn modelId="{4BCBD712-05B3-41D1-A377-88D2C8FCF7E1}" type="presOf" srcId="{A28522D9-D29E-4404-8DB3-C04171445AA5}" destId="{27D684E5-6A17-4189-B2C7-EFF45CE33DB1}" srcOrd="1" destOrd="0" presId="urn:microsoft.com/office/officeart/2005/8/layout/vProcess5"/>
    <dgm:cxn modelId="{BC4F33E6-F995-408B-9F09-DBE752B9286F}" type="presOf" srcId="{A28522D9-D29E-4404-8DB3-C04171445AA5}" destId="{EBA0F379-9DE9-4C56-957C-A49BEA392992}" srcOrd="0" destOrd="0" presId="urn:microsoft.com/office/officeart/2005/8/layout/vProcess5"/>
    <dgm:cxn modelId="{7D850F56-FC63-460C-9B23-B4E994A0F4E4}" type="presOf" srcId="{B13F40A7-6F8A-4359-BAA9-CF8E5C37BEA9}" destId="{986ED7F3-5451-4567-84EE-668D3F4C18A9}" srcOrd="0" destOrd="0" presId="urn:microsoft.com/office/officeart/2005/8/layout/vProcess5"/>
    <dgm:cxn modelId="{9FE1D704-ECD5-447C-9C7D-2516F40F7B81}" type="presOf" srcId="{3AF7CB96-213C-4DD9-9D57-A92CD8350B17}" destId="{16CCB407-CCFB-4F6B-9D78-748F2EDD42AD}" srcOrd="1" destOrd="0" presId="urn:microsoft.com/office/officeart/2005/8/layout/vProcess5"/>
    <dgm:cxn modelId="{B6FAD32D-39CE-40CC-8E07-B8C260719B04}" type="presOf" srcId="{06D98CB0-8A81-40D2-BBBF-DD3886406BD5}" destId="{4FD1AF9B-87D0-44FA-9B20-B6B185FD463C}" srcOrd="0" destOrd="0" presId="urn:microsoft.com/office/officeart/2005/8/layout/vProcess5"/>
    <dgm:cxn modelId="{3D48CF29-3C00-44C9-A936-F84304510261}" type="presOf" srcId="{A7532719-EC9D-46EF-BE64-765673BB52E8}" destId="{9C7AB830-D93E-4626-8F57-7BA94B1DED65}" srcOrd="0" destOrd="0" presId="urn:microsoft.com/office/officeart/2005/8/layout/vProcess5"/>
    <dgm:cxn modelId="{CC3B2F3B-6800-4516-91FC-37F33CD8ECD1}" type="presOf" srcId="{547C879B-BD89-47DA-974B-BF8F03511315}" destId="{88DBFDE2-7EA1-4C51-B361-F28349AECB5D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2" destOrd="0" parTransId="{6E3CA8DE-8CCA-4869-AE79-A0E1F7D4F6B6}" sibTransId="{116B9D47-9488-4AB4-A17C-EDE91C0EDEE5}"/>
    <dgm:cxn modelId="{4B361279-5D3A-4EC9-8FAF-39E9E2355372}" type="presParOf" srcId="{9C7AB830-D93E-4626-8F57-7BA94B1DED65}" destId="{6D21DE12-9F9C-4DF3-AB64-147A987E9881}" srcOrd="0" destOrd="0" presId="urn:microsoft.com/office/officeart/2005/8/layout/vProcess5"/>
    <dgm:cxn modelId="{65FB0ACE-DB65-4F51-8EC6-6002183C4BE7}" type="presParOf" srcId="{9C7AB830-D93E-4626-8F57-7BA94B1DED65}" destId="{90C4EC6C-0C24-4FEE-8B14-8571F4C91BBF}" srcOrd="1" destOrd="0" presId="urn:microsoft.com/office/officeart/2005/8/layout/vProcess5"/>
    <dgm:cxn modelId="{E8191CA3-6AF6-4E5A-B239-DF68499C8681}" type="presParOf" srcId="{9C7AB830-D93E-4626-8F57-7BA94B1DED65}" destId="{88476559-76CE-4EE7-B095-471039450B6D}" srcOrd="2" destOrd="0" presId="urn:microsoft.com/office/officeart/2005/8/layout/vProcess5"/>
    <dgm:cxn modelId="{FBB62056-3B8F-421B-ACDF-FB8345FC5881}" type="presParOf" srcId="{9C7AB830-D93E-4626-8F57-7BA94B1DED65}" destId="{EBA0F379-9DE9-4C56-957C-A49BEA392992}" srcOrd="3" destOrd="0" presId="urn:microsoft.com/office/officeart/2005/8/layout/vProcess5"/>
    <dgm:cxn modelId="{5A5DEFC3-3A35-4BBE-8581-570648F7BD91}" type="presParOf" srcId="{9C7AB830-D93E-4626-8F57-7BA94B1DED65}" destId="{986ED7F3-5451-4567-84EE-668D3F4C18A9}" srcOrd="4" destOrd="0" presId="urn:microsoft.com/office/officeart/2005/8/layout/vProcess5"/>
    <dgm:cxn modelId="{F1835F4C-F81E-48F3-88EA-2DB1AA43FA47}" type="presParOf" srcId="{9C7AB830-D93E-4626-8F57-7BA94B1DED65}" destId="{4FD1AF9B-87D0-44FA-9B20-B6B185FD463C}" srcOrd="5" destOrd="0" presId="urn:microsoft.com/office/officeart/2005/8/layout/vProcess5"/>
    <dgm:cxn modelId="{560F73F7-445C-4F14-8E05-EA7EFDF5E2D0}" type="presParOf" srcId="{9C7AB830-D93E-4626-8F57-7BA94B1DED65}" destId="{88DBFDE2-7EA1-4C51-B361-F28349AECB5D}" srcOrd="6" destOrd="0" presId="urn:microsoft.com/office/officeart/2005/8/layout/vProcess5"/>
    <dgm:cxn modelId="{077A7E4C-9266-44B1-B97B-E4FFFA8141B8}" type="presParOf" srcId="{9C7AB830-D93E-4626-8F57-7BA94B1DED65}" destId="{16CCB407-CCFB-4F6B-9D78-748F2EDD42AD}" srcOrd="7" destOrd="0" presId="urn:microsoft.com/office/officeart/2005/8/layout/vProcess5"/>
    <dgm:cxn modelId="{D035B2F1-11A0-48B6-A308-6877250C4A30}" type="presParOf" srcId="{9C7AB830-D93E-4626-8F57-7BA94B1DED65}" destId="{27D684E5-6A17-4189-B2C7-EFF45CE33DB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Bluetooth issue agent monitors pairings, streaming, and other possible failure points in the IVI BT stack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Any BT error is logged with circumstances and equipment ID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Error reports are transmitted to backend server for further analysis and bug fixes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757B28C1-BB30-4010-9301-B4171FE5F735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8EFC6-DBC2-411E-964A-31ACEE30C6C2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DD79A-9783-4370-97C1-E90AC6D336DB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DCFF8-EF47-4093-B92D-0B0329F6EFCE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C1D26-A47E-40B1-881A-41E38D186447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BA2BA-F810-4C85-B480-541B3D6A5B67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46DCC-2BFF-459F-BF07-2DCB8BDA4EF3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3833D-E71B-4165-B9FF-36F5C358B677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12BDA7-A3E2-4008-9DDD-DE3AD597077E}" type="presOf" srcId="{B13F40A7-6F8A-4359-BAA9-CF8E5C37BEA9}" destId="{A71DCFF8-EF47-4093-B92D-0B0329F6EFCE}" srcOrd="0" destOrd="0" presId="urn:microsoft.com/office/officeart/2005/8/layout/vProcess5"/>
    <dgm:cxn modelId="{7F28045B-28ED-4ED0-AB2E-78EB2CDBEF5F}" type="presOf" srcId="{56479D57-7864-4D00-9136-A23F7D891DF2}" destId="{B513833D-E71B-4165-B9FF-36F5C358B677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418EB43C-6D53-4EAA-A6B6-98FFA64C41AA}" type="presOf" srcId="{547C879B-BD89-47DA-974B-BF8F03511315}" destId="{3F7BA2BA-F810-4C85-B480-541B3D6A5B67}" srcOrd="1" destOrd="0" presId="urn:microsoft.com/office/officeart/2005/8/layout/vProcess5"/>
    <dgm:cxn modelId="{4A3EC596-ED72-47EC-83C4-361A8BFCE2A0}" type="presOf" srcId="{06D98CB0-8A81-40D2-BBBF-DD3886406BD5}" destId="{281C1D26-A47E-40B1-881A-41E38D186447}" srcOrd="0" destOrd="0" presId="urn:microsoft.com/office/officeart/2005/8/layout/vProcess5"/>
    <dgm:cxn modelId="{94BB02A3-6ABD-467D-9575-ECC9326E21A0}" type="presOf" srcId="{A7532719-EC9D-46EF-BE64-765673BB52E8}" destId="{9C7AB830-D93E-4626-8F57-7BA94B1DED65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02666E70-385D-45B6-8E6D-B1B2B927A243}" type="presOf" srcId="{56479D57-7864-4D00-9136-A23F7D891DF2}" destId="{806DD79A-9783-4370-97C1-E90AC6D336DB}" srcOrd="0" destOrd="0" presId="urn:microsoft.com/office/officeart/2005/8/layout/vProcess5"/>
    <dgm:cxn modelId="{EAE2CCCC-6F3D-418B-88E8-51C71C12D935}" type="presOf" srcId="{3AF7CB96-213C-4DD9-9D57-A92CD8350B17}" destId="{D1746DCC-2BFF-459F-BF07-2DCB8BDA4EF3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FCB80983-54B9-4163-8236-8571CDF94999}" type="presOf" srcId="{3AF7CB96-213C-4DD9-9D57-A92CD8350B17}" destId="{9E58EFC6-DBC2-411E-964A-31ACEE30C6C2}" srcOrd="0" destOrd="0" presId="urn:microsoft.com/office/officeart/2005/8/layout/vProcess5"/>
    <dgm:cxn modelId="{62A7C477-5806-4D6B-A25B-DBC47973C92E}" type="presOf" srcId="{547C879B-BD89-47DA-974B-BF8F03511315}" destId="{757B28C1-BB30-4010-9301-B4171FE5F735}" srcOrd="0" destOrd="0" presId="urn:microsoft.com/office/officeart/2005/8/layout/vProcess5"/>
    <dgm:cxn modelId="{EB3DE9F2-2371-416A-B96A-B86E8D07EC6C}" type="presParOf" srcId="{9C7AB830-D93E-4626-8F57-7BA94B1DED65}" destId="{6D21DE12-9F9C-4DF3-AB64-147A987E9881}" srcOrd="0" destOrd="0" presId="urn:microsoft.com/office/officeart/2005/8/layout/vProcess5"/>
    <dgm:cxn modelId="{C0C0A99B-6791-4B32-828F-09484D6A402A}" type="presParOf" srcId="{9C7AB830-D93E-4626-8F57-7BA94B1DED65}" destId="{757B28C1-BB30-4010-9301-B4171FE5F735}" srcOrd="1" destOrd="0" presId="urn:microsoft.com/office/officeart/2005/8/layout/vProcess5"/>
    <dgm:cxn modelId="{D0858910-26A1-4BB7-A3EE-30C3D652E937}" type="presParOf" srcId="{9C7AB830-D93E-4626-8F57-7BA94B1DED65}" destId="{9E58EFC6-DBC2-411E-964A-31ACEE30C6C2}" srcOrd="2" destOrd="0" presId="urn:microsoft.com/office/officeart/2005/8/layout/vProcess5"/>
    <dgm:cxn modelId="{9A951158-3CC7-49CF-BC6A-EBEBDBADE10C}" type="presParOf" srcId="{9C7AB830-D93E-4626-8F57-7BA94B1DED65}" destId="{806DD79A-9783-4370-97C1-E90AC6D336DB}" srcOrd="3" destOrd="0" presId="urn:microsoft.com/office/officeart/2005/8/layout/vProcess5"/>
    <dgm:cxn modelId="{F0FC87F9-5896-49A5-9CA4-32267CB5D696}" type="presParOf" srcId="{9C7AB830-D93E-4626-8F57-7BA94B1DED65}" destId="{A71DCFF8-EF47-4093-B92D-0B0329F6EFCE}" srcOrd="4" destOrd="0" presId="urn:microsoft.com/office/officeart/2005/8/layout/vProcess5"/>
    <dgm:cxn modelId="{E396BBFA-E8A3-4520-9D64-77FF107CC8CE}" type="presParOf" srcId="{9C7AB830-D93E-4626-8F57-7BA94B1DED65}" destId="{281C1D26-A47E-40B1-881A-41E38D186447}" srcOrd="5" destOrd="0" presId="urn:microsoft.com/office/officeart/2005/8/layout/vProcess5"/>
    <dgm:cxn modelId="{9FA537E7-B230-47BC-93C1-29FF970113BD}" type="presParOf" srcId="{9C7AB830-D93E-4626-8F57-7BA94B1DED65}" destId="{3F7BA2BA-F810-4C85-B480-541B3D6A5B67}" srcOrd="6" destOrd="0" presId="urn:microsoft.com/office/officeart/2005/8/layout/vProcess5"/>
    <dgm:cxn modelId="{E733B396-4CE6-489C-BB72-CAF68EBB32A2}" type="presParOf" srcId="{9C7AB830-D93E-4626-8F57-7BA94B1DED65}" destId="{D1746DCC-2BFF-459F-BF07-2DCB8BDA4EF3}" srcOrd="7" destOrd="0" presId="urn:microsoft.com/office/officeart/2005/8/layout/vProcess5"/>
    <dgm:cxn modelId="{276F89CE-F164-43D8-81EF-0B1743817068}" type="presParOf" srcId="{9C7AB830-D93E-4626-8F57-7BA94B1DED65}" destId="{B513833D-E71B-4165-B9FF-36F5C358B67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Deploy remote probes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monitor vehicles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and report results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Agent Server [Cloud]</a:t>
          </a:r>
          <a:br>
            <a:rPr lang="en-GB" sz="1900" b="1" kern="1200" dirty="0" smtClean="0"/>
          </a:br>
          <a:r>
            <a:rPr lang="en-GB" sz="1900" b="0" kern="1200" dirty="0" smtClean="0"/>
            <a:t>Distributes dynamic agents over the </a:t>
          </a:r>
          <a:r>
            <a:rPr lang="en-GB" sz="1900" b="0" kern="1200" dirty="0" smtClean="0"/>
            <a:t>air, using RVI, </a:t>
          </a:r>
          <a:r>
            <a:rPr lang="en-GB" sz="1900" b="0" kern="1200" dirty="0" smtClean="0"/>
            <a:t>to vehicle TCUs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TCU [Head Unit]</a:t>
          </a:r>
          <a:br>
            <a:rPr lang="en-GB" sz="1900" b="1" kern="1200" dirty="0" smtClean="0"/>
          </a:br>
          <a:r>
            <a:rPr lang="en-GB" sz="1900" kern="1200" dirty="0" smtClean="0"/>
            <a:t>Executes dynamic agents in background to monitor ECU data streams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Big Data [Cloud]</a:t>
          </a:r>
          <a:br>
            <a:rPr lang="en-GB" sz="1900" b="1" kern="1200" dirty="0" smtClean="0"/>
          </a:br>
          <a:r>
            <a:rPr lang="en-GB" sz="1900" b="0" kern="1200" dirty="0" smtClean="0"/>
            <a:t>Receives and analyses reports transmitted from dynamic </a:t>
          </a:r>
          <a:r>
            <a:rPr lang="en-GB" sz="1900" b="0" kern="1200" dirty="0" smtClean="0"/>
            <a:t>agents through RVI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EC6C-0C24-4FEE-8B14-8571F4C91BBF}">
      <dsp:nvSpPr>
        <dsp:cNvPr id="0" name=""/>
        <dsp:cNvSpPr/>
      </dsp:nvSpPr>
      <dsp:spPr>
        <a:xfrm>
          <a:off x="0" y="4762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Anomaly monitor agent reads data from vehicle buses</a:t>
          </a:r>
          <a:endParaRPr lang="en-US" sz="1400" kern="1200" dirty="0"/>
        </a:p>
      </dsp:txBody>
      <dsp:txXfrm>
        <a:off x="28523" y="33285"/>
        <a:ext cx="3148127" cy="916817"/>
      </dsp:txXfrm>
    </dsp:sp>
    <dsp:sp modelId="{88476559-76CE-4EE7-B095-471039450B6D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Any anomalous data detected by the agent is reported to the big data </a:t>
          </a:r>
          <a:r>
            <a:rPr lang="en-US" sz="1400" kern="1200" dirty="0" smtClean="0"/>
            <a:t>server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EBA0F379-9DE9-4C56-957C-A49BEA392992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profiles all incoming data to generate failure trends and </a:t>
          </a:r>
          <a:r>
            <a:rPr lang="en-US" sz="1400" kern="1200" dirty="0" smtClean="0"/>
            <a:t>analysis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986ED7F3-5451-4567-84EE-668D3F4C18A9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4FD1AF9B-87D0-44FA-9B20-B6B185FD463C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EC6C-0C24-4FEE-8B14-8571F4C91BBF}">
      <dsp:nvSpPr>
        <dsp:cNvPr id="0" name=""/>
        <dsp:cNvSpPr/>
      </dsp:nvSpPr>
      <dsp:spPr>
        <a:xfrm>
          <a:off x="0" y="0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monitor records all in-cabin feature </a:t>
          </a:r>
          <a:r>
            <a:rPr lang="en-US" sz="1400" kern="1200" dirty="0" smtClean="0"/>
            <a:t>usage</a:t>
          </a:r>
          <a:endParaRPr lang="en-US" sz="1400" kern="1200" dirty="0"/>
        </a:p>
      </dsp:txBody>
      <dsp:txXfrm>
        <a:off x="28523" y="28523"/>
        <a:ext cx="3148127" cy="916817"/>
      </dsp:txXfrm>
    </dsp:sp>
    <dsp:sp modelId="{88476559-76CE-4EE7-B095-471039450B6D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Periodic reports are sent by the feature monitor to the big data </a:t>
          </a:r>
          <a:r>
            <a:rPr lang="en-US" sz="1400" kern="1200" dirty="0" smtClean="0"/>
            <a:t>server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EBA0F379-9DE9-4C56-957C-A49BEA392992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tracker compiles report of fleet-wide feature </a:t>
          </a:r>
          <a:r>
            <a:rPr lang="en-US" sz="1400" kern="1200" dirty="0" smtClean="0"/>
            <a:t>usage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986ED7F3-5451-4567-84EE-668D3F4C18A9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4FD1AF9B-87D0-44FA-9B20-B6B185FD463C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28C1-BB30-4010-9301-B4171FE5F735}">
      <dsp:nvSpPr>
        <dsp:cNvPr id="0" name=""/>
        <dsp:cNvSpPr/>
      </dsp:nvSpPr>
      <dsp:spPr>
        <a:xfrm>
          <a:off x="0" y="0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Bluetooth issue agent monitors pairings, streaming, and other possible failure points in the IVI BT stack</a:t>
          </a:r>
          <a:endParaRPr lang="en-US" sz="1400" kern="1200" dirty="0"/>
        </a:p>
      </dsp:txBody>
      <dsp:txXfrm>
        <a:off x="28523" y="28523"/>
        <a:ext cx="3148127" cy="916817"/>
      </dsp:txXfrm>
    </dsp:sp>
    <dsp:sp modelId="{9E58EFC6-DBC2-411E-964A-31ACEE30C6C2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Any BT error is logged with circumstances and equipment ID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806DD79A-9783-4370-97C1-E90AC6D336DB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 reports are transmitted to backend server for further analysis and bug fixes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A71DCFF8-EF47-4093-B92D-0B0329F6EFCE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281C1D26-A47E-40B1-881A-41E38D186447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25/08/2015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75" y="2052976"/>
            <a:ext cx="1441106" cy="1441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RVI - Dynamic </a:t>
            </a:r>
            <a:r>
              <a:rPr lang="en-GB" b="1" dirty="0" smtClean="0"/>
              <a:t>Agents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17673" y="2444388"/>
            <a:ext cx="166318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17673" y="3084900"/>
            <a:ext cx="1663187" cy="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093835" y="2964991"/>
            <a:ext cx="1296818" cy="1296818"/>
            <a:chOff x="6112792" y="3087308"/>
            <a:chExt cx="1296818" cy="129681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13" y="3389470"/>
              <a:ext cx="856235" cy="664321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112792" y="3087308"/>
              <a:ext cx="1296818" cy="129681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87" y="2052976"/>
            <a:ext cx="1441106" cy="1441106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1062967" y="1279373"/>
            <a:ext cx="1296818" cy="1296818"/>
            <a:chOff x="6344256" y="1578369"/>
            <a:chExt cx="1296818" cy="1296818"/>
          </a:xfrm>
        </p:grpSpPr>
        <p:sp>
          <p:nvSpPr>
            <p:cNvPr id="63" name="Oval 62"/>
            <p:cNvSpPr/>
            <p:nvPr/>
          </p:nvSpPr>
          <p:spPr>
            <a:xfrm>
              <a:off x="6344256" y="1578369"/>
              <a:ext cx="1296818" cy="129681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662766" y="1833807"/>
              <a:ext cx="691215" cy="786485"/>
              <a:chOff x="4862623" y="1606086"/>
              <a:chExt cx="691215" cy="786485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958602" y="2122567"/>
                <a:ext cx="400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32413" y="2050377"/>
                <a:ext cx="400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7022" y="1978187"/>
                <a:ext cx="3033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042006" y="1905997"/>
                <a:ext cx="95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046162" y="183380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046162" y="176161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957022" y="168942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862623" y="2084794"/>
                <a:ext cx="6912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Agent</a:t>
                </a:r>
                <a:endParaRPr lang="en-US" sz="1400" b="1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885618" y="1606086"/>
                <a:ext cx="649587" cy="772045"/>
              </a:xfrm>
              <a:prstGeom prst="rect">
                <a:avLst/>
              </a:prstGeom>
              <a:noFill/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4" name="Straight Arrow Connector 83"/>
          <p:cNvCxnSpPr>
            <a:endCxn id="14" idx="6"/>
          </p:cNvCxnSpPr>
          <p:nvPr/>
        </p:nvCxnSpPr>
        <p:spPr>
          <a:xfrm flipH="1">
            <a:off x="2390653" y="3084900"/>
            <a:ext cx="1647947" cy="5285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3" idx="6"/>
          </p:cNvCxnSpPr>
          <p:nvPr/>
        </p:nvCxnSpPr>
        <p:spPr>
          <a:xfrm>
            <a:off x="2359785" y="1927782"/>
            <a:ext cx="1732155" cy="51660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31950412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5960" y="49730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666750" y="1067300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Agent Server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855365" y="1022853"/>
            <a:ext cx="989685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 TCU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671497" y="1413354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8319565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08328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09108"/>
            <a:ext cx="440534" cy="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</p:cNvCxnSpPr>
          <p:nvPr/>
        </p:nvCxnSpPr>
        <p:spPr>
          <a:xfrm flipV="1">
            <a:off x="3005117" y="1229424"/>
            <a:ext cx="85024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233994"/>
            <a:ext cx="3143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0007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18" y="1005925"/>
            <a:ext cx="446999" cy="44699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6230963" y="1206680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65" y="1256154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42546" y="120025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4845050" y="1415705"/>
            <a:ext cx="5974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245083" y="1415705"/>
            <a:ext cx="311470" cy="332365"/>
            <a:chOff x="5471054" y="570129"/>
            <a:chExt cx="415090" cy="442937"/>
          </a:xfrm>
        </p:grpSpPr>
        <p:sp>
          <p:nvSpPr>
            <p:cNvPr id="42" name="Rectangle 41"/>
            <p:cNvSpPr/>
            <p:nvPr/>
          </p:nvSpPr>
          <p:spPr>
            <a:xfrm>
              <a:off x="5471054" y="570129"/>
              <a:ext cx="415090" cy="442937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547757" y="868412"/>
              <a:ext cx="2431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632741" y="796222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31596" y="725660"/>
              <a:ext cx="1866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42456" y="653470"/>
              <a:ext cx="2758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45275" y="941478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stCxn id="83" idx="3"/>
            <a:endCxn id="77" idx="1"/>
          </p:cNvCxnSpPr>
          <p:nvPr/>
        </p:nvCxnSpPr>
        <p:spPr>
          <a:xfrm flipV="1">
            <a:off x="2276422" y="1663515"/>
            <a:ext cx="1010393" cy="13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6750" y="1498198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Big Data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15" y="1440015"/>
            <a:ext cx="446999" cy="446999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endCxn id="77" idx="3"/>
          </p:cNvCxnSpPr>
          <p:nvPr/>
        </p:nvCxnSpPr>
        <p:spPr>
          <a:xfrm flipH="1">
            <a:off x="3733814" y="1663515"/>
            <a:ext cx="1215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8" idx="6"/>
          </p:cNvCxnSpPr>
          <p:nvPr/>
        </p:nvCxnSpPr>
        <p:spPr>
          <a:xfrm>
            <a:off x="5873444" y="1415705"/>
            <a:ext cx="3575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 rot="16200000">
            <a:off x="3672908" y="1301648"/>
            <a:ext cx="618006" cy="2530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RVI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078981947"/>
              </p:ext>
            </p:extLst>
          </p:nvPr>
        </p:nvGraphicFramePr>
        <p:xfrm>
          <a:off x="493846" y="1114118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Health Monitor 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075255" y="1503094"/>
            <a:ext cx="2486610" cy="7559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Anomaly Monitor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12313" y="385696"/>
            <a:ext cx="2812494" cy="1972267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54298" y="385697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2311" y="3142279"/>
            <a:ext cx="2812494" cy="133923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11899" y="4143152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71417" y="3274702"/>
            <a:ext cx="2495211" cy="868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Anomaly tracker</a:t>
            </a:r>
          </a:p>
        </p:txBody>
      </p:sp>
      <p:cxnSp>
        <p:nvCxnSpPr>
          <p:cNvPr id="20" name="Straight Connector 19"/>
          <p:cNvCxnSpPr>
            <a:stCxn id="19" idx="0"/>
            <a:endCxn id="48" idx="2"/>
          </p:cNvCxnSpPr>
          <p:nvPr/>
        </p:nvCxnSpPr>
        <p:spPr>
          <a:xfrm flipH="1" flipV="1">
            <a:off x="7318559" y="3004921"/>
            <a:ext cx="464" cy="26978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201079" y="759391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TCU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66386" y="759390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</a:t>
            </a:r>
          </a:p>
        </p:txBody>
      </p:sp>
      <p:cxnSp>
        <p:nvCxnSpPr>
          <p:cNvPr id="28" name="Straight Connector 27"/>
          <p:cNvCxnSpPr>
            <a:stCxn id="22" idx="2"/>
          </p:cNvCxnSpPr>
          <p:nvPr/>
        </p:nvCxnSpPr>
        <p:spPr>
          <a:xfrm>
            <a:off x="8047266" y="1034217"/>
            <a:ext cx="0" cy="46288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681288" y="1137175"/>
            <a:ext cx="731956" cy="2139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RPM=650</a:t>
            </a:r>
          </a:p>
        </p:txBody>
      </p:sp>
      <p:cxnSp>
        <p:nvCxnSpPr>
          <p:cNvPr id="38" name="Straight Connector 37"/>
          <p:cNvCxnSpPr>
            <a:stCxn id="32" idx="2"/>
          </p:cNvCxnSpPr>
          <p:nvPr/>
        </p:nvCxnSpPr>
        <p:spPr>
          <a:xfrm>
            <a:off x="6581960" y="1034218"/>
            <a:ext cx="0" cy="46288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17972" y="1137174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581960" y="1607873"/>
            <a:ext cx="1473199" cy="2748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 | RPM=650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976544" y="1543574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26" y="2512056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8" idx="0"/>
            <a:endCxn id="17" idx="2"/>
          </p:cNvCxnSpPr>
          <p:nvPr/>
        </p:nvCxnSpPr>
        <p:spPr>
          <a:xfrm flipV="1">
            <a:off x="7318559" y="2259016"/>
            <a:ext cx="1" cy="253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162675" y="3350948"/>
            <a:ext cx="2309813" cy="42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VIN: SAJ…, Speed-RPM mismatch, RPM: 6..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VIN: SAL…, Excessive CAN resend, Frame: ..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…</a:t>
            </a:r>
            <a:endParaRPr 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98724821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Feature usage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03897" y="1734728"/>
            <a:ext cx="2486610" cy="4648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Feature monitor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2001" y="437080"/>
            <a:ext cx="2812494" cy="1875701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78177" y="437080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32001" y="3105214"/>
            <a:ext cx="2812494" cy="1397618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1589" y="4133500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2776" y="3227419"/>
            <a:ext cx="2460469" cy="87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Feature tracker</a:t>
            </a:r>
          </a:p>
        </p:txBody>
      </p:sp>
      <p:cxnSp>
        <p:nvCxnSpPr>
          <p:cNvPr id="20" name="Straight Connector 19"/>
          <p:cNvCxnSpPr>
            <a:stCxn id="19" idx="0"/>
            <a:endCxn id="48" idx="2"/>
          </p:cNvCxnSpPr>
          <p:nvPr/>
        </p:nvCxnSpPr>
        <p:spPr>
          <a:xfrm flipV="1">
            <a:off x="7343011" y="2949047"/>
            <a:ext cx="4191" cy="2783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732868" y="806412"/>
            <a:ext cx="1219142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cxnSp>
        <p:nvCxnSpPr>
          <p:cNvPr id="38" name="Straight Connector 37"/>
          <p:cNvCxnSpPr>
            <a:stCxn id="32" idx="2"/>
            <a:endCxn id="17" idx="0"/>
          </p:cNvCxnSpPr>
          <p:nvPr/>
        </p:nvCxnSpPr>
        <p:spPr>
          <a:xfrm>
            <a:off x="7342439" y="1081239"/>
            <a:ext cx="4763" cy="6534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949252" y="1181872"/>
            <a:ext cx="786374" cy="3538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 Radio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Selected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69" y="2456182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17" idx="2"/>
            <a:endCxn id="48" idx="0"/>
          </p:cNvCxnSpPr>
          <p:nvPr/>
        </p:nvCxnSpPr>
        <p:spPr>
          <a:xfrm>
            <a:off x="7347202" y="2199575"/>
            <a:ext cx="0" cy="256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213706" y="3276063"/>
            <a:ext cx="1124461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 Radio: 235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342237" y="3276063"/>
            <a:ext cx="1125972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CD player: 5574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213706" y="3493495"/>
            <a:ext cx="1122266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Hill descent: 311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342237" y="3493494"/>
            <a:ext cx="1125972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Rear defrost: 9115</a:t>
            </a:r>
          </a:p>
        </p:txBody>
      </p:sp>
    </p:spTree>
    <p:extLst>
      <p:ext uri="{BB962C8B-B14F-4D97-AF65-F5344CB8AC3E}">
        <p14:creationId xmlns:p14="http://schemas.microsoft.com/office/powerpoint/2010/main" val="2800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061444524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BT issue tracker</a:t>
            </a:r>
            <a:endParaRPr lang="en-US" sz="3600" kern="0" dirty="0"/>
          </a:p>
        </p:txBody>
      </p:sp>
      <p:sp>
        <p:nvSpPr>
          <p:cNvPr id="14" name="Rounded Rectangle 13"/>
          <p:cNvSpPr/>
          <p:nvPr/>
        </p:nvSpPr>
        <p:spPr>
          <a:xfrm>
            <a:off x="7153294" y="405658"/>
            <a:ext cx="1757362" cy="173548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1998" y="377081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46172" y="768333"/>
            <a:ext cx="1371607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Stack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9" idx="2"/>
            <a:endCxn id="24" idx="0"/>
          </p:cNvCxnSpPr>
          <p:nvPr/>
        </p:nvCxnSpPr>
        <p:spPr>
          <a:xfrm flipH="1">
            <a:off x="8031975" y="1216810"/>
            <a:ext cx="1" cy="35005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346171" y="1566862"/>
            <a:ext cx="1371608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Agent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4" idx="2"/>
            <a:endCxn id="57" idx="0"/>
          </p:cNvCxnSpPr>
          <p:nvPr/>
        </p:nvCxnSpPr>
        <p:spPr>
          <a:xfrm flipH="1">
            <a:off x="8029453" y="2015339"/>
            <a:ext cx="2522" cy="330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52" y="794043"/>
            <a:ext cx="397056" cy="39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8" t="18839" r="27194" b="16709"/>
          <a:stretch/>
        </p:blipFill>
        <p:spPr>
          <a:xfrm>
            <a:off x="5958657" y="634716"/>
            <a:ext cx="514350" cy="715712"/>
          </a:xfrm>
          <a:prstGeom prst="rect">
            <a:avLst/>
          </a:prstGeom>
        </p:spPr>
      </p:pic>
      <p:cxnSp>
        <p:nvCxnSpPr>
          <p:cNvPr id="35" name="Straight Connector 34"/>
          <p:cNvCxnSpPr>
            <a:stCxn id="31" idx="3"/>
            <a:endCxn id="19" idx="1"/>
          </p:cNvCxnSpPr>
          <p:nvPr/>
        </p:nvCxnSpPr>
        <p:spPr>
          <a:xfrm>
            <a:off x="7011308" y="992571"/>
            <a:ext cx="334864" cy="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6360341" y="992571"/>
            <a:ext cx="25391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873133" y="761973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953362" y="1280616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168936" y="2995138"/>
            <a:ext cx="2812494" cy="1397618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68524" y="4023424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49711" y="3117343"/>
            <a:ext cx="2460469" cy="87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Issue tracker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endCxn id="57" idx="2"/>
          </p:cNvCxnSpPr>
          <p:nvPr/>
        </p:nvCxnSpPr>
        <p:spPr>
          <a:xfrm flipV="1">
            <a:off x="8025262" y="2838971"/>
            <a:ext cx="4191" cy="2783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20" y="2346106"/>
            <a:ext cx="492865" cy="492865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6420276" y="3148145"/>
            <a:ext cx="2309813" cy="42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VIN: SAJ…, Nexus 5, Paring failed. Error: 47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VIN: SAL…, iPhone 6, Stream packet loss. </a:t>
            </a:r>
            <a:r>
              <a:rPr lang="en-US" sz="900" dirty="0" err="1" smtClean="0">
                <a:solidFill>
                  <a:schemeClr val="tx1"/>
                </a:solidFill>
              </a:rPr>
              <a:t>Er</a:t>
            </a:r>
            <a:r>
              <a:rPr lang="en-US" sz="9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…</a:t>
            </a:r>
            <a:endParaRPr 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49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531</TotalTime>
  <Words>243</Words>
  <Application>Microsoft Office PowerPoint</Application>
  <PresentationFormat>On-screen Show (16:9)</PresentationFormat>
  <Paragraphs>60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RVI - Dynamic Agents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24</cp:revision>
  <cp:lastPrinted>2012-07-03T14:13:11Z</cp:lastPrinted>
  <dcterms:created xsi:type="dcterms:W3CDTF">2015-08-05T20:22:52Z</dcterms:created>
  <dcterms:modified xsi:type="dcterms:W3CDTF">2015-08-26T03:28:42Z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