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4"/>
  </p:notesMasterIdLst>
  <p:sldIdLst>
    <p:sldId id="302" r:id="rId2"/>
    <p:sldId id="301" r:id="rId3"/>
    <p:sldId id="303" r:id="rId4"/>
    <p:sldId id="297" r:id="rId5"/>
    <p:sldId id="285" r:id="rId6"/>
    <p:sldId id="272" r:id="rId7"/>
    <p:sldId id="286" r:id="rId8"/>
    <p:sldId id="287" r:id="rId9"/>
    <p:sldId id="288" r:id="rId10"/>
    <p:sldId id="289" r:id="rId11"/>
    <p:sldId id="291" r:id="rId12"/>
    <p:sldId id="292" r:id="rId13"/>
  </p:sldIdLst>
  <p:sldSz cx="9906000" cy="6858000" type="A4"/>
  <p:notesSz cx="6802438" cy="9934575"/>
  <p:embeddedFontLst>
    <p:embeddedFont>
      <p:font typeface="나눔스퀘어 Bold" panose="020B0600000101010101" pitchFamily="50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Wingdings 2" panose="05020102010507070707" pitchFamily="18" charset="2"/>
      <p:regular r:id="rId18"/>
    </p:embeddedFont>
    <p:embeddedFont>
      <p:font typeface="KoPub돋움체 Light" panose="00000300000000000000" pitchFamily="2" charset="-127"/>
      <p:regular r:id="rId19"/>
    </p:embeddedFont>
    <p:embeddedFont>
      <p:font typeface="KoPub돋움체 Medium" panose="00000600000000000000" pitchFamily="2" charset="-12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KoPub돋움체 Bold" panose="00000800000000000000" pitchFamily="2" charset="-127"/>
      <p:bold r:id="rId25"/>
    </p:embeddedFont>
    <p:embeddedFont>
      <p:font typeface="나눔스퀘어" panose="020B0600000101010101" pitchFamily="50" charset="-127"/>
      <p:regular r:id="rId26"/>
    </p:embeddedFont>
    <p:embeddedFont>
      <p:font typeface="나눔스퀘어 ExtraBold" panose="020B0600000101010101" pitchFamily="50" charset="-127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4" pos="3120">
          <p15:clr>
            <a:srgbClr val="A4A3A4"/>
          </p15:clr>
        </p15:guide>
        <p15:guide id="5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0000"/>
    <a:srgbClr val="CA2277"/>
    <a:srgbClr val="005E9E"/>
    <a:srgbClr val="808080"/>
    <a:srgbClr val="B2B2B2"/>
    <a:srgbClr val="22A8F0"/>
    <a:srgbClr val="79C9F9"/>
    <a:srgbClr val="038CDC"/>
    <a:srgbClr val="CFD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>
      <p:cViewPr varScale="1">
        <p:scale>
          <a:sx n="132" d="100"/>
          <a:sy n="132" d="100"/>
        </p:scale>
        <p:origin x="150" y="168"/>
      </p:cViewPr>
      <p:guideLst>
        <p:guide orient="horz" pos="799"/>
        <p:guide orient="horz" pos="867"/>
        <p:guide pos="3120"/>
        <p:guide orient="horz" pos="1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7723" cy="498454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1"/>
            <a:ext cx="2947723" cy="498454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D96B007A-C98A-4A1A-9B99-D97238764C43}" type="datetimeFigureOut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0288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5" tIns="45693" rIns="91385" bIns="4569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015"/>
            <a:ext cx="5441950" cy="3911739"/>
          </a:xfrm>
          <a:prstGeom prst="rect">
            <a:avLst/>
          </a:prstGeom>
        </p:spPr>
        <p:txBody>
          <a:bodyPr vert="horz" lIns="91385" tIns="45693" rIns="91385" bIns="4569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6123"/>
            <a:ext cx="2947723" cy="498453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F3B6AE7B-178D-4BD8-9B4D-42D3360397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21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1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D8A81D-03E4-40ED-90B2-497BE4BDB031}"/>
              </a:ext>
            </a:extLst>
          </p:cNvPr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50" name="Rt0">
              <a:extLst>
                <a:ext uri="{FF2B5EF4-FFF2-40B4-BE49-F238E27FC236}">
                  <a16:creationId xmlns:a16="http://schemas.microsoft.com/office/drawing/2014/main" id="{24156E51-B391-413D-B9E5-BA9BC8135C43}"/>
                </a:ext>
              </a:extLst>
            </p:cNvPr>
            <p:cNvSpPr/>
            <p:nvPr userDrawn="1"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t0">
              <a:extLst>
                <a:ext uri="{FF2B5EF4-FFF2-40B4-BE49-F238E27FC236}">
                  <a16:creationId xmlns:a16="http://schemas.microsoft.com/office/drawing/2014/main" id="{52A6C175-CB03-4159-8413-D278FA859F7D}"/>
                </a:ext>
              </a:extLst>
            </p:cNvPr>
            <p:cNvSpPr/>
            <p:nvPr userDrawn="1"/>
          </p:nvSpPr>
          <p:spPr>
            <a:xfrm>
              <a:off x="0" y="0"/>
              <a:ext cx="9906000" cy="11247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49E4C8-1312-4A7B-9B92-7859AF52FA0D}"/>
              </a:ext>
            </a:extLst>
          </p:cNvPr>
          <p:cNvSpPr/>
          <p:nvPr userDrawn="1"/>
        </p:nvSpPr>
        <p:spPr>
          <a:xfrm>
            <a:off x="4736976" y="6632877"/>
            <a:ext cx="432048" cy="1207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0D6999-D5CC-44D6-8812-229E7628C6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46" y="6609609"/>
            <a:ext cx="655678" cy="167284"/>
          </a:xfrm>
          <a:prstGeom prst="rect">
            <a:avLst/>
          </a:prstGeom>
        </p:spPr>
      </p:pic>
      <p:sp>
        <p:nvSpPr>
          <p:cNvPr id="11" name="Rt4">
            <a:extLst>
              <a:ext uri="{FF2B5EF4-FFF2-40B4-BE49-F238E27FC236}">
                <a16:creationId xmlns:a16="http://schemas.microsoft.com/office/drawing/2014/main" id="{419B297D-343C-4591-9038-F5B37CE0BCD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064568" y="6631696"/>
            <a:ext cx="1024639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 defTabSz="457200">
              <a:lnSpc>
                <a:spcPct val="100000"/>
              </a:lnSpc>
              <a:defRPr/>
            </a:pPr>
            <a:r>
              <a:rPr lang="ko-KR" altLang="en-US" sz="8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자금세탁방지시스템 재구축</a:t>
            </a:r>
            <a:endParaRPr lang="ko-KR" altLang="en-US" sz="8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41" name="Picture 5">
            <a:extLst>
              <a:ext uri="{FF2B5EF4-FFF2-40B4-BE49-F238E27FC236}">
                <a16:creationId xmlns:a16="http://schemas.microsoft.com/office/drawing/2014/main" id="{D3C2F2B1-3B48-4102-A1E5-0A0C67FBA4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AFEFF"/>
              </a:clrFrom>
              <a:clrTo>
                <a:srgbClr val="FA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6" y="6629373"/>
            <a:ext cx="792088" cy="12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6476" y="836712"/>
            <a:ext cx="9433048" cy="20005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30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defTabSz="457200" latinLnBrk="0">
              <a:buFont typeface="Wingdings" pitchFamily="2" charset="2"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6FA9D72-DE66-40DF-AA17-9E3F7A98F2D3}"/>
              </a:ext>
            </a:extLst>
          </p:cNvPr>
          <p:cNvGrpSpPr/>
          <p:nvPr userDrawn="1"/>
        </p:nvGrpSpPr>
        <p:grpSpPr>
          <a:xfrm>
            <a:off x="8567738" y="8890"/>
            <a:ext cx="1338262" cy="1115854"/>
            <a:chOff x="8567738" y="8890"/>
            <a:chExt cx="1338262" cy="1115854"/>
          </a:xfrm>
        </p:grpSpPr>
        <p:pic>
          <p:nvPicPr>
            <p:cNvPr id="55" name="LcS7">
              <a:extLst>
                <a:ext uri="{FF2B5EF4-FFF2-40B4-BE49-F238E27FC236}">
                  <a16:creationId xmlns:a16="http://schemas.microsoft.com/office/drawing/2014/main" id="{A890237F-ECC5-43E0-BFEB-3AA459750A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607" r="13230"/>
            <a:stretch/>
          </p:blipFill>
          <p:spPr>
            <a:xfrm flipH="1">
              <a:off x="8567738" y="8890"/>
              <a:ext cx="1338262" cy="1115854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7FB34E8-3497-4BAF-8FE0-F5CF9AAD356E}"/>
                </a:ext>
              </a:extLst>
            </p:cNvPr>
            <p:cNvGrpSpPr/>
            <p:nvPr/>
          </p:nvGrpSpPr>
          <p:grpSpPr>
            <a:xfrm>
              <a:off x="8758725" y="516324"/>
              <a:ext cx="649188" cy="428400"/>
              <a:chOff x="8855369" y="517526"/>
              <a:chExt cx="647794" cy="427480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6FC0C43-86B2-411E-8C51-E2C82465A2C9}"/>
                  </a:ext>
                </a:extLst>
              </p:cNvPr>
              <p:cNvGrpSpPr/>
              <p:nvPr/>
            </p:nvGrpSpPr>
            <p:grpSpPr>
              <a:xfrm>
                <a:off x="8855369" y="517526"/>
                <a:ext cx="647794" cy="427480"/>
                <a:chOff x="6575425" y="140208"/>
                <a:chExt cx="2554035" cy="1685417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8815CFAB-E9A4-4256-A88A-F6BDAD522E4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79753" y="140208"/>
                  <a:ext cx="2549707" cy="499918"/>
                  <a:chOff x="632520" y="1556792"/>
                  <a:chExt cx="8640960" cy="972108"/>
                </a:xfrm>
              </p:grpSpPr>
              <p:grpSp>
                <p:nvGrpSpPr>
                  <p:cNvPr id="63" name="그룹 62">
                    <a:extLst>
                      <a:ext uri="{FF2B5EF4-FFF2-40B4-BE49-F238E27FC236}">
                        <a16:creationId xmlns:a16="http://schemas.microsoft.com/office/drawing/2014/main" id="{B22A993F-64DE-472C-A994-EB3C5E66900E}"/>
                      </a:ext>
                    </a:extLst>
                  </p:cNvPr>
                  <p:cNvGrpSpPr/>
                  <p:nvPr/>
                </p:nvGrpSpPr>
                <p:grpSpPr>
                  <a:xfrm>
                    <a:off x="632520" y="1556792"/>
                    <a:ext cx="4320480" cy="900100"/>
                    <a:chOff x="632520" y="1556792"/>
                    <a:chExt cx="8640960" cy="900100"/>
                  </a:xfrm>
                </p:grpSpPr>
                <p:sp>
                  <p:nvSpPr>
                    <p:cNvPr id="66" name="직사각형 65">
                      <a:extLst>
                        <a:ext uri="{FF2B5EF4-FFF2-40B4-BE49-F238E27FC236}">
                          <a16:creationId xmlns:a16="http://schemas.microsoft.com/office/drawing/2014/main" id="{14EC3A6C-FAFF-4612-A20B-29C72F679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520" y="2024844"/>
                      <a:ext cx="8640960" cy="432048"/>
                    </a:xfrm>
                    <a:prstGeom prst="rect">
                      <a:avLst/>
                    </a:prstGeom>
                    <a:solidFill>
                      <a:srgbClr val="B8AA97"/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endParaRPr lang="ko-KR" altLang="en-US" sz="1463" kern="0" dirty="0">
                        <a:solidFill>
                          <a:srgbClr val="BD0032"/>
                        </a:solidFill>
                      </a:endParaRPr>
                    </a:p>
                  </p:txBody>
                </p:sp>
                <p:sp>
                  <p:nvSpPr>
                    <p:cNvPr id="67" name="직사각형 66">
                      <a:extLst>
                        <a:ext uri="{FF2B5EF4-FFF2-40B4-BE49-F238E27FC236}">
                          <a16:creationId xmlns:a16="http://schemas.microsoft.com/office/drawing/2014/main" id="{120B013E-ACA8-4AD7-A973-3A4E83FBC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520" y="1556792"/>
                      <a:ext cx="8640960" cy="486321"/>
                    </a:xfrm>
                    <a:prstGeom prst="rect">
                      <a:avLst/>
                    </a:prstGeom>
                    <a:gradFill>
                      <a:gsLst>
                        <a:gs pos="70000">
                          <a:srgbClr val="BD0032"/>
                        </a:gs>
                        <a:gs pos="100000">
                          <a:srgbClr val="920026"/>
                        </a:gs>
                      </a:gsLst>
                      <a:lin ang="5400000" scaled="1"/>
                    </a:gra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endParaRPr lang="ko-KR" altLang="en-US" sz="1463" kern="0" dirty="0">
                        <a:solidFill>
                          <a:srgbClr val="BD0032"/>
                        </a:solidFill>
                      </a:endParaRPr>
                    </a:p>
                  </p:txBody>
                </p:sp>
              </p:grpSp>
              <p:sp>
                <p:nvSpPr>
                  <p:cNvPr id="64" name="화살표: 오각형 63">
                    <a:extLst>
                      <a:ext uri="{FF2B5EF4-FFF2-40B4-BE49-F238E27FC236}">
                        <a16:creationId xmlns:a16="http://schemas.microsoft.com/office/drawing/2014/main" id="{F4EAFC4A-E104-40C0-8613-FD528731826A}"/>
                      </a:ext>
                    </a:extLst>
                  </p:cNvPr>
                  <p:cNvSpPr/>
                  <p:nvPr/>
                </p:nvSpPr>
                <p:spPr>
                  <a:xfrm flipH="1">
                    <a:off x="4160918" y="1556792"/>
                    <a:ext cx="5112562" cy="972108"/>
                  </a:xfrm>
                  <a:prstGeom prst="homePlate">
                    <a:avLst>
                      <a:gd name="adj" fmla="val 4216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5" name="자유형: 도형 64">
                    <a:extLst>
                      <a:ext uri="{FF2B5EF4-FFF2-40B4-BE49-F238E27FC236}">
                        <a16:creationId xmlns:a16="http://schemas.microsoft.com/office/drawing/2014/main" id="{53C23B5D-D437-490F-9C71-4B8D7AB2BDAB}"/>
                      </a:ext>
                    </a:extLst>
                  </p:cNvPr>
                  <p:cNvSpPr/>
                  <p:nvPr/>
                </p:nvSpPr>
                <p:spPr>
                  <a:xfrm>
                    <a:off x="4160044" y="1559719"/>
                    <a:ext cx="5105401" cy="966787"/>
                  </a:xfrm>
                  <a:custGeom>
                    <a:avLst/>
                    <a:gdLst>
                      <a:gd name="connsiteX0" fmla="*/ 407194 w 5105400"/>
                      <a:gd name="connsiteY0" fmla="*/ 0 h 966787"/>
                      <a:gd name="connsiteX1" fmla="*/ 0 w 5105400"/>
                      <a:gd name="connsiteY1" fmla="*/ 481012 h 966787"/>
                      <a:gd name="connsiteX2" fmla="*/ 409575 w 5105400"/>
                      <a:gd name="connsiteY2" fmla="*/ 966787 h 966787"/>
                      <a:gd name="connsiteX3" fmla="*/ 5105400 w 5105400"/>
                      <a:gd name="connsiteY3" fmla="*/ 966787 h 966787"/>
                      <a:gd name="connsiteX0" fmla="*/ 700848 w 5105400"/>
                      <a:gd name="connsiteY0" fmla="*/ 0 h 966787"/>
                      <a:gd name="connsiteX1" fmla="*/ 0 w 5105400"/>
                      <a:gd name="connsiteY1" fmla="*/ 481012 h 966787"/>
                      <a:gd name="connsiteX2" fmla="*/ 409575 w 5105400"/>
                      <a:gd name="connsiteY2" fmla="*/ 966787 h 966787"/>
                      <a:gd name="connsiteX3" fmla="*/ 5105400 w 5105400"/>
                      <a:gd name="connsiteY3" fmla="*/ 966787 h 966787"/>
                      <a:gd name="connsiteX0" fmla="*/ 700848 w 5105400"/>
                      <a:gd name="connsiteY0" fmla="*/ 0 h 966787"/>
                      <a:gd name="connsiteX1" fmla="*/ 0 w 5105400"/>
                      <a:gd name="connsiteY1" fmla="*/ 481012 h 966787"/>
                      <a:gd name="connsiteX2" fmla="*/ 709101 w 5105400"/>
                      <a:gd name="connsiteY2" fmla="*/ 966787 h 966787"/>
                      <a:gd name="connsiteX3" fmla="*/ 5105400 w 5105400"/>
                      <a:gd name="connsiteY3" fmla="*/ 966787 h 966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105400" h="966787">
                        <a:moveTo>
                          <a:pt x="700848" y="0"/>
                        </a:moveTo>
                        <a:lnTo>
                          <a:pt x="0" y="481012"/>
                        </a:lnTo>
                        <a:lnTo>
                          <a:pt x="709101" y="966787"/>
                        </a:lnTo>
                        <a:lnTo>
                          <a:pt x="5105400" y="966787"/>
                        </a:lnTo>
                      </a:path>
                    </a:pathLst>
                  </a:custGeom>
                  <a:noFill/>
                  <a:ln w="2540" cap="rnd">
                    <a:solidFill>
                      <a:srgbClr val="B8A997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E103A543-C84E-4EE6-B030-B2E234A2DCD0}"/>
                    </a:ext>
                  </a:extLst>
                </p:cNvPr>
                <p:cNvSpPr/>
                <p:nvPr/>
              </p:nvSpPr>
              <p:spPr>
                <a:xfrm>
                  <a:off x="6575425" y="142875"/>
                  <a:ext cx="2552700" cy="1682750"/>
                </a:xfrm>
                <a:custGeom>
                  <a:avLst/>
                  <a:gdLst>
                    <a:gd name="connsiteX0" fmla="*/ 2540000 w 2540000"/>
                    <a:gd name="connsiteY0" fmla="*/ 492125 h 1682750"/>
                    <a:gd name="connsiteX1" fmla="*/ 2540000 w 2540000"/>
                    <a:gd name="connsiteY1" fmla="*/ 1682750 h 1682750"/>
                    <a:gd name="connsiteX2" fmla="*/ 0 w 2540000"/>
                    <a:gd name="connsiteY2" fmla="*/ 1682750 h 1682750"/>
                    <a:gd name="connsiteX3" fmla="*/ 0 w 2540000"/>
                    <a:gd name="connsiteY3" fmla="*/ 0 h 1682750"/>
                    <a:gd name="connsiteX0" fmla="*/ 2540000 w 2540000"/>
                    <a:gd name="connsiteY0" fmla="*/ 496583 h 1682750"/>
                    <a:gd name="connsiteX1" fmla="*/ 2540000 w 2540000"/>
                    <a:gd name="connsiteY1" fmla="*/ 1682750 h 1682750"/>
                    <a:gd name="connsiteX2" fmla="*/ 0 w 2540000"/>
                    <a:gd name="connsiteY2" fmla="*/ 1682750 h 1682750"/>
                    <a:gd name="connsiteX3" fmla="*/ 0 w 2540000"/>
                    <a:gd name="connsiteY3" fmla="*/ 0 h 168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0000" h="1682750">
                      <a:moveTo>
                        <a:pt x="2540000" y="496583"/>
                      </a:moveTo>
                      <a:lnTo>
                        <a:pt x="2540000" y="1682750"/>
                      </a:lnTo>
                      <a:lnTo>
                        <a:pt x="0" y="16827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" cap="rnd">
                  <a:solidFill>
                    <a:srgbClr val="B8A997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60" name="Picture 5">
                <a:extLst>
                  <a:ext uri="{FF2B5EF4-FFF2-40B4-BE49-F238E27FC236}">
                    <a16:creationId xmlns:a16="http://schemas.microsoft.com/office/drawing/2014/main" id="{09ADA508-3A4E-4232-BA36-356905D5D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AFEFF"/>
                  </a:clrFrom>
                  <a:clrTo>
                    <a:srgbClr val="FA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3784" y="558065"/>
                <a:ext cx="283458" cy="45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512B64-9C81-4618-9F45-C5BF8CA57BD1}"/>
              </a:ext>
            </a:extLst>
          </p:cNvPr>
          <p:cNvGrpSpPr/>
          <p:nvPr/>
        </p:nvGrpSpPr>
        <p:grpSpPr>
          <a:xfrm>
            <a:off x="5492141" y="72008"/>
            <a:ext cx="3780420" cy="188640"/>
            <a:chOff x="4880992" y="72008"/>
            <a:chExt cx="3780420" cy="18864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E424BFA-342E-46A7-A636-C17C34539E77}"/>
                </a:ext>
              </a:extLst>
            </p:cNvPr>
            <p:cNvGrpSpPr/>
            <p:nvPr/>
          </p:nvGrpSpPr>
          <p:grpSpPr>
            <a:xfrm>
              <a:off x="4880992" y="72008"/>
              <a:ext cx="3780420" cy="188640"/>
              <a:chOff x="4880992" y="72008"/>
              <a:chExt cx="3780420" cy="26064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65E8BF7-48CE-420A-BDD2-7A332172C36E}"/>
                  </a:ext>
                </a:extLst>
              </p:cNvPr>
              <p:cNvSpPr/>
              <p:nvPr/>
            </p:nvSpPr>
            <p:spPr>
              <a:xfrm>
                <a:off x="4880992" y="72008"/>
                <a:ext cx="3780420" cy="260648"/>
              </a:xfrm>
              <a:prstGeom prst="rect">
                <a:avLst/>
              </a:prstGeom>
              <a:noFill/>
              <a:ln w="381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 sz="1463" kern="0" dirty="0">
                  <a:solidFill>
                    <a:srgbClr val="BD0032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1AE8C684-AC34-4A29-BE6B-F6E267062574}"/>
                  </a:ext>
                </a:extLst>
              </p:cNvPr>
              <p:cNvGrpSpPr/>
              <p:nvPr/>
            </p:nvGrpSpPr>
            <p:grpSpPr>
              <a:xfrm>
                <a:off x="5961112" y="72008"/>
                <a:ext cx="2160240" cy="260647"/>
                <a:chOff x="5205028" y="1"/>
                <a:chExt cx="2160240" cy="476672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634F62E9-5F35-4460-80E7-F27DF0C4C426}"/>
                    </a:ext>
                  </a:extLst>
                </p:cNvPr>
                <p:cNvCxnSpPr/>
                <p:nvPr/>
              </p:nvCxnSpPr>
              <p:spPr>
                <a:xfrm>
                  <a:off x="574508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90CF3B4-9ED6-4BE4-92E9-5114AD698F63}"/>
                    </a:ext>
                  </a:extLst>
                </p:cNvPr>
                <p:cNvCxnSpPr/>
                <p:nvPr/>
              </p:nvCxnSpPr>
              <p:spPr>
                <a:xfrm>
                  <a:off x="520502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1DE86DE2-00A8-4BE9-A038-A801365E8941}"/>
                    </a:ext>
                  </a:extLst>
                </p:cNvPr>
                <p:cNvCxnSpPr/>
                <p:nvPr/>
              </p:nvCxnSpPr>
              <p:spPr>
                <a:xfrm>
                  <a:off x="628514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A0C37376-E03E-4A2E-BF39-2CEADF915F10}"/>
                    </a:ext>
                  </a:extLst>
                </p:cNvPr>
                <p:cNvCxnSpPr/>
                <p:nvPr/>
              </p:nvCxnSpPr>
              <p:spPr>
                <a:xfrm>
                  <a:off x="682520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154F1224-CEE8-4AD5-8A46-A470CAE9B073}"/>
                    </a:ext>
                  </a:extLst>
                </p:cNvPr>
                <p:cNvCxnSpPr/>
                <p:nvPr/>
              </p:nvCxnSpPr>
              <p:spPr>
                <a:xfrm>
                  <a:off x="736526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28" name="Text Box 535">
              <a:extLst>
                <a:ext uri="{FF2B5EF4-FFF2-40B4-BE49-F238E27FC236}">
                  <a16:creationId xmlns:a16="http://schemas.microsoft.com/office/drawing/2014/main" id="{DE4DA09B-E38B-4E22-AB01-82EAEC1D2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5076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Ⅰ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 Box 535">
              <a:extLst>
                <a:ext uri="{FF2B5EF4-FFF2-40B4-BE49-F238E27FC236}">
                  <a16:creationId xmlns:a16="http://schemas.microsoft.com/office/drawing/2014/main" id="{7CA8A3CB-69AC-45F2-A4FF-08A0AD527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513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Ⅱ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 Box 535">
              <a:extLst>
                <a:ext uri="{FF2B5EF4-FFF2-40B4-BE49-F238E27FC236}">
                  <a16:creationId xmlns:a16="http://schemas.microsoft.com/office/drawing/2014/main" id="{BB5F6348-B2AB-4AF0-AD29-F8B450409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519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Ⅲ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Text Box 535">
              <a:extLst>
                <a:ext uri="{FF2B5EF4-FFF2-40B4-BE49-F238E27FC236}">
                  <a16:creationId xmlns:a16="http://schemas.microsoft.com/office/drawing/2014/main" id="{8FAFBEF2-0321-48C9-8B5F-0F4E5491C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25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Ⅳ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Text Box 535">
              <a:extLst>
                <a:ext uri="{FF2B5EF4-FFF2-40B4-BE49-F238E27FC236}">
                  <a16:creationId xmlns:a16="http://schemas.microsoft.com/office/drawing/2014/main" id="{ED015237-0681-4198-8294-4896FDCAE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31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Ⅴ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Text Box 535">
              <a:extLst>
                <a:ext uri="{FF2B5EF4-FFF2-40B4-BE49-F238E27FC236}">
                  <a16:creationId xmlns:a16="http://schemas.microsoft.com/office/drawing/2014/main" id="{F9E1BCEB-5B8F-4A31-9B22-790813C37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537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Ⅵ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 Box 535">
              <a:extLst>
                <a:ext uri="{FF2B5EF4-FFF2-40B4-BE49-F238E27FC236}">
                  <a16:creationId xmlns:a16="http://schemas.microsoft.com/office/drawing/2014/main" id="{F5490F7D-0427-4B3B-9B1B-AD51E4B50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543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Ⅶ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8" name="그룹 77"/>
          <p:cNvGrpSpPr/>
          <p:nvPr userDrawn="1"/>
        </p:nvGrpSpPr>
        <p:grpSpPr>
          <a:xfrm>
            <a:off x="7647333" y="73043"/>
            <a:ext cx="540058" cy="296653"/>
            <a:chOff x="4736976" y="2805472"/>
            <a:chExt cx="540058" cy="29665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A1797B9-F733-4B09-A2EA-AA7D62970967}"/>
                </a:ext>
              </a:extLst>
            </p:cNvPr>
            <p:cNvSpPr/>
            <p:nvPr userDrawn="1"/>
          </p:nvSpPr>
          <p:spPr>
            <a:xfrm>
              <a:off x="4736976" y="2805472"/>
              <a:ext cx="540058" cy="188640"/>
            </a:xfrm>
            <a:prstGeom prst="rect">
              <a:avLst/>
            </a:prstGeom>
            <a:solidFill>
              <a:srgbClr val="BD003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en-US" sz="1463" kern="0" dirty="0">
                <a:solidFill>
                  <a:srgbClr val="BD0032"/>
                </a:solidFill>
              </a:endParaRPr>
            </a:p>
          </p:txBody>
        </p:sp>
        <p:sp>
          <p:nvSpPr>
            <p:cNvPr id="80" name="Text Box 535">
              <a:extLst>
                <a:ext uri="{FF2B5EF4-FFF2-40B4-BE49-F238E27FC236}">
                  <a16:creationId xmlns:a16="http://schemas.microsoft.com/office/drawing/2014/main" id="{DE4DA09B-E38B-4E22-AB01-82EAEC1D231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951061" y="2822848"/>
              <a:ext cx="11188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Ⅴ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30E2B06-67A0-40DA-874C-59090B2A493F}"/>
                </a:ext>
              </a:extLst>
            </p:cNvPr>
            <p:cNvSpPr/>
            <p:nvPr userDrawn="1"/>
          </p:nvSpPr>
          <p:spPr>
            <a:xfrm>
              <a:off x="4736976" y="2805473"/>
              <a:ext cx="540058" cy="8062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2" name="Text Box 535">
              <a:extLst>
                <a:ext uri="{FF2B5EF4-FFF2-40B4-BE49-F238E27FC236}">
                  <a16:creationId xmlns:a16="http://schemas.microsoft.com/office/drawing/2014/main" id="{A990F8BF-F440-4748-BFB6-EC005D8B659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796692" y="3009792"/>
              <a:ext cx="420628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t" anchorCtr="0">
              <a:spAutoFit/>
            </a:bodyPr>
            <a:lstStyle/>
            <a:p>
              <a:pPr algn="ctr">
                <a:defRPr/>
              </a:pPr>
              <a:r>
                <a:rPr lang="ko-KR" altLang="en-US" sz="6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D003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600" spc="-4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D003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운영지원 방안</a:t>
              </a:r>
              <a:endParaRPr lang="ko-KR" altLang="en-US" sz="6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37398" y="6630514"/>
            <a:ext cx="43120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80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F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‹#›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69" name="Text Box 3">
            <a:extLst>
              <a:ext uri="{FF2B5EF4-FFF2-40B4-BE49-F238E27FC236}">
                <a16:creationId xmlns:a16="http://schemas.microsoft.com/office/drawing/2014/main" id="{82E63A56-E528-464E-8663-CD30FD4DF4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4467" y="679804"/>
            <a:ext cx="5777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3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Digital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3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AML</a:t>
            </a:r>
            <a:endParaRPr lang="ko-KR" altLang="en-US" sz="800" spc="-5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72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74DFEC4-AA20-446D-95CE-D169FB4B038C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lvl="0" defTabSz="457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</a:pPr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1300" kern="1200" dirty="0">
          <a:ln w="1270">
            <a:solidFill>
              <a:schemeClr val="accent1">
                <a:alpha val="0"/>
              </a:schemeClr>
            </a:solidFill>
          </a:ln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emf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jpg"/><Relationship Id="rId16" Type="http://schemas.openxmlformats.org/officeDocument/2006/relationships/image" Target="../media/image18.emf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emf"/><Relationship Id="rId19" Type="http://schemas.openxmlformats.org/officeDocument/2006/relationships/image" Target="../media/image21.pn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2.png"/><Relationship Id="rId4" Type="http://schemas.openxmlformats.org/officeDocument/2006/relationships/image" Target="../media/image35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양쪽 모서리가 둥근 사각형 521">
            <a:extLst>
              <a:ext uri="{FF2B5EF4-FFF2-40B4-BE49-F238E27FC236}">
                <a16:creationId xmlns:a16="http://schemas.microsoft.com/office/drawing/2014/main" id="{1D5E882C-61DA-4E5B-9E75-1D8CD7AD4BC4}"/>
              </a:ext>
            </a:extLst>
          </p:cNvPr>
          <p:cNvSpPr/>
          <p:nvPr/>
        </p:nvSpPr>
        <p:spPr>
          <a:xfrm>
            <a:off x="253728" y="2073728"/>
            <a:ext cx="6732748" cy="4406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업무 모니터링 방법</a:t>
            </a:r>
            <a:endParaRPr lang="ko-KR" altLang="en-US" dirty="0"/>
          </a:p>
        </p:txBody>
      </p:sp>
      <p:grpSp>
        <p:nvGrpSpPr>
          <p:cNvPr id="6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업무 모니터링 구성 체계</a:t>
              </a:r>
              <a:endParaRPr lang="ko-KR" altLang="en-US" sz="110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9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12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7" y="1362561"/>
            <a:ext cx="9433048" cy="191399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배치 </a:t>
            </a:r>
            <a:r>
              <a:rPr lang="ko-KR" altLang="en-US" sz="1100" spc="-5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결과 및 업무 보고 현황을 수집할 수 있는 체계를 구축하고</a:t>
            </a:r>
            <a:r>
              <a:rPr lang="en-US" altLang="ko-KR" sz="1100" spc="-5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spc="-5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담당자 또는 업무 담당자에게 해당 정보를 제공할 수 있는 기반을 마련하여 운영 효율성을 향상합니다</a:t>
            </a:r>
            <a:r>
              <a:rPr lang="en-US" altLang="ko-KR" sz="1100" spc="-5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100" spc="-5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210018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모니터링 및 시스템별 장애복구 방안</a:t>
            </a:r>
            <a:endParaRPr lang="ko-KR" altLang="en-US" sz="1100" spc="-4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BD00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5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en-US" altLang="ko-KR" dirty="0" smtClean="0"/>
              <a:t>- </a:t>
            </a:r>
            <a:fld id="{5080F18F-8FA1-457B-8D63-4476336D8DB6}" type="slidenum">
              <a:rPr smtClean="0"/>
              <a:pPr/>
              <a:t>1</a:t>
            </a:fld>
            <a:endParaRPr lang="ko-KR" altLang="en-US" dirty="0"/>
          </a:p>
        </p:txBody>
      </p:sp>
      <p:sp>
        <p:nvSpPr>
          <p:cNvPr id="83" name="AutoShape 28"/>
          <p:cNvSpPr>
            <a:spLocks noChangeArrowheads="1"/>
          </p:cNvSpPr>
          <p:nvPr/>
        </p:nvSpPr>
        <p:spPr bwMode="auto">
          <a:xfrm>
            <a:off x="5023325" y="4755980"/>
            <a:ext cx="439738" cy="244475"/>
          </a:xfrm>
          <a:prstGeom prst="can">
            <a:avLst>
              <a:gd name="adj" fmla="val 25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9EDF5"/>
                    </a:gs>
                    <a:gs pos="50000">
                      <a:srgbClr val="C9EDF5">
                        <a:gamma/>
                        <a:tint val="0"/>
                        <a:invGamma/>
                      </a:srgbClr>
                    </a:gs>
                    <a:gs pos="100000">
                      <a:srgbClr val="C9EDF5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D8E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</a:pPr>
            <a:endParaRPr lang="ko-KR" altLang="ko-KR" sz="11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2" name="Text Box 11"/>
          <p:cNvSpPr txBox="1">
            <a:spLocks noChangeArrowheads="1"/>
          </p:cNvSpPr>
          <p:nvPr/>
        </p:nvSpPr>
        <p:spPr bwMode="auto">
          <a:xfrm>
            <a:off x="1212789" y="4917700"/>
            <a:ext cx="124978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latinLnBrk="0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ko-KR" altLang="en-US" sz="10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통계 및 보고서 출력</a:t>
            </a:r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160999" y="2603479"/>
            <a:ext cx="1562047" cy="1117714"/>
            <a:chOff x="7790362" y="3657553"/>
            <a:chExt cx="1562047" cy="1117714"/>
          </a:xfrm>
        </p:grpSpPr>
        <p:sp>
          <p:nvSpPr>
            <p:cNvPr id="152" name="Text Box 13"/>
            <p:cNvSpPr txBox="1">
              <a:spLocks noChangeArrowheads="1"/>
            </p:cNvSpPr>
            <p:nvPr/>
          </p:nvSpPr>
          <p:spPr bwMode="auto">
            <a:xfrm>
              <a:off x="8414854" y="4559823"/>
              <a:ext cx="78017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latinLnBrk="0">
                <a:spcBef>
                  <a:spcPct val="50000"/>
                </a:spcBef>
                <a:buFont typeface="Wingdings 2" panose="05020102010507070707" pitchFamily="18" charset="2"/>
                <a:buNone/>
              </a:pPr>
              <a:r>
                <a:rPr lang="ko-KR" altLang="en-US" sz="800" dirty="0" smtClean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스케줄러</a:t>
              </a:r>
              <a:endParaRPr lang="en-US" altLang="ko-KR" sz="8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5784" y="3657553"/>
              <a:ext cx="520004" cy="31020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5388" y="3745260"/>
              <a:ext cx="757552" cy="165044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364" y="4329100"/>
              <a:ext cx="1123045" cy="27951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0362" y="4164617"/>
              <a:ext cx="727034" cy="54457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53" name="Picture 2" descr="C:\Users\Philip\Desktop\20141129_청소년방과후아카데미 운영지원단\rd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800" y="3914873"/>
              <a:ext cx="305670" cy="305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8EBDB63-640C-4C68-B6D3-FEE8A73D08A6}"/>
              </a:ext>
            </a:extLst>
          </p:cNvPr>
          <p:cNvSpPr/>
          <p:nvPr/>
        </p:nvSpPr>
        <p:spPr>
          <a:xfrm>
            <a:off x="5039387" y="2488080"/>
            <a:ext cx="1760266" cy="126534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8" name="Text Box 13"/>
          <p:cNvSpPr txBox="1">
            <a:spLocks noChangeArrowheads="1"/>
          </p:cNvSpPr>
          <p:nvPr/>
        </p:nvSpPr>
        <p:spPr bwMode="auto">
          <a:xfrm>
            <a:off x="5352600" y="2246391"/>
            <a:ext cx="12042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latinLnBrk="0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ko-KR" altLang="en-US" sz="10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배치 작업</a:t>
            </a:r>
            <a:endParaRPr lang="en-US" altLang="ko-KR" sz="10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8EBDB63-640C-4C68-B6D3-FEE8A73D08A6}"/>
              </a:ext>
            </a:extLst>
          </p:cNvPr>
          <p:cNvSpPr/>
          <p:nvPr/>
        </p:nvSpPr>
        <p:spPr>
          <a:xfrm>
            <a:off x="5039386" y="4164506"/>
            <a:ext cx="1766146" cy="92375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0" name="Text Box 13"/>
          <p:cNvSpPr txBox="1">
            <a:spLocks noChangeArrowheads="1"/>
          </p:cNvSpPr>
          <p:nvPr/>
        </p:nvSpPr>
        <p:spPr bwMode="auto">
          <a:xfrm>
            <a:off x="5324056" y="3915376"/>
            <a:ext cx="12042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latinLnBrk="0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ko-KR" altLang="en-US" sz="10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 영역</a:t>
            </a:r>
            <a:endParaRPr lang="en-US" altLang="ko-KR" sz="10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8EBDB63-640C-4C68-B6D3-FEE8A73D08A6}"/>
              </a:ext>
            </a:extLst>
          </p:cNvPr>
          <p:cNvSpPr/>
          <p:nvPr/>
        </p:nvSpPr>
        <p:spPr>
          <a:xfrm>
            <a:off x="5280793" y="4387132"/>
            <a:ext cx="1308345" cy="1891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의심 거래</a:t>
            </a:r>
            <a:endParaRPr lang="ko-KR" altLang="en-US" sz="9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8EBDB63-640C-4C68-B6D3-FEE8A73D08A6}"/>
              </a:ext>
            </a:extLst>
          </p:cNvPr>
          <p:cNvSpPr/>
          <p:nvPr/>
        </p:nvSpPr>
        <p:spPr>
          <a:xfrm>
            <a:off x="5280793" y="4711168"/>
            <a:ext cx="1308345" cy="1891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고액 현금 거래</a:t>
            </a:r>
            <a:endParaRPr lang="ko-KR" altLang="en-US" sz="9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832A5FE-031B-485A-A309-BE2A0750944F}"/>
              </a:ext>
            </a:extLst>
          </p:cNvPr>
          <p:cNvSpPr/>
          <p:nvPr/>
        </p:nvSpPr>
        <p:spPr>
          <a:xfrm>
            <a:off x="6947614" y="2069250"/>
            <a:ext cx="2713534" cy="4411463"/>
          </a:xfrm>
          <a:prstGeom prst="rect">
            <a:avLst/>
          </a:prstGeom>
          <a:solidFill>
            <a:srgbClr val="ECF7FE"/>
          </a:solidFill>
          <a:ln w="12700">
            <a:solidFill>
              <a:srgbClr val="7C8E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F28A4B1-C03E-420A-AAB1-A57E91C95B98}"/>
              </a:ext>
            </a:extLst>
          </p:cNvPr>
          <p:cNvGrpSpPr/>
          <p:nvPr/>
        </p:nvGrpSpPr>
        <p:grpSpPr>
          <a:xfrm>
            <a:off x="6947614" y="2069250"/>
            <a:ext cx="2717684" cy="299349"/>
            <a:chOff x="6951840" y="2030557"/>
            <a:chExt cx="2717684" cy="288032"/>
          </a:xfrm>
        </p:grpSpPr>
        <p:sp>
          <p:nvSpPr>
            <p:cNvPr id="93" name="양쪽 모서리가 둥근 사각형 517">
              <a:extLst>
                <a:ext uri="{FF2B5EF4-FFF2-40B4-BE49-F238E27FC236}">
                  <a16:creationId xmlns:a16="http://schemas.microsoft.com/office/drawing/2014/main" id="{3E3D28BE-959C-480B-8AD1-3B8A1BB208AE}"/>
                </a:ext>
              </a:extLst>
            </p:cNvPr>
            <p:cNvSpPr/>
            <p:nvPr/>
          </p:nvSpPr>
          <p:spPr>
            <a:xfrm>
              <a:off x="6951840" y="2030557"/>
              <a:ext cx="2717340" cy="288032"/>
            </a:xfrm>
            <a:prstGeom prst="rect">
              <a:avLst/>
            </a:prstGeom>
            <a:solidFill>
              <a:srgbClr val="005E9E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15000"/>
                </a:prstClr>
              </a:outerShdw>
            </a:effectLst>
          </p:spPr>
          <p:txBody>
            <a:bodyPr vert="horz" lIns="0" tIns="0" rIns="0" bIns="0" anchor="ctr" anchorCtr="0"/>
            <a:lstStyle/>
            <a:p>
              <a:pPr algn="ctr"/>
              <a:r>
                <a:rPr lang="ko-KR" altLang="en-US" sz="1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모니터링 방안</a:t>
              </a:r>
              <a:endPara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4" name="양쪽 모서리가 둥근 사각형 517">
              <a:extLst>
                <a:ext uri="{FF2B5EF4-FFF2-40B4-BE49-F238E27FC236}">
                  <a16:creationId xmlns:a16="http://schemas.microsoft.com/office/drawing/2014/main" id="{44EC17C8-AF98-4F87-8AE2-101CBA21F03A}"/>
                </a:ext>
              </a:extLst>
            </p:cNvPr>
            <p:cNvSpPr/>
            <p:nvPr/>
          </p:nvSpPr>
          <p:spPr>
            <a:xfrm>
              <a:off x="6951882" y="2030561"/>
              <a:ext cx="2717642" cy="144016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84" name="Text Box 63">
            <a:extLst>
              <a:ext uri="{FF2B5EF4-FFF2-40B4-BE49-F238E27FC236}">
                <a16:creationId xmlns:a16="http://schemas.microsoft.com/office/drawing/2014/main" id="{C5F9D3F7-C9E8-4781-9034-6DE870AA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549" y="2492896"/>
            <a:ext cx="1443344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38F9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3C4A5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415164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25488" indent="-27940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16013" indent="-22225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63688" indent="-227013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09775" indent="-223838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669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241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813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385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457200">
              <a:defRPr/>
            </a:pPr>
            <a:r>
              <a:rPr lang="ko-KR" altLang="en-US" sz="11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업무 처리 결과 데이터 수집 </a:t>
            </a:r>
            <a:endParaRPr lang="ko-KR" altLang="en-US" sz="11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5" name="Rs27">
            <a:extLst>
              <a:ext uri="{FF2B5EF4-FFF2-40B4-BE49-F238E27FC236}">
                <a16:creationId xmlns:a16="http://schemas.microsoft.com/office/drawing/2014/main" id="{0C0D0E15-537B-471F-BB7B-EC217A4E6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1549" y="2682748"/>
            <a:ext cx="2165260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0F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87313" indent="-8413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배치 실행 결과</a:t>
            </a:r>
            <a:endParaRPr lang="en-US" altLang="ko-KR" sz="1000" spc="-70" dirty="0" smtClean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7313" indent="-8413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 수행 결과</a:t>
            </a:r>
            <a:endParaRPr lang="ko-KR" altLang="en-US" sz="10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6" name="Text Box 63">
            <a:extLst>
              <a:ext uri="{FF2B5EF4-FFF2-40B4-BE49-F238E27FC236}">
                <a16:creationId xmlns:a16="http://schemas.microsoft.com/office/drawing/2014/main" id="{9BAD3354-F8D3-4196-A35F-BB5B34A8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549" y="3248980"/>
            <a:ext cx="887422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38F9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3C4A5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415164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25488" indent="-27940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16013" indent="-22225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63688" indent="-227013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09775" indent="-223838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669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241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813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385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457200">
              <a:defRPr/>
            </a:pPr>
            <a:r>
              <a:rPr lang="ko-KR" altLang="en-US" sz="11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정보 수집</a:t>
            </a:r>
            <a:endParaRPr lang="ko-KR" altLang="en-US" sz="11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7" name="Rs27">
            <a:extLst>
              <a:ext uri="{FF2B5EF4-FFF2-40B4-BE49-F238E27FC236}">
                <a16:creationId xmlns:a16="http://schemas.microsoft.com/office/drawing/2014/main" id="{968E9253-47DC-4BD6-8B8F-E7534EC5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1549" y="3452389"/>
            <a:ext cx="2165260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0F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87313" indent="-8413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리소스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(CPU, 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메모리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디스크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스토리지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현황</a:t>
            </a:r>
            <a:endParaRPr lang="en-US" altLang="ko-KR" sz="1000" spc="-70" dirty="0" smtClean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7313" indent="-8413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프로세스 현황</a:t>
            </a:r>
            <a:endParaRPr lang="ko-KR" altLang="en-US" sz="10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9612716-9862-4B92-8080-735319A03F5B}"/>
              </a:ext>
            </a:extLst>
          </p:cNvPr>
          <p:cNvCxnSpPr>
            <a:cxnSpLocks/>
          </p:cNvCxnSpPr>
          <p:nvPr/>
        </p:nvCxnSpPr>
        <p:spPr>
          <a:xfrm>
            <a:off x="6947614" y="3104964"/>
            <a:ext cx="2717340" cy="0"/>
          </a:xfrm>
          <a:prstGeom prst="line">
            <a:avLst/>
          </a:prstGeom>
          <a:solidFill>
            <a:srgbClr val="DEF2FE"/>
          </a:solidFill>
          <a:ln w="12700">
            <a:solidFill>
              <a:srgbClr val="00497A">
                <a:alpha val="35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6" name="Picture 88" descr="예시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6393423" y="2166488"/>
            <a:ext cx="3873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43" descr="데이터베이스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03" y="2666199"/>
            <a:ext cx="474989" cy="75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Text Box 20"/>
          <p:cNvSpPr txBox="1">
            <a:spLocks noChangeArrowheads="1"/>
          </p:cNvSpPr>
          <p:nvPr/>
        </p:nvSpPr>
        <p:spPr bwMode="auto">
          <a:xfrm>
            <a:off x="3339033" y="2186110"/>
            <a:ext cx="10182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85725" indent="-85725" latinLnBrk="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배치 작업 이력</a:t>
            </a:r>
            <a:endParaRPr lang="en-US" altLang="ko-KR" sz="10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5725" indent="-85725" latinLnBrk="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업무 보고 이력</a:t>
            </a:r>
            <a:endParaRPr lang="en-US" altLang="ko-KR" sz="10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85725" indent="-85725" latinLnBrk="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시스템 리소스 </a:t>
            </a:r>
            <a:endParaRPr lang="ko-KR" altLang="en-US" sz="1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8" name="꺾인 연결선 17"/>
          <p:cNvCxnSpPr>
            <a:stCxn id="157" idx="1"/>
            <a:endCxn id="132" idx="3"/>
          </p:cNvCxnSpPr>
          <p:nvPr/>
        </p:nvCxnSpPr>
        <p:spPr>
          <a:xfrm rot="10800000">
            <a:off x="4057093" y="2904754"/>
            <a:ext cx="982295" cy="216000"/>
          </a:xfrm>
          <a:prstGeom prst="bentConnector3">
            <a:avLst>
              <a:gd name="adj1" fmla="val 50000"/>
            </a:avLst>
          </a:prstGeom>
          <a:ln w="15875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159" idx="1"/>
          </p:cNvCxnSpPr>
          <p:nvPr/>
        </p:nvCxnSpPr>
        <p:spPr>
          <a:xfrm rot="10800000">
            <a:off x="4066198" y="3078383"/>
            <a:ext cx="973188" cy="1548000"/>
          </a:xfrm>
          <a:prstGeom prst="bentConnector3">
            <a:avLst>
              <a:gd name="adj1" fmla="val 65069"/>
            </a:avLst>
          </a:prstGeom>
          <a:ln w="15875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2701823" y="2956132"/>
            <a:ext cx="880280" cy="14769"/>
          </a:xfrm>
          <a:prstGeom prst="straightConnector1">
            <a:avLst/>
          </a:prstGeom>
          <a:ln w="15875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78EBDB63-640C-4C68-B6D3-FEE8A73D08A6}"/>
              </a:ext>
            </a:extLst>
          </p:cNvPr>
          <p:cNvSpPr/>
          <p:nvPr/>
        </p:nvSpPr>
        <p:spPr>
          <a:xfrm>
            <a:off x="5041336" y="5642915"/>
            <a:ext cx="1766146" cy="7051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2" name="Text Box 13"/>
          <p:cNvSpPr txBox="1">
            <a:spLocks noChangeArrowheads="1"/>
          </p:cNvSpPr>
          <p:nvPr/>
        </p:nvSpPr>
        <p:spPr bwMode="auto">
          <a:xfrm>
            <a:off x="5335824" y="5410211"/>
            <a:ext cx="12042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latinLnBrk="0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ko-KR" altLang="en-US" sz="10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시스템 상태</a:t>
            </a:r>
            <a:endParaRPr lang="en-US" altLang="ko-KR" sz="10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93" name="꺾인 연결선 192"/>
          <p:cNvCxnSpPr>
            <a:stCxn id="191" idx="1"/>
          </p:cNvCxnSpPr>
          <p:nvPr/>
        </p:nvCxnSpPr>
        <p:spPr>
          <a:xfrm rot="10800000">
            <a:off x="4064688" y="3262679"/>
            <a:ext cx="976648" cy="2732796"/>
          </a:xfrm>
          <a:prstGeom prst="bentConnector3">
            <a:avLst>
              <a:gd name="adj1" fmla="val 81798"/>
            </a:avLst>
          </a:prstGeom>
          <a:ln w="15875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Picture 4" descr="C:\Users\Philip\Desktop\png\Sync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63" y="2761214"/>
            <a:ext cx="380572" cy="38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8EBDB63-640C-4C68-B6D3-FEE8A73D08A6}"/>
              </a:ext>
            </a:extLst>
          </p:cNvPr>
          <p:cNvSpPr/>
          <p:nvPr/>
        </p:nvSpPr>
        <p:spPr>
          <a:xfrm>
            <a:off x="5329368" y="5764444"/>
            <a:ext cx="433317" cy="165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CPU</a:t>
            </a:r>
            <a:endParaRPr lang="ko-KR" altLang="en-US" sz="9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8EBDB63-640C-4C68-B6D3-FEE8A73D08A6}"/>
              </a:ext>
            </a:extLst>
          </p:cNvPr>
          <p:cNvSpPr/>
          <p:nvPr/>
        </p:nvSpPr>
        <p:spPr>
          <a:xfrm>
            <a:off x="5329368" y="6061053"/>
            <a:ext cx="433317" cy="165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DISK</a:t>
            </a:r>
            <a:endParaRPr lang="ko-KR" altLang="en-US" sz="9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8EBDB63-640C-4C68-B6D3-FEE8A73D08A6}"/>
              </a:ext>
            </a:extLst>
          </p:cNvPr>
          <p:cNvSpPr/>
          <p:nvPr/>
        </p:nvSpPr>
        <p:spPr>
          <a:xfrm>
            <a:off x="6055745" y="6061053"/>
            <a:ext cx="433317" cy="165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PROCESS</a:t>
            </a:r>
            <a:endParaRPr lang="ko-KR" altLang="en-US" sz="8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8EBDB63-640C-4C68-B6D3-FEE8A73D08A6}"/>
              </a:ext>
            </a:extLst>
          </p:cNvPr>
          <p:cNvSpPr/>
          <p:nvPr/>
        </p:nvSpPr>
        <p:spPr>
          <a:xfrm>
            <a:off x="6055745" y="5764444"/>
            <a:ext cx="433317" cy="165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RAM</a:t>
            </a:r>
            <a:endParaRPr lang="ko-KR" altLang="en-US" sz="9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3333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99" name="Picture 88" descr="예시"/>
          <p:cNvPicPr>
            <a:picLocks noChangeAspect="1" noChangeArrowheads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9205004" y="2144519"/>
            <a:ext cx="387350" cy="199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그림 208"/>
          <p:cNvPicPr>
            <a:picLocks noChangeAspect="1"/>
          </p:cNvPicPr>
          <p:nvPr/>
        </p:nvPicPr>
        <p:blipFill rotWithShape="1">
          <a:blip r:embed="rId10"/>
          <a:srcRect l="15606" t="1483" r="14129" b="22541"/>
          <a:stretch/>
        </p:blipFill>
        <p:spPr>
          <a:xfrm>
            <a:off x="2788395" y="4447656"/>
            <a:ext cx="545606" cy="527024"/>
          </a:xfrm>
          <a:prstGeom prst="ellipse">
            <a:avLst/>
          </a:prstGeom>
          <a:ln w="44450">
            <a:solidFill>
              <a:schemeClr val="bg1">
                <a:lumMod val="85000"/>
                <a:alpha val="55000"/>
              </a:schemeClr>
            </a:solidFill>
          </a:ln>
        </p:spPr>
      </p:pic>
      <p:sp>
        <p:nvSpPr>
          <p:cNvPr id="46" name="사다리꼴 45"/>
          <p:cNvSpPr/>
          <p:nvPr/>
        </p:nvSpPr>
        <p:spPr>
          <a:xfrm rot="16200000">
            <a:off x="883260" y="3624240"/>
            <a:ext cx="565872" cy="381784"/>
          </a:xfrm>
          <a:prstGeom prst="trapezoid">
            <a:avLst/>
          </a:prstGeom>
          <a:gradFill>
            <a:gsLst>
              <a:gs pos="0">
                <a:schemeClr val="bg1">
                  <a:lumMod val="85000"/>
                  <a:alpha val="7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75406" y="3540834"/>
            <a:ext cx="808234" cy="815772"/>
            <a:chOff x="214172" y="2617909"/>
            <a:chExt cx="808234" cy="815772"/>
          </a:xfrm>
        </p:grpSpPr>
        <p:sp>
          <p:nvSpPr>
            <p:cNvPr id="80" name="Text Box 20"/>
            <p:cNvSpPr txBox="1">
              <a:spLocks noChangeArrowheads="1"/>
            </p:cNvSpPr>
            <p:nvPr/>
          </p:nvSpPr>
          <p:spPr bwMode="auto">
            <a:xfrm>
              <a:off x="214172" y="3179765"/>
              <a:ext cx="808234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latinLnBrk="0"/>
              <a:r>
                <a:rPr lang="ko-KR" altLang="en-US" sz="1000" dirty="0" smtClean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업무 </a:t>
              </a:r>
              <a:r>
                <a:rPr lang="ko-KR" altLang="en-US" sz="1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담당자</a:t>
              </a: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53111" y="2617909"/>
              <a:ext cx="540000" cy="540000"/>
              <a:chOff x="5159294" y="5421758"/>
              <a:chExt cx="852866" cy="887562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5159294" y="5421758"/>
                <a:ext cx="852866" cy="88756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22837A"/>
                </a:solidFill>
              </a:ln>
              <a:effectLst>
                <a:outerShdw blurRad="38100" algn="ctr" rotWithShape="0">
                  <a:schemeClr val="tx1">
                    <a:lumMod val="50000"/>
                    <a:lumOff val="50000"/>
                    <a:alpha val="7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/>
              </a:p>
            </p:txBody>
          </p:sp>
          <p:pic>
            <p:nvPicPr>
              <p:cNvPr id="143" name="Picture 1692" descr="'PL' 캐릭터  [v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4734" y="5582601"/>
                <a:ext cx="420687" cy="560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4" name="Picture 1693" descr="017 [Converted]-04-01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8571" y="5795719"/>
                <a:ext cx="466725" cy="376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07" name="그림 206"/>
          <p:cNvPicPr>
            <a:picLocks noChangeAspect="1"/>
          </p:cNvPicPr>
          <p:nvPr/>
        </p:nvPicPr>
        <p:blipFill rotWithShape="1">
          <a:blip r:embed="rId13"/>
          <a:srcRect l="18505" t="7064" r="20041" b="16880"/>
          <a:stretch/>
        </p:blipFill>
        <p:spPr>
          <a:xfrm>
            <a:off x="1220073" y="3558918"/>
            <a:ext cx="524364" cy="527825"/>
          </a:xfrm>
          <a:prstGeom prst="ellipse">
            <a:avLst/>
          </a:prstGeom>
          <a:ln w="44450">
            <a:solidFill>
              <a:schemeClr val="bg1">
                <a:lumMod val="85000"/>
                <a:alpha val="55000"/>
              </a:schemeClr>
            </a:solidFill>
          </a:ln>
        </p:spPr>
      </p:pic>
      <p:sp>
        <p:nvSpPr>
          <p:cNvPr id="212" name="사다리꼴 211"/>
          <p:cNvSpPr/>
          <p:nvPr/>
        </p:nvSpPr>
        <p:spPr>
          <a:xfrm rot="16200000">
            <a:off x="819521" y="5750825"/>
            <a:ext cx="565872" cy="381784"/>
          </a:xfrm>
          <a:prstGeom prst="trapezoid">
            <a:avLst>
              <a:gd name="adj" fmla="val 47595"/>
            </a:avLst>
          </a:prstGeom>
          <a:gradFill>
            <a:gsLst>
              <a:gs pos="0">
                <a:schemeClr val="bg1">
                  <a:lumMod val="85000"/>
                  <a:alpha val="7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252562" y="5656432"/>
            <a:ext cx="925253" cy="648072"/>
            <a:chOff x="236234" y="5697252"/>
            <a:chExt cx="925253" cy="648072"/>
          </a:xfrm>
        </p:grpSpPr>
        <p:grpSp>
          <p:nvGrpSpPr>
            <p:cNvPr id="138" name="그룹 137"/>
            <p:cNvGrpSpPr/>
            <p:nvPr/>
          </p:nvGrpSpPr>
          <p:grpSpPr>
            <a:xfrm>
              <a:off x="416556" y="5697252"/>
              <a:ext cx="540000" cy="432000"/>
              <a:chOff x="588625" y="2582102"/>
              <a:chExt cx="691888" cy="555166"/>
            </a:xfrm>
          </p:grpSpPr>
          <p:pic>
            <p:nvPicPr>
              <p:cNvPr id="139" name="Picture 189" descr="'PL' 캐릭터  [v2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588625" y="2582102"/>
                <a:ext cx="373400" cy="5272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0" name="Picture 190" descr="017 [Converted]-04-01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819254" y="2783699"/>
                <a:ext cx="461259" cy="3535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236234" y="6091408"/>
              <a:ext cx="92525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latinLnBrk="0"/>
              <a:r>
                <a:rPr lang="ko-KR" altLang="en-US" sz="10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시스템 </a:t>
              </a:r>
              <a:r>
                <a:rPr lang="ko-KR" altLang="en-US" sz="1000" dirty="0" smtClean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담당자</a:t>
              </a:r>
              <a:endParaRPr lang="ko-KR" altLang="en-US" sz="10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208" name="그림 207"/>
          <p:cNvPicPr>
            <a:picLocks noChangeAspect="1"/>
          </p:cNvPicPr>
          <p:nvPr/>
        </p:nvPicPr>
        <p:blipFill rotWithShape="1">
          <a:blip r:embed="rId16"/>
          <a:srcRect l="14268" t="1930" r="17972" b="10191"/>
          <a:stretch/>
        </p:blipFill>
        <p:spPr>
          <a:xfrm>
            <a:off x="1166388" y="5674478"/>
            <a:ext cx="529090" cy="527825"/>
          </a:xfrm>
          <a:prstGeom prst="ellipse">
            <a:avLst/>
          </a:prstGeom>
          <a:ln w="44450">
            <a:solidFill>
              <a:schemeClr val="bg1">
                <a:lumMod val="85000"/>
                <a:alpha val="55000"/>
              </a:schemeClr>
            </a:solidFill>
          </a:ln>
        </p:spPr>
      </p:pic>
      <p:cxnSp>
        <p:nvCxnSpPr>
          <p:cNvPr id="213" name="꺾인 연결선 212"/>
          <p:cNvCxnSpPr>
            <a:endCxn id="142" idx="0"/>
          </p:cNvCxnSpPr>
          <p:nvPr/>
        </p:nvCxnSpPr>
        <p:spPr>
          <a:xfrm rot="10800000" flipV="1">
            <a:off x="1497945" y="3072834"/>
            <a:ext cx="828000" cy="468000"/>
          </a:xfrm>
          <a:prstGeom prst="bentConnector2">
            <a:avLst/>
          </a:prstGeom>
          <a:ln w="15875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 Box 63">
            <a:extLst>
              <a:ext uri="{FF2B5EF4-FFF2-40B4-BE49-F238E27FC236}">
                <a16:creationId xmlns:a16="http://schemas.microsoft.com/office/drawing/2014/main" id="{9BAD3354-F8D3-4196-A35F-BB5B34A8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549" y="3969060"/>
            <a:ext cx="74187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38F9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3C4A5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415164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25488" indent="-27940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16013" indent="-22225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63688" indent="-227013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09775" indent="-223838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669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241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813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385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457200">
              <a:defRPr/>
            </a:pPr>
            <a:r>
              <a:rPr lang="ko-KR" altLang="en-US" sz="11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업무 모니터링</a:t>
            </a:r>
            <a:endParaRPr lang="ko-KR" altLang="en-US" sz="11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8" name="Rs27">
            <a:extLst>
              <a:ext uri="{FF2B5EF4-FFF2-40B4-BE49-F238E27FC236}">
                <a16:creationId xmlns:a16="http://schemas.microsoft.com/office/drawing/2014/main" id="{968E9253-47DC-4BD6-8B8F-E7534EC5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1549" y="4172469"/>
            <a:ext cx="2165260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0F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87313" indent="-8413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배치 결과 통보 및 이력 조회</a:t>
            </a:r>
            <a:endParaRPr lang="en-US" altLang="ko-KR" sz="1000" spc="-70" dirty="0" smtClean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7313" indent="-8413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 보고 결과 조회</a:t>
            </a:r>
            <a:endParaRPr lang="ko-KR" altLang="en-US" sz="10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F9612716-9862-4B92-8080-735319A03F5B}"/>
              </a:ext>
            </a:extLst>
          </p:cNvPr>
          <p:cNvCxnSpPr>
            <a:cxnSpLocks/>
          </p:cNvCxnSpPr>
          <p:nvPr/>
        </p:nvCxnSpPr>
        <p:spPr>
          <a:xfrm>
            <a:off x="6943808" y="3861048"/>
            <a:ext cx="2717340" cy="0"/>
          </a:xfrm>
          <a:prstGeom prst="line">
            <a:avLst/>
          </a:prstGeom>
          <a:solidFill>
            <a:srgbClr val="DEF2FE"/>
          </a:solidFill>
          <a:ln w="12700">
            <a:solidFill>
              <a:srgbClr val="00497A">
                <a:alpha val="35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1" name="그림 230">
            <a:extLst>
              <a:ext uri="{FF2B5EF4-FFF2-40B4-BE49-F238E27FC236}">
                <a16:creationId xmlns:a16="http://schemas.microsoft.com/office/drawing/2014/main" id="{ABA4C402-3787-418C-A5B2-8C1F7D2647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12848" y="3978417"/>
            <a:ext cx="315164" cy="315164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1B4D65A0-3DC0-42CA-9156-D7554D0D2A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12848" y="4735806"/>
            <a:ext cx="315164" cy="315164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0DF57400-F1D5-4835-A2C3-97EC339C1CF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12848" y="5454852"/>
            <a:ext cx="315164" cy="315164"/>
          </a:xfrm>
          <a:prstGeom prst="rect">
            <a:avLst/>
          </a:prstGeom>
        </p:spPr>
      </p:pic>
      <p:pic>
        <p:nvPicPr>
          <p:cNvPr id="236" name="그림 235">
            <a:extLst>
              <a:ext uri="{FF2B5EF4-FFF2-40B4-BE49-F238E27FC236}">
                <a16:creationId xmlns:a16="http://schemas.microsoft.com/office/drawing/2014/main" id="{3FB87CD8-0722-481C-B7BA-1DD8F9ABA9E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12848" y="2503187"/>
            <a:ext cx="315164" cy="315164"/>
          </a:xfrm>
          <a:prstGeom prst="rect">
            <a:avLst/>
          </a:prstGeom>
        </p:spPr>
      </p:pic>
      <p:pic>
        <p:nvPicPr>
          <p:cNvPr id="237" name="그림 236">
            <a:extLst>
              <a:ext uri="{FF2B5EF4-FFF2-40B4-BE49-F238E27FC236}">
                <a16:creationId xmlns:a16="http://schemas.microsoft.com/office/drawing/2014/main" id="{D3790503-444D-408D-88DA-EF28A054E1D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12848" y="3252046"/>
            <a:ext cx="315164" cy="315164"/>
          </a:xfrm>
          <a:prstGeom prst="rect">
            <a:avLst/>
          </a:prstGeom>
        </p:spPr>
      </p:pic>
      <p:sp>
        <p:nvSpPr>
          <p:cNvPr id="238" name="Text Box 63">
            <a:extLst>
              <a:ext uri="{FF2B5EF4-FFF2-40B4-BE49-F238E27FC236}">
                <a16:creationId xmlns:a16="http://schemas.microsoft.com/office/drawing/2014/main" id="{9BAD3354-F8D3-4196-A35F-BB5B34A8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549" y="4735608"/>
            <a:ext cx="86113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38F9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3C4A5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415164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25488" indent="-27940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16013" indent="-22225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63688" indent="-227013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09775" indent="-223838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669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241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813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385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457200">
              <a:defRPr/>
            </a:pPr>
            <a:r>
              <a:rPr lang="ko-KR" altLang="en-US" sz="11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모니터링</a:t>
            </a:r>
            <a:endParaRPr lang="ko-KR" altLang="en-US" sz="11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9" name="Rs27">
            <a:extLst>
              <a:ext uri="{FF2B5EF4-FFF2-40B4-BE49-F238E27FC236}">
                <a16:creationId xmlns:a16="http://schemas.microsoft.com/office/drawing/2014/main" id="{968E9253-47DC-4BD6-8B8F-E7534EC5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1549" y="4939017"/>
            <a:ext cx="2165260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0F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87313" indent="-8413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 리소스 상태 파악</a:t>
            </a:r>
            <a:endParaRPr lang="en-US" altLang="ko-KR" sz="1000" spc="-70" dirty="0" smtClean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87313" indent="-8413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프로세스 현황 및 상태 파악</a:t>
            </a:r>
            <a:endParaRPr lang="ko-KR" altLang="en-US" sz="10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F9612716-9862-4B92-8080-735319A03F5B}"/>
              </a:ext>
            </a:extLst>
          </p:cNvPr>
          <p:cNvCxnSpPr>
            <a:cxnSpLocks/>
          </p:cNvCxnSpPr>
          <p:nvPr/>
        </p:nvCxnSpPr>
        <p:spPr>
          <a:xfrm>
            <a:off x="6947834" y="4608327"/>
            <a:ext cx="2717340" cy="0"/>
          </a:xfrm>
          <a:prstGeom prst="line">
            <a:avLst/>
          </a:prstGeom>
          <a:solidFill>
            <a:srgbClr val="DEF2FE"/>
          </a:solidFill>
          <a:ln w="12700">
            <a:solidFill>
              <a:srgbClr val="00497A">
                <a:alpha val="35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그룹 40"/>
          <p:cNvGrpSpPr/>
          <p:nvPr/>
        </p:nvGrpSpPr>
        <p:grpSpPr>
          <a:xfrm>
            <a:off x="2473364" y="4590896"/>
            <a:ext cx="502565" cy="385024"/>
            <a:chOff x="8296880" y="634979"/>
            <a:chExt cx="502565" cy="385024"/>
          </a:xfrm>
        </p:grpSpPr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3010" y="722895"/>
              <a:ext cx="386435" cy="297108"/>
            </a:xfrm>
            <a:prstGeom prst="rect">
              <a:avLst/>
            </a:prstGeom>
            <a:effectLst>
              <a:outerShdw blurRad="25400" dist="12700" algn="l" rotWithShape="0">
                <a:prstClr val="black">
                  <a:alpha val="65000"/>
                </a:prstClr>
              </a:outerShdw>
            </a:effectLst>
          </p:spPr>
        </p:pic>
        <p:pic>
          <p:nvPicPr>
            <p:cNvPr id="149" name="S2556" descr="엑셀문서"/>
            <p:cNvPicPr preferRelativeResize="0">
              <a:picLocks noChangeArrowheads="1"/>
            </p:cNvPicPr>
            <p:nvPr/>
          </p:nvPicPr>
          <p:blipFill>
            <a:blip r:embed="rId23" cstate="print">
              <a:lum bright="-30000" contras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6880" y="634979"/>
              <a:ext cx="298207" cy="284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1" name="꺾인 연결선 250"/>
          <p:cNvCxnSpPr/>
          <p:nvPr/>
        </p:nvCxnSpPr>
        <p:spPr>
          <a:xfrm rot="16200000" flipH="1">
            <a:off x="1438135" y="3697993"/>
            <a:ext cx="376616" cy="1693841"/>
          </a:xfrm>
          <a:prstGeom prst="bentConnector2">
            <a:avLst/>
          </a:prstGeom>
          <a:ln w="15875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/>
          <p:nvPr/>
        </p:nvCxnSpPr>
        <p:spPr>
          <a:xfrm rot="5400000" flipH="1" flipV="1">
            <a:off x="1429266" y="4326176"/>
            <a:ext cx="680512" cy="1980000"/>
          </a:xfrm>
          <a:prstGeom prst="bentConnector3">
            <a:avLst>
              <a:gd name="adj1" fmla="val 50000"/>
            </a:avLst>
          </a:prstGeom>
          <a:ln w="15875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 Box 63">
            <a:extLst>
              <a:ext uri="{FF2B5EF4-FFF2-40B4-BE49-F238E27FC236}">
                <a16:creationId xmlns:a16="http://schemas.microsoft.com/office/drawing/2014/main" id="{9BAD3354-F8D3-4196-A35F-BB5B34A8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735" y="5457606"/>
            <a:ext cx="768159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38F9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3C4A5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415164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25488" indent="-27940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16013" indent="-22225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63688" indent="-227013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09775" indent="-223838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669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241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813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385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457200">
              <a:defRPr/>
            </a:pPr>
            <a:r>
              <a:rPr lang="ko-KR" altLang="en-US" sz="11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조회 결과 출력</a:t>
            </a:r>
            <a:endParaRPr lang="ko-KR" altLang="en-US" sz="11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0" name="Rs27">
            <a:extLst>
              <a:ext uri="{FF2B5EF4-FFF2-40B4-BE49-F238E27FC236}">
                <a16:creationId xmlns:a16="http://schemas.microsoft.com/office/drawing/2014/main" id="{968E9253-47DC-4BD6-8B8F-E7534EC5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77735" y="5661015"/>
            <a:ext cx="216526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0F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87313" indent="-8413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담당자 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PC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조회한 결과를 보고서로 출력</a:t>
            </a:r>
            <a:endParaRPr lang="ko-KR" altLang="en-US" sz="10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F9612716-9862-4B92-8080-735319A03F5B}"/>
              </a:ext>
            </a:extLst>
          </p:cNvPr>
          <p:cNvCxnSpPr>
            <a:cxnSpLocks/>
          </p:cNvCxnSpPr>
          <p:nvPr/>
        </p:nvCxnSpPr>
        <p:spPr>
          <a:xfrm>
            <a:off x="6944020" y="5326903"/>
            <a:ext cx="2717340" cy="0"/>
          </a:xfrm>
          <a:prstGeom prst="line">
            <a:avLst/>
          </a:prstGeom>
          <a:solidFill>
            <a:srgbClr val="DEF2FE"/>
          </a:solidFill>
          <a:ln w="12700">
            <a:solidFill>
              <a:srgbClr val="00497A">
                <a:alpha val="35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3" name="꺾인 연결선 262"/>
          <p:cNvCxnSpPr/>
          <p:nvPr/>
        </p:nvCxnSpPr>
        <p:spPr>
          <a:xfrm rot="10800000" flipV="1">
            <a:off x="784345" y="2839249"/>
            <a:ext cx="1553876" cy="684000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endCxn id="139" idx="1"/>
          </p:cNvCxnSpPr>
          <p:nvPr/>
        </p:nvCxnSpPr>
        <p:spPr>
          <a:xfrm flipH="1">
            <a:off x="432884" y="2742622"/>
            <a:ext cx="1838202" cy="3118950"/>
          </a:xfrm>
          <a:prstGeom prst="bentConnector5">
            <a:avLst>
              <a:gd name="adj1" fmla="val 105878"/>
              <a:gd name="adj2" fmla="val 49402"/>
              <a:gd name="adj3" fmla="val 105866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 Box 11"/>
          <p:cNvSpPr txBox="1">
            <a:spLocks noChangeArrowheads="1"/>
          </p:cNvSpPr>
          <p:nvPr/>
        </p:nvSpPr>
        <p:spPr bwMode="auto">
          <a:xfrm>
            <a:off x="933708" y="2474966"/>
            <a:ext cx="143997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latinLnBrk="0"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ko-KR" sz="9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SMS, PUSH, </a:t>
            </a:r>
            <a:r>
              <a:rPr lang="ko-KR" altLang="en-US" sz="9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메신저</a:t>
            </a:r>
            <a:endParaRPr lang="ko-KR" altLang="en-US" sz="9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7" name="Text Box 63">
            <a:extLst>
              <a:ext uri="{FF2B5EF4-FFF2-40B4-BE49-F238E27FC236}">
                <a16:creationId xmlns:a16="http://schemas.microsoft.com/office/drawing/2014/main" id="{9BAD3354-F8D3-4196-A35F-BB5B34A8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775" y="6036495"/>
            <a:ext cx="161743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38F9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3C4A5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415164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25488" indent="-27940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16013" indent="-22225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63688" indent="-227013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09775" indent="-223838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669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241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813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385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457200">
              <a:defRPr/>
            </a:pPr>
            <a:r>
              <a:rPr lang="ko-KR" altLang="en-US" sz="11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 실패 및 시스템 경고 </a:t>
            </a:r>
            <a:r>
              <a:rPr lang="en-US" altLang="ko-KR" sz="11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Alert</a:t>
            </a:r>
            <a:endParaRPr lang="ko-KR" altLang="en-US" sz="11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8" name="Rs27">
            <a:extLst>
              <a:ext uri="{FF2B5EF4-FFF2-40B4-BE49-F238E27FC236}">
                <a16:creationId xmlns:a16="http://schemas.microsoft.com/office/drawing/2014/main" id="{968E9253-47DC-4BD6-8B8F-E7534EC5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94775" y="6239904"/>
            <a:ext cx="216526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0F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87313" indent="-8413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배치 실패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장애 발생 시 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SMS 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등으로 통보</a:t>
            </a:r>
            <a:endParaRPr lang="ko-KR" altLang="en-US" sz="10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F9612716-9862-4B92-8080-735319A03F5B}"/>
              </a:ext>
            </a:extLst>
          </p:cNvPr>
          <p:cNvCxnSpPr>
            <a:cxnSpLocks/>
          </p:cNvCxnSpPr>
          <p:nvPr/>
        </p:nvCxnSpPr>
        <p:spPr>
          <a:xfrm>
            <a:off x="6961060" y="5904484"/>
            <a:ext cx="2717340" cy="0"/>
          </a:xfrm>
          <a:prstGeom prst="line">
            <a:avLst/>
          </a:prstGeom>
          <a:solidFill>
            <a:srgbClr val="DEF2FE"/>
          </a:solidFill>
          <a:ln w="12700">
            <a:solidFill>
              <a:srgbClr val="00497A">
                <a:alpha val="35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80" name="그림 279">
            <a:extLst>
              <a:ext uri="{FF2B5EF4-FFF2-40B4-BE49-F238E27FC236}">
                <a16:creationId xmlns:a16="http://schemas.microsoft.com/office/drawing/2014/main" id="{1DCB9805-13C4-45C6-9B4E-18A31200FDC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12848" y="6021830"/>
            <a:ext cx="315164" cy="315164"/>
          </a:xfrm>
          <a:prstGeom prst="rect">
            <a:avLst/>
          </a:prstGeom>
        </p:spPr>
      </p:pic>
      <p:grpSp>
        <p:nvGrpSpPr>
          <p:cNvPr id="281" name="Group 86"/>
          <p:cNvGrpSpPr>
            <a:grpSpLocks noChangeAspect="1"/>
          </p:cNvGrpSpPr>
          <p:nvPr/>
        </p:nvGrpSpPr>
        <p:grpSpPr bwMode="auto">
          <a:xfrm>
            <a:off x="2248254" y="2597033"/>
            <a:ext cx="454568" cy="826316"/>
            <a:chOff x="420" y="1780"/>
            <a:chExt cx="219" cy="320"/>
          </a:xfrm>
        </p:grpSpPr>
        <p:sp>
          <p:nvSpPr>
            <p:cNvPr id="282" name="AutoShape 87"/>
            <p:cNvSpPr>
              <a:spLocks noChangeAspect="1" noChangeArrowheads="1"/>
            </p:cNvSpPr>
            <p:nvPr/>
          </p:nvSpPr>
          <p:spPr bwMode="auto">
            <a:xfrm>
              <a:off x="420" y="1780"/>
              <a:ext cx="219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83" name="Freeform 88"/>
            <p:cNvSpPr>
              <a:spLocks/>
            </p:cNvSpPr>
            <p:nvPr/>
          </p:nvSpPr>
          <p:spPr bwMode="auto">
            <a:xfrm>
              <a:off x="420" y="1780"/>
              <a:ext cx="219" cy="320"/>
            </a:xfrm>
            <a:custGeom>
              <a:avLst/>
              <a:gdLst>
                <a:gd name="T0" fmla="*/ 0 w 10950"/>
                <a:gd name="T1" fmla="*/ 0 h 16320"/>
                <a:gd name="T2" fmla="*/ 0 w 10950"/>
                <a:gd name="T3" fmla="*/ 0 h 16320"/>
                <a:gd name="T4" fmla="*/ 0 w 10950"/>
                <a:gd name="T5" fmla="*/ 0 h 16320"/>
                <a:gd name="T6" fmla="*/ 0 w 10950"/>
                <a:gd name="T7" fmla="*/ 0 h 16320"/>
                <a:gd name="T8" fmla="*/ 0 w 10950"/>
                <a:gd name="T9" fmla="*/ 0 h 16320"/>
                <a:gd name="T10" fmla="*/ 0 w 10950"/>
                <a:gd name="T11" fmla="*/ 0 h 16320"/>
                <a:gd name="T12" fmla="*/ 0 w 10950"/>
                <a:gd name="T13" fmla="*/ 0 h 16320"/>
                <a:gd name="T14" fmla="*/ 0 w 10950"/>
                <a:gd name="T15" fmla="*/ 0 h 16320"/>
                <a:gd name="T16" fmla="*/ 0 w 10950"/>
                <a:gd name="T17" fmla="*/ 0 h 16320"/>
                <a:gd name="T18" fmla="*/ 0 w 10950"/>
                <a:gd name="T19" fmla="*/ 0 h 16320"/>
                <a:gd name="T20" fmla="*/ 0 w 10950"/>
                <a:gd name="T21" fmla="*/ 0 h 16320"/>
                <a:gd name="T22" fmla="*/ 0 w 10950"/>
                <a:gd name="T23" fmla="*/ 0 h 16320"/>
                <a:gd name="T24" fmla="*/ 0 w 10950"/>
                <a:gd name="T25" fmla="*/ 0 h 16320"/>
                <a:gd name="T26" fmla="*/ 0 w 10950"/>
                <a:gd name="T27" fmla="*/ 0 h 16320"/>
                <a:gd name="T28" fmla="*/ 0 w 10950"/>
                <a:gd name="T29" fmla="*/ 0 h 16320"/>
                <a:gd name="T30" fmla="*/ 0 w 10950"/>
                <a:gd name="T31" fmla="*/ 0 h 16320"/>
                <a:gd name="T32" fmla="*/ 0 w 10950"/>
                <a:gd name="T33" fmla="*/ 0 h 16320"/>
                <a:gd name="T34" fmla="*/ 0 w 10950"/>
                <a:gd name="T35" fmla="*/ 0 h 16320"/>
                <a:gd name="T36" fmla="*/ 0 w 10950"/>
                <a:gd name="T37" fmla="*/ 0 h 16320"/>
                <a:gd name="T38" fmla="*/ 0 w 10950"/>
                <a:gd name="T39" fmla="*/ 0 h 16320"/>
                <a:gd name="T40" fmla="*/ 0 w 10950"/>
                <a:gd name="T41" fmla="*/ 0 h 16320"/>
                <a:gd name="T42" fmla="*/ 0 w 10950"/>
                <a:gd name="T43" fmla="*/ 0 h 16320"/>
                <a:gd name="T44" fmla="*/ 0 w 10950"/>
                <a:gd name="T45" fmla="*/ 0 h 16320"/>
                <a:gd name="T46" fmla="*/ 0 w 10950"/>
                <a:gd name="T47" fmla="*/ 0 h 16320"/>
                <a:gd name="T48" fmla="*/ 0 w 10950"/>
                <a:gd name="T49" fmla="*/ 0 h 16320"/>
                <a:gd name="T50" fmla="*/ 0 w 10950"/>
                <a:gd name="T51" fmla="*/ 0 h 16320"/>
                <a:gd name="T52" fmla="*/ 0 w 10950"/>
                <a:gd name="T53" fmla="*/ 0 h 16320"/>
                <a:gd name="T54" fmla="*/ 0 w 10950"/>
                <a:gd name="T55" fmla="*/ 0 h 16320"/>
                <a:gd name="T56" fmla="*/ 0 w 10950"/>
                <a:gd name="T57" fmla="*/ 0 h 16320"/>
                <a:gd name="T58" fmla="*/ 0 w 10950"/>
                <a:gd name="T59" fmla="*/ 0 h 16320"/>
                <a:gd name="T60" fmla="*/ 0 w 10950"/>
                <a:gd name="T61" fmla="*/ 0 h 16320"/>
                <a:gd name="T62" fmla="*/ 0 w 10950"/>
                <a:gd name="T63" fmla="*/ 0 h 16320"/>
                <a:gd name="T64" fmla="*/ 0 w 10950"/>
                <a:gd name="T65" fmla="*/ 0 h 16320"/>
                <a:gd name="T66" fmla="*/ 0 w 10950"/>
                <a:gd name="T67" fmla="*/ 0 h 16320"/>
                <a:gd name="T68" fmla="*/ 0 w 10950"/>
                <a:gd name="T69" fmla="*/ 0 h 16320"/>
                <a:gd name="T70" fmla="*/ 0 w 10950"/>
                <a:gd name="T71" fmla="*/ 0 h 16320"/>
                <a:gd name="T72" fmla="*/ 0 w 10950"/>
                <a:gd name="T73" fmla="*/ 0 h 16320"/>
                <a:gd name="T74" fmla="*/ 0 w 10950"/>
                <a:gd name="T75" fmla="*/ 0 h 16320"/>
                <a:gd name="T76" fmla="*/ 0 w 10950"/>
                <a:gd name="T77" fmla="*/ 0 h 16320"/>
                <a:gd name="T78" fmla="*/ 0 w 10950"/>
                <a:gd name="T79" fmla="*/ 0 h 16320"/>
                <a:gd name="T80" fmla="*/ 0 w 10950"/>
                <a:gd name="T81" fmla="*/ 0 h 16320"/>
                <a:gd name="T82" fmla="*/ 0 w 10950"/>
                <a:gd name="T83" fmla="*/ 0 h 16320"/>
                <a:gd name="T84" fmla="*/ 0 w 10950"/>
                <a:gd name="T85" fmla="*/ 0 h 16320"/>
                <a:gd name="T86" fmla="*/ 0 w 10950"/>
                <a:gd name="T87" fmla="*/ 0 h 16320"/>
                <a:gd name="T88" fmla="*/ 0 w 10950"/>
                <a:gd name="T89" fmla="*/ 0 h 16320"/>
                <a:gd name="T90" fmla="*/ 0 w 10950"/>
                <a:gd name="T91" fmla="*/ 0 h 16320"/>
                <a:gd name="T92" fmla="*/ 0 w 10950"/>
                <a:gd name="T93" fmla="*/ 0 h 16320"/>
                <a:gd name="T94" fmla="*/ 0 w 10950"/>
                <a:gd name="T95" fmla="*/ 0 h 16320"/>
                <a:gd name="T96" fmla="*/ 0 w 10950"/>
                <a:gd name="T97" fmla="*/ 0 h 16320"/>
                <a:gd name="T98" fmla="*/ 0 w 10950"/>
                <a:gd name="T99" fmla="*/ 0 h 16320"/>
                <a:gd name="T100" fmla="*/ 0 w 10950"/>
                <a:gd name="T101" fmla="*/ 0 h 16320"/>
                <a:gd name="T102" fmla="*/ 0 w 10950"/>
                <a:gd name="T103" fmla="*/ 0 h 16320"/>
                <a:gd name="T104" fmla="*/ 0 w 10950"/>
                <a:gd name="T105" fmla="*/ 0 h 16320"/>
                <a:gd name="T106" fmla="*/ 0 w 10950"/>
                <a:gd name="T107" fmla="*/ 0 h 16320"/>
                <a:gd name="T108" fmla="*/ 0 w 10950"/>
                <a:gd name="T109" fmla="*/ 0 h 1632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950"/>
                <a:gd name="T166" fmla="*/ 0 h 16320"/>
                <a:gd name="T167" fmla="*/ 10950 w 10950"/>
                <a:gd name="T168" fmla="*/ 16320 h 1632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950" h="16320">
                  <a:moveTo>
                    <a:pt x="154" y="2649"/>
                  </a:moveTo>
                  <a:lnTo>
                    <a:pt x="4466" y="72"/>
                  </a:lnTo>
                  <a:lnTo>
                    <a:pt x="4477" y="65"/>
                  </a:lnTo>
                  <a:lnTo>
                    <a:pt x="4508" y="48"/>
                  </a:lnTo>
                  <a:lnTo>
                    <a:pt x="4531" y="38"/>
                  </a:lnTo>
                  <a:lnTo>
                    <a:pt x="4558" y="27"/>
                  </a:lnTo>
                  <a:lnTo>
                    <a:pt x="4573" y="21"/>
                  </a:lnTo>
                  <a:lnTo>
                    <a:pt x="4589" y="17"/>
                  </a:lnTo>
                  <a:lnTo>
                    <a:pt x="4606" y="12"/>
                  </a:lnTo>
                  <a:lnTo>
                    <a:pt x="4624" y="8"/>
                  </a:lnTo>
                  <a:lnTo>
                    <a:pt x="4643" y="5"/>
                  </a:lnTo>
                  <a:lnTo>
                    <a:pt x="4662" y="3"/>
                  </a:lnTo>
                  <a:lnTo>
                    <a:pt x="4682" y="1"/>
                  </a:lnTo>
                  <a:lnTo>
                    <a:pt x="4703" y="0"/>
                  </a:lnTo>
                  <a:lnTo>
                    <a:pt x="4725" y="0"/>
                  </a:lnTo>
                  <a:lnTo>
                    <a:pt x="4748" y="1"/>
                  </a:lnTo>
                  <a:lnTo>
                    <a:pt x="4771" y="4"/>
                  </a:lnTo>
                  <a:lnTo>
                    <a:pt x="4794" y="8"/>
                  </a:lnTo>
                  <a:lnTo>
                    <a:pt x="4819" y="13"/>
                  </a:lnTo>
                  <a:lnTo>
                    <a:pt x="4843" y="20"/>
                  </a:lnTo>
                  <a:lnTo>
                    <a:pt x="4869" y="29"/>
                  </a:lnTo>
                  <a:lnTo>
                    <a:pt x="4894" y="39"/>
                  </a:lnTo>
                  <a:lnTo>
                    <a:pt x="4921" y="51"/>
                  </a:lnTo>
                  <a:lnTo>
                    <a:pt x="4947" y="64"/>
                  </a:lnTo>
                  <a:lnTo>
                    <a:pt x="4974" y="81"/>
                  </a:lnTo>
                  <a:lnTo>
                    <a:pt x="5002" y="99"/>
                  </a:lnTo>
                  <a:lnTo>
                    <a:pt x="10615" y="3377"/>
                  </a:lnTo>
                  <a:lnTo>
                    <a:pt x="10629" y="3382"/>
                  </a:lnTo>
                  <a:lnTo>
                    <a:pt x="10665" y="3398"/>
                  </a:lnTo>
                  <a:lnTo>
                    <a:pt x="10689" y="3411"/>
                  </a:lnTo>
                  <a:lnTo>
                    <a:pt x="10717" y="3426"/>
                  </a:lnTo>
                  <a:lnTo>
                    <a:pt x="10731" y="3435"/>
                  </a:lnTo>
                  <a:lnTo>
                    <a:pt x="10746" y="3446"/>
                  </a:lnTo>
                  <a:lnTo>
                    <a:pt x="10761" y="3457"/>
                  </a:lnTo>
                  <a:lnTo>
                    <a:pt x="10776" y="3469"/>
                  </a:lnTo>
                  <a:lnTo>
                    <a:pt x="10791" y="3482"/>
                  </a:lnTo>
                  <a:lnTo>
                    <a:pt x="10807" y="3497"/>
                  </a:lnTo>
                  <a:lnTo>
                    <a:pt x="10821" y="3512"/>
                  </a:lnTo>
                  <a:lnTo>
                    <a:pt x="10836" y="3528"/>
                  </a:lnTo>
                  <a:lnTo>
                    <a:pt x="10850" y="3546"/>
                  </a:lnTo>
                  <a:lnTo>
                    <a:pt x="10864" y="3564"/>
                  </a:lnTo>
                  <a:lnTo>
                    <a:pt x="10877" y="3584"/>
                  </a:lnTo>
                  <a:lnTo>
                    <a:pt x="10890" y="3605"/>
                  </a:lnTo>
                  <a:lnTo>
                    <a:pt x="10901" y="3627"/>
                  </a:lnTo>
                  <a:lnTo>
                    <a:pt x="10911" y="3651"/>
                  </a:lnTo>
                  <a:lnTo>
                    <a:pt x="10921" y="3675"/>
                  </a:lnTo>
                  <a:lnTo>
                    <a:pt x="10929" y="3702"/>
                  </a:lnTo>
                  <a:lnTo>
                    <a:pt x="10936" y="3729"/>
                  </a:lnTo>
                  <a:lnTo>
                    <a:pt x="10941" y="3758"/>
                  </a:lnTo>
                  <a:lnTo>
                    <a:pt x="10945" y="3788"/>
                  </a:lnTo>
                  <a:lnTo>
                    <a:pt x="10947" y="3819"/>
                  </a:lnTo>
                  <a:lnTo>
                    <a:pt x="10947" y="13186"/>
                  </a:lnTo>
                  <a:lnTo>
                    <a:pt x="10948" y="13202"/>
                  </a:lnTo>
                  <a:lnTo>
                    <a:pt x="10950" y="13246"/>
                  </a:lnTo>
                  <a:lnTo>
                    <a:pt x="10949" y="13275"/>
                  </a:lnTo>
                  <a:lnTo>
                    <a:pt x="10947" y="13311"/>
                  </a:lnTo>
                  <a:lnTo>
                    <a:pt x="10945" y="13329"/>
                  </a:lnTo>
                  <a:lnTo>
                    <a:pt x="10942" y="13349"/>
                  </a:lnTo>
                  <a:lnTo>
                    <a:pt x="10938" y="13369"/>
                  </a:lnTo>
                  <a:lnTo>
                    <a:pt x="10934" y="13391"/>
                  </a:lnTo>
                  <a:lnTo>
                    <a:pt x="10929" y="13412"/>
                  </a:lnTo>
                  <a:lnTo>
                    <a:pt x="10923" y="13434"/>
                  </a:lnTo>
                  <a:lnTo>
                    <a:pt x="10915" y="13457"/>
                  </a:lnTo>
                  <a:lnTo>
                    <a:pt x="10907" y="13479"/>
                  </a:lnTo>
                  <a:lnTo>
                    <a:pt x="10897" y="13502"/>
                  </a:lnTo>
                  <a:lnTo>
                    <a:pt x="10886" y="13525"/>
                  </a:lnTo>
                  <a:lnTo>
                    <a:pt x="10874" y="13548"/>
                  </a:lnTo>
                  <a:lnTo>
                    <a:pt x="10861" y="13570"/>
                  </a:lnTo>
                  <a:lnTo>
                    <a:pt x="10845" y="13593"/>
                  </a:lnTo>
                  <a:lnTo>
                    <a:pt x="10829" y="13614"/>
                  </a:lnTo>
                  <a:lnTo>
                    <a:pt x="10810" y="13635"/>
                  </a:lnTo>
                  <a:lnTo>
                    <a:pt x="10790" y="13657"/>
                  </a:lnTo>
                  <a:lnTo>
                    <a:pt x="10769" y="13677"/>
                  </a:lnTo>
                  <a:lnTo>
                    <a:pt x="10745" y="13697"/>
                  </a:lnTo>
                  <a:lnTo>
                    <a:pt x="10719" y="13715"/>
                  </a:lnTo>
                  <a:lnTo>
                    <a:pt x="10692" y="13732"/>
                  </a:lnTo>
                  <a:lnTo>
                    <a:pt x="6559" y="16230"/>
                  </a:lnTo>
                  <a:lnTo>
                    <a:pt x="6550" y="16237"/>
                  </a:lnTo>
                  <a:lnTo>
                    <a:pt x="6525" y="16256"/>
                  </a:lnTo>
                  <a:lnTo>
                    <a:pt x="6507" y="16268"/>
                  </a:lnTo>
                  <a:lnTo>
                    <a:pt x="6486" y="16280"/>
                  </a:lnTo>
                  <a:lnTo>
                    <a:pt x="6474" y="16286"/>
                  </a:lnTo>
                  <a:lnTo>
                    <a:pt x="6461" y="16291"/>
                  </a:lnTo>
                  <a:lnTo>
                    <a:pt x="6447" y="16298"/>
                  </a:lnTo>
                  <a:lnTo>
                    <a:pt x="6433" y="16303"/>
                  </a:lnTo>
                  <a:lnTo>
                    <a:pt x="6418" y="16307"/>
                  </a:lnTo>
                  <a:lnTo>
                    <a:pt x="6402" y="16311"/>
                  </a:lnTo>
                  <a:lnTo>
                    <a:pt x="6386" y="16315"/>
                  </a:lnTo>
                  <a:lnTo>
                    <a:pt x="6369" y="16317"/>
                  </a:lnTo>
                  <a:lnTo>
                    <a:pt x="6351" y="16319"/>
                  </a:lnTo>
                  <a:lnTo>
                    <a:pt x="6333" y="16320"/>
                  </a:lnTo>
                  <a:lnTo>
                    <a:pt x="6315" y="16320"/>
                  </a:lnTo>
                  <a:lnTo>
                    <a:pt x="6295" y="16319"/>
                  </a:lnTo>
                  <a:lnTo>
                    <a:pt x="6275" y="16316"/>
                  </a:lnTo>
                  <a:lnTo>
                    <a:pt x="6255" y="16313"/>
                  </a:lnTo>
                  <a:lnTo>
                    <a:pt x="6235" y="16307"/>
                  </a:lnTo>
                  <a:lnTo>
                    <a:pt x="6213" y="16301"/>
                  </a:lnTo>
                  <a:lnTo>
                    <a:pt x="6192" y="16292"/>
                  </a:lnTo>
                  <a:lnTo>
                    <a:pt x="6170" y="16282"/>
                  </a:lnTo>
                  <a:lnTo>
                    <a:pt x="6148" y="16270"/>
                  </a:lnTo>
                  <a:lnTo>
                    <a:pt x="6125" y="16256"/>
                  </a:lnTo>
                  <a:lnTo>
                    <a:pt x="2904" y="14418"/>
                  </a:lnTo>
                  <a:lnTo>
                    <a:pt x="2896" y="14415"/>
                  </a:lnTo>
                  <a:lnTo>
                    <a:pt x="2877" y="14401"/>
                  </a:lnTo>
                  <a:lnTo>
                    <a:pt x="2864" y="14391"/>
                  </a:lnTo>
                  <a:lnTo>
                    <a:pt x="2850" y="14378"/>
                  </a:lnTo>
                  <a:lnTo>
                    <a:pt x="2835" y="14363"/>
                  </a:lnTo>
                  <a:lnTo>
                    <a:pt x="2820" y="14343"/>
                  </a:lnTo>
                  <a:lnTo>
                    <a:pt x="2812" y="14332"/>
                  </a:lnTo>
                  <a:lnTo>
                    <a:pt x="2805" y="14320"/>
                  </a:lnTo>
                  <a:lnTo>
                    <a:pt x="2798" y="14308"/>
                  </a:lnTo>
                  <a:lnTo>
                    <a:pt x="2791" y="14293"/>
                  </a:lnTo>
                  <a:lnTo>
                    <a:pt x="2784" y="14279"/>
                  </a:lnTo>
                  <a:lnTo>
                    <a:pt x="2778" y="14263"/>
                  </a:lnTo>
                  <a:lnTo>
                    <a:pt x="2773" y="14246"/>
                  </a:lnTo>
                  <a:lnTo>
                    <a:pt x="2768" y="14228"/>
                  </a:lnTo>
                  <a:lnTo>
                    <a:pt x="2763" y="14210"/>
                  </a:lnTo>
                  <a:lnTo>
                    <a:pt x="2760" y="14189"/>
                  </a:lnTo>
                  <a:lnTo>
                    <a:pt x="2757" y="14168"/>
                  </a:lnTo>
                  <a:lnTo>
                    <a:pt x="2755" y="14146"/>
                  </a:lnTo>
                  <a:lnTo>
                    <a:pt x="2754" y="14123"/>
                  </a:lnTo>
                  <a:lnTo>
                    <a:pt x="2754" y="14097"/>
                  </a:lnTo>
                  <a:lnTo>
                    <a:pt x="2755" y="14072"/>
                  </a:lnTo>
                  <a:lnTo>
                    <a:pt x="2757" y="14044"/>
                  </a:lnTo>
                  <a:lnTo>
                    <a:pt x="2757" y="13668"/>
                  </a:lnTo>
                  <a:lnTo>
                    <a:pt x="2742" y="13662"/>
                  </a:lnTo>
                  <a:lnTo>
                    <a:pt x="2702" y="13647"/>
                  </a:lnTo>
                  <a:lnTo>
                    <a:pt x="2673" y="13638"/>
                  </a:lnTo>
                  <a:lnTo>
                    <a:pt x="2641" y="13630"/>
                  </a:lnTo>
                  <a:lnTo>
                    <a:pt x="2623" y="13626"/>
                  </a:lnTo>
                  <a:lnTo>
                    <a:pt x="2604" y="13623"/>
                  </a:lnTo>
                  <a:lnTo>
                    <a:pt x="2585" y="13621"/>
                  </a:lnTo>
                  <a:lnTo>
                    <a:pt x="2565" y="13619"/>
                  </a:lnTo>
                  <a:lnTo>
                    <a:pt x="2544" y="13619"/>
                  </a:lnTo>
                  <a:lnTo>
                    <a:pt x="2523" y="13619"/>
                  </a:lnTo>
                  <a:lnTo>
                    <a:pt x="2501" y="13620"/>
                  </a:lnTo>
                  <a:lnTo>
                    <a:pt x="2479" y="13622"/>
                  </a:lnTo>
                  <a:lnTo>
                    <a:pt x="2457" y="13626"/>
                  </a:lnTo>
                  <a:lnTo>
                    <a:pt x="2435" y="13631"/>
                  </a:lnTo>
                  <a:lnTo>
                    <a:pt x="2412" y="13637"/>
                  </a:lnTo>
                  <a:lnTo>
                    <a:pt x="2390" y="13646"/>
                  </a:lnTo>
                  <a:lnTo>
                    <a:pt x="2368" y="13656"/>
                  </a:lnTo>
                  <a:lnTo>
                    <a:pt x="2345" y="13668"/>
                  </a:lnTo>
                  <a:lnTo>
                    <a:pt x="2324" y="13681"/>
                  </a:lnTo>
                  <a:lnTo>
                    <a:pt x="2302" y="13698"/>
                  </a:lnTo>
                  <a:lnTo>
                    <a:pt x="2281" y="13716"/>
                  </a:lnTo>
                  <a:lnTo>
                    <a:pt x="2260" y="13736"/>
                  </a:lnTo>
                  <a:lnTo>
                    <a:pt x="2240" y="13759"/>
                  </a:lnTo>
                  <a:lnTo>
                    <a:pt x="2221" y="13784"/>
                  </a:lnTo>
                  <a:lnTo>
                    <a:pt x="2214" y="13793"/>
                  </a:lnTo>
                  <a:lnTo>
                    <a:pt x="2192" y="13817"/>
                  </a:lnTo>
                  <a:lnTo>
                    <a:pt x="2177" y="13831"/>
                  </a:lnTo>
                  <a:lnTo>
                    <a:pt x="2158" y="13847"/>
                  </a:lnTo>
                  <a:lnTo>
                    <a:pt x="2147" y="13854"/>
                  </a:lnTo>
                  <a:lnTo>
                    <a:pt x="2135" y="13862"/>
                  </a:lnTo>
                  <a:lnTo>
                    <a:pt x="2123" y="13869"/>
                  </a:lnTo>
                  <a:lnTo>
                    <a:pt x="2110" y="13875"/>
                  </a:lnTo>
                  <a:lnTo>
                    <a:pt x="2097" y="13881"/>
                  </a:lnTo>
                  <a:lnTo>
                    <a:pt x="2082" y="13887"/>
                  </a:lnTo>
                  <a:lnTo>
                    <a:pt x="2067" y="13892"/>
                  </a:lnTo>
                  <a:lnTo>
                    <a:pt x="2051" y="13896"/>
                  </a:lnTo>
                  <a:lnTo>
                    <a:pt x="2035" y="13900"/>
                  </a:lnTo>
                  <a:lnTo>
                    <a:pt x="2018" y="13902"/>
                  </a:lnTo>
                  <a:lnTo>
                    <a:pt x="2000" y="13902"/>
                  </a:lnTo>
                  <a:lnTo>
                    <a:pt x="1982" y="13902"/>
                  </a:lnTo>
                  <a:lnTo>
                    <a:pt x="1963" y="13900"/>
                  </a:lnTo>
                  <a:lnTo>
                    <a:pt x="1943" y="13896"/>
                  </a:lnTo>
                  <a:lnTo>
                    <a:pt x="1923" y="13890"/>
                  </a:lnTo>
                  <a:lnTo>
                    <a:pt x="1902" y="13884"/>
                  </a:lnTo>
                  <a:lnTo>
                    <a:pt x="1880" y="13875"/>
                  </a:lnTo>
                  <a:lnTo>
                    <a:pt x="1859" y="13864"/>
                  </a:lnTo>
                  <a:lnTo>
                    <a:pt x="1836" y="13852"/>
                  </a:lnTo>
                  <a:lnTo>
                    <a:pt x="1812" y="13836"/>
                  </a:lnTo>
                  <a:lnTo>
                    <a:pt x="281" y="12895"/>
                  </a:lnTo>
                  <a:lnTo>
                    <a:pt x="270" y="12891"/>
                  </a:lnTo>
                  <a:lnTo>
                    <a:pt x="239" y="12878"/>
                  </a:lnTo>
                  <a:lnTo>
                    <a:pt x="218" y="12866"/>
                  </a:lnTo>
                  <a:lnTo>
                    <a:pt x="194" y="12853"/>
                  </a:lnTo>
                  <a:lnTo>
                    <a:pt x="170" y="12838"/>
                  </a:lnTo>
                  <a:lnTo>
                    <a:pt x="144" y="12818"/>
                  </a:lnTo>
                  <a:lnTo>
                    <a:pt x="131" y="12807"/>
                  </a:lnTo>
                  <a:lnTo>
                    <a:pt x="118" y="12796"/>
                  </a:lnTo>
                  <a:lnTo>
                    <a:pt x="105" y="12784"/>
                  </a:lnTo>
                  <a:lnTo>
                    <a:pt x="93" y="12771"/>
                  </a:lnTo>
                  <a:lnTo>
                    <a:pt x="81" y="12757"/>
                  </a:lnTo>
                  <a:lnTo>
                    <a:pt x="69" y="12743"/>
                  </a:lnTo>
                  <a:lnTo>
                    <a:pt x="58" y="12727"/>
                  </a:lnTo>
                  <a:lnTo>
                    <a:pt x="48" y="12710"/>
                  </a:lnTo>
                  <a:lnTo>
                    <a:pt x="38" y="12694"/>
                  </a:lnTo>
                  <a:lnTo>
                    <a:pt x="30" y="12676"/>
                  </a:lnTo>
                  <a:lnTo>
                    <a:pt x="22" y="12656"/>
                  </a:lnTo>
                  <a:lnTo>
                    <a:pt x="15" y="12637"/>
                  </a:lnTo>
                  <a:lnTo>
                    <a:pt x="10" y="12615"/>
                  </a:lnTo>
                  <a:lnTo>
                    <a:pt x="6" y="12594"/>
                  </a:lnTo>
                  <a:lnTo>
                    <a:pt x="3" y="12570"/>
                  </a:lnTo>
                  <a:lnTo>
                    <a:pt x="2" y="12547"/>
                  </a:lnTo>
                  <a:lnTo>
                    <a:pt x="1" y="12525"/>
                  </a:lnTo>
                  <a:lnTo>
                    <a:pt x="1" y="12495"/>
                  </a:lnTo>
                  <a:lnTo>
                    <a:pt x="1" y="12468"/>
                  </a:lnTo>
                  <a:lnTo>
                    <a:pt x="1" y="12457"/>
                  </a:lnTo>
                  <a:lnTo>
                    <a:pt x="1" y="2909"/>
                  </a:lnTo>
                  <a:lnTo>
                    <a:pt x="0" y="2901"/>
                  </a:lnTo>
                  <a:lnTo>
                    <a:pt x="0" y="2879"/>
                  </a:lnTo>
                  <a:lnTo>
                    <a:pt x="1" y="2864"/>
                  </a:lnTo>
                  <a:lnTo>
                    <a:pt x="3" y="2847"/>
                  </a:lnTo>
                  <a:lnTo>
                    <a:pt x="6" y="2828"/>
                  </a:lnTo>
                  <a:lnTo>
                    <a:pt x="11" y="2808"/>
                  </a:lnTo>
                  <a:lnTo>
                    <a:pt x="14" y="2798"/>
                  </a:lnTo>
                  <a:lnTo>
                    <a:pt x="18" y="2787"/>
                  </a:lnTo>
                  <a:lnTo>
                    <a:pt x="22" y="2776"/>
                  </a:lnTo>
                  <a:lnTo>
                    <a:pt x="27" y="2765"/>
                  </a:lnTo>
                  <a:lnTo>
                    <a:pt x="33" y="2754"/>
                  </a:lnTo>
                  <a:lnTo>
                    <a:pt x="40" y="2744"/>
                  </a:lnTo>
                  <a:lnTo>
                    <a:pt x="47" y="2733"/>
                  </a:lnTo>
                  <a:lnTo>
                    <a:pt x="55" y="2722"/>
                  </a:lnTo>
                  <a:lnTo>
                    <a:pt x="64" y="2712"/>
                  </a:lnTo>
                  <a:lnTo>
                    <a:pt x="74" y="2702"/>
                  </a:lnTo>
                  <a:lnTo>
                    <a:pt x="85" y="2692"/>
                  </a:lnTo>
                  <a:lnTo>
                    <a:pt x="96" y="2683"/>
                  </a:lnTo>
                  <a:lnTo>
                    <a:pt x="109" y="2673"/>
                  </a:lnTo>
                  <a:lnTo>
                    <a:pt x="123" y="2664"/>
                  </a:lnTo>
                  <a:lnTo>
                    <a:pt x="138" y="2656"/>
                  </a:lnTo>
                  <a:lnTo>
                    <a:pt x="154" y="2649"/>
                  </a:lnTo>
                  <a:close/>
                </a:path>
              </a:pathLst>
            </a:custGeom>
            <a:solidFill>
              <a:srgbClr val="8E8D8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84" name="Freeform 89"/>
            <p:cNvSpPr>
              <a:spLocks/>
            </p:cNvSpPr>
            <p:nvPr/>
          </p:nvSpPr>
          <p:spPr bwMode="auto">
            <a:xfrm>
              <a:off x="446" y="1845"/>
              <a:ext cx="24" cy="202"/>
            </a:xfrm>
            <a:custGeom>
              <a:avLst/>
              <a:gdLst>
                <a:gd name="T0" fmla="*/ 0 w 1157"/>
                <a:gd name="T1" fmla="*/ 0 h 10318"/>
                <a:gd name="T2" fmla="*/ 0 w 1157"/>
                <a:gd name="T3" fmla="*/ 0 h 10318"/>
                <a:gd name="T4" fmla="*/ 0 w 1157"/>
                <a:gd name="T5" fmla="*/ 0 h 10318"/>
                <a:gd name="T6" fmla="*/ 0 w 1157"/>
                <a:gd name="T7" fmla="*/ 0 h 10318"/>
                <a:gd name="T8" fmla="*/ 0 w 1157"/>
                <a:gd name="T9" fmla="*/ 0 h 10318"/>
                <a:gd name="T10" fmla="*/ 0 w 1157"/>
                <a:gd name="T11" fmla="*/ 0 h 10318"/>
                <a:gd name="T12" fmla="*/ 0 w 1157"/>
                <a:gd name="T13" fmla="*/ 0 h 10318"/>
                <a:gd name="T14" fmla="*/ 0 w 1157"/>
                <a:gd name="T15" fmla="*/ 0 h 10318"/>
                <a:gd name="T16" fmla="*/ 0 w 1157"/>
                <a:gd name="T17" fmla="*/ 0 h 10318"/>
                <a:gd name="T18" fmla="*/ 0 w 1157"/>
                <a:gd name="T19" fmla="*/ 0 h 10318"/>
                <a:gd name="T20" fmla="*/ 0 w 1157"/>
                <a:gd name="T21" fmla="*/ 0 h 10318"/>
                <a:gd name="T22" fmla="*/ 0 w 1157"/>
                <a:gd name="T23" fmla="*/ 0 h 10318"/>
                <a:gd name="T24" fmla="*/ 0 w 1157"/>
                <a:gd name="T25" fmla="*/ 0 h 10318"/>
                <a:gd name="T26" fmla="*/ 0 w 1157"/>
                <a:gd name="T27" fmla="*/ 0 h 10318"/>
                <a:gd name="T28" fmla="*/ 0 w 1157"/>
                <a:gd name="T29" fmla="*/ 0 h 10318"/>
                <a:gd name="T30" fmla="*/ 0 w 1157"/>
                <a:gd name="T31" fmla="*/ 0 h 10318"/>
                <a:gd name="T32" fmla="*/ 0 w 1157"/>
                <a:gd name="T33" fmla="*/ 0 h 10318"/>
                <a:gd name="T34" fmla="*/ 0 w 1157"/>
                <a:gd name="T35" fmla="*/ 0 h 10318"/>
                <a:gd name="T36" fmla="*/ 0 w 1157"/>
                <a:gd name="T37" fmla="*/ 0 h 10318"/>
                <a:gd name="T38" fmla="*/ 0 w 1157"/>
                <a:gd name="T39" fmla="*/ 0 h 10318"/>
                <a:gd name="T40" fmla="*/ 0 w 1157"/>
                <a:gd name="T41" fmla="*/ 0 h 10318"/>
                <a:gd name="T42" fmla="*/ 0 w 1157"/>
                <a:gd name="T43" fmla="*/ 0 h 10318"/>
                <a:gd name="T44" fmla="*/ 0 w 1157"/>
                <a:gd name="T45" fmla="*/ 0 h 10318"/>
                <a:gd name="T46" fmla="*/ 0 w 1157"/>
                <a:gd name="T47" fmla="*/ 0 h 10318"/>
                <a:gd name="T48" fmla="*/ 0 w 1157"/>
                <a:gd name="T49" fmla="*/ 0 h 10318"/>
                <a:gd name="T50" fmla="*/ 0 w 1157"/>
                <a:gd name="T51" fmla="*/ 0 h 10318"/>
                <a:gd name="T52" fmla="*/ 0 w 1157"/>
                <a:gd name="T53" fmla="*/ 0 h 10318"/>
                <a:gd name="T54" fmla="*/ 0 w 1157"/>
                <a:gd name="T55" fmla="*/ 0 h 10318"/>
                <a:gd name="T56" fmla="*/ 0 w 1157"/>
                <a:gd name="T57" fmla="*/ 0 h 10318"/>
                <a:gd name="T58" fmla="*/ 0 w 1157"/>
                <a:gd name="T59" fmla="*/ 0 h 1031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57"/>
                <a:gd name="T91" fmla="*/ 0 h 10318"/>
                <a:gd name="T92" fmla="*/ 1157 w 1157"/>
                <a:gd name="T93" fmla="*/ 10318 h 1031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57" h="10318">
                  <a:moveTo>
                    <a:pt x="0" y="677"/>
                  </a:moveTo>
                  <a:lnTo>
                    <a:pt x="754" y="10318"/>
                  </a:lnTo>
                  <a:lnTo>
                    <a:pt x="757" y="10310"/>
                  </a:lnTo>
                  <a:lnTo>
                    <a:pt x="762" y="10299"/>
                  </a:lnTo>
                  <a:lnTo>
                    <a:pt x="768" y="10285"/>
                  </a:lnTo>
                  <a:lnTo>
                    <a:pt x="777" y="10271"/>
                  </a:lnTo>
                  <a:lnTo>
                    <a:pt x="788" y="10256"/>
                  </a:lnTo>
                  <a:lnTo>
                    <a:pt x="802" y="10239"/>
                  </a:lnTo>
                  <a:lnTo>
                    <a:pt x="810" y="10230"/>
                  </a:lnTo>
                  <a:lnTo>
                    <a:pt x="818" y="10221"/>
                  </a:lnTo>
                  <a:lnTo>
                    <a:pt x="828" y="10212"/>
                  </a:lnTo>
                  <a:lnTo>
                    <a:pt x="839" y="10204"/>
                  </a:lnTo>
                  <a:lnTo>
                    <a:pt x="850" y="10195"/>
                  </a:lnTo>
                  <a:lnTo>
                    <a:pt x="862" y="10187"/>
                  </a:lnTo>
                  <a:lnTo>
                    <a:pt x="876" y="10177"/>
                  </a:lnTo>
                  <a:lnTo>
                    <a:pt x="890" y="10169"/>
                  </a:lnTo>
                  <a:lnTo>
                    <a:pt x="906" y="10160"/>
                  </a:lnTo>
                  <a:lnTo>
                    <a:pt x="922" y="10152"/>
                  </a:lnTo>
                  <a:lnTo>
                    <a:pt x="940" y="10144"/>
                  </a:lnTo>
                  <a:lnTo>
                    <a:pt x="959" y="10137"/>
                  </a:lnTo>
                  <a:lnTo>
                    <a:pt x="979" y="10129"/>
                  </a:lnTo>
                  <a:lnTo>
                    <a:pt x="1001" y="10122"/>
                  </a:lnTo>
                  <a:lnTo>
                    <a:pt x="1023" y="10115"/>
                  </a:lnTo>
                  <a:lnTo>
                    <a:pt x="1047" y="10109"/>
                  </a:lnTo>
                  <a:lnTo>
                    <a:pt x="1073" y="10104"/>
                  </a:lnTo>
                  <a:lnTo>
                    <a:pt x="1099" y="10099"/>
                  </a:lnTo>
                  <a:lnTo>
                    <a:pt x="1127" y="10094"/>
                  </a:lnTo>
                  <a:lnTo>
                    <a:pt x="1157" y="10090"/>
                  </a:lnTo>
                  <a:lnTo>
                    <a:pt x="1157" y="0"/>
                  </a:lnTo>
                  <a:lnTo>
                    <a:pt x="0" y="677"/>
                  </a:lnTo>
                  <a:close/>
                </a:path>
              </a:pathLst>
            </a:custGeom>
            <a:solidFill>
              <a:srgbClr val="B5B5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85" name="Freeform 90"/>
            <p:cNvSpPr>
              <a:spLocks/>
            </p:cNvSpPr>
            <p:nvPr/>
          </p:nvSpPr>
          <p:spPr bwMode="auto">
            <a:xfrm>
              <a:off x="461" y="2047"/>
              <a:ext cx="1" cy="1"/>
            </a:xfrm>
            <a:custGeom>
              <a:avLst/>
              <a:gdLst>
                <a:gd name="T0" fmla="*/ 0 w 3"/>
                <a:gd name="T1" fmla="*/ 0 h 11"/>
                <a:gd name="T2" fmla="*/ 0 w 3"/>
                <a:gd name="T3" fmla="*/ 0 h 11"/>
                <a:gd name="T4" fmla="*/ 0 w 3"/>
                <a:gd name="T5" fmla="*/ 0 h 11"/>
                <a:gd name="T6" fmla="*/ 0 w 3"/>
                <a:gd name="T7" fmla="*/ 0 h 11"/>
                <a:gd name="T8" fmla="*/ 0 w 3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11"/>
                <a:gd name="T17" fmla="*/ 3 w 3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11">
                  <a:moveTo>
                    <a:pt x="3" y="5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C1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86" name="Freeform 91"/>
            <p:cNvSpPr>
              <a:spLocks/>
            </p:cNvSpPr>
            <p:nvPr/>
          </p:nvSpPr>
          <p:spPr bwMode="auto">
            <a:xfrm>
              <a:off x="470" y="1841"/>
              <a:ext cx="29" cy="206"/>
            </a:xfrm>
            <a:custGeom>
              <a:avLst/>
              <a:gdLst>
                <a:gd name="T0" fmla="*/ 0 w 1458"/>
                <a:gd name="T1" fmla="*/ 0 h 10522"/>
                <a:gd name="T2" fmla="*/ 0 w 1458"/>
                <a:gd name="T3" fmla="*/ 0 h 10522"/>
                <a:gd name="T4" fmla="*/ 0 w 1458"/>
                <a:gd name="T5" fmla="*/ 0 h 10522"/>
                <a:gd name="T6" fmla="*/ 0 w 1458"/>
                <a:gd name="T7" fmla="*/ 0 h 10522"/>
                <a:gd name="T8" fmla="*/ 0 w 1458"/>
                <a:gd name="T9" fmla="*/ 0 h 10522"/>
                <a:gd name="T10" fmla="*/ 0 w 1458"/>
                <a:gd name="T11" fmla="*/ 0 h 10522"/>
                <a:gd name="T12" fmla="*/ 0 w 1458"/>
                <a:gd name="T13" fmla="*/ 0 h 10522"/>
                <a:gd name="T14" fmla="*/ 0 w 1458"/>
                <a:gd name="T15" fmla="*/ 0 h 10522"/>
                <a:gd name="T16" fmla="*/ 0 w 1458"/>
                <a:gd name="T17" fmla="*/ 0 h 10522"/>
                <a:gd name="T18" fmla="*/ 0 w 1458"/>
                <a:gd name="T19" fmla="*/ 0 h 10522"/>
                <a:gd name="T20" fmla="*/ 0 w 1458"/>
                <a:gd name="T21" fmla="*/ 0 h 10522"/>
                <a:gd name="T22" fmla="*/ 0 w 1458"/>
                <a:gd name="T23" fmla="*/ 0 h 10522"/>
                <a:gd name="T24" fmla="*/ 0 w 1458"/>
                <a:gd name="T25" fmla="*/ 0 h 10522"/>
                <a:gd name="T26" fmla="*/ 0 w 1458"/>
                <a:gd name="T27" fmla="*/ 0 h 10522"/>
                <a:gd name="T28" fmla="*/ 0 w 1458"/>
                <a:gd name="T29" fmla="*/ 0 h 10522"/>
                <a:gd name="T30" fmla="*/ 0 w 1458"/>
                <a:gd name="T31" fmla="*/ 0 h 10522"/>
                <a:gd name="T32" fmla="*/ 0 w 1458"/>
                <a:gd name="T33" fmla="*/ 0 h 10522"/>
                <a:gd name="T34" fmla="*/ 0 w 1458"/>
                <a:gd name="T35" fmla="*/ 0 h 10522"/>
                <a:gd name="T36" fmla="*/ 0 w 1458"/>
                <a:gd name="T37" fmla="*/ 0 h 10522"/>
                <a:gd name="T38" fmla="*/ 0 w 1458"/>
                <a:gd name="T39" fmla="*/ 0 h 10522"/>
                <a:gd name="T40" fmla="*/ 0 w 1458"/>
                <a:gd name="T41" fmla="*/ 0 h 10522"/>
                <a:gd name="T42" fmla="*/ 0 w 1458"/>
                <a:gd name="T43" fmla="*/ 0 h 10522"/>
                <a:gd name="T44" fmla="*/ 0 w 1458"/>
                <a:gd name="T45" fmla="*/ 0 h 10522"/>
                <a:gd name="T46" fmla="*/ 0 w 1458"/>
                <a:gd name="T47" fmla="*/ 0 h 10522"/>
                <a:gd name="T48" fmla="*/ 0 w 1458"/>
                <a:gd name="T49" fmla="*/ 0 h 10522"/>
                <a:gd name="T50" fmla="*/ 0 w 1458"/>
                <a:gd name="T51" fmla="*/ 0 h 10522"/>
                <a:gd name="T52" fmla="*/ 0 w 1458"/>
                <a:gd name="T53" fmla="*/ 0 h 10522"/>
                <a:gd name="T54" fmla="*/ 0 w 1458"/>
                <a:gd name="T55" fmla="*/ 0 h 10522"/>
                <a:gd name="T56" fmla="*/ 0 w 1458"/>
                <a:gd name="T57" fmla="*/ 0 h 10522"/>
                <a:gd name="T58" fmla="*/ 0 w 1458"/>
                <a:gd name="T59" fmla="*/ 0 h 10522"/>
                <a:gd name="T60" fmla="*/ 0 w 1458"/>
                <a:gd name="T61" fmla="*/ 0 h 10522"/>
                <a:gd name="T62" fmla="*/ 0 w 1458"/>
                <a:gd name="T63" fmla="*/ 0 h 10522"/>
                <a:gd name="T64" fmla="*/ 0 w 1458"/>
                <a:gd name="T65" fmla="*/ 0 h 10522"/>
                <a:gd name="T66" fmla="*/ 0 w 1458"/>
                <a:gd name="T67" fmla="*/ 0 h 10522"/>
                <a:gd name="T68" fmla="*/ 0 w 1458"/>
                <a:gd name="T69" fmla="*/ 0 h 105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58"/>
                <a:gd name="T106" fmla="*/ 0 h 10522"/>
                <a:gd name="T107" fmla="*/ 1458 w 1458"/>
                <a:gd name="T108" fmla="*/ 10522 h 105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58" h="10522">
                  <a:moveTo>
                    <a:pt x="362" y="0"/>
                  </a:moveTo>
                  <a:lnTo>
                    <a:pt x="0" y="212"/>
                  </a:lnTo>
                  <a:lnTo>
                    <a:pt x="0" y="10302"/>
                  </a:lnTo>
                  <a:lnTo>
                    <a:pt x="19" y="10300"/>
                  </a:lnTo>
                  <a:lnTo>
                    <a:pt x="38" y="10299"/>
                  </a:lnTo>
                  <a:lnTo>
                    <a:pt x="58" y="10297"/>
                  </a:lnTo>
                  <a:lnTo>
                    <a:pt x="78" y="10296"/>
                  </a:lnTo>
                  <a:lnTo>
                    <a:pt x="99" y="10295"/>
                  </a:lnTo>
                  <a:lnTo>
                    <a:pt x="120" y="10293"/>
                  </a:lnTo>
                  <a:lnTo>
                    <a:pt x="143" y="10292"/>
                  </a:lnTo>
                  <a:lnTo>
                    <a:pt x="165" y="10292"/>
                  </a:lnTo>
                  <a:lnTo>
                    <a:pt x="178" y="10291"/>
                  </a:lnTo>
                  <a:lnTo>
                    <a:pt x="212" y="10292"/>
                  </a:lnTo>
                  <a:lnTo>
                    <a:pt x="236" y="10293"/>
                  </a:lnTo>
                  <a:lnTo>
                    <a:pt x="265" y="10298"/>
                  </a:lnTo>
                  <a:lnTo>
                    <a:pt x="296" y="10303"/>
                  </a:lnTo>
                  <a:lnTo>
                    <a:pt x="330" y="10311"/>
                  </a:lnTo>
                  <a:lnTo>
                    <a:pt x="348" y="10316"/>
                  </a:lnTo>
                  <a:lnTo>
                    <a:pt x="367" y="10322"/>
                  </a:lnTo>
                  <a:lnTo>
                    <a:pt x="386" y="10328"/>
                  </a:lnTo>
                  <a:lnTo>
                    <a:pt x="405" y="10336"/>
                  </a:lnTo>
                  <a:lnTo>
                    <a:pt x="425" y="10344"/>
                  </a:lnTo>
                  <a:lnTo>
                    <a:pt x="445" y="10355"/>
                  </a:lnTo>
                  <a:lnTo>
                    <a:pt x="465" y="10365"/>
                  </a:lnTo>
                  <a:lnTo>
                    <a:pt x="485" y="10377"/>
                  </a:lnTo>
                  <a:lnTo>
                    <a:pt x="506" y="10390"/>
                  </a:lnTo>
                  <a:lnTo>
                    <a:pt x="526" y="10405"/>
                  </a:lnTo>
                  <a:lnTo>
                    <a:pt x="546" y="10421"/>
                  </a:lnTo>
                  <a:lnTo>
                    <a:pt x="566" y="10438"/>
                  </a:lnTo>
                  <a:lnTo>
                    <a:pt x="586" y="10457"/>
                  </a:lnTo>
                  <a:lnTo>
                    <a:pt x="605" y="10477"/>
                  </a:lnTo>
                  <a:lnTo>
                    <a:pt x="624" y="10499"/>
                  </a:lnTo>
                  <a:lnTo>
                    <a:pt x="643" y="10522"/>
                  </a:lnTo>
                  <a:lnTo>
                    <a:pt x="1458" y="631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C1C1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87" name="Freeform 92"/>
            <p:cNvSpPr>
              <a:spLocks/>
            </p:cNvSpPr>
            <p:nvPr/>
          </p:nvSpPr>
          <p:spPr bwMode="auto">
            <a:xfrm>
              <a:off x="545" y="1852"/>
              <a:ext cx="89" cy="243"/>
            </a:xfrm>
            <a:custGeom>
              <a:avLst/>
              <a:gdLst>
                <a:gd name="T0" fmla="*/ 0 w 4414"/>
                <a:gd name="T1" fmla="*/ 0 h 12417"/>
                <a:gd name="T2" fmla="*/ 0 w 4414"/>
                <a:gd name="T3" fmla="*/ 0 h 12417"/>
                <a:gd name="T4" fmla="*/ 0 w 4414"/>
                <a:gd name="T5" fmla="*/ 0 h 12417"/>
                <a:gd name="T6" fmla="*/ 0 w 4414"/>
                <a:gd name="T7" fmla="*/ 0 h 12417"/>
                <a:gd name="T8" fmla="*/ 0 w 4414"/>
                <a:gd name="T9" fmla="*/ 0 h 12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4"/>
                <a:gd name="T16" fmla="*/ 0 h 12417"/>
                <a:gd name="T17" fmla="*/ 4414 w 4414"/>
                <a:gd name="T18" fmla="*/ 12417 h 124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4" h="12417">
                  <a:moveTo>
                    <a:pt x="0" y="2752"/>
                  </a:moveTo>
                  <a:lnTo>
                    <a:pt x="4414" y="0"/>
                  </a:lnTo>
                  <a:lnTo>
                    <a:pt x="4414" y="9747"/>
                  </a:lnTo>
                  <a:lnTo>
                    <a:pt x="60" y="12417"/>
                  </a:lnTo>
                  <a:lnTo>
                    <a:pt x="0" y="2752"/>
                  </a:lnTo>
                  <a:close/>
                </a:path>
              </a:pathLst>
            </a:custGeom>
            <a:solidFill>
              <a:srgbClr val="B9B9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88" name="Freeform 93"/>
            <p:cNvSpPr>
              <a:spLocks/>
            </p:cNvSpPr>
            <p:nvPr/>
          </p:nvSpPr>
          <p:spPr bwMode="auto">
            <a:xfrm>
              <a:off x="479" y="1866"/>
              <a:ext cx="68" cy="229"/>
            </a:xfrm>
            <a:custGeom>
              <a:avLst/>
              <a:gdLst>
                <a:gd name="T0" fmla="*/ 0 w 3381"/>
                <a:gd name="T1" fmla="*/ 0 h 11718"/>
                <a:gd name="T2" fmla="*/ 0 w 3381"/>
                <a:gd name="T3" fmla="*/ 0 h 11718"/>
                <a:gd name="T4" fmla="*/ 0 w 3381"/>
                <a:gd name="T5" fmla="*/ 0 h 11718"/>
                <a:gd name="T6" fmla="*/ 0 w 3381"/>
                <a:gd name="T7" fmla="*/ 0 h 11718"/>
                <a:gd name="T8" fmla="*/ 0 w 3381"/>
                <a:gd name="T9" fmla="*/ 0 h 117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81"/>
                <a:gd name="T16" fmla="*/ 0 h 11718"/>
                <a:gd name="T17" fmla="*/ 3381 w 3381"/>
                <a:gd name="T18" fmla="*/ 11718 h 117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81" h="11718">
                  <a:moveTo>
                    <a:pt x="3381" y="2029"/>
                  </a:moveTo>
                  <a:lnTo>
                    <a:pt x="0" y="0"/>
                  </a:lnTo>
                  <a:lnTo>
                    <a:pt x="0" y="9779"/>
                  </a:lnTo>
                  <a:lnTo>
                    <a:pt x="3381" y="11718"/>
                  </a:lnTo>
                  <a:lnTo>
                    <a:pt x="3381" y="2029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89" name="Freeform 94"/>
            <p:cNvSpPr>
              <a:spLocks/>
            </p:cNvSpPr>
            <p:nvPr/>
          </p:nvSpPr>
          <p:spPr bwMode="auto">
            <a:xfrm>
              <a:off x="485" y="1880"/>
              <a:ext cx="54" cy="78"/>
            </a:xfrm>
            <a:custGeom>
              <a:avLst/>
              <a:gdLst>
                <a:gd name="T0" fmla="*/ 0 w 2733"/>
                <a:gd name="T1" fmla="*/ 0 h 3953"/>
                <a:gd name="T2" fmla="*/ 0 w 2733"/>
                <a:gd name="T3" fmla="*/ 0 h 3953"/>
                <a:gd name="T4" fmla="*/ 0 w 2733"/>
                <a:gd name="T5" fmla="*/ 0 h 3953"/>
                <a:gd name="T6" fmla="*/ 0 w 2733"/>
                <a:gd name="T7" fmla="*/ 0 h 3953"/>
                <a:gd name="T8" fmla="*/ 0 w 2733"/>
                <a:gd name="T9" fmla="*/ 0 h 39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33"/>
                <a:gd name="T16" fmla="*/ 0 h 3953"/>
                <a:gd name="T17" fmla="*/ 2733 w 2733"/>
                <a:gd name="T18" fmla="*/ 3953 h 39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33" h="3953">
                  <a:moveTo>
                    <a:pt x="0" y="0"/>
                  </a:moveTo>
                  <a:lnTo>
                    <a:pt x="0" y="2385"/>
                  </a:lnTo>
                  <a:lnTo>
                    <a:pt x="2733" y="3953"/>
                  </a:lnTo>
                  <a:lnTo>
                    <a:pt x="2733" y="1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90" name="Freeform 95"/>
            <p:cNvSpPr>
              <a:spLocks/>
            </p:cNvSpPr>
            <p:nvPr/>
          </p:nvSpPr>
          <p:spPr bwMode="auto">
            <a:xfrm>
              <a:off x="425" y="1835"/>
              <a:ext cx="36" cy="212"/>
            </a:xfrm>
            <a:custGeom>
              <a:avLst/>
              <a:gdLst>
                <a:gd name="T0" fmla="*/ 0 w 1839"/>
                <a:gd name="T1" fmla="*/ 0 h 10814"/>
                <a:gd name="T2" fmla="*/ 0 w 1839"/>
                <a:gd name="T3" fmla="*/ 0 h 10814"/>
                <a:gd name="T4" fmla="*/ 0 w 1839"/>
                <a:gd name="T5" fmla="*/ 0 h 10814"/>
                <a:gd name="T6" fmla="*/ 0 w 1839"/>
                <a:gd name="T7" fmla="*/ 0 h 10814"/>
                <a:gd name="T8" fmla="*/ 0 w 1839"/>
                <a:gd name="T9" fmla="*/ 0 h 108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9"/>
                <a:gd name="T16" fmla="*/ 0 h 10814"/>
                <a:gd name="T17" fmla="*/ 1839 w 1839"/>
                <a:gd name="T18" fmla="*/ 10814 h 108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9" h="10814">
                  <a:moveTo>
                    <a:pt x="5" y="0"/>
                  </a:moveTo>
                  <a:lnTo>
                    <a:pt x="0" y="9760"/>
                  </a:lnTo>
                  <a:lnTo>
                    <a:pt x="1839" y="10814"/>
                  </a:lnTo>
                  <a:lnTo>
                    <a:pt x="1839" y="101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91" name="Freeform 96"/>
            <p:cNvSpPr>
              <a:spLocks/>
            </p:cNvSpPr>
            <p:nvPr/>
          </p:nvSpPr>
          <p:spPr bwMode="auto">
            <a:xfrm>
              <a:off x="431" y="1850"/>
              <a:ext cx="27" cy="65"/>
            </a:xfrm>
            <a:custGeom>
              <a:avLst/>
              <a:gdLst>
                <a:gd name="T0" fmla="*/ 0 w 1368"/>
                <a:gd name="T1" fmla="*/ 0 h 3287"/>
                <a:gd name="T2" fmla="*/ 0 w 1368"/>
                <a:gd name="T3" fmla="*/ 0 h 3287"/>
                <a:gd name="T4" fmla="*/ 0 w 1368"/>
                <a:gd name="T5" fmla="*/ 0 h 3287"/>
                <a:gd name="T6" fmla="*/ 0 w 1368"/>
                <a:gd name="T7" fmla="*/ 0 h 3287"/>
                <a:gd name="T8" fmla="*/ 0 w 1368"/>
                <a:gd name="T9" fmla="*/ 0 h 3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8"/>
                <a:gd name="T16" fmla="*/ 0 h 3287"/>
                <a:gd name="T17" fmla="*/ 1368 w 1368"/>
                <a:gd name="T18" fmla="*/ 3287 h 3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8" h="3287">
                  <a:moveTo>
                    <a:pt x="0" y="0"/>
                  </a:moveTo>
                  <a:lnTo>
                    <a:pt x="0" y="2516"/>
                  </a:lnTo>
                  <a:lnTo>
                    <a:pt x="1368" y="3287"/>
                  </a:lnTo>
                  <a:lnTo>
                    <a:pt x="1368" y="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92" name="Freeform 97"/>
            <p:cNvSpPr>
              <a:spLocks/>
            </p:cNvSpPr>
            <p:nvPr/>
          </p:nvSpPr>
          <p:spPr bwMode="auto">
            <a:xfrm>
              <a:off x="484" y="1937"/>
              <a:ext cx="54" cy="47"/>
            </a:xfrm>
            <a:custGeom>
              <a:avLst/>
              <a:gdLst>
                <a:gd name="T0" fmla="*/ 0 w 2688"/>
                <a:gd name="T1" fmla="*/ 0 h 2433"/>
                <a:gd name="T2" fmla="*/ 0 w 2688"/>
                <a:gd name="T3" fmla="*/ 0 h 2433"/>
                <a:gd name="T4" fmla="*/ 0 w 2688"/>
                <a:gd name="T5" fmla="*/ 0 h 2433"/>
                <a:gd name="T6" fmla="*/ 0 w 2688"/>
                <a:gd name="T7" fmla="*/ 0 h 2433"/>
                <a:gd name="T8" fmla="*/ 0 w 2688"/>
                <a:gd name="T9" fmla="*/ 0 h 2433"/>
                <a:gd name="T10" fmla="*/ 0 w 2688"/>
                <a:gd name="T11" fmla="*/ 0 h 2433"/>
                <a:gd name="T12" fmla="*/ 0 w 2688"/>
                <a:gd name="T13" fmla="*/ 0 h 2433"/>
                <a:gd name="T14" fmla="*/ 0 w 2688"/>
                <a:gd name="T15" fmla="*/ 0 h 2433"/>
                <a:gd name="T16" fmla="*/ 0 w 2688"/>
                <a:gd name="T17" fmla="*/ 0 h 2433"/>
                <a:gd name="T18" fmla="*/ 0 w 2688"/>
                <a:gd name="T19" fmla="*/ 0 h 2433"/>
                <a:gd name="T20" fmla="*/ 0 w 2688"/>
                <a:gd name="T21" fmla="*/ 0 h 2433"/>
                <a:gd name="T22" fmla="*/ 0 w 2688"/>
                <a:gd name="T23" fmla="*/ 0 h 2433"/>
                <a:gd name="T24" fmla="*/ 0 w 2688"/>
                <a:gd name="T25" fmla="*/ 0 h 2433"/>
                <a:gd name="T26" fmla="*/ 0 w 2688"/>
                <a:gd name="T27" fmla="*/ 0 h 2433"/>
                <a:gd name="T28" fmla="*/ 0 w 2688"/>
                <a:gd name="T29" fmla="*/ 0 h 2433"/>
                <a:gd name="T30" fmla="*/ 0 w 2688"/>
                <a:gd name="T31" fmla="*/ 0 h 2433"/>
                <a:gd name="T32" fmla="*/ 0 w 2688"/>
                <a:gd name="T33" fmla="*/ 0 h 2433"/>
                <a:gd name="T34" fmla="*/ 0 w 2688"/>
                <a:gd name="T35" fmla="*/ 0 h 2433"/>
                <a:gd name="T36" fmla="*/ 0 w 2688"/>
                <a:gd name="T37" fmla="*/ 0 h 2433"/>
                <a:gd name="T38" fmla="*/ 0 w 2688"/>
                <a:gd name="T39" fmla="*/ 0 h 2433"/>
                <a:gd name="T40" fmla="*/ 0 w 2688"/>
                <a:gd name="T41" fmla="*/ 0 h 2433"/>
                <a:gd name="T42" fmla="*/ 0 w 2688"/>
                <a:gd name="T43" fmla="*/ 0 h 2433"/>
                <a:gd name="T44" fmla="*/ 0 w 2688"/>
                <a:gd name="T45" fmla="*/ 0 h 2433"/>
                <a:gd name="T46" fmla="*/ 0 w 2688"/>
                <a:gd name="T47" fmla="*/ 0 h 2433"/>
                <a:gd name="T48" fmla="*/ 0 w 2688"/>
                <a:gd name="T49" fmla="*/ 0 h 2433"/>
                <a:gd name="T50" fmla="*/ 0 w 2688"/>
                <a:gd name="T51" fmla="*/ 0 h 2433"/>
                <a:gd name="T52" fmla="*/ 0 w 2688"/>
                <a:gd name="T53" fmla="*/ 0 h 2433"/>
                <a:gd name="T54" fmla="*/ 0 w 2688"/>
                <a:gd name="T55" fmla="*/ 0 h 2433"/>
                <a:gd name="T56" fmla="*/ 0 w 2688"/>
                <a:gd name="T57" fmla="*/ 0 h 2433"/>
                <a:gd name="T58" fmla="*/ 0 w 2688"/>
                <a:gd name="T59" fmla="*/ 0 h 2433"/>
                <a:gd name="T60" fmla="*/ 0 w 2688"/>
                <a:gd name="T61" fmla="*/ 0 h 2433"/>
                <a:gd name="T62" fmla="*/ 0 w 2688"/>
                <a:gd name="T63" fmla="*/ 0 h 2433"/>
                <a:gd name="T64" fmla="*/ 0 w 2688"/>
                <a:gd name="T65" fmla="*/ 0 h 2433"/>
                <a:gd name="T66" fmla="*/ 0 w 2688"/>
                <a:gd name="T67" fmla="*/ 0 h 2433"/>
                <a:gd name="T68" fmla="*/ 0 w 2688"/>
                <a:gd name="T69" fmla="*/ 0 h 2433"/>
                <a:gd name="T70" fmla="*/ 0 w 2688"/>
                <a:gd name="T71" fmla="*/ 0 h 2433"/>
                <a:gd name="T72" fmla="*/ 0 w 2688"/>
                <a:gd name="T73" fmla="*/ 0 h 2433"/>
                <a:gd name="T74" fmla="*/ 0 w 2688"/>
                <a:gd name="T75" fmla="*/ 0 h 2433"/>
                <a:gd name="T76" fmla="*/ 0 w 2688"/>
                <a:gd name="T77" fmla="*/ 0 h 2433"/>
                <a:gd name="T78" fmla="*/ 0 w 2688"/>
                <a:gd name="T79" fmla="*/ 0 h 2433"/>
                <a:gd name="T80" fmla="*/ 0 w 2688"/>
                <a:gd name="T81" fmla="*/ 0 h 2433"/>
                <a:gd name="T82" fmla="*/ 0 w 2688"/>
                <a:gd name="T83" fmla="*/ 0 h 2433"/>
                <a:gd name="T84" fmla="*/ 0 w 2688"/>
                <a:gd name="T85" fmla="*/ 0 h 2433"/>
                <a:gd name="T86" fmla="*/ 0 w 2688"/>
                <a:gd name="T87" fmla="*/ 0 h 2433"/>
                <a:gd name="T88" fmla="*/ 0 w 2688"/>
                <a:gd name="T89" fmla="*/ 0 h 2433"/>
                <a:gd name="T90" fmla="*/ 0 w 2688"/>
                <a:gd name="T91" fmla="*/ 0 h 243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688"/>
                <a:gd name="T139" fmla="*/ 0 h 2433"/>
                <a:gd name="T140" fmla="*/ 2688 w 2688"/>
                <a:gd name="T141" fmla="*/ 2433 h 243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688" h="2433">
                  <a:moveTo>
                    <a:pt x="2688" y="2312"/>
                  </a:moveTo>
                  <a:lnTo>
                    <a:pt x="2688" y="2322"/>
                  </a:lnTo>
                  <a:lnTo>
                    <a:pt x="2687" y="2332"/>
                  </a:lnTo>
                  <a:lnTo>
                    <a:pt x="2686" y="2342"/>
                  </a:lnTo>
                  <a:lnTo>
                    <a:pt x="2684" y="2351"/>
                  </a:lnTo>
                  <a:lnTo>
                    <a:pt x="2682" y="2359"/>
                  </a:lnTo>
                  <a:lnTo>
                    <a:pt x="2679" y="2367"/>
                  </a:lnTo>
                  <a:lnTo>
                    <a:pt x="2676" y="2375"/>
                  </a:lnTo>
                  <a:lnTo>
                    <a:pt x="2673" y="2382"/>
                  </a:lnTo>
                  <a:lnTo>
                    <a:pt x="2669" y="2390"/>
                  </a:lnTo>
                  <a:lnTo>
                    <a:pt x="2664" y="2396"/>
                  </a:lnTo>
                  <a:lnTo>
                    <a:pt x="2660" y="2402"/>
                  </a:lnTo>
                  <a:lnTo>
                    <a:pt x="2655" y="2407"/>
                  </a:lnTo>
                  <a:lnTo>
                    <a:pt x="2649" y="2412"/>
                  </a:lnTo>
                  <a:lnTo>
                    <a:pt x="2643" y="2416"/>
                  </a:lnTo>
                  <a:lnTo>
                    <a:pt x="2637" y="2420"/>
                  </a:lnTo>
                  <a:lnTo>
                    <a:pt x="2631" y="2424"/>
                  </a:lnTo>
                  <a:lnTo>
                    <a:pt x="2624" y="2426"/>
                  </a:lnTo>
                  <a:lnTo>
                    <a:pt x="2617" y="2429"/>
                  </a:lnTo>
                  <a:lnTo>
                    <a:pt x="2609" y="2431"/>
                  </a:lnTo>
                  <a:lnTo>
                    <a:pt x="2602" y="2432"/>
                  </a:lnTo>
                  <a:lnTo>
                    <a:pt x="2594" y="2433"/>
                  </a:lnTo>
                  <a:lnTo>
                    <a:pt x="2586" y="2433"/>
                  </a:lnTo>
                  <a:lnTo>
                    <a:pt x="2577" y="2433"/>
                  </a:lnTo>
                  <a:lnTo>
                    <a:pt x="2569" y="2433"/>
                  </a:lnTo>
                  <a:lnTo>
                    <a:pt x="2551" y="2429"/>
                  </a:lnTo>
                  <a:lnTo>
                    <a:pt x="2532" y="2424"/>
                  </a:lnTo>
                  <a:lnTo>
                    <a:pt x="2513" y="2417"/>
                  </a:lnTo>
                  <a:lnTo>
                    <a:pt x="2493" y="2407"/>
                  </a:lnTo>
                  <a:lnTo>
                    <a:pt x="196" y="1138"/>
                  </a:lnTo>
                  <a:lnTo>
                    <a:pt x="176" y="1127"/>
                  </a:lnTo>
                  <a:lnTo>
                    <a:pt x="156" y="1113"/>
                  </a:lnTo>
                  <a:lnTo>
                    <a:pt x="138" y="1097"/>
                  </a:lnTo>
                  <a:lnTo>
                    <a:pt x="120" y="1081"/>
                  </a:lnTo>
                  <a:lnTo>
                    <a:pt x="103" y="1063"/>
                  </a:lnTo>
                  <a:lnTo>
                    <a:pt x="86" y="1043"/>
                  </a:lnTo>
                  <a:lnTo>
                    <a:pt x="71" y="1024"/>
                  </a:lnTo>
                  <a:lnTo>
                    <a:pt x="58" y="1002"/>
                  </a:lnTo>
                  <a:lnTo>
                    <a:pt x="45" y="981"/>
                  </a:lnTo>
                  <a:lnTo>
                    <a:pt x="34" y="960"/>
                  </a:lnTo>
                  <a:lnTo>
                    <a:pt x="24" y="937"/>
                  </a:lnTo>
                  <a:lnTo>
                    <a:pt x="16" y="915"/>
                  </a:lnTo>
                  <a:lnTo>
                    <a:pt x="9" y="892"/>
                  </a:lnTo>
                  <a:lnTo>
                    <a:pt x="4" y="871"/>
                  </a:lnTo>
                  <a:lnTo>
                    <a:pt x="1" y="848"/>
                  </a:lnTo>
                  <a:lnTo>
                    <a:pt x="0" y="827"/>
                  </a:lnTo>
                  <a:lnTo>
                    <a:pt x="0" y="122"/>
                  </a:lnTo>
                  <a:lnTo>
                    <a:pt x="1" y="112"/>
                  </a:lnTo>
                  <a:lnTo>
                    <a:pt x="1" y="102"/>
                  </a:lnTo>
                  <a:lnTo>
                    <a:pt x="3" y="93"/>
                  </a:lnTo>
                  <a:lnTo>
                    <a:pt x="4" y="83"/>
                  </a:lnTo>
                  <a:lnTo>
                    <a:pt x="6" y="74"/>
                  </a:lnTo>
                  <a:lnTo>
                    <a:pt x="9" y="66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0" y="45"/>
                  </a:lnTo>
                  <a:lnTo>
                    <a:pt x="24" y="38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9" y="22"/>
                  </a:lnTo>
                  <a:lnTo>
                    <a:pt x="45" y="17"/>
                  </a:lnTo>
                  <a:lnTo>
                    <a:pt x="51" y="13"/>
                  </a:lnTo>
                  <a:lnTo>
                    <a:pt x="58" y="10"/>
                  </a:lnTo>
                  <a:lnTo>
                    <a:pt x="64" y="7"/>
                  </a:lnTo>
                  <a:lnTo>
                    <a:pt x="71" y="5"/>
                  </a:lnTo>
                  <a:lnTo>
                    <a:pt x="79" y="3"/>
                  </a:lnTo>
                  <a:lnTo>
                    <a:pt x="86" y="1"/>
                  </a:lnTo>
                  <a:lnTo>
                    <a:pt x="94" y="1"/>
                  </a:lnTo>
                  <a:lnTo>
                    <a:pt x="103" y="0"/>
                  </a:lnTo>
                  <a:lnTo>
                    <a:pt x="111" y="0"/>
                  </a:lnTo>
                  <a:lnTo>
                    <a:pt x="120" y="1"/>
                  </a:lnTo>
                  <a:lnTo>
                    <a:pt x="138" y="4"/>
                  </a:lnTo>
                  <a:lnTo>
                    <a:pt x="156" y="9"/>
                  </a:lnTo>
                  <a:lnTo>
                    <a:pt x="176" y="17"/>
                  </a:lnTo>
                  <a:lnTo>
                    <a:pt x="196" y="26"/>
                  </a:lnTo>
                  <a:lnTo>
                    <a:pt x="2493" y="1295"/>
                  </a:lnTo>
                  <a:lnTo>
                    <a:pt x="2513" y="1307"/>
                  </a:lnTo>
                  <a:lnTo>
                    <a:pt x="2532" y="1321"/>
                  </a:lnTo>
                  <a:lnTo>
                    <a:pt x="2551" y="1336"/>
                  </a:lnTo>
                  <a:lnTo>
                    <a:pt x="2569" y="1353"/>
                  </a:lnTo>
                  <a:lnTo>
                    <a:pt x="2586" y="1372"/>
                  </a:lnTo>
                  <a:lnTo>
                    <a:pt x="2602" y="1390"/>
                  </a:lnTo>
                  <a:lnTo>
                    <a:pt x="2617" y="1410"/>
                  </a:lnTo>
                  <a:lnTo>
                    <a:pt x="2631" y="1431"/>
                  </a:lnTo>
                  <a:lnTo>
                    <a:pt x="2643" y="1452"/>
                  </a:lnTo>
                  <a:lnTo>
                    <a:pt x="2655" y="1475"/>
                  </a:lnTo>
                  <a:lnTo>
                    <a:pt x="2664" y="1496"/>
                  </a:lnTo>
                  <a:lnTo>
                    <a:pt x="2673" y="1518"/>
                  </a:lnTo>
                  <a:lnTo>
                    <a:pt x="2679" y="1541"/>
                  </a:lnTo>
                  <a:lnTo>
                    <a:pt x="2684" y="1563"/>
                  </a:lnTo>
                  <a:lnTo>
                    <a:pt x="2687" y="1585"/>
                  </a:lnTo>
                  <a:lnTo>
                    <a:pt x="2688" y="1606"/>
                  </a:lnTo>
                  <a:lnTo>
                    <a:pt x="2688" y="2312"/>
                  </a:lnTo>
                  <a:close/>
                </a:path>
              </a:pathLst>
            </a:custGeom>
            <a:solidFill>
              <a:srgbClr val="EDA74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93" name="Freeform 98"/>
            <p:cNvSpPr>
              <a:spLocks/>
            </p:cNvSpPr>
            <p:nvPr/>
          </p:nvSpPr>
          <p:spPr bwMode="auto">
            <a:xfrm>
              <a:off x="431" y="1852"/>
              <a:ext cx="27" cy="17"/>
            </a:xfrm>
            <a:custGeom>
              <a:avLst/>
              <a:gdLst>
                <a:gd name="T0" fmla="*/ 0 w 1380"/>
                <a:gd name="T1" fmla="*/ 0 h 864"/>
                <a:gd name="T2" fmla="*/ 0 w 1380"/>
                <a:gd name="T3" fmla="*/ 0 h 864"/>
                <a:gd name="T4" fmla="*/ 0 w 1380"/>
                <a:gd name="T5" fmla="*/ 0 h 864"/>
                <a:gd name="T6" fmla="*/ 0 w 1380"/>
                <a:gd name="T7" fmla="*/ 0 h 864"/>
                <a:gd name="T8" fmla="*/ 0 w 1380"/>
                <a:gd name="T9" fmla="*/ 0 h 864"/>
                <a:gd name="T10" fmla="*/ 0 w 1380"/>
                <a:gd name="T11" fmla="*/ 0 h 864"/>
                <a:gd name="T12" fmla="*/ 0 w 1380"/>
                <a:gd name="T13" fmla="*/ 0 h 864"/>
                <a:gd name="T14" fmla="*/ 0 w 1380"/>
                <a:gd name="T15" fmla="*/ 0 h 864"/>
                <a:gd name="T16" fmla="*/ 0 w 1380"/>
                <a:gd name="T17" fmla="*/ 0 h 864"/>
                <a:gd name="T18" fmla="*/ 0 w 1380"/>
                <a:gd name="T19" fmla="*/ 0 h 864"/>
                <a:gd name="T20" fmla="*/ 0 w 1380"/>
                <a:gd name="T21" fmla="*/ 0 h 864"/>
                <a:gd name="T22" fmla="*/ 0 w 1380"/>
                <a:gd name="T23" fmla="*/ 0 h 864"/>
                <a:gd name="T24" fmla="*/ 0 w 1380"/>
                <a:gd name="T25" fmla="*/ 0 h 864"/>
                <a:gd name="T26" fmla="*/ 0 w 1380"/>
                <a:gd name="T27" fmla="*/ 0 h 864"/>
                <a:gd name="T28" fmla="*/ 0 w 1380"/>
                <a:gd name="T29" fmla="*/ 0 h 864"/>
                <a:gd name="T30" fmla="*/ 0 w 1380"/>
                <a:gd name="T31" fmla="*/ 0 h 864"/>
                <a:gd name="T32" fmla="*/ 0 w 1380"/>
                <a:gd name="T33" fmla="*/ 0 h 864"/>
                <a:gd name="T34" fmla="*/ 0 w 1380"/>
                <a:gd name="T35" fmla="*/ 0 h 864"/>
                <a:gd name="T36" fmla="*/ 0 w 1380"/>
                <a:gd name="T37" fmla="*/ 0 h 864"/>
                <a:gd name="T38" fmla="*/ 0 w 1380"/>
                <a:gd name="T39" fmla="*/ 0 h 864"/>
                <a:gd name="T40" fmla="*/ 0 w 1380"/>
                <a:gd name="T41" fmla="*/ 0 h 864"/>
                <a:gd name="T42" fmla="*/ 0 w 1380"/>
                <a:gd name="T43" fmla="*/ 0 h 864"/>
                <a:gd name="T44" fmla="*/ 0 w 1380"/>
                <a:gd name="T45" fmla="*/ 0 h 864"/>
                <a:gd name="T46" fmla="*/ 0 w 1380"/>
                <a:gd name="T47" fmla="*/ 0 h 864"/>
                <a:gd name="T48" fmla="*/ 0 w 1380"/>
                <a:gd name="T49" fmla="*/ 0 h 864"/>
                <a:gd name="T50" fmla="*/ 0 w 1380"/>
                <a:gd name="T51" fmla="*/ 0 h 864"/>
                <a:gd name="T52" fmla="*/ 0 w 1380"/>
                <a:gd name="T53" fmla="*/ 0 h 864"/>
                <a:gd name="T54" fmla="*/ 0 w 1380"/>
                <a:gd name="T55" fmla="*/ 0 h 864"/>
                <a:gd name="T56" fmla="*/ 0 w 1380"/>
                <a:gd name="T57" fmla="*/ 0 h 864"/>
                <a:gd name="T58" fmla="*/ 0 w 1380"/>
                <a:gd name="T59" fmla="*/ 0 h 864"/>
                <a:gd name="T60" fmla="*/ 0 w 1380"/>
                <a:gd name="T61" fmla="*/ 0 h 864"/>
                <a:gd name="T62" fmla="*/ 0 w 1380"/>
                <a:gd name="T63" fmla="*/ 0 h 864"/>
                <a:gd name="T64" fmla="*/ 0 w 1380"/>
                <a:gd name="T65" fmla="*/ 0 h 8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80"/>
                <a:gd name="T100" fmla="*/ 0 h 864"/>
                <a:gd name="T101" fmla="*/ 1380 w 1380"/>
                <a:gd name="T102" fmla="*/ 864 h 8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80" h="864">
                  <a:moveTo>
                    <a:pt x="10" y="41"/>
                  </a:moveTo>
                  <a:lnTo>
                    <a:pt x="6" y="48"/>
                  </a:lnTo>
                  <a:lnTo>
                    <a:pt x="3" y="55"/>
                  </a:lnTo>
                  <a:lnTo>
                    <a:pt x="1" y="63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1" y="94"/>
                  </a:lnTo>
                  <a:lnTo>
                    <a:pt x="3" y="101"/>
                  </a:lnTo>
                  <a:lnTo>
                    <a:pt x="5" y="108"/>
                  </a:lnTo>
                  <a:lnTo>
                    <a:pt x="8" y="115"/>
                  </a:lnTo>
                  <a:lnTo>
                    <a:pt x="12" y="122"/>
                  </a:lnTo>
                  <a:lnTo>
                    <a:pt x="16" y="128"/>
                  </a:lnTo>
                  <a:lnTo>
                    <a:pt x="21" y="134"/>
                  </a:lnTo>
                  <a:lnTo>
                    <a:pt x="26" y="139"/>
                  </a:lnTo>
                  <a:lnTo>
                    <a:pt x="33" y="145"/>
                  </a:lnTo>
                  <a:lnTo>
                    <a:pt x="40" y="149"/>
                  </a:lnTo>
                  <a:lnTo>
                    <a:pt x="1263" y="852"/>
                  </a:lnTo>
                  <a:lnTo>
                    <a:pt x="1270" y="857"/>
                  </a:lnTo>
                  <a:lnTo>
                    <a:pt x="1278" y="860"/>
                  </a:lnTo>
                  <a:lnTo>
                    <a:pt x="1286" y="862"/>
                  </a:lnTo>
                  <a:lnTo>
                    <a:pt x="1294" y="863"/>
                  </a:lnTo>
                  <a:lnTo>
                    <a:pt x="1301" y="864"/>
                  </a:lnTo>
                  <a:lnTo>
                    <a:pt x="1309" y="863"/>
                  </a:lnTo>
                  <a:lnTo>
                    <a:pt x="1316" y="862"/>
                  </a:lnTo>
                  <a:lnTo>
                    <a:pt x="1323" y="861"/>
                  </a:lnTo>
                  <a:lnTo>
                    <a:pt x="1330" y="858"/>
                  </a:lnTo>
                  <a:lnTo>
                    <a:pt x="1337" y="855"/>
                  </a:lnTo>
                  <a:lnTo>
                    <a:pt x="1344" y="851"/>
                  </a:lnTo>
                  <a:lnTo>
                    <a:pt x="1350" y="846"/>
                  </a:lnTo>
                  <a:lnTo>
                    <a:pt x="1356" y="841"/>
                  </a:lnTo>
                  <a:lnTo>
                    <a:pt x="1361" y="836"/>
                  </a:lnTo>
                  <a:lnTo>
                    <a:pt x="1366" y="830"/>
                  </a:lnTo>
                  <a:lnTo>
                    <a:pt x="1371" y="823"/>
                  </a:lnTo>
                  <a:lnTo>
                    <a:pt x="1374" y="816"/>
                  </a:lnTo>
                  <a:lnTo>
                    <a:pt x="1377" y="808"/>
                  </a:lnTo>
                  <a:lnTo>
                    <a:pt x="1379" y="800"/>
                  </a:lnTo>
                  <a:lnTo>
                    <a:pt x="1380" y="792"/>
                  </a:lnTo>
                  <a:lnTo>
                    <a:pt x="1380" y="785"/>
                  </a:lnTo>
                  <a:lnTo>
                    <a:pt x="1380" y="777"/>
                  </a:lnTo>
                  <a:lnTo>
                    <a:pt x="1379" y="770"/>
                  </a:lnTo>
                  <a:lnTo>
                    <a:pt x="1378" y="763"/>
                  </a:lnTo>
                  <a:lnTo>
                    <a:pt x="1375" y="756"/>
                  </a:lnTo>
                  <a:lnTo>
                    <a:pt x="1372" y="748"/>
                  </a:lnTo>
                  <a:lnTo>
                    <a:pt x="1368" y="741"/>
                  </a:lnTo>
                  <a:lnTo>
                    <a:pt x="1364" y="735"/>
                  </a:lnTo>
                  <a:lnTo>
                    <a:pt x="1359" y="729"/>
                  </a:lnTo>
                  <a:lnTo>
                    <a:pt x="1354" y="724"/>
                  </a:lnTo>
                  <a:lnTo>
                    <a:pt x="1347" y="719"/>
                  </a:lnTo>
                  <a:lnTo>
                    <a:pt x="1341" y="715"/>
                  </a:lnTo>
                  <a:lnTo>
                    <a:pt x="116" y="10"/>
                  </a:lnTo>
                  <a:lnTo>
                    <a:pt x="109" y="7"/>
                  </a:lnTo>
                  <a:lnTo>
                    <a:pt x="101" y="4"/>
                  </a:lnTo>
                  <a:lnTo>
                    <a:pt x="94" y="2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lnTo>
                    <a:pt x="64" y="1"/>
                  </a:lnTo>
                  <a:lnTo>
                    <a:pt x="57" y="3"/>
                  </a:lnTo>
                  <a:lnTo>
                    <a:pt x="50" y="5"/>
                  </a:lnTo>
                  <a:lnTo>
                    <a:pt x="43" y="8"/>
                  </a:lnTo>
                  <a:lnTo>
                    <a:pt x="36" y="12"/>
                  </a:lnTo>
                  <a:lnTo>
                    <a:pt x="30" y="16"/>
                  </a:lnTo>
                  <a:lnTo>
                    <a:pt x="24" y="21"/>
                  </a:lnTo>
                  <a:lnTo>
                    <a:pt x="19" y="27"/>
                  </a:lnTo>
                  <a:lnTo>
                    <a:pt x="14" y="33"/>
                  </a:lnTo>
                  <a:lnTo>
                    <a:pt x="10" y="41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94" name="Freeform 99"/>
            <p:cNvSpPr>
              <a:spLocks/>
            </p:cNvSpPr>
            <p:nvPr/>
          </p:nvSpPr>
          <p:spPr bwMode="auto">
            <a:xfrm>
              <a:off x="431" y="1860"/>
              <a:ext cx="27" cy="17"/>
            </a:xfrm>
            <a:custGeom>
              <a:avLst/>
              <a:gdLst>
                <a:gd name="T0" fmla="*/ 0 w 1380"/>
                <a:gd name="T1" fmla="*/ 0 h 864"/>
                <a:gd name="T2" fmla="*/ 0 w 1380"/>
                <a:gd name="T3" fmla="*/ 0 h 864"/>
                <a:gd name="T4" fmla="*/ 0 w 1380"/>
                <a:gd name="T5" fmla="*/ 0 h 864"/>
                <a:gd name="T6" fmla="*/ 0 w 1380"/>
                <a:gd name="T7" fmla="*/ 0 h 864"/>
                <a:gd name="T8" fmla="*/ 0 w 1380"/>
                <a:gd name="T9" fmla="*/ 0 h 864"/>
                <a:gd name="T10" fmla="*/ 0 w 1380"/>
                <a:gd name="T11" fmla="*/ 0 h 864"/>
                <a:gd name="T12" fmla="*/ 0 w 1380"/>
                <a:gd name="T13" fmla="*/ 0 h 864"/>
                <a:gd name="T14" fmla="*/ 0 w 1380"/>
                <a:gd name="T15" fmla="*/ 0 h 864"/>
                <a:gd name="T16" fmla="*/ 0 w 1380"/>
                <a:gd name="T17" fmla="*/ 0 h 864"/>
                <a:gd name="T18" fmla="*/ 0 w 1380"/>
                <a:gd name="T19" fmla="*/ 0 h 864"/>
                <a:gd name="T20" fmla="*/ 0 w 1380"/>
                <a:gd name="T21" fmla="*/ 0 h 864"/>
                <a:gd name="T22" fmla="*/ 0 w 1380"/>
                <a:gd name="T23" fmla="*/ 0 h 864"/>
                <a:gd name="T24" fmla="*/ 0 w 1380"/>
                <a:gd name="T25" fmla="*/ 0 h 864"/>
                <a:gd name="T26" fmla="*/ 0 w 1380"/>
                <a:gd name="T27" fmla="*/ 0 h 864"/>
                <a:gd name="T28" fmla="*/ 0 w 1380"/>
                <a:gd name="T29" fmla="*/ 0 h 864"/>
                <a:gd name="T30" fmla="*/ 0 w 1380"/>
                <a:gd name="T31" fmla="*/ 0 h 864"/>
                <a:gd name="T32" fmla="*/ 0 w 1380"/>
                <a:gd name="T33" fmla="*/ 0 h 864"/>
                <a:gd name="T34" fmla="*/ 0 w 1380"/>
                <a:gd name="T35" fmla="*/ 0 h 864"/>
                <a:gd name="T36" fmla="*/ 0 w 1380"/>
                <a:gd name="T37" fmla="*/ 0 h 864"/>
                <a:gd name="T38" fmla="*/ 0 w 1380"/>
                <a:gd name="T39" fmla="*/ 0 h 864"/>
                <a:gd name="T40" fmla="*/ 0 w 1380"/>
                <a:gd name="T41" fmla="*/ 0 h 864"/>
                <a:gd name="T42" fmla="*/ 0 w 1380"/>
                <a:gd name="T43" fmla="*/ 0 h 864"/>
                <a:gd name="T44" fmla="*/ 0 w 1380"/>
                <a:gd name="T45" fmla="*/ 0 h 864"/>
                <a:gd name="T46" fmla="*/ 0 w 1380"/>
                <a:gd name="T47" fmla="*/ 0 h 864"/>
                <a:gd name="T48" fmla="*/ 0 w 1380"/>
                <a:gd name="T49" fmla="*/ 0 h 864"/>
                <a:gd name="T50" fmla="*/ 0 w 1380"/>
                <a:gd name="T51" fmla="*/ 0 h 864"/>
                <a:gd name="T52" fmla="*/ 0 w 1380"/>
                <a:gd name="T53" fmla="*/ 0 h 864"/>
                <a:gd name="T54" fmla="*/ 0 w 1380"/>
                <a:gd name="T55" fmla="*/ 0 h 864"/>
                <a:gd name="T56" fmla="*/ 0 w 1380"/>
                <a:gd name="T57" fmla="*/ 0 h 864"/>
                <a:gd name="T58" fmla="*/ 0 w 1380"/>
                <a:gd name="T59" fmla="*/ 0 h 864"/>
                <a:gd name="T60" fmla="*/ 0 w 1380"/>
                <a:gd name="T61" fmla="*/ 0 h 864"/>
                <a:gd name="T62" fmla="*/ 0 w 1380"/>
                <a:gd name="T63" fmla="*/ 0 h 864"/>
                <a:gd name="T64" fmla="*/ 0 w 1380"/>
                <a:gd name="T65" fmla="*/ 0 h 8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80"/>
                <a:gd name="T100" fmla="*/ 0 h 864"/>
                <a:gd name="T101" fmla="*/ 1380 w 1380"/>
                <a:gd name="T102" fmla="*/ 864 h 8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80" h="864">
                  <a:moveTo>
                    <a:pt x="10" y="41"/>
                  </a:moveTo>
                  <a:lnTo>
                    <a:pt x="6" y="48"/>
                  </a:lnTo>
                  <a:lnTo>
                    <a:pt x="3" y="55"/>
                  </a:lnTo>
                  <a:lnTo>
                    <a:pt x="1" y="63"/>
                  </a:lnTo>
                  <a:lnTo>
                    <a:pt x="0" y="70"/>
                  </a:lnTo>
                  <a:lnTo>
                    <a:pt x="0" y="79"/>
                  </a:lnTo>
                  <a:lnTo>
                    <a:pt x="0" y="86"/>
                  </a:lnTo>
                  <a:lnTo>
                    <a:pt x="1" y="94"/>
                  </a:lnTo>
                  <a:lnTo>
                    <a:pt x="3" y="101"/>
                  </a:lnTo>
                  <a:lnTo>
                    <a:pt x="5" y="108"/>
                  </a:lnTo>
                  <a:lnTo>
                    <a:pt x="8" y="115"/>
                  </a:lnTo>
                  <a:lnTo>
                    <a:pt x="12" y="122"/>
                  </a:lnTo>
                  <a:lnTo>
                    <a:pt x="16" y="129"/>
                  </a:lnTo>
                  <a:lnTo>
                    <a:pt x="21" y="135"/>
                  </a:lnTo>
                  <a:lnTo>
                    <a:pt x="26" y="140"/>
                  </a:lnTo>
                  <a:lnTo>
                    <a:pt x="33" y="145"/>
                  </a:lnTo>
                  <a:lnTo>
                    <a:pt x="40" y="149"/>
                  </a:lnTo>
                  <a:lnTo>
                    <a:pt x="1263" y="853"/>
                  </a:lnTo>
                  <a:lnTo>
                    <a:pt x="1270" y="857"/>
                  </a:lnTo>
                  <a:lnTo>
                    <a:pt x="1278" y="860"/>
                  </a:lnTo>
                  <a:lnTo>
                    <a:pt x="1286" y="862"/>
                  </a:lnTo>
                  <a:lnTo>
                    <a:pt x="1294" y="863"/>
                  </a:lnTo>
                  <a:lnTo>
                    <a:pt x="1301" y="864"/>
                  </a:lnTo>
                  <a:lnTo>
                    <a:pt x="1309" y="863"/>
                  </a:lnTo>
                  <a:lnTo>
                    <a:pt x="1316" y="862"/>
                  </a:lnTo>
                  <a:lnTo>
                    <a:pt x="1323" y="861"/>
                  </a:lnTo>
                  <a:lnTo>
                    <a:pt x="1330" y="858"/>
                  </a:lnTo>
                  <a:lnTo>
                    <a:pt x="1337" y="855"/>
                  </a:lnTo>
                  <a:lnTo>
                    <a:pt x="1344" y="852"/>
                  </a:lnTo>
                  <a:lnTo>
                    <a:pt x="1350" y="847"/>
                  </a:lnTo>
                  <a:lnTo>
                    <a:pt x="1356" y="842"/>
                  </a:lnTo>
                  <a:lnTo>
                    <a:pt x="1361" y="836"/>
                  </a:lnTo>
                  <a:lnTo>
                    <a:pt x="1366" y="830"/>
                  </a:lnTo>
                  <a:lnTo>
                    <a:pt x="1371" y="823"/>
                  </a:lnTo>
                  <a:lnTo>
                    <a:pt x="1374" y="816"/>
                  </a:lnTo>
                  <a:lnTo>
                    <a:pt x="1377" y="808"/>
                  </a:lnTo>
                  <a:lnTo>
                    <a:pt x="1379" y="801"/>
                  </a:lnTo>
                  <a:lnTo>
                    <a:pt x="1380" y="793"/>
                  </a:lnTo>
                  <a:lnTo>
                    <a:pt x="1380" y="785"/>
                  </a:lnTo>
                  <a:lnTo>
                    <a:pt x="1380" y="777"/>
                  </a:lnTo>
                  <a:lnTo>
                    <a:pt x="1379" y="770"/>
                  </a:lnTo>
                  <a:lnTo>
                    <a:pt x="1378" y="763"/>
                  </a:lnTo>
                  <a:lnTo>
                    <a:pt x="1375" y="756"/>
                  </a:lnTo>
                  <a:lnTo>
                    <a:pt x="1372" y="749"/>
                  </a:lnTo>
                  <a:lnTo>
                    <a:pt x="1368" y="742"/>
                  </a:lnTo>
                  <a:lnTo>
                    <a:pt x="1364" y="735"/>
                  </a:lnTo>
                  <a:lnTo>
                    <a:pt x="1359" y="729"/>
                  </a:lnTo>
                  <a:lnTo>
                    <a:pt x="1354" y="724"/>
                  </a:lnTo>
                  <a:lnTo>
                    <a:pt x="1347" y="719"/>
                  </a:lnTo>
                  <a:lnTo>
                    <a:pt x="1341" y="715"/>
                  </a:lnTo>
                  <a:lnTo>
                    <a:pt x="116" y="10"/>
                  </a:lnTo>
                  <a:lnTo>
                    <a:pt x="109" y="7"/>
                  </a:lnTo>
                  <a:lnTo>
                    <a:pt x="101" y="4"/>
                  </a:lnTo>
                  <a:lnTo>
                    <a:pt x="94" y="2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4" y="1"/>
                  </a:lnTo>
                  <a:lnTo>
                    <a:pt x="57" y="3"/>
                  </a:lnTo>
                  <a:lnTo>
                    <a:pt x="50" y="5"/>
                  </a:lnTo>
                  <a:lnTo>
                    <a:pt x="43" y="8"/>
                  </a:lnTo>
                  <a:lnTo>
                    <a:pt x="36" y="12"/>
                  </a:lnTo>
                  <a:lnTo>
                    <a:pt x="30" y="16"/>
                  </a:lnTo>
                  <a:lnTo>
                    <a:pt x="24" y="21"/>
                  </a:lnTo>
                  <a:lnTo>
                    <a:pt x="19" y="28"/>
                  </a:lnTo>
                  <a:lnTo>
                    <a:pt x="14" y="34"/>
                  </a:lnTo>
                  <a:lnTo>
                    <a:pt x="10" y="41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95" name="Freeform 100"/>
            <p:cNvSpPr>
              <a:spLocks/>
            </p:cNvSpPr>
            <p:nvPr/>
          </p:nvSpPr>
          <p:spPr bwMode="auto">
            <a:xfrm>
              <a:off x="431" y="1868"/>
              <a:ext cx="27" cy="17"/>
            </a:xfrm>
            <a:custGeom>
              <a:avLst/>
              <a:gdLst>
                <a:gd name="T0" fmla="*/ 0 w 1380"/>
                <a:gd name="T1" fmla="*/ 0 h 864"/>
                <a:gd name="T2" fmla="*/ 0 w 1380"/>
                <a:gd name="T3" fmla="*/ 0 h 864"/>
                <a:gd name="T4" fmla="*/ 0 w 1380"/>
                <a:gd name="T5" fmla="*/ 0 h 864"/>
                <a:gd name="T6" fmla="*/ 0 w 1380"/>
                <a:gd name="T7" fmla="*/ 0 h 864"/>
                <a:gd name="T8" fmla="*/ 0 w 1380"/>
                <a:gd name="T9" fmla="*/ 0 h 864"/>
                <a:gd name="T10" fmla="*/ 0 w 1380"/>
                <a:gd name="T11" fmla="*/ 0 h 864"/>
                <a:gd name="T12" fmla="*/ 0 w 1380"/>
                <a:gd name="T13" fmla="*/ 0 h 864"/>
                <a:gd name="T14" fmla="*/ 0 w 1380"/>
                <a:gd name="T15" fmla="*/ 0 h 864"/>
                <a:gd name="T16" fmla="*/ 0 w 1380"/>
                <a:gd name="T17" fmla="*/ 0 h 864"/>
                <a:gd name="T18" fmla="*/ 0 w 1380"/>
                <a:gd name="T19" fmla="*/ 0 h 864"/>
                <a:gd name="T20" fmla="*/ 0 w 1380"/>
                <a:gd name="T21" fmla="*/ 0 h 864"/>
                <a:gd name="T22" fmla="*/ 0 w 1380"/>
                <a:gd name="T23" fmla="*/ 0 h 864"/>
                <a:gd name="T24" fmla="*/ 0 w 1380"/>
                <a:gd name="T25" fmla="*/ 0 h 864"/>
                <a:gd name="T26" fmla="*/ 0 w 1380"/>
                <a:gd name="T27" fmla="*/ 0 h 864"/>
                <a:gd name="T28" fmla="*/ 0 w 1380"/>
                <a:gd name="T29" fmla="*/ 0 h 864"/>
                <a:gd name="T30" fmla="*/ 0 w 1380"/>
                <a:gd name="T31" fmla="*/ 0 h 864"/>
                <a:gd name="T32" fmla="*/ 0 w 1380"/>
                <a:gd name="T33" fmla="*/ 0 h 864"/>
                <a:gd name="T34" fmla="*/ 0 w 1380"/>
                <a:gd name="T35" fmla="*/ 0 h 864"/>
                <a:gd name="T36" fmla="*/ 0 w 1380"/>
                <a:gd name="T37" fmla="*/ 0 h 864"/>
                <a:gd name="T38" fmla="*/ 0 w 1380"/>
                <a:gd name="T39" fmla="*/ 0 h 864"/>
                <a:gd name="T40" fmla="*/ 0 w 1380"/>
                <a:gd name="T41" fmla="*/ 0 h 864"/>
                <a:gd name="T42" fmla="*/ 0 w 1380"/>
                <a:gd name="T43" fmla="*/ 0 h 864"/>
                <a:gd name="T44" fmla="*/ 0 w 1380"/>
                <a:gd name="T45" fmla="*/ 0 h 864"/>
                <a:gd name="T46" fmla="*/ 0 w 1380"/>
                <a:gd name="T47" fmla="*/ 0 h 864"/>
                <a:gd name="T48" fmla="*/ 0 w 1380"/>
                <a:gd name="T49" fmla="*/ 0 h 864"/>
                <a:gd name="T50" fmla="*/ 0 w 1380"/>
                <a:gd name="T51" fmla="*/ 0 h 864"/>
                <a:gd name="T52" fmla="*/ 0 w 1380"/>
                <a:gd name="T53" fmla="*/ 0 h 864"/>
                <a:gd name="T54" fmla="*/ 0 w 1380"/>
                <a:gd name="T55" fmla="*/ 0 h 864"/>
                <a:gd name="T56" fmla="*/ 0 w 1380"/>
                <a:gd name="T57" fmla="*/ 0 h 864"/>
                <a:gd name="T58" fmla="*/ 0 w 1380"/>
                <a:gd name="T59" fmla="*/ 0 h 864"/>
                <a:gd name="T60" fmla="*/ 0 w 1380"/>
                <a:gd name="T61" fmla="*/ 0 h 864"/>
                <a:gd name="T62" fmla="*/ 0 w 1380"/>
                <a:gd name="T63" fmla="*/ 0 h 864"/>
                <a:gd name="T64" fmla="*/ 0 w 1380"/>
                <a:gd name="T65" fmla="*/ 0 h 8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80"/>
                <a:gd name="T100" fmla="*/ 0 h 864"/>
                <a:gd name="T101" fmla="*/ 1380 w 1380"/>
                <a:gd name="T102" fmla="*/ 864 h 8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80" h="864">
                  <a:moveTo>
                    <a:pt x="10" y="41"/>
                  </a:moveTo>
                  <a:lnTo>
                    <a:pt x="6" y="48"/>
                  </a:lnTo>
                  <a:lnTo>
                    <a:pt x="3" y="56"/>
                  </a:lnTo>
                  <a:lnTo>
                    <a:pt x="1" y="64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1" y="94"/>
                  </a:lnTo>
                  <a:lnTo>
                    <a:pt x="3" y="101"/>
                  </a:lnTo>
                  <a:lnTo>
                    <a:pt x="5" y="109"/>
                  </a:lnTo>
                  <a:lnTo>
                    <a:pt x="8" y="116"/>
                  </a:lnTo>
                  <a:lnTo>
                    <a:pt x="12" y="123"/>
                  </a:lnTo>
                  <a:lnTo>
                    <a:pt x="16" y="129"/>
                  </a:lnTo>
                  <a:lnTo>
                    <a:pt x="21" y="135"/>
                  </a:lnTo>
                  <a:lnTo>
                    <a:pt x="26" y="140"/>
                  </a:lnTo>
                  <a:lnTo>
                    <a:pt x="33" y="145"/>
                  </a:lnTo>
                  <a:lnTo>
                    <a:pt x="40" y="149"/>
                  </a:lnTo>
                  <a:lnTo>
                    <a:pt x="1263" y="853"/>
                  </a:lnTo>
                  <a:lnTo>
                    <a:pt x="1270" y="857"/>
                  </a:lnTo>
                  <a:lnTo>
                    <a:pt x="1278" y="860"/>
                  </a:lnTo>
                  <a:lnTo>
                    <a:pt x="1286" y="862"/>
                  </a:lnTo>
                  <a:lnTo>
                    <a:pt x="1294" y="863"/>
                  </a:lnTo>
                  <a:lnTo>
                    <a:pt x="1301" y="864"/>
                  </a:lnTo>
                  <a:lnTo>
                    <a:pt x="1309" y="863"/>
                  </a:lnTo>
                  <a:lnTo>
                    <a:pt x="1316" y="862"/>
                  </a:lnTo>
                  <a:lnTo>
                    <a:pt x="1323" y="861"/>
                  </a:lnTo>
                  <a:lnTo>
                    <a:pt x="1330" y="858"/>
                  </a:lnTo>
                  <a:lnTo>
                    <a:pt x="1337" y="855"/>
                  </a:lnTo>
                  <a:lnTo>
                    <a:pt x="1344" y="852"/>
                  </a:lnTo>
                  <a:lnTo>
                    <a:pt x="1350" y="847"/>
                  </a:lnTo>
                  <a:lnTo>
                    <a:pt x="1356" y="842"/>
                  </a:lnTo>
                  <a:lnTo>
                    <a:pt x="1361" y="837"/>
                  </a:lnTo>
                  <a:lnTo>
                    <a:pt x="1366" y="831"/>
                  </a:lnTo>
                  <a:lnTo>
                    <a:pt x="1371" y="824"/>
                  </a:lnTo>
                  <a:lnTo>
                    <a:pt x="1374" y="816"/>
                  </a:lnTo>
                  <a:lnTo>
                    <a:pt x="1377" y="808"/>
                  </a:lnTo>
                  <a:lnTo>
                    <a:pt x="1379" y="801"/>
                  </a:lnTo>
                  <a:lnTo>
                    <a:pt x="1380" y="793"/>
                  </a:lnTo>
                  <a:lnTo>
                    <a:pt x="1380" y="786"/>
                  </a:lnTo>
                  <a:lnTo>
                    <a:pt x="1380" y="778"/>
                  </a:lnTo>
                  <a:lnTo>
                    <a:pt x="1379" y="770"/>
                  </a:lnTo>
                  <a:lnTo>
                    <a:pt x="1378" y="763"/>
                  </a:lnTo>
                  <a:lnTo>
                    <a:pt x="1375" y="756"/>
                  </a:lnTo>
                  <a:lnTo>
                    <a:pt x="1372" y="749"/>
                  </a:lnTo>
                  <a:lnTo>
                    <a:pt x="1368" y="742"/>
                  </a:lnTo>
                  <a:lnTo>
                    <a:pt x="1364" y="736"/>
                  </a:lnTo>
                  <a:lnTo>
                    <a:pt x="1359" y="730"/>
                  </a:lnTo>
                  <a:lnTo>
                    <a:pt x="1354" y="725"/>
                  </a:lnTo>
                  <a:lnTo>
                    <a:pt x="1347" y="719"/>
                  </a:lnTo>
                  <a:lnTo>
                    <a:pt x="1341" y="715"/>
                  </a:lnTo>
                  <a:lnTo>
                    <a:pt x="116" y="11"/>
                  </a:lnTo>
                  <a:lnTo>
                    <a:pt x="109" y="8"/>
                  </a:lnTo>
                  <a:lnTo>
                    <a:pt x="101" y="4"/>
                  </a:lnTo>
                  <a:lnTo>
                    <a:pt x="94" y="2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4" y="1"/>
                  </a:lnTo>
                  <a:lnTo>
                    <a:pt x="57" y="3"/>
                  </a:lnTo>
                  <a:lnTo>
                    <a:pt x="50" y="5"/>
                  </a:lnTo>
                  <a:lnTo>
                    <a:pt x="43" y="10"/>
                  </a:lnTo>
                  <a:lnTo>
                    <a:pt x="36" y="13"/>
                  </a:lnTo>
                  <a:lnTo>
                    <a:pt x="30" y="18"/>
                  </a:lnTo>
                  <a:lnTo>
                    <a:pt x="24" y="23"/>
                  </a:lnTo>
                  <a:lnTo>
                    <a:pt x="19" y="28"/>
                  </a:lnTo>
                  <a:lnTo>
                    <a:pt x="14" y="34"/>
                  </a:lnTo>
                  <a:lnTo>
                    <a:pt x="10" y="41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96" name="Freeform 101"/>
            <p:cNvSpPr>
              <a:spLocks/>
            </p:cNvSpPr>
            <p:nvPr/>
          </p:nvSpPr>
          <p:spPr bwMode="auto">
            <a:xfrm>
              <a:off x="431" y="1877"/>
              <a:ext cx="27" cy="17"/>
            </a:xfrm>
            <a:custGeom>
              <a:avLst/>
              <a:gdLst>
                <a:gd name="T0" fmla="*/ 0 w 1380"/>
                <a:gd name="T1" fmla="*/ 0 h 864"/>
                <a:gd name="T2" fmla="*/ 0 w 1380"/>
                <a:gd name="T3" fmla="*/ 0 h 864"/>
                <a:gd name="T4" fmla="*/ 0 w 1380"/>
                <a:gd name="T5" fmla="*/ 0 h 864"/>
                <a:gd name="T6" fmla="*/ 0 w 1380"/>
                <a:gd name="T7" fmla="*/ 0 h 864"/>
                <a:gd name="T8" fmla="*/ 0 w 1380"/>
                <a:gd name="T9" fmla="*/ 0 h 864"/>
                <a:gd name="T10" fmla="*/ 0 w 1380"/>
                <a:gd name="T11" fmla="*/ 0 h 864"/>
                <a:gd name="T12" fmla="*/ 0 w 1380"/>
                <a:gd name="T13" fmla="*/ 0 h 864"/>
                <a:gd name="T14" fmla="*/ 0 w 1380"/>
                <a:gd name="T15" fmla="*/ 0 h 864"/>
                <a:gd name="T16" fmla="*/ 0 w 1380"/>
                <a:gd name="T17" fmla="*/ 0 h 864"/>
                <a:gd name="T18" fmla="*/ 0 w 1380"/>
                <a:gd name="T19" fmla="*/ 0 h 864"/>
                <a:gd name="T20" fmla="*/ 0 w 1380"/>
                <a:gd name="T21" fmla="*/ 0 h 864"/>
                <a:gd name="T22" fmla="*/ 0 w 1380"/>
                <a:gd name="T23" fmla="*/ 0 h 864"/>
                <a:gd name="T24" fmla="*/ 0 w 1380"/>
                <a:gd name="T25" fmla="*/ 0 h 864"/>
                <a:gd name="T26" fmla="*/ 0 w 1380"/>
                <a:gd name="T27" fmla="*/ 0 h 864"/>
                <a:gd name="T28" fmla="*/ 0 w 1380"/>
                <a:gd name="T29" fmla="*/ 0 h 864"/>
                <a:gd name="T30" fmla="*/ 0 w 1380"/>
                <a:gd name="T31" fmla="*/ 0 h 864"/>
                <a:gd name="T32" fmla="*/ 0 w 1380"/>
                <a:gd name="T33" fmla="*/ 0 h 864"/>
                <a:gd name="T34" fmla="*/ 0 w 1380"/>
                <a:gd name="T35" fmla="*/ 0 h 864"/>
                <a:gd name="T36" fmla="*/ 0 w 1380"/>
                <a:gd name="T37" fmla="*/ 0 h 864"/>
                <a:gd name="T38" fmla="*/ 0 w 1380"/>
                <a:gd name="T39" fmla="*/ 0 h 864"/>
                <a:gd name="T40" fmla="*/ 0 w 1380"/>
                <a:gd name="T41" fmla="*/ 0 h 864"/>
                <a:gd name="T42" fmla="*/ 0 w 1380"/>
                <a:gd name="T43" fmla="*/ 0 h 864"/>
                <a:gd name="T44" fmla="*/ 0 w 1380"/>
                <a:gd name="T45" fmla="*/ 0 h 864"/>
                <a:gd name="T46" fmla="*/ 0 w 1380"/>
                <a:gd name="T47" fmla="*/ 0 h 864"/>
                <a:gd name="T48" fmla="*/ 0 w 1380"/>
                <a:gd name="T49" fmla="*/ 0 h 864"/>
                <a:gd name="T50" fmla="*/ 0 w 1380"/>
                <a:gd name="T51" fmla="*/ 0 h 864"/>
                <a:gd name="T52" fmla="*/ 0 w 1380"/>
                <a:gd name="T53" fmla="*/ 0 h 864"/>
                <a:gd name="T54" fmla="*/ 0 w 1380"/>
                <a:gd name="T55" fmla="*/ 0 h 864"/>
                <a:gd name="T56" fmla="*/ 0 w 1380"/>
                <a:gd name="T57" fmla="*/ 0 h 864"/>
                <a:gd name="T58" fmla="*/ 0 w 1380"/>
                <a:gd name="T59" fmla="*/ 0 h 864"/>
                <a:gd name="T60" fmla="*/ 0 w 1380"/>
                <a:gd name="T61" fmla="*/ 0 h 864"/>
                <a:gd name="T62" fmla="*/ 0 w 1380"/>
                <a:gd name="T63" fmla="*/ 0 h 864"/>
                <a:gd name="T64" fmla="*/ 0 w 1380"/>
                <a:gd name="T65" fmla="*/ 0 h 8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80"/>
                <a:gd name="T100" fmla="*/ 0 h 864"/>
                <a:gd name="T101" fmla="*/ 1380 w 1380"/>
                <a:gd name="T102" fmla="*/ 864 h 8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80" h="864">
                  <a:moveTo>
                    <a:pt x="10" y="41"/>
                  </a:moveTo>
                  <a:lnTo>
                    <a:pt x="6" y="48"/>
                  </a:lnTo>
                  <a:lnTo>
                    <a:pt x="3" y="56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86"/>
                  </a:lnTo>
                  <a:lnTo>
                    <a:pt x="1" y="94"/>
                  </a:lnTo>
                  <a:lnTo>
                    <a:pt x="3" y="101"/>
                  </a:lnTo>
                  <a:lnTo>
                    <a:pt x="5" y="108"/>
                  </a:lnTo>
                  <a:lnTo>
                    <a:pt x="8" y="115"/>
                  </a:lnTo>
                  <a:lnTo>
                    <a:pt x="12" y="122"/>
                  </a:lnTo>
                  <a:lnTo>
                    <a:pt x="16" y="128"/>
                  </a:lnTo>
                  <a:lnTo>
                    <a:pt x="21" y="134"/>
                  </a:lnTo>
                  <a:lnTo>
                    <a:pt x="26" y="139"/>
                  </a:lnTo>
                  <a:lnTo>
                    <a:pt x="33" y="145"/>
                  </a:lnTo>
                  <a:lnTo>
                    <a:pt x="40" y="149"/>
                  </a:lnTo>
                  <a:lnTo>
                    <a:pt x="1263" y="853"/>
                  </a:lnTo>
                  <a:lnTo>
                    <a:pt x="1270" y="857"/>
                  </a:lnTo>
                  <a:lnTo>
                    <a:pt x="1278" y="860"/>
                  </a:lnTo>
                  <a:lnTo>
                    <a:pt x="1286" y="862"/>
                  </a:lnTo>
                  <a:lnTo>
                    <a:pt x="1294" y="863"/>
                  </a:lnTo>
                  <a:lnTo>
                    <a:pt x="1301" y="864"/>
                  </a:lnTo>
                  <a:lnTo>
                    <a:pt x="1309" y="863"/>
                  </a:lnTo>
                  <a:lnTo>
                    <a:pt x="1316" y="863"/>
                  </a:lnTo>
                  <a:lnTo>
                    <a:pt x="1323" y="861"/>
                  </a:lnTo>
                  <a:lnTo>
                    <a:pt x="1330" y="859"/>
                  </a:lnTo>
                  <a:lnTo>
                    <a:pt x="1337" y="854"/>
                  </a:lnTo>
                  <a:lnTo>
                    <a:pt x="1344" y="851"/>
                  </a:lnTo>
                  <a:lnTo>
                    <a:pt x="1350" y="846"/>
                  </a:lnTo>
                  <a:lnTo>
                    <a:pt x="1356" y="841"/>
                  </a:lnTo>
                  <a:lnTo>
                    <a:pt x="1361" y="836"/>
                  </a:lnTo>
                  <a:lnTo>
                    <a:pt x="1366" y="830"/>
                  </a:lnTo>
                  <a:lnTo>
                    <a:pt x="1371" y="823"/>
                  </a:lnTo>
                  <a:lnTo>
                    <a:pt x="1374" y="816"/>
                  </a:lnTo>
                  <a:lnTo>
                    <a:pt x="1377" y="809"/>
                  </a:lnTo>
                  <a:lnTo>
                    <a:pt x="1379" y="800"/>
                  </a:lnTo>
                  <a:lnTo>
                    <a:pt x="1380" y="793"/>
                  </a:lnTo>
                  <a:lnTo>
                    <a:pt x="1380" y="785"/>
                  </a:lnTo>
                  <a:lnTo>
                    <a:pt x="1380" y="778"/>
                  </a:lnTo>
                  <a:lnTo>
                    <a:pt x="1379" y="770"/>
                  </a:lnTo>
                  <a:lnTo>
                    <a:pt x="1378" y="763"/>
                  </a:lnTo>
                  <a:lnTo>
                    <a:pt x="1375" y="756"/>
                  </a:lnTo>
                  <a:lnTo>
                    <a:pt x="1372" y="748"/>
                  </a:lnTo>
                  <a:lnTo>
                    <a:pt x="1368" y="741"/>
                  </a:lnTo>
                  <a:lnTo>
                    <a:pt x="1364" y="735"/>
                  </a:lnTo>
                  <a:lnTo>
                    <a:pt x="1359" y="729"/>
                  </a:lnTo>
                  <a:lnTo>
                    <a:pt x="1354" y="724"/>
                  </a:lnTo>
                  <a:lnTo>
                    <a:pt x="1347" y="719"/>
                  </a:lnTo>
                  <a:lnTo>
                    <a:pt x="1341" y="715"/>
                  </a:lnTo>
                  <a:lnTo>
                    <a:pt x="116" y="10"/>
                  </a:lnTo>
                  <a:lnTo>
                    <a:pt x="109" y="7"/>
                  </a:lnTo>
                  <a:lnTo>
                    <a:pt x="101" y="4"/>
                  </a:lnTo>
                  <a:lnTo>
                    <a:pt x="94" y="2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4" y="2"/>
                  </a:lnTo>
                  <a:lnTo>
                    <a:pt x="57" y="3"/>
                  </a:lnTo>
                  <a:lnTo>
                    <a:pt x="50" y="6"/>
                  </a:lnTo>
                  <a:lnTo>
                    <a:pt x="43" y="9"/>
                  </a:lnTo>
                  <a:lnTo>
                    <a:pt x="36" y="12"/>
                  </a:lnTo>
                  <a:lnTo>
                    <a:pt x="30" y="17"/>
                  </a:lnTo>
                  <a:lnTo>
                    <a:pt x="24" y="22"/>
                  </a:lnTo>
                  <a:lnTo>
                    <a:pt x="19" y="27"/>
                  </a:lnTo>
                  <a:lnTo>
                    <a:pt x="14" y="33"/>
                  </a:lnTo>
                  <a:lnTo>
                    <a:pt x="10" y="41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97" name="Freeform 102"/>
            <p:cNvSpPr>
              <a:spLocks/>
            </p:cNvSpPr>
            <p:nvPr/>
          </p:nvSpPr>
          <p:spPr bwMode="auto">
            <a:xfrm>
              <a:off x="431" y="1885"/>
              <a:ext cx="27" cy="17"/>
            </a:xfrm>
            <a:custGeom>
              <a:avLst/>
              <a:gdLst>
                <a:gd name="T0" fmla="*/ 0 w 1380"/>
                <a:gd name="T1" fmla="*/ 0 h 864"/>
                <a:gd name="T2" fmla="*/ 0 w 1380"/>
                <a:gd name="T3" fmla="*/ 0 h 864"/>
                <a:gd name="T4" fmla="*/ 0 w 1380"/>
                <a:gd name="T5" fmla="*/ 0 h 864"/>
                <a:gd name="T6" fmla="*/ 0 w 1380"/>
                <a:gd name="T7" fmla="*/ 0 h 864"/>
                <a:gd name="T8" fmla="*/ 0 w 1380"/>
                <a:gd name="T9" fmla="*/ 0 h 864"/>
                <a:gd name="T10" fmla="*/ 0 w 1380"/>
                <a:gd name="T11" fmla="*/ 0 h 864"/>
                <a:gd name="T12" fmla="*/ 0 w 1380"/>
                <a:gd name="T13" fmla="*/ 0 h 864"/>
                <a:gd name="T14" fmla="*/ 0 w 1380"/>
                <a:gd name="T15" fmla="*/ 0 h 864"/>
                <a:gd name="T16" fmla="*/ 0 w 1380"/>
                <a:gd name="T17" fmla="*/ 0 h 864"/>
                <a:gd name="T18" fmla="*/ 0 w 1380"/>
                <a:gd name="T19" fmla="*/ 0 h 864"/>
                <a:gd name="T20" fmla="*/ 0 w 1380"/>
                <a:gd name="T21" fmla="*/ 0 h 864"/>
                <a:gd name="T22" fmla="*/ 0 w 1380"/>
                <a:gd name="T23" fmla="*/ 0 h 864"/>
                <a:gd name="T24" fmla="*/ 0 w 1380"/>
                <a:gd name="T25" fmla="*/ 0 h 864"/>
                <a:gd name="T26" fmla="*/ 0 w 1380"/>
                <a:gd name="T27" fmla="*/ 0 h 864"/>
                <a:gd name="T28" fmla="*/ 0 w 1380"/>
                <a:gd name="T29" fmla="*/ 0 h 864"/>
                <a:gd name="T30" fmla="*/ 0 w 1380"/>
                <a:gd name="T31" fmla="*/ 0 h 864"/>
                <a:gd name="T32" fmla="*/ 0 w 1380"/>
                <a:gd name="T33" fmla="*/ 0 h 864"/>
                <a:gd name="T34" fmla="*/ 0 w 1380"/>
                <a:gd name="T35" fmla="*/ 0 h 864"/>
                <a:gd name="T36" fmla="*/ 0 w 1380"/>
                <a:gd name="T37" fmla="*/ 0 h 864"/>
                <a:gd name="T38" fmla="*/ 0 w 1380"/>
                <a:gd name="T39" fmla="*/ 0 h 864"/>
                <a:gd name="T40" fmla="*/ 0 w 1380"/>
                <a:gd name="T41" fmla="*/ 0 h 864"/>
                <a:gd name="T42" fmla="*/ 0 w 1380"/>
                <a:gd name="T43" fmla="*/ 0 h 864"/>
                <a:gd name="T44" fmla="*/ 0 w 1380"/>
                <a:gd name="T45" fmla="*/ 0 h 864"/>
                <a:gd name="T46" fmla="*/ 0 w 1380"/>
                <a:gd name="T47" fmla="*/ 0 h 864"/>
                <a:gd name="T48" fmla="*/ 0 w 1380"/>
                <a:gd name="T49" fmla="*/ 0 h 864"/>
                <a:gd name="T50" fmla="*/ 0 w 1380"/>
                <a:gd name="T51" fmla="*/ 0 h 864"/>
                <a:gd name="T52" fmla="*/ 0 w 1380"/>
                <a:gd name="T53" fmla="*/ 0 h 864"/>
                <a:gd name="T54" fmla="*/ 0 w 1380"/>
                <a:gd name="T55" fmla="*/ 0 h 864"/>
                <a:gd name="T56" fmla="*/ 0 w 1380"/>
                <a:gd name="T57" fmla="*/ 0 h 864"/>
                <a:gd name="T58" fmla="*/ 0 w 1380"/>
                <a:gd name="T59" fmla="*/ 0 h 864"/>
                <a:gd name="T60" fmla="*/ 0 w 1380"/>
                <a:gd name="T61" fmla="*/ 0 h 864"/>
                <a:gd name="T62" fmla="*/ 0 w 1380"/>
                <a:gd name="T63" fmla="*/ 0 h 864"/>
                <a:gd name="T64" fmla="*/ 0 w 1380"/>
                <a:gd name="T65" fmla="*/ 0 h 8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80"/>
                <a:gd name="T100" fmla="*/ 0 h 864"/>
                <a:gd name="T101" fmla="*/ 1380 w 1380"/>
                <a:gd name="T102" fmla="*/ 864 h 8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80" h="864">
                  <a:moveTo>
                    <a:pt x="10" y="41"/>
                  </a:moveTo>
                  <a:lnTo>
                    <a:pt x="6" y="48"/>
                  </a:lnTo>
                  <a:lnTo>
                    <a:pt x="3" y="56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1" y="94"/>
                  </a:lnTo>
                  <a:lnTo>
                    <a:pt x="3" y="101"/>
                  </a:lnTo>
                  <a:lnTo>
                    <a:pt x="5" y="108"/>
                  </a:lnTo>
                  <a:lnTo>
                    <a:pt x="8" y="115"/>
                  </a:lnTo>
                  <a:lnTo>
                    <a:pt x="12" y="122"/>
                  </a:lnTo>
                  <a:lnTo>
                    <a:pt x="16" y="129"/>
                  </a:lnTo>
                  <a:lnTo>
                    <a:pt x="21" y="135"/>
                  </a:lnTo>
                  <a:lnTo>
                    <a:pt x="26" y="140"/>
                  </a:lnTo>
                  <a:lnTo>
                    <a:pt x="33" y="145"/>
                  </a:lnTo>
                  <a:lnTo>
                    <a:pt x="40" y="149"/>
                  </a:lnTo>
                  <a:lnTo>
                    <a:pt x="1263" y="854"/>
                  </a:lnTo>
                  <a:lnTo>
                    <a:pt x="1270" y="857"/>
                  </a:lnTo>
                  <a:lnTo>
                    <a:pt x="1278" y="860"/>
                  </a:lnTo>
                  <a:lnTo>
                    <a:pt x="1286" y="862"/>
                  </a:lnTo>
                  <a:lnTo>
                    <a:pt x="1294" y="863"/>
                  </a:lnTo>
                  <a:lnTo>
                    <a:pt x="1301" y="864"/>
                  </a:lnTo>
                  <a:lnTo>
                    <a:pt x="1309" y="864"/>
                  </a:lnTo>
                  <a:lnTo>
                    <a:pt x="1316" y="863"/>
                  </a:lnTo>
                  <a:lnTo>
                    <a:pt x="1323" y="861"/>
                  </a:lnTo>
                  <a:lnTo>
                    <a:pt x="1330" y="859"/>
                  </a:lnTo>
                  <a:lnTo>
                    <a:pt x="1337" y="856"/>
                  </a:lnTo>
                  <a:lnTo>
                    <a:pt x="1344" y="852"/>
                  </a:lnTo>
                  <a:lnTo>
                    <a:pt x="1350" y="848"/>
                  </a:lnTo>
                  <a:lnTo>
                    <a:pt x="1356" y="843"/>
                  </a:lnTo>
                  <a:lnTo>
                    <a:pt x="1361" y="836"/>
                  </a:lnTo>
                  <a:lnTo>
                    <a:pt x="1366" y="830"/>
                  </a:lnTo>
                  <a:lnTo>
                    <a:pt x="1371" y="823"/>
                  </a:lnTo>
                  <a:lnTo>
                    <a:pt x="1374" y="816"/>
                  </a:lnTo>
                  <a:lnTo>
                    <a:pt x="1377" y="809"/>
                  </a:lnTo>
                  <a:lnTo>
                    <a:pt x="1379" y="801"/>
                  </a:lnTo>
                  <a:lnTo>
                    <a:pt x="1380" y="794"/>
                  </a:lnTo>
                  <a:lnTo>
                    <a:pt x="1380" y="785"/>
                  </a:lnTo>
                  <a:lnTo>
                    <a:pt x="1380" y="778"/>
                  </a:lnTo>
                  <a:lnTo>
                    <a:pt x="1379" y="770"/>
                  </a:lnTo>
                  <a:lnTo>
                    <a:pt x="1378" y="763"/>
                  </a:lnTo>
                  <a:lnTo>
                    <a:pt x="1375" y="756"/>
                  </a:lnTo>
                  <a:lnTo>
                    <a:pt x="1372" y="749"/>
                  </a:lnTo>
                  <a:lnTo>
                    <a:pt x="1368" y="742"/>
                  </a:lnTo>
                  <a:lnTo>
                    <a:pt x="1364" y="735"/>
                  </a:lnTo>
                  <a:lnTo>
                    <a:pt x="1359" y="729"/>
                  </a:lnTo>
                  <a:lnTo>
                    <a:pt x="1354" y="724"/>
                  </a:lnTo>
                  <a:lnTo>
                    <a:pt x="1347" y="719"/>
                  </a:lnTo>
                  <a:lnTo>
                    <a:pt x="1341" y="715"/>
                  </a:lnTo>
                  <a:lnTo>
                    <a:pt x="116" y="10"/>
                  </a:lnTo>
                  <a:lnTo>
                    <a:pt x="109" y="7"/>
                  </a:lnTo>
                  <a:lnTo>
                    <a:pt x="101" y="4"/>
                  </a:lnTo>
                  <a:lnTo>
                    <a:pt x="94" y="2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4" y="2"/>
                  </a:lnTo>
                  <a:lnTo>
                    <a:pt x="57" y="3"/>
                  </a:lnTo>
                  <a:lnTo>
                    <a:pt x="50" y="6"/>
                  </a:lnTo>
                  <a:lnTo>
                    <a:pt x="43" y="9"/>
                  </a:lnTo>
                  <a:lnTo>
                    <a:pt x="36" y="12"/>
                  </a:lnTo>
                  <a:lnTo>
                    <a:pt x="30" y="17"/>
                  </a:lnTo>
                  <a:lnTo>
                    <a:pt x="24" y="22"/>
                  </a:lnTo>
                  <a:lnTo>
                    <a:pt x="19" y="28"/>
                  </a:lnTo>
                  <a:lnTo>
                    <a:pt x="14" y="34"/>
                  </a:lnTo>
                  <a:lnTo>
                    <a:pt x="10" y="41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98" name="Freeform 103"/>
            <p:cNvSpPr>
              <a:spLocks/>
            </p:cNvSpPr>
            <p:nvPr/>
          </p:nvSpPr>
          <p:spPr bwMode="auto">
            <a:xfrm>
              <a:off x="431" y="1893"/>
              <a:ext cx="27" cy="17"/>
            </a:xfrm>
            <a:custGeom>
              <a:avLst/>
              <a:gdLst>
                <a:gd name="T0" fmla="*/ 0 w 1380"/>
                <a:gd name="T1" fmla="*/ 0 h 863"/>
                <a:gd name="T2" fmla="*/ 0 w 1380"/>
                <a:gd name="T3" fmla="*/ 0 h 863"/>
                <a:gd name="T4" fmla="*/ 0 w 1380"/>
                <a:gd name="T5" fmla="*/ 0 h 863"/>
                <a:gd name="T6" fmla="*/ 0 w 1380"/>
                <a:gd name="T7" fmla="*/ 0 h 863"/>
                <a:gd name="T8" fmla="*/ 0 w 1380"/>
                <a:gd name="T9" fmla="*/ 0 h 863"/>
                <a:gd name="T10" fmla="*/ 0 w 1380"/>
                <a:gd name="T11" fmla="*/ 0 h 863"/>
                <a:gd name="T12" fmla="*/ 0 w 1380"/>
                <a:gd name="T13" fmla="*/ 0 h 863"/>
                <a:gd name="T14" fmla="*/ 0 w 1380"/>
                <a:gd name="T15" fmla="*/ 0 h 863"/>
                <a:gd name="T16" fmla="*/ 0 w 1380"/>
                <a:gd name="T17" fmla="*/ 0 h 863"/>
                <a:gd name="T18" fmla="*/ 0 w 1380"/>
                <a:gd name="T19" fmla="*/ 0 h 863"/>
                <a:gd name="T20" fmla="*/ 0 w 1380"/>
                <a:gd name="T21" fmla="*/ 0 h 863"/>
                <a:gd name="T22" fmla="*/ 0 w 1380"/>
                <a:gd name="T23" fmla="*/ 0 h 863"/>
                <a:gd name="T24" fmla="*/ 0 w 1380"/>
                <a:gd name="T25" fmla="*/ 0 h 863"/>
                <a:gd name="T26" fmla="*/ 0 w 1380"/>
                <a:gd name="T27" fmla="*/ 0 h 863"/>
                <a:gd name="T28" fmla="*/ 0 w 1380"/>
                <a:gd name="T29" fmla="*/ 0 h 863"/>
                <a:gd name="T30" fmla="*/ 0 w 1380"/>
                <a:gd name="T31" fmla="*/ 0 h 863"/>
                <a:gd name="T32" fmla="*/ 0 w 1380"/>
                <a:gd name="T33" fmla="*/ 0 h 863"/>
                <a:gd name="T34" fmla="*/ 0 w 1380"/>
                <a:gd name="T35" fmla="*/ 0 h 863"/>
                <a:gd name="T36" fmla="*/ 0 w 1380"/>
                <a:gd name="T37" fmla="*/ 0 h 863"/>
                <a:gd name="T38" fmla="*/ 0 w 1380"/>
                <a:gd name="T39" fmla="*/ 0 h 863"/>
                <a:gd name="T40" fmla="*/ 0 w 1380"/>
                <a:gd name="T41" fmla="*/ 0 h 863"/>
                <a:gd name="T42" fmla="*/ 0 w 1380"/>
                <a:gd name="T43" fmla="*/ 0 h 863"/>
                <a:gd name="T44" fmla="*/ 0 w 1380"/>
                <a:gd name="T45" fmla="*/ 0 h 863"/>
                <a:gd name="T46" fmla="*/ 0 w 1380"/>
                <a:gd name="T47" fmla="*/ 0 h 863"/>
                <a:gd name="T48" fmla="*/ 0 w 1380"/>
                <a:gd name="T49" fmla="*/ 0 h 863"/>
                <a:gd name="T50" fmla="*/ 0 w 1380"/>
                <a:gd name="T51" fmla="*/ 0 h 863"/>
                <a:gd name="T52" fmla="*/ 0 w 1380"/>
                <a:gd name="T53" fmla="*/ 0 h 863"/>
                <a:gd name="T54" fmla="*/ 0 w 1380"/>
                <a:gd name="T55" fmla="*/ 0 h 863"/>
                <a:gd name="T56" fmla="*/ 0 w 1380"/>
                <a:gd name="T57" fmla="*/ 0 h 863"/>
                <a:gd name="T58" fmla="*/ 0 w 1380"/>
                <a:gd name="T59" fmla="*/ 0 h 863"/>
                <a:gd name="T60" fmla="*/ 0 w 1380"/>
                <a:gd name="T61" fmla="*/ 0 h 863"/>
                <a:gd name="T62" fmla="*/ 0 w 1380"/>
                <a:gd name="T63" fmla="*/ 0 h 863"/>
                <a:gd name="T64" fmla="*/ 0 w 1380"/>
                <a:gd name="T65" fmla="*/ 0 h 86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80"/>
                <a:gd name="T100" fmla="*/ 0 h 863"/>
                <a:gd name="T101" fmla="*/ 1380 w 1380"/>
                <a:gd name="T102" fmla="*/ 863 h 86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80" h="863">
                  <a:moveTo>
                    <a:pt x="10" y="40"/>
                  </a:moveTo>
                  <a:lnTo>
                    <a:pt x="6" y="47"/>
                  </a:lnTo>
                  <a:lnTo>
                    <a:pt x="3" y="55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86"/>
                  </a:lnTo>
                  <a:lnTo>
                    <a:pt x="1" y="93"/>
                  </a:lnTo>
                  <a:lnTo>
                    <a:pt x="3" y="100"/>
                  </a:lnTo>
                  <a:lnTo>
                    <a:pt x="5" y="108"/>
                  </a:lnTo>
                  <a:lnTo>
                    <a:pt x="8" y="115"/>
                  </a:lnTo>
                  <a:lnTo>
                    <a:pt x="12" y="122"/>
                  </a:lnTo>
                  <a:lnTo>
                    <a:pt x="16" y="128"/>
                  </a:lnTo>
                  <a:lnTo>
                    <a:pt x="21" y="134"/>
                  </a:lnTo>
                  <a:lnTo>
                    <a:pt x="26" y="139"/>
                  </a:lnTo>
                  <a:lnTo>
                    <a:pt x="33" y="144"/>
                  </a:lnTo>
                  <a:lnTo>
                    <a:pt x="40" y="148"/>
                  </a:lnTo>
                  <a:lnTo>
                    <a:pt x="1263" y="853"/>
                  </a:lnTo>
                  <a:lnTo>
                    <a:pt x="1270" y="856"/>
                  </a:lnTo>
                  <a:lnTo>
                    <a:pt x="1278" y="859"/>
                  </a:lnTo>
                  <a:lnTo>
                    <a:pt x="1286" y="861"/>
                  </a:lnTo>
                  <a:lnTo>
                    <a:pt x="1294" y="862"/>
                  </a:lnTo>
                  <a:lnTo>
                    <a:pt x="1301" y="863"/>
                  </a:lnTo>
                  <a:lnTo>
                    <a:pt x="1309" y="863"/>
                  </a:lnTo>
                  <a:lnTo>
                    <a:pt x="1316" y="862"/>
                  </a:lnTo>
                  <a:lnTo>
                    <a:pt x="1323" y="860"/>
                  </a:lnTo>
                  <a:lnTo>
                    <a:pt x="1330" y="858"/>
                  </a:lnTo>
                  <a:lnTo>
                    <a:pt x="1337" y="855"/>
                  </a:lnTo>
                  <a:lnTo>
                    <a:pt x="1344" y="851"/>
                  </a:lnTo>
                  <a:lnTo>
                    <a:pt x="1350" y="847"/>
                  </a:lnTo>
                  <a:lnTo>
                    <a:pt x="1356" y="842"/>
                  </a:lnTo>
                  <a:lnTo>
                    <a:pt x="1361" y="836"/>
                  </a:lnTo>
                  <a:lnTo>
                    <a:pt x="1366" y="830"/>
                  </a:lnTo>
                  <a:lnTo>
                    <a:pt x="1371" y="822"/>
                  </a:lnTo>
                  <a:lnTo>
                    <a:pt x="1374" y="815"/>
                  </a:lnTo>
                  <a:lnTo>
                    <a:pt x="1377" y="808"/>
                  </a:lnTo>
                  <a:lnTo>
                    <a:pt x="1379" y="800"/>
                  </a:lnTo>
                  <a:lnTo>
                    <a:pt x="1380" y="793"/>
                  </a:lnTo>
                  <a:lnTo>
                    <a:pt x="1380" y="785"/>
                  </a:lnTo>
                  <a:lnTo>
                    <a:pt x="1380" y="778"/>
                  </a:lnTo>
                  <a:lnTo>
                    <a:pt x="1379" y="769"/>
                  </a:lnTo>
                  <a:lnTo>
                    <a:pt x="1378" y="762"/>
                  </a:lnTo>
                  <a:lnTo>
                    <a:pt x="1375" y="755"/>
                  </a:lnTo>
                  <a:lnTo>
                    <a:pt x="1372" y="748"/>
                  </a:lnTo>
                  <a:lnTo>
                    <a:pt x="1368" y="741"/>
                  </a:lnTo>
                  <a:lnTo>
                    <a:pt x="1364" y="735"/>
                  </a:lnTo>
                  <a:lnTo>
                    <a:pt x="1359" y="729"/>
                  </a:lnTo>
                  <a:lnTo>
                    <a:pt x="1354" y="724"/>
                  </a:lnTo>
                  <a:lnTo>
                    <a:pt x="1347" y="718"/>
                  </a:lnTo>
                  <a:lnTo>
                    <a:pt x="1341" y="714"/>
                  </a:lnTo>
                  <a:lnTo>
                    <a:pt x="116" y="10"/>
                  </a:lnTo>
                  <a:lnTo>
                    <a:pt x="109" y="6"/>
                  </a:lnTo>
                  <a:lnTo>
                    <a:pt x="101" y="3"/>
                  </a:lnTo>
                  <a:lnTo>
                    <a:pt x="94" y="1"/>
                  </a:lnTo>
                  <a:lnTo>
                    <a:pt x="87" y="0"/>
                  </a:lnTo>
                  <a:lnTo>
                    <a:pt x="79" y="0"/>
                  </a:lnTo>
                  <a:lnTo>
                    <a:pt x="71" y="0"/>
                  </a:lnTo>
                  <a:lnTo>
                    <a:pt x="64" y="1"/>
                  </a:lnTo>
                  <a:lnTo>
                    <a:pt x="57" y="2"/>
                  </a:lnTo>
                  <a:lnTo>
                    <a:pt x="50" y="5"/>
                  </a:lnTo>
                  <a:lnTo>
                    <a:pt x="43" y="9"/>
                  </a:lnTo>
                  <a:lnTo>
                    <a:pt x="36" y="12"/>
                  </a:lnTo>
                  <a:lnTo>
                    <a:pt x="30" y="17"/>
                  </a:lnTo>
                  <a:lnTo>
                    <a:pt x="24" y="22"/>
                  </a:lnTo>
                  <a:lnTo>
                    <a:pt x="19" y="27"/>
                  </a:lnTo>
                  <a:lnTo>
                    <a:pt x="14" y="33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99" name="Freeform 104"/>
            <p:cNvSpPr>
              <a:spLocks/>
            </p:cNvSpPr>
            <p:nvPr/>
          </p:nvSpPr>
          <p:spPr bwMode="auto">
            <a:xfrm>
              <a:off x="485" y="1880"/>
              <a:ext cx="55" cy="32"/>
            </a:xfrm>
            <a:custGeom>
              <a:avLst/>
              <a:gdLst>
                <a:gd name="T0" fmla="*/ 0 w 2764"/>
                <a:gd name="T1" fmla="*/ 0 h 1636"/>
                <a:gd name="T2" fmla="*/ 0 w 2764"/>
                <a:gd name="T3" fmla="*/ 0 h 1636"/>
                <a:gd name="T4" fmla="*/ 0 w 2764"/>
                <a:gd name="T5" fmla="*/ 0 h 1636"/>
                <a:gd name="T6" fmla="*/ 0 w 2764"/>
                <a:gd name="T7" fmla="*/ 0 h 1636"/>
                <a:gd name="T8" fmla="*/ 0 w 2764"/>
                <a:gd name="T9" fmla="*/ 0 h 1636"/>
                <a:gd name="T10" fmla="*/ 0 w 2764"/>
                <a:gd name="T11" fmla="*/ 0 h 1636"/>
                <a:gd name="T12" fmla="*/ 0 w 2764"/>
                <a:gd name="T13" fmla="*/ 0 h 1636"/>
                <a:gd name="T14" fmla="*/ 0 w 2764"/>
                <a:gd name="T15" fmla="*/ 0 h 1636"/>
                <a:gd name="T16" fmla="*/ 0 w 2764"/>
                <a:gd name="T17" fmla="*/ 0 h 1636"/>
                <a:gd name="T18" fmla="*/ 0 w 2764"/>
                <a:gd name="T19" fmla="*/ 0 h 1636"/>
                <a:gd name="T20" fmla="*/ 0 w 2764"/>
                <a:gd name="T21" fmla="*/ 0 h 1636"/>
                <a:gd name="T22" fmla="*/ 0 w 2764"/>
                <a:gd name="T23" fmla="*/ 0 h 1636"/>
                <a:gd name="T24" fmla="*/ 0 w 2764"/>
                <a:gd name="T25" fmla="*/ 0 h 1636"/>
                <a:gd name="T26" fmla="*/ 0 w 2764"/>
                <a:gd name="T27" fmla="*/ 0 h 1636"/>
                <a:gd name="T28" fmla="*/ 0 w 2764"/>
                <a:gd name="T29" fmla="*/ 0 h 1636"/>
                <a:gd name="T30" fmla="*/ 0 w 2764"/>
                <a:gd name="T31" fmla="*/ 0 h 1636"/>
                <a:gd name="T32" fmla="*/ 0 w 2764"/>
                <a:gd name="T33" fmla="*/ 0 h 1636"/>
                <a:gd name="T34" fmla="*/ 0 w 2764"/>
                <a:gd name="T35" fmla="*/ 0 h 1636"/>
                <a:gd name="T36" fmla="*/ 0 w 2764"/>
                <a:gd name="T37" fmla="*/ 0 h 1636"/>
                <a:gd name="T38" fmla="*/ 0 w 2764"/>
                <a:gd name="T39" fmla="*/ 0 h 1636"/>
                <a:gd name="T40" fmla="*/ 0 w 2764"/>
                <a:gd name="T41" fmla="*/ 0 h 1636"/>
                <a:gd name="T42" fmla="*/ 0 w 2764"/>
                <a:gd name="T43" fmla="*/ 0 h 1636"/>
                <a:gd name="T44" fmla="*/ 0 w 2764"/>
                <a:gd name="T45" fmla="*/ 0 h 1636"/>
                <a:gd name="T46" fmla="*/ 0 w 2764"/>
                <a:gd name="T47" fmla="*/ 0 h 1636"/>
                <a:gd name="T48" fmla="*/ 0 w 2764"/>
                <a:gd name="T49" fmla="*/ 0 h 1636"/>
                <a:gd name="T50" fmla="*/ 0 w 2764"/>
                <a:gd name="T51" fmla="*/ 0 h 1636"/>
                <a:gd name="T52" fmla="*/ 0 w 2764"/>
                <a:gd name="T53" fmla="*/ 0 h 1636"/>
                <a:gd name="T54" fmla="*/ 0 w 2764"/>
                <a:gd name="T55" fmla="*/ 0 h 1636"/>
                <a:gd name="T56" fmla="*/ 0 w 2764"/>
                <a:gd name="T57" fmla="*/ 0 h 1636"/>
                <a:gd name="T58" fmla="*/ 0 w 2764"/>
                <a:gd name="T59" fmla="*/ 0 h 1636"/>
                <a:gd name="T60" fmla="*/ 0 w 2764"/>
                <a:gd name="T61" fmla="*/ 0 h 1636"/>
                <a:gd name="T62" fmla="*/ 0 w 2764"/>
                <a:gd name="T63" fmla="*/ 0 h 1636"/>
                <a:gd name="T64" fmla="*/ 0 w 2764"/>
                <a:gd name="T65" fmla="*/ 0 h 16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64"/>
                <a:gd name="T100" fmla="*/ 0 h 1636"/>
                <a:gd name="T101" fmla="*/ 2764 w 2764"/>
                <a:gd name="T102" fmla="*/ 1636 h 16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64" h="1636">
                  <a:moveTo>
                    <a:pt x="9" y="41"/>
                  </a:moveTo>
                  <a:lnTo>
                    <a:pt x="6" y="49"/>
                  </a:lnTo>
                  <a:lnTo>
                    <a:pt x="3" y="57"/>
                  </a:lnTo>
                  <a:lnTo>
                    <a:pt x="1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0" y="87"/>
                  </a:lnTo>
                  <a:lnTo>
                    <a:pt x="1" y="95"/>
                  </a:lnTo>
                  <a:lnTo>
                    <a:pt x="3" y="102"/>
                  </a:lnTo>
                  <a:lnTo>
                    <a:pt x="5" y="110"/>
                  </a:lnTo>
                  <a:lnTo>
                    <a:pt x="8" y="117"/>
                  </a:lnTo>
                  <a:lnTo>
                    <a:pt x="12" y="123"/>
                  </a:lnTo>
                  <a:lnTo>
                    <a:pt x="16" y="129"/>
                  </a:lnTo>
                  <a:lnTo>
                    <a:pt x="21" y="135"/>
                  </a:lnTo>
                  <a:lnTo>
                    <a:pt x="27" y="141"/>
                  </a:lnTo>
                  <a:lnTo>
                    <a:pt x="33" y="145"/>
                  </a:lnTo>
                  <a:lnTo>
                    <a:pt x="40" y="149"/>
                  </a:lnTo>
                  <a:lnTo>
                    <a:pt x="2648" y="1627"/>
                  </a:lnTo>
                  <a:lnTo>
                    <a:pt x="2655" y="1630"/>
                  </a:lnTo>
                  <a:lnTo>
                    <a:pt x="2663" y="1633"/>
                  </a:lnTo>
                  <a:lnTo>
                    <a:pt x="2670" y="1635"/>
                  </a:lnTo>
                  <a:lnTo>
                    <a:pt x="2678" y="1636"/>
                  </a:lnTo>
                  <a:lnTo>
                    <a:pt x="2685" y="1636"/>
                  </a:lnTo>
                  <a:lnTo>
                    <a:pt x="2693" y="1636"/>
                  </a:lnTo>
                  <a:lnTo>
                    <a:pt x="2700" y="1635"/>
                  </a:lnTo>
                  <a:lnTo>
                    <a:pt x="2707" y="1633"/>
                  </a:lnTo>
                  <a:lnTo>
                    <a:pt x="2715" y="1631"/>
                  </a:lnTo>
                  <a:lnTo>
                    <a:pt x="2721" y="1628"/>
                  </a:lnTo>
                  <a:lnTo>
                    <a:pt x="2728" y="1624"/>
                  </a:lnTo>
                  <a:lnTo>
                    <a:pt x="2734" y="1620"/>
                  </a:lnTo>
                  <a:lnTo>
                    <a:pt x="2740" y="1615"/>
                  </a:lnTo>
                  <a:lnTo>
                    <a:pt x="2745" y="1609"/>
                  </a:lnTo>
                  <a:lnTo>
                    <a:pt x="2750" y="1603"/>
                  </a:lnTo>
                  <a:lnTo>
                    <a:pt x="2754" y="1596"/>
                  </a:lnTo>
                  <a:lnTo>
                    <a:pt x="2758" y="1589"/>
                  </a:lnTo>
                  <a:lnTo>
                    <a:pt x="2761" y="1581"/>
                  </a:lnTo>
                  <a:lnTo>
                    <a:pt x="2762" y="1573"/>
                  </a:lnTo>
                  <a:lnTo>
                    <a:pt x="2764" y="1566"/>
                  </a:lnTo>
                  <a:lnTo>
                    <a:pt x="2764" y="1558"/>
                  </a:lnTo>
                  <a:lnTo>
                    <a:pt x="2764" y="1551"/>
                  </a:lnTo>
                  <a:lnTo>
                    <a:pt x="2763" y="1543"/>
                  </a:lnTo>
                  <a:lnTo>
                    <a:pt x="2761" y="1536"/>
                  </a:lnTo>
                  <a:lnTo>
                    <a:pt x="2759" y="1528"/>
                  </a:lnTo>
                  <a:lnTo>
                    <a:pt x="2755" y="1521"/>
                  </a:lnTo>
                  <a:lnTo>
                    <a:pt x="2752" y="1515"/>
                  </a:lnTo>
                  <a:lnTo>
                    <a:pt x="2747" y="1508"/>
                  </a:lnTo>
                  <a:lnTo>
                    <a:pt x="2742" y="1503"/>
                  </a:lnTo>
                  <a:lnTo>
                    <a:pt x="2737" y="1497"/>
                  </a:lnTo>
                  <a:lnTo>
                    <a:pt x="2731" y="1492"/>
                  </a:lnTo>
                  <a:lnTo>
                    <a:pt x="2724" y="1488"/>
                  </a:lnTo>
                  <a:lnTo>
                    <a:pt x="116" y="11"/>
                  </a:lnTo>
                  <a:lnTo>
                    <a:pt x="108" y="8"/>
                  </a:lnTo>
                  <a:lnTo>
                    <a:pt x="101" y="4"/>
                  </a:lnTo>
                  <a:lnTo>
                    <a:pt x="94" y="2"/>
                  </a:lnTo>
                  <a:lnTo>
                    <a:pt x="86" y="1"/>
                  </a:lnTo>
                  <a:lnTo>
                    <a:pt x="78" y="0"/>
                  </a:lnTo>
                  <a:lnTo>
                    <a:pt x="71" y="1"/>
                  </a:lnTo>
                  <a:lnTo>
                    <a:pt x="63" y="2"/>
                  </a:lnTo>
                  <a:lnTo>
                    <a:pt x="56" y="3"/>
                  </a:lnTo>
                  <a:lnTo>
                    <a:pt x="49" y="7"/>
                  </a:lnTo>
                  <a:lnTo>
                    <a:pt x="42" y="10"/>
                  </a:lnTo>
                  <a:lnTo>
                    <a:pt x="36" y="14"/>
                  </a:lnTo>
                  <a:lnTo>
                    <a:pt x="30" y="18"/>
                  </a:lnTo>
                  <a:lnTo>
                    <a:pt x="24" y="23"/>
                  </a:lnTo>
                  <a:lnTo>
                    <a:pt x="18" y="29"/>
                  </a:lnTo>
                  <a:lnTo>
                    <a:pt x="14" y="35"/>
                  </a:lnTo>
                  <a:lnTo>
                    <a:pt x="9" y="41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00" name="Freeform 105"/>
            <p:cNvSpPr>
              <a:spLocks/>
            </p:cNvSpPr>
            <p:nvPr/>
          </p:nvSpPr>
          <p:spPr bwMode="auto">
            <a:xfrm>
              <a:off x="485" y="1889"/>
              <a:ext cx="55" cy="32"/>
            </a:xfrm>
            <a:custGeom>
              <a:avLst/>
              <a:gdLst>
                <a:gd name="T0" fmla="*/ 0 w 2764"/>
                <a:gd name="T1" fmla="*/ 0 h 1636"/>
                <a:gd name="T2" fmla="*/ 0 w 2764"/>
                <a:gd name="T3" fmla="*/ 0 h 1636"/>
                <a:gd name="T4" fmla="*/ 0 w 2764"/>
                <a:gd name="T5" fmla="*/ 0 h 1636"/>
                <a:gd name="T6" fmla="*/ 0 w 2764"/>
                <a:gd name="T7" fmla="*/ 0 h 1636"/>
                <a:gd name="T8" fmla="*/ 0 w 2764"/>
                <a:gd name="T9" fmla="*/ 0 h 1636"/>
                <a:gd name="T10" fmla="*/ 0 w 2764"/>
                <a:gd name="T11" fmla="*/ 0 h 1636"/>
                <a:gd name="T12" fmla="*/ 0 w 2764"/>
                <a:gd name="T13" fmla="*/ 0 h 1636"/>
                <a:gd name="T14" fmla="*/ 0 w 2764"/>
                <a:gd name="T15" fmla="*/ 0 h 1636"/>
                <a:gd name="T16" fmla="*/ 0 w 2764"/>
                <a:gd name="T17" fmla="*/ 0 h 1636"/>
                <a:gd name="T18" fmla="*/ 0 w 2764"/>
                <a:gd name="T19" fmla="*/ 0 h 1636"/>
                <a:gd name="T20" fmla="*/ 0 w 2764"/>
                <a:gd name="T21" fmla="*/ 0 h 1636"/>
                <a:gd name="T22" fmla="*/ 0 w 2764"/>
                <a:gd name="T23" fmla="*/ 0 h 1636"/>
                <a:gd name="T24" fmla="*/ 0 w 2764"/>
                <a:gd name="T25" fmla="*/ 0 h 1636"/>
                <a:gd name="T26" fmla="*/ 0 w 2764"/>
                <a:gd name="T27" fmla="*/ 0 h 1636"/>
                <a:gd name="T28" fmla="*/ 0 w 2764"/>
                <a:gd name="T29" fmla="*/ 0 h 1636"/>
                <a:gd name="T30" fmla="*/ 0 w 2764"/>
                <a:gd name="T31" fmla="*/ 0 h 1636"/>
                <a:gd name="T32" fmla="*/ 0 w 2764"/>
                <a:gd name="T33" fmla="*/ 0 h 1636"/>
                <a:gd name="T34" fmla="*/ 0 w 2764"/>
                <a:gd name="T35" fmla="*/ 0 h 1636"/>
                <a:gd name="T36" fmla="*/ 0 w 2764"/>
                <a:gd name="T37" fmla="*/ 0 h 1636"/>
                <a:gd name="T38" fmla="*/ 0 w 2764"/>
                <a:gd name="T39" fmla="*/ 0 h 1636"/>
                <a:gd name="T40" fmla="*/ 0 w 2764"/>
                <a:gd name="T41" fmla="*/ 0 h 1636"/>
                <a:gd name="T42" fmla="*/ 0 w 2764"/>
                <a:gd name="T43" fmla="*/ 0 h 1636"/>
                <a:gd name="T44" fmla="*/ 0 w 2764"/>
                <a:gd name="T45" fmla="*/ 0 h 1636"/>
                <a:gd name="T46" fmla="*/ 0 w 2764"/>
                <a:gd name="T47" fmla="*/ 0 h 1636"/>
                <a:gd name="T48" fmla="*/ 0 w 2764"/>
                <a:gd name="T49" fmla="*/ 0 h 1636"/>
                <a:gd name="T50" fmla="*/ 0 w 2764"/>
                <a:gd name="T51" fmla="*/ 0 h 1636"/>
                <a:gd name="T52" fmla="*/ 0 w 2764"/>
                <a:gd name="T53" fmla="*/ 0 h 1636"/>
                <a:gd name="T54" fmla="*/ 0 w 2764"/>
                <a:gd name="T55" fmla="*/ 0 h 1636"/>
                <a:gd name="T56" fmla="*/ 0 w 2764"/>
                <a:gd name="T57" fmla="*/ 0 h 1636"/>
                <a:gd name="T58" fmla="*/ 0 w 2764"/>
                <a:gd name="T59" fmla="*/ 0 h 1636"/>
                <a:gd name="T60" fmla="*/ 0 w 2764"/>
                <a:gd name="T61" fmla="*/ 0 h 1636"/>
                <a:gd name="T62" fmla="*/ 0 w 2764"/>
                <a:gd name="T63" fmla="*/ 0 h 1636"/>
                <a:gd name="T64" fmla="*/ 0 w 2764"/>
                <a:gd name="T65" fmla="*/ 0 h 16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64"/>
                <a:gd name="T100" fmla="*/ 0 h 1636"/>
                <a:gd name="T101" fmla="*/ 2764 w 2764"/>
                <a:gd name="T102" fmla="*/ 1636 h 16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64" h="1636">
                  <a:moveTo>
                    <a:pt x="9" y="41"/>
                  </a:moveTo>
                  <a:lnTo>
                    <a:pt x="6" y="49"/>
                  </a:lnTo>
                  <a:lnTo>
                    <a:pt x="3" y="56"/>
                  </a:lnTo>
                  <a:lnTo>
                    <a:pt x="1" y="64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86"/>
                  </a:lnTo>
                  <a:lnTo>
                    <a:pt x="1" y="95"/>
                  </a:lnTo>
                  <a:lnTo>
                    <a:pt x="3" y="102"/>
                  </a:lnTo>
                  <a:lnTo>
                    <a:pt x="5" y="109"/>
                  </a:lnTo>
                  <a:lnTo>
                    <a:pt x="8" y="116"/>
                  </a:lnTo>
                  <a:lnTo>
                    <a:pt x="12" y="122"/>
                  </a:lnTo>
                  <a:lnTo>
                    <a:pt x="16" y="128"/>
                  </a:lnTo>
                  <a:lnTo>
                    <a:pt x="21" y="134"/>
                  </a:lnTo>
                  <a:lnTo>
                    <a:pt x="27" y="140"/>
                  </a:lnTo>
                  <a:lnTo>
                    <a:pt x="33" y="145"/>
                  </a:lnTo>
                  <a:lnTo>
                    <a:pt x="40" y="150"/>
                  </a:lnTo>
                  <a:lnTo>
                    <a:pt x="2648" y="1627"/>
                  </a:lnTo>
                  <a:lnTo>
                    <a:pt x="2655" y="1630"/>
                  </a:lnTo>
                  <a:lnTo>
                    <a:pt x="2663" y="1633"/>
                  </a:lnTo>
                  <a:lnTo>
                    <a:pt x="2670" y="1635"/>
                  </a:lnTo>
                  <a:lnTo>
                    <a:pt x="2678" y="1636"/>
                  </a:lnTo>
                  <a:lnTo>
                    <a:pt x="2685" y="1636"/>
                  </a:lnTo>
                  <a:lnTo>
                    <a:pt x="2693" y="1636"/>
                  </a:lnTo>
                  <a:lnTo>
                    <a:pt x="2700" y="1635"/>
                  </a:lnTo>
                  <a:lnTo>
                    <a:pt x="2707" y="1633"/>
                  </a:lnTo>
                  <a:lnTo>
                    <a:pt x="2715" y="1631"/>
                  </a:lnTo>
                  <a:lnTo>
                    <a:pt x="2721" y="1628"/>
                  </a:lnTo>
                  <a:lnTo>
                    <a:pt x="2728" y="1624"/>
                  </a:lnTo>
                  <a:lnTo>
                    <a:pt x="2734" y="1619"/>
                  </a:lnTo>
                  <a:lnTo>
                    <a:pt x="2740" y="1614"/>
                  </a:lnTo>
                  <a:lnTo>
                    <a:pt x="2745" y="1608"/>
                  </a:lnTo>
                  <a:lnTo>
                    <a:pt x="2750" y="1602"/>
                  </a:lnTo>
                  <a:lnTo>
                    <a:pt x="2754" y="1595"/>
                  </a:lnTo>
                  <a:lnTo>
                    <a:pt x="2758" y="1588"/>
                  </a:lnTo>
                  <a:lnTo>
                    <a:pt x="2761" y="1581"/>
                  </a:lnTo>
                  <a:lnTo>
                    <a:pt x="2762" y="1573"/>
                  </a:lnTo>
                  <a:lnTo>
                    <a:pt x="2764" y="1565"/>
                  </a:lnTo>
                  <a:lnTo>
                    <a:pt x="2764" y="1557"/>
                  </a:lnTo>
                  <a:lnTo>
                    <a:pt x="2764" y="1550"/>
                  </a:lnTo>
                  <a:lnTo>
                    <a:pt x="2763" y="1542"/>
                  </a:lnTo>
                  <a:lnTo>
                    <a:pt x="2761" y="1535"/>
                  </a:lnTo>
                  <a:lnTo>
                    <a:pt x="2759" y="1528"/>
                  </a:lnTo>
                  <a:lnTo>
                    <a:pt x="2755" y="1521"/>
                  </a:lnTo>
                  <a:lnTo>
                    <a:pt x="2752" y="1514"/>
                  </a:lnTo>
                  <a:lnTo>
                    <a:pt x="2747" y="1507"/>
                  </a:lnTo>
                  <a:lnTo>
                    <a:pt x="2742" y="1502"/>
                  </a:lnTo>
                  <a:lnTo>
                    <a:pt x="2737" y="1496"/>
                  </a:lnTo>
                  <a:lnTo>
                    <a:pt x="2731" y="1492"/>
                  </a:lnTo>
                  <a:lnTo>
                    <a:pt x="2724" y="1487"/>
                  </a:lnTo>
                  <a:lnTo>
                    <a:pt x="116" y="10"/>
                  </a:lnTo>
                  <a:lnTo>
                    <a:pt x="108" y="7"/>
                  </a:lnTo>
                  <a:lnTo>
                    <a:pt x="101" y="4"/>
                  </a:lnTo>
                  <a:lnTo>
                    <a:pt x="94" y="2"/>
                  </a:lnTo>
                  <a:lnTo>
                    <a:pt x="86" y="1"/>
                  </a:lnTo>
                  <a:lnTo>
                    <a:pt x="78" y="0"/>
                  </a:lnTo>
                  <a:lnTo>
                    <a:pt x="71" y="1"/>
                  </a:lnTo>
                  <a:lnTo>
                    <a:pt x="63" y="2"/>
                  </a:lnTo>
                  <a:lnTo>
                    <a:pt x="56" y="3"/>
                  </a:lnTo>
                  <a:lnTo>
                    <a:pt x="49" y="6"/>
                  </a:lnTo>
                  <a:lnTo>
                    <a:pt x="42" y="9"/>
                  </a:lnTo>
                  <a:lnTo>
                    <a:pt x="36" y="13"/>
                  </a:lnTo>
                  <a:lnTo>
                    <a:pt x="30" y="17"/>
                  </a:lnTo>
                  <a:lnTo>
                    <a:pt x="24" y="22"/>
                  </a:lnTo>
                  <a:lnTo>
                    <a:pt x="18" y="28"/>
                  </a:lnTo>
                  <a:lnTo>
                    <a:pt x="14" y="34"/>
                  </a:lnTo>
                  <a:lnTo>
                    <a:pt x="9" y="41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01" name="Freeform 106"/>
            <p:cNvSpPr>
              <a:spLocks/>
            </p:cNvSpPr>
            <p:nvPr/>
          </p:nvSpPr>
          <p:spPr bwMode="auto">
            <a:xfrm>
              <a:off x="485" y="1897"/>
              <a:ext cx="55" cy="32"/>
            </a:xfrm>
            <a:custGeom>
              <a:avLst/>
              <a:gdLst>
                <a:gd name="T0" fmla="*/ 0 w 2764"/>
                <a:gd name="T1" fmla="*/ 0 h 1637"/>
                <a:gd name="T2" fmla="*/ 0 w 2764"/>
                <a:gd name="T3" fmla="*/ 0 h 1637"/>
                <a:gd name="T4" fmla="*/ 0 w 2764"/>
                <a:gd name="T5" fmla="*/ 0 h 1637"/>
                <a:gd name="T6" fmla="*/ 0 w 2764"/>
                <a:gd name="T7" fmla="*/ 0 h 1637"/>
                <a:gd name="T8" fmla="*/ 0 w 2764"/>
                <a:gd name="T9" fmla="*/ 0 h 1637"/>
                <a:gd name="T10" fmla="*/ 0 w 2764"/>
                <a:gd name="T11" fmla="*/ 0 h 1637"/>
                <a:gd name="T12" fmla="*/ 0 w 2764"/>
                <a:gd name="T13" fmla="*/ 0 h 1637"/>
                <a:gd name="T14" fmla="*/ 0 w 2764"/>
                <a:gd name="T15" fmla="*/ 0 h 1637"/>
                <a:gd name="T16" fmla="*/ 0 w 2764"/>
                <a:gd name="T17" fmla="*/ 0 h 1637"/>
                <a:gd name="T18" fmla="*/ 0 w 2764"/>
                <a:gd name="T19" fmla="*/ 0 h 1637"/>
                <a:gd name="T20" fmla="*/ 0 w 2764"/>
                <a:gd name="T21" fmla="*/ 0 h 1637"/>
                <a:gd name="T22" fmla="*/ 0 w 2764"/>
                <a:gd name="T23" fmla="*/ 0 h 1637"/>
                <a:gd name="T24" fmla="*/ 0 w 2764"/>
                <a:gd name="T25" fmla="*/ 0 h 1637"/>
                <a:gd name="T26" fmla="*/ 0 w 2764"/>
                <a:gd name="T27" fmla="*/ 0 h 1637"/>
                <a:gd name="T28" fmla="*/ 0 w 2764"/>
                <a:gd name="T29" fmla="*/ 0 h 1637"/>
                <a:gd name="T30" fmla="*/ 0 w 2764"/>
                <a:gd name="T31" fmla="*/ 0 h 1637"/>
                <a:gd name="T32" fmla="*/ 0 w 2764"/>
                <a:gd name="T33" fmla="*/ 0 h 1637"/>
                <a:gd name="T34" fmla="*/ 0 w 2764"/>
                <a:gd name="T35" fmla="*/ 0 h 1637"/>
                <a:gd name="T36" fmla="*/ 0 w 2764"/>
                <a:gd name="T37" fmla="*/ 0 h 1637"/>
                <a:gd name="T38" fmla="*/ 0 w 2764"/>
                <a:gd name="T39" fmla="*/ 0 h 1637"/>
                <a:gd name="T40" fmla="*/ 0 w 2764"/>
                <a:gd name="T41" fmla="*/ 0 h 1637"/>
                <a:gd name="T42" fmla="*/ 0 w 2764"/>
                <a:gd name="T43" fmla="*/ 0 h 1637"/>
                <a:gd name="T44" fmla="*/ 0 w 2764"/>
                <a:gd name="T45" fmla="*/ 0 h 1637"/>
                <a:gd name="T46" fmla="*/ 0 w 2764"/>
                <a:gd name="T47" fmla="*/ 0 h 1637"/>
                <a:gd name="T48" fmla="*/ 0 w 2764"/>
                <a:gd name="T49" fmla="*/ 0 h 1637"/>
                <a:gd name="T50" fmla="*/ 0 w 2764"/>
                <a:gd name="T51" fmla="*/ 0 h 1637"/>
                <a:gd name="T52" fmla="*/ 0 w 2764"/>
                <a:gd name="T53" fmla="*/ 0 h 1637"/>
                <a:gd name="T54" fmla="*/ 0 w 2764"/>
                <a:gd name="T55" fmla="*/ 0 h 1637"/>
                <a:gd name="T56" fmla="*/ 0 w 2764"/>
                <a:gd name="T57" fmla="*/ 0 h 1637"/>
                <a:gd name="T58" fmla="*/ 0 w 2764"/>
                <a:gd name="T59" fmla="*/ 0 h 1637"/>
                <a:gd name="T60" fmla="*/ 0 w 2764"/>
                <a:gd name="T61" fmla="*/ 0 h 1637"/>
                <a:gd name="T62" fmla="*/ 0 w 2764"/>
                <a:gd name="T63" fmla="*/ 0 h 1637"/>
                <a:gd name="T64" fmla="*/ 0 w 2764"/>
                <a:gd name="T65" fmla="*/ 0 h 16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64"/>
                <a:gd name="T100" fmla="*/ 0 h 1637"/>
                <a:gd name="T101" fmla="*/ 2764 w 2764"/>
                <a:gd name="T102" fmla="*/ 1637 h 16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64" h="1637">
                  <a:moveTo>
                    <a:pt x="9" y="42"/>
                  </a:moveTo>
                  <a:lnTo>
                    <a:pt x="6" y="49"/>
                  </a:lnTo>
                  <a:lnTo>
                    <a:pt x="3" y="56"/>
                  </a:lnTo>
                  <a:lnTo>
                    <a:pt x="1" y="64"/>
                  </a:lnTo>
                  <a:lnTo>
                    <a:pt x="0" y="71"/>
                  </a:lnTo>
                  <a:lnTo>
                    <a:pt x="0" y="80"/>
                  </a:lnTo>
                  <a:lnTo>
                    <a:pt x="0" y="87"/>
                  </a:lnTo>
                  <a:lnTo>
                    <a:pt x="1" y="95"/>
                  </a:lnTo>
                  <a:lnTo>
                    <a:pt x="3" y="102"/>
                  </a:lnTo>
                  <a:lnTo>
                    <a:pt x="5" y="109"/>
                  </a:lnTo>
                  <a:lnTo>
                    <a:pt x="8" y="116"/>
                  </a:lnTo>
                  <a:lnTo>
                    <a:pt x="12" y="122"/>
                  </a:lnTo>
                  <a:lnTo>
                    <a:pt x="16" y="130"/>
                  </a:lnTo>
                  <a:lnTo>
                    <a:pt x="21" y="135"/>
                  </a:lnTo>
                  <a:lnTo>
                    <a:pt x="27" y="141"/>
                  </a:lnTo>
                  <a:lnTo>
                    <a:pt x="33" y="145"/>
                  </a:lnTo>
                  <a:lnTo>
                    <a:pt x="40" y="150"/>
                  </a:lnTo>
                  <a:lnTo>
                    <a:pt x="2648" y="1627"/>
                  </a:lnTo>
                  <a:lnTo>
                    <a:pt x="2655" y="1630"/>
                  </a:lnTo>
                  <a:lnTo>
                    <a:pt x="2663" y="1633"/>
                  </a:lnTo>
                  <a:lnTo>
                    <a:pt x="2670" y="1635"/>
                  </a:lnTo>
                  <a:lnTo>
                    <a:pt x="2678" y="1636"/>
                  </a:lnTo>
                  <a:lnTo>
                    <a:pt x="2685" y="1637"/>
                  </a:lnTo>
                  <a:lnTo>
                    <a:pt x="2693" y="1636"/>
                  </a:lnTo>
                  <a:lnTo>
                    <a:pt x="2700" y="1635"/>
                  </a:lnTo>
                  <a:lnTo>
                    <a:pt x="2707" y="1633"/>
                  </a:lnTo>
                  <a:lnTo>
                    <a:pt x="2715" y="1631"/>
                  </a:lnTo>
                  <a:lnTo>
                    <a:pt x="2721" y="1628"/>
                  </a:lnTo>
                  <a:lnTo>
                    <a:pt x="2728" y="1624"/>
                  </a:lnTo>
                  <a:lnTo>
                    <a:pt x="2734" y="1620"/>
                  </a:lnTo>
                  <a:lnTo>
                    <a:pt x="2740" y="1615"/>
                  </a:lnTo>
                  <a:lnTo>
                    <a:pt x="2745" y="1609"/>
                  </a:lnTo>
                  <a:lnTo>
                    <a:pt x="2750" y="1602"/>
                  </a:lnTo>
                  <a:lnTo>
                    <a:pt x="2754" y="1595"/>
                  </a:lnTo>
                  <a:lnTo>
                    <a:pt x="2758" y="1588"/>
                  </a:lnTo>
                  <a:lnTo>
                    <a:pt x="2761" y="1581"/>
                  </a:lnTo>
                  <a:lnTo>
                    <a:pt x="2762" y="1573"/>
                  </a:lnTo>
                  <a:lnTo>
                    <a:pt x="2764" y="1566"/>
                  </a:lnTo>
                  <a:lnTo>
                    <a:pt x="2764" y="1558"/>
                  </a:lnTo>
                  <a:lnTo>
                    <a:pt x="2764" y="1550"/>
                  </a:lnTo>
                  <a:lnTo>
                    <a:pt x="2763" y="1542"/>
                  </a:lnTo>
                  <a:lnTo>
                    <a:pt x="2761" y="1535"/>
                  </a:lnTo>
                  <a:lnTo>
                    <a:pt x="2759" y="1528"/>
                  </a:lnTo>
                  <a:lnTo>
                    <a:pt x="2755" y="1521"/>
                  </a:lnTo>
                  <a:lnTo>
                    <a:pt x="2752" y="1515"/>
                  </a:lnTo>
                  <a:lnTo>
                    <a:pt x="2747" y="1508"/>
                  </a:lnTo>
                  <a:lnTo>
                    <a:pt x="2742" y="1503"/>
                  </a:lnTo>
                  <a:lnTo>
                    <a:pt x="2737" y="1496"/>
                  </a:lnTo>
                  <a:lnTo>
                    <a:pt x="2731" y="1491"/>
                  </a:lnTo>
                  <a:lnTo>
                    <a:pt x="2724" y="1487"/>
                  </a:lnTo>
                  <a:lnTo>
                    <a:pt x="116" y="10"/>
                  </a:lnTo>
                  <a:lnTo>
                    <a:pt x="108" y="7"/>
                  </a:lnTo>
                  <a:lnTo>
                    <a:pt x="101" y="4"/>
                  </a:lnTo>
                  <a:lnTo>
                    <a:pt x="94" y="2"/>
                  </a:lnTo>
                  <a:lnTo>
                    <a:pt x="86" y="1"/>
                  </a:lnTo>
                  <a:lnTo>
                    <a:pt x="78" y="0"/>
                  </a:lnTo>
                  <a:lnTo>
                    <a:pt x="71" y="1"/>
                  </a:lnTo>
                  <a:lnTo>
                    <a:pt x="63" y="2"/>
                  </a:lnTo>
                  <a:lnTo>
                    <a:pt x="56" y="3"/>
                  </a:lnTo>
                  <a:lnTo>
                    <a:pt x="49" y="6"/>
                  </a:lnTo>
                  <a:lnTo>
                    <a:pt x="42" y="9"/>
                  </a:lnTo>
                  <a:lnTo>
                    <a:pt x="36" y="13"/>
                  </a:lnTo>
                  <a:lnTo>
                    <a:pt x="30" y="17"/>
                  </a:lnTo>
                  <a:lnTo>
                    <a:pt x="24" y="22"/>
                  </a:lnTo>
                  <a:lnTo>
                    <a:pt x="18" y="29"/>
                  </a:lnTo>
                  <a:lnTo>
                    <a:pt x="14" y="35"/>
                  </a:lnTo>
                  <a:lnTo>
                    <a:pt x="9" y="42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02" name="Freeform 107"/>
            <p:cNvSpPr>
              <a:spLocks/>
            </p:cNvSpPr>
            <p:nvPr/>
          </p:nvSpPr>
          <p:spPr bwMode="auto">
            <a:xfrm>
              <a:off x="485" y="1905"/>
              <a:ext cx="55" cy="32"/>
            </a:xfrm>
            <a:custGeom>
              <a:avLst/>
              <a:gdLst>
                <a:gd name="T0" fmla="*/ 0 w 2764"/>
                <a:gd name="T1" fmla="*/ 0 h 1636"/>
                <a:gd name="T2" fmla="*/ 0 w 2764"/>
                <a:gd name="T3" fmla="*/ 0 h 1636"/>
                <a:gd name="T4" fmla="*/ 0 w 2764"/>
                <a:gd name="T5" fmla="*/ 0 h 1636"/>
                <a:gd name="T6" fmla="*/ 0 w 2764"/>
                <a:gd name="T7" fmla="*/ 0 h 1636"/>
                <a:gd name="T8" fmla="*/ 0 w 2764"/>
                <a:gd name="T9" fmla="*/ 0 h 1636"/>
                <a:gd name="T10" fmla="*/ 0 w 2764"/>
                <a:gd name="T11" fmla="*/ 0 h 1636"/>
                <a:gd name="T12" fmla="*/ 0 w 2764"/>
                <a:gd name="T13" fmla="*/ 0 h 1636"/>
                <a:gd name="T14" fmla="*/ 0 w 2764"/>
                <a:gd name="T15" fmla="*/ 0 h 1636"/>
                <a:gd name="T16" fmla="*/ 0 w 2764"/>
                <a:gd name="T17" fmla="*/ 0 h 1636"/>
                <a:gd name="T18" fmla="*/ 0 w 2764"/>
                <a:gd name="T19" fmla="*/ 0 h 1636"/>
                <a:gd name="T20" fmla="*/ 0 w 2764"/>
                <a:gd name="T21" fmla="*/ 0 h 1636"/>
                <a:gd name="T22" fmla="*/ 0 w 2764"/>
                <a:gd name="T23" fmla="*/ 0 h 1636"/>
                <a:gd name="T24" fmla="*/ 0 w 2764"/>
                <a:gd name="T25" fmla="*/ 0 h 1636"/>
                <a:gd name="T26" fmla="*/ 0 w 2764"/>
                <a:gd name="T27" fmla="*/ 0 h 1636"/>
                <a:gd name="T28" fmla="*/ 0 w 2764"/>
                <a:gd name="T29" fmla="*/ 0 h 1636"/>
                <a:gd name="T30" fmla="*/ 0 w 2764"/>
                <a:gd name="T31" fmla="*/ 0 h 1636"/>
                <a:gd name="T32" fmla="*/ 0 w 2764"/>
                <a:gd name="T33" fmla="*/ 0 h 1636"/>
                <a:gd name="T34" fmla="*/ 0 w 2764"/>
                <a:gd name="T35" fmla="*/ 0 h 1636"/>
                <a:gd name="T36" fmla="*/ 0 w 2764"/>
                <a:gd name="T37" fmla="*/ 0 h 1636"/>
                <a:gd name="T38" fmla="*/ 0 w 2764"/>
                <a:gd name="T39" fmla="*/ 0 h 1636"/>
                <a:gd name="T40" fmla="*/ 0 w 2764"/>
                <a:gd name="T41" fmla="*/ 0 h 1636"/>
                <a:gd name="T42" fmla="*/ 0 w 2764"/>
                <a:gd name="T43" fmla="*/ 0 h 1636"/>
                <a:gd name="T44" fmla="*/ 0 w 2764"/>
                <a:gd name="T45" fmla="*/ 0 h 1636"/>
                <a:gd name="T46" fmla="*/ 0 w 2764"/>
                <a:gd name="T47" fmla="*/ 0 h 1636"/>
                <a:gd name="T48" fmla="*/ 0 w 2764"/>
                <a:gd name="T49" fmla="*/ 0 h 1636"/>
                <a:gd name="T50" fmla="*/ 0 w 2764"/>
                <a:gd name="T51" fmla="*/ 0 h 1636"/>
                <a:gd name="T52" fmla="*/ 0 w 2764"/>
                <a:gd name="T53" fmla="*/ 0 h 1636"/>
                <a:gd name="T54" fmla="*/ 0 w 2764"/>
                <a:gd name="T55" fmla="*/ 0 h 1636"/>
                <a:gd name="T56" fmla="*/ 0 w 2764"/>
                <a:gd name="T57" fmla="*/ 0 h 1636"/>
                <a:gd name="T58" fmla="*/ 0 w 2764"/>
                <a:gd name="T59" fmla="*/ 0 h 1636"/>
                <a:gd name="T60" fmla="*/ 0 w 2764"/>
                <a:gd name="T61" fmla="*/ 0 h 1636"/>
                <a:gd name="T62" fmla="*/ 0 w 2764"/>
                <a:gd name="T63" fmla="*/ 0 h 1636"/>
                <a:gd name="T64" fmla="*/ 0 w 2764"/>
                <a:gd name="T65" fmla="*/ 0 h 16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64"/>
                <a:gd name="T100" fmla="*/ 0 h 1636"/>
                <a:gd name="T101" fmla="*/ 2764 w 2764"/>
                <a:gd name="T102" fmla="*/ 1636 h 16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64" h="1636">
                  <a:moveTo>
                    <a:pt x="9" y="41"/>
                  </a:moveTo>
                  <a:lnTo>
                    <a:pt x="6" y="48"/>
                  </a:lnTo>
                  <a:lnTo>
                    <a:pt x="3" y="55"/>
                  </a:lnTo>
                  <a:lnTo>
                    <a:pt x="1" y="64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86"/>
                  </a:lnTo>
                  <a:lnTo>
                    <a:pt x="1" y="94"/>
                  </a:lnTo>
                  <a:lnTo>
                    <a:pt x="3" y="101"/>
                  </a:lnTo>
                  <a:lnTo>
                    <a:pt x="5" y="109"/>
                  </a:lnTo>
                  <a:lnTo>
                    <a:pt x="8" y="116"/>
                  </a:lnTo>
                  <a:lnTo>
                    <a:pt x="12" y="122"/>
                  </a:lnTo>
                  <a:lnTo>
                    <a:pt x="16" y="129"/>
                  </a:lnTo>
                  <a:lnTo>
                    <a:pt x="21" y="134"/>
                  </a:lnTo>
                  <a:lnTo>
                    <a:pt x="27" y="140"/>
                  </a:lnTo>
                  <a:lnTo>
                    <a:pt x="33" y="144"/>
                  </a:lnTo>
                  <a:lnTo>
                    <a:pt x="40" y="149"/>
                  </a:lnTo>
                  <a:lnTo>
                    <a:pt x="2648" y="1626"/>
                  </a:lnTo>
                  <a:lnTo>
                    <a:pt x="2655" y="1629"/>
                  </a:lnTo>
                  <a:lnTo>
                    <a:pt x="2663" y="1632"/>
                  </a:lnTo>
                  <a:lnTo>
                    <a:pt x="2670" y="1634"/>
                  </a:lnTo>
                  <a:lnTo>
                    <a:pt x="2678" y="1635"/>
                  </a:lnTo>
                  <a:lnTo>
                    <a:pt x="2685" y="1636"/>
                  </a:lnTo>
                  <a:lnTo>
                    <a:pt x="2693" y="1635"/>
                  </a:lnTo>
                  <a:lnTo>
                    <a:pt x="2700" y="1634"/>
                  </a:lnTo>
                  <a:lnTo>
                    <a:pt x="2707" y="1632"/>
                  </a:lnTo>
                  <a:lnTo>
                    <a:pt x="2715" y="1630"/>
                  </a:lnTo>
                  <a:lnTo>
                    <a:pt x="2721" y="1627"/>
                  </a:lnTo>
                  <a:lnTo>
                    <a:pt x="2728" y="1623"/>
                  </a:lnTo>
                  <a:lnTo>
                    <a:pt x="2734" y="1619"/>
                  </a:lnTo>
                  <a:lnTo>
                    <a:pt x="2740" y="1614"/>
                  </a:lnTo>
                  <a:lnTo>
                    <a:pt x="2745" y="1608"/>
                  </a:lnTo>
                  <a:lnTo>
                    <a:pt x="2750" y="1602"/>
                  </a:lnTo>
                  <a:lnTo>
                    <a:pt x="2754" y="1596"/>
                  </a:lnTo>
                  <a:lnTo>
                    <a:pt x="2758" y="1588"/>
                  </a:lnTo>
                  <a:lnTo>
                    <a:pt x="2761" y="1580"/>
                  </a:lnTo>
                  <a:lnTo>
                    <a:pt x="2762" y="1573"/>
                  </a:lnTo>
                  <a:lnTo>
                    <a:pt x="2764" y="1565"/>
                  </a:lnTo>
                  <a:lnTo>
                    <a:pt x="2764" y="1557"/>
                  </a:lnTo>
                  <a:lnTo>
                    <a:pt x="2764" y="1550"/>
                  </a:lnTo>
                  <a:lnTo>
                    <a:pt x="2763" y="1542"/>
                  </a:lnTo>
                  <a:lnTo>
                    <a:pt x="2761" y="1534"/>
                  </a:lnTo>
                  <a:lnTo>
                    <a:pt x="2759" y="1527"/>
                  </a:lnTo>
                  <a:lnTo>
                    <a:pt x="2755" y="1520"/>
                  </a:lnTo>
                  <a:lnTo>
                    <a:pt x="2752" y="1514"/>
                  </a:lnTo>
                  <a:lnTo>
                    <a:pt x="2747" y="1507"/>
                  </a:lnTo>
                  <a:lnTo>
                    <a:pt x="2742" y="1502"/>
                  </a:lnTo>
                  <a:lnTo>
                    <a:pt x="2737" y="1496"/>
                  </a:lnTo>
                  <a:lnTo>
                    <a:pt x="2731" y="1492"/>
                  </a:lnTo>
                  <a:lnTo>
                    <a:pt x="2724" y="1487"/>
                  </a:lnTo>
                  <a:lnTo>
                    <a:pt x="116" y="10"/>
                  </a:lnTo>
                  <a:lnTo>
                    <a:pt x="108" y="7"/>
                  </a:lnTo>
                  <a:lnTo>
                    <a:pt x="101" y="3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3" y="1"/>
                  </a:lnTo>
                  <a:lnTo>
                    <a:pt x="56" y="3"/>
                  </a:lnTo>
                  <a:lnTo>
                    <a:pt x="49" y="5"/>
                  </a:lnTo>
                  <a:lnTo>
                    <a:pt x="42" y="9"/>
                  </a:lnTo>
                  <a:lnTo>
                    <a:pt x="36" y="13"/>
                  </a:lnTo>
                  <a:lnTo>
                    <a:pt x="30" y="17"/>
                  </a:lnTo>
                  <a:lnTo>
                    <a:pt x="24" y="22"/>
                  </a:lnTo>
                  <a:lnTo>
                    <a:pt x="18" y="28"/>
                  </a:lnTo>
                  <a:lnTo>
                    <a:pt x="14" y="34"/>
                  </a:lnTo>
                  <a:lnTo>
                    <a:pt x="9" y="41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03" name="Freeform 108"/>
            <p:cNvSpPr>
              <a:spLocks/>
            </p:cNvSpPr>
            <p:nvPr/>
          </p:nvSpPr>
          <p:spPr bwMode="auto">
            <a:xfrm>
              <a:off x="485" y="1914"/>
              <a:ext cx="55" cy="32"/>
            </a:xfrm>
            <a:custGeom>
              <a:avLst/>
              <a:gdLst>
                <a:gd name="T0" fmla="*/ 0 w 2764"/>
                <a:gd name="T1" fmla="*/ 0 h 1636"/>
                <a:gd name="T2" fmla="*/ 0 w 2764"/>
                <a:gd name="T3" fmla="*/ 0 h 1636"/>
                <a:gd name="T4" fmla="*/ 0 w 2764"/>
                <a:gd name="T5" fmla="*/ 0 h 1636"/>
                <a:gd name="T6" fmla="*/ 0 w 2764"/>
                <a:gd name="T7" fmla="*/ 0 h 1636"/>
                <a:gd name="T8" fmla="*/ 0 w 2764"/>
                <a:gd name="T9" fmla="*/ 0 h 1636"/>
                <a:gd name="T10" fmla="*/ 0 w 2764"/>
                <a:gd name="T11" fmla="*/ 0 h 1636"/>
                <a:gd name="T12" fmla="*/ 0 w 2764"/>
                <a:gd name="T13" fmla="*/ 0 h 1636"/>
                <a:gd name="T14" fmla="*/ 0 w 2764"/>
                <a:gd name="T15" fmla="*/ 0 h 1636"/>
                <a:gd name="T16" fmla="*/ 0 w 2764"/>
                <a:gd name="T17" fmla="*/ 0 h 1636"/>
                <a:gd name="T18" fmla="*/ 0 w 2764"/>
                <a:gd name="T19" fmla="*/ 0 h 1636"/>
                <a:gd name="T20" fmla="*/ 0 w 2764"/>
                <a:gd name="T21" fmla="*/ 0 h 1636"/>
                <a:gd name="T22" fmla="*/ 0 w 2764"/>
                <a:gd name="T23" fmla="*/ 0 h 1636"/>
                <a:gd name="T24" fmla="*/ 0 w 2764"/>
                <a:gd name="T25" fmla="*/ 0 h 1636"/>
                <a:gd name="T26" fmla="*/ 0 w 2764"/>
                <a:gd name="T27" fmla="*/ 0 h 1636"/>
                <a:gd name="T28" fmla="*/ 0 w 2764"/>
                <a:gd name="T29" fmla="*/ 0 h 1636"/>
                <a:gd name="T30" fmla="*/ 0 w 2764"/>
                <a:gd name="T31" fmla="*/ 0 h 1636"/>
                <a:gd name="T32" fmla="*/ 0 w 2764"/>
                <a:gd name="T33" fmla="*/ 0 h 1636"/>
                <a:gd name="T34" fmla="*/ 0 w 2764"/>
                <a:gd name="T35" fmla="*/ 0 h 1636"/>
                <a:gd name="T36" fmla="*/ 0 w 2764"/>
                <a:gd name="T37" fmla="*/ 0 h 1636"/>
                <a:gd name="T38" fmla="*/ 0 w 2764"/>
                <a:gd name="T39" fmla="*/ 0 h 1636"/>
                <a:gd name="T40" fmla="*/ 0 w 2764"/>
                <a:gd name="T41" fmla="*/ 0 h 1636"/>
                <a:gd name="T42" fmla="*/ 0 w 2764"/>
                <a:gd name="T43" fmla="*/ 0 h 1636"/>
                <a:gd name="T44" fmla="*/ 0 w 2764"/>
                <a:gd name="T45" fmla="*/ 0 h 1636"/>
                <a:gd name="T46" fmla="*/ 0 w 2764"/>
                <a:gd name="T47" fmla="*/ 0 h 1636"/>
                <a:gd name="T48" fmla="*/ 0 w 2764"/>
                <a:gd name="T49" fmla="*/ 0 h 1636"/>
                <a:gd name="T50" fmla="*/ 0 w 2764"/>
                <a:gd name="T51" fmla="*/ 0 h 1636"/>
                <a:gd name="T52" fmla="*/ 0 w 2764"/>
                <a:gd name="T53" fmla="*/ 0 h 1636"/>
                <a:gd name="T54" fmla="*/ 0 w 2764"/>
                <a:gd name="T55" fmla="*/ 0 h 1636"/>
                <a:gd name="T56" fmla="*/ 0 w 2764"/>
                <a:gd name="T57" fmla="*/ 0 h 1636"/>
                <a:gd name="T58" fmla="*/ 0 w 2764"/>
                <a:gd name="T59" fmla="*/ 0 h 1636"/>
                <a:gd name="T60" fmla="*/ 0 w 2764"/>
                <a:gd name="T61" fmla="*/ 0 h 1636"/>
                <a:gd name="T62" fmla="*/ 0 w 2764"/>
                <a:gd name="T63" fmla="*/ 0 h 1636"/>
                <a:gd name="T64" fmla="*/ 0 w 2764"/>
                <a:gd name="T65" fmla="*/ 0 h 16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64"/>
                <a:gd name="T100" fmla="*/ 0 h 1636"/>
                <a:gd name="T101" fmla="*/ 2764 w 2764"/>
                <a:gd name="T102" fmla="*/ 1636 h 16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64" h="1636">
                  <a:moveTo>
                    <a:pt x="9" y="41"/>
                  </a:moveTo>
                  <a:lnTo>
                    <a:pt x="6" y="48"/>
                  </a:lnTo>
                  <a:lnTo>
                    <a:pt x="3" y="55"/>
                  </a:lnTo>
                  <a:lnTo>
                    <a:pt x="1" y="63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1" y="94"/>
                  </a:lnTo>
                  <a:lnTo>
                    <a:pt x="3" y="101"/>
                  </a:lnTo>
                  <a:lnTo>
                    <a:pt x="5" y="108"/>
                  </a:lnTo>
                  <a:lnTo>
                    <a:pt x="8" y="115"/>
                  </a:lnTo>
                  <a:lnTo>
                    <a:pt x="12" y="121"/>
                  </a:lnTo>
                  <a:lnTo>
                    <a:pt x="16" y="128"/>
                  </a:lnTo>
                  <a:lnTo>
                    <a:pt x="21" y="133"/>
                  </a:lnTo>
                  <a:lnTo>
                    <a:pt x="27" y="139"/>
                  </a:lnTo>
                  <a:lnTo>
                    <a:pt x="33" y="145"/>
                  </a:lnTo>
                  <a:lnTo>
                    <a:pt x="40" y="149"/>
                  </a:lnTo>
                  <a:lnTo>
                    <a:pt x="2648" y="1626"/>
                  </a:lnTo>
                  <a:lnTo>
                    <a:pt x="2655" y="1629"/>
                  </a:lnTo>
                  <a:lnTo>
                    <a:pt x="2663" y="1632"/>
                  </a:lnTo>
                  <a:lnTo>
                    <a:pt x="2670" y="1634"/>
                  </a:lnTo>
                  <a:lnTo>
                    <a:pt x="2678" y="1635"/>
                  </a:lnTo>
                  <a:lnTo>
                    <a:pt x="2685" y="1636"/>
                  </a:lnTo>
                  <a:lnTo>
                    <a:pt x="2693" y="1635"/>
                  </a:lnTo>
                  <a:lnTo>
                    <a:pt x="2700" y="1634"/>
                  </a:lnTo>
                  <a:lnTo>
                    <a:pt x="2707" y="1633"/>
                  </a:lnTo>
                  <a:lnTo>
                    <a:pt x="2715" y="1630"/>
                  </a:lnTo>
                  <a:lnTo>
                    <a:pt x="2721" y="1627"/>
                  </a:lnTo>
                  <a:lnTo>
                    <a:pt x="2728" y="1623"/>
                  </a:lnTo>
                  <a:lnTo>
                    <a:pt x="2734" y="1618"/>
                  </a:lnTo>
                  <a:lnTo>
                    <a:pt x="2740" y="1613"/>
                  </a:lnTo>
                  <a:lnTo>
                    <a:pt x="2745" y="1607"/>
                  </a:lnTo>
                  <a:lnTo>
                    <a:pt x="2750" y="1601"/>
                  </a:lnTo>
                  <a:lnTo>
                    <a:pt x="2754" y="1594"/>
                  </a:lnTo>
                  <a:lnTo>
                    <a:pt x="2758" y="1587"/>
                  </a:lnTo>
                  <a:lnTo>
                    <a:pt x="2761" y="1580"/>
                  </a:lnTo>
                  <a:lnTo>
                    <a:pt x="2762" y="1573"/>
                  </a:lnTo>
                  <a:lnTo>
                    <a:pt x="2764" y="1564"/>
                  </a:lnTo>
                  <a:lnTo>
                    <a:pt x="2764" y="1556"/>
                  </a:lnTo>
                  <a:lnTo>
                    <a:pt x="2764" y="1549"/>
                  </a:lnTo>
                  <a:lnTo>
                    <a:pt x="2763" y="1542"/>
                  </a:lnTo>
                  <a:lnTo>
                    <a:pt x="2761" y="1534"/>
                  </a:lnTo>
                  <a:lnTo>
                    <a:pt x="2759" y="1527"/>
                  </a:lnTo>
                  <a:lnTo>
                    <a:pt x="2755" y="1520"/>
                  </a:lnTo>
                  <a:lnTo>
                    <a:pt x="2752" y="1513"/>
                  </a:lnTo>
                  <a:lnTo>
                    <a:pt x="2747" y="1507"/>
                  </a:lnTo>
                  <a:lnTo>
                    <a:pt x="2742" y="1501"/>
                  </a:lnTo>
                  <a:lnTo>
                    <a:pt x="2737" y="1495"/>
                  </a:lnTo>
                  <a:lnTo>
                    <a:pt x="2731" y="1491"/>
                  </a:lnTo>
                  <a:lnTo>
                    <a:pt x="2724" y="1486"/>
                  </a:lnTo>
                  <a:lnTo>
                    <a:pt x="116" y="9"/>
                  </a:lnTo>
                  <a:lnTo>
                    <a:pt x="108" y="6"/>
                  </a:lnTo>
                  <a:lnTo>
                    <a:pt x="101" y="3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3" y="1"/>
                  </a:lnTo>
                  <a:lnTo>
                    <a:pt x="56" y="3"/>
                  </a:lnTo>
                  <a:lnTo>
                    <a:pt x="49" y="5"/>
                  </a:lnTo>
                  <a:lnTo>
                    <a:pt x="42" y="8"/>
                  </a:lnTo>
                  <a:lnTo>
                    <a:pt x="36" y="12"/>
                  </a:lnTo>
                  <a:lnTo>
                    <a:pt x="30" y="16"/>
                  </a:lnTo>
                  <a:lnTo>
                    <a:pt x="24" y="21"/>
                  </a:lnTo>
                  <a:lnTo>
                    <a:pt x="18" y="27"/>
                  </a:lnTo>
                  <a:lnTo>
                    <a:pt x="14" y="33"/>
                  </a:lnTo>
                  <a:lnTo>
                    <a:pt x="9" y="41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04" name="Freeform 109"/>
            <p:cNvSpPr>
              <a:spLocks/>
            </p:cNvSpPr>
            <p:nvPr/>
          </p:nvSpPr>
          <p:spPr bwMode="auto">
            <a:xfrm>
              <a:off x="485" y="1922"/>
              <a:ext cx="55" cy="32"/>
            </a:xfrm>
            <a:custGeom>
              <a:avLst/>
              <a:gdLst>
                <a:gd name="T0" fmla="*/ 0 w 2764"/>
                <a:gd name="T1" fmla="*/ 0 h 1636"/>
                <a:gd name="T2" fmla="*/ 0 w 2764"/>
                <a:gd name="T3" fmla="*/ 0 h 1636"/>
                <a:gd name="T4" fmla="*/ 0 w 2764"/>
                <a:gd name="T5" fmla="*/ 0 h 1636"/>
                <a:gd name="T6" fmla="*/ 0 w 2764"/>
                <a:gd name="T7" fmla="*/ 0 h 1636"/>
                <a:gd name="T8" fmla="*/ 0 w 2764"/>
                <a:gd name="T9" fmla="*/ 0 h 1636"/>
                <a:gd name="T10" fmla="*/ 0 w 2764"/>
                <a:gd name="T11" fmla="*/ 0 h 1636"/>
                <a:gd name="T12" fmla="*/ 0 w 2764"/>
                <a:gd name="T13" fmla="*/ 0 h 1636"/>
                <a:gd name="T14" fmla="*/ 0 w 2764"/>
                <a:gd name="T15" fmla="*/ 0 h 1636"/>
                <a:gd name="T16" fmla="*/ 0 w 2764"/>
                <a:gd name="T17" fmla="*/ 0 h 1636"/>
                <a:gd name="T18" fmla="*/ 0 w 2764"/>
                <a:gd name="T19" fmla="*/ 0 h 1636"/>
                <a:gd name="T20" fmla="*/ 0 w 2764"/>
                <a:gd name="T21" fmla="*/ 0 h 1636"/>
                <a:gd name="T22" fmla="*/ 0 w 2764"/>
                <a:gd name="T23" fmla="*/ 0 h 1636"/>
                <a:gd name="T24" fmla="*/ 0 w 2764"/>
                <a:gd name="T25" fmla="*/ 0 h 1636"/>
                <a:gd name="T26" fmla="*/ 0 w 2764"/>
                <a:gd name="T27" fmla="*/ 0 h 1636"/>
                <a:gd name="T28" fmla="*/ 0 w 2764"/>
                <a:gd name="T29" fmla="*/ 0 h 1636"/>
                <a:gd name="T30" fmla="*/ 0 w 2764"/>
                <a:gd name="T31" fmla="*/ 0 h 1636"/>
                <a:gd name="T32" fmla="*/ 0 w 2764"/>
                <a:gd name="T33" fmla="*/ 0 h 1636"/>
                <a:gd name="T34" fmla="*/ 0 w 2764"/>
                <a:gd name="T35" fmla="*/ 0 h 1636"/>
                <a:gd name="T36" fmla="*/ 0 w 2764"/>
                <a:gd name="T37" fmla="*/ 0 h 1636"/>
                <a:gd name="T38" fmla="*/ 0 w 2764"/>
                <a:gd name="T39" fmla="*/ 0 h 1636"/>
                <a:gd name="T40" fmla="*/ 0 w 2764"/>
                <a:gd name="T41" fmla="*/ 0 h 1636"/>
                <a:gd name="T42" fmla="*/ 0 w 2764"/>
                <a:gd name="T43" fmla="*/ 0 h 1636"/>
                <a:gd name="T44" fmla="*/ 0 w 2764"/>
                <a:gd name="T45" fmla="*/ 0 h 1636"/>
                <a:gd name="T46" fmla="*/ 0 w 2764"/>
                <a:gd name="T47" fmla="*/ 0 h 1636"/>
                <a:gd name="T48" fmla="*/ 0 w 2764"/>
                <a:gd name="T49" fmla="*/ 0 h 1636"/>
                <a:gd name="T50" fmla="*/ 0 w 2764"/>
                <a:gd name="T51" fmla="*/ 0 h 1636"/>
                <a:gd name="T52" fmla="*/ 0 w 2764"/>
                <a:gd name="T53" fmla="*/ 0 h 1636"/>
                <a:gd name="T54" fmla="*/ 0 w 2764"/>
                <a:gd name="T55" fmla="*/ 0 h 1636"/>
                <a:gd name="T56" fmla="*/ 0 w 2764"/>
                <a:gd name="T57" fmla="*/ 0 h 1636"/>
                <a:gd name="T58" fmla="*/ 0 w 2764"/>
                <a:gd name="T59" fmla="*/ 0 h 1636"/>
                <a:gd name="T60" fmla="*/ 0 w 2764"/>
                <a:gd name="T61" fmla="*/ 0 h 1636"/>
                <a:gd name="T62" fmla="*/ 0 w 2764"/>
                <a:gd name="T63" fmla="*/ 0 h 1636"/>
                <a:gd name="T64" fmla="*/ 0 w 2764"/>
                <a:gd name="T65" fmla="*/ 0 h 16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64"/>
                <a:gd name="T100" fmla="*/ 0 h 1636"/>
                <a:gd name="T101" fmla="*/ 2764 w 2764"/>
                <a:gd name="T102" fmla="*/ 1636 h 16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64" h="1636">
                  <a:moveTo>
                    <a:pt x="9" y="41"/>
                  </a:moveTo>
                  <a:lnTo>
                    <a:pt x="6" y="48"/>
                  </a:lnTo>
                  <a:lnTo>
                    <a:pt x="3" y="55"/>
                  </a:lnTo>
                  <a:lnTo>
                    <a:pt x="1" y="63"/>
                  </a:lnTo>
                  <a:lnTo>
                    <a:pt x="0" y="70"/>
                  </a:lnTo>
                  <a:lnTo>
                    <a:pt x="0" y="79"/>
                  </a:lnTo>
                  <a:lnTo>
                    <a:pt x="0" y="86"/>
                  </a:lnTo>
                  <a:lnTo>
                    <a:pt x="1" y="94"/>
                  </a:lnTo>
                  <a:lnTo>
                    <a:pt x="3" y="101"/>
                  </a:lnTo>
                  <a:lnTo>
                    <a:pt x="5" y="108"/>
                  </a:lnTo>
                  <a:lnTo>
                    <a:pt x="8" y="115"/>
                  </a:lnTo>
                  <a:lnTo>
                    <a:pt x="12" y="121"/>
                  </a:lnTo>
                  <a:lnTo>
                    <a:pt x="16" y="129"/>
                  </a:lnTo>
                  <a:lnTo>
                    <a:pt x="21" y="134"/>
                  </a:lnTo>
                  <a:lnTo>
                    <a:pt x="27" y="140"/>
                  </a:lnTo>
                  <a:lnTo>
                    <a:pt x="33" y="145"/>
                  </a:lnTo>
                  <a:lnTo>
                    <a:pt x="40" y="149"/>
                  </a:lnTo>
                  <a:lnTo>
                    <a:pt x="2648" y="1626"/>
                  </a:lnTo>
                  <a:lnTo>
                    <a:pt x="2655" y="1629"/>
                  </a:lnTo>
                  <a:lnTo>
                    <a:pt x="2663" y="1632"/>
                  </a:lnTo>
                  <a:lnTo>
                    <a:pt x="2670" y="1634"/>
                  </a:lnTo>
                  <a:lnTo>
                    <a:pt x="2678" y="1635"/>
                  </a:lnTo>
                  <a:lnTo>
                    <a:pt x="2685" y="1636"/>
                  </a:lnTo>
                  <a:lnTo>
                    <a:pt x="2693" y="1635"/>
                  </a:lnTo>
                  <a:lnTo>
                    <a:pt x="2700" y="1634"/>
                  </a:lnTo>
                  <a:lnTo>
                    <a:pt x="2707" y="1633"/>
                  </a:lnTo>
                  <a:lnTo>
                    <a:pt x="2715" y="1630"/>
                  </a:lnTo>
                  <a:lnTo>
                    <a:pt x="2721" y="1627"/>
                  </a:lnTo>
                  <a:lnTo>
                    <a:pt x="2728" y="1623"/>
                  </a:lnTo>
                  <a:lnTo>
                    <a:pt x="2734" y="1619"/>
                  </a:lnTo>
                  <a:lnTo>
                    <a:pt x="2740" y="1614"/>
                  </a:lnTo>
                  <a:lnTo>
                    <a:pt x="2745" y="1609"/>
                  </a:lnTo>
                  <a:lnTo>
                    <a:pt x="2750" y="1601"/>
                  </a:lnTo>
                  <a:lnTo>
                    <a:pt x="2754" y="1595"/>
                  </a:lnTo>
                  <a:lnTo>
                    <a:pt x="2758" y="1587"/>
                  </a:lnTo>
                  <a:lnTo>
                    <a:pt x="2761" y="1580"/>
                  </a:lnTo>
                  <a:lnTo>
                    <a:pt x="2762" y="1573"/>
                  </a:lnTo>
                  <a:lnTo>
                    <a:pt x="2764" y="1565"/>
                  </a:lnTo>
                  <a:lnTo>
                    <a:pt x="2764" y="1558"/>
                  </a:lnTo>
                  <a:lnTo>
                    <a:pt x="2764" y="1549"/>
                  </a:lnTo>
                  <a:lnTo>
                    <a:pt x="2763" y="1542"/>
                  </a:lnTo>
                  <a:lnTo>
                    <a:pt x="2761" y="1534"/>
                  </a:lnTo>
                  <a:lnTo>
                    <a:pt x="2759" y="1527"/>
                  </a:lnTo>
                  <a:lnTo>
                    <a:pt x="2755" y="1520"/>
                  </a:lnTo>
                  <a:lnTo>
                    <a:pt x="2752" y="1514"/>
                  </a:lnTo>
                  <a:lnTo>
                    <a:pt x="2747" y="1508"/>
                  </a:lnTo>
                  <a:lnTo>
                    <a:pt x="2742" y="1501"/>
                  </a:lnTo>
                  <a:lnTo>
                    <a:pt x="2737" y="1495"/>
                  </a:lnTo>
                  <a:lnTo>
                    <a:pt x="2731" y="1491"/>
                  </a:lnTo>
                  <a:lnTo>
                    <a:pt x="2724" y="1486"/>
                  </a:lnTo>
                  <a:lnTo>
                    <a:pt x="116" y="9"/>
                  </a:lnTo>
                  <a:lnTo>
                    <a:pt x="108" y="6"/>
                  </a:lnTo>
                  <a:lnTo>
                    <a:pt x="101" y="3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3" y="1"/>
                  </a:lnTo>
                  <a:lnTo>
                    <a:pt x="56" y="3"/>
                  </a:lnTo>
                  <a:lnTo>
                    <a:pt x="49" y="5"/>
                  </a:lnTo>
                  <a:lnTo>
                    <a:pt x="42" y="8"/>
                  </a:lnTo>
                  <a:lnTo>
                    <a:pt x="36" y="12"/>
                  </a:lnTo>
                  <a:lnTo>
                    <a:pt x="30" y="16"/>
                  </a:lnTo>
                  <a:lnTo>
                    <a:pt x="24" y="21"/>
                  </a:lnTo>
                  <a:lnTo>
                    <a:pt x="18" y="28"/>
                  </a:lnTo>
                  <a:lnTo>
                    <a:pt x="14" y="34"/>
                  </a:lnTo>
                  <a:lnTo>
                    <a:pt x="9" y="41"/>
                  </a:lnTo>
                  <a:close/>
                </a:path>
              </a:pathLst>
            </a:custGeom>
            <a:solidFill>
              <a:srgbClr val="9F9E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05" name="Freeform 110"/>
            <p:cNvSpPr>
              <a:spLocks/>
            </p:cNvSpPr>
            <p:nvPr/>
          </p:nvSpPr>
          <p:spPr bwMode="auto">
            <a:xfrm>
              <a:off x="479" y="2027"/>
              <a:ext cx="68" cy="40"/>
            </a:xfrm>
            <a:custGeom>
              <a:avLst/>
              <a:gdLst>
                <a:gd name="T0" fmla="*/ 0 w 3426"/>
                <a:gd name="T1" fmla="*/ 0 h 2035"/>
                <a:gd name="T2" fmla="*/ 0 w 3426"/>
                <a:gd name="T3" fmla="*/ 0 h 2035"/>
                <a:gd name="T4" fmla="*/ 0 w 3426"/>
                <a:gd name="T5" fmla="*/ 0 h 2035"/>
                <a:gd name="T6" fmla="*/ 0 w 3426"/>
                <a:gd name="T7" fmla="*/ 0 h 2035"/>
                <a:gd name="T8" fmla="*/ 0 w 3426"/>
                <a:gd name="T9" fmla="*/ 0 h 2035"/>
                <a:gd name="T10" fmla="*/ 0 w 3426"/>
                <a:gd name="T11" fmla="*/ 0 h 2035"/>
                <a:gd name="T12" fmla="*/ 0 w 3426"/>
                <a:gd name="T13" fmla="*/ 0 h 2035"/>
                <a:gd name="T14" fmla="*/ 0 w 3426"/>
                <a:gd name="T15" fmla="*/ 0 h 2035"/>
                <a:gd name="T16" fmla="*/ 0 w 3426"/>
                <a:gd name="T17" fmla="*/ 0 h 2035"/>
                <a:gd name="T18" fmla="*/ 0 w 3426"/>
                <a:gd name="T19" fmla="*/ 0 h 2035"/>
                <a:gd name="T20" fmla="*/ 0 w 3426"/>
                <a:gd name="T21" fmla="*/ 0 h 2035"/>
                <a:gd name="T22" fmla="*/ 0 w 3426"/>
                <a:gd name="T23" fmla="*/ 0 h 2035"/>
                <a:gd name="T24" fmla="*/ 0 w 3426"/>
                <a:gd name="T25" fmla="*/ 0 h 2035"/>
                <a:gd name="T26" fmla="*/ 0 w 3426"/>
                <a:gd name="T27" fmla="*/ 0 h 2035"/>
                <a:gd name="T28" fmla="*/ 0 w 3426"/>
                <a:gd name="T29" fmla="*/ 0 h 2035"/>
                <a:gd name="T30" fmla="*/ 0 w 3426"/>
                <a:gd name="T31" fmla="*/ 0 h 2035"/>
                <a:gd name="T32" fmla="*/ 0 w 3426"/>
                <a:gd name="T33" fmla="*/ 0 h 2035"/>
                <a:gd name="T34" fmla="*/ 0 w 3426"/>
                <a:gd name="T35" fmla="*/ 0 h 2035"/>
                <a:gd name="T36" fmla="*/ 0 w 3426"/>
                <a:gd name="T37" fmla="*/ 0 h 2035"/>
                <a:gd name="T38" fmla="*/ 0 w 3426"/>
                <a:gd name="T39" fmla="*/ 0 h 2035"/>
                <a:gd name="T40" fmla="*/ 0 w 3426"/>
                <a:gd name="T41" fmla="*/ 0 h 2035"/>
                <a:gd name="T42" fmla="*/ 0 w 3426"/>
                <a:gd name="T43" fmla="*/ 0 h 2035"/>
                <a:gd name="T44" fmla="*/ 0 w 3426"/>
                <a:gd name="T45" fmla="*/ 0 h 2035"/>
                <a:gd name="T46" fmla="*/ 0 w 3426"/>
                <a:gd name="T47" fmla="*/ 0 h 2035"/>
                <a:gd name="T48" fmla="*/ 0 w 3426"/>
                <a:gd name="T49" fmla="*/ 0 h 2035"/>
                <a:gd name="T50" fmla="*/ 0 w 3426"/>
                <a:gd name="T51" fmla="*/ 0 h 2035"/>
                <a:gd name="T52" fmla="*/ 0 w 3426"/>
                <a:gd name="T53" fmla="*/ 0 h 2035"/>
                <a:gd name="T54" fmla="*/ 0 w 3426"/>
                <a:gd name="T55" fmla="*/ 0 h 2035"/>
                <a:gd name="T56" fmla="*/ 0 w 3426"/>
                <a:gd name="T57" fmla="*/ 0 h 2035"/>
                <a:gd name="T58" fmla="*/ 0 w 3426"/>
                <a:gd name="T59" fmla="*/ 0 h 2035"/>
                <a:gd name="T60" fmla="*/ 0 w 3426"/>
                <a:gd name="T61" fmla="*/ 0 h 2035"/>
                <a:gd name="T62" fmla="*/ 0 w 3426"/>
                <a:gd name="T63" fmla="*/ 0 h 2035"/>
                <a:gd name="T64" fmla="*/ 0 w 3426"/>
                <a:gd name="T65" fmla="*/ 0 h 20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26"/>
                <a:gd name="T100" fmla="*/ 0 h 2035"/>
                <a:gd name="T101" fmla="*/ 3426 w 3426"/>
                <a:gd name="T102" fmla="*/ 2035 h 20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26" h="2035">
                  <a:moveTo>
                    <a:pt x="10" y="41"/>
                  </a:moveTo>
                  <a:lnTo>
                    <a:pt x="6" y="48"/>
                  </a:lnTo>
                  <a:lnTo>
                    <a:pt x="3" y="56"/>
                  </a:lnTo>
                  <a:lnTo>
                    <a:pt x="1" y="63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1" y="94"/>
                  </a:lnTo>
                  <a:lnTo>
                    <a:pt x="3" y="101"/>
                  </a:lnTo>
                  <a:lnTo>
                    <a:pt x="5" y="108"/>
                  </a:lnTo>
                  <a:lnTo>
                    <a:pt x="8" y="115"/>
                  </a:lnTo>
                  <a:lnTo>
                    <a:pt x="12" y="122"/>
                  </a:lnTo>
                  <a:lnTo>
                    <a:pt x="16" y="129"/>
                  </a:lnTo>
                  <a:lnTo>
                    <a:pt x="21" y="135"/>
                  </a:lnTo>
                  <a:lnTo>
                    <a:pt x="26" y="140"/>
                  </a:lnTo>
                  <a:lnTo>
                    <a:pt x="33" y="145"/>
                  </a:lnTo>
                  <a:lnTo>
                    <a:pt x="39" y="149"/>
                  </a:lnTo>
                  <a:lnTo>
                    <a:pt x="3310" y="2025"/>
                  </a:lnTo>
                  <a:lnTo>
                    <a:pt x="3317" y="2029"/>
                  </a:lnTo>
                  <a:lnTo>
                    <a:pt x="3325" y="2031"/>
                  </a:lnTo>
                  <a:lnTo>
                    <a:pt x="3332" y="2034"/>
                  </a:lnTo>
                  <a:lnTo>
                    <a:pt x="3340" y="2035"/>
                  </a:lnTo>
                  <a:lnTo>
                    <a:pt x="3347" y="2035"/>
                  </a:lnTo>
                  <a:lnTo>
                    <a:pt x="3355" y="2035"/>
                  </a:lnTo>
                  <a:lnTo>
                    <a:pt x="3362" y="2034"/>
                  </a:lnTo>
                  <a:lnTo>
                    <a:pt x="3369" y="2032"/>
                  </a:lnTo>
                  <a:lnTo>
                    <a:pt x="3376" y="2030"/>
                  </a:lnTo>
                  <a:lnTo>
                    <a:pt x="3383" y="2027"/>
                  </a:lnTo>
                  <a:lnTo>
                    <a:pt x="3390" y="2023"/>
                  </a:lnTo>
                  <a:lnTo>
                    <a:pt x="3396" y="2019"/>
                  </a:lnTo>
                  <a:lnTo>
                    <a:pt x="3402" y="2014"/>
                  </a:lnTo>
                  <a:lnTo>
                    <a:pt x="3407" y="2007"/>
                  </a:lnTo>
                  <a:lnTo>
                    <a:pt x="3412" y="2001"/>
                  </a:lnTo>
                  <a:lnTo>
                    <a:pt x="3416" y="1995"/>
                  </a:lnTo>
                  <a:lnTo>
                    <a:pt x="3420" y="1987"/>
                  </a:lnTo>
                  <a:lnTo>
                    <a:pt x="3423" y="1980"/>
                  </a:lnTo>
                  <a:lnTo>
                    <a:pt x="3424" y="1973"/>
                  </a:lnTo>
                  <a:lnTo>
                    <a:pt x="3426" y="1965"/>
                  </a:lnTo>
                  <a:lnTo>
                    <a:pt x="3426" y="1957"/>
                  </a:lnTo>
                  <a:lnTo>
                    <a:pt x="3426" y="1949"/>
                  </a:lnTo>
                  <a:lnTo>
                    <a:pt x="3425" y="1942"/>
                  </a:lnTo>
                  <a:lnTo>
                    <a:pt x="3423" y="1934"/>
                  </a:lnTo>
                  <a:lnTo>
                    <a:pt x="3421" y="1927"/>
                  </a:lnTo>
                  <a:lnTo>
                    <a:pt x="3418" y="1920"/>
                  </a:lnTo>
                  <a:lnTo>
                    <a:pt x="3414" y="1914"/>
                  </a:lnTo>
                  <a:lnTo>
                    <a:pt x="3410" y="1906"/>
                  </a:lnTo>
                  <a:lnTo>
                    <a:pt x="3405" y="1901"/>
                  </a:lnTo>
                  <a:lnTo>
                    <a:pt x="3399" y="1895"/>
                  </a:lnTo>
                  <a:lnTo>
                    <a:pt x="3393" y="1890"/>
                  </a:lnTo>
                  <a:lnTo>
                    <a:pt x="3386" y="1886"/>
                  </a:lnTo>
                  <a:lnTo>
                    <a:pt x="116" y="10"/>
                  </a:lnTo>
                  <a:lnTo>
                    <a:pt x="109" y="7"/>
                  </a:lnTo>
                  <a:lnTo>
                    <a:pt x="101" y="4"/>
                  </a:lnTo>
                  <a:lnTo>
                    <a:pt x="94" y="2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4" y="2"/>
                  </a:lnTo>
                  <a:lnTo>
                    <a:pt x="57" y="3"/>
                  </a:lnTo>
                  <a:lnTo>
                    <a:pt x="50" y="6"/>
                  </a:lnTo>
                  <a:lnTo>
                    <a:pt x="43" y="9"/>
                  </a:lnTo>
                  <a:lnTo>
                    <a:pt x="36" y="12"/>
                  </a:lnTo>
                  <a:lnTo>
                    <a:pt x="30" y="17"/>
                  </a:lnTo>
                  <a:lnTo>
                    <a:pt x="24" y="23"/>
                  </a:lnTo>
                  <a:lnTo>
                    <a:pt x="19" y="28"/>
                  </a:lnTo>
                  <a:lnTo>
                    <a:pt x="14" y="34"/>
                  </a:lnTo>
                  <a:lnTo>
                    <a:pt x="10" y="41"/>
                  </a:lnTo>
                  <a:close/>
                </a:path>
              </a:pathLst>
            </a:custGeom>
            <a:solidFill>
              <a:srgbClr val="B4B4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06" name="Freeform 111"/>
            <p:cNvSpPr>
              <a:spLocks/>
            </p:cNvSpPr>
            <p:nvPr/>
          </p:nvSpPr>
          <p:spPr bwMode="auto">
            <a:xfrm>
              <a:off x="479" y="2035"/>
              <a:ext cx="68" cy="40"/>
            </a:xfrm>
            <a:custGeom>
              <a:avLst/>
              <a:gdLst>
                <a:gd name="T0" fmla="*/ 0 w 3426"/>
                <a:gd name="T1" fmla="*/ 0 h 2035"/>
                <a:gd name="T2" fmla="*/ 0 w 3426"/>
                <a:gd name="T3" fmla="*/ 0 h 2035"/>
                <a:gd name="T4" fmla="*/ 0 w 3426"/>
                <a:gd name="T5" fmla="*/ 0 h 2035"/>
                <a:gd name="T6" fmla="*/ 0 w 3426"/>
                <a:gd name="T7" fmla="*/ 0 h 2035"/>
                <a:gd name="T8" fmla="*/ 0 w 3426"/>
                <a:gd name="T9" fmla="*/ 0 h 2035"/>
                <a:gd name="T10" fmla="*/ 0 w 3426"/>
                <a:gd name="T11" fmla="*/ 0 h 2035"/>
                <a:gd name="T12" fmla="*/ 0 w 3426"/>
                <a:gd name="T13" fmla="*/ 0 h 2035"/>
                <a:gd name="T14" fmla="*/ 0 w 3426"/>
                <a:gd name="T15" fmla="*/ 0 h 2035"/>
                <a:gd name="T16" fmla="*/ 0 w 3426"/>
                <a:gd name="T17" fmla="*/ 0 h 2035"/>
                <a:gd name="T18" fmla="*/ 0 w 3426"/>
                <a:gd name="T19" fmla="*/ 0 h 2035"/>
                <a:gd name="T20" fmla="*/ 0 w 3426"/>
                <a:gd name="T21" fmla="*/ 0 h 2035"/>
                <a:gd name="T22" fmla="*/ 0 w 3426"/>
                <a:gd name="T23" fmla="*/ 0 h 2035"/>
                <a:gd name="T24" fmla="*/ 0 w 3426"/>
                <a:gd name="T25" fmla="*/ 0 h 2035"/>
                <a:gd name="T26" fmla="*/ 0 w 3426"/>
                <a:gd name="T27" fmla="*/ 0 h 2035"/>
                <a:gd name="T28" fmla="*/ 0 w 3426"/>
                <a:gd name="T29" fmla="*/ 0 h 2035"/>
                <a:gd name="T30" fmla="*/ 0 w 3426"/>
                <a:gd name="T31" fmla="*/ 0 h 2035"/>
                <a:gd name="T32" fmla="*/ 0 w 3426"/>
                <a:gd name="T33" fmla="*/ 0 h 2035"/>
                <a:gd name="T34" fmla="*/ 0 w 3426"/>
                <a:gd name="T35" fmla="*/ 0 h 2035"/>
                <a:gd name="T36" fmla="*/ 0 w 3426"/>
                <a:gd name="T37" fmla="*/ 0 h 2035"/>
                <a:gd name="T38" fmla="*/ 0 w 3426"/>
                <a:gd name="T39" fmla="*/ 0 h 2035"/>
                <a:gd name="T40" fmla="*/ 0 w 3426"/>
                <a:gd name="T41" fmla="*/ 0 h 2035"/>
                <a:gd name="T42" fmla="*/ 0 w 3426"/>
                <a:gd name="T43" fmla="*/ 0 h 2035"/>
                <a:gd name="T44" fmla="*/ 0 w 3426"/>
                <a:gd name="T45" fmla="*/ 0 h 2035"/>
                <a:gd name="T46" fmla="*/ 0 w 3426"/>
                <a:gd name="T47" fmla="*/ 0 h 2035"/>
                <a:gd name="T48" fmla="*/ 0 w 3426"/>
                <a:gd name="T49" fmla="*/ 0 h 2035"/>
                <a:gd name="T50" fmla="*/ 0 w 3426"/>
                <a:gd name="T51" fmla="*/ 0 h 2035"/>
                <a:gd name="T52" fmla="*/ 0 w 3426"/>
                <a:gd name="T53" fmla="*/ 0 h 2035"/>
                <a:gd name="T54" fmla="*/ 0 w 3426"/>
                <a:gd name="T55" fmla="*/ 0 h 2035"/>
                <a:gd name="T56" fmla="*/ 0 w 3426"/>
                <a:gd name="T57" fmla="*/ 0 h 2035"/>
                <a:gd name="T58" fmla="*/ 0 w 3426"/>
                <a:gd name="T59" fmla="*/ 0 h 2035"/>
                <a:gd name="T60" fmla="*/ 0 w 3426"/>
                <a:gd name="T61" fmla="*/ 0 h 2035"/>
                <a:gd name="T62" fmla="*/ 0 w 3426"/>
                <a:gd name="T63" fmla="*/ 0 h 2035"/>
                <a:gd name="T64" fmla="*/ 0 w 3426"/>
                <a:gd name="T65" fmla="*/ 0 h 20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26"/>
                <a:gd name="T100" fmla="*/ 0 h 2035"/>
                <a:gd name="T101" fmla="*/ 3426 w 3426"/>
                <a:gd name="T102" fmla="*/ 2035 h 20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26" h="2035">
                  <a:moveTo>
                    <a:pt x="10" y="41"/>
                  </a:moveTo>
                  <a:lnTo>
                    <a:pt x="6" y="48"/>
                  </a:lnTo>
                  <a:lnTo>
                    <a:pt x="3" y="55"/>
                  </a:lnTo>
                  <a:lnTo>
                    <a:pt x="1" y="64"/>
                  </a:lnTo>
                  <a:lnTo>
                    <a:pt x="0" y="71"/>
                  </a:lnTo>
                  <a:lnTo>
                    <a:pt x="0" y="79"/>
                  </a:lnTo>
                  <a:lnTo>
                    <a:pt x="0" y="87"/>
                  </a:lnTo>
                  <a:lnTo>
                    <a:pt x="1" y="94"/>
                  </a:lnTo>
                  <a:lnTo>
                    <a:pt x="3" y="101"/>
                  </a:lnTo>
                  <a:lnTo>
                    <a:pt x="5" y="109"/>
                  </a:lnTo>
                  <a:lnTo>
                    <a:pt x="8" y="116"/>
                  </a:lnTo>
                  <a:lnTo>
                    <a:pt x="12" y="123"/>
                  </a:lnTo>
                  <a:lnTo>
                    <a:pt x="16" y="129"/>
                  </a:lnTo>
                  <a:lnTo>
                    <a:pt x="21" y="135"/>
                  </a:lnTo>
                  <a:lnTo>
                    <a:pt x="26" y="140"/>
                  </a:lnTo>
                  <a:lnTo>
                    <a:pt x="33" y="145"/>
                  </a:lnTo>
                  <a:lnTo>
                    <a:pt x="39" y="149"/>
                  </a:lnTo>
                  <a:lnTo>
                    <a:pt x="3310" y="2025"/>
                  </a:lnTo>
                  <a:lnTo>
                    <a:pt x="3317" y="2029"/>
                  </a:lnTo>
                  <a:lnTo>
                    <a:pt x="3325" y="2032"/>
                  </a:lnTo>
                  <a:lnTo>
                    <a:pt x="3332" y="2034"/>
                  </a:lnTo>
                  <a:lnTo>
                    <a:pt x="3340" y="2035"/>
                  </a:lnTo>
                  <a:lnTo>
                    <a:pt x="3347" y="2035"/>
                  </a:lnTo>
                  <a:lnTo>
                    <a:pt x="3355" y="2035"/>
                  </a:lnTo>
                  <a:lnTo>
                    <a:pt x="3362" y="2034"/>
                  </a:lnTo>
                  <a:lnTo>
                    <a:pt x="3369" y="2032"/>
                  </a:lnTo>
                  <a:lnTo>
                    <a:pt x="3376" y="2030"/>
                  </a:lnTo>
                  <a:lnTo>
                    <a:pt x="3383" y="2027"/>
                  </a:lnTo>
                  <a:lnTo>
                    <a:pt x="3390" y="2023"/>
                  </a:lnTo>
                  <a:lnTo>
                    <a:pt x="3396" y="2019"/>
                  </a:lnTo>
                  <a:lnTo>
                    <a:pt x="3402" y="2014"/>
                  </a:lnTo>
                  <a:lnTo>
                    <a:pt x="3407" y="2008"/>
                  </a:lnTo>
                  <a:lnTo>
                    <a:pt x="3412" y="2002"/>
                  </a:lnTo>
                  <a:lnTo>
                    <a:pt x="3416" y="1994"/>
                  </a:lnTo>
                  <a:lnTo>
                    <a:pt x="3420" y="1987"/>
                  </a:lnTo>
                  <a:lnTo>
                    <a:pt x="3423" y="1980"/>
                  </a:lnTo>
                  <a:lnTo>
                    <a:pt x="3424" y="1973"/>
                  </a:lnTo>
                  <a:lnTo>
                    <a:pt x="3426" y="1965"/>
                  </a:lnTo>
                  <a:lnTo>
                    <a:pt x="3426" y="1958"/>
                  </a:lnTo>
                  <a:lnTo>
                    <a:pt x="3426" y="1950"/>
                  </a:lnTo>
                  <a:lnTo>
                    <a:pt x="3425" y="1942"/>
                  </a:lnTo>
                  <a:lnTo>
                    <a:pt x="3423" y="1934"/>
                  </a:lnTo>
                  <a:lnTo>
                    <a:pt x="3421" y="1927"/>
                  </a:lnTo>
                  <a:lnTo>
                    <a:pt x="3418" y="1920"/>
                  </a:lnTo>
                  <a:lnTo>
                    <a:pt x="3414" y="1914"/>
                  </a:lnTo>
                  <a:lnTo>
                    <a:pt x="3410" y="1908"/>
                  </a:lnTo>
                  <a:lnTo>
                    <a:pt x="3405" y="1902"/>
                  </a:lnTo>
                  <a:lnTo>
                    <a:pt x="3399" y="1896"/>
                  </a:lnTo>
                  <a:lnTo>
                    <a:pt x="3393" y="1891"/>
                  </a:lnTo>
                  <a:lnTo>
                    <a:pt x="3386" y="1886"/>
                  </a:lnTo>
                  <a:lnTo>
                    <a:pt x="116" y="11"/>
                  </a:lnTo>
                  <a:lnTo>
                    <a:pt x="109" y="8"/>
                  </a:lnTo>
                  <a:lnTo>
                    <a:pt x="101" y="4"/>
                  </a:lnTo>
                  <a:lnTo>
                    <a:pt x="94" y="2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4" y="2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6" y="13"/>
                  </a:lnTo>
                  <a:lnTo>
                    <a:pt x="30" y="18"/>
                  </a:lnTo>
                  <a:lnTo>
                    <a:pt x="24" y="23"/>
                  </a:lnTo>
                  <a:lnTo>
                    <a:pt x="19" y="28"/>
                  </a:lnTo>
                  <a:lnTo>
                    <a:pt x="14" y="34"/>
                  </a:lnTo>
                  <a:lnTo>
                    <a:pt x="10" y="41"/>
                  </a:lnTo>
                  <a:close/>
                </a:path>
              </a:pathLst>
            </a:custGeom>
            <a:solidFill>
              <a:srgbClr val="B4B4B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07" name="Freeform 112"/>
            <p:cNvSpPr>
              <a:spLocks/>
            </p:cNvSpPr>
            <p:nvPr/>
          </p:nvSpPr>
          <p:spPr bwMode="auto">
            <a:xfrm>
              <a:off x="493" y="1948"/>
              <a:ext cx="10" cy="11"/>
            </a:xfrm>
            <a:custGeom>
              <a:avLst/>
              <a:gdLst>
                <a:gd name="T0" fmla="*/ 0 w 505"/>
                <a:gd name="T1" fmla="*/ 0 h 593"/>
                <a:gd name="T2" fmla="*/ 0 w 505"/>
                <a:gd name="T3" fmla="*/ 0 h 593"/>
                <a:gd name="T4" fmla="*/ 0 w 505"/>
                <a:gd name="T5" fmla="*/ 0 h 593"/>
                <a:gd name="T6" fmla="*/ 0 w 505"/>
                <a:gd name="T7" fmla="*/ 0 h 593"/>
                <a:gd name="T8" fmla="*/ 0 w 505"/>
                <a:gd name="T9" fmla="*/ 0 h 593"/>
                <a:gd name="T10" fmla="*/ 0 w 505"/>
                <a:gd name="T11" fmla="*/ 0 h 593"/>
                <a:gd name="T12" fmla="*/ 0 w 505"/>
                <a:gd name="T13" fmla="*/ 0 h 593"/>
                <a:gd name="T14" fmla="*/ 0 w 505"/>
                <a:gd name="T15" fmla="*/ 0 h 593"/>
                <a:gd name="T16" fmla="*/ 0 w 505"/>
                <a:gd name="T17" fmla="*/ 0 h 593"/>
                <a:gd name="T18" fmla="*/ 0 w 505"/>
                <a:gd name="T19" fmla="*/ 0 h 593"/>
                <a:gd name="T20" fmla="*/ 0 w 505"/>
                <a:gd name="T21" fmla="*/ 0 h 593"/>
                <a:gd name="T22" fmla="*/ 0 w 505"/>
                <a:gd name="T23" fmla="*/ 0 h 593"/>
                <a:gd name="T24" fmla="*/ 0 w 505"/>
                <a:gd name="T25" fmla="*/ 0 h 593"/>
                <a:gd name="T26" fmla="*/ 0 w 505"/>
                <a:gd name="T27" fmla="*/ 0 h 593"/>
                <a:gd name="T28" fmla="*/ 0 w 505"/>
                <a:gd name="T29" fmla="*/ 0 h 593"/>
                <a:gd name="T30" fmla="*/ 0 w 505"/>
                <a:gd name="T31" fmla="*/ 0 h 593"/>
                <a:gd name="T32" fmla="*/ 0 w 505"/>
                <a:gd name="T33" fmla="*/ 0 h 593"/>
                <a:gd name="T34" fmla="*/ 0 w 505"/>
                <a:gd name="T35" fmla="*/ 0 h 593"/>
                <a:gd name="T36" fmla="*/ 0 w 505"/>
                <a:gd name="T37" fmla="*/ 0 h 593"/>
                <a:gd name="T38" fmla="*/ 0 w 505"/>
                <a:gd name="T39" fmla="*/ 0 h 593"/>
                <a:gd name="T40" fmla="*/ 0 w 505"/>
                <a:gd name="T41" fmla="*/ 0 h 593"/>
                <a:gd name="T42" fmla="*/ 0 w 505"/>
                <a:gd name="T43" fmla="*/ 0 h 593"/>
                <a:gd name="T44" fmla="*/ 0 w 505"/>
                <a:gd name="T45" fmla="*/ 0 h 593"/>
                <a:gd name="T46" fmla="*/ 0 w 505"/>
                <a:gd name="T47" fmla="*/ 0 h 593"/>
                <a:gd name="T48" fmla="*/ 0 w 505"/>
                <a:gd name="T49" fmla="*/ 0 h 593"/>
                <a:gd name="T50" fmla="*/ 0 w 505"/>
                <a:gd name="T51" fmla="*/ 0 h 593"/>
                <a:gd name="T52" fmla="*/ 0 w 505"/>
                <a:gd name="T53" fmla="*/ 0 h 593"/>
                <a:gd name="T54" fmla="*/ 0 w 505"/>
                <a:gd name="T55" fmla="*/ 0 h 593"/>
                <a:gd name="T56" fmla="*/ 0 w 505"/>
                <a:gd name="T57" fmla="*/ 0 h 593"/>
                <a:gd name="T58" fmla="*/ 0 w 505"/>
                <a:gd name="T59" fmla="*/ 0 h 593"/>
                <a:gd name="T60" fmla="*/ 0 w 505"/>
                <a:gd name="T61" fmla="*/ 0 h 593"/>
                <a:gd name="T62" fmla="*/ 0 w 505"/>
                <a:gd name="T63" fmla="*/ 0 h 593"/>
                <a:gd name="T64" fmla="*/ 0 w 505"/>
                <a:gd name="T65" fmla="*/ 0 h 593"/>
                <a:gd name="T66" fmla="*/ 0 w 505"/>
                <a:gd name="T67" fmla="*/ 0 h 593"/>
                <a:gd name="T68" fmla="*/ 0 w 505"/>
                <a:gd name="T69" fmla="*/ 0 h 593"/>
                <a:gd name="T70" fmla="*/ 0 w 505"/>
                <a:gd name="T71" fmla="*/ 0 h 593"/>
                <a:gd name="T72" fmla="*/ 0 w 505"/>
                <a:gd name="T73" fmla="*/ 0 h 593"/>
                <a:gd name="T74" fmla="*/ 0 w 505"/>
                <a:gd name="T75" fmla="*/ 0 h 593"/>
                <a:gd name="T76" fmla="*/ 0 w 505"/>
                <a:gd name="T77" fmla="*/ 0 h 593"/>
                <a:gd name="T78" fmla="*/ 0 w 505"/>
                <a:gd name="T79" fmla="*/ 0 h 593"/>
                <a:gd name="T80" fmla="*/ 0 w 505"/>
                <a:gd name="T81" fmla="*/ 0 h 593"/>
                <a:gd name="T82" fmla="*/ 0 w 505"/>
                <a:gd name="T83" fmla="*/ 0 h 593"/>
                <a:gd name="T84" fmla="*/ 0 w 505"/>
                <a:gd name="T85" fmla="*/ 0 h 5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05"/>
                <a:gd name="T130" fmla="*/ 0 h 593"/>
                <a:gd name="T131" fmla="*/ 505 w 505"/>
                <a:gd name="T132" fmla="*/ 593 h 5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5" h="593">
                  <a:moveTo>
                    <a:pt x="505" y="320"/>
                  </a:moveTo>
                  <a:lnTo>
                    <a:pt x="505" y="335"/>
                  </a:lnTo>
                  <a:lnTo>
                    <a:pt x="505" y="350"/>
                  </a:lnTo>
                  <a:lnTo>
                    <a:pt x="504" y="365"/>
                  </a:lnTo>
                  <a:lnTo>
                    <a:pt x="503" y="379"/>
                  </a:lnTo>
                  <a:lnTo>
                    <a:pt x="501" y="394"/>
                  </a:lnTo>
                  <a:lnTo>
                    <a:pt x="498" y="407"/>
                  </a:lnTo>
                  <a:lnTo>
                    <a:pt x="495" y="420"/>
                  </a:lnTo>
                  <a:lnTo>
                    <a:pt x="491" y="433"/>
                  </a:lnTo>
                  <a:lnTo>
                    <a:pt x="487" y="446"/>
                  </a:lnTo>
                  <a:lnTo>
                    <a:pt x="482" y="458"/>
                  </a:lnTo>
                  <a:lnTo>
                    <a:pt x="476" y="470"/>
                  </a:lnTo>
                  <a:lnTo>
                    <a:pt x="470" y="481"/>
                  </a:lnTo>
                  <a:lnTo>
                    <a:pt x="464" y="492"/>
                  </a:lnTo>
                  <a:lnTo>
                    <a:pt x="457" y="503"/>
                  </a:lnTo>
                  <a:lnTo>
                    <a:pt x="450" y="513"/>
                  </a:lnTo>
                  <a:lnTo>
                    <a:pt x="442" y="522"/>
                  </a:lnTo>
                  <a:lnTo>
                    <a:pt x="434" y="531"/>
                  </a:lnTo>
                  <a:lnTo>
                    <a:pt x="425" y="539"/>
                  </a:lnTo>
                  <a:lnTo>
                    <a:pt x="416" y="548"/>
                  </a:lnTo>
                  <a:lnTo>
                    <a:pt x="406" y="555"/>
                  </a:lnTo>
                  <a:lnTo>
                    <a:pt x="397" y="562"/>
                  </a:lnTo>
                  <a:lnTo>
                    <a:pt x="386" y="568"/>
                  </a:lnTo>
                  <a:lnTo>
                    <a:pt x="376" y="573"/>
                  </a:lnTo>
                  <a:lnTo>
                    <a:pt x="365" y="578"/>
                  </a:lnTo>
                  <a:lnTo>
                    <a:pt x="354" y="582"/>
                  </a:lnTo>
                  <a:lnTo>
                    <a:pt x="342" y="586"/>
                  </a:lnTo>
                  <a:lnTo>
                    <a:pt x="331" y="588"/>
                  </a:lnTo>
                  <a:lnTo>
                    <a:pt x="319" y="590"/>
                  </a:lnTo>
                  <a:lnTo>
                    <a:pt x="306" y="592"/>
                  </a:lnTo>
                  <a:lnTo>
                    <a:pt x="294" y="593"/>
                  </a:lnTo>
                  <a:lnTo>
                    <a:pt x="281" y="593"/>
                  </a:lnTo>
                  <a:lnTo>
                    <a:pt x="268" y="592"/>
                  </a:lnTo>
                  <a:lnTo>
                    <a:pt x="255" y="590"/>
                  </a:lnTo>
                  <a:lnTo>
                    <a:pt x="242" y="588"/>
                  </a:lnTo>
                  <a:lnTo>
                    <a:pt x="229" y="585"/>
                  </a:lnTo>
                  <a:lnTo>
                    <a:pt x="217" y="581"/>
                  </a:lnTo>
                  <a:lnTo>
                    <a:pt x="204" y="577"/>
                  </a:lnTo>
                  <a:lnTo>
                    <a:pt x="192" y="572"/>
                  </a:lnTo>
                  <a:lnTo>
                    <a:pt x="180" y="566"/>
                  </a:lnTo>
                  <a:lnTo>
                    <a:pt x="169" y="560"/>
                  </a:lnTo>
                  <a:lnTo>
                    <a:pt x="157" y="553"/>
                  </a:lnTo>
                  <a:lnTo>
                    <a:pt x="146" y="546"/>
                  </a:lnTo>
                  <a:lnTo>
                    <a:pt x="135" y="537"/>
                  </a:lnTo>
                  <a:lnTo>
                    <a:pt x="124" y="528"/>
                  </a:lnTo>
                  <a:lnTo>
                    <a:pt x="114" y="519"/>
                  </a:lnTo>
                  <a:lnTo>
                    <a:pt x="104" y="510"/>
                  </a:lnTo>
                  <a:lnTo>
                    <a:pt x="94" y="500"/>
                  </a:lnTo>
                  <a:lnTo>
                    <a:pt x="85" y="488"/>
                  </a:lnTo>
                  <a:lnTo>
                    <a:pt x="76" y="478"/>
                  </a:lnTo>
                  <a:lnTo>
                    <a:pt x="68" y="466"/>
                  </a:lnTo>
                  <a:lnTo>
                    <a:pt x="60" y="455"/>
                  </a:lnTo>
                  <a:lnTo>
                    <a:pt x="52" y="443"/>
                  </a:lnTo>
                  <a:lnTo>
                    <a:pt x="45" y="429"/>
                  </a:lnTo>
                  <a:lnTo>
                    <a:pt x="38" y="417"/>
                  </a:lnTo>
                  <a:lnTo>
                    <a:pt x="32" y="404"/>
                  </a:lnTo>
                  <a:lnTo>
                    <a:pt x="26" y="389"/>
                  </a:lnTo>
                  <a:lnTo>
                    <a:pt x="21" y="376"/>
                  </a:lnTo>
                  <a:lnTo>
                    <a:pt x="16" y="362"/>
                  </a:lnTo>
                  <a:lnTo>
                    <a:pt x="12" y="348"/>
                  </a:lnTo>
                  <a:lnTo>
                    <a:pt x="8" y="333"/>
                  </a:lnTo>
                  <a:lnTo>
                    <a:pt x="5" y="318"/>
                  </a:lnTo>
                  <a:lnTo>
                    <a:pt x="3" y="304"/>
                  </a:lnTo>
                  <a:lnTo>
                    <a:pt x="1" y="288"/>
                  </a:lnTo>
                  <a:lnTo>
                    <a:pt x="0" y="273"/>
                  </a:lnTo>
                  <a:lnTo>
                    <a:pt x="0" y="258"/>
                  </a:lnTo>
                  <a:lnTo>
                    <a:pt x="0" y="243"/>
                  </a:lnTo>
                  <a:lnTo>
                    <a:pt x="1" y="228"/>
                  </a:lnTo>
                  <a:lnTo>
                    <a:pt x="2" y="214"/>
                  </a:lnTo>
                  <a:lnTo>
                    <a:pt x="4" y="200"/>
                  </a:lnTo>
                  <a:lnTo>
                    <a:pt x="7" y="186"/>
                  </a:lnTo>
                  <a:lnTo>
                    <a:pt x="10" y="173"/>
                  </a:lnTo>
                  <a:lnTo>
                    <a:pt x="14" y="160"/>
                  </a:lnTo>
                  <a:lnTo>
                    <a:pt x="18" y="147"/>
                  </a:lnTo>
                  <a:lnTo>
                    <a:pt x="23" y="134"/>
                  </a:lnTo>
                  <a:lnTo>
                    <a:pt x="29" y="123"/>
                  </a:lnTo>
                  <a:lnTo>
                    <a:pt x="35" y="112"/>
                  </a:lnTo>
                  <a:lnTo>
                    <a:pt x="41" y="101"/>
                  </a:lnTo>
                  <a:lnTo>
                    <a:pt x="48" y="91"/>
                  </a:lnTo>
                  <a:lnTo>
                    <a:pt x="55" y="80"/>
                  </a:lnTo>
                  <a:lnTo>
                    <a:pt x="63" y="71"/>
                  </a:lnTo>
                  <a:lnTo>
                    <a:pt x="71" y="62"/>
                  </a:lnTo>
                  <a:lnTo>
                    <a:pt x="80" y="54"/>
                  </a:lnTo>
                  <a:lnTo>
                    <a:pt x="89" y="46"/>
                  </a:lnTo>
                  <a:lnTo>
                    <a:pt x="99" y="39"/>
                  </a:lnTo>
                  <a:lnTo>
                    <a:pt x="108" y="31"/>
                  </a:lnTo>
                  <a:lnTo>
                    <a:pt x="119" y="25"/>
                  </a:lnTo>
                  <a:lnTo>
                    <a:pt x="129" y="20"/>
                  </a:lnTo>
                  <a:lnTo>
                    <a:pt x="140" y="15"/>
                  </a:lnTo>
                  <a:lnTo>
                    <a:pt x="151" y="11"/>
                  </a:lnTo>
                  <a:lnTo>
                    <a:pt x="163" y="7"/>
                  </a:lnTo>
                  <a:lnTo>
                    <a:pt x="174" y="4"/>
                  </a:lnTo>
                  <a:lnTo>
                    <a:pt x="187" y="2"/>
                  </a:lnTo>
                  <a:lnTo>
                    <a:pt x="199" y="1"/>
                  </a:lnTo>
                  <a:lnTo>
                    <a:pt x="211" y="0"/>
                  </a:lnTo>
                  <a:lnTo>
                    <a:pt x="224" y="0"/>
                  </a:lnTo>
                  <a:lnTo>
                    <a:pt x="237" y="1"/>
                  </a:lnTo>
                  <a:lnTo>
                    <a:pt x="250" y="2"/>
                  </a:lnTo>
                  <a:lnTo>
                    <a:pt x="263" y="5"/>
                  </a:lnTo>
                  <a:lnTo>
                    <a:pt x="276" y="8"/>
                  </a:lnTo>
                  <a:lnTo>
                    <a:pt x="288" y="11"/>
                  </a:lnTo>
                  <a:lnTo>
                    <a:pt x="301" y="16"/>
                  </a:lnTo>
                  <a:lnTo>
                    <a:pt x="313" y="21"/>
                  </a:lnTo>
                  <a:lnTo>
                    <a:pt x="325" y="27"/>
                  </a:lnTo>
                  <a:lnTo>
                    <a:pt x="337" y="33"/>
                  </a:lnTo>
                  <a:lnTo>
                    <a:pt x="348" y="41"/>
                  </a:lnTo>
                  <a:lnTo>
                    <a:pt x="359" y="48"/>
                  </a:lnTo>
                  <a:lnTo>
                    <a:pt x="370" y="56"/>
                  </a:lnTo>
                  <a:lnTo>
                    <a:pt x="381" y="64"/>
                  </a:lnTo>
                  <a:lnTo>
                    <a:pt x="391" y="73"/>
                  </a:lnTo>
                  <a:lnTo>
                    <a:pt x="401" y="83"/>
                  </a:lnTo>
                  <a:lnTo>
                    <a:pt x="411" y="94"/>
                  </a:lnTo>
                  <a:lnTo>
                    <a:pt x="420" y="104"/>
                  </a:lnTo>
                  <a:lnTo>
                    <a:pt x="429" y="115"/>
                  </a:lnTo>
                  <a:lnTo>
                    <a:pt x="437" y="126"/>
                  </a:lnTo>
                  <a:lnTo>
                    <a:pt x="445" y="139"/>
                  </a:lnTo>
                  <a:lnTo>
                    <a:pt x="453" y="151"/>
                  </a:lnTo>
                  <a:lnTo>
                    <a:pt x="460" y="163"/>
                  </a:lnTo>
                  <a:lnTo>
                    <a:pt x="467" y="176"/>
                  </a:lnTo>
                  <a:lnTo>
                    <a:pt x="473" y="190"/>
                  </a:lnTo>
                  <a:lnTo>
                    <a:pt x="479" y="203"/>
                  </a:lnTo>
                  <a:lnTo>
                    <a:pt x="484" y="217"/>
                  </a:lnTo>
                  <a:lnTo>
                    <a:pt x="489" y="231"/>
                  </a:lnTo>
                  <a:lnTo>
                    <a:pt x="493" y="246"/>
                  </a:lnTo>
                  <a:lnTo>
                    <a:pt x="497" y="260"/>
                  </a:lnTo>
                  <a:lnTo>
                    <a:pt x="499" y="275"/>
                  </a:lnTo>
                  <a:lnTo>
                    <a:pt x="502" y="290"/>
                  </a:lnTo>
                  <a:lnTo>
                    <a:pt x="504" y="305"/>
                  </a:lnTo>
                  <a:lnTo>
                    <a:pt x="505" y="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08" name="Freeform 113"/>
            <p:cNvSpPr>
              <a:spLocks/>
            </p:cNvSpPr>
            <p:nvPr/>
          </p:nvSpPr>
          <p:spPr bwMode="auto">
            <a:xfrm>
              <a:off x="511" y="1958"/>
              <a:ext cx="10" cy="12"/>
            </a:xfrm>
            <a:custGeom>
              <a:avLst/>
              <a:gdLst>
                <a:gd name="T0" fmla="*/ 0 w 523"/>
                <a:gd name="T1" fmla="*/ 0 h 611"/>
                <a:gd name="T2" fmla="*/ 0 w 523"/>
                <a:gd name="T3" fmla="*/ 0 h 611"/>
                <a:gd name="T4" fmla="*/ 0 w 523"/>
                <a:gd name="T5" fmla="*/ 0 h 611"/>
                <a:gd name="T6" fmla="*/ 0 w 523"/>
                <a:gd name="T7" fmla="*/ 0 h 611"/>
                <a:gd name="T8" fmla="*/ 0 w 523"/>
                <a:gd name="T9" fmla="*/ 0 h 611"/>
                <a:gd name="T10" fmla="*/ 0 w 523"/>
                <a:gd name="T11" fmla="*/ 0 h 611"/>
                <a:gd name="T12" fmla="*/ 0 w 523"/>
                <a:gd name="T13" fmla="*/ 0 h 611"/>
                <a:gd name="T14" fmla="*/ 0 w 523"/>
                <a:gd name="T15" fmla="*/ 0 h 611"/>
                <a:gd name="T16" fmla="*/ 0 w 523"/>
                <a:gd name="T17" fmla="*/ 0 h 611"/>
                <a:gd name="T18" fmla="*/ 0 w 523"/>
                <a:gd name="T19" fmla="*/ 0 h 611"/>
                <a:gd name="T20" fmla="*/ 0 w 523"/>
                <a:gd name="T21" fmla="*/ 0 h 611"/>
                <a:gd name="T22" fmla="*/ 0 w 523"/>
                <a:gd name="T23" fmla="*/ 0 h 611"/>
                <a:gd name="T24" fmla="*/ 0 w 523"/>
                <a:gd name="T25" fmla="*/ 0 h 611"/>
                <a:gd name="T26" fmla="*/ 0 w 523"/>
                <a:gd name="T27" fmla="*/ 0 h 611"/>
                <a:gd name="T28" fmla="*/ 0 w 523"/>
                <a:gd name="T29" fmla="*/ 0 h 611"/>
                <a:gd name="T30" fmla="*/ 0 w 523"/>
                <a:gd name="T31" fmla="*/ 0 h 611"/>
                <a:gd name="T32" fmla="*/ 0 w 523"/>
                <a:gd name="T33" fmla="*/ 0 h 611"/>
                <a:gd name="T34" fmla="*/ 0 w 523"/>
                <a:gd name="T35" fmla="*/ 0 h 611"/>
                <a:gd name="T36" fmla="*/ 0 w 523"/>
                <a:gd name="T37" fmla="*/ 0 h 611"/>
                <a:gd name="T38" fmla="*/ 0 w 523"/>
                <a:gd name="T39" fmla="*/ 0 h 611"/>
                <a:gd name="T40" fmla="*/ 0 w 523"/>
                <a:gd name="T41" fmla="*/ 0 h 611"/>
                <a:gd name="T42" fmla="*/ 0 w 523"/>
                <a:gd name="T43" fmla="*/ 0 h 611"/>
                <a:gd name="T44" fmla="*/ 0 w 523"/>
                <a:gd name="T45" fmla="*/ 0 h 611"/>
                <a:gd name="T46" fmla="*/ 0 w 523"/>
                <a:gd name="T47" fmla="*/ 0 h 611"/>
                <a:gd name="T48" fmla="*/ 0 w 523"/>
                <a:gd name="T49" fmla="*/ 0 h 611"/>
                <a:gd name="T50" fmla="*/ 0 w 523"/>
                <a:gd name="T51" fmla="*/ 0 h 611"/>
                <a:gd name="T52" fmla="*/ 0 w 523"/>
                <a:gd name="T53" fmla="*/ 0 h 611"/>
                <a:gd name="T54" fmla="*/ 0 w 523"/>
                <a:gd name="T55" fmla="*/ 0 h 611"/>
                <a:gd name="T56" fmla="*/ 0 w 523"/>
                <a:gd name="T57" fmla="*/ 0 h 611"/>
                <a:gd name="T58" fmla="*/ 0 w 523"/>
                <a:gd name="T59" fmla="*/ 0 h 611"/>
                <a:gd name="T60" fmla="*/ 0 w 523"/>
                <a:gd name="T61" fmla="*/ 0 h 611"/>
                <a:gd name="T62" fmla="*/ 0 w 523"/>
                <a:gd name="T63" fmla="*/ 0 h 611"/>
                <a:gd name="T64" fmla="*/ 0 w 523"/>
                <a:gd name="T65" fmla="*/ 0 h 611"/>
                <a:gd name="T66" fmla="*/ 0 w 523"/>
                <a:gd name="T67" fmla="*/ 0 h 611"/>
                <a:gd name="T68" fmla="*/ 0 w 523"/>
                <a:gd name="T69" fmla="*/ 0 h 611"/>
                <a:gd name="T70" fmla="*/ 0 w 523"/>
                <a:gd name="T71" fmla="*/ 0 h 611"/>
                <a:gd name="T72" fmla="*/ 0 w 523"/>
                <a:gd name="T73" fmla="*/ 0 h 611"/>
                <a:gd name="T74" fmla="*/ 0 w 523"/>
                <a:gd name="T75" fmla="*/ 0 h 611"/>
                <a:gd name="T76" fmla="*/ 0 w 523"/>
                <a:gd name="T77" fmla="*/ 0 h 611"/>
                <a:gd name="T78" fmla="*/ 0 w 523"/>
                <a:gd name="T79" fmla="*/ 0 h 611"/>
                <a:gd name="T80" fmla="*/ 0 w 523"/>
                <a:gd name="T81" fmla="*/ 0 h 611"/>
                <a:gd name="T82" fmla="*/ 0 w 523"/>
                <a:gd name="T83" fmla="*/ 0 h 611"/>
                <a:gd name="T84" fmla="*/ 0 w 523"/>
                <a:gd name="T85" fmla="*/ 0 h 61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23"/>
                <a:gd name="T130" fmla="*/ 0 h 611"/>
                <a:gd name="T131" fmla="*/ 523 w 523"/>
                <a:gd name="T132" fmla="*/ 611 h 61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23" h="611">
                  <a:moveTo>
                    <a:pt x="522" y="329"/>
                  </a:moveTo>
                  <a:lnTo>
                    <a:pt x="523" y="345"/>
                  </a:lnTo>
                  <a:lnTo>
                    <a:pt x="523" y="361"/>
                  </a:lnTo>
                  <a:lnTo>
                    <a:pt x="522" y="376"/>
                  </a:lnTo>
                  <a:lnTo>
                    <a:pt x="520" y="390"/>
                  </a:lnTo>
                  <a:lnTo>
                    <a:pt x="518" y="405"/>
                  </a:lnTo>
                  <a:lnTo>
                    <a:pt x="515" y="419"/>
                  </a:lnTo>
                  <a:lnTo>
                    <a:pt x="512" y="433"/>
                  </a:lnTo>
                  <a:lnTo>
                    <a:pt x="508" y="446"/>
                  </a:lnTo>
                  <a:lnTo>
                    <a:pt x="504" y="460"/>
                  </a:lnTo>
                  <a:lnTo>
                    <a:pt x="498" y="472"/>
                  </a:lnTo>
                  <a:lnTo>
                    <a:pt x="493" y="484"/>
                  </a:lnTo>
                  <a:lnTo>
                    <a:pt x="487" y="495"/>
                  </a:lnTo>
                  <a:lnTo>
                    <a:pt x="480" y="507"/>
                  </a:lnTo>
                  <a:lnTo>
                    <a:pt x="473" y="518"/>
                  </a:lnTo>
                  <a:lnTo>
                    <a:pt x="465" y="528"/>
                  </a:lnTo>
                  <a:lnTo>
                    <a:pt x="457" y="538"/>
                  </a:lnTo>
                  <a:lnTo>
                    <a:pt x="449" y="547"/>
                  </a:lnTo>
                  <a:lnTo>
                    <a:pt x="440" y="556"/>
                  </a:lnTo>
                  <a:lnTo>
                    <a:pt x="430" y="564"/>
                  </a:lnTo>
                  <a:lnTo>
                    <a:pt x="421" y="572"/>
                  </a:lnTo>
                  <a:lnTo>
                    <a:pt x="410" y="578"/>
                  </a:lnTo>
                  <a:lnTo>
                    <a:pt x="400" y="585"/>
                  </a:lnTo>
                  <a:lnTo>
                    <a:pt x="389" y="590"/>
                  </a:lnTo>
                  <a:lnTo>
                    <a:pt x="378" y="595"/>
                  </a:lnTo>
                  <a:lnTo>
                    <a:pt x="366" y="599"/>
                  </a:lnTo>
                  <a:lnTo>
                    <a:pt x="354" y="604"/>
                  </a:lnTo>
                  <a:lnTo>
                    <a:pt x="342" y="607"/>
                  </a:lnTo>
                  <a:lnTo>
                    <a:pt x="330" y="609"/>
                  </a:lnTo>
                  <a:lnTo>
                    <a:pt x="317" y="610"/>
                  </a:lnTo>
                  <a:lnTo>
                    <a:pt x="304" y="611"/>
                  </a:lnTo>
                  <a:lnTo>
                    <a:pt x="291" y="611"/>
                  </a:lnTo>
                  <a:lnTo>
                    <a:pt x="277" y="610"/>
                  </a:lnTo>
                  <a:lnTo>
                    <a:pt x="264" y="609"/>
                  </a:lnTo>
                  <a:lnTo>
                    <a:pt x="251" y="606"/>
                  </a:lnTo>
                  <a:lnTo>
                    <a:pt x="237" y="603"/>
                  </a:lnTo>
                  <a:lnTo>
                    <a:pt x="224" y="598"/>
                  </a:lnTo>
                  <a:lnTo>
                    <a:pt x="212" y="594"/>
                  </a:lnTo>
                  <a:lnTo>
                    <a:pt x="199" y="589"/>
                  </a:lnTo>
                  <a:lnTo>
                    <a:pt x="187" y="583"/>
                  </a:lnTo>
                  <a:lnTo>
                    <a:pt x="174" y="576"/>
                  </a:lnTo>
                  <a:lnTo>
                    <a:pt x="163" y="569"/>
                  </a:lnTo>
                  <a:lnTo>
                    <a:pt x="151" y="562"/>
                  </a:lnTo>
                  <a:lnTo>
                    <a:pt x="140" y="554"/>
                  </a:lnTo>
                  <a:lnTo>
                    <a:pt x="129" y="544"/>
                  </a:lnTo>
                  <a:lnTo>
                    <a:pt x="118" y="535"/>
                  </a:lnTo>
                  <a:lnTo>
                    <a:pt x="108" y="525"/>
                  </a:lnTo>
                  <a:lnTo>
                    <a:pt x="98" y="515"/>
                  </a:lnTo>
                  <a:lnTo>
                    <a:pt x="88" y="504"/>
                  </a:lnTo>
                  <a:lnTo>
                    <a:pt x="79" y="492"/>
                  </a:lnTo>
                  <a:lnTo>
                    <a:pt x="70" y="480"/>
                  </a:lnTo>
                  <a:lnTo>
                    <a:pt x="62" y="468"/>
                  </a:lnTo>
                  <a:lnTo>
                    <a:pt x="54" y="456"/>
                  </a:lnTo>
                  <a:lnTo>
                    <a:pt x="46" y="442"/>
                  </a:lnTo>
                  <a:lnTo>
                    <a:pt x="39" y="429"/>
                  </a:lnTo>
                  <a:lnTo>
                    <a:pt x="33" y="416"/>
                  </a:lnTo>
                  <a:lnTo>
                    <a:pt x="27" y="402"/>
                  </a:lnTo>
                  <a:lnTo>
                    <a:pt x="22" y="387"/>
                  </a:lnTo>
                  <a:lnTo>
                    <a:pt x="17" y="373"/>
                  </a:lnTo>
                  <a:lnTo>
                    <a:pt x="12" y="358"/>
                  </a:lnTo>
                  <a:lnTo>
                    <a:pt x="9" y="343"/>
                  </a:lnTo>
                  <a:lnTo>
                    <a:pt x="6" y="328"/>
                  </a:lnTo>
                  <a:lnTo>
                    <a:pt x="3" y="313"/>
                  </a:lnTo>
                  <a:lnTo>
                    <a:pt x="1" y="297"/>
                  </a:lnTo>
                  <a:lnTo>
                    <a:pt x="0" y="281"/>
                  </a:lnTo>
                  <a:lnTo>
                    <a:pt x="0" y="266"/>
                  </a:lnTo>
                  <a:lnTo>
                    <a:pt x="0" y="250"/>
                  </a:lnTo>
                  <a:lnTo>
                    <a:pt x="1" y="235"/>
                  </a:lnTo>
                  <a:lnTo>
                    <a:pt x="2" y="220"/>
                  </a:lnTo>
                  <a:lnTo>
                    <a:pt x="4" y="206"/>
                  </a:lnTo>
                  <a:lnTo>
                    <a:pt x="7" y="191"/>
                  </a:lnTo>
                  <a:lnTo>
                    <a:pt x="11" y="178"/>
                  </a:lnTo>
                  <a:lnTo>
                    <a:pt x="15" y="165"/>
                  </a:lnTo>
                  <a:lnTo>
                    <a:pt x="19" y="152"/>
                  </a:lnTo>
                  <a:lnTo>
                    <a:pt x="24" y="139"/>
                  </a:lnTo>
                  <a:lnTo>
                    <a:pt x="30" y="127"/>
                  </a:lnTo>
                  <a:lnTo>
                    <a:pt x="36" y="115"/>
                  </a:lnTo>
                  <a:lnTo>
                    <a:pt x="43" y="104"/>
                  </a:lnTo>
                  <a:lnTo>
                    <a:pt x="50" y="93"/>
                  </a:lnTo>
                  <a:lnTo>
                    <a:pt x="57" y="82"/>
                  </a:lnTo>
                  <a:lnTo>
                    <a:pt x="65" y="73"/>
                  </a:lnTo>
                  <a:lnTo>
                    <a:pt x="74" y="64"/>
                  </a:lnTo>
                  <a:lnTo>
                    <a:pt x="83" y="55"/>
                  </a:lnTo>
                  <a:lnTo>
                    <a:pt x="92" y="47"/>
                  </a:lnTo>
                  <a:lnTo>
                    <a:pt x="102" y="39"/>
                  </a:lnTo>
                  <a:lnTo>
                    <a:pt x="112" y="32"/>
                  </a:lnTo>
                  <a:lnTo>
                    <a:pt x="123" y="26"/>
                  </a:lnTo>
                  <a:lnTo>
                    <a:pt x="134" y="20"/>
                  </a:lnTo>
                  <a:lnTo>
                    <a:pt x="145" y="15"/>
                  </a:lnTo>
                  <a:lnTo>
                    <a:pt x="157" y="11"/>
                  </a:lnTo>
                  <a:lnTo>
                    <a:pt x="168" y="7"/>
                  </a:lnTo>
                  <a:lnTo>
                    <a:pt x="181" y="5"/>
                  </a:lnTo>
                  <a:lnTo>
                    <a:pt x="193" y="2"/>
                  </a:lnTo>
                  <a:lnTo>
                    <a:pt x="206" y="1"/>
                  </a:lnTo>
                  <a:lnTo>
                    <a:pt x="219" y="0"/>
                  </a:lnTo>
                  <a:lnTo>
                    <a:pt x="232" y="0"/>
                  </a:lnTo>
                  <a:lnTo>
                    <a:pt x="245" y="1"/>
                  </a:lnTo>
                  <a:lnTo>
                    <a:pt x="259" y="3"/>
                  </a:lnTo>
                  <a:lnTo>
                    <a:pt x="272" y="5"/>
                  </a:lnTo>
                  <a:lnTo>
                    <a:pt x="285" y="8"/>
                  </a:lnTo>
                  <a:lnTo>
                    <a:pt x="298" y="12"/>
                  </a:lnTo>
                  <a:lnTo>
                    <a:pt x="311" y="16"/>
                  </a:lnTo>
                  <a:lnTo>
                    <a:pt x="324" y="22"/>
                  </a:lnTo>
                  <a:lnTo>
                    <a:pt x="336" y="27"/>
                  </a:lnTo>
                  <a:lnTo>
                    <a:pt x="348" y="34"/>
                  </a:lnTo>
                  <a:lnTo>
                    <a:pt x="360" y="42"/>
                  </a:lnTo>
                  <a:lnTo>
                    <a:pt x="372" y="50"/>
                  </a:lnTo>
                  <a:lnTo>
                    <a:pt x="383" y="58"/>
                  </a:lnTo>
                  <a:lnTo>
                    <a:pt x="394" y="66"/>
                  </a:lnTo>
                  <a:lnTo>
                    <a:pt x="405" y="76"/>
                  </a:lnTo>
                  <a:lnTo>
                    <a:pt x="415" y="85"/>
                  </a:lnTo>
                  <a:lnTo>
                    <a:pt x="425" y="97"/>
                  </a:lnTo>
                  <a:lnTo>
                    <a:pt x="435" y="107"/>
                  </a:lnTo>
                  <a:lnTo>
                    <a:pt x="444" y="119"/>
                  </a:lnTo>
                  <a:lnTo>
                    <a:pt x="453" y="130"/>
                  </a:lnTo>
                  <a:lnTo>
                    <a:pt x="461" y="143"/>
                  </a:lnTo>
                  <a:lnTo>
                    <a:pt x="469" y="155"/>
                  </a:lnTo>
                  <a:lnTo>
                    <a:pt x="476" y="168"/>
                  </a:lnTo>
                  <a:lnTo>
                    <a:pt x="483" y="181"/>
                  </a:lnTo>
                  <a:lnTo>
                    <a:pt x="490" y="196"/>
                  </a:lnTo>
                  <a:lnTo>
                    <a:pt x="496" y="209"/>
                  </a:lnTo>
                  <a:lnTo>
                    <a:pt x="501" y="223"/>
                  </a:lnTo>
                  <a:lnTo>
                    <a:pt x="506" y="238"/>
                  </a:lnTo>
                  <a:lnTo>
                    <a:pt x="510" y="253"/>
                  </a:lnTo>
                  <a:lnTo>
                    <a:pt x="514" y="268"/>
                  </a:lnTo>
                  <a:lnTo>
                    <a:pt x="517" y="283"/>
                  </a:lnTo>
                  <a:lnTo>
                    <a:pt x="519" y="299"/>
                  </a:lnTo>
                  <a:lnTo>
                    <a:pt x="521" y="314"/>
                  </a:lnTo>
                  <a:lnTo>
                    <a:pt x="522" y="3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09" name="Freeform 114"/>
            <p:cNvSpPr>
              <a:spLocks/>
            </p:cNvSpPr>
            <p:nvPr/>
          </p:nvSpPr>
          <p:spPr bwMode="auto">
            <a:xfrm>
              <a:off x="492" y="1948"/>
              <a:ext cx="10" cy="10"/>
            </a:xfrm>
            <a:custGeom>
              <a:avLst/>
              <a:gdLst>
                <a:gd name="T0" fmla="*/ 0 w 464"/>
                <a:gd name="T1" fmla="*/ 0 h 542"/>
                <a:gd name="T2" fmla="*/ 0 w 464"/>
                <a:gd name="T3" fmla="*/ 0 h 542"/>
                <a:gd name="T4" fmla="*/ 0 w 464"/>
                <a:gd name="T5" fmla="*/ 0 h 542"/>
                <a:gd name="T6" fmla="*/ 0 w 464"/>
                <a:gd name="T7" fmla="*/ 0 h 542"/>
                <a:gd name="T8" fmla="*/ 0 w 464"/>
                <a:gd name="T9" fmla="*/ 0 h 542"/>
                <a:gd name="T10" fmla="*/ 0 w 464"/>
                <a:gd name="T11" fmla="*/ 0 h 542"/>
                <a:gd name="T12" fmla="*/ 0 w 464"/>
                <a:gd name="T13" fmla="*/ 0 h 542"/>
                <a:gd name="T14" fmla="*/ 0 w 464"/>
                <a:gd name="T15" fmla="*/ 0 h 542"/>
                <a:gd name="T16" fmla="*/ 0 w 464"/>
                <a:gd name="T17" fmla="*/ 0 h 542"/>
                <a:gd name="T18" fmla="*/ 0 w 464"/>
                <a:gd name="T19" fmla="*/ 0 h 542"/>
                <a:gd name="T20" fmla="*/ 0 w 464"/>
                <a:gd name="T21" fmla="*/ 0 h 542"/>
                <a:gd name="T22" fmla="*/ 0 w 464"/>
                <a:gd name="T23" fmla="*/ 0 h 542"/>
                <a:gd name="T24" fmla="*/ 0 w 464"/>
                <a:gd name="T25" fmla="*/ 0 h 542"/>
                <a:gd name="T26" fmla="*/ 0 w 464"/>
                <a:gd name="T27" fmla="*/ 0 h 542"/>
                <a:gd name="T28" fmla="*/ 0 w 464"/>
                <a:gd name="T29" fmla="*/ 0 h 542"/>
                <a:gd name="T30" fmla="*/ 0 w 464"/>
                <a:gd name="T31" fmla="*/ 0 h 542"/>
                <a:gd name="T32" fmla="*/ 0 w 464"/>
                <a:gd name="T33" fmla="*/ 0 h 542"/>
                <a:gd name="T34" fmla="*/ 0 w 464"/>
                <a:gd name="T35" fmla="*/ 0 h 542"/>
                <a:gd name="T36" fmla="*/ 0 w 464"/>
                <a:gd name="T37" fmla="*/ 0 h 542"/>
                <a:gd name="T38" fmla="*/ 0 w 464"/>
                <a:gd name="T39" fmla="*/ 0 h 542"/>
                <a:gd name="T40" fmla="*/ 0 w 464"/>
                <a:gd name="T41" fmla="*/ 0 h 542"/>
                <a:gd name="T42" fmla="*/ 0 w 464"/>
                <a:gd name="T43" fmla="*/ 0 h 542"/>
                <a:gd name="T44" fmla="*/ 0 w 464"/>
                <a:gd name="T45" fmla="*/ 0 h 542"/>
                <a:gd name="T46" fmla="*/ 0 w 464"/>
                <a:gd name="T47" fmla="*/ 0 h 542"/>
                <a:gd name="T48" fmla="*/ 0 w 464"/>
                <a:gd name="T49" fmla="*/ 0 h 542"/>
                <a:gd name="T50" fmla="*/ 0 w 464"/>
                <a:gd name="T51" fmla="*/ 0 h 542"/>
                <a:gd name="T52" fmla="*/ 0 w 464"/>
                <a:gd name="T53" fmla="*/ 0 h 542"/>
                <a:gd name="T54" fmla="*/ 0 w 464"/>
                <a:gd name="T55" fmla="*/ 0 h 542"/>
                <a:gd name="T56" fmla="*/ 0 w 464"/>
                <a:gd name="T57" fmla="*/ 0 h 542"/>
                <a:gd name="T58" fmla="*/ 0 w 464"/>
                <a:gd name="T59" fmla="*/ 0 h 542"/>
                <a:gd name="T60" fmla="*/ 0 w 464"/>
                <a:gd name="T61" fmla="*/ 0 h 542"/>
                <a:gd name="T62" fmla="*/ 0 w 464"/>
                <a:gd name="T63" fmla="*/ 0 h 542"/>
                <a:gd name="T64" fmla="*/ 0 w 464"/>
                <a:gd name="T65" fmla="*/ 0 h 542"/>
                <a:gd name="T66" fmla="*/ 0 w 464"/>
                <a:gd name="T67" fmla="*/ 0 h 542"/>
                <a:gd name="T68" fmla="*/ 0 w 464"/>
                <a:gd name="T69" fmla="*/ 0 h 542"/>
                <a:gd name="T70" fmla="*/ 0 w 464"/>
                <a:gd name="T71" fmla="*/ 0 h 542"/>
                <a:gd name="T72" fmla="*/ 0 w 464"/>
                <a:gd name="T73" fmla="*/ 0 h 542"/>
                <a:gd name="T74" fmla="*/ 0 w 464"/>
                <a:gd name="T75" fmla="*/ 0 h 542"/>
                <a:gd name="T76" fmla="*/ 0 w 464"/>
                <a:gd name="T77" fmla="*/ 0 h 542"/>
                <a:gd name="T78" fmla="*/ 0 w 464"/>
                <a:gd name="T79" fmla="*/ 0 h 542"/>
                <a:gd name="T80" fmla="*/ 0 w 464"/>
                <a:gd name="T81" fmla="*/ 0 h 542"/>
                <a:gd name="T82" fmla="*/ 0 w 464"/>
                <a:gd name="T83" fmla="*/ 0 h 542"/>
                <a:gd name="T84" fmla="*/ 0 w 464"/>
                <a:gd name="T85" fmla="*/ 0 h 542"/>
                <a:gd name="T86" fmla="*/ 0 w 464"/>
                <a:gd name="T87" fmla="*/ 0 h 542"/>
                <a:gd name="T88" fmla="*/ 0 w 464"/>
                <a:gd name="T89" fmla="*/ 0 h 542"/>
                <a:gd name="T90" fmla="*/ 0 w 464"/>
                <a:gd name="T91" fmla="*/ 0 h 542"/>
                <a:gd name="T92" fmla="*/ 0 w 464"/>
                <a:gd name="T93" fmla="*/ 0 h 542"/>
                <a:gd name="T94" fmla="*/ 0 w 464"/>
                <a:gd name="T95" fmla="*/ 0 h 542"/>
                <a:gd name="T96" fmla="*/ 0 w 464"/>
                <a:gd name="T97" fmla="*/ 0 h 542"/>
                <a:gd name="T98" fmla="*/ 0 w 464"/>
                <a:gd name="T99" fmla="*/ 0 h 542"/>
                <a:gd name="T100" fmla="*/ 0 w 464"/>
                <a:gd name="T101" fmla="*/ 0 h 542"/>
                <a:gd name="T102" fmla="*/ 0 w 464"/>
                <a:gd name="T103" fmla="*/ 0 h 542"/>
                <a:gd name="T104" fmla="*/ 0 w 464"/>
                <a:gd name="T105" fmla="*/ 0 h 542"/>
                <a:gd name="T106" fmla="*/ 0 w 464"/>
                <a:gd name="T107" fmla="*/ 0 h 542"/>
                <a:gd name="T108" fmla="*/ 0 w 464"/>
                <a:gd name="T109" fmla="*/ 0 h 542"/>
                <a:gd name="T110" fmla="*/ 0 w 464"/>
                <a:gd name="T111" fmla="*/ 0 h 542"/>
                <a:gd name="T112" fmla="*/ 0 w 464"/>
                <a:gd name="T113" fmla="*/ 0 h 542"/>
                <a:gd name="T114" fmla="*/ 0 w 464"/>
                <a:gd name="T115" fmla="*/ 0 h 542"/>
                <a:gd name="T116" fmla="*/ 0 w 464"/>
                <a:gd name="T117" fmla="*/ 0 h 542"/>
                <a:gd name="T118" fmla="*/ 0 w 464"/>
                <a:gd name="T119" fmla="*/ 0 h 542"/>
                <a:gd name="T120" fmla="*/ 0 w 464"/>
                <a:gd name="T121" fmla="*/ 0 h 542"/>
                <a:gd name="T122" fmla="*/ 0 w 464"/>
                <a:gd name="T123" fmla="*/ 0 h 542"/>
                <a:gd name="T124" fmla="*/ 0 w 464"/>
                <a:gd name="T125" fmla="*/ 0 h 5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64"/>
                <a:gd name="T190" fmla="*/ 0 h 542"/>
                <a:gd name="T191" fmla="*/ 464 w 464"/>
                <a:gd name="T192" fmla="*/ 542 h 54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64" h="542">
                  <a:moveTo>
                    <a:pt x="464" y="292"/>
                  </a:moveTo>
                  <a:lnTo>
                    <a:pt x="464" y="307"/>
                  </a:lnTo>
                  <a:lnTo>
                    <a:pt x="464" y="320"/>
                  </a:lnTo>
                  <a:lnTo>
                    <a:pt x="463" y="333"/>
                  </a:lnTo>
                  <a:lnTo>
                    <a:pt x="462" y="346"/>
                  </a:lnTo>
                  <a:lnTo>
                    <a:pt x="460" y="360"/>
                  </a:lnTo>
                  <a:lnTo>
                    <a:pt x="457" y="372"/>
                  </a:lnTo>
                  <a:lnTo>
                    <a:pt x="454" y="384"/>
                  </a:lnTo>
                  <a:lnTo>
                    <a:pt x="451" y="396"/>
                  </a:lnTo>
                  <a:lnTo>
                    <a:pt x="447" y="408"/>
                  </a:lnTo>
                  <a:lnTo>
                    <a:pt x="442" y="419"/>
                  </a:lnTo>
                  <a:lnTo>
                    <a:pt x="437" y="429"/>
                  </a:lnTo>
                  <a:lnTo>
                    <a:pt x="432" y="440"/>
                  </a:lnTo>
                  <a:lnTo>
                    <a:pt x="426" y="449"/>
                  </a:lnTo>
                  <a:lnTo>
                    <a:pt x="420" y="460"/>
                  </a:lnTo>
                  <a:lnTo>
                    <a:pt x="413" y="469"/>
                  </a:lnTo>
                  <a:lnTo>
                    <a:pt x="406" y="477"/>
                  </a:lnTo>
                  <a:lnTo>
                    <a:pt x="398" y="485"/>
                  </a:lnTo>
                  <a:lnTo>
                    <a:pt x="390" y="493"/>
                  </a:lnTo>
                  <a:lnTo>
                    <a:pt x="382" y="500"/>
                  </a:lnTo>
                  <a:lnTo>
                    <a:pt x="373" y="507"/>
                  </a:lnTo>
                  <a:lnTo>
                    <a:pt x="364" y="514"/>
                  </a:lnTo>
                  <a:lnTo>
                    <a:pt x="355" y="519"/>
                  </a:lnTo>
                  <a:lnTo>
                    <a:pt x="345" y="524"/>
                  </a:lnTo>
                  <a:lnTo>
                    <a:pt x="335" y="528"/>
                  </a:lnTo>
                  <a:lnTo>
                    <a:pt x="325" y="532"/>
                  </a:lnTo>
                  <a:lnTo>
                    <a:pt x="314" y="535"/>
                  </a:lnTo>
                  <a:lnTo>
                    <a:pt x="304" y="538"/>
                  </a:lnTo>
                  <a:lnTo>
                    <a:pt x="293" y="540"/>
                  </a:lnTo>
                  <a:lnTo>
                    <a:pt x="281" y="541"/>
                  </a:lnTo>
                  <a:lnTo>
                    <a:pt x="270" y="542"/>
                  </a:lnTo>
                  <a:lnTo>
                    <a:pt x="258" y="542"/>
                  </a:lnTo>
                  <a:lnTo>
                    <a:pt x="246" y="541"/>
                  </a:lnTo>
                  <a:lnTo>
                    <a:pt x="234" y="539"/>
                  </a:lnTo>
                  <a:lnTo>
                    <a:pt x="222" y="537"/>
                  </a:lnTo>
                  <a:lnTo>
                    <a:pt x="211" y="535"/>
                  </a:lnTo>
                  <a:lnTo>
                    <a:pt x="199" y="531"/>
                  </a:lnTo>
                  <a:lnTo>
                    <a:pt x="188" y="527"/>
                  </a:lnTo>
                  <a:lnTo>
                    <a:pt x="177" y="523"/>
                  </a:lnTo>
                  <a:lnTo>
                    <a:pt x="166" y="518"/>
                  </a:lnTo>
                  <a:lnTo>
                    <a:pt x="155" y="512"/>
                  </a:lnTo>
                  <a:lnTo>
                    <a:pt x="144" y="506"/>
                  </a:lnTo>
                  <a:lnTo>
                    <a:pt x="134" y="498"/>
                  </a:lnTo>
                  <a:lnTo>
                    <a:pt x="124" y="491"/>
                  </a:lnTo>
                  <a:lnTo>
                    <a:pt x="114" y="483"/>
                  </a:lnTo>
                  <a:lnTo>
                    <a:pt x="105" y="475"/>
                  </a:lnTo>
                  <a:lnTo>
                    <a:pt x="96" y="466"/>
                  </a:lnTo>
                  <a:lnTo>
                    <a:pt x="87" y="457"/>
                  </a:lnTo>
                  <a:lnTo>
                    <a:pt x="78" y="446"/>
                  </a:lnTo>
                  <a:lnTo>
                    <a:pt x="70" y="437"/>
                  </a:lnTo>
                  <a:lnTo>
                    <a:pt x="62" y="426"/>
                  </a:lnTo>
                  <a:lnTo>
                    <a:pt x="55" y="416"/>
                  </a:lnTo>
                  <a:lnTo>
                    <a:pt x="48" y="405"/>
                  </a:lnTo>
                  <a:lnTo>
                    <a:pt x="41" y="392"/>
                  </a:lnTo>
                  <a:lnTo>
                    <a:pt x="35" y="381"/>
                  </a:lnTo>
                  <a:lnTo>
                    <a:pt x="29" y="369"/>
                  </a:lnTo>
                  <a:lnTo>
                    <a:pt x="24" y="357"/>
                  </a:lnTo>
                  <a:lnTo>
                    <a:pt x="19" y="343"/>
                  </a:lnTo>
                  <a:lnTo>
                    <a:pt x="15" y="331"/>
                  </a:lnTo>
                  <a:lnTo>
                    <a:pt x="11" y="318"/>
                  </a:lnTo>
                  <a:lnTo>
                    <a:pt x="8" y="305"/>
                  </a:lnTo>
                  <a:lnTo>
                    <a:pt x="5" y="291"/>
                  </a:lnTo>
                  <a:lnTo>
                    <a:pt x="3" y="277"/>
                  </a:lnTo>
                  <a:lnTo>
                    <a:pt x="1" y="264"/>
                  </a:lnTo>
                  <a:lnTo>
                    <a:pt x="0" y="250"/>
                  </a:lnTo>
                  <a:lnTo>
                    <a:pt x="0" y="236"/>
                  </a:lnTo>
                  <a:lnTo>
                    <a:pt x="0" y="222"/>
                  </a:lnTo>
                  <a:lnTo>
                    <a:pt x="1" y="209"/>
                  </a:lnTo>
                  <a:lnTo>
                    <a:pt x="2" y="196"/>
                  </a:lnTo>
                  <a:lnTo>
                    <a:pt x="4" y="183"/>
                  </a:lnTo>
                  <a:lnTo>
                    <a:pt x="7" y="170"/>
                  </a:lnTo>
                  <a:lnTo>
                    <a:pt x="10" y="158"/>
                  </a:lnTo>
                  <a:lnTo>
                    <a:pt x="13" y="147"/>
                  </a:lnTo>
                  <a:lnTo>
                    <a:pt x="17" y="134"/>
                  </a:lnTo>
                  <a:lnTo>
                    <a:pt x="22" y="123"/>
                  </a:lnTo>
                  <a:lnTo>
                    <a:pt x="27" y="113"/>
                  </a:lnTo>
                  <a:lnTo>
                    <a:pt x="32" y="103"/>
                  </a:lnTo>
                  <a:lnTo>
                    <a:pt x="38" y="92"/>
                  </a:lnTo>
                  <a:lnTo>
                    <a:pt x="44" y="82"/>
                  </a:lnTo>
                  <a:lnTo>
                    <a:pt x="51" y="73"/>
                  </a:lnTo>
                  <a:lnTo>
                    <a:pt x="58" y="65"/>
                  </a:lnTo>
                  <a:lnTo>
                    <a:pt x="66" y="57"/>
                  </a:lnTo>
                  <a:lnTo>
                    <a:pt x="74" y="49"/>
                  </a:lnTo>
                  <a:lnTo>
                    <a:pt x="82" y="41"/>
                  </a:lnTo>
                  <a:lnTo>
                    <a:pt x="91" y="35"/>
                  </a:lnTo>
                  <a:lnTo>
                    <a:pt x="100" y="29"/>
                  </a:lnTo>
                  <a:lnTo>
                    <a:pt x="109" y="23"/>
                  </a:lnTo>
                  <a:lnTo>
                    <a:pt x="119" y="18"/>
                  </a:lnTo>
                  <a:lnTo>
                    <a:pt x="129" y="14"/>
                  </a:lnTo>
                  <a:lnTo>
                    <a:pt x="139" y="10"/>
                  </a:lnTo>
                  <a:lnTo>
                    <a:pt x="150" y="7"/>
                  </a:lnTo>
                  <a:lnTo>
                    <a:pt x="160" y="4"/>
                  </a:lnTo>
                  <a:lnTo>
                    <a:pt x="172" y="2"/>
                  </a:lnTo>
                  <a:lnTo>
                    <a:pt x="183" y="1"/>
                  </a:lnTo>
                  <a:lnTo>
                    <a:pt x="194" y="0"/>
                  </a:lnTo>
                  <a:lnTo>
                    <a:pt x="206" y="0"/>
                  </a:lnTo>
                  <a:lnTo>
                    <a:pt x="218" y="1"/>
                  </a:lnTo>
                  <a:lnTo>
                    <a:pt x="230" y="3"/>
                  </a:lnTo>
                  <a:lnTo>
                    <a:pt x="242" y="5"/>
                  </a:lnTo>
                  <a:lnTo>
                    <a:pt x="253" y="7"/>
                  </a:lnTo>
                  <a:lnTo>
                    <a:pt x="265" y="11"/>
                  </a:lnTo>
                  <a:lnTo>
                    <a:pt x="276" y="15"/>
                  </a:lnTo>
                  <a:lnTo>
                    <a:pt x="287" y="19"/>
                  </a:lnTo>
                  <a:lnTo>
                    <a:pt x="298" y="24"/>
                  </a:lnTo>
                  <a:lnTo>
                    <a:pt x="309" y="30"/>
                  </a:lnTo>
                  <a:lnTo>
                    <a:pt x="320" y="36"/>
                  </a:lnTo>
                  <a:lnTo>
                    <a:pt x="330" y="44"/>
                  </a:lnTo>
                  <a:lnTo>
                    <a:pt x="340" y="52"/>
                  </a:lnTo>
                  <a:lnTo>
                    <a:pt x="350" y="59"/>
                  </a:lnTo>
                  <a:lnTo>
                    <a:pt x="359" y="67"/>
                  </a:lnTo>
                  <a:lnTo>
                    <a:pt x="368" y="76"/>
                  </a:lnTo>
                  <a:lnTo>
                    <a:pt x="377" y="85"/>
                  </a:lnTo>
                  <a:lnTo>
                    <a:pt x="386" y="96"/>
                  </a:lnTo>
                  <a:lnTo>
                    <a:pt x="402" y="116"/>
                  </a:lnTo>
                  <a:lnTo>
                    <a:pt x="416" y="138"/>
                  </a:lnTo>
                  <a:lnTo>
                    <a:pt x="423" y="150"/>
                  </a:lnTo>
                  <a:lnTo>
                    <a:pt x="429" y="161"/>
                  </a:lnTo>
                  <a:lnTo>
                    <a:pt x="435" y="173"/>
                  </a:lnTo>
                  <a:lnTo>
                    <a:pt x="440" y="185"/>
                  </a:lnTo>
                  <a:lnTo>
                    <a:pt x="445" y="199"/>
                  </a:lnTo>
                  <a:lnTo>
                    <a:pt x="449" y="211"/>
                  </a:lnTo>
                  <a:lnTo>
                    <a:pt x="453" y="224"/>
                  </a:lnTo>
                  <a:lnTo>
                    <a:pt x="456" y="237"/>
                  </a:lnTo>
                  <a:lnTo>
                    <a:pt x="459" y="252"/>
                  </a:lnTo>
                  <a:lnTo>
                    <a:pt x="461" y="265"/>
                  </a:lnTo>
                  <a:lnTo>
                    <a:pt x="462" y="278"/>
                  </a:lnTo>
                  <a:lnTo>
                    <a:pt x="464" y="292"/>
                  </a:lnTo>
                  <a:close/>
                </a:path>
              </a:pathLst>
            </a:custGeom>
            <a:solidFill>
              <a:srgbClr val="B567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10" name="Freeform 115"/>
            <p:cNvSpPr>
              <a:spLocks/>
            </p:cNvSpPr>
            <p:nvPr/>
          </p:nvSpPr>
          <p:spPr bwMode="auto">
            <a:xfrm>
              <a:off x="511" y="1958"/>
              <a:ext cx="9" cy="10"/>
            </a:xfrm>
            <a:custGeom>
              <a:avLst/>
              <a:gdLst>
                <a:gd name="T0" fmla="*/ 0 w 464"/>
                <a:gd name="T1" fmla="*/ 0 h 541"/>
                <a:gd name="T2" fmla="*/ 0 w 464"/>
                <a:gd name="T3" fmla="*/ 0 h 541"/>
                <a:gd name="T4" fmla="*/ 0 w 464"/>
                <a:gd name="T5" fmla="*/ 0 h 541"/>
                <a:gd name="T6" fmla="*/ 0 w 464"/>
                <a:gd name="T7" fmla="*/ 0 h 541"/>
                <a:gd name="T8" fmla="*/ 0 w 464"/>
                <a:gd name="T9" fmla="*/ 0 h 541"/>
                <a:gd name="T10" fmla="*/ 0 w 464"/>
                <a:gd name="T11" fmla="*/ 0 h 541"/>
                <a:gd name="T12" fmla="*/ 0 w 464"/>
                <a:gd name="T13" fmla="*/ 0 h 541"/>
                <a:gd name="T14" fmla="*/ 0 w 464"/>
                <a:gd name="T15" fmla="*/ 0 h 541"/>
                <a:gd name="T16" fmla="*/ 0 w 464"/>
                <a:gd name="T17" fmla="*/ 0 h 541"/>
                <a:gd name="T18" fmla="*/ 0 w 464"/>
                <a:gd name="T19" fmla="*/ 0 h 541"/>
                <a:gd name="T20" fmla="*/ 0 w 464"/>
                <a:gd name="T21" fmla="*/ 0 h 541"/>
                <a:gd name="T22" fmla="*/ 0 w 464"/>
                <a:gd name="T23" fmla="*/ 0 h 541"/>
                <a:gd name="T24" fmla="*/ 0 w 464"/>
                <a:gd name="T25" fmla="*/ 0 h 541"/>
                <a:gd name="T26" fmla="*/ 0 w 464"/>
                <a:gd name="T27" fmla="*/ 0 h 541"/>
                <a:gd name="T28" fmla="*/ 0 w 464"/>
                <a:gd name="T29" fmla="*/ 0 h 541"/>
                <a:gd name="T30" fmla="*/ 0 w 464"/>
                <a:gd name="T31" fmla="*/ 0 h 541"/>
                <a:gd name="T32" fmla="*/ 0 w 464"/>
                <a:gd name="T33" fmla="*/ 0 h 541"/>
                <a:gd name="T34" fmla="*/ 0 w 464"/>
                <a:gd name="T35" fmla="*/ 0 h 541"/>
                <a:gd name="T36" fmla="*/ 0 w 464"/>
                <a:gd name="T37" fmla="*/ 0 h 541"/>
                <a:gd name="T38" fmla="*/ 0 w 464"/>
                <a:gd name="T39" fmla="*/ 0 h 541"/>
                <a:gd name="T40" fmla="*/ 0 w 464"/>
                <a:gd name="T41" fmla="*/ 0 h 541"/>
                <a:gd name="T42" fmla="*/ 0 w 464"/>
                <a:gd name="T43" fmla="*/ 0 h 541"/>
                <a:gd name="T44" fmla="*/ 0 w 464"/>
                <a:gd name="T45" fmla="*/ 0 h 541"/>
                <a:gd name="T46" fmla="*/ 0 w 464"/>
                <a:gd name="T47" fmla="*/ 0 h 541"/>
                <a:gd name="T48" fmla="*/ 0 w 464"/>
                <a:gd name="T49" fmla="*/ 0 h 541"/>
                <a:gd name="T50" fmla="*/ 0 w 464"/>
                <a:gd name="T51" fmla="*/ 0 h 541"/>
                <a:gd name="T52" fmla="*/ 0 w 464"/>
                <a:gd name="T53" fmla="*/ 0 h 541"/>
                <a:gd name="T54" fmla="*/ 0 w 464"/>
                <a:gd name="T55" fmla="*/ 0 h 541"/>
                <a:gd name="T56" fmla="*/ 0 w 464"/>
                <a:gd name="T57" fmla="*/ 0 h 541"/>
                <a:gd name="T58" fmla="*/ 0 w 464"/>
                <a:gd name="T59" fmla="*/ 0 h 541"/>
                <a:gd name="T60" fmla="*/ 0 w 464"/>
                <a:gd name="T61" fmla="*/ 0 h 541"/>
                <a:gd name="T62" fmla="*/ 0 w 464"/>
                <a:gd name="T63" fmla="*/ 0 h 541"/>
                <a:gd name="T64" fmla="*/ 0 w 464"/>
                <a:gd name="T65" fmla="*/ 0 h 541"/>
                <a:gd name="T66" fmla="*/ 0 w 464"/>
                <a:gd name="T67" fmla="*/ 0 h 541"/>
                <a:gd name="T68" fmla="*/ 0 w 464"/>
                <a:gd name="T69" fmla="*/ 0 h 541"/>
                <a:gd name="T70" fmla="*/ 0 w 464"/>
                <a:gd name="T71" fmla="*/ 0 h 541"/>
                <a:gd name="T72" fmla="*/ 0 w 464"/>
                <a:gd name="T73" fmla="*/ 0 h 541"/>
                <a:gd name="T74" fmla="*/ 0 w 464"/>
                <a:gd name="T75" fmla="*/ 0 h 541"/>
                <a:gd name="T76" fmla="*/ 0 w 464"/>
                <a:gd name="T77" fmla="*/ 0 h 541"/>
                <a:gd name="T78" fmla="*/ 0 w 464"/>
                <a:gd name="T79" fmla="*/ 0 h 541"/>
                <a:gd name="T80" fmla="*/ 0 w 464"/>
                <a:gd name="T81" fmla="*/ 0 h 541"/>
                <a:gd name="T82" fmla="*/ 0 w 464"/>
                <a:gd name="T83" fmla="*/ 0 h 541"/>
                <a:gd name="T84" fmla="*/ 0 w 464"/>
                <a:gd name="T85" fmla="*/ 0 h 541"/>
                <a:gd name="T86" fmla="*/ 0 w 464"/>
                <a:gd name="T87" fmla="*/ 0 h 541"/>
                <a:gd name="T88" fmla="*/ 0 w 464"/>
                <a:gd name="T89" fmla="*/ 0 h 541"/>
                <a:gd name="T90" fmla="*/ 0 w 464"/>
                <a:gd name="T91" fmla="*/ 0 h 541"/>
                <a:gd name="T92" fmla="*/ 0 w 464"/>
                <a:gd name="T93" fmla="*/ 0 h 541"/>
                <a:gd name="T94" fmla="*/ 0 w 464"/>
                <a:gd name="T95" fmla="*/ 0 h 541"/>
                <a:gd name="T96" fmla="*/ 0 w 464"/>
                <a:gd name="T97" fmla="*/ 0 h 541"/>
                <a:gd name="T98" fmla="*/ 0 w 464"/>
                <a:gd name="T99" fmla="*/ 0 h 541"/>
                <a:gd name="T100" fmla="*/ 0 w 464"/>
                <a:gd name="T101" fmla="*/ 0 h 541"/>
                <a:gd name="T102" fmla="*/ 0 w 464"/>
                <a:gd name="T103" fmla="*/ 0 h 541"/>
                <a:gd name="T104" fmla="*/ 0 w 464"/>
                <a:gd name="T105" fmla="*/ 0 h 541"/>
                <a:gd name="T106" fmla="*/ 0 w 464"/>
                <a:gd name="T107" fmla="*/ 0 h 541"/>
                <a:gd name="T108" fmla="*/ 0 w 464"/>
                <a:gd name="T109" fmla="*/ 0 h 541"/>
                <a:gd name="T110" fmla="*/ 0 w 464"/>
                <a:gd name="T111" fmla="*/ 0 h 541"/>
                <a:gd name="T112" fmla="*/ 0 w 464"/>
                <a:gd name="T113" fmla="*/ 0 h 541"/>
                <a:gd name="T114" fmla="*/ 0 w 464"/>
                <a:gd name="T115" fmla="*/ 0 h 541"/>
                <a:gd name="T116" fmla="*/ 0 w 464"/>
                <a:gd name="T117" fmla="*/ 0 h 541"/>
                <a:gd name="T118" fmla="*/ 0 w 464"/>
                <a:gd name="T119" fmla="*/ 0 h 541"/>
                <a:gd name="T120" fmla="*/ 0 w 464"/>
                <a:gd name="T121" fmla="*/ 0 h 541"/>
                <a:gd name="T122" fmla="*/ 0 w 464"/>
                <a:gd name="T123" fmla="*/ 0 h 541"/>
                <a:gd name="T124" fmla="*/ 0 w 464"/>
                <a:gd name="T125" fmla="*/ 0 h 5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64"/>
                <a:gd name="T190" fmla="*/ 0 h 541"/>
                <a:gd name="T191" fmla="*/ 464 w 464"/>
                <a:gd name="T192" fmla="*/ 541 h 54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64" h="541">
                  <a:moveTo>
                    <a:pt x="464" y="291"/>
                  </a:moveTo>
                  <a:lnTo>
                    <a:pt x="464" y="306"/>
                  </a:lnTo>
                  <a:lnTo>
                    <a:pt x="464" y="319"/>
                  </a:lnTo>
                  <a:lnTo>
                    <a:pt x="463" y="333"/>
                  </a:lnTo>
                  <a:lnTo>
                    <a:pt x="462" y="345"/>
                  </a:lnTo>
                  <a:lnTo>
                    <a:pt x="460" y="359"/>
                  </a:lnTo>
                  <a:lnTo>
                    <a:pt x="457" y="371"/>
                  </a:lnTo>
                  <a:lnTo>
                    <a:pt x="454" y="383"/>
                  </a:lnTo>
                  <a:lnTo>
                    <a:pt x="451" y="395"/>
                  </a:lnTo>
                  <a:lnTo>
                    <a:pt x="447" y="407"/>
                  </a:lnTo>
                  <a:lnTo>
                    <a:pt x="442" y="418"/>
                  </a:lnTo>
                  <a:lnTo>
                    <a:pt x="437" y="429"/>
                  </a:lnTo>
                  <a:lnTo>
                    <a:pt x="432" y="439"/>
                  </a:lnTo>
                  <a:lnTo>
                    <a:pt x="426" y="450"/>
                  </a:lnTo>
                  <a:lnTo>
                    <a:pt x="420" y="459"/>
                  </a:lnTo>
                  <a:lnTo>
                    <a:pt x="413" y="468"/>
                  </a:lnTo>
                  <a:lnTo>
                    <a:pt x="406" y="477"/>
                  </a:lnTo>
                  <a:lnTo>
                    <a:pt x="398" y="485"/>
                  </a:lnTo>
                  <a:lnTo>
                    <a:pt x="390" y="492"/>
                  </a:lnTo>
                  <a:lnTo>
                    <a:pt x="382" y="499"/>
                  </a:lnTo>
                  <a:lnTo>
                    <a:pt x="373" y="507"/>
                  </a:lnTo>
                  <a:lnTo>
                    <a:pt x="364" y="513"/>
                  </a:lnTo>
                  <a:lnTo>
                    <a:pt x="355" y="518"/>
                  </a:lnTo>
                  <a:lnTo>
                    <a:pt x="345" y="523"/>
                  </a:lnTo>
                  <a:lnTo>
                    <a:pt x="335" y="528"/>
                  </a:lnTo>
                  <a:lnTo>
                    <a:pt x="325" y="531"/>
                  </a:lnTo>
                  <a:lnTo>
                    <a:pt x="314" y="535"/>
                  </a:lnTo>
                  <a:lnTo>
                    <a:pt x="304" y="537"/>
                  </a:lnTo>
                  <a:lnTo>
                    <a:pt x="293" y="539"/>
                  </a:lnTo>
                  <a:lnTo>
                    <a:pt x="281" y="540"/>
                  </a:lnTo>
                  <a:lnTo>
                    <a:pt x="270" y="541"/>
                  </a:lnTo>
                  <a:lnTo>
                    <a:pt x="258" y="541"/>
                  </a:lnTo>
                  <a:lnTo>
                    <a:pt x="246" y="540"/>
                  </a:lnTo>
                  <a:lnTo>
                    <a:pt x="234" y="539"/>
                  </a:lnTo>
                  <a:lnTo>
                    <a:pt x="222" y="537"/>
                  </a:lnTo>
                  <a:lnTo>
                    <a:pt x="211" y="534"/>
                  </a:lnTo>
                  <a:lnTo>
                    <a:pt x="199" y="531"/>
                  </a:lnTo>
                  <a:lnTo>
                    <a:pt x="188" y="527"/>
                  </a:lnTo>
                  <a:lnTo>
                    <a:pt x="177" y="522"/>
                  </a:lnTo>
                  <a:lnTo>
                    <a:pt x="166" y="517"/>
                  </a:lnTo>
                  <a:lnTo>
                    <a:pt x="155" y="511"/>
                  </a:lnTo>
                  <a:lnTo>
                    <a:pt x="144" y="505"/>
                  </a:lnTo>
                  <a:lnTo>
                    <a:pt x="134" y="497"/>
                  </a:lnTo>
                  <a:lnTo>
                    <a:pt x="124" y="490"/>
                  </a:lnTo>
                  <a:lnTo>
                    <a:pt x="114" y="482"/>
                  </a:lnTo>
                  <a:lnTo>
                    <a:pt x="105" y="474"/>
                  </a:lnTo>
                  <a:lnTo>
                    <a:pt x="96" y="465"/>
                  </a:lnTo>
                  <a:lnTo>
                    <a:pt x="87" y="456"/>
                  </a:lnTo>
                  <a:lnTo>
                    <a:pt x="78" y="446"/>
                  </a:lnTo>
                  <a:lnTo>
                    <a:pt x="70" y="436"/>
                  </a:lnTo>
                  <a:lnTo>
                    <a:pt x="62" y="426"/>
                  </a:lnTo>
                  <a:lnTo>
                    <a:pt x="55" y="415"/>
                  </a:lnTo>
                  <a:lnTo>
                    <a:pt x="48" y="404"/>
                  </a:lnTo>
                  <a:lnTo>
                    <a:pt x="41" y="392"/>
                  </a:lnTo>
                  <a:lnTo>
                    <a:pt x="35" y="380"/>
                  </a:lnTo>
                  <a:lnTo>
                    <a:pt x="30" y="368"/>
                  </a:lnTo>
                  <a:lnTo>
                    <a:pt x="24" y="356"/>
                  </a:lnTo>
                  <a:lnTo>
                    <a:pt x="19" y="343"/>
                  </a:lnTo>
                  <a:lnTo>
                    <a:pt x="15" y="330"/>
                  </a:lnTo>
                  <a:lnTo>
                    <a:pt x="11" y="317"/>
                  </a:lnTo>
                  <a:lnTo>
                    <a:pt x="8" y="304"/>
                  </a:lnTo>
                  <a:lnTo>
                    <a:pt x="5" y="290"/>
                  </a:lnTo>
                  <a:lnTo>
                    <a:pt x="3" y="276"/>
                  </a:lnTo>
                  <a:lnTo>
                    <a:pt x="1" y="263"/>
                  </a:lnTo>
                  <a:lnTo>
                    <a:pt x="1" y="249"/>
                  </a:lnTo>
                  <a:lnTo>
                    <a:pt x="0" y="235"/>
                  </a:lnTo>
                  <a:lnTo>
                    <a:pt x="0" y="221"/>
                  </a:lnTo>
                  <a:lnTo>
                    <a:pt x="1" y="208"/>
                  </a:lnTo>
                  <a:lnTo>
                    <a:pt x="2" y="195"/>
                  </a:lnTo>
                  <a:lnTo>
                    <a:pt x="4" y="182"/>
                  </a:lnTo>
                  <a:lnTo>
                    <a:pt x="7" y="169"/>
                  </a:lnTo>
                  <a:lnTo>
                    <a:pt x="10" y="157"/>
                  </a:lnTo>
                  <a:lnTo>
                    <a:pt x="13" y="146"/>
                  </a:lnTo>
                  <a:lnTo>
                    <a:pt x="17" y="133"/>
                  </a:lnTo>
                  <a:lnTo>
                    <a:pt x="22" y="123"/>
                  </a:lnTo>
                  <a:lnTo>
                    <a:pt x="27" y="112"/>
                  </a:lnTo>
                  <a:lnTo>
                    <a:pt x="32" y="102"/>
                  </a:lnTo>
                  <a:lnTo>
                    <a:pt x="38" y="91"/>
                  </a:lnTo>
                  <a:lnTo>
                    <a:pt x="44" y="82"/>
                  </a:lnTo>
                  <a:lnTo>
                    <a:pt x="51" y="73"/>
                  </a:lnTo>
                  <a:lnTo>
                    <a:pt x="58" y="64"/>
                  </a:lnTo>
                  <a:lnTo>
                    <a:pt x="66" y="56"/>
                  </a:lnTo>
                  <a:lnTo>
                    <a:pt x="74" y="49"/>
                  </a:lnTo>
                  <a:lnTo>
                    <a:pt x="82" y="40"/>
                  </a:lnTo>
                  <a:lnTo>
                    <a:pt x="91" y="34"/>
                  </a:lnTo>
                  <a:lnTo>
                    <a:pt x="100" y="28"/>
                  </a:lnTo>
                  <a:lnTo>
                    <a:pt x="109" y="22"/>
                  </a:lnTo>
                  <a:lnTo>
                    <a:pt x="119" y="17"/>
                  </a:lnTo>
                  <a:lnTo>
                    <a:pt x="129" y="13"/>
                  </a:lnTo>
                  <a:lnTo>
                    <a:pt x="139" y="9"/>
                  </a:lnTo>
                  <a:lnTo>
                    <a:pt x="150" y="6"/>
                  </a:lnTo>
                  <a:lnTo>
                    <a:pt x="160" y="4"/>
                  </a:lnTo>
                  <a:lnTo>
                    <a:pt x="171" y="1"/>
                  </a:lnTo>
                  <a:lnTo>
                    <a:pt x="183" y="0"/>
                  </a:lnTo>
                  <a:lnTo>
                    <a:pt x="194" y="0"/>
                  </a:lnTo>
                  <a:lnTo>
                    <a:pt x="206" y="0"/>
                  </a:lnTo>
                  <a:lnTo>
                    <a:pt x="218" y="0"/>
                  </a:lnTo>
                  <a:lnTo>
                    <a:pt x="230" y="2"/>
                  </a:lnTo>
                  <a:lnTo>
                    <a:pt x="242" y="4"/>
                  </a:lnTo>
                  <a:lnTo>
                    <a:pt x="253" y="7"/>
                  </a:lnTo>
                  <a:lnTo>
                    <a:pt x="265" y="10"/>
                  </a:lnTo>
                  <a:lnTo>
                    <a:pt x="276" y="14"/>
                  </a:lnTo>
                  <a:lnTo>
                    <a:pt x="287" y="19"/>
                  </a:lnTo>
                  <a:lnTo>
                    <a:pt x="298" y="24"/>
                  </a:lnTo>
                  <a:lnTo>
                    <a:pt x="309" y="29"/>
                  </a:lnTo>
                  <a:lnTo>
                    <a:pt x="320" y="36"/>
                  </a:lnTo>
                  <a:lnTo>
                    <a:pt x="330" y="44"/>
                  </a:lnTo>
                  <a:lnTo>
                    <a:pt x="340" y="51"/>
                  </a:lnTo>
                  <a:lnTo>
                    <a:pt x="350" y="59"/>
                  </a:lnTo>
                  <a:lnTo>
                    <a:pt x="359" y="67"/>
                  </a:lnTo>
                  <a:lnTo>
                    <a:pt x="368" y="75"/>
                  </a:lnTo>
                  <a:lnTo>
                    <a:pt x="377" y="85"/>
                  </a:lnTo>
                  <a:lnTo>
                    <a:pt x="386" y="95"/>
                  </a:lnTo>
                  <a:lnTo>
                    <a:pt x="402" y="115"/>
                  </a:lnTo>
                  <a:lnTo>
                    <a:pt x="416" y="137"/>
                  </a:lnTo>
                  <a:lnTo>
                    <a:pt x="423" y="149"/>
                  </a:lnTo>
                  <a:lnTo>
                    <a:pt x="429" y="161"/>
                  </a:lnTo>
                  <a:lnTo>
                    <a:pt x="435" y="173"/>
                  </a:lnTo>
                  <a:lnTo>
                    <a:pt x="440" y="185"/>
                  </a:lnTo>
                  <a:lnTo>
                    <a:pt x="445" y="198"/>
                  </a:lnTo>
                  <a:lnTo>
                    <a:pt x="449" y="211"/>
                  </a:lnTo>
                  <a:lnTo>
                    <a:pt x="453" y="224"/>
                  </a:lnTo>
                  <a:lnTo>
                    <a:pt x="456" y="237"/>
                  </a:lnTo>
                  <a:lnTo>
                    <a:pt x="459" y="251"/>
                  </a:lnTo>
                  <a:lnTo>
                    <a:pt x="461" y="264"/>
                  </a:lnTo>
                  <a:lnTo>
                    <a:pt x="463" y="278"/>
                  </a:lnTo>
                  <a:lnTo>
                    <a:pt x="464" y="291"/>
                  </a:lnTo>
                  <a:close/>
                </a:path>
              </a:pathLst>
            </a:custGeom>
            <a:solidFill>
              <a:srgbClr val="B567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11" name="Freeform 116"/>
            <p:cNvSpPr>
              <a:spLocks/>
            </p:cNvSpPr>
            <p:nvPr/>
          </p:nvSpPr>
          <p:spPr bwMode="auto">
            <a:xfrm>
              <a:off x="425" y="1785"/>
              <a:ext cx="209" cy="120"/>
            </a:xfrm>
            <a:custGeom>
              <a:avLst/>
              <a:gdLst>
                <a:gd name="T0" fmla="*/ 0 w 10451"/>
                <a:gd name="T1" fmla="*/ 0 h 6136"/>
                <a:gd name="T2" fmla="*/ 0 w 10451"/>
                <a:gd name="T3" fmla="*/ 0 h 6136"/>
                <a:gd name="T4" fmla="*/ 0 w 10451"/>
                <a:gd name="T5" fmla="*/ 0 h 6136"/>
                <a:gd name="T6" fmla="*/ 0 w 10451"/>
                <a:gd name="T7" fmla="*/ 0 h 6136"/>
                <a:gd name="T8" fmla="*/ 0 w 10451"/>
                <a:gd name="T9" fmla="*/ 0 h 6136"/>
                <a:gd name="T10" fmla="*/ 0 w 10451"/>
                <a:gd name="T11" fmla="*/ 0 h 6136"/>
                <a:gd name="T12" fmla="*/ 0 w 10451"/>
                <a:gd name="T13" fmla="*/ 0 h 6136"/>
                <a:gd name="T14" fmla="*/ 0 w 10451"/>
                <a:gd name="T15" fmla="*/ 0 h 6136"/>
                <a:gd name="T16" fmla="*/ 0 w 10451"/>
                <a:gd name="T17" fmla="*/ 0 h 6136"/>
                <a:gd name="T18" fmla="*/ 0 w 10451"/>
                <a:gd name="T19" fmla="*/ 0 h 6136"/>
                <a:gd name="T20" fmla="*/ 0 w 10451"/>
                <a:gd name="T21" fmla="*/ 0 h 6136"/>
                <a:gd name="T22" fmla="*/ 0 w 10451"/>
                <a:gd name="T23" fmla="*/ 0 h 6136"/>
                <a:gd name="T24" fmla="*/ 0 w 10451"/>
                <a:gd name="T25" fmla="*/ 0 h 6136"/>
                <a:gd name="T26" fmla="*/ 0 w 10451"/>
                <a:gd name="T27" fmla="*/ 0 h 6136"/>
                <a:gd name="T28" fmla="*/ 0 w 10451"/>
                <a:gd name="T29" fmla="*/ 0 h 6136"/>
                <a:gd name="T30" fmla="*/ 0 w 10451"/>
                <a:gd name="T31" fmla="*/ 0 h 6136"/>
                <a:gd name="T32" fmla="*/ 0 w 10451"/>
                <a:gd name="T33" fmla="*/ 0 h 6136"/>
                <a:gd name="T34" fmla="*/ 0 w 10451"/>
                <a:gd name="T35" fmla="*/ 0 h 6136"/>
                <a:gd name="T36" fmla="*/ 0 w 10451"/>
                <a:gd name="T37" fmla="*/ 0 h 6136"/>
                <a:gd name="T38" fmla="*/ 0 w 10451"/>
                <a:gd name="T39" fmla="*/ 0 h 6136"/>
                <a:gd name="T40" fmla="*/ 0 w 10451"/>
                <a:gd name="T41" fmla="*/ 0 h 6136"/>
                <a:gd name="T42" fmla="*/ 0 w 10451"/>
                <a:gd name="T43" fmla="*/ 0 h 6136"/>
                <a:gd name="T44" fmla="*/ 0 w 10451"/>
                <a:gd name="T45" fmla="*/ 0 h 6136"/>
                <a:gd name="T46" fmla="*/ 0 w 10451"/>
                <a:gd name="T47" fmla="*/ 0 h 6136"/>
                <a:gd name="T48" fmla="*/ 0 w 10451"/>
                <a:gd name="T49" fmla="*/ 0 h 6136"/>
                <a:gd name="T50" fmla="*/ 0 w 10451"/>
                <a:gd name="T51" fmla="*/ 0 h 6136"/>
                <a:gd name="T52" fmla="*/ 0 w 10451"/>
                <a:gd name="T53" fmla="*/ 0 h 6136"/>
                <a:gd name="T54" fmla="*/ 0 w 10451"/>
                <a:gd name="T55" fmla="*/ 0 h 6136"/>
                <a:gd name="T56" fmla="*/ 0 w 10451"/>
                <a:gd name="T57" fmla="*/ 0 h 6136"/>
                <a:gd name="T58" fmla="*/ 0 w 10451"/>
                <a:gd name="T59" fmla="*/ 0 h 6136"/>
                <a:gd name="T60" fmla="*/ 0 w 10451"/>
                <a:gd name="T61" fmla="*/ 0 h 6136"/>
                <a:gd name="T62" fmla="*/ 0 w 10451"/>
                <a:gd name="T63" fmla="*/ 0 h 6136"/>
                <a:gd name="T64" fmla="*/ 0 w 10451"/>
                <a:gd name="T65" fmla="*/ 0 h 6136"/>
                <a:gd name="T66" fmla="*/ 0 w 10451"/>
                <a:gd name="T67" fmla="*/ 0 h 6136"/>
                <a:gd name="T68" fmla="*/ 0 w 10451"/>
                <a:gd name="T69" fmla="*/ 0 h 6136"/>
                <a:gd name="T70" fmla="*/ 0 w 10451"/>
                <a:gd name="T71" fmla="*/ 0 h 6136"/>
                <a:gd name="T72" fmla="*/ 0 w 10451"/>
                <a:gd name="T73" fmla="*/ 0 h 6136"/>
                <a:gd name="T74" fmla="*/ 0 w 10451"/>
                <a:gd name="T75" fmla="*/ 0 h 6136"/>
                <a:gd name="T76" fmla="*/ 0 w 10451"/>
                <a:gd name="T77" fmla="*/ 0 h 6136"/>
                <a:gd name="T78" fmla="*/ 0 w 10451"/>
                <a:gd name="T79" fmla="*/ 0 h 6136"/>
                <a:gd name="T80" fmla="*/ 0 w 10451"/>
                <a:gd name="T81" fmla="*/ 0 h 6136"/>
                <a:gd name="T82" fmla="*/ 0 w 10451"/>
                <a:gd name="T83" fmla="*/ 0 h 6136"/>
                <a:gd name="T84" fmla="*/ 0 w 10451"/>
                <a:gd name="T85" fmla="*/ 0 h 6136"/>
                <a:gd name="T86" fmla="*/ 0 w 10451"/>
                <a:gd name="T87" fmla="*/ 0 h 6136"/>
                <a:gd name="T88" fmla="*/ 0 w 10451"/>
                <a:gd name="T89" fmla="*/ 0 h 6136"/>
                <a:gd name="T90" fmla="*/ 0 w 10451"/>
                <a:gd name="T91" fmla="*/ 0 h 6136"/>
                <a:gd name="T92" fmla="*/ 0 w 10451"/>
                <a:gd name="T93" fmla="*/ 0 h 6136"/>
                <a:gd name="T94" fmla="*/ 0 w 10451"/>
                <a:gd name="T95" fmla="*/ 0 h 6136"/>
                <a:gd name="T96" fmla="*/ 0 w 10451"/>
                <a:gd name="T97" fmla="*/ 0 h 6136"/>
                <a:gd name="T98" fmla="*/ 0 w 10451"/>
                <a:gd name="T99" fmla="*/ 0 h 6136"/>
                <a:gd name="T100" fmla="*/ 0 w 10451"/>
                <a:gd name="T101" fmla="*/ 0 h 6136"/>
                <a:gd name="T102" fmla="*/ 0 w 10451"/>
                <a:gd name="T103" fmla="*/ 0 h 6136"/>
                <a:gd name="T104" fmla="*/ 0 w 10451"/>
                <a:gd name="T105" fmla="*/ 0 h 6136"/>
                <a:gd name="T106" fmla="*/ 0 w 10451"/>
                <a:gd name="T107" fmla="*/ 0 h 6136"/>
                <a:gd name="T108" fmla="*/ 0 w 10451"/>
                <a:gd name="T109" fmla="*/ 0 h 6136"/>
                <a:gd name="T110" fmla="*/ 0 w 10451"/>
                <a:gd name="T111" fmla="*/ 0 h 6136"/>
                <a:gd name="T112" fmla="*/ 0 w 10451"/>
                <a:gd name="T113" fmla="*/ 0 h 6136"/>
                <a:gd name="T114" fmla="*/ 0 w 10451"/>
                <a:gd name="T115" fmla="*/ 0 h 6136"/>
                <a:gd name="T116" fmla="*/ 0 w 10451"/>
                <a:gd name="T117" fmla="*/ 0 h 6136"/>
                <a:gd name="T118" fmla="*/ 0 w 10451"/>
                <a:gd name="T119" fmla="*/ 0 h 6136"/>
                <a:gd name="T120" fmla="*/ 0 w 10451"/>
                <a:gd name="T121" fmla="*/ 0 h 6136"/>
                <a:gd name="T122" fmla="*/ 0 w 10451"/>
                <a:gd name="T123" fmla="*/ 0 h 61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451"/>
                <a:gd name="T187" fmla="*/ 0 h 6136"/>
                <a:gd name="T188" fmla="*/ 10451 w 10451"/>
                <a:gd name="T189" fmla="*/ 6136 h 61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451" h="6136">
                  <a:moveTo>
                    <a:pt x="0" y="2565"/>
                  </a:moveTo>
                  <a:lnTo>
                    <a:pt x="4484" y="0"/>
                  </a:lnTo>
                  <a:lnTo>
                    <a:pt x="10451" y="3430"/>
                  </a:lnTo>
                  <a:lnTo>
                    <a:pt x="6099" y="6136"/>
                  </a:lnTo>
                  <a:lnTo>
                    <a:pt x="2735" y="4102"/>
                  </a:lnTo>
                  <a:lnTo>
                    <a:pt x="2742" y="4098"/>
                  </a:lnTo>
                  <a:lnTo>
                    <a:pt x="2763" y="4087"/>
                  </a:lnTo>
                  <a:lnTo>
                    <a:pt x="2793" y="4070"/>
                  </a:lnTo>
                  <a:lnTo>
                    <a:pt x="2830" y="4045"/>
                  </a:lnTo>
                  <a:lnTo>
                    <a:pt x="2851" y="4031"/>
                  </a:lnTo>
                  <a:lnTo>
                    <a:pt x="2872" y="4016"/>
                  </a:lnTo>
                  <a:lnTo>
                    <a:pt x="2894" y="3998"/>
                  </a:lnTo>
                  <a:lnTo>
                    <a:pt x="2917" y="3980"/>
                  </a:lnTo>
                  <a:lnTo>
                    <a:pt x="2939" y="3962"/>
                  </a:lnTo>
                  <a:lnTo>
                    <a:pt x="2960" y="3941"/>
                  </a:lnTo>
                  <a:lnTo>
                    <a:pt x="2981" y="3920"/>
                  </a:lnTo>
                  <a:lnTo>
                    <a:pt x="3001" y="3897"/>
                  </a:lnTo>
                  <a:lnTo>
                    <a:pt x="3019" y="3874"/>
                  </a:lnTo>
                  <a:lnTo>
                    <a:pt x="3035" y="3851"/>
                  </a:lnTo>
                  <a:lnTo>
                    <a:pt x="3049" y="3825"/>
                  </a:lnTo>
                  <a:lnTo>
                    <a:pt x="3061" y="3801"/>
                  </a:lnTo>
                  <a:lnTo>
                    <a:pt x="3069" y="3774"/>
                  </a:lnTo>
                  <a:lnTo>
                    <a:pt x="3075" y="3747"/>
                  </a:lnTo>
                  <a:lnTo>
                    <a:pt x="3077" y="3721"/>
                  </a:lnTo>
                  <a:lnTo>
                    <a:pt x="3075" y="3693"/>
                  </a:lnTo>
                  <a:lnTo>
                    <a:pt x="3069" y="3666"/>
                  </a:lnTo>
                  <a:lnTo>
                    <a:pt x="3059" y="3638"/>
                  </a:lnTo>
                  <a:lnTo>
                    <a:pt x="3043" y="3610"/>
                  </a:lnTo>
                  <a:lnTo>
                    <a:pt x="3023" y="3581"/>
                  </a:lnTo>
                  <a:lnTo>
                    <a:pt x="2997" y="3554"/>
                  </a:lnTo>
                  <a:lnTo>
                    <a:pt x="2965" y="3525"/>
                  </a:lnTo>
                  <a:lnTo>
                    <a:pt x="2927" y="3497"/>
                  </a:lnTo>
                  <a:lnTo>
                    <a:pt x="2882" y="3469"/>
                  </a:lnTo>
                  <a:lnTo>
                    <a:pt x="2877" y="3465"/>
                  </a:lnTo>
                  <a:lnTo>
                    <a:pt x="2861" y="3456"/>
                  </a:lnTo>
                  <a:lnTo>
                    <a:pt x="2836" y="3440"/>
                  </a:lnTo>
                  <a:lnTo>
                    <a:pt x="2801" y="3424"/>
                  </a:lnTo>
                  <a:lnTo>
                    <a:pt x="2780" y="3415"/>
                  </a:lnTo>
                  <a:lnTo>
                    <a:pt x="2757" y="3406"/>
                  </a:lnTo>
                  <a:lnTo>
                    <a:pt x="2732" y="3397"/>
                  </a:lnTo>
                  <a:lnTo>
                    <a:pt x="2705" y="3388"/>
                  </a:lnTo>
                  <a:lnTo>
                    <a:pt x="2676" y="3381"/>
                  </a:lnTo>
                  <a:lnTo>
                    <a:pt x="2645" y="3374"/>
                  </a:lnTo>
                  <a:lnTo>
                    <a:pt x="2612" y="3368"/>
                  </a:lnTo>
                  <a:lnTo>
                    <a:pt x="2577" y="3363"/>
                  </a:lnTo>
                  <a:lnTo>
                    <a:pt x="2540" y="3361"/>
                  </a:lnTo>
                  <a:lnTo>
                    <a:pt x="2502" y="3359"/>
                  </a:lnTo>
                  <a:lnTo>
                    <a:pt x="2462" y="3360"/>
                  </a:lnTo>
                  <a:lnTo>
                    <a:pt x="2420" y="3362"/>
                  </a:lnTo>
                  <a:lnTo>
                    <a:pt x="2377" y="3367"/>
                  </a:lnTo>
                  <a:lnTo>
                    <a:pt x="2332" y="3375"/>
                  </a:lnTo>
                  <a:lnTo>
                    <a:pt x="2286" y="3385"/>
                  </a:lnTo>
                  <a:lnTo>
                    <a:pt x="2239" y="3400"/>
                  </a:lnTo>
                  <a:lnTo>
                    <a:pt x="2190" y="3416"/>
                  </a:lnTo>
                  <a:lnTo>
                    <a:pt x="2140" y="3436"/>
                  </a:lnTo>
                  <a:lnTo>
                    <a:pt x="2089" y="3460"/>
                  </a:lnTo>
                  <a:lnTo>
                    <a:pt x="2037" y="3488"/>
                  </a:lnTo>
                  <a:lnTo>
                    <a:pt x="1983" y="3520"/>
                  </a:lnTo>
                  <a:lnTo>
                    <a:pt x="1929" y="3556"/>
                  </a:lnTo>
                  <a:lnTo>
                    <a:pt x="1873" y="3598"/>
                  </a:lnTo>
                  <a:lnTo>
                    <a:pt x="1817" y="3642"/>
                  </a:lnTo>
                  <a:lnTo>
                    <a:pt x="0" y="2565"/>
                  </a:lnTo>
                  <a:close/>
                </a:path>
              </a:pathLst>
            </a:custGeom>
            <a:solidFill>
              <a:srgbClr val="EBEB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12" name="Freeform 117"/>
            <p:cNvSpPr>
              <a:spLocks/>
            </p:cNvSpPr>
            <p:nvPr/>
          </p:nvSpPr>
          <p:spPr bwMode="auto">
            <a:xfrm>
              <a:off x="480" y="1850"/>
              <a:ext cx="154" cy="55"/>
            </a:xfrm>
            <a:custGeom>
              <a:avLst/>
              <a:gdLst>
                <a:gd name="T0" fmla="*/ 0 w 7716"/>
                <a:gd name="T1" fmla="*/ 0 h 2814"/>
                <a:gd name="T2" fmla="*/ 0 w 7716"/>
                <a:gd name="T3" fmla="*/ 0 h 2814"/>
                <a:gd name="T4" fmla="*/ 0 w 7716"/>
                <a:gd name="T5" fmla="*/ 0 h 2814"/>
                <a:gd name="T6" fmla="*/ 0 w 7716"/>
                <a:gd name="T7" fmla="*/ 0 h 2814"/>
                <a:gd name="T8" fmla="*/ 0 w 7716"/>
                <a:gd name="T9" fmla="*/ 0 h 2814"/>
                <a:gd name="T10" fmla="*/ 0 w 7716"/>
                <a:gd name="T11" fmla="*/ 0 h 2814"/>
                <a:gd name="T12" fmla="*/ 0 w 7716"/>
                <a:gd name="T13" fmla="*/ 0 h 28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16"/>
                <a:gd name="T22" fmla="*/ 0 h 2814"/>
                <a:gd name="T23" fmla="*/ 7716 w 7716"/>
                <a:gd name="T24" fmla="*/ 2814 h 28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16" h="2814">
                  <a:moveTo>
                    <a:pt x="0" y="780"/>
                  </a:moveTo>
                  <a:lnTo>
                    <a:pt x="3364" y="2814"/>
                  </a:lnTo>
                  <a:lnTo>
                    <a:pt x="7716" y="108"/>
                  </a:lnTo>
                  <a:lnTo>
                    <a:pt x="7527" y="0"/>
                  </a:lnTo>
                  <a:lnTo>
                    <a:pt x="3362" y="2429"/>
                  </a:lnTo>
                  <a:lnTo>
                    <a:pt x="183" y="692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313" name="Freeform 118"/>
            <p:cNvSpPr>
              <a:spLocks/>
            </p:cNvSpPr>
            <p:nvPr/>
          </p:nvSpPr>
          <p:spPr bwMode="auto">
            <a:xfrm>
              <a:off x="547" y="1853"/>
              <a:ext cx="86" cy="131"/>
            </a:xfrm>
            <a:custGeom>
              <a:avLst/>
              <a:gdLst>
                <a:gd name="T0" fmla="*/ 0 w 4309"/>
                <a:gd name="T1" fmla="*/ 0 h 6670"/>
                <a:gd name="T2" fmla="*/ 0 w 4309"/>
                <a:gd name="T3" fmla="*/ 0 h 6670"/>
                <a:gd name="T4" fmla="*/ 0 w 4309"/>
                <a:gd name="T5" fmla="*/ 0 h 6670"/>
                <a:gd name="T6" fmla="*/ 0 w 4309"/>
                <a:gd name="T7" fmla="*/ 0 h 6670"/>
                <a:gd name="T8" fmla="*/ 0 w 4309"/>
                <a:gd name="T9" fmla="*/ 0 h 6670"/>
                <a:gd name="T10" fmla="*/ 0 w 4309"/>
                <a:gd name="T11" fmla="*/ 0 h 6670"/>
                <a:gd name="T12" fmla="*/ 0 w 4309"/>
                <a:gd name="T13" fmla="*/ 0 h 6670"/>
                <a:gd name="T14" fmla="*/ 0 w 4309"/>
                <a:gd name="T15" fmla="*/ 0 h 6670"/>
                <a:gd name="T16" fmla="*/ 0 w 4309"/>
                <a:gd name="T17" fmla="*/ 0 h 6670"/>
                <a:gd name="T18" fmla="*/ 0 w 4309"/>
                <a:gd name="T19" fmla="*/ 0 h 6670"/>
                <a:gd name="T20" fmla="*/ 0 w 4309"/>
                <a:gd name="T21" fmla="*/ 0 h 6670"/>
                <a:gd name="T22" fmla="*/ 0 w 4309"/>
                <a:gd name="T23" fmla="*/ 0 h 6670"/>
                <a:gd name="T24" fmla="*/ 0 w 4309"/>
                <a:gd name="T25" fmla="*/ 0 h 6670"/>
                <a:gd name="T26" fmla="*/ 0 w 4309"/>
                <a:gd name="T27" fmla="*/ 0 h 6670"/>
                <a:gd name="T28" fmla="*/ 0 w 4309"/>
                <a:gd name="T29" fmla="*/ 0 h 6670"/>
                <a:gd name="T30" fmla="*/ 0 w 4309"/>
                <a:gd name="T31" fmla="*/ 0 h 6670"/>
                <a:gd name="T32" fmla="*/ 0 w 4309"/>
                <a:gd name="T33" fmla="*/ 0 h 6670"/>
                <a:gd name="T34" fmla="*/ 0 w 4309"/>
                <a:gd name="T35" fmla="*/ 0 h 6670"/>
                <a:gd name="T36" fmla="*/ 0 w 4309"/>
                <a:gd name="T37" fmla="*/ 0 h 6670"/>
                <a:gd name="T38" fmla="*/ 0 w 4309"/>
                <a:gd name="T39" fmla="*/ 0 h 6670"/>
                <a:gd name="T40" fmla="*/ 0 w 4309"/>
                <a:gd name="T41" fmla="*/ 0 h 6670"/>
                <a:gd name="T42" fmla="*/ 0 w 4309"/>
                <a:gd name="T43" fmla="*/ 0 h 6670"/>
                <a:gd name="T44" fmla="*/ 0 w 4309"/>
                <a:gd name="T45" fmla="*/ 0 h 6670"/>
                <a:gd name="T46" fmla="*/ 0 w 4309"/>
                <a:gd name="T47" fmla="*/ 0 h 6670"/>
                <a:gd name="T48" fmla="*/ 0 w 4309"/>
                <a:gd name="T49" fmla="*/ 0 h 6670"/>
                <a:gd name="T50" fmla="*/ 0 w 4309"/>
                <a:gd name="T51" fmla="*/ 0 h 6670"/>
                <a:gd name="T52" fmla="*/ 0 w 4309"/>
                <a:gd name="T53" fmla="*/ 0 h 6670"/>
                <a:gd name="T54" fmla="*/ 0 w 4309"/>
                <a:gd name="T55" fmla="*/ 0 h 6670"/>
                <a:gd name="T56" fmla="*/ 0 w 4309"/>
                <a:gd name="T57" fmla="*/ 0 h 6670"/>
                <a:gd name="T58" fmla="*/ 0 w 4309"/>
                <a:gd name="T59" fmla="*/ 0 h 6670"/>
                <a:gd name="T60" fmla="*/ 0 w 4309"/>
                <a:gd name="T61" fmla="*/ 0 h 6670"/>
                <a:gd name="T62" fmla="*/ 0 w 4309"/>
                <a:gd name="T63" fmla="*/ 0 h 6670"/>
                <a:gd name="T64" fmla="*/ 0 w 4309"/>
                <a:gd name="T65" fmla="*/ 0 h 6670"/>
                <a:gd name="T66" fmla="*/ 0 w 4309"/>
                <a:gd name="T67" fmla="*/ 0 h 6670"/>
                <a:gd name="T68" fmla="*/ 0 w 4309"/>
                <a:gd name="T69" fmla="*/ 0 h 6670"/>
                <a:gd name="T70" fmla="*/ 0 w 4309"/>
                <a:gd name="T71" fmla="*/ 0 h 6670"/>
                <a:gd name="T72" fmla="*/ 0 w 4309"/>
                <a:gd name="T73" fmla="*/ 0 h 6670"/>
                <a:gd name="T74" fmla="*/ 0 w 4309"/>
                <a:gd name="T75" fmla="*/ 0 h 6670"/>
                <a:gd name="T76" fmla="*/ 0 w 4309"/>
                <a:gd name="T77" fmla="*/ 0 h 6670"/>
                <a:gd name="T78" fmla="*/ 0 w 4309"/>
                <a:gd name="T79" fmla="*/ 0 h 6670"/>
                <a:gd name="T80" fmla="*/ 0 w 4309"/>
                <a:gd name="T81" fmla="*/ 0 h 6670"/>
                <a:gd name="T82" fmla="*/ 0 w 4309"/>
                <a:gd name="T83" fmla="*/ 0 h 6670"/>
                <a:gd name="T84" fmla="*/ 0 w 4309"/>
                <a:gd name="T85" fmla="*/ 0 h 6670"/>
                <a:gd name="T86" fmla="*/ 0 w 4309"/>
                <a:gd name="T87" fmla="*/ 0 h 6670"/>
                <a:gd name="T88" fmla="*/ 0 w 4309"/>
                <a:gd name="T89" fmla="*/ 0 h 6670"/>
                <a:gd name="T90" fmla="*/ 0 w 4309"/>
                <a:gd name="T91" fmla="*/ 0 h 6670"/>
                <a:gd name="T92" fmla="*/ 0 w 4309"/>
                <a:gd name="T93" fmla="*/ 0 h 6670"/>
                <a:gd name="T94" fmla="*/ 0 w 4309"/>
                <a:gd name="T95" fmla="*/ 0 h 6670"/>
                <a:gd name="T96" fmla="*/ 0 w 4309"/>
                <a:gd name="T97" fmla="*/ 0 h 6670"/>
                <a:gd name="T98" fmla="*/ 0 w 4309"/>
                <a:gd name="T99" fmla="*/ 0 h 6670"/>
                <a:gd name="T100" fmla="*/ 0 w 4309"/>
                <a:gd name="T101" fmla="*/ 0 h 6670"/>
                <a:gd name="T102" fmla="*/ 0 w 4309"/>
                <a:gd name="T103" fmla="*/ 0 h 6670"/>
                <a:gd name="T104" fmla="*/ 0 w 4309"/>
                <a:gd name="T105" fmla="*/ 0 h 6670"/>
                <a:gd name="T106" fmla="*/ 0 w 4309"/>
                <a:gd name="T107" fmla="*/ 0 h 6670"/>
                <a:gd name="T108" fmla="*/ 0 w 4309"/>
                <a:gd name="T109" fmla="*/ 0 h 6670"/>
                <a:gd name="T110" fmla="*/ 0 w 4309"/>
                <a:gd name="T111" fmla="*/ 0 h 6670"/>
                <a:gd name="T112" fmla="*/ 0 w 4309"/>
                <a:gd name="T113" fmla="*/ 0 h 6670"/>
                <a:gd name="T114" fmla="*/ 0 w 4309"/>
                <a:gd name="T115" fmla="*/ 0 h 6670"/>
                <a:gd name="T116" fmla="*/ 0 w 4309"/>
                <a:gd name="T117" fmla="*/ 0 h 6670"/>
                <a:gd name="T118" fmla="*/ 0 w 4309"/>
                <a:gd name="T119" fmla="*/ 0 h 6670"/>
                <a:gd name="T120" fmla="*/ 0 w 4309"/>
                <a:gd name="T121" fmla="*/ 0 h 66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309"/>
                <a:gd name="T184" fmla="*/ 0 h 6670"/>
                <a:gd name="T185" fmla="*/ 4309 w 4309"/>
                <a:gd name="T186" fmla="*/ 6670 h 667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309" h="6670">
                  <a:moveTo>
                    <a:pt x="4309" y="0"/>
                  </a:moveTo>
                  <a:lnTo>
                    <a:pt x="0" y="2672"/>
                  </a:lnTo>
                  <a:lnTo>
                    <a:pt x="24" y="6670"/>
                  </a:lnTo>
                  <a:lnTo>
                    <a:pt x="25" y="6644"/>
                  </a:lnTo>
                  <a:lnTo>
                    <a:pt x="30" y="6573"/>
                  </a:lnTo>
                  <a:lnTo>
                    <a:pt x="39" y="6460"/>
                  </a:lnTo>
                  <a:lnTo>
                    <a:pt x="53" y="6310"/>
                  </a:lnTo>
                  <a:lnTo>
                    <a:pt x="62" y="6222"/>
                  </a:lnTo>
                  <a:lnTo>
                    <a:pt x="72" y="6127"/>
                  </a:lnTo>
                  <a:lnTo>
                    <a:pt x="84" y="6026"/>
                  </a:lnTo>
                  <a:lnTo>
                    <a:pt x="98" y="5919"/>
                  </a:lnTo>
                  <a:lnTo>
                    <a:pt x="114" y="5806"/>
                  </a:lnTo>
                  <a:lnTo>
                    <a:pt x="131" y="5687"/>
                  </a:lnTo>
                  <a:lnTo>
                    <a:pt x="151" y="5565"/>
                  </a:lnTo>
                  <a:lnTo>
                    <a:pt x="172" y="5439"/>
                  </a:lnTo>
                  <a:lnTo>
                    <a:pt x="196" y="5310"/>
                  </a:lnTo>
                  <a:lnTo>
                    <a:pt x="222" y="5178"/>
                  </a:lnTo>
                  <a:lnTo>
                    <a:pt x="250" y="5045"/>
                  </a:lnTo>
                  <a:lnTo>
                    <a:pt x="281" y="4910"/>
                  </a:lnTo>
                  <a:lnTo>
                    <a:pt x="314" y="4775"/>
                  </a:lnTo>
                  <a:lnTo>
                    <a:pt x="350" y="4640"/>
                  </a:lnTo>
                  <a:lnTo>
                    <a:pt x="389" y="4504"/>
                  </a:lnTo>
                  <a:lnTo>
                    <a:pt x="431" y="4371"/>
                  </a:lnTo>
                  <a:lnTo>
                    <a:pt x="475" y="4239"/>
                  </a:lnTo>
                  <a:lnTo>
                    <a:pt x="523" y="4110"/>
                  </a:lnTo>
                  <a:lnTo>
                    <a:pt x="573" y="3984"/>
                  </a:lnTo>
                  <a:lnTo>
                    <a:pt x="627" y="3861"/>
                  </a:lnTo>
                  <a:lnTo>
                    <a:pt x="684" y="3742"/>
                  </a:lnTo>
                  <a:lnTo>
                    <a:pt x="745" y="3629"/>
                  </a:lnTo>
                  <a:lnTo>
                    <a:pt x="809" y="3521"/>
                  </a:lnTo>
                  <a:lnTo>
                    <a:pt x="876" y="3419"/>
                  </a:lnTo>
                  <a:lnTo>
                    <a:pt x="889" y="3398"/>
                  </a:lnTo>
                  <a:lnTo>
                    <a:pt x="925" y="3335"/>
                  </a:lnTo>
                  <a:lnTo>
                    <a:pt x="953" y="3289"/>
                  </a:lnTo>
                  <a:lnTo>
                    <a:pt x="987" y="3235"/>
                  </a:lnTo>
                  <a:lnTo>
                    <a:pt x="1028" y="3172"/>
                  </a:lnTo>
                  <a:lnTo>
                    <a:pt x="1075" y="3101"/>
                  </a:lnTo>
                  <a:lnTo>
                    <a:pt x="1128" y="3021"/>
                  </a:lnTo>
                  <a:lnTo>
                    <a:pt x="1189" y="2934"/>
                  </a:lnTo>
                  <a:lnTo>
                    <a:pt x="1255" y="2842"/>
                  </a:lnTo>
                  <a:lnTo>
                    <a:pt x="1329" y="2742"/>
                  </a:lnTo>
                  <a:lnTo>
                    <a:pt x="1409" y="2636"/>
                  </a:lnTo>
                  <a:lnTo>
                    <a:pt x="1497" y="2523"/>
                  </a:lnTo>
                  <a:lnTo>
                    <a:pt x="1591" y="2406"/>
                  </a:lnTo>
                  <a:lnTo>
                    <a:pt x="1692" y="2285"/>
                  </a:lnTo>
                  <a:lnTo>
                    <a:pt x="1800" y="2158"/>
                  </a:lnTo>
                  <a:lnTo>
                    <a:pt x="1915" y="2028"/>
                  </a:lnTo>
                  <a:lnTo>
                    <a:pt x="2037" y="1893"/>
                  </a:lnTo>
                  <a:lnTo>
                    <a:pt x="2167" y="1755"/>
                  </a:lnTo>
                  <a:lnTo>
                    <a:pt x="2304" y="1616"/>
                  </a:lnTo>
                  <a:lnTo>
                    <a:pt x="2448" y="1473"/>
                  </a:lnTo>
                  <a:lnTo>
                    <a:pt x="2600" y="1327"/>
                  </a:lnTo>
                  <a:lnTo>
                    <a:pt x="2759" y="1181"/>
                  </a:lnTo>
                  <a:lnTo>
                    <a:pt x="2926" y="1033"/>
                  </a:lnTo>
                  <a:lnTo>
                    <a:pt x="3101" y="884"/>
                  </a:lnTo>
                  <a:lnTo>
                    <a:pt x="3282" y="735"/>
                  </a:lnTo>
                  <a:lnTo>
                    <a:pt x="3472" y="586"/>
                  </a:lnTo>
                  <a:lnTo>
                    <a:pt x="3669" y="439"/>
                  </a:lnTo>
                  <a:lnTo>
                    <a:pt x="3875" y="291"/>
                  </a:lnTo>
                  <a:lnTo>
                    <a:pt x="4088" y="145"/>
                  </a:lnTo>
                  <a:lnTo>
                    <a:pt x="4309" y="0"/>
                  </a:lnTo>
                  <a:close/>
                </a:path>
              </a:pathLst>
            </a:custGeom>
            <a:solidFill>
              <a:srgbClr val="ABAAA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36" name="그림 135">
            <a:extLst>
              <a:ext uri="{FF2B5EF4-FFF2-40B4-BE49-F238E27FC236}">
                <a16:creationId xmlns:a16="http://schemas.microsoft.com/office/drawing/2014/main" id="{3FB87CD8-0722-481C-B7BA-1DD8F9ABA9E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26841" y="3193142"/>
            <a:ext cx="315164" cy="315164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D3790503-444D-408D-88DA-EF28A054E1D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80104" y="5702168"/>
            <a:ext cx="315164" cy="315164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ABA4C402-3787-418C-A5B2-8C1F7D2647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58431" y="3318499"/>
            <a:ext cx="315164" cy="315164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1B4D65A0-3DC0-42CA-9156-D7554D0D2A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75276" y="6171772"/>
            <a:ext cx="315164" cy="315164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0DF57400-F1D5-4835-A2C3-97EC339C1CF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44788" y="4955865"/>
            <a:ext cx="315164" cy="315164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1DCB9805-13C4-45C6-9B4E-18A31200FDC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06610" y="2480012"/>
            <a:ext cx="315164" cy="315164"/>
          </a:xfrm>
          <a:prstGeom prst="rect">
            <a:avLst/>
          </a:prstGeom>
        </p:spPr>
      </p:pic>
      <p:cxnSp>
        <p:nvCxnSpPr>
          <p:cNvPr id="214" name="꺾인 연결선 213"/>
          <p:cNvCxnSpPr/>
          <p:nvPr/>
        </p:nvCxnSpPr>
        <p:spPr>
          <a:xfrm flipH="1">
            <a:off x="1430933" y="3183772"/>
            <a:ext cx="1290675" cy="2988000"/>
          </a:xfrm>
          <a:prstGeom prst="bentConnector4">
            <a:avLst>
              <a:gd name="adj1" fmla="val -65834"/>
              <a:gd name="adj2" fmla="val 108711"/>
            </a:avLst>
          </a:prstGeom>
          <a:ln w="15875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27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cS4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유지보수 제공 사례</a:t>
            </a:r>
            <a:endParaRPr lang="ko-KR" altLang="en-US" dirty="0"/>
          </a:p>
        </p:txBody>
      </p:sp>
      <p:sp>
        <p:nvSpPr>
          <p:cNvPr id="10" name="LcS5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350999"/>
            <a:ext cx="9433048" cy="203133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무상 유지보수 기간 종료 후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별도 계약에 따라 유상 유지보수의  제공이 가능하며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『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자금세탁방지시스템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』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효과적인 유지보수를 위하여 다양한 유지보수 지원 방안을 제시합니다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2" name="LcS10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유지보수 제공 사례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45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11786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유지보수 지원 방안</a:t>
            </a:r>
          </a:p>
        </p:txBody>
      </p:sp>
      <p:sp>
        <p:nvSpPr>
          <p:cNvPr id="46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en-US" altLang="ko-KR" dirty="0" smtClean="0"/>
              <a:t>- </a:t>
            </a:r>
            <a:fld id="{5080F18F-8FA1-457B-8D63-4476336D8DB6}" type="slidenum">
              <a:rPr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14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90585"/>
              </p:ext>
            </p:extLst>
          </p:nvPr>
        </p:nvGraphicFramePr>
        <p:xfrm>
          <a:off x="301789" y="2096852"/>
          <a:ext cx="9295727" cy="4285326"/>
        </p:xfrm>
        <a:graphic>
          <a:graphicData uri="http://schemas.openxmlformats.org/drawingml/2006/table">
            <a:tbl>
              <a:tblPr/>
              <a:tblGrid>
                <a:gridCol w="1374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12917855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71750489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079433710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1165785549"/>
                    </a:ext>
                  </a:extLst>
                </a:gridCol>
              </a:tblGrid>
              <a:tr h="241228"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종류 </a:t>
                      </a:r>
                    </a:p>
                  </a:txBody>
                  <a:tcPr marL="0" marR="39599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수행 내용 </a:t>
                      </a:r>
                    </a:p>
                  </a:txBody>
                  <a:tcPr marL="0" marR="39599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상주 구분</a:t>
                      </a:r>
                      <a:endParaRPr kumimoji="1" lang="ko-KR" altLang="en-US" sz="1000" b="0" kern="1200" spc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0" marR="39599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계약 구분</a:t>
                      </a:r>
                      <a:endParaRPr kumimoji="1" lang="ko-KR" altLang="en-US" sz="1000" b="0" kern="1200" spc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0" marR="39599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계약기간</a:t>
                      </a:r>
                      <a:endParaRPr kumimoji="1" lang="ko-KR" altLang="en-US" sz="1000" b="0" kern="1200" spc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0" marR="39599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유사 사례</a:t>
                      </a:r>
                      <a:endParaRPr kumimoji="1" lang="ko-KR" altLang="en-US" sz="1000" b="0" kern="1200" spc="0" baseline="0" dirty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0" marR="39599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47"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유지보수</a:t>
                      </a:r>
                      <a:endParaRPr kumimoji="1" lang="en-US" altLang="ko-KR" sz="1000" b="0" kern="1200" spc="0" baseline="0" dirty="0" smtClean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인원 계약</a:t>
                      </a:r>
                    </a:p>
                  </a:txBody>
                  <a:tcPr marL="0" marR="39599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969696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유지보수 전담인력이 상주하여 유지보수 업무 수행</a:t>
                      </a:r>
                    </a:p>
                  </a:txBody>
                  <a:tcPr marL="54000" marR="54000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상주</a:t>
                      </a:r>
                    </a:p>
                  </a:txBody>
                  <a:tcPr marL="54000" marR="54000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인원 계약</a:t>
                      </a:r>
                    </a:p>
                  </a:txBody>
                  <a:tcPr marL="54000" marR="54000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93663" algn="l"/>
                        </a:tabLst>
                      </a:pP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기준</a:t>
                      </a:r>
                    </a:p>
                  </a:txBody>
                  <a:tcPr marL="54000" marR="54000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89376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333333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KEB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하나은행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- 2017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자금세탁장지시스템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재구축 이후 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년째 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 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유지보수 인력 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인 상주하여 업무 수행 중</a:t>
                      </a:r>
                      <a:endParaRPr kumimoji="1" lang="ko-KR" altLang="en-US" sz="900" b="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030"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법률</a:t>
                      </a:r>
                      <a:r>
                        <a:rPr kumimoji="1" lang="en-US" altLang="ko-KR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시행령 </a:t>
                      </a:r>
                      <a:endParaRPr kumimoji="1" lang="en-US" altLang="ko-KR" sz="1000" b="0" kern="1200" spc="0" baseline="0" dirty="0" smtClean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개정에 대한 </a:t>
                      </a:r>
                      <a:endParaRPr kumimoji="1" lang="en-US" altLang="ko-KR" sz="1000" b="0" kern="1200" spc="0" baseline="0" dirty="0" smtClean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고도화 프로젝트</a:t>
                      </a:r>
                    </a:p>
                  </a:txBody>
                  <a:tcPr marL="0" marR="39599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333333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법률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시행령 개정에 대한 이슈 정리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고객 참여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endParaRPr kumimoji="1" lang="ko-KR" altLang="en-US" sz="900" b="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333333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법률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시행령 개정 시기를 고려하여 고도화 프로젝트 형태로 수행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333333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운영 인력이 수행 가능한지 우선 검토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endParaRPr kumimoji="1" lang="ko-KR" altLang="en-US" sz="900" b="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상주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/</a:t>
                      </a:r>
                    </a:p>
                    <a:p>
                      <a:pPr marL="0" marR="0" lvl="0" indent="0" algn="ctr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비상주</a:t>
                      </a:r>
                    </a:p>
                  </a:txBody>
                  <a:tcPr marL="54000" marR="54000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프로젝트</a:t>
                      </a:r>
                      <a:endParaRPr kumimoji="1" lang="en-US" altLang="ko-KR" sz="900" b="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0" marR="0" lvl="0" indent="0" algn="ctr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계약 기준</a:t>
                      </a:r>
                    </a:p>
                  </a:txBody>
                  <a:tcPr marL="54000" marR="54000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분기별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혹은 반기별</a:t>
                      </a:r>
                      <a:endParaRPr kumimoji="1" lang="en-US" altLang="ko-KR" sz="900" b="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0" marR="0" lvl="0" indent="0" algn="ctr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93663" algn="l"/>
                        </a:tabLst>
                      </a:pP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법률 또는 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시행령 개정 필요한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시기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endParaRPr kumimoji="1" lang="ko-KR" altLang="en-US" sz="900" b="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89376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333333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KEB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하나은행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자금세탁방지 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STR 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고도화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일회성 거래 대응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 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개발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(2019)</a:t>
                      </a:r>
                      <a:b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자금세탁방지 머신러닝기반 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STR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고도화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(2019)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자금세탁방지 의심거래 추출 룰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고도화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(2018)</a:t>
                      </a:r>
                      <a:b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자금세탁방지시스템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(SAS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대체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재구축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(2017)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333333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우리은행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자금세탁방지 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STR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대량연계 보고체계 구축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  (2019)</a:t>
                      </a:r>
                      <a:b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자금세탁방지 업무진단 및 시스템 고도화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(2019)</a:t>
                      </a:r>
                      <a:b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위험기반 자금세탁방지시스템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고도화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(2015)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333333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IBK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기업은행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i="0" u="none" strike="noStrike" kern="1200" cap="none" spc="0" normalizeH="0" baseline="0" noProof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자금세탁방지 체계 확대 재구축</a:t>
                      </a:r>
                      <a:r>
                        <a:rPr kumimoji="1" lang="en-US" altLang="ko-KR" sz="900" b="0" i="0" u="none" strike="noStrike" kern="1200" cap="none" spc="0" normalizeH="0" baseline="0" noProof="0" dirty="0" smtClean="0">
                          <a:ln>
                            <a:solidFill>
                              <a:srgbClr val="4472C4">
                                <a:alpha val="0"/>
                              </a:srgbClr>
                            </a:solidFill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(2016)</a:t>
                      </a:r>
                      <a:endParaRPr kumimoji="1" lang="en-US" altLang="ko-KR" sz="900" b="0" kern="1200" baseline="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333333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신협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위험기반 자금세탁방지시스템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재구축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(2017)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333333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케이뱅크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자금세탁방지시스템</a:t>
                      </a:r>
                      <a:r>
                        <a:rPr kumimoji="1" lang="en-US" altLang="ko-KR" sz="900" b="0" kern="120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고도화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(2018)</a:t>
                      </a:r>
                    </a:p>
                  </a:txBody>
                  <a:tcPr marL="54000" marR="54000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370"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Call Base </a:t>
                      </a: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상담 </a:t>
                      </a:r>
                      <a:endParaRPr kumimoji="1" lang="en-US" altLang="ko-KR" sz="1000" b="0" kern="1200" spc="0" baseline="0" dirty="0" smtClean="0">
                        <a:ln>
                          <a:solidFill>
                            <a:srgbClr val="5B9BD5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및 기술지원</a:t>
                      </a:r>
                    </a:p>
                  </a:txBody>
                  <a:tcPr marL="0" marR="39599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333333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긴급 대응이 필요한 요건 변경 업무 대상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333333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고객과 유선 업무 협의 후 대응여부 및 대응방법 등 결정</a:t>
                      </a: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333333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일 이내 방문 검토</a:t>
                      </a:r>
                    </a:p>
                  </a:txBody>
                  <a:tcPr marL="54000" marR="54000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비상주</a:t>
                      </a:r>
                    </a:p>
                  </a:txBody>
                  <a:tcPr marL="54000" marR="54000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93663" algn="l"/>
                        </a:tabLst>
                      </a:pP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Call Base </a:t>
                      </a:r>
                    </a:p>
                    <a:p>
                      <a:pPr marL="0" marR="0" lvl="0" indent="0" algn="ctr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계약 기준</a:t>
                      </a:r>
                    </a:p>
                  </a:txBody>
                  <a:tcPr marL="54000" marR="54000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고객과 별도 협의</a:t>
                      </a:r>
                    </a:p>
                  </a:txBody>
                  <a:tcPr marL="54000" marR="54000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93763" rtl="0" eaLnBrk="1" fontAlgn="ctr" latinLnBrk="1" hangingPunct="1">
                        <a:lnSpc>
                          <a:spcPts val="9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None/>
                        <a:tabLst>
                          <a:tab pos="93663" algn="l"/>
                        </a:tabLst>
                        <a:defRPr/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상기 이외 프로젝트 해당</a:t>
                      </a:r>
                      <a:endParaRPr kumimoji="1" lang="en-US" altLang="ko-KR" sz="900" b="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1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/>
              <a:t>인수인계 및 운영지원</a:t>
            </a:r>
          </a:p>
        </p:txBody>
      </p:sp>
      <p:sp>
        <p:nvSpPr>
          <p:cNvPr id="10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350999"/>
            <a:ext cx="9433048" cy="203133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시스템을 고객사 운영팀에 인계하고 초기 운영을 지원하며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발생되는 문제점을 모니터링하고 조치하여 시스템을 조속히 안정화합니다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2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인수인계 </a:t>
              </a: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및 </a:t>
              </a: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운영지원</a:t>
              </a:r>
              <a:endParaRPr lang="ko-KR" altLang="en-US" sz="110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13" name="AutoShape 60"/>
          <p:cNvSpPr>
            <a:spLocks noChangeArrowheads="1"/>
          </p:cNvSpPr>
          <p:nvPr/>
        </p:nvSpPr>
        <p:spPr bwMode="auto">
          <a:xfrm rot="16200000" flipH="1">
            <a:off x="2752847" y="4129581"/>
            <a:ext cx="3779837" cy="46207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98 w 21600"/>
              <a:gd name="T13" fmla="*/ 3208 h 21600"/>
              <a:gd name="T14" fmla="*/ 18402 w 21600"/>
              <a:gd name="T15" fmla="*/ 1839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800" y="21600"/>
                </a:lnTo>
                <a:lnTo>
                  <a:pt x="188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D7D7D7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lIns="91338" tIns="45668" rIns="91338" bIns="45668" anchor="ctr"/>
          <a:lstStyle/>
          <a:p>
            <a:pPr algn="ctr"/>
            <a:endParaRPr lang="ko-KR" altLang="en-US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 Box 102"/>
          <p:cNvSpPr txBox="1">
            <a:spLocks noChangeArrowheads="1"/>
          </p:cNvSpPr>
          <p:nvPr/>
        </p:nvSpPr>
        <p:spPr bwMode="gray">
          <a:xfrm>
            <a:off x="1444692" y="2477051"/>
            <a:ext cx="2965450" cy="37814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881660"/>
            <a:endParaRPr lang="ko-KR" altLang="en-US" sz="900" dirty="0">
              <a:solidFill>
                <a:srgbClr val="4D4D4D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 pitchFamily="18" charset="0"/>
            </a:endParaRPr>
          </a:p>
        </p:txBody>
      </p:sp>
      <p:grpSp>
        <p:nvGrpSpPr>
          <p:cNvPr id="16" name="Group 116"/>
          <p:cNvGrpSpPr>
            <a:grpSpLocks/>
          </p:cNvGrpSpPr>
          <p:nvPr/>
        </p:nvGrpSpPr>
        <p:grpSpPr bwMode="auto">
          <a:xfrm>
            <a:off x="768417" y="3694304"/>
            <a:ext cx="587375" cy="152359"/>
            <a:chOff x="237" y="2024"/>
            <a:chExt cx="370" cy="94"/>
          </a:xfrm>
        </p:grpSpPr>
        <p:sp>
          <p:nvSpPr>
            <p:cNvPr id="35" name="Line 299"/>
            <p:cNvSpPr>
              <a:spLocks noChangeShapeType="1"/>
            </p:cNvSpPr>
            <p:nvPr/>
          </p:nvSpPr>
          <p:spPr bwMode="gray">
            <a:xfrm>
              <a:off x="237" y="2071"/>
              <a:ext cx="370" cy="0"/>
            </a:xfrm>
            <a:prstGeom prst="line">
              <a:avLst/>
            </a:prstGeom>
            <a:noFill/>
            <a:ln w="9525">
              <a:solidFill>
                <a:srgbClr val="0091EA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grpSp>
          <p:nvGrpSpPr>
            <p:cNvPr id="36" name="Group 114"/>
            <p:cNvGrpSpPr>
              <a:grpSpLocks/>
            </p:cNvGrpSpPr>
            <p:nvPr/>
          </p:nvGrpSpPr>
          <p:grpSpPr bwMode="auto">
            <a:xfrm>
              <a:off x="376" y="2024"/>
              <a:ext cx="92" cy="94"/>
              <a:chOff x="431" y="2024"/>
              <a:chExt cx="92" cy="94"/>
            </a:xfrm>
          </p:grpSpPr>
          <p:sp>
            <p:nvSpPr>
              <p:cNvPr id="37" name="Oval 382"/>
              <p:cNvSpPr>
                <a:spLocks noChangeArrowheads="1"/>
              </p:cNvSpPr>
              <p:nvPr/>
            </p:nvSpPr>
            <p:spPr bwMode="auto">
              <a:xfrm>
                <a:off x="431" y="2024"/>
                <a:ext cx="92" cy="94"/>
              </a:xfrm>
              <a:prstGeom prst="ellipse">
                <a:avLst/>
              </a:prstGeom>
              <a:solidFill>
                <a:srgbClr val="64B4DC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10000"/>
                  </a:lnSpc>
                </a:pPr>
                <a:endParaRPr lang="ko-KR" altLang="en-US" sz="10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38" name="Freeform 386"/>
              <p:cNvSpPr>
                <a:spLocks/>
              </p:cNvSpPr>
              <p:nvPr/>
            </p:nvSpPr>
            <p:spPr bwMode="auto">
              <a:xfrm rot="5400000">
                <a:off x="453" y="2043"/>
                <a:ext cx="48" cy="62"/>
              </a:xfrm>
              <a:custGeom>
                <a:avLst/>
                <a:gdLst>
                  <a:gd name="T0" fmla="*/ 0 w 246"/>
                  <a:gd name="T1" fmla="*/ 0 h 374"/>
                  <a:gd name="T2" fmla="*/ 0 w 246"/>
                  <a:gd name="T3" fmla="*/ 0 h 374"/>
                  <a:gd name="T4" fmla="*/ 0 w 246"/>
                  <a:gd name="T5" fmla="*/ 0 h 374"/>
                  <a:gd name="T6" fmla="*/ 0 w 246"/>
                  <a:gd name="T7" fmla="*/ 0 h 374"/>
                  <a:gd name="T8" fmla="*/ 0 w 246"/>
                  <a:gd name="T9" fmla="*/ 0 h 374"/>
                  <a:gd name="T10" fmla="*/ 0 w 246"/>
                  <a:gd name="T11" fmla="*/ 0 h 374"/>
                  <a:gd name="T12" fmla="*/ 0 w 246"/>
                  <a:gd name="T13" fmla="*/ 0 h 374"/>
                  <a:gd name="T14" fmla="*/ 0 w 246"/>
                  <a:gd name="T15" fmla="*/ 0 h 374"/>
                  <a:gd name="T16" fmla="*/ 0 w 246"/>
                  <a:gd name="T17" fmla="*/ 0 h 374"/>
                  <a:gd name="T18" fmla="*/ 0 w 246"/>
                  <a:gd name="T19" fmla="*/ 0 h 374"/>
                  <a:gd name="T20" fmla="*/ 0 w 246"/>
                  <a:gd name="T21" fmla="*/ 0 h 374"/>
                  <a:gd name="T22" fmla="*/ 0 w 246"/>
                  <a:gd name="T23" fmla="*/ 0 h 374"/>
                  <a:gd name="T24" fmla="*/ 0 w 246"/>
                  <a:gd name="T25" fmla="*/ 0 h 374"/>
                  <a:gd name="T26" fmla="*/ 0 w 246"/>
                  <a:gd name="T27" fmla="*/ 0 h 374"/>
                  <a:gd name="T28" fmla="*/ 0 w 246"/>
                  <a:gd name="T29" fmla="*/ 0 h 374"/>
                  <a:gd name="T30" fmla="*/ 0 w 246"/>
                  <a:gd name="T31" fmla="*/ 0 h 374"/>
                  <a:gd name="T32" fmla="*/ 0 w 246"/>
                  <a:gd name="T33" fmla="*/ 0 h 374"/>
                  <a:gd name="T34" fmla="*/ 0 w 246"/>
                  <a:gd name="T35" fmla="*/ 0 h 374"/>
                  <a:gd name="T36" fmla="*/ 0 w 246"/>
                  <a:gd name="T37" fmla="*/ 0 h 374"/>
                  <a:gd name="T38" fmla="*/ 0 w 246"/>
                  <a:gd name="T39" fmla="*/ 0 h 374"/>
                  <a:gd name="T40" fmla="*/ 0 w 246"/>
                  <a:gd name="T41" fmla="*/ 0 h 374"/>
                  <a:gd name="T42" fmla="*/ 0 w 246"/>
                  <a:gd name="T43" fmla="*/ 0 h 374"/>
                  <a:gd name="T44" fmla="*/ 0 w 246"/>
                  <a:gd name="T45" fmla="*/ 0 h 374"/>
                  <a:gd name="T46" fmla="*/ 0 w 246"/>
                  <a:gd name="T47" fmla="*/ 0 h 374"/>
                  <a:gd name="T48" fmla="*/ 0 w 246"/>
                  <a:gd name="T49" fmla="*/ 0 h 374"/>
                  <a:gd name="T50" fmla="*/ 0 w 246"/>
                  <a:gd name="T51" fmla="*/ 0 h 374"/>
                  <a:gd name="T52" fmla="*/ 0 w 246"/>
                  <a:gd name="T53" fmla="*/ 0 h 374"/>
                  <a:gd name="T54" fmla="*/ 0 w 246"/>
                  <a:gd name="T55" fmla="*/ 0 h 374"/>
                  <a:gd name="T56" fmla="*/ 0 w 246"/>
                  <a:gd name="T57" fmla="*/ 0 h 374"/>
                  <a:gd name="T58" fmla="*/ 0 w 246"/>
                  <a:gd name="T59" fmla="*/ 0 h 374"/>
                  <a:gd name="T60" fmla="*/ 0 w 246"/>
                  <a:gd name="T61" fmla="*/ 0 h 374"/>
                  <a:gd name="T62" fmla="*/ 0 w 246"/>
                  <a:gd name="T63" fmla="*/ 0 h 374"/>
                  <a:gd name="T64" fmla="*/ 0 w 246"/>
                  <a:gd name="T65" fmla="*/ 0 h 374"/>
                  <a:gd name="T66" fmla="*/ 0 w 246"/>
                  <a:gd name="T67" fmla="*/ 0 h 374"/>
                  <a:gd name="T68" fmla="*/ 0 w 246"/>
                  <a:gd name="T69" fmla="*/ 0 h 374"/>
                  <a:gd name="T70" fmla="*/ 0 w 246"/>
                  <a:gd name="T71" fmla="*/ 0 h 374"/>
                  <a:gd name="T72" fmla="*/ 0 w 246"/>
                  <a:gd name="T73" fmla="*/ 0 h 374"/>
                  <a:gd name="T74" fmla="*/ 0 w 246"/>
                  <a:gd name="T75" fmla="*/ 0 h 374"/>
                  <a:gd name="T76" fmla="*/ 0 w 246"/>
                  <a:gd name="T77" fmla="*/ 0 h 374"/>
                  <a:gd name="T78" fmla="*/ 0 w 246"/>
                  <a:gd name="T79" fmla="*/ 0 h 374"/>
                  <a:gd name="T80" fmla="*/ 0 w 246"/>
                  <a:gd name="T81" fmla="*/ 0 h 374"/>
                  <a:gd name="T82" fmla="*/ 0 w 246"/>
                  <a:gd name="T83" fmla="*/ 0 h 374"/>
                  <a:gd name="T84" fmla="*/ 0 w 246"/>
                  <a:gd name="T85" fmla="*/ 0 h 374"/>
                  <a:gd name="T86" fmla="*/ 0 w 246"/>
                  <a:gd name="T87" fmla="*/ 0 h 374"/>
                  <a:gd name="T88" fmla="*/ 0 w 246"/>
                  <a:gd name="T89" fmla="*/ 0 h 374"/>
                  <a:gd name="T90" fmla="*/ 0 w 246"/>
                  <a:gd name="T91" fmla="*/ 0 h 374"/>
                  <a:gd name="T92" fmla="*/ 0 w 246"/>
                  <a:gd name="T93" fmla="*/ 0 h 374"/>
                  <a:gd name="T94" fmla="*/ 0 w 246"/>
                  <a:gd name="T95" fmla="*/ 0 h 374"/>
                  <a:gd name="T96" fmla="*/ 0 w 246"/>
                  <a:gd name="T97" fmla="*/ 0 h 374"/>
                  <a:gd name="T98" fmla="*/ 0 w 246"/>
                  <a:gd name="T99" fmla="*/ 0 h 374"/>
                  <a:gd name="T100" fmla="*/ 0 w 246"/>
                  <a:gd name="T101" fmla="*/ 0 h 374"/>
                  <a:gd name="T102" fmla="*/ 0 w 246"/>
                  <a:gd name="T103" fmla="*/ 0 h 374"/>
                  <a:gd name="T104" fmla="*/ 0 w 246"/>
                  <a:gd name="T105" fmla="*/ 0 h 3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374"/>
                  <a:gd name="T161" fmla="*/ 246 w 246"/>
                  <a:gd name="T162" fmla="*/ 374 h 37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374">
                    <a:moveTo>
                      <a:pt x="44" y="374"/>
                    </a:moveTo>
                    <a:lnTo>
                      <a:pt x="44" y="374"/>
                    </a:lnTo>
                    <a:lnTo>
                      <a:pt x="36" y="374"/>
                    </a:lnTo>
                    <a:lnTo>
                      <a:pt x="30" y="372"/>
                    </a:lnTo>
                    <a:lnTo>
                      <a:pt x="22" y="368"/>
                    </a:lnTo>
                    <a:lnTo>
                      <a:pt x="16" y="362"/>
                    </a:lnTo>
                    <a:lnTo>
                      <a:pt x="10" y="356"/>
                    </a:lnTo>
                    <a:lnTo>
                      <a:pt x="8" y="350"/>
                    </a:lnTo>
                    <a:lnTo>
                      <a:pt x="6" y="342"/>
                    </a:lnTo>
                    <a:lnTo>
                      <a:pt x="4" y="334"/>
                    </a:lnTo>
                    <a:lnTo>
                      <a:pt x="6" y="326"/>
                    </a:lnTo>
                    <a:lnTo>
                      <a:pt x="8" y="318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46" y="184"/>
                    </a:lnTo>
                    <a:lnTo>
                      <a:pt x="14" y="70"/>
                    </a:lnTo>
                    <a:lnTo>
                      <a:pt x="8" y="64"/>
                    </a:lnTo>
                    <a:lnTo>
                      <a:pt x="4" y="56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22" y="4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232" y="152"/>
                    </a:lnTo>
                    <a:lnTo>
                      <a:pt x="238" y="158"/>
                    </a:lnTo>
                    <a:lnTo>
                      <a:pt x="242" y="164"/>
                    </a:lnTo>
                    <a:lnTo>
                      <a:pt x="244" y="172"/>
                    </a:lnTo>
                    <a:lnTo>
                      <a:pt x="246" y="180"/>
                    </a:lnTo>
                    <a:lnTo>
                      <a:pt x="246" y="188"/>
                    </a:lnTo>
                    <a:lnTo>
                      <a:pt x="242" y="196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72" y="364"/>
                    </a:lnTo>
                    <a:lnTo>
                      <a:pt x="66" y="368"/>
                    </a:lnTo>
                    <a:lnTo>
                      <a:pt x="60" y="372"/>
                    </a:lnTo>
                    <a:lnTo>
                      <a:pt x="52" y="374"/>
                    </a:lnTo>
                    <a:lnTo>
                      <a:pt x="44" y="37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ko-KR" altLang="en-US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</p:grpSp>
      <p:sp>
        <p:nvSpPr>
          <p:cNvPr id="33" name="Rectangle 403"/>
          <p:cNvSpPr>
            <a:spLocks noChangeArrowheads="1"/>
          </p:cNvSpPr>
          <p:nvPr/>
        </p:nvSpPr>
        <p:spPr bwMode="auto">
          <a:xfrm>
            <a:off x="920817" y="2981133"/>
            <a:ext cx="228600" cy="1685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ko-KR" altLang="ko-KR" sz="1100" spc="-8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준비</a:t>
            </a:r>
          </a:p>
        </p:txBody>
      </p:sp>
      <p:sp>
        <p:nvSpPr>
          <p:cNvPr id="34" name="Text Box 149"/>
          <p:cNvSpPr txBox="1">
            <a:spLocks noChangeArrowheads="1"/>
          </p:cNvSpPr>
          <p:nvPr/>
        </p:nvSpPr>
        <p:spPr bwMode="gray">
          <a:xfrm>
            <a:off x="1541530" y="2713694"/>
            <a:ext cx="2771775" cy="76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95250" indent="-95250" defTabSz="957263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</a:pPr>
            <a:r>
              <a:rPr kumimoji="1" lang="ko-KR" altLang="en-US" sz="10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고객사 운영조직 및 인수자 확정</a:t>
            </a:r>
          </a:p>
          <a:p>
            <a:pPr marL="95250" indent="-95250" defTabSz="957263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</a:pPr>
            <a:r>
              <a:rPr kumimoji="1" lang="ko-KR" altLang="en-US" sz="10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제안사 인계자 및 지원자 확정</a:t>
            </a:r>
          </a:p>
          <a:p>
            <a:pPr marL="95250" indent="-95250" defTabSz="957263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</a:pPr>
            <a:r>
              <a:rPr kumimoji="1" lang="ko-KR" altLang="en-US" sz="10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인수인계 범위 및 일정 협의</a:t>
            </a:r>
          </a:p>
          <a:p>
            <a:pPr marL="95250" indent="-95250" defTabSz="957263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</a:pPr>
            <a:r>
              <a:rPr kumimoji="1" lang="ko-KR" altLang="en-US" sz="10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인수인계 자료 준비 및 정제</a:t>
            </a:r>
            <a:endParaRPr kumimoji="1" lang="en-US" altLang="ko-KR" sz="100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8" name="Group 126"/>
          <p:cNvGrpSpPr>
            <a:grpSpLocks/>
          </p:cNvGrpSpPr>
          <p:nvPr/>
        </p:nvGrpSpPr>
        <p:grpSpPr bwMode="auto">
          <a:xfrm>
            <a:off x="939867" y="3968226"/>
            <a:ext cx="3373438" cy="870392"/>
            <a:chOff x="345" y="2432"/>
            <a:chExt cx="2125" cy="537"/>
          </a:xfrm>
        </p:grpSpPr>
        <p:sp>
          <p:nvSpPr>
            <p:cNvPr id="31" name="Rectangle 403"/>
            <p:cNvSpPr>
              <a:spLocks noChangeArrowheads="1"/>
            </p:cNvSpPr>
            <p:nvPr/>
          </p:nvSpPr>
          <p:spPr bwMode="auto">
            <a:xfrm>
              <a:off x="345" y="2678"/>
              <a:ext cx="144" cy="1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ko-KR" altLang="ko-KR" sz="1100" spc="-8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실시</a:t>
              </a:r>
            </a:p>
          </p:txBody>
        </p:sp>
        <p:sp>
          <p:nvSpPr>
            <p:cNvPr id="32" name="Text Box 149"/>
            <p:cNvSpPr txBox="1">
              <a:spLocks noChangeArrowheads="1"/>
            </p:cNvSpPr>
            <p:nvPr/>
          </p:nvSpPr>
          <p:spPr bwMode="gray">
            <a:xfrm>
              <a:off x="724" y="2432"/>
              <a:ext cx="1746" cy="5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5250" indent="-95250" defTabSz="957263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77777"/>
                </a:buClr>
                <a:buSzPct val="80000"/>
                <a:buFont typeface="Wingdings" pitchFamily="2" charset="2"/>
                <a:buChar char="§"/>
                <a:tabLst>
                  <a:tab pos="93558" algn="l"/>
                </a:tabLst>
              </a:pPr>
              <a:r>
                <a:rPr kumimoji="1" lang="ko-KR" altLang="en-US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일정에 따라 담당자 간 인수인계 진행</a:t>
              </a:r>
            </a:p>
            <a:p>
              <a:pPr marL="95250" indent="-95250" defTabSz="957263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77777"/>
                </a:buClr>
                <a:buSzPct val="80000"/>
                <a:buFont typeface="Wingdings" pitchFamily="2" charset="2"/>
                <a:buChar char="§"/>
                <a:tabLst>
                  <a:tab pos="93558" algn="l"/>
                </a:tabLst>
              </a:pPr>
              <a:r>
                <a:rPr kumimoji="1" lang="ko-KR" altLang="en-US" sz="1000" dirty="0" smtClean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영역별로 인수인계 진행</a:t>
              </a:r>
              <a:r>
                <a:rPr lang="en-US" altLang="ko-KR" sz="10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/>
              </a:r>
              <a:br>
                <a:rPr lang="en-US" altLang="ko-KR" sz="10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 </a:t>
              </a:r>
              <a:r>
                <a:rPr kumimoji="1" lang="ko-KR" altLang="en-US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소스코드</a:t>
              </a:r>
              <a: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kumimoji="1" lang="ko-KR" altLang="en-US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실행코드</a:t>
              </a:r>
              <a: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kumimoji="1" lang="ko-KR" altLang="en-US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라이브러리 등 </a:t>
              </a:r>
              <a: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S/W</a:t>
              </a:r>
              <a:b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 </a:t>
              </a:r>
              <a:r>
                <a:rPr kumimoji="1" lang="ko-KR" altLang="en-US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설계서</a:t>
              </a:r>
              <a: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kumimoji="1" lang="ko-KR" altLang="en-US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사용설명서 등 산출물</a:t>
              </a:r>
              <a: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/>
              </a:r>
              <a:b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 </a:t>
              </a:r>
              <a:r>
                <a:rPr kumimoji="1" lang="ko-KR" altLang="en-US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전산장비 설치 및 설정 내역</a:t>
              </a:r>
            </a:p>
          </p:txBody>
        </p:sp>
      </p:grpSp>
      <p:grpSp>
        <p:nvGrpSpPr>
          <p:cNvPr id="19" name="Group 125"/>
          <p:cNvGrpSpPr>
            <a:grpSpLocks/>
          </p:cNvGrpSpPr>
          <p:nvPr/>
        </p:nvGrpSpPr>
        <p:grpSpPr bwMode="auto">
          <a:xfrm>
            <a:off x="939867" y="5331354"/>
            <a:ext cx="3373438" cy="708308"/>
            <a:chOff x="345" y="3288"/>
            <a:chExt cx="2125" cy="437"/>
          </a:xfrm>
        </p:grpSpPr>
        <p:sp>
          <p:nvSpPr>
            <p:cNvPr id="29" name="Rectangle 403"/>
            <p:cNvSpPr>
              <a:spLocks noChangeArrowheads="1"/>
            </p:cNvSpPr>
            <p:nvPr/>
          </p:nvSpPr>
          <p:spPr bwMode="auto">
            <a:xfrm>
              <a:off x="345" y="3477"/>
              <a:ext cx="144" cy="1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ko-KR" altLang="ko-KR" sz="1100" spc="-8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사후</a:t>
              </a:r>
            </a:p>
          </p:txBody>
        </p:sp>
        <p:sp>
          <p:nvSpPr>
            <p:cNvPr id="30" name="Text Box 149"/>
            <p:cNvSpPr txBox="1">
              <a:spLocks noChangeArrowheads="1"/>
            </p:cNvSpPr>
            <p:nvPr/>
          </p:nvSpPr>
          <p:spPr bwMode="gray">
            <a:xfrm>
              <a:off x="724" y="3288"/>
              <a:ext cx="1746" cy="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5250" indent="-95250" defTabSz="957263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77777"/>
                </a:buClr>
                <a:buSzPct val="80000"/>
                <a:buFont typeface="Wingdings" pitchFamily="2" charset="2"/>
                <a:buChar char="§"/>
                <a:tabLst>
                  <a:tab pos="93558" algn="l"/>
                </a:tabLst>
              </a:pPr>
              <a:r>
                <a:rPr kumimoji="1" lang="ko-KR" altLang="en-US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핵심업무 초기 운영 지원</a:t>
              </a:r>
            </a:p>
            <a:p>
              <a:pPr marL="95250" indent="-95250" defTabSz="957263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77777"/>
                </a:buClr>
                <a:buSzPct val="80000"/>
                <a:buFont typeface="Wingdings" pitchFamily="2" charset="2"/>
                <a:buChar char="§"/>
                <a:tabLst>
                  <a:tab pos="93558" algn="l"/>
                </a:tabLst>
              </a:pPr>
              <a:r>
                <a:rPr kumimoji="1" lang="ko-KR" altLang="en-US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발견된 문제점 보완</a:t>
              </a:r>
              <a: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/>
              </a:r>
              <a:b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 </a:t>
              </a:r>
              <a:r>
                <a:rPr kumimoji="1" lang="ko-KR" altLang="en-US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프로그램</a:t>
              </a:r>
              <a: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kumimoji="1" lang="ko-KR" altLang="en-US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데이터 보완</a:t>
              </a:r>
              <a: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/>
              </a:r>
              <a:b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kumimoji="1" lang="en-US" altLang="ko-KR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 </a:t>
              </a:r>
              <a:r>
                <a:rPr kumimoji="1" lang="ko-KR" altLang="en-US" sz="10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산출물 보완</a:t>
              </a:r>
            </a:p>
          </p:txBody>
        </p:sp>
      </p:grpSp>
      <p:grpSp>
        <p:nvGrpSpPr>
          <p:cNvPr id="20" name="Group 127"/>
          <p:cNvGrpSpPr>
            <a:grpSpLocks/>
          </p:cNvGrpSpPr>
          <p:nvPr/>
        </p:nvGrpSpPr>
        <p:grpSpPr bwMode="auto">
          <a:xfrm>
            <a:off x="768417" y="5057432"/>
            <a:ext cx="587375" cy="152359"/>
            <a:chOff x="237" y="2024"/>
            <a:chExt cx="370" cy="94"/>
          </a:xfrm>
        </p:grpSpPr>
        <p:sp>
          <p:nvSpPr>
            <p:cNvPr id="25" name="Line 299"/>
            <p:cNvSpPr>
              <a:spLocks noChangeShapeType="1"/>
            </p:cNvSpPr>
            <p:nvPr/>
          </p:nvSpPr>
          <p:spPr bwMode="gray">
            <a:xfrm>
              <a:off x="237" y="2071"/>
              <a:ext cx="370" cy="0"/>
            </a:xfrm>
            <a:prstGeom prst="line">
              <a:avLst/>
            </a:prstGeom>
            <a:noFill/>
            <a:ln w="9525">
              <a:solidFill>
                <a:srgbClr val="0091EA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grpSp>
          <p:nvGrpSpPr>
            <p:cNvPr id="26" name="Group 129"/>
            <p:cNvGrpSpPr>
              <a:grpSpLocks/>
            </p:cNvGrpSpPr>
            <p:nvPr/>
          </p:nvGrpSpPr>
          <p:grpSpPr bwMode="auto">
            <a:xfrm>
              <a:off x="376" y="2024"/>
              <a:ext cx="92" cy="94"/>
              <a:chOff x="431" y="2024"/>
              <a:chExt cx="92" cy="94"/>
            </a:xfrm>
          </p:grpSpPr>
          <p:sp>
            <p:nvSpPr>
              <p:cNvPr id="27" name="Oval 382"/>
              <p:cNvSpPr>
                <a:spLocks noChangeArrowheads="1"/>
              </p:cNvSpPr>
              <p:nvPr/>
            </p:nvSpPr>
            <p:spPr bwMode="auto">
              <a:xfrm>
                <a:off x="431" y="2024"/>
                <a:ext cx="92" cy="94"/>
              </a:xfrm>
              <a:prstGeom prst="ellipse">
                <a:avLst/>
              </a:prstGeom>
              <a:solidFill>
                <a:srgbClr val="64B4DC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10000"/>
                  </a:lnSpc>
                </a:pPr>
                <a:endParaRPr lang="ko-KR" altLang="en-US" sz="10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8" name="Freeform 386"/>
              <p:cNvSpPr>
                <a:spLocks/>
              </p:cNvSpPr>
              <p:nvPr/>
            </p:nvSpPr>
            <p:spPr bwMode="auto">
              <a:xfrm rot="5400000">
                <a:off x="453" y="2043"/>
                <a:ext cx="48" cy="62"/>
              </a:xfrm>
              <a:custGeom>
                <a:avLst/>
                <a:gdLst>
                  <a:gd name="T0" fmla="*/ 0 w 246"/>
                  <a:gd name="T1" fmla="*/ 0 h 374"/>
                  <a:gd name="T2" fmla="*/ 0 w 246"/>
                  <a:gd name="T3" fmla="*/ 0 h 374"/>
                  <a:gd name="T4" fmla="*/ 0 w 246"/>
                  <a:gd name="T5" fmla="*/ 0 h 374"/>
                  <a:gd name="T6" fmla="*/ 0 w 246"/>
                  <a:gd name="T7" fmla="*/ 0 h 374"/>
                  <a:gd name="T8" fmla="*/ 0 w 246"/>
                  <a:gd name="T9" fmla="*/ 0 h 374"/>
                  <a:gd name="T10" fmla="*/ 0 w 246"/>
                  <a:gd name="T11" fmla="*/ 0 h 374"/>
                  <a:gd name="T12" fmla="*/ 0 w 246"/>
                  <a:gd name="T13" fmla="*/ 0 h 374"/>
                  <a:gd name="T14" fmla="*/ 0 w 246"/>
                  <a:gd name="T15" fmla="*/ 0 h 374"/>
                  <a:gd name="T16" fmla="*/ 0 w 246"/>
                  <a:gd name="T17" fmla="*/ 0 h 374"/>
                  <a:gd name="T18" fmla="*/ 0 w 246"/>
                  <a:gd name="T19" fmla="*/ 0 h 374"/>
                  <a:gd name="T20" fmla="*/ 0 w 246"/>
                  <a:gd name="T21" fmla="*/ 0 h 374"/>
                  <a:gd name="T22" fmla="*/ 0 w 246"/>
                  <a:gd name="T23" fmla="*/ 0 h 374"/>
                  <a:gd name="T24" fmla="*/ 0 w 246"/>
                  <a:gd name="T25" fmla="*/ 0 h 374"/>
                  <a:gd name="T26" fmla="*/ 0 w 246"/>
                  <a:gd name="T27" fmla="*/ 0 h 374"/>
                  <a:gd name="T28" fmla="*/ 0 w 246"/>
                  <a:gd name="T29" fmla="*/ 0 h 374"/>
                  <a:gd name="T30" fmla="*/ 0 w 246"/>
                  <a:gd name="T31" fmla="*/ 0 h 374"/>
                  <a:gd name="T32" fmla="*/ 0 w 246"/>
                  <a:gd name="T33" fmla="*/ 0 h 374"/>
                  <a:gd name="T34" fmla="*/ 0 w 246"/>
                  <a:gd name="T35" fmla="*/ 0 h 374"/>
                  <a:gd name="T36" fmla="*/ 0 w 246"/>
                  <a:gd name="T37" fmla="*/ 0 h 374"/>
                  <a:gd name="T38" fmla="*/ 0 w 246"/>
                  <a:gd name="T39" fmla="*/ 0 h 374"/>
                  <a:gd name="T40" fmla="*/ 0 w 246"/>
                  <a:gd name="T41" fmla="*/ 0 h 374"/>
                  <a:gd name="T42" fmla="*/ 0 w 246"/>
                  <a:gd name="T43" fmla="*/ 0 h 374"/>
                  <a:gd name="T44" fmla="*/ 0 w 246"/>
                  <a:gd name="T45" fmla="*/ 0 h 374"/>
                  <a:gd name="T46" fmla="*/ 0 w 246"/>
                  <a:gd name="T47" fmla="*/ 0 h 374"/>
                  <a:gd name="T48" fmla="*/ 0 w 246"/>
                  <a:gd name="T49" fmla="*/ 0 h 374"/>
                  <a:gd name="T50" fmla="*/ 0 w 246"/>
                  <a:gd name="T51" fmla="*/ 0 h 374"/>
                  <a:gd name="T52" fmla="*/ 0 w 246"/>
                  <a:gd name="T53" fmla="*/ 0 h 374"/>
                  <a:gd name="T54" fmla="*/ 0 w 246"/>
                  <a:gd name="T55" fmla="*/ 0 h 374"/>
                  <a:gd name="T56" fmla="*/ 0 w 246"/>
                  <a:gd name="T57" fmla="*/ 0 h 374"/>
                  <a:gd name="T58" fmla="*/ 0 w 246"/>
                  <a:gd name="T59" fmla="*/ 0 h 374"/>
                  <a:gd name="T60" fmla="*/ 0 w 246"/>
                  <a:gd name="T61" fmla="*/ 0 h 374"/>
                  <a:gd name="T62" fmla="*/ 0 w 246"/>
                  <a:gd name="T63" fmla="*/ 0 h 374"/>
                  <a:gd name="T64" fmla="*/ 0 w 246"/>
                  <a:gd name="T65" fmla="*/ 0 h 374"/>
                  <a:gd name="T66" fmla="*/ 0 w 246"/>
                  <a:gd name="T67" fmla="*/ 0 h 374"/>
                  <a:gd name="T68" fmla="*/ 0 w 246"/>
                  <a:gd name="T69" fmla="*/ 0 h 374"/>
                  <a:gd name="T70" fmla="*/ 0 w 246"/>
                  <a:gd name="T71" fmla="*/ 0 h 374"/>
                  <a:gd name="T72" fmla="*/ 0 w 246"/>
                  <a:gd name="T73" fmla="*/ 0 h 374"/>
                  <a:gd name="T74" fmla="*/ 0 w 246"/>
                  <a:gd name="T75" fmla="*/ 0 h 374"/>
                  <a:gd name="T76" fmla="*/ 0 w 246"/>
                  <a:gd name="T77" fmla="*/ 0 h 374"/>
                  <a:gd name="T78" fmla="*/ 0 w 246"/>
                  <a:gd name="T79" fmla="*/ 0 h 374"/>
                  <a:gd name="T80" fmla="*/ 0 w 246"/>
                  <a:gd name="T81" fmla="*/ 0 h 374"/>
                  <a:gd name="T82" fmla="*/ 0 w 246"/>
                  <a:gd name="T83" fmla="*/ 0 h 374"/>
                  <a:gd name="T84" fmla="*/ 0 w 246"/>
                  <a:gd name="T85" fmla="*/ 0 h 374"/>
                  <a:gd name="T86" fmla="*/ 0 w 246"/>
                  <a:gd name="T87" fmla="*/ 0 h 374"/>
                  <a:gd name="T88" fmla="*/ 0 w 246"/>
                  <a:gd name="T89" fmla="*/ 0 h 374"/>
                  <a:gd name="T90" fmla="*/ 0 w 246"/>
                  <a:gd name="T91" fmla="*/ 0 h 374"/>
                  <a:gd name="T92" fmla="*/ 0 w 246"/>
                  <a:gd name="T93" fmla="*/ 0 h 374"/>
                  <a:gd name="T94" fmla="*/ 0 w 246"/>
                  <a:gd name="T95" fmla="*/ 0 h 374"/>
                  <a:gd name="T96" fmla="*/ 0 w 246"/>
                  <a:gd name="T97" fmla="*/ 0 h 374"/>
                  <a:gd name="T98" fmla="*/ 0 w 246"/>
                  <a:gd name="T99" fmla="*/ 0 h 374"/>
                  <a:gd name="T100" fmla="*/ 0 w 246"/>
                  <a:gd name="T101" fmla="*/ 0 h 374"/>
                  <a:gd name="T102" fmla="*/ 0 w 246"/>
                  <a:gd name="T103" fmla="*/ 0 h 374"/>
                  <a:gd name="T104" fmla="*/ 0 w 246"/>
                  <a:gd name="T105" fmla="*/ 0 h 3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374"/>
                  <a:gd name="T161" fmla="*/ 246 w 246"/>
                  <a:gd name="T162" fmla="*/ 374 h 37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374">
                    <a:moveTo>
                      <a:pt x="44" y="374"/>
                    </a:moveTo>
                    <a:lnTo>
                      <a:pt x="44" y="374"/>
                    </a:lnTo>
                    <a:lnTo>
                      <a:pt x="36" y="374"/>
                    </a:lnTo>
                    <a:lnTo>
                      <a:pt x="30" y="372"/>
                    </a:lnTo>
                    <a:lnTo>
                      <a:pt x="22" y="368"/>
                    </a:lnTo>
                    <a:lnTo>
                      <a:pt x="16" y="362"/>
                    </a:lnTo>
                    <a:lnTo>
                      <a:pt x="10" y="356"/>
                    </a:lnTo>
                    <a:lnTo>
                      <a:pt x="8" y="350"/>
                    </a:lnTo>
                    <a:lnTo>
                      <a:pt x="6" y="342"/>
                    </a:lnTo>
                    <a:lnTo>
                      <a:pt x="4" y="334"/>
                    </a:lnTo>
                    <a:lnTo>
                      <a:pt x="6" y="326"/>
                    </a:lnTo>
                    <a:lnTo>
                      <a:pt x="8" y="318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46" y="184"/>
                    </a:lnTo>
                    <a:lnTo>
                      <a:pt x="14" y="70"/>
                    </a:lnTo>
                    <a:lnTo>
                      <a:pt x="8" y="64"/>
                    </a:lnTo>
                    <a:lnTo>
                      <a:pt x="4" y="56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22" y="4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232" y="152"/>
                    </a:lnTo>
                    <a:lnTo>
                      <a:pt x="238" y="158"/>
                    </a:lnTo>
                    <a:lnTo>
                      <a:pt x="242" y="164"/>
                    </a:lnTo>
                    <a:lnTo>
                      <a:pt x="244" y="172"/>
                    </a:lnTo>
                    <a:lnTo>
                      <a:pt x="246" y="180"/>
                    </a:lnTo>
                    <a:lnTo>
                      <a:pt x="246" y="188"/>
                    </a:lnTo>
                    <a:lnTo>
                      <a:pt x="242" y="196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72" y="364"/>
                    </a:lnTo>
                    <a:lnTo>
                      <a:pt x="66" y="368"/>
                    </a:lnTo>
                    <a:lnTo>
                      <a:pt x="60" y="372"/>
                    </a:lnTo>
                    <a:lnTo>
                      <a:pt x="52" y="374"/>
                    </a:lnTo>
                    <a:lnTo>
                      <a:pt x="44" y="374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ko-KR" altLang="en-US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</p:grpSp>
      <p:grpSp>
        <p:nvGrpSpPr>
          <p:cNvPr id="21" name="Group 142"/>
          <p:cNvGrpSpPr>
            <a:grpSpLocks/>
          </p:cNvGrpSpPr>
          <p:nvPr/>
        </p:nvGrpSpPr>
        <p:grpSpPr bwMode="auto">
          <a:xfrm>
            <a:off x="1563755" y="3770483"/>
            <a:ext cx="2727325" cy="1363128"/>
            <a:chOff x="765" y="2455"/>
            <a:chExt cx="370" cy="841"/>
          </a:xfrm>
        </p:grpSpPr>
        <p:sp>
          <p:nvSpPr>
            <p:cNvPr id="22" name="Line 299"/>
            <p:cNvSpPr>
              <a:spLocks noChangeShapeType="1"/>
            </p:cNvSpPr>
            <p:nvPr/>
          </p:nvSpPr>
          <p:spPr bwMode="gray">
            <a:xfrm>
              <a:off x="765" y="2455"/>
              <a:ext cx="37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28398" dir="1593903" algn="ctr" rotWithShape="0">
                <a:srgbClr val="C0C0C0"/>
              </a:outerShdw>
            </a:effectLst>
          </p:spPr>
          <p:txBody>
            <a:bodyPr lIns="0" tIns="0" rIns="0" bIns="0" anchor="ctr"/>
            <a:lstStyle/>
            <a:p>
              <a:pPr algn="ctr"/>
              <a:endPara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3" name="Line 299"/>
            <p:cNvSpPr>
              <a:spLocks noChangeShapeType="1"/>
            </p:cNvSpPr>
            <p:nvPr/>
          </p:nvSpPr>
          <p:spPr bwMode="gray">
            <a:xfrm>
              <a:off x="765" y="3296"/>
              <a:ext cx="37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dist="28398" dir="1593903" algn="ctr" rotWithShape="0">
                <a:srgbClr val="C0C0C0"/>
              </a:outerShdw>
            </a:effectLst>
          </p:spPr>
          <p:txBody>
            <a:bodyPr lIns="0" tIns="0" rIns="0" bIns="0" anchor="ctr"/>
            <a:lstStyle/>
            <a:p>
              <a:pPr algn="ctr"/>
              <a:endPara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46" name="Group 245"/>
          <p:cNvGrpSpPr>
            <a:grpSpLocks/>
          </p:cNvGrpSpPr>
          <p:nvPr/>
        </p:nvGrpSpPr>
        <p:grpSpPr bwMode="auto">
          <a:xfrm>
            <a:off x="6167437" y="3638566"/>
            <a:ext cx="2190750" cy="1184275"/>
            <a:chOff x="864" y="2296"/>
            <a:chExt cx="1380" cy="746"/>
          </a:xfrm>
        </p:grpSpPr>
        <p:sp>
          <p:nvSpPr>
            <p:cNvPr id="47" name="Freeform 242"/>
            <p:cNvSpPr>
              <a:spLocks/>
            </p:cNvSpPr>
            <p:nvPr/>
          </p:nvSpPr>
          <p:spPr bwMode="auto">
            <a:xfrm>
              <a:off x="864" y="2586"/>
              <a:ext cx="1380" cy="456"/>
            </a:xfrm>
            <a:custGeom>
              <a:avLst/>
              <a:gdLst>
                <a:gd name="T0" fmla="*/ 0 w 1316"/>
                <a:gd name="T1" fmla="*/ 2147483646 h 181"/>
                <a:gd name="T2" fmla="*/ 0 w 1316"/>
                <a:gd name="T3" fmla="*/ 0 h 181"/>
                <a:gd name="T4" fmla="*/ 3400 w 1316"/>
                <a:gd name="T5" fmla="*/ 0 h 181"/>
                <a:gd name="T6" fmla="*/ 3400 w 1316"/>
                <a:gd name="T7" fmla="*/ 2147483646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6"/>
                <a:gd name="T13" fmla="*/ 0 h 181"/>
                <a:gd name="T14" fmla="*/ 1316 w 1316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6" h="181">
                  <a:moveTo>
                    <a:pt x="0" y="91"/>
                  </a:moveTo>
                  <a:lnTo>
                    <a:pt x="0" y="0"/>
                  </a:lnTo>
                  <a:lnTo>
                    <a:pt x="1316" y="0"/>
                  </a:lnTo>
                  <a:lnTo>
                    <a:pt x="1316" y="181"/>
                  </a:lnTo>
                </a:path>
              </a:pathLst>
            </a:custGeom>
            <a:noFill/>
            <a:ln w="9525" cap="flat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8" name="Line 243"/>
            <p:cNvSpPr>
              <a:spLocks noChangeShapeType="1"/>
            </p:cNvSpPr>
            <p:nvPr/>
          </p:nvSpPr>
          <p:spPr bwMode="auto">
            <a:xfrm flipV="1">
              <a:off x="1595" y="2296"/>
              <a:ext cx="0" cy="29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49" name="Group 226"/>
          <p:cNvGrpSpPr>
            <a:grpSpLocks/>
          </p:cNvGrpSpPr>
          <p:nvPr/>
        </p:nvGrpSpPr>
        <p:grpSpPr bwMode="auto">
          <a:xfrm>
            <a:off x="6010275" y="2767468"/>
            <a:ext cx="2654300" cy="1079501"/>
            <a:chOff x="759" y="1838"/>
            <a:chExt cx="1672" cy="680"/>
          </a:xfrm>
        </p:grpSpPr>
        <p:grpSp>
          <p:nvGrpSpPr>
            <p:cNvPr id="50" name="Group 225"/>
            <p:cNvGrpSpPr>
              <a:grpSpLocks/>
            </p:cNvGrpSpPr>
            <p:nvPr/>
          </p:nvGrpSpPr>
          <p:grpSpPr bwMode="auto">
            <a:xfrm>
              <a:off x="759" y="1838"/>
              <a:ext cx="1672" cy="680"/>
              <a:chOff x="759" y="1838"/>
              <a:chExt cx="1672" cy="680"/>
            </a:xfrm>
          </p:grpSpPr>
          <p:sp>
            <p:nvSpPr>
              <p:cNvPr id="52" name="Text Box 123"/>
              <p:cNvSpPr txBox="1">
                <a:spLocks noChangeArrowheads="1"/>
              </p:cNvSpPr>
              <p:nvPr/>
            </p:nvSpPr>
            <p:spPr bwMode="auto">
              <a:xfrm>
                <a:off x="759" y="1992"/>
                <a:ext cx="1672" cy="526"/>
              </a:xfrm>
              <a:prstGeom prst="rect">
                <a:avLst/>
              </a:prstGeom>
              <a:solidFill>
                <a:srgbClr val="F2F2F2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10000"/>
                  </a:lnSpc>
                </a:pPr>
                <a:endParaRPr lang="ko-KR" altLang="en-US" sz="8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53" name="Text Box 124"/>
              <p:cNvSpPr txBox="1">
                <a:spLocks noChangeArrowheads="1"/>
              </p:cNvSpPr>
              <p:nvPr/>
            </p:nvSpPr>
            <p:spPr bwMode="gray">
              <a:xfrm>
                <a:off x="759" y="1838"/>
                <a:ext cx="1672" cy="173"/>
              </a:xfrm>
              <a:prstGeom prst="rect">
                <a:avLst/>
              </a:prstGeom>
              <a:solidFill>
                <a:srgbClr val="1A729E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rIns="0" anchor="ctr"/>
              <a:lstStyle>
                <a:defPPr>
                  <a:defRPr lang="ko-KR"/>
                </a:defPPr>
                <a:lvl1pPr algn="ctr">
                  <a:defRPr sz="1000" b="1" spc="-50">
                    <a:ln>
                      <a:solidFill>
                        <a:srgbClr val="D64E75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</a:defRPr>
                </a:lvl1pPr>
              </a:lstStyle>
              <a:p>
                <a:r>
                  <a:rPr lang="ko-KR" altLang="en-US" sz="1100" b="0" dirty="0">
                    <a:solidFill>
                      <a:srgbClr val="FFFFFF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인수인계 총괄</a:t>
                </a:r>
              </a:p>
            </p:txBody>
          </p:sp>
        </p:grpSp>
        <p:sp>
          <p:nvSpPr>
            <p:cNvPr id="51" name="Text Box 198"/>
            <p:cNvSpPr txBox="1">
              <a:spLocks noChangeArrowheads="1"/>
            </p:cNvSpPr>
            <p:nvPr/>
          </p:nvSpPr>
          <p:spPr bwMode="gray">
            <a:xfrm flipH="1">
              <a:off x="833" y="2051"/>
              <a:ext cx="1524" cy="4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5250" indent="-95250" defTabSz="957263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77777"/>
                </a:buClr>
                <a:buSzPct val="80000"/>
                <a:buFont typeface="Wingdings" pitchFamily="2" charset="2"/>
                <a:buChar char="§"/>
                <a:tabLst>
                  <a:tab pos="90388" algn="l"/>
                </a:tabLst>
              </a:pPr>
              <a:r>
                <a:rPr kumimoji="1" lang="ko-KR" altLang="en-US" sz="9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최종 업무 인수인계 총괄 완료 승인</a:t>
              </a:r>
              <a:endParaRPr kumimoji="1" lang="en-US" altLang="ko-KR" sz="9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95250" indent="-95250" defTabSz="957263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77777"/>
                </a:buClr>
                <a:buSzPct val="80000"/>
                <a:buFont typeface="Wingdings" pitchFamily="2" charset="2"/>
                <a:buChar char="§"/>
                <a:tabLst>
                  <a:tab pos="90388" algn="l"/>
                </a:tabLst>
              </a:pPr>
              <a:r>
                <a:rPr kumimoji="1" lang="ko-KR" altLang="en-US" sz="9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전체 진행 총괄 통제</a:t>
              </a:r>
              <a:endParaRPr kumimoji="1" lang="en-US" altLang="ko-KR" sz="9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95250" indent="-95250" defTabSz="957263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77777"/>
                </a:buClr>
                <a:buSzPct val="80000"/>
                <a:buFont typeface="Wingdings" pitchFamily="2" charset="2"/>
                <a:buChar char="§"/>
                <a:tabLst>
                  <a:tab pos="90388" algn="l"/>
                </a:tabLst>
              </a:pPr>
              <a:r>
                <a:rPr kumimoji="1" lang="ko-KR" altLang="en-US" sz="9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진행현황 상부 보고</a:t>
              </a:r>
              <a:endParaRPr kumimoji="1" lang="en-US" altLang="ko-KR" sz="9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95250" indent="-95250" defTabSz="957263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77777"/>
                </a:buClr>
                <a:buSzPct val="80000"/>
                <a:buFont typeface="Wingdings" pitchFamily="2" charset="2"/>
                <a:buChar char="§"/>
                <a:tabLst>
                  <a:tab pos="90388" algn="l"/>
                </a:tabLst>
              </a:pPr>
              <a:r>
                <a:rPr kumimoji="1" lang="ko-KR" altLang="en-US" sz="9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인수</a:t>
              </a:r>
              <a:r>
                <a:rPr kumimoji="1" lang="en-US" altLang="ko-KR" sz="9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kumimoji="1" lang="ko-KR" altLang="en-US" sz="9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인계 지원</a:t>
              </a:r>
            </a:p>
          </p:txBody>
        </p:sp>
      </p:grpSp>
      <p:sp>
        <p:nvSpPr>
          <p:cNvPr id="55" name="Text Box 140"/>
          <p:cNvSpPr txBox="1">
            <a:spLocks noChangeArrowheads="1"/>
          </p:cNvSpPr>
          <p:nvPr/>
        </p:nvSpPr>
        <p:spPr bwMode="auto">
          <a:xfrm>
            <a:off x="7401831" y="4415304"/>
            <a:ext cx="2006600" cy="1881188"/>
          </a:xfrm>
          <a:prstGeom prst="rect">
            <a:avLst/>
          </a:prstGeom>
          <a:solidFill>
            <a:srgbClr val="F2F2F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endParaRPr lang="ko-KR" altLang="en-US" sz="8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6" name="Text Box 141" descr="5차전산센터ob-10"/>
          <p:cNvSpPr txBox="1">
            <a:spLocks noChangeArrowheads="1"/>
          </p:cNvSpPr>
          <p:nvPr/>
        </p:nvSpPr>
        <p:spPr bwMode="auto">
          <a:xfrm>
            <a:off x="7401831" y="4267666"/>
            <a:ext cx="2006600" cy="21431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6350" algn="ctr">
            <a:solidFill>
              <a:srgbClr val="CDD1CF"/>
            </a:solidFill>
            <a:miter lim="800000"/>
            <a:headEnd/>
            <a:tailEnd/>
          </a:ln>
          <a:effectLst>
            <a:outerShdw dist="25400" dir="5400000" algn="ctr" rotWithShape="0">
              <a:srgbClr val="E4E8E6"/>
            </a:outerShdw>
          </a:effectLst>
        </p:spPr>
        <p:txBody>
          <a:bodyPr lIns="0" tIns="0" rIns="0" bIns="0" anchor="ctr"/>
          <a:lstStyle/>
          <a:p>
            <a:pPr algn="ctr" defTabSz="1030720"/>
            <a:r>
              <a:rPr lang="ko-KR" altLang="en-US" sz="1000" spc="-8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인계담당</a:t>
            </a:r>
          </a:p>
        </p:txBody>
      </p:sp>
      <p:sp>
        <p:nvSpPr>
          <p:cNvPr id="58" name="Text Box 174"/>
          <p:cNvSpPr txBox="1">
            <a:spLocks noChangeArrowheads="1"/>
          </p:cNvSpPr>
          <p:nvPr/>
        </p:nvSpPr>
        <p:spPr bwMode="auto">
          <a:xfrm>
            <a:off x="5180918" y="4415304"/>
            <a:ext cx="2006600" cy="1881188"/>
          </a:xfrm>
          <a:prstGeom prst="rect">
            <a:avLst/>
          </a:prstGeom>
          <a:solidFill>
            <a:srgbClr val="F2F2F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</a:pPr>
            <a:endParaRPr lang="ko-KR" altLang="en-US" sz="8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9" name="Text Box 175" descr="5차전산센터ob-10"/>
          <p:cNvSpPr txBox="1">
            <a:spLocks noChangeArrowheads="1"/>
          </p:cNvSpPr>
          <p:nvPr/>
        </p:nvSpPr>
        <p:spPr bwMode="auto">
          <a:xfrm>
            <a:off x="5180918" y="4267666"/>
            <a:ext cx="2006600" cy="21431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6350" algn="ctr">
            <a:solidFill>
              <a:srgbClr val="CDD1CF"/>
            </a:solidFill>
            <a:miter lim="800000"/>
            <a:headEnd/>
            <a:tailEnd/>
          </a:ln>
          <a:effectLst>
            <a:outerShdw dist="25400" dir="5400000" algn="ctr" rotWithShape="0">
              <a:srgbClr val="E4E8E6"/>
            </a:outerShdw>
          </a:effectLst>
        </p:spPr>
        <p:txBody>
          <a:bodyPr lIns="0" tIns="0" rIns="0" bIns="0" anchor="ctr"/>
          <a:lstStyle/>
          <a:p>
            <a:pPr algn="ctr" defTabSz="1030720"/>
            <a:r>
              <a:rPr lang="ko-KR" altLang="en-US" sz="1000" spc="-8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인수담당</a:t>
            </a:r>
          </a:p>
        </p:txBody>
      </p:sp>
      <p:grpSp>
        <p:nvGrpSpPr>
          <p:cNvPr id="61" name="Group 213"/>
          <p:cNvGrpSpPr>
            <a:grpSpLocks/>
          </p:cNvGrpSpPr>
          <p:nvPr/>
        </p:nvGrpSpPr>
        <p:grpSpPr bwMode="auto">
          <a:xfrm>
            <a:off x="7477125" y="4558175"/>
            <a:ext cx="1860550" cy="498475"/>
            <a:chOff x="1683" y="3034"/>
            <a:chExt cx="1172" cy="314"/>
          </a:xfrm>
        </p:grpSpPr>
        <p:sp>
          <p:nvSpPr>
            <p:cNvPr id="68" name="Rectangle 204"/>
            <p:cNvSpPr>
              <a:spLocks noChangeArrowheads="1"/>
            </p:cNvSpPr>
            <p:nvPr/>
          </p:nvSpPr>
          <p:spPr bwMode="gray">
            <a:xfrm>
              <a:off x="1683" y="3034"/>
              <a:ext cx="1172" cy="116"/>
            </a:xfrm>
            <a:prstGeom prst="rect">
              <a:avLst/>
            </a:prstGeom>
            <a:solidFill>
              <a:srgbClr val="1A729E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ko-KR" altLang="en-US" sz="900" spc="-50" dirty="0">
                  <a:ln>
                    <a:solidFill>
                      <a:srgbClr val="D64E7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인계책임자</a:t>
              </a:r>
            </a:p>
          </p:txBody>
        </p:sp>
        <p:sp>
          <p:nvSpPr>
            <p:cNvPr id="69" name="Text Box 198"/>
            <p:cNvSpPr txBox="1">
              <a:spLocks noChangeArrowheads="1"/>
            </p:cNvSpPr>
            <p:nvPr/>
          </p:nvSpPr>
          <p:spPr bwMode="gray">
            <a:xfrm flipH="1">
              <a:off x="1734" y="3166"/>
              <a:ext cx="1071" cy="1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5250" indent="-95250" defTabSz="957263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77777"/>
                </a:buClr>
                <a:buSzPct val="80000"/>
                <a:buFont typeface="Wingdings" pitchFamily="2" charset="2"/>
                <a:buChar char="§"/>
                <a:tabLst>
                  <a:tab pos="90388" algn="l"/>
                </a:tabLst>
              </a:pPr>
              <a:r>
                <a:rPr kumimoji="1" lang="ko-KR" altLang="en-US" sz="8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인계팀 총괄 및 통제</a:t>
              </a:r>
              <a:endParaRPr kumimoji="1" lang="en-US" altLang="ko-KR" sz="8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95250" indent="-95250" defTabSz="957263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77777"/>
                </a:buClr>
                <a:buSzPct val="80000"/>
                <a:buFont typeface="Wingdings" pitchFamily="2" charset="2"/>
                <a:buChar char="§"/>
                <a:tabLst>
                  <a:tab pos="90388" algn="l"/>
                </a:tabLst>
              </a:pPr>
              <a:r>
                <a:rPr kumimoji="1" lang="ko-KR" altLang="en-US" sz="8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인계 완료 총괄 승인 취득</a:t>
              </a:r>
            </a:p>
          </p:txBody>
        </p:sp>
      </p:grpSp>
      <p:grpSp>
        <p:nvGrpSpPr>
          <p:cNvPr id="62" name="Group 214"/>
          <p:cNvGrpSpPr>
            <a:grpSpLocks/>
          </p:cNvGrpSpPr>
          <p:nvPr/>
        </p:nvGrpSpPr>
        <p:grpSpPr bwMode="auto">
          <a:xfrm>
            <a:off x="7477125" y="5077288"/>
            <a:ext cx="1860550" cy="795338"/>
            <a:chOff x="1683" y="3379"/>
            <a:chExt cx="1172" cy="501"/>
          </a:xfrm>
        </p:grpSpPr>
        <p:sp>
          <p:nvSpPr>
            <p:cNvPr id="66" name="Rectangle 208"/>
            <p:cNvSpPr>
              <a:spLocks noChangeArrowheads="1"/>
            </p:cNvSpPr>
            <p:nvPr/>
          </p:nvSpPr>
          <p:spPr bwMode="gray">
            <a:xfrm>
              <a:off x="1683" y="3379"/>
              <a:ext cx="1172" cy="116"/>
            </a:xfrm>
            <a:prstGeom prst="rect">
              <a:avLst/>
            </a:prstGeom>
            <a:solidFill>
              <a:srgbClr val="1A729E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ko-KR" altLang="en-US" sz="900" spc="-50" dirty="0">
                  <a:ln>
                    <a:solidFill>
                      <a:srgbClr val="D64E7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인계담당자</a:t>
              </a:r>
            </a:p>
          </p:txBody>
        </p:sp>
        <p:sp>
          <p:nvSpPr>
            <p:cNvPr id="67" name="Text Box 198"/>
            <p:cNvSpPr txBox="1">
              <a:spLocks noChangeArrowheads="1"/>
            </p:cNvSpPr>
            <p:nvPr/>
          </p:nvSpPr>
          <p:spPr bwMode="gray">
            <a:xfrm flipH="1">
              <a:off x="1734" y="3511"/>
              <a:ext cx="1121" cy="3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95250" indent="-95250" defTabSz="957263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77777"/>
                </a:buClr>
                <a:buSzPct val="80000"/>
                <a:buFont typeface="Wingdings" pitchFamily="2" charset="2"/>
                <a:buChar char="§"/>
                <a:tabLst>
                  <a:tab pos="90388" algn="l"/>
                </a:tabLst>
              </a:pPr>
              <a:r>
                <a:rPr kumimoji="1" lang="ko-KR" altLang="ko-KR" sz="8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인계팀 자료확인 및 담당업무별</a:t>
              </a:r>
              <a:r>
                <a:rPr kumimoji="1" lang="en-US" altLang="ko-KR" sz="8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/>
              </a:r>
              <a:br>
                <a:rPr kumimoji="1" lang="en-US" altLang="ko-KR" sz="8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kumimoji="1" lang="ko-KR" altLang="ko-KR" sz="8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/인프라 인계</a:t>
              </a:r>
            </a:p>
            <a:p>
              <a:pPr marL="95250" indent="-95250" defTabSz="957263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77777"/>
                </a:buClr>
                <a:buSzPct val="80000"/>
                <a:buFont typeface="Wingdings" pitchFamily="2" charset="2"/>
                <a:buChar char="§"/>
                <a:tabLst>
                  <a:tab pos="90388" algn="l"/>
                </a:tabLst>
              </a:pPr>
              <a:r>
                <a:rPr kumimoji="1" lang="ko-KR" altLang="ko-KR" sz="8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부문별 업무 인계 작성/보고</a:t>
              </a:r>
            </a:p>
            <a:p>
              <a:pPr marL="95250" indent="-95250" defTabSz="957263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77777"/>
                </a:buClr>
                <a:buSzPct val="80000"/>
                <a:buFont typeface="Wingdings" pitchFamily="2" charset="2"/>
                <a:buChar char="§"/>
                <a:tabLst>
                  <a:tab pos="90388" algn="l"/>
                </a:tabLst>
              </a:pPr>
              <a:r>
                <a:rPr kumimoji="1" lang="ko-KR" altLang="ko-KR" sz="8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업무/인프라 인계 승인 획득</a:t>
              </a:r>
            </a:p>
          </p:txBody>
        </p:sp>
      </p:grpSp>
      <p:grpSp>
        <p:nvGrpSpPr>
          <p:cNvPr id="63" name="Group 215"/>
          <p:cNvGrpSpPr>
            <a:grpSpLocks/>
          </p:cNvGrpSpPr>
          <p:nvPr/>
        </p:nvGrpSpPr>
        <p:grpSpPr bwMode="auto">
          <a:xfrm>
            <a:off x="7477125" y="5913276"/>
            <a:ext cx="1860550" cy="339725"/>
            <a:chOff x="1683" y="3916"/>
            <a:chExt cx="1172" cy="214"/>
          </a:xfrm>
        </p:grpSpPr>
        <p:sp>
          <p:nvSpPr>
            <p:cNvPr id="64" name="Rectangle 211"/>
            <p:cNvSpPr>
              <a:spLocks noChangeArrowheads="1"/>
            </p:cNvSpPr>
            <p:nvPr/>
          </p:nvSpPr>
          <p:spPr bwMode="gray">
            <a:xfrm>
              <a:off x="1683" y="3916"/>
              <a:ext cx="1172" cy="116"/>
            </a:xfrm>
            <a:prstGeom prst="rect">
              <a:avLst/>
            </a:prstGeom>
            <a:solidFill>
              <a:srgbClr val="1A729E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ko-KR" altLang="en-US" sz="900" spc="-50" dirty="0">
                  <a:ln>
                    <a:solidFill>
                      <a:srgbClr val="D64E75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인수인계지원담당</a:t>
              </a:r>
            </a:p>
          </p:txBody>
        </p:sp>
        <p:sp>
          <p:nvSpPr>
            <p:cNvPr id="65" name="Text Box 198"/>
            <p:cNvSpPr txBox="1">
              <a:spLocks noChangeArrowheads="1"/>
            </p:cNvSpPr>
            <p:nvPr/>
          </p:nvSpPr>
          <p:spPr bwMode="gray">
            <a:xfrm flipH="1">
              <a:off x="1734" y="4048"/>
              <a:ext cx="1071" cy="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5250" indent="-95250" defTabSz="957263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777777"/>
                </a:buClr>
                <a:buSzPct val="80000"/>
                <a:buFont typeface="Wingdings" pitchFamily="2" charset="2"/>
                <a:buChar char="§"/>
                <a:tabLst>
                  <a:tab pos="90388" algn="l"/>
                </a:tabLst>
              </a:pPr>
              <a:r>
                <a:rPr kumimoji="1" lang="ko-KR" altLang="ko-KR" sz="800" dirty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인수/인계팀 지원 및 진행관리</a:t>
              </a:r>
            </a:p>
          </p:txBody>
        </p:sp>
      </p:grpSp>
      <p:sp>
        <p:nvSpPr>
          <p:cNvPr id="71" name="Rectangle 230"/>
          <p:cNvSpPr>
            <a:spLocks noChangeArrowheads="1"/>
          </p:cNvSpPr>
          <p:nvPr/>
        </p:nvSpPr>
        <p:spPr bwMode="gray">
          <a:xfrm>
            <a:off x="5246688" y="4558191"/>
            <a:ext cx="1860550" cy="184151"/>
          </a:xfrm>
          <a:prstGeom prst="rect">
            <a:avLst/>
          </a:prstGeom>
          <a:solidFill>
            <a:srgbClr val="D1D1D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1030720"/>
            <a:r>
              <a:rPr lang="ko-KR" altLang="en-US" sz="900" spc="-8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인수책임자</a:t>
            </a:r>
          </a:p>
        </p:txBody>
      </p:sp>
      <p:sp>
        <p:nvSpPr>
          <p:cNvPr id="72" name="Text Box 198"/>
          <p:cNvSpPr txBox="1">
            <a:spLocks noChangeArrowheads="1"/>
          </p:cNvSpPr>
          <p:nvPr/>
        </p:nvSpPr>
        <p:spPr bwMode="gray">
          <a:xfrm flipH="1">
            <a:off x="5327651" y="4807430"/>
            <a:ext cx="1700213" cy="3257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95250" indent="-95250" defTabSz="957263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  <a:tabLst>
                <a:tab pos="90388" algn="l"/>
              </a:tabLst>
            </a:pPr>
            <a:r>
              <a:rPr kumimoji="1" lang="ko-KR" altLang="ko-KR" sz="9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인수팀 총괄 및 통제</a:t>
            </a:r>
          </a:p>
          <a:p>
            <a:pPr marL="95250" indent="-95250" defTabSz="957263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  <a:tabLst>
                <a:tab pos="90388" algn="l"/>
              </a:tabLst>
            </a:pPr>
            <a:r>
              <a:rPr kumimoji="1" lang="ko-KR" altLang="ko-KR" sz="9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인수 완료 총괄 승인 취득</a:t>
            </a:r>
          </a:p>
        </p:txBody>
      </p:sp>
      <p:sp>
        <p:nvSpPr>
          <p:cNvPr id="74" name="Rectangle 233"/>
          <p:cNvSpPr>
            <a:spLocks noChangeArrowheads="1"/>
          </p:cNvSpPr>
          <p:nvPr/>
        </p:nvSpPr>
        <p:spPr bwMode="gray">
          <a:xfrm>
            <a:off x="5246688" y="5191615"/>
            <a:ext cx="1860550" cy="184151"/>
          </a:xfrm>
          <a:prstGeom prst="rect">
            <a:avLst/>
          </a:prstGeom>
          <a:solidFill>
            <a:srgbClr val="D1D1D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1030720"/>
            <a:r>
              <a:rPr lang="ko-KR" altLang="en-US" sz="900" spc="-8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인수담당자</a:t>
            </a:r>
          </a:p>
        </p:txBody>
      </p:sp>
      <p:sp>
        <p:nvSpPr>
          <p:cNvPr id="75" name="Text Box 198"/>
          <p:cNvSpPr txBox="1">
            <a:spLocks noChangeArrowheads="1"/>
          </p:cNvSpPr>
          <p:nvPr/>
        </p:nvSpPr>
        <p:spPr bwMode="gray">
          <a:xfrm flipH="1">
            <a:off x="5327650" y="5448791"/>
            <a:ext cx="1779588" cy="5124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95250" indent="-95250" defTabSz="957263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  <a:tabLst>
                <a:tab pos="90388" algn="l"/>
              </a:tabLst>
            </a:pPr>
            <a:r>
              <a:rPr kumimoji="1" lang="ko-KR" altLang="ko-KR" sz="9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담당업무별/인프라 인수</a:t>
            </a:r>
          </a:p>
          <a:p>
            <a:pPr marL="95250" indent="-95250" defTabSz="957263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  <a:tabLst>
                <a:tab pos="90388" algn="l"/>
              </a:tabLst>
            </a:pPr>
            <a:r>
              <a:rPr kumimoji="1" lang="ko-KR" altLang="ko-KR" sz="9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미결사항에 대한 인수인계 요청/확인</a:t>
            </a:r>
          </a:p>
          <a:p>
            <a:pPr marL="95250" indent="-95250" defTabSz="957263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  <a:tabLst>
                <a:tab pos="90388" algn="l"/>
              </a:tabLst>
            </a:pPr>
            <a:r>
              <a:rPr kumimoji="1" lang="ko-KR" altLang="ko-KR" sz="9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부문별 업무 인수인계 완료 승인</a:t>
            </a:r>
          </a:p>
        </p:txBody>
      </p:sp>
      <p:sp>
        <p:nvSpPr>
          <p:cNvPr id="76" name="AutoShape 126"/>
          <p:cNvSpPr>
            <a:spLocks noChangeArrowheads="1"/>
          </p:cNvSpPr>
          <p:nvPr/>
        </p:nvSpPr>
        <p:spPr bwMode="auto">
          <a:xfrm>
            <a:off x="7775117" y="2452976"/>
            <a:ext cx="1703974" cy="339798"/>
          </a:xfrm>
          <a:prstGeom prst="roundRect">
            <a:avLst>
              <a:gd name="adj" fmla="val 9315"/>
            </a:avLst>
          </a:prstGeom>
          <a:solidFill>
            <a:srgbClr val="FFFFFF"/>
          </a:solidFill>
          <a:ln w="19050" algn="ctr">
            <a:solidFill>
              <a:srgbClr val="97D1E5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7" name="Freeform 131"/>
          <p:cNvSpPr>
            <a:spLocks/>
          </p:cNvSpPr>
          <p:nvPr/>
        </p:nvSpPr>
        <p:spPr bwMode="auto">
          <a:xfrm>
            <a:off x="8088642" y="2780205"/>
            <a:ext cx="55234" cy="72952"/>
          </a:xfrm>
          <a:custGeom>
            <a:avLst/>
            <a:gdLst>
              <a:gd name="T0" fmla="*/ 0 w 40"/>
              <a:gd name="T1" fmla="*/ 8 h 53"/>
              <a:gd name="T2" fmla="*/ 16 w 40"/>
              <a:gd name="T3" fmla="*/ 53 h 53"/>
              <a:gd name="T4" fmla="*/ 40 w 40"/>
              <a:gd name="T5" fmla="*/ 0 h 53"/>
              <a:gd name="T6" fmla="*/ 0 60000 65536"/>
              <a:gd name="T7" fmla="*/ 0 60000 65536"/>
              <a:gd name="T8" fmla="*/ 0 60000 65536"/>
              <a:gd name="T9" fmla="*/ 0 w 40"/>
              <a:gd name="T10" fmla="*/ 0 h 53"/>
              <a:gd name="T11" fmla="*/ 40 w 40"/>
              <a:gd name="T12" fmla="*/ 53 h 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53">
                <a:moveTo>
                  <a:pt x="0" y="8"/>
                </a:moveTo>
                <a:lnTo>
                  <a:pt x="16" y="53"/>
                </a:lnTo>
                <a:lnTo>
                  <a:pt x="40" y="0"/>
                </a:lnTo>
              </a:path>
            </a:pathLst>
          </a:custGeom>
          <a:solidFill>
            <a:srgbClr val="FFFFFF"/>
          </a:solidFill>
          <a:ln w="19050" cap="flat" cmpd="sng">
            <a:solidFill>
              <a:srgbClr val="97D1E5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41319" y="2058778"/>
            <a:ext cx="4681537" cy="300531"/>
            <a:chOff x="4699698" y="1346585"/>
            <a:chExt cx="4744975" cy="343588"/>
          </a:xfrm>
        </p:grpSpPr>
        <p:sp>
          <p:nvSpPr>
            <p:cNvPr id="80" name="한쪽 모서리가 잘린 사각형 79"/>
            <p:cNvSpPr/>
            <p:nvPr/>
          </p:nvSpPr>
          <p:spPr>
            <a:xfrm>
              <a:off x="4789804" y="1366179"/>
              <a:ext cx="4572811" cy="323411"/>
            </a:xfrm>
            <a:prstGeom prst="snip1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20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51764" y="1346585"/>
              <a:ext cx="2640842" cy="3435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spc="-7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인수인계 절차</a:t>
              </a: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699698" y="1505025"/>
              <a:ext cx="219075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9225598" y="1505025"/>
              <a:ext cx="219075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966648" y="2058778"/>
            <a:ext cx="4640900" cy="300531"/>
            <a:chOff x="4699698" y="1346586"/>
            <a:chExt cx="4744975" cy="343587"/>
          </a:xfrm>
        </p:grpSpPr>
        <p:sp>
          <p:nvSpPr>
            <p:cNvPr id="85" name="한쪽 모서리가 잘린 사각형 84"/>
            <p:cNvSpPr/>
            <p:nvPr/>
          </p:nvSpPr>
          <p:spPr>
            <a:xfrm>
              <a:off x="4757159" y="1366179"/>
              <a:ext cx="4609607" cy="323411"/>
            </a:xfrm>
            <a:prstGeom prst="snip1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20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51764" y="1346586"/>
              <a:ext cx="2640842" cy="3435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200" spc="-7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조직 및 역할</a:t>
              </a: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699698" y="1505025"/>
              <a:ext cx="219075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9225598" y="1505025"/>
              <a:ext cx="219075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430213" y="2358793"/>
            <a:ext cx="4511675" cy="40186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38" tIns="45668" rIns="91338" bIns="45668"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22850" y="2358793"/>
            <a:ext cx="4508500" cy="40186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38" tIns="45668" rIns="91338" bIns="45668"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129" y="2560180"/>
            <a:ext cx="777419" cy="12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AutoShape 178"/>
          <p:cNvSpPr>
            <a:spLocks noChangeArrowheads="1"/>
          </p:cNvSpPr>
          <p:nvPr/>
        </p:nvSpPr>
        <p:spPr bwMode="auto">
          <a:xfrm>
            <a:off x="5168536" y="3985388"/>
            <a:ext cx="864000" cy="265795"/>
          </a:xfrm>
          <a:prstGeom prst="roundRect">
            <a:avLst>
              <a:gd name="adj" fmla="val 9315"/>
            </a:avLst>
          </a:prstGeom>
          <a:solidFill>
            <a:srgbClr val="FFFFFF"/>
          </a:solidFill>
          <a:ln w="19050" algn="ctr">
            <a:solidFill>
              <a:srgbClr val="97D1E5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3" name="Freeform 180"/>
          <p:cNvSpPr>
            <a:spLocks/>
          </p:cNvSpPr>
          <p:nvPr/>
        </p:nvSpPr>
        <p:spPr bwMode="auto">
          <a:xfrm>
            <a:off x="5299421" y="4238658"/>
            <a:ext cx="55282" cy="73755"/>
          </a:xfrm>
          <a:custGeom>
            <a:avLst/>
            <a:gdLst>
              <a:gd name="T0" fmla="*/ 0 w 40"/>
              <a:gd name="T1" fmla="*/ 8 h 53"/>
              <a:gd name="T2" fmla="*/ 16 w 40"/>
              <a:gd name="T3" fmla="*/ 53 h 53"/>
              <a:gd name="T4" fmla="*/ 40 w 40"/>
              <a:gd name="T5" fmla="*/ 0 h 53"/>
              <a:gd name="T6" fmla="*/ 0 60000 65536"/>
              <a:gd name="T7" fmla="*/ 0 60000 65536"/>
              <a:gd name="T8" fmla="*/ 0 60000 65536"/>
              <a:gd name="T9" fmla="*/ 0 w 40"/>
              <a:gd name="T10" fmla="*/ 0 h 53"/>
              <a:gd name="T11" fmla="*/ 40 w 40"/>
              <a:gd name="T12" fmla="*/ 53 h 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53">
                <a:moveTo>
                  <a:pt x="0" y="8"/>
                </a:moveTo>
                <a:lnTo>
                  <a:pt x="16" y="53"/>
                </a:lnTo>
                <a:lnTo>
                  <a:pt x="40" y="0"/>
                </a:lnTo>
              </a:path>
            </a:pathLst>
          </a:custGeom>
          <a:solidFill>
            <a:srgbClr val="FFFFFF"/>
          </a:solidFill>
          <a:ln w="19050" cap="flat" cmpd="sng">
            <a:solidFill>
              <a:srgbClr val="97D1E5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19" y="4053080"/>
            <a:ext cx="777419" cy="12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AutoShape 178"/>
          <p:cNvSpPr>
            <a:spLocks noChangeArrowheads="1"/>
          </p:cNvSpPr>
          <p:nvPr/>
        </p:nvSpPr>
        <p:spPr bwMode="auto">
          <a:xfrm>
            <a:off x="8561991" y="3985388"/>
            <a:ext cx="801773" cy="265795"/>
          </a:xfrm>
          <a:prstGeom prst="roundRect">
            <a:avLst>
              <a:gd name="adj" fmla="val 9315"/>
            </a:avLst>
          </a:prstGeom>
          <a:solidFill>
            <a:srgbClr val="FFFFFF"/>
          </a:solidFill>
          <a:ln w="19050" algn="ctr">
            <a:solidFill>
              <a:srgbClr val="97D1E5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6" name="Freeform 180"/>
          <p:cNvSpPr>
            <a:spLocks/>
          </p:cNvSpPr>
          <p:nvPr/>
        </p:nvSpPr>
        <p:spPr bwMode="auto">
          <a:xfrm>
            <a:off x="8767298" y="4238658"/>
            <a:ext cx="55282" cy="73755"/>
          </a:xfrm>
          <a:custGeom>
            <a:avLst/>
            <a:gdLst>
              <a:gd name="T0" fmla="*/ 0 w 40"/>
              <a:gd name="T1" fmla="*/ 8 h 53"/>
              <a:gd name="T2" fmla="*/ 16 w 40"/>
              <a:gd name="T3" fmla="*/ 53 h 53"/>
              <a:gd name="T4" fmla="*/ 40 w 40"/>
              <a:gd name="T5" fmla="*/ 0 h 53"/>
              <a:gd name="T6" fmla="*/ 0 60000 65536"/>
              <a:gd name="T7" fmla="*/ 0 60000 65536"/>
              <a:gd name="T8" fmla="*/ 0 60000 65536"/>
              <a:gd name="T9" fmla="*/ 0 w 40"/>
              <a:gd name="T10" fmla="*/ 0 h 53"/>
              <a:gd name="T11" fmla="*/ 40 w 40"/>
              <a:gd name="T12" fmla="*/ 53 h 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" h="53">
                <a:moveTo>
                  <a:pt x="0" y="8"/>
                </a:moveTo>
                <a:lnTo>
                  <a:pt x="16" y="53"/>
                </a:lnTo>
                <a:lnTo>
                  <a:pt x="40" y="0"/>
                </a:lnTo>
              </a:path>
            </a:pathLst>
          </a:custGeom>
          <a:solidFill>
            <a:srgbClr val="FFFFFF"/>
          </a:solidFill>
          <a:ln w="19050" cap="flat" cmpd="sng">
            <a:solidFill>
              <a:srgbClr val="97D1E5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738" y="2523494"/>
            <a:ext cx="709992" cy="18114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04" y="4042094"/>
            <a:ext cx="670890" cy="171164"/>
          </a:xfrm>
          <a:prstGeom prst="rect">
            <a:avLst/>
          </a:prstGeom>
        </p:spPr>
      </p:pic>
      <p:sp>
        <p:nvSpPr>
          <p:cNvPr id="99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02488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안정화 지원 방안</a:t>
            </a:r>
          </a:p>
        </p:txBody>
      </p:sp>
      <p:sp>
        <p:nvSpPr>
          <p:cNvPr id="100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en-US" altLang="ko-KR" dirty="0" smtClean="0"/>
              <a:t>- </a:t>
            </a:r>
            <a:fld id="{5080F18F-8FA1-457B-8D63-4476336D8DB6}" type="slidenum">
              <a:rPr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안정화 </a:t>
            </a:r>
            <a:r>
              <a:rPr lang="ko-KR" altLang="en-US" dirty="0"/>
              <a:t>지원 방안</a:t>
            </a:r>
          </a:p>
        </p:txBody>
      </p:sp>
      <p:sp>
        <p:nvSpPr>
          <p:cNvPr id="10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243567"/>
            <a:ext cx="9433048" cy="406265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『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자금세탁방지시스템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』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조기 안정화 및 독자 운영을 수행하기 위해 핵심인력 중심의 담당자를 지정하여 원활한 시스템 운영이 조기에 안정화 될 수 있도록 지원함과 동시에 단계별 안정화를 통해 최적화된 시스템 구축 운영을 실행합니다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2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안정화 지원 방안</a:t>
              </a:r>
              <a:endParaRPr lang="ko-KR" altLang="en-US" sz="110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013698" y="2133600"/>
            <a:ext cx="2655826" cy="4391025"/>
            <a:chOff x="7013698" y="2133600"/>
            <a:chExt cx="2763838" cy="4391025"/>
          </a:xfrm>
        </p:grpSpPr>
        <p:sp>
          <p:nvSpPr>
            <p:cNvPr id="14" name="Rectangle 90"/>
            <p:cNvSpPr>
              <a:spLocks noChangeArrowheads="1"/>
            </p:cNvSpPr>
            <p:nvPr/>
          </p:nvSpPr>
          <p:spPr bwMode="auto">
            <a:xfrm>
              <a:off x="7013698" y="2133600"/>
              <a:ext cx="2763838" cy="4391025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grpSp>
          <p:nvGrpSpPr>
            <p:cNvPr id="15" name="Group 109"/>
            <p:cNvGrpSpPr>
              <a:grpSpLocks/>
            </p:cNvGrpSpPr>
            <p:nvPr/>
          </p:nvGrpSpPr>
          <p:grpSpPr bwMode="auto">
            <a:xfrm>
              <a:off x="7036078" y="2266950"/>
              <a:ext cx="2711450" cy="2041525"/>
              <a:chOff x="4372" y="1408"/>
              <a:chExt cx="1712" cy="1286"/>
            </a:xfrm>
          </p:grpSpPr>
          <p:sp>
            <p:nvSpPr>
              <p:cNvPr id="16" name="AutoShape 94"/>
              <p:cNvSpPr>
                <a:spLocks noChangeArrowheads="1"/>
              </p:cNvSpPr>
              <p:nvPr/>
            </p:nvSpPr>
            <p:spPr bwMode="gray">
              <a:xfrm>
                <a:off x="4372" y="1591"/>
                <a:ext cx="1712" cy="1103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7" name="Rectangle 95"/>
              <p:cNvSpPr>
                <a:spLocks noChangeArrowheads="1"/>
              </p:cNvSpPr>
              <p:nvPr/>
            </p:nvSpPr>
            <p:spPr bwMode="gray">
              <a:xfrm>
                <a:off x="4372" y="1575"/>
                <a:ext cx="1712" cy="23"/>
              </a:xfrm>
              <a:prstGeom prst="rect">
                <a:avLst/>
              </a:prstGeom>
              <a:solidFill>
                <a:srgbClr val="81C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18" name="TextBox 11"/>
              <p:cNvSpPr txBox="1">
                <a:spLocks noChangeArrowheads="1"/>
              </p:cNvSpPr>
              <p:nvPr/>
            </p:nvSpPr>
            <p:spPr bwMode="gray">
              <a:xfrm>
                <a:off x="4702" y="1439"/>
                <a:ext cx="67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kern="0" dirty="0">
                    <a:solidFill>
                      <a:srgbClr val="000000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안정화 지원 내용</a:t>
                </a:r>
              </a:p>
            </p:txBody>
          </p:sp>
          <p:sp>
            <p:nvSpPr>
              <p:cNvPr id="19" name="Rectangle 36"/>
              <p:cNvSpPr>
                <a:spLocks noChangeArrowheads="1"/>
              </p:cNvSpPr>
              <p:nvPr/>
            </p:nvSpPr>
            <p:spPr bwMode="gray">
              <a:xfrm>
                <a:off x="4429" y="1633"/>
                <a:ext cx="1621" cy="6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708688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87313" indent="-87313" defTabSz="1509713" fontAlgn="auto" latinLnBrk="0">
                  <a:lnSpc>
                    <a:spcPct val="110000"/>
                  </a:lnSpc>
                  <a:spcBef>
                    <a:spcPct val="4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kumimoji="0" lang="ko-KR" altLang="en-US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시스템 오픈 후 </a:t>
                </a:r>
                <a:r>
                  <a:rPr kumimoji="0" lang="en-US" altLang="ko-KR" sz="1000" kern="0" dirty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2</a:t>
                </a:r>
                <a:r>
                  <a:rPr kumimoji="0" lang="ko-KR" altLang="en-US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개월간 안정화 실시</a:t>
                </a:r>
                <a:endParaRPr kumimoji="0" lang="en-US" altLang="ko-KR" sz="1000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marL="87313" indent="-87313" defTabSz="1509713" fontAlgn="auto" latinLnBrk="0">
                  <a:lnSpc>
                    <a:spcPct val="110000"/>
                  </a:lnSpc>
                  <a:spcBef>
                    <a:spcPct val="4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kumimoji="0" lang="ko-KR" altLang="en-US" sz="1000" kern="0" dirty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핵심인력 혹은 </a:t>
                </a:r>
                <a:r>
                  <a:rPr kumimoji="0" lang="ko-KR" altLang="en-US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전문가의 </a:t>
                </a:r>
                <a:r>
                  <a:rPr kumimoji="0" lang="ko-KR" altLang="en-US" sz="1000" kern="0" dirty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분야별 </a:t>
                </a:r>
                <a:r>
                  <a:rPr kumimoji="0" lang="ko-KR" altLang="en-US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지원</a:t>
                </a:r>
                <a:endParaRPr lang="en-US" altLang="ko-KR" sz="1000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marL="87313" indent="-87313" defTabSz="1509713" fontAlgn="auto" latinLnBrk="0">
                  <a:lnSpc>
                    <a:spcPct val="110000"/>
                  </a:lnSpc>
                  <a:spcBef>
                    <a:spcPct val="4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kumimoji="0" lang="ko-KR" altLang="en-US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백업</a:t>
                </a:r>
                <a:r>
                  <a:rPr kumimoji="0" lang="en-US" altLang="ko-KR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, </a:t>
                </a:r>
                <a:r>
                  <a:rPr kumimoji="0" lang="ko-KR" altLang="en-US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성능</a:t>
                </a:r>
                <a:r>
                  <a:rPr kumimoji="0" lang="en-US" altLang="ko-KR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, DB, </a:t>
                </a:r>
                <a:r>
                  <a:rPr kumimoji="0" lang="ko-KR" altLang="en-US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장애</a:t>
                </a:r>
                <a:r>
                  <a:rPr kumimoji="0" lang="en-US" altLang="ko-KR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, </a:t>
                </a:r>
                <a:r>
                  <a:rPr kumimoji="0" lang="ko-KR" altLang="en-US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응용시스템 운영관리 등을 대상으로 안정화 및 지원 활동 수행</a:t>
                </a:r>
                <a:endParaRPr kumimoji="0" lang="en-US" altLang="ko-KR" sz="1000" kern="0" dirty="0" smtClean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marL="87313" indent="-87313" defTabSz="1509713" fontAlgn="auto" latinLnBrk="0">
                  <a:lnSpc>
                    <a:spcPct val="110000"/>
                  </a:lnSpc>
                  <a:spcBef>
                    <a:spcPct val="4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kumimoji="0" lang="ko-KR" altLang="en-US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프로젝트 미참여 </a:t>
                </a:r>
                <a:r>
                  <a:rPr kumimoji="0" lang="ko-KR" altLang="en-US" sz="1000" kern="0" dirty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인력 등 교육 대응</a:t>
                </a:r>
                <a:endParaRPr kumimoji="0" lang="ko-KR" altLang="ko-KR" sz="1000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grpSp>
            <p:nvGrpSpPr>
              <p:cNvPr id="20" name="Group 106"/>
              <p:cNvGrpSpPr>
                <a:grpSpLocks/>
              </p:cNvGrpSpPr>
              <p:nvPr/>
            </p:nvGrpSpPr>
            <p:grpSpPr bwMode="auto">
              <a:xfrm>
                <a:off x="4472" y="1408"/>
                <a:ext cx="182" cy="176"/>
                <a:chOff x="10410" y="3554"/>
                <a:chExt cx="352" cy="339"/>
              </a:xfrm>
            </p:grpSpPr>
            <p:sp>
              <p:nvSpPr>
                <p:cNvPr id="21" name="Freeform 107"/>
                <p:cNvSpPr>
                  <a:spLocks/>
                </p:cNvSpPr>
                <p:nvPr/>
              </p:nvSpPr>
              <p:spPr bwMode="gray">
                <a:xfrm>
                  <a:off x="10460" y="3554"/>
                  <a:ext cx="86" cy="161"/>
                </a:xfrm>
                <a:custGeom>
                  <a:avLst/>
                  <a:gdLst>
                    <a:gd name="T0" fmla="*/ 620 w 860"/>
                    <a:gd name="T1" fmla="*/ 0 h 1616"/>
                    <a:gd name="T2" fmla="*/ 697 w 860"/>
                    <a:gd name="T3" fmla="*/ 12 h 1616"/>
                    <a:gd name="T4" fmla="*/ 762 w 860"/>
                    <a:gd name="T5" fmla="*/ 46 h 1616"/>
                    <a:gd name="T6" fmla="*/ 815 w 860"/>
                    <a:gd name="T7" fmla="*/ 98 h 1616"/>
                    <a:gd name="T8" fmla="*/ 848 w 860"/>
                    <a:gd name="T9" fmla="*/ 163 h 1616"/>
                    <a:gd name="T10" fmla="*/ 860 w 860"/>
                    <a:gd name="T11" fmla="*/ 240 h 1616"/>
                    <a:gd name="T12" fmla="*/ 860 w 860"/>
                    <a:gd name="T13" fmla="*/ 1546 h 1616"/>
                    <a:gd name="T14" fmla="*/ 854 w 860"/>
                    <a:gd name="T15" fmla="*/ 1586 h 1616"/>
                    <a:gd name="T16" fmla="*/ 846 w 860"/>
                    <a:gd name="T17" fmla="*/ 1609 h 1616"/>
                    <a:gd name="T18" fmla="*/ 837 w 860"/>
                    <a:gd name="T19" fmla="*/ 1613 h 1616"/>
                    <a:gd name="T20" fmla="*/ 821 w 860"/>
                    <a:gd name="T21" fmla="*/ 1605 h 1616"/>
                    <a:gd name="T22" fmla="*/ 797 w 860"/>
                    <a:gd name="T23" fmla="*/ 1583 h 1616"/>
                    <a:gd name="T24" fmla="*/ 738 w 860"/>
                    <a:gd name="T25" fmla="*/ 1524 h 1616"/>
                    <a:gd name="T26" fmla="*/ 683 w 860"/>
                    <a:gd name="T27" fmla="*/ 1468 h 1616"/>
                    <a:gd name="T28" fmla="*/ 633 w 860"/>
                    <a:gd name="T29" fmla="*/ 1419 h 1616"/>
                    <a:gd name="T30" fmla="*/ 593 w 860"/>
                    <a:gd name="T31" fmla="*/ 1379 h 1616"/>
                    <a:gd name="T32" fmla="*/ 566 w 860"/>
                    <a:gd name="T33" fmla="*/ 1352 h 1616"/>
                    <a:gd name="T34" fmla="*/ 536 w 860"/>
                    <a:gd name="T35" fmla="*/ 1327 h 1616"/>
                    <a:gd name="T36" fmla="*/ 487 w 860"/>
                    <a:gd name="T37" fmla="*/ 1306 h 1616"/>
                    <a:gd name="T38" fmla="*/ 434 w 860"/>
                    <a:gd name="T39" fmla="*/ 1306 h 1616"/>
                    <a:gd name="T40" fmla="*/ 385 w 860"/>
                    <a:gd name="T41" fmla="*/ 1327 h 1616"/>
                    <a:gd name="T42" fmla="*/ 242 w 860"/>
                    <a:gd name="T43" fmla="*/ 1466 h 1616"/>
                    <a:gd name="T44" fmla="*/ 111 w 860"/>
                    <a:gd name="T45" fmla="*/ 1595 h 1616"/>
                    <a:gd name="T46" fmla="*/ 91 w 860"/>
                    <a:gd name="T47" fmla="*/ 1610 h 1616"/>
                    <a:gd name="T48" fmla="*/ 79 w 860"/>
                    <a:gd name="T49" fmla="*/ 1616 h 1616"/>
                    <a:gd name="T50" fmla="*/ 72 w 860"/>
                    <a:gd name="T51" fmla="*/ 1599 h 1616"/>
                    <a:gd name="T52" fmla="*/ 64 w 860"/>
                    <a:gd name="T53" fmla="*/ 1569 h 1616"/>
                    <a:gd name="T54" fmla="*/ 61 w 860"/>
                    <a:gd name="T55" fmla="*/ 1520 h 1616"/>
                    <a:gd name="T56" fmla="*/ 61 w 860"/>
                    <a:gd name="T57" fmla="*/ 364 h 1616"/>
                    <a:gd name="T58" fmla="*/ 55 w 860"/>
                    <a:gd name="T59" fmla="*/ 280 h 1616"/>
                    <a:gd name="T60" fmla="*/ 44 w 860"/>
                    <a:gd name="T61" fmla="*/ 185 h 1616"/>
                    <a:gd name="T62" fmla="*/ 27 w 860"/>
                    <a:gd name="T63" fmla="*/ 93 h 1616"/>
                    <a:gd name="T64" fmla="*/ 0 w 860"/>
                    <a:gd name="T65" fmla="*/ 10 h 1616"/>
                    <a:gd name="T66" fmla="*/ 57 w 860"/>
                    <a:gd name="T67" fmla="*/ 3 h 1616"/>
                    <a:gd name="T68" fmla="*/ 140 w 860"/>
                    <a:gd name="T69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0" h="1616">
                      <a:moveTo>
                        <a:pt x="140" y="0"/>
                      </a:moveTo>
                      <a:lnTo>
                        <a:pt x="620" y="0"/>
                      </a:lnTo>
                      <a:lnTo>
                        <a:pt x="660" y="3"/>
                      </a:lnTo>
                      <a:lnTo>
                        <a:pt x="697" y="12"/>
                      </a:lnTo>
                      <a:lnTo>
                        <a:pt x="731" y="26"/>
                      </a:lnTo>
                      <a:lnTo>
                        <a:pt x="762" y="46"/>
                      </a:lnTo>
                      <a:lnTo>
                        <a:pt x="791" y="70"/>
                      </a:lnTo>
                      <a:lnTo>
                        <a:pt x="815" y="98"/>
                      </a:lnTo>
                      <a:lnTo>
                        <a:pt x="834" y="130"/>
                      </a:lnTo>
                      <a:lnTo>
                        <a:pt x="848" y="163"/>
                      </a:lnTo>
                      <a:lnTo>
                        <a:pt x="858" y="201"/>
                      </a:lnTo>
                      <a:lnTo>
                        <a:pt x="860" y="240"/>
                      </a:lnTo>
                      <a:lnTo>
                        <a:pt x="860" y="1520"/>
                      </a:lnTo>
                      <a:lnTo>
                        <a:pt x="860" y="1546"/>
                      </a:lnTo>
                      <a:lnTo>
                        <a:pt x="857" y="1569"/>
                      </a:lnTo>
                      <a:lnTo>
                        <a:pt x="854" y="1586"/>
                      </a:lnTo>
                      <a:lnTo>
                        <a:pt x="851" y="1599"/>
                      </a:lnTo>
                      <a:lnTo>
                        <a:pt x="846" y="1609"/>
                      </a:lnTo>
                      <a:lnTo>
                        <a:pt x="843" y="1616"/>
                      </a:lnTo>
                      <a:lnTo>
                        <a:pt x="837" y="1613"/>
                      </a:lnTo>
                      <a:lnTo>
                        <a:pt x="831" y="1610"/>
                      </a:lnTo>
                      <a:lnTo>
                        <a:pt x="821" y="1605"/>
                      </a:lnTo>
                      <a:lnTo>
                        <a:pt x="810" y="1595"/>
                      </a:lnTo>
                      <a:lnTo>
                        <a:pt x="797" y="1583"/>
                      </a:lnTo>
                      <a:lnTo>
                        <a:pt x="768" y="1553"/>
                      </a:lnTo>
                      <a:lnTo>
                        <a:pt x="738" y="1524"/>
                      </a:lnTo>
                      <a:lnTo>
                        <a:pt x="710" y="1496"/>
                      </a:lnTo>
                      <a:lnTo>
                        <a:pt x="683" y="1468"/>
                      </a:lnTo>
                      <a:lnTo>
                        <a:pt x="656" y="1442"/>
                      </a:lnTo>
                      <a:lnTo>
                        <a:pt x="633" y="1419"/>
                      </a:lnTo>
                      <a:lnTo>
                        <a:pt x="612" y="1397"/>
                      </a:lnTo>
                      <a:lnTo>
                        <a:pt x="593" y="1379"/>
                      </a:lnTo>
                      <a:lnTo>
                        <a:pt x="578" y="1364"/>
                      </a:lnTo>
                      <a:lnTo>
                        <a:pt x="566" y="1352"/>
                      </a:lnTo>
                      <a:lnTo>
                        <a:pt x="557" y="1343"/>
                      </a:lnTo>
                      <a:lnTo>
                        <a:pt x="536" y="1327"/>
                      </a:lnTo>
                      <a:lnTo>
                        <a:pt x="513" y="1313"/>
                      </a:lnTo>
                      <a:lnTo>
                        <a:pt x="487" y="1306"/>
                      </a:lnTo>
                      <a:lnTo>
                        <a:pt x="461" y="1304"/>
                      </a:lnTo>
                      <a:lnTo>
                        <a:pt x="434" y="1306"/>
                      </a:lnTo>
                      <a:lnTo>
                        <a:pt x="409" y="1313"/>
                      </a:lnTo>
                      <a:lnTo>
                        <a:pt x="385" y="1327"/>
                      </a:lnTo>
                      <a:lnTo>
                        <a:pt x="364" y="1343"/>
                      </a:lnTo>
                      <a:lnTo>
                        <a:pt x="242" y="1466"/>
                      </a:lnTo>
                      <a:lnTo>
                        <a:pt x="124" y="1583"/>
                      </a:lnTo>
                      <a:lnTo>
                        <a:pt x="111" y="1595"/>
                      </a:lnTo>
                      <a:lnTo>
                        <a:pt x="100" y="1605"/>
                      </a:lnTo>
                      <a:lnTo>
                        <a:pt x="91" y="1610"/>
                      </a:lnTo>
                      <a:lnTo>
                        <a:pt x="84" y="1613"/>
                      </a:lnTo>
                      <a:lnTo>
                        <a:pt x="79" y="1616"/>
                      </a:lnTo>
                      <a:lnTo>
                        <a:pt x="75" y="1609"/>
                      </a:lnTo>
                      <a:lnTo>
                        <a:pt x="72" y="1599"/>
                      </a:lnTo>
                      <a:lnTo>
                        <a:pt x="67" y="1586"/>
                      </a:lnTo>
                      <a:lnTo>
                        <a:pt x="64" y="1569"/>
                      </a:lnTo>
                      <a:lnTo>
                        <a:pt x="62" y="1546"/>
                      </a:lnTo>
                      <a:lnTo>
                        <a:pt x="61" y="1520"/>
                      </a:lnTo>
                      <a:lnTo>
                        <a:pt x="61" y="399"/>
                      </a:lnTo>
                      <a:lnTo>
                        <a:pt x="61" y="364"/>
                      </a:lnTo>
                      <a:lnTo>
                        <a:pt x="59" y="324"/>
                      </a:lnTo>
                      <a:lnTo>
                        <a:pt x="55" y="280"/>
                      </a:lnTo>
                      <a:lnTo>
                        <a:pt x="51" y="233"/>
                      </a:lnTo>
                      <a:lnTo>
                        <a:pt x="44" y="185"/>
                      </a:lnTo>
                      <a:lnTo>
                        <a:pt x="37" y="138"/>
                      </a:lnTo>
                      <a:lnTo>
                        <a:pt x="27" y="93"/>
                      </a:lnTo>
                      <a:lnTo>
                        <a:pt x="14" y="49"/>
                      </a:lnTo>
                      <a:lnTo>
                        <a:pt x="0" y="10"/>
                      </a:lnTo>
                      <a:lnTo>
                        <a:pt x="26" y="6"/>
                      </a:lnTo>
                      <a:lnTo>
                        <a:pt x="57" y="3"/>
                      </a:lnTo>
                      <a:lnTo>
                        <a:pt x="96" y="1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81C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22" name="Freeform 108"/>
                <p:cNvSpPr>
                  <a:spLocks noEditPoints="1"/>
                </p:cNvSpPr>
                <p:nvPr/>
              </p:nvSpPr>
              <p:spPr bwMode="gray">
                <a:xfrm>
                  <a:off x="10410" y="3554"/>
                  <a:ext cx="352" cy="339"/>
                </a:xfrm>
                <a:custGeom>
                  <a:avLst/>
                  <a:gdLst>
                    <a:gd name="T0" fmla="*/ 2263 w 3521"/>
                    <a:gd name="T1" fmla="*/ 163 h 3394"/>
                    <a:gd name="T2" fmla="*/ 2160 w 3521"/>
                    <a:gd name="T3" fmla="*/ 181 h 3394"/>
                    <a:gd name="T4" fmla="*/ 2072 w 3521"/>
                    <a:gd name="T5" fmla="*/ 207 h 3394"/>
                    <a:gd name="T6" fmla="*/ 1883 w 3521"/>
                    <a:gd name="T7" fmla="*/ 274 h 3394"/>
                    <a:gd name="T8" fmla="*/ 1846 w 3521"/>
                    <a:gd name="T9" fmla="*/ 2833 h 3394"/>
                    <a:gd name="T10" fmla="*/ 1993 w 3521"/>
                    <a:gd name="T11" fmla="*/ 2776 h 3394"/>
                    <a:gd name="T12" fmla="*/ 2134 w 3521"/>
                    <a:gd name="T13" fmla="*/ 2740 h 3394"/>
                    <a:gd name="T14" fmla="*/ 2278 w 3521"/>
                    <a:gd name="T15" fmla="*/ 2721 h 3394"/>
                    <a:gd name="T16" fmla="*/ 3280 w 3521"/>
                    <a:gd name="T17" fmla="*/ 159 h 3394"/>
                    <a:gd name="T18" fmla="*/ 400 w 3521"/>
                    <a:gd name="T19" fmla="*/ 0 h 3394"/>
                    <a:gd name="T20" fmla="*/ 433 w 3521"/>
                    <a:gd name="T21" fmla="*/ 59 h 3394"/>
                    <a:gd name="T22" fmla="*/ 459 w 3521"/>
                    <a:gd name="T23" fmla="*/ 159 h 3394"/>
                    <a:gd name="T24" fmla="*/ 1201 w 3521"/>
                    <a:gd name="T25" fmla="*/ 2720 h 3394"/>
                    <a:gd name="T26" fmla="*/ 1339 w 3521"/>
                    <a:gd name="T27" fmla="*/ 2732 h 3394"/>
                    <a:gd name="T28" fmla="*/ 1484 w 3521"/>
                    <a:gd name="T29" fmla="*/ 2762 h 3394"/>
                    <a:gd name="T30" fmla="*/ 1671 w 3521"/>
                    <a:gd name="T31" fmla="*/ 2832 h 3394"/>
                    <a:gd name="T32" fmla="*/ 1681 w 3521"/>
                    <a:gd name="T33" fmla="*/ 279 h 3394"/>
                    <a:gd name="T34" fmla="*/ 1552 w 3521"/>
                    <a:gd name="T35" fmla="*/ 249 h 3394"/>
                    <a:gd name="T36" fmla="*/ 1437 w 3521"/>
                    <a:gd name="T37" fmla="*/ 203 h 3394"/>
                    <a:gd name="T38" fmla="*/ 1399 w 3521"/>
                    <a:gd name="T39" fmla="*/ 82 h 3394"/>
                    <a:gd name="T40" fmla="*/ 1392 w 3521"/>
                    <a:gd name="T41" fmla="*/ 24 h 3394"/>
                    <a:gd name="T42" fmla="*/ 1510 w 3521"/>
                    <a:gd name="T43" fmla="*/ 59 h 3394"/>
                    <a:gd name="T44" fmla="*/ 1681 w 3521"/>
                    <a:gd name="T45" fmla="*/ 119 h 3394"/>
                    <a:gd name="T46" fmla="*/ 1801 w 3521"/>
                    <a:gd name="T47" fmla="*/ 123 h 3394"/>
                    <a:gd name="T48" fmla="*/ 1909 w 3521"/>
                    <a:gd name="T49" fmla="*/ 100 h 3394"/>
                    <a:gd name="T50" fmla="*/ 2083 w 3521"/>
                    <a:gd name="T51" fmla="*/ 36 h 3394"/>
                    <a:gd name="T52" fmla="*/ 2206 w 3521"/>
                    <a:gd name="T53" fmla="*/ 10 h 3394"/>
                    <a:gd name="T54" fmla="*/ 2320 w 3521"/>
                    <a:gd name="T55" fmla="*/ 0 h 3394"/>
                    <a:gd name="T56" fmla="*/ 3341 w 3521"/>
                    <a:gd name="T57" fmla="*/ 12 h 3394"/>
                    <a:gd name="T58" fmla="*/ 3410 w 3521"/>
                    <a:gd name="T59" fmla="*/ 66 h 3394"/>
                    <a:gd name="T60" fmla="*/ 3476 w 3521"/>
                    <a:gd name="T61" fmla="*/ 127 h 3394"/>
                    <a:gd name="T62" fmla="*/ 3518 w 3521"/>
                    <a:gd name="T63" fmla="*/ 207 h 3394"/>
                    <a:gd name="T64" fmla="*/ 3518 w 3521"/>
                    <a:gd name="T65" fmla="*/ 3152 h 3394"/>
                    <a:gd name="T66" fmla="*/ 3475 w 3521"/>
                    <a:gd name="T67" fmla="*/ 3234 h 3394"/>
                    <a:gd name="T68" fmla="*/ 3393 w 3521"/>
                    <a:gd name="T69" fmla="*/ 3277 h 3394"/>
                    <a:gd name="T70" fmla="*/ 2421 w 3521"/>
                    <a:gd name="T71" fmla="*/ 3282 h 3394"/>
                    <a:gd name="T72" fmla="*/ 2229 w 3521"/>
                    <a:gd name="T73" fmla="*/ 3298 h 3394"/>
                    <a:gd name="T74" fmla="*/ 2047 w 3521"/>
                    <a:gd name="T75" fmla="*/ 3330 h 3394"/>
                    <a:gd name="T76" fmla="*/ 1901 w 3521"/>
                    <a:gd name="T77" fmla="*/ 3372 h 3394"/>
                    <a:gd name="T78" fmla="*/ 1824 w 3521"/>
                    <a:gd name="T79" fmla="*/ 3390 h 3394"/>
                    <a:gd name="T80" fmla="*/ 1728 w 3521"/>
                    <a:gd name="T81" fmla="*/ 3393 h 3394"/>
                    <a:gd name="T82" fmla="*/ 1642 w 3521"/>
                    <a:gd name="T83" fmla="*/ 3380 h 3394"/>
                    <a:gd name="T84" fmla="*/ 1529 w 3521"/>
                    <a:gd name="T85" fmla="*/ 3343 h 3394"/>
                    <a:gd name="T86" fmla="*/ 1356 w 3521"/>
                    <a:gd name="T87" fmla="*/ 3307 h 3394"/>
                    <a:gd name="T88" fmla="*/ 1164 w 3521"/>
                    <a:gd name="T89" fmla="*/ 3285 h 3394"/>
                    <a:gd name="T90" fmla="*/ 160 w 3521"/>
                    <a:gd name="T91" fmla="*/ 3281 h 3394"/>
                    <a:gd name="T92" fmla="*/ 71 w 3521"/>
                    <a:gd name="T93" fmla="*/ 3253 h 3394"/>
                    <a:gd name="T94" fmla="*/ 13 w 3521"/>
                    <a:gd name="T95" fmla="*/ 3182 h 3394"/>
                    <a:gd name="T96" fmla="*/ 0 w 3521"/>
                    <a:gd name="T97" fmla="*/ 240 h 3394"/>
                    <a:gd name="T98" fmla="*/ 27 w 3521"/>
                    <a:gd name="T99" fmla="*/ 150 h 3394"/>
                    <a:gd name="T100" fmla="*/ 96 w 3521"/>
                    <a:gd name="T101" fmla="*/ 93 h 3394"/>
                    <a:gd name="T102" fmla="*/ 154 w 3521"/>
                    <a:gd name="T103" fmla="*/ 26 h 3394"/>
                    <a:gd name="T104" fmla="*/ 241 w 3521"/>
                    <a:gd name="T105" fmla="*/ 0 h 3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521" h="3394">
                      <a:moveTo>
                        <a:pt x="2320" y="159"/>
                      </a:moveTo>
                      <a:lnTo>
                        <a:pt x="2293" y="160"/>
                      </a:lnTo>
                      <a:lnTo>
                        <a:pt x="2263" y="163"/>
                      </a:lnTo>
                      <a:lnTo>
                        <a:pt x="2229" y="168"/>
                      </a:lnTo>
                      <a:lnTo>
                        <a:pt x="2195" y="174"/>
                      </a:lnTo>
                      <a:lnTo>
                        <a:pt x="2160" y="181"/>
                      </a:lnTo>
                      <a:lnTo>
                        <a:pt x="2127" y="190"/>
                      </a:lnTo>
                      <a:lnTo>
                        <a:pt x="2098" y="198"/>
                      </a:lnTo>
                      <a:lnTo>
                        <a:pt x="2072" y="207"/>
                      </a:lnTo>
                      <a:lnTo>
                        <a:pt x="1969" y="249"/>
                      </a:lnTo>
                      <a:lnTo>
                        <a:pt x="1925" y="263"/>
                      </a:lnTo>
                      <a:lnTo>
                        <a:pt x="1883" y="274"/>
                      </a:lnTo>
                      <a:lnTo>
                        <a:pt x="1840" y="279"/>
                      </a:lnTo>
                      <a:lnTo>
                        <a:pt x="1840" y="2834"/>
                      </a:lnTo>
                      <a:lnTo>
                        <a:pt x="1846" y="2833"/>
                      </a:lnTo>
                      <a:lnTo>
                        <a:pt x="1850" y="2832"/>
                      </a:lnTo>
                      <a:lnTo>
                        <a:pt x="1953" y="2791"/>
                      </a:lnTo>
                      <a:lnTo>
                        <a:pt x="1993" y="2776"/>
                      </a:lnTo>
                      <a:lnTo>
                        <a:pt x="2038" y="2762"/>
                      </a:lnTo>
                      <a:lnTo>
                        <a:pt x="2085" y="2750"/>
                      </a:lnTo>
                      <a:lnTo>
                        <a:pt x="2134" y="2740"/>
                      </a:lnTo>
                      <a:lnTo>
                        <a:pt x="2183" y="2732"/>
                      </a:lnTo>
                      <a:lnTo>
                        <a:pt x="2232" y="2725"/>
                      </a:lnTo>
                      <a:lnTo>
                        <a:pt x="2278" y="2721"/>
                      </a:lnTo>
                      <a:lnTo>
                        <a:pt x="2320" y="2720"/>
                      </a:lnTo>
                      <a:lnTo>
                        <a:pt x="3280" y="2720"/>
                      </a:lnTo>
                      <a:lnTo>
                        <a:pt x="3280" y="159"/>
                      </a:lnTo>
                      <a:lnTo>
                        <a:pt x="2320" y="159"/>
                      </a:lnTo>
                      <a:close/>
                      <a:moveTo>
                        <a:pt x="241" y="0"/>
                      </a:moveTo>
                      <a:lnTo>
                        <a:pt x="400" y="0"/>
                      </a:lnTo>
                      <a:lnTo>
                        <a:pt x="412" y="14"/>
                      </a:lnTo>
                      <a:lnTo>
                        <a:pt x="423" y="34"/>
                      </a:lnTo>
                      <a:lnTo>
                        <a:pt x="433" y="59"/>
                      </a:lnTo>
                      <a:lnTo>
                        <a:pt x="443" y="89"/>
                      </a:lnTo>
                      <a:lnTo>
                        <a:pt x="452" y="123"/>
                      </a:lnTo>
                      <a:lnTo>
                        <a:pt x="459" y="159"/>
                      </a:lnTo>
                      <a:lnTo>
                        <a:pt x="241" y="159"/>
                      </a:lnTo>
                      <a:lnTo>
                        <a:pt x="241" y="2720"/>
                      </a:lnTo>
                      <a:lnTo>
                        <a:pt x="1201" y="2720"/>
                      </a:lnTo>
                      <a:lnTo>
                        <a:pt x="1244" y="2721"/>
                      </a:lnTo>
                      <a:lnTo>
                        <a:pt x="1289" y="2725"/>
                      </a:lnTo>
                      <a:lnTo>
                        <a:pt x="1339" y="2732"/>
                      </a:lnTo>
                      <a:lnTo>
                        <a:pt x="1388" y="2740"/>
                      </a:lnTo>
                      <a:lnTo>
                        <a:pt x="1437" y="2750"/>
                      </a:lnTo>
                      <a:lnTo>
                        <a:pt x="1484" y="2762"/>
                      </a:lnTo>
                      <a:lnTo>
                        <a:pt x="1528" y="2776"/>
                      </a:lnTo>
                      <a:lnTo>
                        <a:pt x="1569" y="2791"/>
                      </a:lnTo>
                      <a:lnTo>
                        <a:pt x="1671" y="2832"/>
                      </a:lnTo>
                      <a:lnTo>
                        <a:pt x="1676" y="2833"/>
                      </a:lnTo>
                      <a:lnTo>
                        <a:pt x="1681" y="2834"/>
                      </a:lnTo>
                      <a:lnTo>
                        <a:pt x="1681" y="279"/>
                      </a:lnTo>
                      <a:lnTo>
                        <a:pt x="1640" y="274"/>
                      </a:lnTo>
                      <a:lnTo>
                        <a:pt x="1596" y="263"/>
                      </a:lnTo>
                      <a:lnTo>
                        <a:pt x="1552" y="249"/>
                      </a:lnTo>
                      <a:lnTo>
                        <a:pt x="1450" y="207"/>
                      </a:lnTo>
                      <a:lnTo>
                        <a:pt x="1443" y="205"/>
                      </a:lnTo>
                      <a:lnTo>
                        <a:pt x="1437" y="203"/>
                      </a:lnTo>
                      <a:lnTo>
                        <a:pt x="1429" y="160"/>
                      </a:lnTo>
                      <a:lnTo>
                        <a:pt x="1416" y="120"/>
                      </a:lnTo>
                      <a:lnTo>
                        <a:pt x="1399" y="82"/>
                      </a:lnTo>
                      <a:lnTo>
                        <a:pt x="1376" y="47"/>
                      </a:lnTo>
                      <a:lnTo>
                        <a:pt x="1348" y="15"/>
                      </a:lnTo>
                      <a:lnTo>
                        <a:pt x="1392" y="24"/>
                      </a:lnTo>
                      <a:lnTo>
                        <a:pt x="1435" y="35"/>
                      </a:lnTo>
                      <a:lnTo>
                        <a:pt x="1474" y="47"/>
                      </a:lnTo>
                      <a:lnTo>
                        <a:pt x="1510" y="59"/>
                      </a:lnTo>
                      <a:lnTo>
                        <a:pt x="1612" y="100"/>
                      </a:lnTo>
                      <a:lnTo>
                        <a:pt x="1645" y="111"/>
                      </a:lnTo>
                      <a:lnTo>
                        <a:pt x="1681" y="119"/>
                      </a:lnTo>
                      <a:lnTo>
                        <a:pt x="1720" y="123"/>
                      </a:lnTo>
                      <a:lnTo>
                        <a:pt x="1761" y="124"/>
                      </a:lnTo>
                      <a:lnTo>
                        <a:pt x="1801" y="123"/>
                      </a:lnTo>
                      <a:lnTo>
                        <a:pt x="1840" y="119"/>
                      </a:lnTo>
                      <a:lnTo>
                        <a:pt x="1876" y="111"/>
                      </a:lnTo>
                      <a:lnTo>
                        <a:pt x="1909" y="100"/>
                      </a:lnTo>
                      <a:lnTo>
                        <a:pt x="2013" y="59"/>
                      </a:lnTo>
                      <a:lnTo>
                        <a:pt x="2045" y="47"/>
                      </a:lnTo>
                      <a:lnTo>
                        <a:pt x="2083" y="36"/>
                      </a:lnTo>
                      <a:lnTo>
                        <a:pt x="2123" y="26"/>
                      </a:lnTo>
                      <a:lnTo>
                        <a:pt x="2164" y="17"/>
                      </a:lnTo>
                      <a:lnTo>
                        <a:pt x="2206" y="10"/>
                      </a:lnTo>
                      <a:lnTo>
                        <a:pt x="2247" y="4"/>
                      </a:lnTo>
                      <a:lnTo>
                        <a:pt x="2285" y="1"/>
                      </a:lnTo>
                      <a:lnTo>
                        <a:pt x="2320" y="0"/>
                      </a:lnTo>
                      <a:lnTo>
                        <a:pt x="3280" y="0"/>
                      </a:lnTo>
                      <a:lnTo>
                        <a:pt x="3312" y="3"/>
                      </a:lnTo>
                      <a:lnTo>
                        <a:pt x="3341" y="12"/>
                      </a:lnTo>
                      <a:lnTo>
                        <a:pt x="3368" y="26"/>
                      </a:lnTo>
                      <a:lnTo>
                        <a:pt x="3391" y="45"/>
                      </a:lnTo>
                      <a:lnTo>
                        <a:pt x="3410" y="66"/>
                      </a:lnTo>
                      <a:lnTo>
                        <a:pt x="3425" y="93"/>
                      </a:lnTo>
                      <a:lnTo>
                        <a:pt x="3453" y="108"/>
                      </a:lnTo>
                      <a:lnTo>
                        <a:pt x="3476" y="127"/>
                      </a:lnTo>
                      <a:lnTo>
                        <a:pt x="3494" y="150"/>
                      </a:lnTo>
                      <a:lnTo>
                        <a:pt x="3509" y="178"/>
                      </a:lnTo>
                      <a:lnTo>
                        <a:pt x="3518" y="207"/>
                      </a:lnTo>
                      <a:lnTo>
                        <a:pt x="3521" y="240"/>
                      </a:lnTo>
                      <a:lnTo>
                        <a:pt x="3521" y="3120"/>
                      </a:lnTo>
                      <a:lnTo>
                        <a:pt x="3518" y="3152"/>
                      </a:lnTo>
                      <a:lnTo>
                        <a:pt x="3508" y="3182"/>
                      </a:lnTo>
                      <a:lnTo>
                        <a:pt x="3494" y="3210"/>
                      </a:lnTo>
                      <a:lnTo>
                        <a:pt x="3475" y="3234"/>
                      </a:lnTo>
                      <a:lnTo>
                        <a:pt x="3451" y="3253"/>
                      </a:lnTo>
                      <a:lnTo>
                        <a:pt x="3423" y="3269"/>
                      </a:lnTo>
                      <a:lnTo>
                        <a:pt x="3393" y="3277"/>
                      </a:lnTo>
                      <a:lnTo>
                        <a:pt x="3361" y="3281"/>
                      </a:lnTo>
                      <a:lnTo>
                        <a:pt x="2481" y="3281"/>
                      </a:lnTo>
                      <a:lnTo>
                        <a:pt x="2421" y="3282"/>
                      </a:lnTo>
                      <a:lnTo>
                        <a:pt x="2357" y="3285"/>
                      </a:lnTo>
                      <a:lnTo>
                        <a:pt x="2293" y="3290"/>
                      </a:lnTo>
                      <a:lnTo>
                        <a:pt x="2229" y="3298"/>
                      </a:lnTo>
                      <a:lnTo>
                        <a:pt x="2165" y="3307"/>
                      </a:lnTo>
                      <a:lnTo>
                        <a:pt x="2104" y="3318"/>
                      </a:lnTo>
                      <a:lnTo>
                        <a:pt x="2047" y="3330"/>
                      </a:lnTo>
                      <a:lnTo>
                        <a:pt x="1992" y="3343"/>
                      </a:lnTo>
                      <a:lnTo>
                        <a:pt x="1944" y="3357"/>
                      </a:lnTo>
                      <a:lnTo>
                        <a:pt x="1901" y="3372"/>
                      </a:lnTo>
                      <a:lnTo>
                        <a:pt x="1880" y="3380"/>
                      </a:lnTo>
                      <a:lnTo>
                        <a:pt x="1853" y="3385"/>
                      </a:lnTo>
                      <a:lnTo>
                        <a:pt x="1824" y="3390"/>
                      </a:lnTo>
                      <a:lnTo>
                        <a:pt x="1793" y="3393"/>
                      </a:lnTo>
                      <a:lnTo>
                        <a:pt x="1761" y="3394"/>
                      </a:lnTo>
                      <a:lnTo>
                        <a:pt x="1728" y="3393"/>
                      </a:lnTo>
                      <a:lnTo>
                        <a:pt x="1697" y="3390"/>
                      </a:lnTo>
                      <a:lnTo>
                        <a:pt x="1668" y="3385"/>
                      </a:lnTo>
                      <a:lnTo>
                        <a:pt x="1642" y="3380"/>
                      </a:lnTo>
                      <a:lnTo>
                        <a:pt x="1620" y="3372"/>
                      </a:lnTo>
                      <a:lnTo>
                        <a:pt x="1577" y="3357"/>
                      </a:lnTo>
                      <a:lnTo>
                        <a:pt x="1529" y="3343"/>
                      </a:lnTo>
                      <a:lnTo>
                        <a:pt x="1475" y="3330"/>
                      </a:lnTo>
                      <a:lnTo>
                        <a:pt x="1417" y="3318"/>
                      </a:lnTo>
                      <a:lnTo>
                        <a:pt x="1356" y="3307"/>
                      </a:lnTo>
                      <a:lnTo>
                        <a:pt x="1293" y="3298"/>
                      </a:lnTo>
                      <a:lnTo>
                        <a:pt x="1228" y="3290"/>
                      </a:lnTo>
                      <a:lnTo>
                        <a:pt x="1164" y="3285"/>
                      </a:lnTo>
                      <a:lnTo>
                        <a:pt x="1102" y="3282"/>
                      </a:lnTo>
                      <a:lnTo>
                        <a:pt x="1041" y="3281"/>
                      </a:lnTo>
                      <a:lnTo>
                        <a:pt x="160" y="3281"/>
                      </a:lnTo>
                      <a:lnTo>
                        <a:pt x="129" y="3277"/>
                      </a:lnTo>
                      <a:lnTo>
                        <a:pt x="98" y="3269"/>
                      </a:lnTo>
                      <a:lnTo>
                        <a:pt x="71" y="3253"/>
                      </a:lnTo>
                      <a:lnTo>
                        <a:pt x="47" y="3234"/>
                      </a:lnTo>
                      <a:lnTo>
                        <a:pt x="27" y="3210"/>
                      </a:lnTo>
                      <a:lnTo>
                        <a:pt x="13" y="3182"/>
                      </a:lnTo>
                      <a:lnTo>
                        <a:pt x="3" y="3152"/>
                      </a:lnTo>
                      <a:lnTo>
                        <a:pt x="0" y="3120"/>
                      </a:lnTo>
                      <a:lnTo>
                        <a:pt x="0" y="240"/>
                      </a:lnTo>
                      <a:lnTo>
                        <a:pt x="3" y="207"/>
                      </a:lnTo>
                      <a:lnTo>
                        <a:pt x="12" y="178"/>
                      </a:lnTo>
                      <a:lnTo>
                        <a:pt x="27" y="150"/>
                      </a:lnTo>
                      <a:lnTo>
                        <a:pt x="46" y="127"/>
                      </a:lnTo>
                      <a:lnTo>
                        <a:pt x="70" y="108"/>
                      </a:lnTo>
                      <a:lnTo>
                        <a:pt x="96" y="93"/>
                      </a:lnTo>
                      <a:lnTo>
                        <a:pt x="111" y="66"/>
                      </a:lnTo>
                      <a:lnTo>
                        <a:pt x="131" y="45"/>
                      </a:lnTo>
                      <a:lnTo>
                        <a:pt x="154" y="26"/>
                      </a:lnTo>
                      <a:lnTo>
                        <a:pt x="180" y="12"/>
                      </a:lnTo>
                      <a:lnTo>
                        <a:pt x="209" y="3"/>
                      </a:lnTo>
                      <a:lnTo>
                        <a:pt x="241" y="0"/>
                      </a:lnTo>
                      <a:close/>
                    </a:path>
                  </a:pathLst>
                </a:custGeom>
                <a:solidFill>
                  <a:srgbClr val="81C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</p:grpSp>
        <p:grpSp>
          <p:nvGrpSpPr>
            <p:cNvPr id="23" name="Group 118"/>
            <p:cNvGrpSpPr>
              <a:grpSpLocks/>
            </p:cNvGrpSpPr>
            <p:nvPr/>
          </p:nvGrpSpPr>
          <p:grpSpPr bwMode="auto">
            <a:xfrm>
              <a:off x="7036078" y="4485103"/>
              <a:ext cx="2711060" cy="1933575"/>
              <a:chOff x="4372" y="2747"/>
              <a:chExt cx="1726" cy="1218"/>
            </a:xfrm>
          </p:grpSpPr>
          <p:sp>
            <p:nvSpPr>
              <p:cNvPr id="25" name="AutoShape 111"/>
              <p:cNvSpPr>
                <a:spLocks noChangeArrowheads="1"/>
              </p:cNvSpPr>
              <p:nvPr/>
            </p:nvSpPr>
            <p:spPr bwMode="gray">
              <a:xfrm>
                <a:off x="4372" y="2930"/>
                <a:ext cx="1726" cy="1035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6" name="Rectangle 112"/>
              <p:cNvSpPr>
                <a:spLocks noChangeArrowheads="1"/>
              </p:cNvSpPr>
              <p:nvPr/>
            </p:nvSpPr>
            <p:spPr bwMode="gray">
              <a:xfrm>
                <a:off x="4372" y="2914"/>
                <a:ext cx="1726" cy="23"/>
              </a:xfrm>
              <a:prstGeom prst="rect">
                <a:avLst/>
              </a:prstGeom>
              <a:solidFill>
                <a:srgbClr val="81C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27" name="TextBox 11"/>
              <p:cNvSpPr txBox="1">
                <a:spLocks noChangeArrowheads="1"/>
              </p:cNvSpPr>
              <p:nvPr/>
            </p:nvSpPr>
            <p:spPr bwMode="gray">
              <a:xfrm>
                <a:off x="4702" y="2778"/>
                <a:ext cx="89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200" kern="0" dirty="0">
                    <a:solidFill>
                      <a:srgbClr val="000000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안정화 지원 전제 사항</a:t>
                </a:r>
              </a:p>
            </p:txBody>
          </p:sp>
          <p:sp>
            <p:nvSpPr>
              <p:cNvPr id="28" name="Rectangle 36"/>
              <p:cNvSpPr>
                <a:spLocks noChangeArrowheads="1"/>
              </p:cNvSpPr>
              <p:nvPr/>
            </p:nvSpPr>
            <p:spPr bwMode="gray">
              <a:xfrm>
                <a:off x="4429" y="2977"/>
                <a:ext cx="1621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708688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87313" indent="-87313" defTabSz="1509713" fontAlgn="auto" latinLnBrk="0">
                  <a:lnSpc>
                    <a:spcPct val="110000"/>
                  </a:lnSpc>
                  <a:spcBef>
                    <a:spcPct val="40000"/>
                  </a:spcBef>
                  <a:spcAft>
                    <a:spcPts val="0"/>
                  </a:spcAft>
                  <a:buClr>
                    <a:srgbClr val="969696"/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kumimoji="0" lang="ko-KR" altLang="en-US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고객사의 담당자가 </a:t>
                </a:r>
                <a:r>
                  <a:rPr kumimoji="0" lang="en-US" altLang="ko-KR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Ownership</a:t>
                </a:r>
                <a:r>
                  <a:rPr kumimoji="0" lang="ko-KR" altLang="en-US" sz="1000" kern="0" dirty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을</a:t>
                </a:r>
                <a:r>
                  <a:rPr kumimoji="0" lang="ko-KR" altLang="en-US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 </a:t>
                </a:r>
                <a:r>
                  <a:rPr kumimoji="0" lang="ko-KR" altLang="en-US" sz="1000" kern="0" dirty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가지고 개발과 테스트과정에 </a:t>
                </a:r>
                <a:r>
                  <a:rPr kumimoji="0" lang="ko-KR" altLang="en-US" sz="1000" kern="0" dirty="0" smtClean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적극적으로 참여하고 인수 및 공동 참여로 안정화 진행</a:t>
                </a:r>
                <a:endParaRPr kumimoji="0" lang="ko-KR" altLang="en-US" sz="1000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grpSp>
            <p:nvGrpSpPr>
              <p:cNvPr id="29" name="Group 115"/>
              <p:cNvGrpSpPr>
                <a:grpSpLocks/>
              </p:cNvGrpSpPr>
              <p:nvPr/>
            </p:nvGrpSpPr>
            <p:grpSpPr bwMode="auto">
              <a:xfrm>
                <a:off x="4472" y="2747"/>
                <a:ext cx="182" cy="176"/>
                <a:chOff x="10410" y="3554"/>
                <a:chExt cx="352" cy="339"/>
              </a:xfrm>
            </p:grpSpPr>
            <p:sp>
              <p:nvSpPr>
                <p:cNvPr id="30" name="Freeform 116"/>
                <p:cNvSpPr>
                  <a:spLocks/>
                </p:cNvSpPr>
                <p:nvPr/>
              </p:nvSpPr>
              <p:spPr bwMode="gray">
                <a:xfrm>
                  <a:off x="10460" y="3554"/>
                  <a:ext cx="86" cy="161"/>
                </a:xfrm>
                <a:custGeom>
                  <a:avLst/>
                  <a:gdLst>
                    <a:gd name="T0" fmla="*/ 620 w 860"/>
                    <a:gd name="T1" fmla="*/ 0 h 1616"/>
                    <a:gd name="T2" fmla="*/ 697 w 860"/>
                    <a:gd name="T3" fmla="*/ 12 h 1616"/>
                    <a:gd name="T4" fmla="*/ 762 w 860"/>
                    <a:gd name="T5" fmla="*/ 46 h 1616"/>
                    <a:gd name="T6" fmla="*/ 815 w 860"/>
                    <a:gd name="T7" fmla="*/ 98 h 1616"/>
                    <a:gd name="T8" fmla="*/ 848 w 860"/>
                    <a:gd name="T9" fmla="*/ 163 h 1616"/>
                    <a:gd name="T10" fmla="*/ 860 w 860"/>
                    <a:gd name="T11" fmla="*/ 240 h 1616"/>
                    <a:gd name="T12" fmla="*/ 860 w 860"/>
                    <a:gd name="T13" fmla="*/ 1546 h 1616"/>
                    <a:gd name="T14" fmla="*/ 854 w 860"/>
                    <a:gd name="T15" fmla="*/ 1586 h 1616"/>
                    <a:gd name="T16" fmla="*/ 846 w 860"/>
                    <a:gd name="T17" fmla="*/ 1609 h 1616"/>
                    <a:gd name="T18" fmla="*/ 837 w 860"/>
                    <a:gd name="T19" fmla="*/ 1613 h 1616"/>
                    <a:gd name="T20" fmla="*/ 821 w 860"/>
                    <a:gd name="T21" fmla="*/ 1605 h 1616"/>
                    <a:gd name="T22" fmla="*/ 797 w 860"/>
                    <a:gd name="T23" fmla="*/ 1583 h 1616"/>
                    <a:gd name="T24" fmla="*/ 738 w 860"/>
                    <a:gd name="T25" fmla="*/ 1524 h 1616"/>
                    <a:gd name="T26" fmla="*/ 683 w 860"/>
                    <a:gd name="T27" fmla="*/ 1468 h 1616"/>
                    <a:gd name="T28" fmla="*/ 633 w 860"/>
                    <a:gd name="T29" fmla="*/ 1419 h 1616"/>
                    <a:gd name="T30" fmla="*/ 593 w 860"/>
                    <a:gd name="T31" fmla="*/ 1379 h 1616"/>
                    <a:gd name="T32" fmla="*/ 566 w 860"/>
                    <a:gd name="T33" fmla="*/ 1352 h 1616"/>
                    <a:gd name="T34" fmla="*/ 536 w 860"/>
                    <a:gd name="T35" fmla="*/ 1327 h 1616"/>
                    <a:gd name="T36" fmla="*/ 487 w 860"/>
                    <a:gd name="T37" fmla="*/ 1306 h 1616"/>
                    <a:gd name="T38" fmla="*/ 434 w 860"/>
                    <a:gd name="T39" fmla="*/ 1306 h 1616"/>
                    <a:gd name="T40" fmla="*/ 385 w 860"/>
                    <a:gd name="T41" fmla="*/ 1327 h 1616"/>
                    <a:gd name="T42" fmla="*/ 242 w 860"/>
                    <a:gd name="T43" fmla="*/ 1466 h 1616"/>
                    <a:gd name="T44" fmla="*/ 111 w 860"/>
                    <a:gd name="T45" fmla="*/ 1595 h 1616"/>
                    <a:gd name="T46" fmla="*/ 91 w 860"/>
                    <a:gd name="T47" fmla="*/ 1610 h 1616"/>
                    <a:gd name="T48" fmla="*/ 79 w 860"/>
                    <a:gd name="T49" fmla="*/ 1616 h 1616"/>
                    <a:gd name="T50" fmla="*/ 72 w 860"/>
                    <a:gd name="T51" fmla="*/ 1599 h 1616"/>
                    <a:gd name="T52" fmla="*/ 64 w 860"/>
                    <a:gd name="T53" fmla="*/ 1569 h 1616"/>
                    <a:gd name="T54" fmla="*/ 61 w 860"/>
                    <a:gd name="T55" fmla="*/ 1520 h 1616"/>
                    <a:gd name="T56" fmla="*/ 61 w 860"/>
                    <a:gd name="T57" fmla="*/ 364 h 1616"/>
                    <a:gd name="T58" fmla="*/ 55 w 860"/>
                    <a:gd name="T59" fmla="*/ 280 h 1616"/>
                    <a:gd name="T60" fmla="*/ 44 w 860"/>
                    <a:gd name="T61" fmla="*/ 185 h 1616"/>
                    <a:gd name="T62" fmla="*/ 27 w 860"/>
                    <a:gd name="T63" fmla="*/ 93 h 1616"/>
                    <a:gd name="T64" fmla="*/ 0 w 860"/>
                    <a:gd name="T65" fmla="*/ 10 h 1616"/>
                    <a:gd name="T66" fmla="*/ 57 w 860"/>
                    <a:gd name="T67" fmla="*/ 3 h 1616"/>
                    <a:gd name="T68" fmla="*/ 140 w 860"/>
                    <a:gd name="T69" fmla="*/ 0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60" h="1616">
                      <a:moveTo>
                        <a:pt x="140" y="0"/>
                      </a:moveTo>
                      <a:lnTo>
                        <a:pt x="620" y="0"/>
                      </a:lnTo>
                      <a:lnTo>
                        <a:pt x="660" y="3"/>
                      </a:lnTo>
                      <a:lnTo>
                        <a:pt x="697" y="12"/>
                      </a:lnTo>
                      <a:lnTo>
                        <a:pt x="731" y="26"/>
                      </a:lnTo>
                      <a:lnTo>
                        <a:pt x="762" y="46"/>
                      </a:lnTo>
                      <a:lnTo>
                        <a:pt x="791" y="70"/>
                      </a:lnTo>
                      <a:lnTo>
                        <a:pt x="815" y="98"/>
                      </a:lnTo>
                      <a:lnTo>
                        <a:pt x="834" y="130"/>
                      </a:lnTo>
                      <a:lnTo>
                        <a:pt x="848" y="163"/>
                      </a:lnTo>
                      <a:lnTo>
                        <a:pt x="858" y="201"/>
                      </a:lnTo>
                      <a:lnTo>
                        <a:pt x="860" y="240"/>
                      </a:lnTo>
                      <a:lnTo>
                        <a:pt x="860" y="1520"/>
                      </a:lnTo>
                      <a:lnTo>
                        <a:pt x="860" y="1546"/>
                      </a:lnTo>
                      <a:lnTo>
                        <a:pt x="857" y="1569"/>
                      </a:lnTo>
                      <a:lnTo>
                        <a:pt x="854" y="1586"/>
                      </a:lnTo>
                      <a:lnTo>
                        <a:pt x="851" y="1599"/>
                      </a:lnTo>
                      <a:lnTo>
                        <a:pt x="846" y="1609"/>
                      </a:lnTo>
                      <a:lnTo>
                        <a:pt x="843" y="1616"/>
                      </a:lnTo>
                      <a:lnTo>
                        <a:pt x="837" y="1613"/>
                      </a:lnTo>
                      <a:lnTo>
                        <a:pt x="831" y="1610"/>
                      </a:lnTo>
                      <a:lnTo>
                        <a:pt x="821" y="1605"/>
                      </a:lnTo>
                      <a:lnTo>
                        <a:pt x="810" y="1595"/>
                      </a:lnTo>
                      <a:lnTo>
                        <a:pt x="797" y="1583"/>
                      </a:lnTo>
                      <a:lnTo>
                        <a:pt x="768" y="1553"/>
                      </a:lnTo>
                      <a:lnTo>
                        <a:pt x="738" y="1524"/>
                      </a:lnTo>
                      <a:lnTo>
                        <a:pt x="710" y="1496"/>
                      </a:lnTo>
                      <a:lnTo>
                        <a:pt x="683" y="1468"/>
                      </a:lnTo>
                      <a:lnTo>
                        <a:pt x="656" y="1442"/>
                      </a:lnTo>
                      <a:lnTo>
                        <a:pt x="633" y="1419"/>
                      </a:lnTo>
                      <a:lnTo>
                        <a:pt x="612" y="1397"/>
                      </a:lnTo>
                      <a:lnTo>
                        <a:pt x="593" y="1379"/>
                      </a:lnTo>
                      <a:lnTo>
                        <a:pt x="578" y="1364"/>
                      </a:lnTo>
                      <a:lnTo>
                        <a:pt x="566" y="1352"/>
                      </a:lnTo>
                      <a:lnTo>
                        <a:pt x="557" y="1343"/>
                      </a:lnTo>
                      <a:lnTo>
                        <a:pt x="536" y="1327"/>
                      </a:lnTo>
                      <a:lnTo>
                        <a:pt x="513" y="1313"/>
                      </a:lnTo>
                      <a:lnTo>
                        <a:pt x="487" y="1306"/>
                      </a:lnTo>
                      <a:lnTo>
                        <a:pt x="461" y="1304"/>
                      </a:lnTo>
                      <a:lnTo>
                        <a:pt x="434" y="1306"/>
                      </a:lnTo>
                      <a:lnTo>
                        <a:pt x="409" y="1313"/>
                      </a:lnTo>
                      <a:lnTo>
                        <a:pt x="385" y="1327"/>
                      </a:lnTo>
                      <a:lnTo>
                        <a:pt x="364" y="1343"/>
                      </a:lnTo>
                      <a:lnTo>
                        <a:pt x="242" y="1466"/>
                      </a:lnTo>
                      <a:lnTo>
                        <a:pt x="124" y="1583"/>
                      </a:lnTo>
                      <a:lnTo>
                        <a:pt x="111" y="1595"/>
                      </a:lnTo>
                      <a:lnTo>
                        <a:pt x="100" y="1605"/>
                      </a:lnTo>
                      <a:lnTo>
                        <a:pt x="91" y="1610"/>
                      </a:lnTo>
                      <a:lnTo>
                        <a:pt x="84" y="1613"/>
                      </a:lnTo>
                      <a:lnTo>
                        <a:pt x="79" y="1616"/>
                      </a:lnTo>
                      <a:lnTo>
                        <a:pt x="75" y="1609"/>
                      </a:lnTo>
                      <a:lnTo>
                        <a:pt x="72" y="1599"/>
                      </a:lnTo>
                      <a:lnTo>
                        <a:pt x="67" y="1586"/>
                      </a:lnTo>
                      <a:lnTo>
                        <a:pt x="64" y="1569"/>
                      </a:lnTo>
                      <a:lnTo>
                        <a:pt x="62" y="1546"/>
                      </a:lnTo>
                      <a:lnTo>
                        <a:pt x="61" y="1520"/>
                      </a:lnTo>
                      <a:lnTo>
                        <a:pt x="61" y="399"/>
                      </a:lnTo>
                      <a:lnTo>
                        <a:pt x="61" y="364"/>
                      </a:lnTo>
                      <a:lnTo>
                        <a:pt x="59" y="324"/>
                      </a:lnTo>
                      <a:lnTo>
                        <a:pt x="55" y="280"/>
                      </a:lnTo>
                      <a:lnTo>
                        <a:pt x="51" y="233"/>
                      </a:lnTo>
                      <a:lnTo>
                        <a:pt x="44" y="185"/>
                      </a:lnTo>
                      <a:lnTo>
                        <a:pt x="37" y="138"/>
                      </a:lnTo>
                      <a:lnTo>
                        <a:pt x="27" y="93"/>
                      </a:lnTo>
                      <a:lnTo>
                        <a:pt x="14" y="49"/>
                      </a:lnTo>
                      <a:lnTo>
                        <a:pt x="0" y="10"/>
                      </a:lnTo>
                      <a:lnTo>
                        <a:pt x="26" y="6"/>
                      </a:lnTo>
                      <a:lnTo>
                        <a:pt x="57" y="3"/>
                      </a:lnTo>
                      <a:lnTo>
                        <a:pt x="96" y="1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81C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31" name="Freeform 117"/>
                <p:cNvSpPr>
                  <a:spLocks noEditPoints="1"/>
                </p:cNvSpPr>
                <p:nvPr/>
              </p:nvSpPr>
              <p:spPr bwMode="gray">
                <a:xfrm>
                  <a:off x="10410" y="3554"/>
                  <a:ext cx="352" cy="339"/>
                </a:xfrm>
                <a:custGeom>
                  <a:avLst/>
                  <a:gdLst>
                    <a:gd name="T0" fmla="*/ 2263 w 3521"/>
                    <a:gd name="T1" fmla="*/ 163 h 3394"/>
                    <a:gd name="T2" fmla="*/ 2160 w 3521"/>
                    <a:gd name="T3" fmla="*/ 181 h 3394"/>
                    <a:gd name="T4" fmla="*/ 2072 w 3521"/>
                    <a:gd name="T5" fmla="*/ 207 h 3394"/>
                    <a:gd name="T6" fmla="*/ 1883 w 3521"/>
                    <a:gd name="T7" fmla="*/ 274 h 3394"/>
                    <a:gd name="T8" fmla="*/ 1846 w 3521"/>
                    <a:gd name="T9" fmla="*/ 2833 h 3394"/>
                    <a:gd name="T10" fmla="*/ 1993 w 3521"/>
                    <a:gd name="T11" fmla="*/ 2776 h 3394"/>
                    <a:gd name="T12" fmla="*/ 2134 w 3521"/>
                    <a:gd name="T13" fmla="*/ 2740 h 3394"/>
                    <a:gd name="T14" fmla="*/ 2278 w 3521"/>
                    <a:gd name="T15" fmla="*/ 2721 h 3394"/>
                    <a:gd name="T16" fmla="*/ 3280 w 3521"/>
                    <a:gd name="T17" fmla="*/ 159 h 3394"/>
                    <a:gd name="T18" fmla="*/ 400 w 3521"/>
                    <a:gd name="T19" fmla="*/ 0 h 3394"/>
                    <a:gd name="T20" fmla="*/ 433 w 3521"/>
                    <a:gd name="T21" fmla="*/ 59 h 3394"/>
                    <a:gd name="T22" fmla="*/ 459 w 3521"/>
                    <a:gd name="T23" fmla="*/ 159 h 3394"/>
                    <a:gd name="T24" fmla="*/ 1201 w 3521"/>
                    <a:gd name="T25" fmla="*/ 2720 h 3394"/>
                    <a:gd name="T26" fmla="*/ 1339 w 3521"/>
                    <a:gd name="T27" fmla="*/ 2732 h 3394"/>
                    <a:gd name="T28" fmla="*/ 1484 w 3521"/>
                    <a:gd name="T29" fmla="*/ 2762 h 3394"/>
                    <a:gd name="T30" fmla="*/ 1671 w 3521"/>
                    <a:gd name="T31" fmla="*/ 2832 h 3394"/>
                    <a:gd name="T32" fmla="*/ 1681 w 3521"/>
                    <a:gd name="T33" fmla="*/ 279 h 3394"/>
                    <a:gd name="T34" fmla="*/ 1552 w 3521"/>
                    <a:gd name="T35" fmla="*/ 249 h 3394"/>
                    <a:gd name="T36" fmla="*/ 1437 w 3521"/>
                    <a:gd name="T37" fmla="*/ 203 h 3394"/>
                    <a:gd name="T38" fmla="*/ 1399 w 3521"/>
                    <a:gd name="T39" fmla="*/ 82 h 3394"/>
                    <a:gd name="T40" fmla="*/ 1392 w 3521"/>
                    <a:gd name="T41" fmla="*/ 24 h 3394"/>
                    <a:gd name="T42" fmla="*/ 1510 w 3521"/>
                    <a:gd name="T43" fmla="*/ 59 h 3394"/>
                    <a:gd name="T44" fmla="*/ 1681 w 3521"/>
                    <a:gd name="T45" fmla="*/ 119 h 3394"/>
                    <a:gd name="T46" fmla="*/ 1801 w 3521"/>
                    <a:gd name="T47" fmla="*/ 123 h 3394"/>
                    <a:gd name="T48" fmla="*/ 1909 w 3521"/>
                    <a:gd name="T49" fmla="*/ 100 h 3394"/>
                    <a:gd name="T50" fmla="*/ 2083 w 3521"/>
                    <a:gd name="T51" fmla="*/ 36 h 3394"/>
                    <a:gd name="T52" fmla="*/ 2206 w 3521"/>
                    <a:gd name="T53" fmla="*/ 10 h 3394"/>
                    <a:gd name="T54" fmla="*/ 2320 w 3521"/>
                    <a:gd name="T55" fmla="*/ 0 h 3394"/>
                    <a:gd name="T56" fmla="*/ 3341 w 3521"/>
                    <a:gd name="T57" fmla="*/ 12 h 3394"/>
                    <a:gd name="T58" fmla="*/ 3410 w 3521"/>
                    <a:gd name="T59" fmla="*/ 66 h 3394"/>
                    <a:gd name="T60" fmla="*/ 3476 w 3521"/>
                    <a:gd name="T61" fmla="*/ 127 h 3394"/>
                    <a:gd name="T62" fmla="*/ 3518 w 3521"/>
                    <a:gd name="T63" fmla="*/ 207 h 3394"/>
                    <a:gd name="T64" fmla="*/ 3518 w 3521"/>
                    <a:gd name="T65" fmla="*/ 3152 h 3394"/>
                    <a:gd name="T66" fmla="*/ 3475 w 3521"/>
                    <a:gd name="T67" fmla="*/ 3234 h 3394"/>
                    <a:gd name="T68" fmla="*/ 3393 w 3521"/>
                    <a:gd name="T69" fmla="*/ 3277 h 3394"/>
                    <a:gd name="T70" fmla="*/ 2421 w 3521"/>
                    <a:gd name="T71" fmla="*/ 3282 h 3394"/>
                    <a:gd name="T72" fmla="*/ 2229 w 3521"/>
                    <a:gd name="T73" fmla="*/ 3298 h 3394"/>
                    <a:gd name="T74" fmla="*/ 2047 w 3521"/>
                    <a:gd name="T75" fmla="*/ 3330 h 3394"/>
                    <a:gd name="T76" fmla="*/ 1901 w 3521"/>
                    <a:gd name="T77" fmla="*/ 3372 h 3394"/>
                    <a:gd name="T78" fmla="*/ 1824 w 3521"/>
                    <a:gd name="T79" fmla="*/ 3390 h 3394"/>
                    <a:gd name="T80" fmla="*/ 1728 w 3521"/>
                    <a:gd name="T81" fmla="*/ 3393 h 3394"/>
                    <a:gd name="T82" fmla="*/ 1642 w 3521"/>
                    <a:gd name="T83" fmla="*/ 3380 h 3394"/>
                    <a:gd name="T84" fmla="*/ 1529 w 3521"/>
                    <a:gd name="T85" fmla="*/ 3343 h 3394"/>
                    <a:gd name="T86" fmla="*/ 1356 w 3521"/>
                    <a:gd name="T87" fmla="*/ 3307 h 3394"/>
                    <a:gd name="T88" fmla="*/ 1164 w 3521"/>
                    <a:gd name="T89" fmla="*/ 3285 h 3394"/>
                    <a:gd name="T90" fmla="*/ 160 w 3521"/>
                    <a:gd name="T91" fmla="*/ 3281 h 3394"/>
                    <a:gd name="T92" fmla="*/ 71 w 3521"/>
                    <a:gd name="T93" fmla="*/ 3253 h 3394"/>
                    <a:gd name="T94" fmla="*/ 13 w 3521"/>
                    <a:gd name="T95" fmla="*/ 3182 h 3394"/>
                    <a:gd name="T96" fmla="*/ 0 w 3521"/>
                    <a:gd name="T97" fmla="*/ 240 h 3394"/>
                    <a:gd name="T98" fmla="*/ 27 w 3521"/>
                    <a:gd name="T99" fmla="*/ 150 h 3394"/>
                    <a:gd name="T100" fmla="*/ 96 w 3521"/>
                    <a:gd name="T101" fmla="*/ 93 h 3394"/>
                    <a:gd name="T102" fmla="*/ 154 w 3521"/>
                    <a:gd name="T103" fmla="*/ 26 h 3394"/>
                    <a:gd name="T104" fmla="*/ 241 w 3521"/>
                    <a:gd name="T105" fmla="*/ 0 h 33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3521" h="3394">
                      <a:moveTo>
                        <a:pt x="2320" y="159"/>
                      </a:moveTo>
                      <a:lnTo>
                        <a:pt x="2293" y="160"/>
                      </a:lnTo>
                      <a:lnTo>
                        <a:pt x="2263" y="163"/>
                      </a:lnTo>
                      <a:lnTo>
                        <a:pt x="2229" y="168"/>
                      </a:lnTo>
                      <a:lnTo>
                        <a:pt x="2195" y="174"/>
                      </a:lnTo>
                      <a:lnTo>
                        <a:pt x="2160" y="181"/>
                      </a:lnTo>
                      <a:lnTo>
                        <a:pt x="2127" y="190"/>
                      </a:lnTo>
                      <a:lnTo>
                        <a:pt x="2098" y="198"/>
                      </a:lnTo>
                      <a:lnTo>
                        <a:pt x="2072" y="207"/>
                      </a:lnTo>
                      <a:lnTo>
                        <a:pt x="1969" y="249"/>
                      </a:lnTo>
                      <a:lnTo>
                        <a:pt x="1925" y="263"/>
                      </a:lnTo>
                      <a:lnTo>
                        <a:pt x="1883" y="274"/>
                      </a:lnTo>
                      <a:lnTo>
                        <a:pt x="1840" y="279"/>
                      </a:lnTo>
                      <a:lnTo>
                        <a:pt x="1840" y="2834"/>
                      </a:lnTo>
                      <a:lnTo>
                        <a:pt x="1846" y="2833"/>
                      </a:lnTo>
                      <a:lnTo>
                        <a:pt x="1850" y="2832"/>
                      </a:lnTo>
                      <a:lnTo>
                        <a:pt x="1953" y="2791"/>
                      </a:lnTo>
                      <a:lnTo>
                        <a:pt x="1993" y="2776"/>
                      </a:lnTo>
                      <a:lnTo>
                        <a:pt x="2038" y="2762"/>
                      </a:lnTo>
                      <a:lnTo>
                        <a:pt x="2085" y="2750"/>
                      </a:lnTo>
                      <a:lnTo>
                        <a:pt x="2134" y="2740"/>
                      </a:lnTo>
                      <a:lnTo>
                        <a:pt x="2183" y="2732"/>
                      </a:lnTo>
                      <a:lnTo>
                        <a:pt x="2232" y="2725"/>
                      </a:lnTo>
                      <a:lnTo>
                        <a:pt x="2278" y="2721"/>
                      </a:lnTo>
                      <a:lnTo>
                        <a:pt x="2320" y="2720"/>
                      </a:lnTo>
                      <a:lnTo>
                        <a:pt x="3280" y="2720"/>
                      </a:lnTo>
                      <a:lnTo>
                        <a:pt x="3280" y="159"/>
                      </a:lnTo>
                      <a:lnTo>
                        <a:pt x="2320" y="159"/>
                      </a:lnTo>
                      <a:close/>
                      <a:moveTo>
                        <a:pt x="241" y="0"/>
                      </a:moveTo>
                      <a:lnTo>
                        <a:pt x="400" y="0"/>
                      </a:lnTo>
                      <a:lnTo>
                        <a:pt x="412" y="14"/>
                      </a:lnTo>
                      <a:lnTo>
                        <a:pt x="423" y="34"/>
                      </a:lnTo>
                      <a:lnTo>
                        <a:pt x="433" y="59"/>
                      </a:lnTo>
                      <a:lnTo>
                        <a:pt x="443" y="89"/>
                      </a:lnTo>
                      <a:lnTo>
                        <a:pt x="452" y="123"/>
                      </a:lnTo>
                      <a:lnTo>
                        <a:pt x="459" y="159"/>
                      </a:lnTo>
                      <a:lnTo>
                        <a:pt x="241" y="159"/>
                      </a:lnTo>
                      <a:lnTo>
                        <a:pt x="241" y="2720"/>
                      </a:lnTo>
                      <a:lnTo>
                        <a:pt x="1201" y="2720"/>
                      </a:lnTo>
                      <a:lnTo>
                        <a:pt x="1244" y="2721"/>
                      </a:lnTo>
                      <a:lnTo>
                        <a:pt x="1289" y="2725"/>
                      </a:lnTo>
                      <a:lnTo>
                        <a:pt x="1339" y="2732"/>
                      </a:lnTo>
                      <a:lnTo>
                        <a:pt x="1388" y="2740"/>
                      </a:lnTo>
                      <a:lnTo>
                        <a:pt x="1437" y="2750"/>
                      </a:lnTo>
                      <a:lnTo>
                        <a:pt x="1484" y="2762"/>
                      </a:lnTo>
                      <a:lnTo>
                        <a:pt x="1528" y="2776"/>
                      </a:lnTo>
                      <a:lnTo>
                        <a:pt x="1569" y="2791"/>
                      </a:lnTo>
                      <a:lnTo>
                        <a:pt x="1671" y="2832"/>
                      </a:lnTo>
                      <a:lnTo>
                        <a:pt x="1676" y="2833"/>
                      </a:lnTo>
                      <a:lnTo>
                        <a:pt x="1681" y="2834"/>
                      </a:lnTo>
                      <a:lnTo>
                        <a:pt x="1681" y="279"/>
                      </a:lnTo>
                      <a:lnTo>
                        <a:pt x="1640" y="274"/>
                      </a:lnTo>
                      <a:lnTo>
                        <a:pt x="1596" y="263"/>
                      </a:lnTo>
                      <a:lnTo>
                        <a:pt x="1552" y="249"/>
                      </a:lnTo>
                      <a:lnTo>
                        <a:pt x="1450" y="207"/>
                      </a:lnTo>
                      <a:lnTo>
                        <a:pt x="1443" y="205"/>
                      </a:lnTo>
                      <a:lnTo>
                        <a:pt x="1437" y="203"/>
                      </a:lnTo>
                      <a:lnTo>
                        <a:pt x="1429" y="160"/>
                      </a:lnTo>
                      <a:lnTo>
                        <a:pt x="1416" y="120"/>
                      </a:lnTo>
                      <a:lnTo>
                        <a:pt x="1399" y="82"/>
                      </a:lnTo>
                      <a:lnTo>
                        <a:pt x="1376" y="47"/>
                      </a:lnTo>
                      <a:lnTo>
                        <a:pt x="1348" y="15"/>
                      </a:lnTo>
                      <a:lnTo>
                        <a:pt x="1392" y="24"/>
                      </a:lnTo>
                      <a:lnTo>
                        <a:pt x="1435" y="35"/>
                      </a:lnTo>
                      <a:lnTo>
                        <a:pt x="1474" y="47"/>
                      </a:lnTo>
                      <a:lnTo>
                        <a:pt x="1510" y="59"/>
                      </a:lnTo>
                      <a:lnTo>
                        <a:pt x="1612" y="100"/>
                      </a:lnTo>
                      <a:lnTo>
                        <a:pt x="1645" y="111"/>
                      </a:lnTo>
                      <a:lnTo>
                        <a:pt x="1681" y="119"/>
                      </a:lnTo>
                      <a:lnTo>
                        <a:pt x="1720" y="123"/>
                      </a:lnTo>
                      <a:lnTo>
                        <a:pt x="1761" y="124"/>
                      </a:lnTo>
                      <a:lnTo>
                        <a:pt x="1801" y="123"/>
                      </a:lnTo>
                      <a:lnTo>
                        <a:pt x="1840" y="119"/>
                      </a:lnTo>
                      <a:lnTo>
                        <a:pt x="1876" y="111"/>
                      </a:lnTo>
                      <a:lnTo>
                        <a:pt x="1909" y="100"/>
                      </a:lnTo>
                      <a:lnTo>
                        <a:pt x="2013" y="59"/>
                      </a:lnTo>
                      <a:lnTo>
                        <a:pt x="2045" y="47"/>
                      </a:lnTo>
                      <a:lnTo>
                        <a:pt x="2083" y="36"/>
                      </a:lnTo>
                      <a:lnTo>
                        <a:pt x="2123" y="26"/>
                      </a:lnTo>
                      <a:lnTo>
                        <a:pt x="2164" y="17"/>
                      </a:lnTo>
                      <a:lnTo>
                        <a:pt x="2206" y="10"/>
                      </a:lnTo>
                      <a:lnTo>
                        <a:pt x="2247" y="4"/>
                      </a:lnTo>
                      <a:lnTo>
                        <a:pt x="2285" y="1"/>
                      </a:lnTo>
                      <a:lnTo>
                        <a:pt x="2320" y="0"/>
                      </a:lnTo>
                      <a:lnTo>
                        <a:pt x="3280" y="0"/>
                      </a:lnTo>
                      <a:lnTo>
                        <a:pt x="3312" y="3"/>
                      </a:lnTo>
                      <a:lnTo>
                        <a:pt x="3341" y="12"/>
                      </a:lnTo>
                      <a:lnTo>
                        <a:pt x="3368" y="26"/>
                      </a:lnTo>
                      <a:lnTo>
                        <a:pt x="3391" y="45"/>
                      </a:lnTo>
                      <a:lnTo>
                        <a:pt x="3410" y="66"/>
                      </a:lnTo>
                      <a:lnTo>
                        <a:pt x="3425" y="93"/>
                      </a:lnTo>
                      <a:lnTo>
                        <a:pt x="3453" y="108"/>
                      </a:lnTo>
                      <a:lnTo>
                        <a:pt x="3476" y="127"/>
                      </a:lnTo>
                      <a:lnTo>
                        <a:pt x="3494" y="150"/>
                      </a:lnTo>
                      <a:lnTo>
                        <a:pt x="3509" y="178"/>
                      </a:lnTo>
                      <a:lnTo>
                        <a:pt x="3518" y="207"/>
                      </a:lnTo>
                      <a:lnTo>
                        <a:pt x="3521" y="240"/>
                      </a:lnTo>
                      <a:lnTo>
                        <a:pt x="3521" y="3120"/>
                      </a:lnTo>
                      <a:lnTo>
                        <a:pt x="3518" y="3152"/>
                      </a:lnTo>
                      <a:lnTo>
                        <a:pt x="3508" y="3182"/>
                      </a:lnTo>
                      <a:lnTo>
                        <a:pt x="3494" y="3210"/>
                      </a:lnTo>
                      <a:lnTo>
                        <a:pt x="3475" y="3234"/>
                      </a:lnTo>
                      <a:lnTo>
                        <a:pt x="3451" y="3253"/>
                      </a:lnTo>
                      <a:lnTo>
                        <a:pt x="3423" y="3269"/>
                      </a:lnTo>
                      <a:lnTo>
                        <a:pt x="3393" y="3277"/>
                      </a:lnTo>
                      <a:lnTo>
                        <a:pt x="3361" y="3281"/>
                      </a:lnTo>
                      <a:lnTo>
                        <a:pt x="2481" y="3281"/>
                      </a:lnTo>
                      <a:lnTo>
                        <a:pt x="2421" y="3282"/>
                      </a:lnTo>
                      <a:lnTo>
                        <a:pt x="2357" y="3285"/>
                      </a:lnTo>
                      <a:lnTo>
                        <a:pt x="2293" y="3290"/>
                      </a:lnTo>
                      <a:lnTo>
                        <a:pt x="2229" y="3298"/>
                      </a:lnTo>
                      <a:lnTo>
                        <a:pt x="2165" y="3307"/>
                      </a:lnTo>
                      <a:lnTo>
                        <a:pt x="2104" y="3318"/>
                      </a:lnTo>
                      <a:lnTo>
                        <a:pt x="2047" y="3330"/>
                      </a:lnTo>
                      <a:lnTo>
                        <a:pt x="1992" y="3343"/>
                      </a:lnTo>
                      <a:lnTo>
                        <a:pt x="1944" y="3357"/>
                      </a:lnTo>
                      <a:lnTo>
                        <a:pt x="1901" y="3372"/>
                      </a:lnTo>
                      <a:lnTo>
                        <a:pt x="1880" y="3380"/>
                      </a:lnTo>
                      <a:lnTo>
                        <a:pt x="1853" y="3385"/>
                      </a:lnTo>
                      <a:lnTo>
                        <a:pt x="1824" y="3390"/>
                      </a:lnTo>
                      <a:lnTo>
                        <a:pt x="1793" y="3393"/>
                      </a:lnTo>
                      <a:lnTo>
                        <a:pt x="1761" y="3394"/>
                      </a:lnTo>
                      <a:lnTo>
                        <a:pt x="1728" y="3393"/>
                      </a:lnTo>
                      <a:lnTo>
                        <a:pt x="1697" y="3390"/>
                      </a:lnTo>
                      <a:lnTo>
                        <a:pt x="1668" y="3385"/>
                      </a:lnTo>
                      <a:lnTo>
                        <a:pt x="1642" y="3380"/>
                      </a:lnTo>
                      <a:lnTo>
                        <a:pt x="1620" y="3372"/>
                      </a:lnTo>
                      <a:lnTo>
                        <a:pt x="1577" y="3357"/>
                      </a:lnTo>
                      <a:lnTo>
                        <a:pt x="1529" y="3343"/>
                      </a:lnTo>
                      <a:lnTo>
                        <a:pt x="1475" y="3330"/>
                      </a:lnTo>
                      <a:lnTo>
                        <a:pt x="1417" y="3318"/>
                      </a:lnTo>
                      <a:lnTo>
                        <a:pt x="1356" y="3307"/>
                      </a:lnTo>
                      <a:lnTo>
                        <a:pt x="1293" y="3298"/>
                      </a:lnTo>
                      <a:lnTo>
                        <a:pt x="1228" y="3290"/>
                      </a:lnTo>
                      <a:lnTo>
                        <a:pt x="1164" y="3285"/>
                      </a:lnTo>
                      <a:lnTo>
                        <a:pt x="1102" y="3282"/>
                      </a:lnTo>
                      <a:lnTo>
                        <a:pt x="1041" y="3281"/>
                      </a:lnTo>
                      <a:lnTo>
                        <a:pt x="160" y="3281"/>
                      </a:lnTo>
                      <a:lnTo>
                        <a:pt x="129" y="3277"/>
                      </a:lnTo>
                      <a:lnTo>
                        <a:pt x="98" y="3269"/>
                      </a:lnTo>
                      <a:lnTo>
                        <a:pt x="71" y="3253"/>
                      </a:lnTo>
                      <a:lnTo>
                        <a:pt x="47" y="3234"/>
                      </a:lnTo>
                      <a:lnTo>
                        <a:pt x="27" y="3210"/>
                      </a:lnTo>
                      <a:lnTo>
                        <a:pt x="13" y="3182"/>
                      </a:lnTo>
                      <a:lnTo>
                        <a:pt x="3" y="3152"/>
                      </a:lnTo>
                      <a:lnTo>
                        <a:pt x="0" y="3120"/>
                      </a:lnTo>
                      <a:lnTo>
                        <a:pt x="0" y="240"/>
                      </a:lnTo>
                      <a:lnTo>
                        <a:pt x="3" y="207"/>
                      </a:lnTo>
                      <a:lnTo>
                        <a:pt x="12" y="178"/>
                      </a:lnTo>
                      <a:lnTo>
                        <a:pt x="27" y="150"/>
                      </a:lnTo>
                      <a:lnTo>
                        <a:pt x="46" y="127"/>
                      </a:lnTo>
                      <a:lnTo>
                        <a:pt x="70" y="108"/>
                      </a:lnTo>
                      <a:lnTo>
                        <a:pt x="96" y="93"/>
                      </a:lnTo>
                      <a:lnTo>
                        <a:pt x="111" y="66"/>
                      </a:lnTo>
                      <a:lnTo>
                        <a:pt x="131" y="45"/>
                      </a:lnTo>
                      <a:lnTo>
                        <a:pt x="154" y="26"/>
                      </a:lnTo>
                      <a:lnTo>
                        <a:pt x="180" y="12"/>
                      </a:lnTo>
                      <a:lnTo>
                        <a:pt x="209" y="3"/>
                      </a:lnTo>
                      <a:lnTo>
                        <a:pt x="241" y="0"/>
                      </a:lnTo>
                      <a:close/>
                    </a:path>
                  </a:pathLst>
                </a:custGeom>
                <a:solidFill>
                  <a:srgbClr val="81C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/>
                <a:p>
                  <a:pPr algn="ctr"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solidFill>
                      <a:sysClr val="windowText" lastClr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</p:grpSp>
      </p:grpSp>
      <p:pic>
        <p:nvPicPr>
          <p:cNvPr id="32" name="Picture 144" descr="ㅇㄴㄹㅇㄴㄻㄴㄹ"/>
          <p:cNvPicPr>
            <a:picLocks noChangeAspect="1" noChangeArrowheads="1"/>
          </p:cNvPicPr>
          <p:nvPr/>
        </p:nvPicPr>
        <p:blipFill>
          <a:blip r:embed="rId2">
            <a:lum bright="60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32" b="9639"/>
          <a:stretch>
            <a:fillRect/>
          </a:stretch>
        </p:blipFill>
        <p:spPr bwMode="auto">
          <a:xfrm>
            <a:off x="254123" y="6207125"/>
            <a:ext cx="667385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Line 206"/>
          <p:cNvSpPr>
            <a:spLocks noChangeShapeType="1"/>
          </p:cNvSpPr>
          <p:nvPr/>
        </p:nvSpPr>
        <p:spPr bwMode="gray">
          <a:xfrm flipV="1">
            <a:off x="1501898" y="2770188"/>
            <a:ext cx="0" cy="3382963"/>
          </a:xfrm>
          <a:prstGeom prst="line">
            <a:avLst/>
          </a:prstGeom>
          <a:noFill/>
          <a:ln w="19050" cap="rnd">
            <a:solidFill>
              <a:srgbClr val="FF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4" name="Text Box 223"/>
          <p:cNvSpPr txBox="1">
            <a:spLocks noChangeArrowheads="1"/>
          </p:cNvSpPr>
          <p:nvPr/>
        </p:nvSpPr>
        <p:spPr bwMode="auto">
          <a:xfrm>
            <a:off x="1254480" y="6234649"/>
            <a:ext cx="72455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ko-KR" altLang="en-US" sz="12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조기 안정화</a:t>
            </a:r>
            <a:endParaRPr lang="en-US" altLang="ko-KR" sz="12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5" name="AutoShape 252"/>
          <p:cNvSpPr>
            <a:spLocks noChangeArrowheads="1"/>
          </p:cNvSpPr>
          <p:nvPr/>
        </p:nvSpPr>
        <p:spPr bwMode="gray">
          <a:xfrm>
            <a:off x="266823" y="2149475"/>
            <a:ext cx="1100138" cy="4051300"/>
          </a:xfrm>
          <a:prstGeom prst="roundRect">
            <a:avLst>
              <a:gd name="adj" fmla="val 3963"/>
            </a:avLst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882650" latinLnBrk="0"/>
            <a:endParaRPr lang="ko-KR" altLang="en-US" sz="900" dirty="0">
              <a:solidFill>
                <a:srgbClr val="4D4D4D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 pitchFamily="18" charset="0"/>
            </a:endParaRPr>
          </a:p>
        </p:txBody>
      </p:sp>
      <p:sp>
        <p:nvSpPr>
          <p:cNvPr id="36" name="AutoShape 252"/>
          <p:cNvSpPr>
            <a:spLocks noChangeArrowheads="1"/>
          </p:cNvSpPr>
          <p:nvPr/>
        </p:nvSpPr>
        <p:spPr bwMode="gray">
          <a:xfrm>
            <a:off x="1620961" y="2133600"/>
            <a:ext cx="5241925" cy="4049713"/>
          </a:xfrm>
          <a:prstGeom prst="roundRect">
            <a:avLst>
              <a:gd name="adj" fmla="val 472"/>
            </a:avLst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882650" latinLnBrk="0"/>
            <a:endParaRPr lang="ko-KR" altLang="en-US" sz="900" dirty="0">
              <a:solidFill>
                <a:srgbClr val="4D4D4D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 pitchFamily="18" charset="0"/>
            </a:endParaRPr>
          </a:p>
        </p:txBody>
      </p:sp>
      <p:grpSp>
        <p:nvGrpSpPr>
          <p:cNvPr id="37" name="Group 134"/>
          <p:cNvGrpSpPr>
            <a:grpSpLocks/>
          </p:cNvGrpSpPr>
          <p:nvPr/>
        </p:nvGrpSpPr>
        <p:grpSpPr bwMode="auto">
          <a:xfrm>
            <a:off x="322386" y="2847975"/>
            <a:ext cx="976313" cy="1976438"/>
            <a:chOff x="224" y="1779"/>
            <a:chExt cx="560" cy="1264"/>
          </a:xfrm>
        </p:grpSpPr>
        <p:sp>
          <p:nvSpPr>
            <p:cNvPr id="38" name="AutoShape 64"/>
            <p:cNvSpPr>
              <a:spLocks noChangeArrowheads="1"/>
            </p:cNvSpPr>
            <p:nvPr/>
          </p:nvSpPr>
          <p:spPr bwMode="auto">
            <a:xfrm>
              <a:off x="224" y="2862"/>
              <a:ext cx="559" cy="181"/>
            </a:xfrm>
            <a:prstGeom prst="roundRect">
              <a:avLst>
                <a:gd name="adj" fmla="val 7144"/>
              </a:avLst>
            </a:prstGeom>
            <a:solidFill>
              <a:srgbClr val="FFFF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 pitchFamily="34" charset="0"/>
                </a:rPr>
                <a:t>철저한 </a:t>
              </a:r>
              <a:r>
                <a:rPr kumimoji="0" lang="ko-KR" altLang="en-US" sz="900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 pitchFamily="34" charset="0"/>
                </a:rPr>
                <a:t>테스트</a:t>
              </a:r>
            </a:p>
          </p:txBody>
        </p:sp>
        <p:sp>
          <p:nvSpPr>
            <p:cNvPr id="46" name="AutoShape 64"/>
            <p:cNvSpPr>
              <a:spLocks noChangeArrowheads="1"/>
            </p:cNvSpPr>
            <p:nvPr/>
          </p:nvSpPr>
          <p:spPr bwMode="auto">
            <a:xfrm>
              <a:off x="224" y="2645"/>
              <a:ext cx="559" cy="181"/>
            </a:xfrm>
            <a:prstGeom prst="roundRect">
              <a:avLst>
                <a:gd name="adj" fmla="val 7144"/>
              </a:avLst>
            </a:prstGeom>
            <a:solidFill>
              <a:srgbClr val="FFFF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 pitchFamily="34" charset="0"/>
                </a:rPr>
                <a:t>교육</a:t>
              </a:r>
              <a:r>
                <a:rPr kumimoji="0" lang="en-US" altLang="ko-KR" sz="900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 pitchFamily="34" charset="0"/>
                </a:rPr>
                <a:t>/</a:t>
              </a:r>
              <a:r>
                <a:rPr kumimoji="0" lang="ko-KR" altLang="en-US" sz="900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 pitchFamily="34" charset="0"/>
                </a:rPr>
                <a:t>기술이전</a:t>
              </a:r>
            </a:p>
          </p:txBody>
        </p:sp>
        <p:sp>
          <p:nvSpPr>
            <p:cNvPr id="47" name="AutoShape 64"/>
            <p:cNvSpPr>
              <a:spLocks noChangeArrowheads="1"/>
            </p:cNvSpPr>
            <p:nvPr/>
          </p:nvSpPr>
          <p:spPr bwMode="auto">
            <a:xfrm>
              <a:off x="225" y="2428"/>
              <a:ext cx="559" cy="181"/>
            </a:xfrm>
            <a:prstGeom prst="roundRect">
              <a:avLst>
                <a:gd name="adj" fmla="val 7144"/>
              </a:avLst>
            </a:prstGeom>
            <a:solidFill>
              <a:srgbClr val="FFFF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 pitchFamily="34" charset="0"/>
                </a:rPr>
                <a:t>점검체크리스트</a:t>
              </a:r>
            </a:p>
          </p:txBody>
        </p:sp>
        <p:sp>
          <p:nvSpPr>
            <p:cNvPr id="48" name="AutoShape 64"/>
            <p:cNvSpPr>
              <a:spLocks noChangeArrowheads="1"/>
            </p:cNvSpPr>
            <p:nvPr/>
          </p:nvSpPr>
          <p:spPr bwMode="auto">
            <a:xfrm>
              <a:off x="224" y="2212"/>
              <a:ext cx="559" cy="181"/>
            </a:xfrm>
            <a:prstGeom prst="roundRect">
              <a:avLst>
                <a:gd name="adj" fmla="val 7144"/>
              </a:avLst>
            </a:prstGeom>
            <a:solidFill>
              <a:srgbClr val="FFFF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 pitchFamily="34" charset="0"/>
                </a:rPr>
                <a:t>핵심인력 배치</a:t>
              </a:r>
              <a:endParaRPr kumimoji="0" lang="en-US" altLang="ko-KR" sz="900" kern="0" dirty="0">
                <a:solidFill>
                  <a:sysClr val="windowText" lastClr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Calibri" pitchFamily="34" charset="0"/>
              </a:endParaRPr>
            </a:p>
          </p:txBody>
        </p:sp>
        <p:sp>
          <p:nvSpPr>
            <p:cNvPr id="49" name="AutoShape 64"/>
            <p:cNvSpPr>
              <a:spLocks noChangeArrowheads="1"/>
            </p:cNvSpPr>
            <p:nvPr/>
          </p:nvSpPr>
          <p:spPr bwMode="auto">
            <a:xfrm>
              <a:off x="224" y="1995"/>
              <a:ext cx="559" cy="181"/>
            </a:xfrm>
            <a:prstGeom prst="roundRect">
              <a:avLst>
                <a:gd name="adj" fmla="val 7144"/>
              </a:avLst>
            </a:prstGeom>
            <a:solidFill>
              <a:srgbClr val="FFFF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fontAlgn="auto" latin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 pitchFamily="34" charset="0"/>
                </a:rPr>
                <a:t>안정화 전담팀 </a:t>
              </a:r>
              <a:r>
                <a:rPr kumimoji="0" lang="ko-KR" altLang="en-US" sz="900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 pitchFamily="34" charset="0"/>
                </a:rPr>
                <a:t>구성</a:t>
              </a:r>
              <a:endParaRPr kumimoji="0" lang="en-US" altLang="ko-KR" sz="900" kern="0" dirty="0">
                <a:solidFill>
                  <a:sysClr val="windowText" lastClr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Calibri" pitchFamily="34" charset="0"/>
              </a:endParaRPr>
            </a:p>
          </p:txBody>
        </p:sp>
        <p:sp>
          <p:nvSpPr>
            <p:cNvPr id="50" name="AutoShape 64"/>
            <p:cNvSpPr>
              <a:spLocks noChangeArrowheads="1"/>
            </p:cNvSpPr>
            <p:nvPr/>
          </p:nvSpPr>
          <p:spPr bwMode="auto">
            <a:xfrm>
              <a:off x="225" y="1779"/>
              <a:ext cx="559" cy="181"/>
            </a:xfrm>
            <a:prstGeom prst="roundRect">
              <a:avLst>
                <a:gd name="adj" fmla="val 7144"/>
              </a:avLst>
            </a:prstGeom>
            <a:solidFill>
              <a:srgbClr val="FFFF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kern="0" dirty="0" smtClean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 pitchFamily="34" charset="0"/>
                </a:rPr>
                <a:t>이행 </a:t>
              </a:r>
              <a:r>
                <a:rPr kumimoji="0" lang="ko-KR" altLang="en-US" sz="900" kern="0" dirty="0">
                  <a:solidFill>
                    <a:sysClr val="windowText" lastClr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 pitchFamily="34" charset="0"/>
                </a:rPr>
                <a:t>리허설</a:t>
              </a:r>
            </a:p>
          </p:txBody>
        </p:sp>
      </p:grpSp>
      <p:sp>
        <p:nvSpPr>
          <p:cNvPr id="51" name="AutoShape 48"/>
          <p:cNvSpPr>
            <a:spLocks noChangeArrowheads="1"/>
          </p:cNvSpPr>
          <p:nvPr/>
        </p:nvSpPr>
        <p:spPr bwMode="gray">
          <a:xfrm>
            <a:off x="285873" y="2197100"/>
            <a:ext cx="1274763" cy="598488"/>
          </a:xfrm>
          <a:prstGeom prst="homePlate">
            <a:avLst>
              <a:gd name="adj" fmla="val 30500"/>
            </a:avLst>
          </a:prstGeom>
          <a:solidFill>
            <a:srgbClr val="D3F2FD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0" tIns="0" rIns="0" bIns="0" anchor="ctr"/>
          <a:lstStyle/>
          <a:p>
            <a:pPr algn="ctr" defTabSz="88265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smtClean="0">
                <a:solidFill>
                  <a:srgbClr val="5F5F5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서비</a:t>
            </a:r>
            <a:r>
              <a:rPr kumimoji="0" lang="ko-KR" altLang="en-US" sz="1000" kern="0" dirty="0">
                <a:solidFill>
                  <a:srgbClr val="5F5F5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</a:t>
            </a:r>
            <a:r>
              <a:rPr kumimoji="0" lang="ko-KR" altLang="en-US" sz="1000" kern="0" dirty="0" smtClean="0">
                <a:solidFill>
                  <a:srgbClr val="5F5F5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개시 전</a:t>
            </a:r>
            <a:endParaRPr kumimoji="0" lang="ko-KR" altLang="ko-KR" sz="1000" kern="0" dirty="0">
              <a:solidFill>
                <a:srgbClr val="5F5F5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AutoShape 48"/>
          <p:cNvSpPr>
            <a:spLocks noChangeArrowheads="1"/>
          </p:cNvSpPr>
          <p:nvPr/>
        </p:nvSpPr>
        <p:spPr bwMode="gray">
          <a:xfrm>
            <a:off x="1654298" y="2495550"/>
            <a:ext cx="1747838" cy="301625"/>
          </a:xfrm>
          <a:prstGeom prst="homePlate">
            <a:avLst>
              <a:gd name="adj" fmla="val 37532"/>
            </a:avLst>
          </a:prstGeom>
          <a:solidFill>
            <a:srgbClr val="D3F2FD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0" tIns="0" rIns="0" bIns="0" anchor="ctr"/>
          <a:lstStyle/>
          <a:p>
            <a:pPr algn="ctr" defTabSz="8826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000" kern="0" dirty="0">
              <a:solidFill>
                <a:srgbClr val="5F5F5F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gray">
          <a:xfrm>
            <a:off x="2080179" y="2569418"/>
            <a:ext cx="8960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2650"/>
            <a:r>
              <a:rPr lang="ko-KR" altLang="en-US" sz="10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서비스 </a:t>
            </a:r>
            <a:r>
              <a:rPr lang="ko-KR" altLang="en-US" sz="10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초기 운영</a:t>
            </a:r>
            <a:endParaRPr lang="ko-KR" altLang="en-US" sz="1000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4" name="AutoShape 45"/>
          <p:cNvSpPr>
            <a:spLocks noChangeArrowheads="1"/>
          </p:cNvSpPr>
          <p:nvPr/>
        </p:nvSpPr>
        <p:spPr bwMode="gray">
          <a:xfrm>
            <a:off x="3338636" y="2495550"/>
            <a:ext cx="1763713" cy="301625"/>
          </a:xfrm>
          <a:prstGeom prst="chevron">
            <a:avLst>
              <a:gd name="adj" fmla="val 36302"/>
            </a:avLst>
          </a:prstGeom>
          <a:solidFill>
            <a:srgbClr val="81CF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0" tIns="0" rIns="0" bIns="0" anchor="ctr"/>
          <a:lstStyle/>
          <a:p>
            <a:pPr algn="ctr" defTabSz="8826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900" kern="0" dirty="0">
              <a:solidFill>
                <a:srgbClr val="FF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gray">
          <a:xfrm>
            <a:off x="3864626" y="2569418"/>
            <a:ext cx="7117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2650"/>
            <a:r>
              <a:rPr lang="ko-KR" altLang="en-US" sz="10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서비스 안정화</a:t>
            </a:r>
          </a:p>
        </p:txBody>
      </p:sp>
      <p:sp>
        <p:nvSpPr>
          <p:cNvPr id="56" name="AutoShape 42"/>
          <p:cNvSpPr>
            <a:spLocks noChangeArrowheads="1"/>
          </p:cNvSpPr>
          <p:nvPr/>
        </p:nvSpPr>
        <p:spPr bwMode="gray">
          <a:xfrm>
            <a:off x="5038848" y="2493963"/>
            <a:ext cx="1765300" cy="301625"/>
          </a:xfrm>
          <a:prstGeom prst="chevron">
            <a:avLst>
              <a:gd name="adj" fmla="val 36335"/>
            </a:avLst>
          </a:prstGeom>
          <a:solidFill>
            <a:srgbClr val="2FB0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0" tIns="0" rIns="0" bIns="0" anchor="ctr"/>
          <a:lstStyle/>
          <a:p>
            <a:pPr algn="ctr" defTabSz="8826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900" kern="0" dirty="0">
              <a:solidFill>
                <a:srgbClr val="FF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gray">
          <a:xfrm>
            <a:off x="5565632" y="2567831"/>
            <a:ext cx="7117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265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운영의 안정화</a:t>
            </a:r>
          </a:p>
        </p:txBody>
      </p:sp>
      <p:sp>
        <p:nvSpPr>
          <p:cNvPr id="58" name="AutoShape 48"/>
          <p:cNvSpPr>
            <a:spLocks noChangeArrowheads="1"/>
          </p:cNvSpPr>
          <p:nvPr/>
        </p:nvSpPr>
        <p:spPr bwMode="gray">
          <a:xfrm>
            <a:off x="1657473" y="2182813"/>
            <a:ext cx="5181600" cy="300038"/>
          </a:xfrm>
          <a:prstGeom prst="homePlate">
            <a:avLst>
              <a:gd name="adj" fmla="val 40216"/>
            </a:avLst>
          </a:prstGeom>
          <a:solidFill>
            <a:srgbClr val="D3F2FD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0" tIns="0" rIns="0" bIns="0" anchor="ctr"/>
          <a:lstStyle/>
          <a:p>
            <a:pPr algn="ctr" defTabSz="88265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000" kern="0" dirty="0">
              <a:solidFill>
                <a:srgbClr val="5F5F5F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gray">
          <a:xfrm>
            <a:off x="3764166" y="2255094"/>
            <a:ext cx="9682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82650"/>
            <a:r>
              <a:rPr lang="ko-KR" altLang="en-US" sz="10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단계별 안정화 수행</a:t>
            </a:r>
          </a:p>
        </p:txBody>
      </p:sp>
      <p:sp>
        <p:nvSpPr>
          <p:cNvPr id="60" name="Text Box 223"/>
          <p:cNvSpPr txBox="1">
            <a:spLocks noChangeArrowheads="1"/>
          </p:cNvSpPr>
          <p:nvPr/>
        </p:nvSpPr>
        <p:spPr bwMode="auto">
          <a:xfrm>
            <a:off x="5616903" y="6234649"/>
            <a:ext cx="5386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ko-KR" altLang="en-US" sz="12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독자운영</a:t>
            </a:r>
            <a:endParaRPr lang="en-US" altLang="ko-KR" sz="12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1" name="Line 206"/>
          <p:cNvSpPr>
            <a:spLocks noChangeShapeType="1"/>
          </p:cNvSpPr>
          <p:nvPr/>
        </p:nvSpPr>
        <p:spPr bwMode="gray">
          <a:xfrm flipV="1">
            <a:off x="6892058" y="4972050"/>
            <a:ext cx="0" cy="1080546"/>
          </a:xfrm>
          <a:prstGeom prst="line">
            <a:avLst/>
          </a:prstGeom>
          <a:noFill/>
          <a:ln w="19050" cap="rnd">
            <a:solidFill>
              <a:srgbClr val="FF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2" name="Text Box 221"/>
          <p:cNvSpPr txBox="1">
            <a:spLocks noChangeArrowheads="1"/>
          </p:cNvSpPr>
          <p:nvPr/>
        </p:nvSpPr>
        <p:spPr bwMode="gray">
          <a:xfrm>
            <a:off x="6315978" y="4894263"/>
            <a:ext cx="593725" cy="304800"/>
          </a:xfrm>
          <a:prstGeom prst="rect">
            <a:avLst/>
          </a:prstGeom>
          <a:solidFill>
            <a:srgbClr val="0077C0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lIns="0" tIns="0" rIns="0" bIns="0" anchor="ctr"/>
          <a:lstStyle>
            <a:lvl1pPr defTabSz="8826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441325" defTabSz="8826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882650" defTabSz="8826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323975" defTabSz="8826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765300" defTabSz="8826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2225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6797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1369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5941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 pitchFamily="18" charset="0"/>
              </a:rPr>
              <a:t>프로젝트</a:t>
            </a:r>
            <a:br>
              <a:rPr lang="ko-KR" altLang="en-US" sz="900" kern="0" dirty="0"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 pitchFamily="18" charset="0"/>
              </a:rPr>
            </a:br>
            <a:r>
              <a:rPr lang="ko-KR" altLang="en-US" sz="900" kern="0" dirty="0"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 pitchFamily="18" charset="0"/>
              </a:rPr>
              <a:t>종료</a:t>
            </a:r>
          </a:p>
        </p:txBody>
      </p:sp>
      <p:sp>
        <p:nvSpPr>
          <p:cNvPr id="63" name="Line 253"/>
          <p:cNvSpPr>
            <a:spLocks noChangeShapeType="1"/>
          </p:cNvSpPr>
          <p:nvPr/>
        </p:nvSpPr>
        <p:spPr bwMode="auto">
          <a:xfrm>
            <a:off x="1657473" y="5373688"/>
            <a:ext cx="5097463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ko-KR" altLang="en-US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4" name="Text Box 221"/>
          <p:cNvSpPr txBox="1">
            <a:spLocks noChangeArrowheads="1"/>
          </p:cNvSpPr>
          <p:nvPr/>
        </p:nvSpPr>
        <p:spPr bwMode="gray">
          <a:xfrm>
            <a:off x="1203268" y="4894263"/>
            <a:ext cx="592138" cy="304800"/>
          </a:xfrm>
          <a:prstGeom prst="rect">
            <a:avLst/>
          </a:prstGeom>
          <a:solidFill>
            <a:srgbClr val="0077C0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lIns="0" tIns="0" rIns="0" bIns="0" anchor="ctr"/>
          <a:lstStyle>
            <a:lvl1pPr defTabSz="8826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441325" defTabSz="8826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882650" defTabSz="8826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323975" defTabSz="8826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1765300" defTabSz="8826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2225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6797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1369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594100" algn="ctr" defTabSz="8826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 pitchFamily="18" charset="0"/>
              </a:rPr>
              <a:t>시스템</a:t>
            </a:r>
            <a:endParaRPr lang="en-US" altLang="ko-KR" sz="900" kern="0" dirty="0" smtClean="0">
              <a:solidFill>
                <a:srgbClr val="FFFFFF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 pitchFamily="18" charset="0"/>
            </a:endParaRPr>
          </a:p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 pitchFamily="18" charset="0"/>
              </a:rPr>
              <a:t>오픈</a:t>
            </a:r>
            <a:endParaRPr lang="ko-KR" altLang="en-US" sz="900" kern="0" dirty="0">
              <a:solidFill>
                <a:srgbClr val="FFFFFF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 pitchFamily="18" charset="0"/>
            </a:endParaRPr>
          </a:p>
        </p:txBody>
      </p:sp>
      <p:sp>
        <p:nvSpPr>
          <p:cNvPr id="65" name="Line 253"/>
          <p:cNvSpPr>
            <a:spLocks noChangeShapeType="1"/>
          </p:cNvSpPr>
          <p:nvPr/>
        </p:nvSpPr>
        <p:spPr bwMode="auto">
          <a:xfrm>
            <a:off x="277936" y="5373688"/>
            <a:ext cx="1139825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algn="ctr"/>
            <a:endParaRPr lang="ko-KR" altLang="en-US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6" name="직사각형 4" descr="5차전산센터ob-10"/>
          <p:cNvSpPr>
            <a:spLocks noChangeArrowheads="1"/>
          </p:cNvSpPr>
          <p:nvPr/>
        </p:nvSpPr>
        <p:spPr bwMode="auto">
          <a:xfrm>
            <a:off x="2822359" y="5572097"/>
            <a:ext cx="4016713" cy="4492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rgbClr val="97CDE5"/>
            </a:solidFill>
            <a:round/>
            <a:headEnd/>
            <a:tailEnd/>
          </a:ln>
          <a:effectLst>
            <a:outerShdw dist="25400" dir="5400000" algn="ctr" rotWithShape="0">
              <a:srgbClr val="E4E8E6"/>
            </a:outerShdw>
          </a:effectLst>
        </p:spPr>
        <p:txBody>
          <a:bodyPr lIns="0" tIns="0" rIns="0" bIns="0" anchor="ctr"/>
          <a:lstStyle/>
          <a:p>
            <a:pPr algn="ctr" defTabSz="1068388" latinLnBrk="0"/>
            <a:r>
              <a:rPr lang="ko-KR" altLang="en-US" sz="10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안정화 지원 </a:t>
            </a:r>
            <a:r>
              <a:rPr lang="ko-KR" altLang="en-US" sz="10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대응</a:t>
            </a:r>
          </a:p>
        </p:txBody>
      </p:sp>
      <p:sp>
        <p:nvSpPr>
          <p:cNvPr id="67" name="직사각형 4" descr="5차전산센터ob-10"/>
          <p:cNvSpPr>
            <a:spLocks noChangeArrowheads="1"/>
          </p:cNvSpPr>
          <p:nvPr/>
        </p:nvSpPr>
        <p:spPr bwMode="auto">
          <a:xfrm>
            <a:off x="267137" y="5572097"/>
            <a:ext cx="1183251" cy="4492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rgbClr val="97CDE5"/>
            </a:solidFill>
            <a:round/>
            <a:headEnd/>
            <a:tailEnd/>
          </a:ln>
          <a:effectLst>
            <a:outerShdw dist="25400" dir="5400000" algn="ctr" rotWithShape="0">
              <a:srgbClr val="E4E8E6"/>
            </a:outerShdw>
          </a:effectLst>
        </p:spPr>
        <p:txBody>
          <a:bodyPr lIns="0" tIns="0" rIns="0" bIns="0" anchor="ctr"/>
          <a:lstStyle/>
          <a:p>
            <a:pPr algn="ctr" defTabSz="1068388" latinLnBrk="0"/>
            <a:r>
              <a:rPr lang="ko-KR" altLang="en-US" sz="10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 오픈 </a:t>
            </a:r>
            <a:endParaRPr lang="en-US" altLang="ko-KR" sz="1000" dirty="0" smtClean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 defTabSz="1068388" latinLnBrk="0"/>
            <a:r>
              <a:rPr lang="ko-KR" altLang="en-US" sz="10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철저한 준비</a:t>
            </a:r>
            <a:endParaRPr lang="ko-KR" altLang="en-US" sz="1000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8" name="Text Box 255"/>
          <p:cNvSpPr txBox="1">
            <a:spLocks noChangeArrowheads="1"/>
          </p:cNvSpPr>
          <p:nvPr/>
        </p:nvSpPr>
        <p:spPr bwMode="auto">
          <a:xfrm>
            <a:off x="3364099" y="5141760"/>
            <a:ext cx="202147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핵심인력 중심의 안정화 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지원 수행</a:t>
            </a:r>
            <a:endParaRPr lang="en-US" altLang="ko-KR" sz="10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9" name="TextBox 170"/>
          <p:cNvSpPr txBox="1">
            <a:spLocks noChangeArrowheads="1"/>
          </p:cNvSpPr>
          <p:nvPr/>
        </p:nvSpPr>
        <p:spPr bwMode="gray">
          <a:xfrm>
            <a:off x="1738436" y="2886075"/>
            <a:ext cx="149225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87313" indent="-87313"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algn="ctr" defTabSz="15097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algn="ctr" defTabSz="15097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algn="ctr" defTabSz="15097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algn="ctr" defTabSz="15097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6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모니터링 관리</a:t>
            </a:r>
            <a:endParaRPr lang="en-US" altLang="ko-KR" sz="1000" dirty="0" smtClean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6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안정적 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이전 및 서비스 재개를 위한 분야별 점검 활동 중심의 관리</a:t>
            </a:r>
            <a:endParaRPr lang="en-US" altLang="ko-KR" sz="10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6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안정화 지원조직 운영</a:t>
            </a:r>
            <a:r>
              <a:rPr lang="en-US" altLang="ko-KR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ct val="6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위험요소 식별</a:t>
            </a:r>
            <a:endParaRPr lang="en-US" altLang="ko-KR" sz="10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0" name="TextBox 174"/>
          <p:cNvSpPr txBox="1">
            <a:spLocks noChangeArrowheads="1"/>
          </p:cNvSpPr>
          <p:nvPr/>
        </p:nvSpPr>
        <p:spPr bwMode="gray">
          <a:xfrm>
            <a:off x="3429123" y="2879725"/>
            <a:ext cx="1600200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87313" indent="-87313"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161925" indent="-73025"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algn="ctr" defTabSz="15097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algn="ctr" defTabSz="15097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algn="ctr" defTabSz="15097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algn="ctr" defTabSz="15097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4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환경변화에 서비스 정상화 중심의 </a:t>
            </a: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중점관리</a:t>
            </a:r>
          </a:p>
          <a:p>
            <a:pPr marL="173038" lvl="1" indent="-84138" eaLnBrk="1" latinLnBrk="0" hangingPunct="1">
              <a:lnSpc>
                <a:spcPct val="110000"/>
              </a:lnSpc>
              <a:spcBef>
                <a:spcPct val="10000"/>
              </a:spcBef>
              <a:buClr>
                <a:srgbClr val="969696"/>
              </a:buClr>
              <a:buFont typeface="맑은 고딕" pitchFamily="50" charset="-127"/>
              <a:buChar char="-"/>
              <a:tabLst>
                <a:tab pos="3619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성능 점검</a:t>
            </a:r>
          </a:p>
          <a:p>
            <a:pPr marL="173038" lvl="1" indent="-84138" eaLnBrk="1" latinLnBrk="0" hangingPunct="1">
              <a:lnSpc>
                <a:spcPct val="110000"/>
              </a:lnSpc>
              <a:spcBef>
                <a:spcPct val="10000"/>
              </a:spcBef>
              <a:buClr>
                <a:srgbClr val="969696"/>
              </a:buClr>
              <a:buFont typeface="맑은 고딕" pitchFamily="50" charset="-127"/>
              <a:buChar char="-"/>
              <a:tabLst>
                <a:tab pos="361950" algn="l"/>
              </a:tabLst>
            </a:pP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위험요소 식별</a:t>
            </a:r>
            <a:r>
              <a:rPr lang="en-US" altLang="ko-KR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장애 관리를 통한 신속한 장애 대응</a:t>
            </a:r>
            <a:endParaRPr lang="en-US" altLang="ko-KR" sz="10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1" name="TextBox 176"/>
          <p:cNvSpPr txBox="1">
            <a:spLocks noChangeArrowheads="1"/>
          </p:cNvSpPr>
          <p:nvPr/>
        </p:nvSpPr>
        <p:spPr bwMode="gray">
          <a:xfrm>
            <a:off x="5149973" y="2879725"/>
            <a:ext cx="1604963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87313" indent="-87313"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defTabSz="15097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algn="ctr" defTabSz="15097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algn="ctr" defTabSz="15097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algn="ctr" defTabSz="15097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algn="ctr" defTabSz="15097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6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축적된 역량을 기반으로 운영체계 개선 등 안정화 지원 활동</a:t>
            </a:r>
            <a:endParaRPr lang="en-US" altLang="ko-KR" sz="10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6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지속적인 사용자 교육 지원으로 업무 생산성 향상</a:t>
            </a:r>
            <a:endParaRPr lang="en-US" altLang="ko-KR" sz="10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2" name="Line 135"/>
          <p:cNvSpPr>
            <a:spLocks noChangeShapeType="1"/>
          </p:cNvSpPr>
          <p:nvPr/>
        </p:nvSpPr>
        <p:spPr bwMode="auto">
          <a:xfrm>
            <a:off x="3310061" y="2865438"/>
            <a:ext cx="0" cy="1652588"/>
          </a:xfrm>
          <a:prstGeom prst="line">
            <a:avLst/>
          </a:prstGeom>
          <a:noFill/>
          <a:ln w="19050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3" name="Line 136"/>
          <p:cNvSpPr>
            <a:spLocks noChangeShapeType="1"/>
          </p:cNvSpPr>
          <p:nvPr/>
        </p:nvSpPr>
        <p:spPr bwMode="auto">
          <a:xfrm>
            <a:off x="5029323" y="2865438"/>
            <a:ext cx="0" cy="1652588"/>
          </a:xfrm>
          <a:prstGeom prst="line">
            <a:avLst/>
          </a:prstGeom>
          <a:noFill/>
          <a:ln w="19050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4" name="직사각형 4" descr="5차전산센터ob-10"/>
          <p:cNvSpPr>
            <a:spLocks noChangeArrowheads="1"/>
          </p:cNvSpPr>
          <p:nvPr/>
        </p:nvSpPr>
        <p:spPr bwMode="auto">
          <a:xfrm>
            <a:off x="1543488" y="5572097"/>
            <a:ext cx="1232054" cy="4492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rgbClr val="97CDE5"/>
            </a:solidFill>
            <a:round/>
            <a:headEnd/>
            <a:tailEnd/>
          </a:ln>
          <a:effectLst>
            <a:outerShdw dist="25400" dir="5400000" algn="ctr" rotWithShape="0">
              <a:srgbClr val="E4E8E6"/>
            </a:outerShdw>
          </a:effectLst>
        </p:spPr>
        <p:txBody>
          <a:bodyPr lIns="0" tIns="0" rIns="0" bIns="0" anchor="ctr"/>
          <a:lstStyle/>
          <a:p>
            <a:pPr algn="ctr" defTabSz="1068388" latinLnBrk="0"/>
            <a:r>
              <a:rPr lang="ko-KR" altLang="en-US" sz="10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시스템 </a:t>
            </a:r>
            <a:endParaRPr lang="en-US" altLang="ko-KR" sz="1000" dirty="0" smtClean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 defTabSz="1068388" latinLnBrk="0"/>
            <a:r>
              <a:rPr lang="ko-KR" altLang="en-US" sz="10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초기운영</a:t>
            </a:r>
            <a:endParaRPr lang="ko-KR" altLang="en-US" sz="1000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77" name="Picture 142" descr="원-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290" y="5307891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43" descr="원-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70" y="5301260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02488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안정화 지원 방안</a:t>
            </a:r>
          </a:p>
        </p:txBody>
      </p:sp>
      <p:sp>
        <p:nvSpPr>
          <p:cNvPr id="81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en-US" altLang="ko-KR" dirty="0" smtClean="0"/>
              <a:t>- </a:t>
            </a:r>
            <a:fld id="{5080F18F-8FA1-457B-8D63-4476336D8DB6}" type="slidenum">
              <a:rPr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53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91769"/>
              </p:ext>
            </p:extLst>
          </p:nvPr>
        </p:nvGraphicFramePr>
        <p:xfrm>
          <a:off x="4584362" y="2456893"/>
          <a:ext cx="5076998" cy="3958745"/>
        </p:xfrm>
        <a:graphic>
          <a:graphicData uri="http://schemas.openxmlformats.org/drawingml/2006/table">
            <a:tbl>
              <a:tblPr/>
              <a:tblGrid>
                <a:gridCol w="30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280"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굴림" pitchFamily="50" charset="-127"/>
                        </a:rPr>
                        <a:t>구분</a:t>
                      </a: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굴림" pitchFamily="50" charset="-127"/>
                        </a:rPr>
                        <a:t>장애 내용</a:t>
                      </a: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굴림" pitchFamily="50" charset="-127"/>
                        </a:rPr>
                        <a:t>보고 시기</a:t>
                      </a: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173">
                <a:tc rowSpan="2">
                  <a:txBody>
                    <a:bodyPr/>
                    <a:lstStyle>
                      <a:lvl1pPr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8207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중요장애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98425" indent="-98425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전체 업무에 영향을 주는 장애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233363" marR="0" lvl="1" indent="-1238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KoPub돋움체 Light" panose="02020603020101020101" pitchFamily="18" charset="-127"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업무에 치명적인 영향으로 주요 서비스 중단을 발생시키는 장애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marL="233363" marR="0" lvl="1" indent="-1238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KoPub돋움체 Light" panose="02020603020101020101" pitchFamily="18" charset="-127"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시스템에 심각한 장애로 전산이 마비되는 장애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marL="233363" marR="0" lvl="1" indent="-1238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KoPub돋움체 Light" panose="02020603020101020101" pitchFamily="18" charset="-127"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장애 조치 시간이 지연되는 장애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장애 발생 직후 구두 보고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장애 조치 후 서면 보고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33363" marR="0" lvl="1" indent="-1238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KoPub돋움체 Light" panose="02020603020101020101" pitchFamily="18" charset="-127"/>
                        <a:buChar char="-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858692"/>
                  </a:ext>
                </a:extLst>
              </a:tr>
              <a:tr h="807066">
                <a:tc rowSpan="2">
                  <a:txBody>
                    <a:bodyPr/>
                    <a:lstStyle>
                      <a:lvl1pPr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8207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중간장애</a:t>
                      </a: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98425" indent="-98425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일부 업무에 영향을 주는 장애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233363" marR="0" lvl="1" indent="-1238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KoPub돋움체 Light" panose="02020603020101020101" pitchFamily="18" charset="-127"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어플리케이션 오류로 인하여 재설치가 필요한 장애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marL="233363" marR="0" lvl="1" indent="-1238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KoPub돋움체 Light" panose="02020603020101020101" pitchFamily="18" charset="-127"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서비스 오작동으로 파급 효과가 한정적인 수준의 장애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marL="233363" marR="0" lvl="1" indent="-1238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KoPub돋움체 Light" panose="02020603020101020101" pitchFamily="18" charset="-127"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시스템 부품 장애로 부품 교체가 필요한 장애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장애 조치 후 처리 내역 익일 서면 보고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245840"/>
                  </a:ext>
                </a:extLst>
              </a:tr>
              <a:tr h="775244">
                <a:tc rowSpan="2">
                  <a:txBody>
                    <a:bodyPr/>
                    <a:lstStyle>
                      <a:lvl1pPr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820738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82073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820738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경미장애</a:t>
                      </a: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98425" indent="-98425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일반 프로세스 수행에 영향을 주는 장애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233363" marR="0" lvl="1" indent="-1238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KoPub돋움체 Light" panose="02020603020101020101" pitchFamily="18" charset="-127"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담당자와 비대면으로 해결 가능한 장애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marL="233363" marR="0" lvl="1" indent="-1238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KoPub돋움체 Light" panose="02020603020101020101" pitchFamily="18" charset="-127"/>
                        <a:buChar char="-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장애 범위가 한정적이고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긴급을 요하지 않는 장애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운영 인력을 통해서 조치 내역 집계 및 익일 보고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98425" marR="0" lvl="0" indent="-984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747474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2" marB="36002" anchor="ctr" horzOverflow="overflow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35186"/>
                  </a:ext>
                </a:extLst>
              </a:tr>
            </a:tbl>
          </a:graphicData>
        </a:graphic>
      </p:graphicFrame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장애복구 방안</a:t>
            </a:r>
            <a:endParaRPr lang="ko-KR" altLang="en-US" dirty="0"/>
          </a:p>
        </p:txBody>
      </p:sp>
      <p:sp>
        <p:nvSpPr>
          <p:cNvPr id="43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7" y="1351511"/>
            <a:ext cx="9433048" cy="203133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제안사는 장애 처리 절차를 사전에 수립하여 장애 발생 시 신속한 장애 처리가 이루어지도록 준비하고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업무 영향도에 따른 대응 방안을 매뉴얼화합니다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100" spc="-5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장애대응 절차 및 방안</a:t>
              </a:r>
              <a:endParaRPr lang="ko-KR" altLang="en-US" sz="110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10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en-US" altLang="ko-KR" dirty="0" smtClean="0"/>
              <a:t>- </a:t>
            </a:r>
            <a:fld id="{5080F18F-8FA1-457B-8D63-4476336D8DB6}" type="slidenum">
              <a:rPr smtClean="0"/>
              <a:pPr/>
              <a:t>2</a:t>
            </a:fld>
            <a:endParaRPr lang="ko-KR" altLang="en-US" dirty="0"/>
          </a:p>
        </p:txBody>
      </p:sp>
      <p:sp>
        <p:nvSpPr>
          <p:cNvPr id="68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210018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모니터링 및 시스템별 장애복구 방안</a:t>
            </a:r>
            <a:endParaRPr lang="ko-KR" altLang="en-US" sz="1100" spc="-4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BD00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92942" y="3717032"/>
            <a:ext cx="4494181" cy="306942"/>
            <a:chOff x="5087232" y="3398257"/>
            <a:chExt cx="4494181" cy="349250"/>
          </a:xfrm>
        </p:grpSpPr>
        <p:sp>
          <p:nvSpPr>
            <p:cNvPr id="159" name="자유형 158"/>
            <p:cNvSpPr>
              <a:spLocks/>
            </p:cNvSpPr>
            <p:nvPr/>
          </p:nvSpPr>
          <p:spPr bwMode="auto">
            <a:xfrm>
              <a:off x="5402651" y="3572881"/>
              <a:ext cx="387949" cy="0"/>
            </a:xfrm>
            <a:custGeom>
              <a:avLst/>
              <a:gdLst>
                <a:gd name="T0" fmla="*/ 0 w 444500"/>
                <a:gd name="T1" fmla="*/ 444500 w 444500"/>
                <a:gd name="T2" fmla="*/ 0 60000 65536"/>
                <a:gd name="T3" fmla="*/ 0 60000 65536"/>
                <a:gd name="T4" fmla="*/ 0 w 444500"/>
                <a:gd name="T5" fmla="*/ 444500 w 444500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444500">
                  <a:moveTo>
                    <a:pt x="0" y="0"/>
                  </a:moveTo>
                  <a:lnTo>
                    <a:pt x="44450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60" name="직선 연결선 159"/>
            <p:cNvCxnSpPr>
              <a:cxnSpLocks noChangeShapeType="1"/>
              <a:stCxn id="164" idx="3"/>
              <a:endCxn id="166" idx="1"/>
            </p:cNvCxnSpPr>
            <p:nvPr/>
          </p:nvCxnSpPr>
          <p:spPr bwMode="auto">
            <a:xfrm>
              <a:off x="6549202" y="3572881"/>
              <a:ext cx="274635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직선 화살표 연결선 160"/>
            <p:cNvCxnSpPr>
              <a:cxnSpLocks noChangeShapeType="1"/>
              <a:stCxn id="166" idx="3"/>
              <a:endCxn id="167" idx="1"/>
            </p:cNvCxnSpPr>
            <p:nvPr/>
          </p:nvCxnSpPr>
          <p:spPr bwMode="auto">
            <a:xfrm>
              <a:off x="7559939" y="3572881"/>
              <a:ext cx="274635" cy="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직선 화살표 연결선 161"/>
            <p:cNvCxnSpPr>
              <a:cxnSpLocks noChangeShapeType="1"/>
              <a:stCxn id="167" idx="3"/>
              <a:endCxn id="168" idx="1"/>
            </p:cNvCxnSpPr>
            <p:nvPr/>
          </p:nvCxnSpPr>
          <p:spPr bwMode="auto">
            <a:xfrm>
              <a:off x="8570676" y="3572881"/>
              <a:ext cx="274635" cy="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20" name="Picture 6" descr="일반인_경고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539" y="3398257"/>
              <a:ext cx="235927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Rectangle 89"/>
            <p:cNvSpPr>
              <a:spLocks noChangeArrowheads="1"/>
            </p:cNvSpPr>
            <p:nvPr/>
          </p:nvSpPr>
          <p:spPr bwMode="auto">
            <a:xfrm>
              <a:off x="5087232" y="3458397"/>
              <a:ext cx="182742" cy="24622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 type="triangle" w="sm" len="sm"/>
            </a:ln>
            <a:extLst/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r" latinLnBrk="0">
                <a:defRPr/>
              </a:pPr>
              <a:r>
                <a:rPr kumimoji="0" lang="ko-KR" altLang="en-US" sz="8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장애</a:t>
              </a:r>
              <a:r>
                <a:rPr kumimoji="0" lang="en-US" altLang="ko-KR" sz="8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/>
              </a:r>
              <a:br>
                <a:rPr kumimoji="0" lang="en-US" altLang="ko-KR" sz="8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</a:br>
              <a:r>
                <a:rPr kumimoji="0" lang="ko-KR" altLang="en-US" sz="8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발생</a:t>
              </a:r>
            </a:p>
          </p:txBody>
        </p:sp>
        <p:sp>
          <p:nvSpPr>
            <p:cNvPr id="164" name="Rectangle 52" descr="흐름도01"/>
            <p:cNvSpPr>
              <a:spLocks noChangeArrowheads="1"/>
            </p:cNvSpPr>
            <p:nvPr/>
          </p:nvSpPr>
          <p:spPr bwMode="auto">
            <a:xfrm>
              <a:off x="5813099" y="3460581"/>
              <a:ext cx="736102" cy="224600"/>
            </a:xfrm>
            <a:prstGeom prst="roundRect">
              <a:avLst>
                <a:gd name="adj" fmla="val 16667"/>
              </a:avLst>
            </a:prstGeom>
            <a:solidFill>
              <a:srgbClr val="038CDC"/>
            </a:solidFill>
            <a:ln>
              <a:noFill/>
            </a:ln>
            <a:extLst/>
          </p:spPr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 eaLnBrk="1" latinLnBrk="0" hangingPunct="1"/>
              <a:r>
                <a:rPr lang="ko-KR" altLang="en-US" sz="1000" dirty="0">
                  <a:solidFill>
                    <a:srgbClr val="FFFFF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Times New Roman" panose="02020603050405020304" pitchFamily="18" charset="0"/>
                </a:rPr>
                <a:t>장애접수</a:t>
              </a:r>
            </a:p>
          </p:txBody>
        </p:sp>
        <p:sp>
          <p:nvSpPr>
            <p:cNvPr id="166" name="Rectangle 64" descr="흐름도01"/>
            <p:cNvSpPr>
              <a:spLocks noChangeArrowheads="1"/>
            </p:cNvSpPr>
            <p:nvPr/>
          </p:nvSpPr>
          <p:spPr bwMode="auto">
            <a:xfrm>
              <a:off x="6823837" y="3460581"/>
              <a:ext cx="736102" cy="224600"/>
            </a:xfrm>
            <a:prstGeom prst="roundRect">
              <a:avLst>
                <a:gd name="adj" fmla="val 16667"/>
              </a:avLst>
            </a:prstGeom>
            <a:solidFill>
              <a:srgbClr val="038CDC"/>
            </a:solidFill>
            <a:ln>
              <a:noFill/>
            </a:ln>
            <a:extLst/>
          </p:spPr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 eaLnBrk="1" latinLnBrk="0" hangingPunct="1"/>
              <a:r>
                <a:rPr lang="ko-KR" altLang="en-US" sz="1000" dirty="0">
                  <a:solidFill>
                    <a:srgbClr val="FFFFF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Times New Roman" panose="02020603050405020304" pitchFamily="18" charset="0"/>
                </a:rPr>
                <a:t>장애처리</a:t>
              </a:r>
            </a:p>
          </p:txBody>
        </p:sp>
        <p:sp>
          <p:nvSpPr>
            <p:cNvPr id="167" name="Rectangle 76" descr="흐름도01"/>
            <p:cNvSpPr>
              <a:spLocks noChangeArrowheads="1"/>
            </p:cNvSpPr>
            <p:nvPr/>
          </p:nvSpPr>
          <p:spPr bwMode="auto">
            <a:xfrm>
              <a:off x="7834574" y="3460581"/>
              <a:ext cx="736102" cy="224600"/>
            </a:xfrm>
            <a:prstGeom prst="roundRect">
              <a:avLst>
                <a:gd name="adj" fmla="val 16667"/>
              </a:avLst>
            </a:prstGeom>
            <a:solidFill>
              <a:srgbClr val="038CDC"/>
            </a:solidFill>
            <a:ln>
              <a:noFill/>
            </a:ln>
            <a:extLst/>
          </p:spPr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 eaLnBrk="1" latinLnBrk="0" hangingPunct="1"/>
              <a:r>
                <a:rPr lang="ko-KR" altLang="en-US" sz="1000" dirty="0">
                  <a:solidFill>
                    <a:srgbClr val="FFFFF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Times New Roman" panose="02020603050405020304" pitchFamily="18" charset="0"/>
                </a:rPr>
                <a:t>장애관리</a:t>
              </a:r>
            </a:p>
          </p:txBody>
        </p:sp>
        <p:sp>
          <p:nvSpPr>
            <p:cNvPr id="168" name="Rectangle 76" descr="흐름도01"/>
            <p:cNvSpPr>
              <a:spLocks noChangeArrowheads="1"/>
            </p:cNvSpPr>
            <p:nvPr/>
          </p:nvSpPr>
          <p:spPr bwMode="auto">
            <a:xfrm>
              <a:off x="8845311" y="3460581"/>
              <a:ext cx="736102" cy="224600"/>
            </a:xfrm>
            <a:prstGeom prst="roundRect">
              <a:avLst>
                <a:gd name="adj" fmla="val 16667"/>
              </a:avLst>
            </a:prstGeom>
            <a:solidFill>
              <a:srgbClr val="038CDC"/>
            </a:solidFill>
            <a:ln>
              <a:noFill/>
            </a:ln>
            <a:extLst/>
          </p:spPr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 eaLnBrk="1" latinLnBrk="0" hangingPunct="1"/>
              <a:r>
                <a:rPr lang="ko-KR" altLang="en-US" sz="1000" dirty="0">
                  <a:solidFill>
                    <a:srgbClr val="FFFFF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Times New Roman" panose="02020603050405020304" pitchFamily="18" charset="0"/>
                </a:rPr>
                <a:t>모니터링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092941" y="4905164"/>
            <a:ext cx="3482945" cy="306496"/>
            <a:chOff x="5087232" y="4859088"/>
            <a:chExt cx="3482945" cy="348743"/>
          </a:xfrm>
        </p:grpSpPr>
        <p:grpSp>
          <p:nvGrpSpPr>
            <p:cNvPr id="211" name="그룹 210"/>
            <p:cNvGrpSpPr>
              <a:grpSpLocks/>
            </p:cNvGrpSpPr>
            <p:nvPr/>
          </p:nvGrpSpPr>
          <p:grpSpPr bwMode="auto">
            <a:xfrm>
              <a:off x="5087232" y="4859088"/>
              <a:ext cx="451168" cy="348743"/>
              <a:chOff x="1183799" y="6662032"/>
              <a:chExt cx="517009" cy="348743"/>
            </a:xfrm>
          </p:grpSpPr>
          <p:pic>
            <p:nvPicPr>
              <p:cNvPr id="218" name="Picture 6" descr="일반인_경고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0490" y="6662032"/>
                <a:ext cx="270318" cy="348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9" name="Rectangle 89"/>
              <p:cNvSpPr>
                <a:spLocks noChangeArrowheads="1"/>
              </p:cNvSpPr>
              <p:nvPr/>
            </p:nvSpPr>
            <p:spPr bwMode="auto">
              <a:xfrm>
                <a:off x="1183799" y="6721537"/>
                <a:ext cx="209410" cy="246986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 type="triangle" w="sm" len="sm"/>
              </a:ln>
              <a:extLst/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 latinLnBrk="0">
                  <a:defRPr/>
                </a:pPr>
                <a:r>
                  <a:rPr kumimoji="0" lang="ko-KR" altLang="en-US" sz="800" kern="0" dirty="0">
                    <a:solidFill>
                      <a:srgbClr val="FF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장애</a:t>
                </a:r>
                <a:r>
                  <a:rPr kumimoji="0" lang="en-US" altLang="ko-KR" sz="800" kern="0" dirty="0">
                    <a:solidFill>
                      <a:srgbClr val="FF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/>
                </a:r>
                <a:br>
                  <a:rPr kumimoji="0" lang="en-US" altLang="ko-KR" sz="800" kern="0" dirty="0">
                    <a:solidFill>
                      <a:srgbClr val="FF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</a:br>
                <a:r>
                  <a:rPr kumimoji="0" lang="ko-KR" altLang="en-US" sz="800" kern="0" dirty="0">
                    <a:solidFill>
                      <a:srgbClr val="FF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발생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402606" y="4921322"/>
              <a:ext cx="3167571" cy="224274"/>
              <a:chOff x="5402606" y="4921322"/>
              <a:chExt cx="3167571" cy="224274"/>
            </a:xfrm>
          </p:grpSpPr>
          <p:sp>
            <p:nvSpPr>
              <p:cNvPr id="208" name="자유형 207"/>
              <p:cNvSpPr>
                <a:spLocks/>
              </p:cNvSpPr>
              <p:nvPr/>
            </p:nvSpPr>
            <p:spPr bwMode="auto">
              <a:xfrm>
                <a:off x="5402606" y="5033459"/>
                <a:ext cx="387893" cy="0"/>
              </a:xfrm>
              <a:custGeom>
                <a:avLst/>
                <a:gdLst>
                  <a:gd name="T0" fmla="*/ 0 w 444500"/>
                  <a:gd name="T1" fmla="*/ 444500 w 444500"/>
                  <a:gd name="T2" fmla="*/ 0 60000 65536"/>
                  <a:gd name="T3" fmla="*/ 0 60000 65536"/>
                  <a:gd name="T4" fmla="*/ 0 w 444500"/>
                  <a:gd name="T5" fmla="*/ 444500 w 444500"/>
                </a:gdLst>
                <a:ahLst/>
                <a:cxnLst>
                  <a:cxn ang="T2">
                    <a:pos x="T0" y="0"/>
                  </a:cxn>
                  <a:cxn ang="T3">
                    <a:pos x="T1" y="0"/>
                  </a:cxn>
                </a:cxnLst>
                <a:rect l="T4" t="0" r="T5" b="0"/>
                <a:pathLst>
                  <a:path w="444500">
                    <a:moveTo>
                      <a:pt x="0" y="0"/>
                    </a:moveTo>
                    <a:lnTo>
                      <a:pt x="444500" y="0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rgbClr val="00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cxnSp>
            <p:nvCxnSpPr>
              <p:cNvPr id="209" name="직선 연결선 208"/>
              <p:cNvCxnSpPr>
                <a:cxnSpLocks noChangeShapeType="1"/>
                <a:stCxn id="213" idx="3"/>
                <a:endCxn id="215" idx="1"/>
              </p:cNvCxnSpPr>
              <p:nvPr/>
            </p:nvCxnSpPr>
            <p:spPr bwMode="auto">
              <a:xfrm>
                <a:off x="6548993" y="5033459"/>
                <a:ext cx="274595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0" name="직선 화살표 연결선 209"/>
              <p:cNvCxnSpPr>
                <a:cxnSpLocks noChangeShapeType="1"/>
                <a:stCxn id="215" idx="3"/>
                <a:endCxn id="216" idx="1"/>
              </p:cNvCxnSpPr>
              <p:nvPr/>
            </p:nvCxnSpPr>
            <p:spPr bwMode="auto">
              <a:xfrm>
                <a:off x="7559585" y="5033459"/>
                <a:ext cx="274595" cy="0"/>
              </a:xfrm>
              <a:prstGeom prst="straightConnector1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3" name="Rectangle 52" descr="흐름도01"/>
              <p:cNvSpPr>
                <a:spLocks noChangeArrowheads="1"/>
              </p:cNvSpPr>
              <p:nvPr/>
            </p:nvSpPr>
            <p:spPr bwMode="auto">
              <a:xfrm>
                <a:off x="5812996" y="4921322"/>
                <a:ext cx="735997" cy="224274"/>
              </a:xfrm>
              <a:prstGeom prst="roundRect">
                <a:avLst>
                  <a:gd name="adj" fmla="val 16667"/>
                </a:avLst>
              </a:prstGeom>
              <a:solidFill>
                <a:srgbClr val="038CDC"/>
              </a:solidFill>
              <a:ln>
                <a:noFill/>
              </a:ln>
              <a:ex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 eaLnBrk="1" latinLnBrk="0" hangingPunct="1"/>
                <a:r>
                  <a:rPr lang="ko-KR" altLang="en-US" sz="1000" dirty="0">
                    <a:solidFill>
                      <a:srgbClr val="FFFFFF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Times New Roman" panose="02020603050405020304" pitchFamily="18" charset="0"/>
                  </a:rPr>
                  <a:t>장애접수</a:t>
                </a:r>
              </a:p>
            </p:txBody>
          </p:sp>
          <p:sp>
            <p:nvSpPr>
              <p:cNvPr id="215" name="Rectangle 64" descr="흐름도01"/>
              <p:cNvSpPr>
                <a:spLocks noChangeArrowheads="1"/>
              </p:cNvSpPr>
              <p:nvPr/>
            </p:nvSpPr>
            <p:spPr bwMode="auto">
              <a:xfrm>
                <a:off x="6823588" y="4921322"/>
                <a:ext cx="735997" cy="224274"/>
              </a:xfrm>
              <a:prstGeom prst="roundRect">
                <a:avLst>
                  <a:gd name="adj" fmla="val 16667"/>
                </a:avLst>
              </a:prstGeom>
              <a:solidFill>
                <a:srgbClr val="038CDC"/>
              </a:solidFill>
              <a:ln>
                <a:noFill/>
              </a:ln>
              <a:ex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 eaLnBrk="1" latinLnBrk="0" hangingPunct="1"/>
                <a:r>
                  <a:rPr lang="ko-KR" altLang="en-US" sz="1000" dirty="0">
                    <a:solidFill>
                      <a:srgbClr val="FFFFFF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Times New Roman" panose="02020603050405020304" pitchFamily="18" charset="0"/>
                  </a:rPr>
                  <a:t>장애처리</a:t>
                </a:r>
              </a:p>
            </p:txBody>
          </p:sp>
          <p:sp>
            <p:nvSpPr>
              <p:cNvPr id="216" name="Rectangle 76" descr="흐름도01"/>
              <p:cNvSpPr>
                <a:spLocks noChangeArrowheads="1"/>
              </p:cNvSpPr>
              <p:nvPr/>
            </p:nvSpPr>
            <p:spPr bwMode="auto">
              <a:xfrm>
                <a:off x="7834180" y="4921322"/>
                <a:ext cx="735997" cy="224274"/>
              </a:xfrm>
              <a:prstGeom prst="roundRect">
                <a:avLst>
                  <a:gd name="adj" fmla="val 16667"/>
                </a:avLst>
              </a:prstGeom>
              <a:solidFill>
                <a:srgbClr val="038CDC"/>
              </a:solidFill>
              <a:ln>
                <a:noFill/>
              </a:ln>
              <a:extLst/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 eaLnBrk="1" latinLnBrk="0" hangingPunct="1"/>
                <a:r>
                  <a:rPr lang="ko-KR" altLang="en-US" sz="1000" dirty="0">
                    <a:solidFill>
                      <a:srgbClr val="FFFFFF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Times New Roman" panose="02020603050405020304" pitchFamily="18" charset="0"/>
                  </a:rPr>
                  <a:t>장애관리</a:t>
                </a: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092941" y="6066866"/>
            <a:ext cx="3482945" cy="306496"/>
            <a:chOff x="5087232" y="6124807"/>
            <a:chExt cx="3482945" cy="348743"/>
          </a:xfrm>
        </p:grpSpPr>
        <p:sp>
          <p:nvSpPr>
            <p:cNvPr id="198" name="자유형 197"/>
            <p:cNvSpPr>
              <a:spLocks/>
            </p:cNvSpPr>
            <p:nvPr/>
          </p:nvSpPr>
          <p:spPr bwMode="auto">
            <a:xfrm>
              <a:off x="5402606" y="6299178"/>
              <a:ext cx="387893" cy="0"/>
            </a:xfrm>
            <a:custGeom>
              <a:avLst/>
              <a:gdLst>
                <a:gd name="T0" fmla="*/ 0 w 444500"/>
                <a:gd name="T1" fmla="*/ 444500 w 444500"/>
                <a:gd name="T2" fmla="*/ 0 60000 65536"/>
                <a:gd name="T3" fmla="*/ 0 60000 65536"/>
                <a:gd name="T4" fmla="*/ 0 w 444500"/>
                <a:gd name="T5" fmla="*/ 444500 w 444500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444500">
                  <a:moveTo>
                    <a:pt x="0" y="0"/>
                  </a:moveTo>
                  <a:lnTo>
                    <a:pt x="444500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99" name="직선 연결선 198"/>
            <p:cNvCxnSpPr>
              <a:cxnSpLocks noChangeShapeType="1"/>
              <a:stCxn id="202" idx="3"/>
              <a:endCxn id="203" idx="1"/>
            </p:cNvCxnSpPr>
            <p:nvPr/>
          </p:nvCxnSpPr>
          <p:spPr bwMode="auto">
            <a:xfrm>
              <a:off x="6548993" y="6299178"/>
              <a:ext cx="274595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직선 화살표 연결선 199"/>
            <p:cNvCxnSpPr>
              <a:cxnSpLocks noChangeShapeType="1"/>
              <a:stCxn id="203" idx="3"/>
              <a:endCxn id="205" idx="1"/>
            </p:cNvCxnSpPr>
            <p:nvPr/>
          </p:nvCxnSpPr>
          <p:spPr bwMode="auto">
            <a:xfrm>
              <a:off x="7559585" y="6299178"/>
              <a:ext cx="274595" cy="0"/>
            </a:xfrm>
            <a:prstGeom prst="straightConnector1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1" name="그룹 200"/>
            <p:cNvGrpSpPr>
              <a:grpSpLocks/>
            </p:cNvGrpSpPr>
            <p:nvPr/>
          </p:nvGrpSpPr>
          <p:grpSpPr bwMode="auto">
            <a:xfrm>
              <a:off x="5087232" y="6124807"/>
              <a:ext cx="451168" cy="348743"/>
              <a:chOff x="1183799" y="6662032"/>
              <a:chExt cx="517009" cy="348743"/>
            </a:xfrm>
          </p:grpSpPr>
          <p:pic>
            <p:nvPicPr>
              <p:cNvPr id="206" name="Picture 6" descr="일반인_경고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0490" y="6662032"/>
                <a:ext cx="270318" cy="3487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Rectangle 89"/>
              <p:cNvSpPr>
                <a:spLocks noChangeArrowheads="1"/>
              </p:cNvSpPr>
              <p:nvPr/>
            </p:nvSpPr>
            <p:spPr bwMode="auto">
              <a:xfrm>
                <a:off x="1183799" y="6721537"/>
                <a:ext cx="209410" cy="24698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 type="triangle" w="sm" len="sm"/>
              </a:ln>
              <a:extLst/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9pPr>
              </a:lstStyle>
              <a:p>
                <a:pPr algn="r" latinLnBrk="0">
                  <a:defRPr/>
                </a:pPr>
                <a:r>
                  <a:rPr kumimoji="0" lang="ko-KR" altLang="en-US" sz="800" kern="0" dirty="0">
                    <a:solidFill>
                      <a:srgbClr val="FF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장애</a:t>
                </a:r>
                <a:r>
                  <a:rPr kumimoji="0" lang="en-US" altLang="ko-KR" sz="800" kern="0" dirty="0">
                    <a:solidFill>
                      <a:srgbClr val="FF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/>
                </a:r>
                <a:br>
                  <a:rPr kumimoji="0" lang="en-US" altLang="ko-KR" sz="800" kern="0" dirty="0">
                    <a:solidFill>
                      <a:srgbClr val="FF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</a:br>
                <a:r>
                  <a:rPr kumimoji="0" lang="ko-KR" altLang="en-US" sz="800" kern="0" dirty="0">
                    <a:solidFill>
                      <a:srgbClr val="FF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발생</a:t>
                </a:r>
              </a:p>
            </p:txBody>
          </p:sp>
        </p:grpSp>
        <p:sp>
          <p:nvSpPr>
            <p:cNvPr id="202" name="Rectangle 52" descr="흐름도01"/>
            <p:cNvSpPr>
              <a:spLocks noChangeArrowheads="1"/>
            </p:cNvSpPr>
            <p:nvPr/>
          </p:nvSpPr>
          <p:spPr bwMode="auto">
            <a:xfrm>
              <a:off x="5812996" y="6187041"/>
              <a:ext cx="735997" cy="224274"/>
            </a:xfrm>
            <a:prstGeom prst="roundRect">
              <a:avLst>
                <a:gd name="adj" fmla="val 16667"/>
              </a:avLst>
            </a:prstGeom>
            <a:solidFill>
              <a:srgbClr val="038CDC"/>
            </a:solidFill>
            <a:ln>
              <a:noFill/>
            </a:ln>
            <a:extLst/>
          </p:spPr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 eaLnBrk="1" latinLnBrk="0" hangingPunct="1"/>
              <a:r>
                <a:rPr lang="ko-KR" altLang="en-US" sz="1000" dirty="0">
                  <a:solidFill>
                    <a:srgbClr val="FFFFF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Times New Roman" panose="02020603050405020304" pitchFamily="18" charset="0"/>
                </a:rPr>
                <a:t>장애접수</a:t>
              </a:r>
            </a:p>
          </p:txBody>
        </p:sp>
        <p:sp>
          <p:nvSpPr>
            <p:cNvPr id="203" name="Rectangle 64" descr="흐름도01"/>
            <p:cNvSpPr>
              <a:spLocks noChangeArrowheads="1"/>
            </p:cNvSpPr>
            <p:nvPr/>
          </p:nvSpPr>
          <p:spPr bwMode="auto">
            <a:xfrm>
              <a:off x="6823588" y="6187041"/>
              <a:ext cx="735997" cy="224274"/>
            </a:xfrm>
            <a:prstGeom prst="roundRect">
              <a:avLst>
                <a:gd name="adj" fmla="val 16667"/>
              </a:avLst>
            </a:prstGeom>
            <a:solidFill>
              <a:srgbClr val="038CDC"/>
            </a:solidFill>
            <a:ln>
              <a:noFill/>
            </a:ln>
            <a:extLst/>
          </p:spPr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 eaLnBrk="1" latinLnBrk="0" hangingPunct="1"/>
              <a:r>
                <a:rPr lang="ko-KR" altLang="en-US" sz="1000" dirty="0">
                  <a:solidFill>
                    <a:srgbClr val="FFFFF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Times New Roman" panose="02020603050405020304" pitchFamily="18" charset="0"/>
                </a:rPr>
                <a:t>장애처리</a:t>
              </a:r>
            </a:p>
          </p:txBody>
        </p:sp>
        <p:sp>
          <p:nvSpPr>
            <p:cNvPr id="205" name="Rectangle 76" descr="흐름도01"/>
            <p:cNvSpPr>
              <a:spLocks noChangeArrowheads="1"/>
            </p:cNvSpPr>
            <p:nvPr/>
          </p:nvSpPr>
          <p:spPr bwMode="auto">
            <a:xfrm>
              <a:off x="7834180" y="6187041"/>
              <a:ext cx="735997" cy="224274"/>
            </a:xfrm>
            <a:prstGeom prst="roundRect">
              <a:avLst>
                <a:gd name="adj" fmla="val 16667"/>
              </a:avLst>
            </a:prstGeom>
            <a:solidFill>
              <a:srgbClr val="038CDC"/>
            </a:solidFill>
            <a:ln>
              <a:noFill/>
            </a:ln>
            <a:extLst/>
          </p:spPr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 eaLnBrk="1" latinLnBrk="0" hangingPunct="1"/>
              <a:r>
                <a:rPr lang="ko-KR" altLang="en-US" sz="1000" dirty="0">
                  <a:solidFill>
                    <a:srgbClr val="FFFFF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Times New Roman" panose="02020603050405020304" pitchFamily="18" charset="0"/>
                </a:rPr>
                <a:t>장애관리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56306" y="2528900"/>
            <a:ext cx="3984626" cy="3808234"/>
            <a:chOff x="255738" y="2643584"/>
            <a:chExt cx="3984626" cy="3808234"/>
          </a:xfrm>
        </p:grpSpPr>
        <p:sp>
          <p:nvSpPr>
            <p:cNvPr id="134" name="직사각형 133"/>
            <p:cNvSpPr/>
            <p:nvPr/>
          </p:nvSpPr>
          <p:spPr bwMode="auto">
            <a:xfrm>
              <a:off x="1125689" y="4534298"/>
              <a:ext cx="3114675" cy="86582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>
                <a:solidFill>
                  <a:srgbClr val="F2F2F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35" name="직사각형 134"/>
            <p:cNvSpPr/>
            <p:nvPr/>
          </p:nvSpPr>
          <p:spPr bwMode="auto">
            <a:xfrm>
              <a:off x="1125689" y="2671190"/>
              <a:ext cx="3114675" cy="865822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>
                <a:solidFill>
                  <a:srgbClr val="F2F2F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1125689" y="3584693"/>
              <a:ext cx="3114675" cy="865822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en-US" sz="1000" kern="0" dirty="0">
                <a:solidFill>
                  <a:srgbClr val="F2F2F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1125689" y="5467867"/>
              <a:ext cx="3114675" cy="865822"/>
            </a:xfrm>
            <a:prstGeom prst="rect">
              <a:avLst/>
            </a:prstGeom>
            <a:solidFill>
              <a:srgbClr val="EAEAEA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algn="ctr" latinLnBrk="0">
                <a:defRPr/>
              </a:pPr>
              <a:endParaRPr lang="ko-KR" altLang="en-US" sz="1000" kern="0" dirty="0">
                <a:solidFill>
                  <a:srgbClr val="F2F2F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51" name="Text Box 697"/>
            <p:cNvSpPr txBox="1">
              <a:spLocks noChangeArrowheads="1"/>
            </p:cNvSpPr>
            <p:nvPr/>
          </p:nvSpPr>
          <p:spPr bwMode="ltGray">
            <a:xfrm>
              <a:off x="1176181" y="2881287"/>
              <a:ext cx="2971146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marL="85725" indent="-85725" eaLnBrk="1" latinLnBrk="0" hangingPunct="1">
                <a:spcAft>
                  <a:spcPts val="800"/>
                </a:spcAft>
                <a:buClr>
                  <a:srgbClr val="96969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 smtClean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운영 인력의 일원화된 </a:t>
              </a:r>
              <a:r>
                <a:rPr lang="ko-KR" altLang="en-US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장애 관리지원 체계</a:t>
              </a:r>
            </a:p>
            <a:p>
              <a:pPr marL="85725" indent="-85725" eaLnBrk="1" latinLnBrk="0" hangingPunct="1">
                <a:spcAft>
                  <a:spcPts val="800"/>
                </a:spcAft>
                <a:buClr>
                  <a:srgbClr val="96969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야간 및 공휴일에도 안정화 인력을 통한 장애접수 체계</a:t>
              </a:r>
            </a:p>
          </p:txBody>
        </p:sp>
        <p:sp>
          <p:nvSpPr>
            <p:cNvPr id="154" name="Text Box 697"/>
            <p:cNvSpPr txBox="1">
              <a:spLocks noChangeArrowheads="1"/>
            </p:cNvSpPr>
            <p:nvPr/>
          </p:nvSpPr>
          <p:spPr bwMode="ltGray">
            <a:xfrm>
              <a:off x="1192964" y="3731307"/>
              <a:ext cx="2955137" cy="564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marL="85725" indent="-85725" latinLnBrk="0">
                <a:spcAft>
                  <a:spcPts val="800"/>
                </a:spcAft>
                <a:buClr>
                  <a:srgbClr val="96969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 smtClean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장애 처리 </a:t>
              </a:r>
              <a:r>
                <a:rPr lang="ko-KR" altLang="en-US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프로세스를 준수하여 신속한 장애 처리</a:t>
              </a:r>
            </a:p>
            <a:p>
              <a:pPr marL="85725" indent="-85725" latinLnBrk="0">
                <a:spcAft>
                  <a:spcPts val="800"/>
                </a:spcAft>
                <a:buClr>
                  <a:srgbClr val="96969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 smtClean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운영 </a:t>
              </a:r>
              <a:r>
                <a:rPr lang="ko-KR" altLang="en-US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인력에 의한 </a:t>
              </a:r>
              <a:r>
                <a:rPr lang="en-US" altLang="ko-KR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</a:t>
              </a:r>
              <a:r>
                <a:rPr lang="ko-KR" altLang="en-US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차 </a:t>
              </a:r>
              <a:r>
                <a:rPr lang="ko-KR" altLang="en-US" sz="1000" dirty="0" smtClean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장애 조치 </a:t>
              </a:r>
              <a:r>
                <a:rPr lang="ko-KR" altLang="en-US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후 </a:t>
              </a:r>
              <a:r>
                <a:rPr lang="ko-KR" altLang="en-US" sz="1000" dirty="0" smtClean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미처리 </a:t>
              </a:r>
              <a:r>
                <a:rPr lang="ko-KR" altLang="en-US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장애에 대하여 공급사 인력에 의한 </a:t>
              </a:r>
              <a:r>
                <a:rPr lang="en-US" altLang="ko-KR" sz="1000" dirty="0" smtClean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</a:t>
              </a:r>
              <a:r>
                <a:rPr lang="ko-KR" altLang="en-US" sz="1000" dirty="0" smtClean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차 기술지원</a:t>
              </a:r>
              <a:endParaRPr lang="ko-KR" altLang="en-US" sz="1000" dirty="0"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56" name="Text Box 697"/>
            <p:cNvSpPr txBox="1">
              <a:spLocks noChangeArrowheads="1"/>
            </p:cNvSpPr>
            <p:nvPr/>
          </p:nvSpPr>
          <p:spPr bwMode="ltGray">
            <a:xfrm>
              <a:off x="1192964" y="4664943"/>
              <a:ext cx="2955138" cy="564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marL="85725" indent="-85725" latinLnBrk="0">
                <a:spcAft>
                  <a:spcPts val="800"/>
                </a:spcAft>
                <a:buClr>
                  <a:srgbClr val="96969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안정된 운영을 위한 장애처리</a:t>
              </a:r>
              <a:r>
                <a:rPr lang="en-US" altLang="ko-KR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1000" dirty="0" smtClean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장애유형별</a:t>
              </a:r>
              <a:r>
                <a:rPr lang="en-US" altLang="ko-KR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000" dirty="0" smtClean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장비별</a:t>
              </a:r>
              <a:r>
                <a:rPr lang="en-US" altLang="ko-KR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 </a:t>
              </a:r>
              <a:r>
                <a:rPr lang="ko-KR" altLang="en-US" sz="1000" dirty="0" smtClean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및 조치 내역 </a:t>
              </a:r>
              <a:r>
                <a:rPr lang="ko-KR" altLang="en-US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관리</a:t>
              </a:r>
            </a:p>
            <a:p>
              <a:pPr marL="85725" indent="-85725" latinLnBrk="0">
                <a:spcAft>
                  <a:spcPts val="800"/>
                </a:spcAft>
                <a:buClr>
                  <a:srgbClr val="96969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 smtClean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장애 조치 내역을 </a:t>
              </a:r>
              <a:r>
                <a:rPr lang="ko-KR" altLang="en-US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활용한 </a:t>
              </a:r>
              <a:r>
                <a:rPr lang="ko-KR" altLang="en-US" sz="1000" dirty="0" smtClean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운영 매뉴얼 </a:t>
              </a:r>
              <a:r>
                <a:rPr lang="ko-KR" altLang="en-US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업데이트</a:t>
              </a:r>
            </a:p>
          </p:txBody>
        </p:sp>
        <p:sp>
          <p:nvSpPr>
            <p:cNvPr id="157" name="Text Box 697"/>
            <p:cNvSpPr txBox="1">
              <a:spLocks noChangeArrowheads="1"/>
            </p:cNvSpPr>
            <p:nvPr/>
          </p:nvSpPr>
          <p:spPr bwMode="ltGray">
            <a:xfrm>
              <a:off x="1192964" y="5659478"/>
              <a:ext cx="2955137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charset="-127"/>
                  <a:cs typeface="+mn-cs"/>
                </a:defRPr>
              </a:lvl9pPr>
            </a:lstStyle>
            <a:p>
              <a:pPr marL="85725" indent="-85725" latinLnBrk="0">
                <a:spcAft>
                  <a:spcPts val="800"/>
                </a:spcAft>
                <a:buClr>
                  <a:srgbClr val="96969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 smtClean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운영 인력의 </a:t>
              </a:r>
              <a:r>
                <a:rPr lang="ko-KR" altLang="en-US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주기적인 모니터링 수행</a:t>
              </a:r>
            </a:p>
            <a:p>
              <a:pPr marL="85725" indent="-85725" latinLnBrk="0">
                <a:spcAft>
                  <a:spcPts val="800"/>
                </a:spcAft>
                <a:buClr>
                  <a:srgbClr val="96969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자주 발생되는 </a:t>
              </a:r>
              <a:r>
                <a:rPr lang="ko-KR" altLang="en-US" sz="1000" dirty="0" smtClean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장애 대상 </a:t>
              </a:r>
              <a:r>
                <a:rPr lang="ko-KR" altLang="en-US" sz="1000" dirty="0">
                  <a:solidFill>
                    <a:srgbClr val="33333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집중 모니터링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255738" y="2643584"/>
              <a:ext cx="719335" cy="3808234"/>
              <a:chOff x="255738" y="2643584"/>
              <a:chExt cx="719335" cy="3808234"/>
            </a:xfrm>
          </p:grpSpPr>
          <p:sp>
            <p:nvSpPr>
              <p:cNvPr id="146" name="AutoShape 98"/>
              <p:cNvSpPr>
                <a:spLocks noChangeArrowheads="1"/>
              </p:cNvSpPr>
              <p:nvPr/>
            </p:nvSpPr>
            <p:spPr bwMode="gray">
              <a:xfrm rot="5400000">
                <a:off x="114686" y="2784636"/>
                <a:ext cx="1001440" cy="719335"/>
              </a:xfrm>
              <a:prstGeom prst="homePlate">
                <a:avLst>
                  <a:gd name="adj" fmla="val 19806"/>
                </a:avLst>
              </a:prstGeom>
              <a:solidFill>
                <a:srgbClr val="CCE0F0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9049" dir="2700000" algn="ctr" rotWithShape="0">
                  <a:srgbClr val="DDDDDD"/>
                </a:outerShdw>
              </a:effectLst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 defTabSz="882650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000" b="1" kern="0" dirty="0">
                  <a:solidFill>
                    <a:srgbClr val="00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sp>
            <p:nvSpPr>
              <p:cNvPr id="148" name="AutoShape 99"/>
              <p:cNvSpPr>
                <a:spLocks noChangeArrowheads="1"/>
              </p:cNvSpPr>
              <p:nvPr/>
            </p:nvSpPr>
            <p:spPr bwMode="gray">
              <a:xfrm rot="5400000">
                <a:off x="114686" y="4655832"/>
                <a:ext cx="1001440" cy="719335"/>
              </a:xfrm>
              <a:prstGeom prst="chevron">
                <a:avLst>
                  <a:gd name="adj" fmla="val 18695"/>
                </a:avLst>
              </a:prstGeom>
              <a:solidFill>
                <a:srgbClr val="8BB8DD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9049" dir="2700000" algn="ctr" rotWithShape="0">
                  <a:srgbClr val="DDDDDD"/>
                </a:outerShdw>
              </a:effectLst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 defTabSz="882650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000" b="1" kern="0" dirty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sp>
            <p:nvSpPr>
              <p:cNvPr id="149" name="AutoShape 100"/>
              <p:cNvSpPr>
                <a:spLocks noChangeArrowheads="1"/>
              </p:cNvSpPr>
              <p:nvPr/>
            </p:nvSpPr>
            <p:spPr bwMode="gray">
              <a:xfrm rot="5400000">
                <a:off x="114686" y="3720234"/>
                <a:ext cx="1001440" cy="719335"/>
              </a:xfrm>
              <a:prstGeom prst="chevron">
                <a:avLst>
                  <a:gd name="adj" fmla="val 18729"/>
                </a:avLst>
              </a:prstGeom>
              <a:solidFill>
                <a:srgbClr val="A8CAE6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9049" dir="2700000" algn="ctr" rotWithShape="0">
                  <a:srgbClr val="DDDDDD"/>
                </a:outerShdw>
              </a:effectLst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 defTabSz="882650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000" b="1" kern="0" dirty="0">
                  <a:solidFill>
                    <a:srgbClr val="000000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sp>
            <p:nvSpPr>
              <p:cNvPr id="150" name="AutoShape 101"/>
              <p:cNvSpPr>
                <a:spLocks noChangeArrowheads="1"/>
              </p:cNvSpPr>
              <p:nvPr/>
            </p:nvSpPr>
            <p:spPr bwMode="gray">
              <a:xfrm rot="5400000">
                <a:off x="114686" y="5591430"/>
                <a:ext cx="1001440" cy="719335"/>
              </a:xfrm>
              <a:prstGeom prst="chevron">
                <a:avLst>
                  <a:gd name="adj" fmla="val 17803"/>
                </a:avLst>
              </a:prstGeom>
              <a:solidFill>
                <a:srgbClr val="5396CD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>
                <a:outerShdw dist="19049" dir="2700000" algn="ctr" rotWithShape="0">
                  <a:srgbClr val="DDDDDD"/>
                </a:outerShdw>
              </a:effectLst>
            </p:spPr>
            <p:txBody>
              <a:bodyPr lIns="0" tIns="0" rIns="0" bIns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 defTabSz="882650"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000" b="1" kern="0" dirty="0">
                  <a:solidFill>
                    <a:srgbClr val="FFFFFF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sp>
            <p:nvSpPr>
              <p:cNvPr id="171" name="Rectangle 89"/>
              <p:cNvSpPr>
                <a:spLocks noChangeArrowheads="1"/>
              </p:cNvSpPr>
              <p:nvPr/>
            </p:nvSpPr>
            <p:spPr bwMode="auto">
              <a:xfrm>
                <a:off x="390987" y="2996952"/>
                <a:ext cx="44884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 type="triangle" w="sm" len="sm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 eaLnBrk="1" latinLnBrk="0" hangingPunct="1"/>
                <a:r>
                  <a:rPr lang="ko-KR" altLang="en-US" sz="1000" dirty="0">
                    <a:solidFill>
                      <a:srgbClr val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장애접수</a:t>
                </a:r>
              </a:p>
            </p:txBody>
          </p:sp>
          <p:sp>
            <p:nvSpPr>
              <p:cNvPr id="172" name="Rectangle 89"/>
              <p:cNvSpPr>
                <a:spLocks noChangeArrowheads="1"/>
              </p:cNvSpPr>
              <p:nvPr/>
            </p:nvSpPr>
            <p:spPr bwMode="auto">
              <a:xfrm>
                <a:off x="390887" y="3953768"/>
                <a:ext cx="44884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 type="triangle" w="sm" len="sm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 eaLnBrk="1" latinLnBrk="0" hangingPunct="1"/>
                <a:r>
                  <a:rPr lang="ko-KR" altLang="en-US" sz="1000" dirty="0">
                    <a:solidFill>
                      <a:srgbClr val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장애처리</a:t>
                </a:r>
              </a:p>
            </p:txBody>
          </p:sp>
          <p:sp>
            <p:nvSpPr>
              <p:cNvPr id="173" name="Rectangle 89"/>
              <p:cNvSpPr>
                <a:spLocks noChangeArrowheads="1"/>
              </p:cNvSpPr>
              <p:nvPr/>
            </p:nvSpPr>
            <p:spPr bwMode="auto">
              <a:xfrm>
                <a:off x="390887" y="4910584"/>
                <a:ext cx="44884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 type="triangle" w="sm" len="sm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000" kern="0" dirty="0">
                    <a:solidFill>
                      <a:srgbClr val="FFFFFF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장애관리</a:t>
                </a:r>
              </a:p>
            </p:txBody>
          </p:sp>
          <p:sp>
            <p:nvSpPr>
              <p:cNvPr id="174" name="Rectangle 89"/>
              <p:cNvSpPr>
                <a:spLocks noChangeArrowheads="1"/>
              </p:cNvSpPr>
              <p:nvPr/>
            </p:nvSpPr>
            <p:spPr bwMode="auto">
              <a:xfrm>
                <a:off x="390887" y="5867400"/>
                <a:ext cx="448842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 type="triangle" w="sm" len="sm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000" kern="0" dirty="0">
                    <a:solidFill>
                      <a:srgbClr val="FFFFFF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모니터링</a:t>
                </a:r>
              </a:p>
            </p:txBody>
          </p:sp>
        </p:grpSp>
      </p:grpSp>
      <p:sp>
        <p:nvSpPr>
          <p:cNvPr id="223" name="Rectangle 4">
            <a:extLst>
              <a:ext uri="{FF2B5EF4-FFF2-40B4-BE49-F238E27FC236}">
                <a16:creationId xmlns:a16="http://schemas.microsoft.com/office/drawing/2014/main" id="{75D3CBA9-3AC5-4209-B81A-857A8B041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68" y="2456892"/>
            <a:ext cx="4249157" cy="3943908"/>
          </a:xfrm>
          <a:prstGeom prst="rect">
            <a:avLst/>
          </a:prstGeom>
          <a:noFill/>
          <a:ln w="2857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37" name="Rt2">
            <a:extLst>
              <a:ext uri="{FF2B5EF4-FFF2-40B4-BE49-F238E27FC236}">
                <a16:creationId xmlns:a16="http://schemas.microsoft.com/office/drawing/2014/main" id="{C79D16C7-D0F7-4F3D-811C-236EBFF1165B}"/>
              </a:ext>
            </a:extLst>
          </p:cNvPr>
          <p:cNvGrpSpPr/>
          <p:nvPr/>
        </p:nvGrpSpPr>
        <p:grpSpPr>
          <a:xfrm>
            <a:off x="395515" y="2180126"/>
            <a:ext cx="1348314" cy="169277"/>
            <a:chOff x="307914" y="1927833"/>
            <a:chExt cx="1348314" cy="169277"/>
          </a:xfrm>
        </p:grpSpPr>
        <p:sp>
          <p:nvSpPr>
            <p:cNvPr id="238" name="Text Box 63">
              <a:extLst>
                <a:ext uri="{FF2B5EF4-FFF2-40B4-BE49-F238E27FC236}">
                  <a16:creationId xmlns:a16="http://schemas.microsoft.com/office/drawing/2014/main" id="{81527D9D-D784-40D9-8789-FBC6639BD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08" y="1927833"/>
              <a:ext cx="113172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457200">
                <a:spcBef>
                  <a:spcPct val="50000"/>
                </a:spcBef>
                <a:defRPr/>
              </a:pP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장애 처리 대응 절차</a:t>
              </a:r>
              <a:endParaRPr lang="ko-KR" altLang="en-US" sz="110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239" name="Group 172">
              <a:extLst>
                <a:ext uri="{FF2B5EF4-FFF2-40B4-BE49-F238E27FC236}">
                  <a16:creationId xmlns:a16="http://schemas.microsoft.com/office/drawing/2014/main" id="{509A09E3-DC14-4B6A-BE1A-710DFEEDE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14" y="1932546"/>
              <a:ext cx="144463" cy="144463"/>
              <a:chOff x="476" y="1697"/>
              <a:chExt cx="91" cy="91"/>
            </a:xfrm>
          </p:grpSpPr>
          <p:grpSp>
            <p:nvGrpSpPr>
              <p:cNvPr id="240" name="Group 171">
                <a:extLst>
                  <a:ext uri="{FF2B5EF4-FFF2-40B4-BE49-F238E27FC236}">
                    <a16:creationId xmlns:a16="http://schemas.microsoft.com/office/drawing/2014/main" id="{3CC7008B-320B-4516-83A9-0D61F99F7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" y="1697"/>
                <a:ext cx="91" cy="91"/>
                <a:chOff x="476" y="1697"/>
                <a:chExt cx="91" cy="91"/>
              </a:xfrm>
            </p:grpSpPr>
            <p:sp>
              <p:nvSpPr>
                <p:cNvPr id="242" name="Oval 64">
                  <a:extLst>
                    <a:ext uri="{FF2B5EF4-FFF2-40B4-BE49-F238E27FC236}">
                      <a16:creationId xmlns:a16="http://schemas.microsoft.com/office/drawing/2014/main" id="{ABC7F0AA-21AC-4217-AED1-55A73FFF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" y="1697"/>
                  <a:ext cx="91" cy="91"/>
                </a:xfrm>
                <a:prstGeom prst="ellipse">
                  <a:avLst/>
                </a:prstGeom>
                <a:solidFill>
                  <a:srgbClr val="BD003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43" name="Arc 170">
                  <a:extLst>
                    <a:ext uri="{FF2B5EF4-FFF2-40B4-BE49-F238E27FC236}">
                      <a16:creationId xmlns:a16="http://schemas.microsoft.com/office/drawing/2014/main" id="{A6930676-5702-426A-BAFB-78B9A7E57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" y="1697"/>
                  <a:ext cx="91" cy="4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1 h 21601"/>
                    <a:gd name="T2" fmla="*/ 43200 w 43200"/>
                    <a:gd name="T3" fmla="*/ 21600 h 21601"/>
                    <a:gd name="T4" fmla="*/ 21600 w 43200"/>
                    <a:gd name="T5" fmla="*/ 21600 h 21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1" fill="none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1601" stroke="0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bg1">
                    <a:alpha val="1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41" name="AutoShape 155">
                <a:extLst>
                  <a:ext uri="{FF2B5EF4-FFF2-40B4-BE49-F238E27FC236}">
                    <a16:creationId xmlns:a16="http://schemas.microsoft.com/office/drawing/2014/main" id="{F43F8682-B92A-48D6-BD75-DB686C9F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05" y="1723"/>
                <a:ext cx="46" cy="4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244" name="Rt2">
            <a:extLst>
              <a:ext uri="{FF2B5EF4-FFF2-40B4-BE49-F238E27FC236}">
                <a16:creationId xmlns:a16="http://schemas.microsoft.com/office/drawing/2014/main" id="{C79D16C7-D0F7-4F3D-811C-236EBFF1165B}"/>
              </a:ext>
            </a:extLst>
          </p:cNvPr>
          <p:cNvGrpSpPr/>
          <p:nvPr/>
        </p:nvGrpSpPr>
        <p:grpSpPr>
          <a:xfrm>
            <a:off x="4634059" y="2187864"/>
            <a:ext cx="2153022" cy="169277"/>
            <a:chOff x="307914" y="1927833"/>
            <a:chExt cx="2153022" cy="169277"/>
          </a:xfrm>
        </p:grpSpPr>
        <p:sp>
          <p:nvSpPr>
            <p:cNvPr id="245" name="Text Box 63">
              <a:extLst>
                <a:ext uri="{FF2B5EF4-FFF2-40B4-BE49-F238E27FC236}">
                  <a16:creationId xmlns:a16="http://schemas.microsoft.com/office/drawing/2014/main" id="{81527D9D-D784-40D9-8789-FBC6639BD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08" y="1927833"/>
              <a:ext cx="1936428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457200">
                <a:spcBef>
                  <a:spcPct val="50000"/>
                </a:spcBef>
                <a:defRPr/>
              </a:pP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업무영향도에 따른 장애대응 방안</a:t>
              </a:r>
              <a:endParaRPr lang="ko-KR" altLang="en-US" sz="110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246" name="Group 172">
              <a:extLst>
                <a:ext uri="{FF2B5EF4-FFF2-40B4-BE49-F238E27FC236}">
                  <a16:creationId xmlns:a16="http://schemas.microsoft.com/office/drawing/2014/main" id="{509A09E3-DC14-4B6A-BE1A-710DFEEDE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14" y="1932546"/>
              <a:ext cx="144463" cy="144463"/>
              <a:chOff x="476" y="1697"/>
              <a:chExt cx="91" cy="91"/>
            </a:xfrm>
          </p:grpSpPr>
          <p:grpSp>
            <p:nvGrpSpPr>
              <p:cNvPr id="247" name="Group 171">
                <a:extLst>
                  <a:ext uri="{FF2B5EF4-FFF2-40B4-BE49-F238E27FC236}">
                    <a16:creationId xmlns:a16="http://schemas.microsoft.com/office/drawing/2014/main" id="{3CC7008B-320B-4516-83A9-0D61F99F7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" y="1697"/>
                <a:ext cx="91" cy="91"/>
                <a:chOff x="476" y="1697"/>
                <a:chExt cx="91" cy="91"/>
              </a:xfrm>
            </p:grpSpPr>
            <p:sp>
              <p:nvSpPr>
                <p:cNvPr id="249" name="Oval 64">
                  <a:extLst>
                    <a:ext uri="{FF2B5EF4-FFF2-40B4-BE49-F238E27FC236}">
                      <a16:creationId xmlns:a16="http://schemas.microsoft.com/office/drawing/2014/main" id="{ABC7F0AA-21AC-4217-AED1-55A73FFF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" y="1697"/>
                  <a:ext cx="91" cy="91"/>
                </a:xfrm>
                <a:prstGeom prst="ellipse">
                  <a:avLst/>
                </a:prstGeom>
                <a:solidFill>
                  <a:srgbClr val="BD003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50" name="Arc 170">
                  <a:extLst>
                    <a:ext uri="{FF2B5EF4-FFF2-40B4-BE49-F238E27FC236}">
                      <a16:creationId xmlns:a16="http://schemas.microsoft.com/office/drawing/2014/main" id="{A6930676-5702-426A-BAFB-78B9A7E57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" y="1697"/>
                  <a:ext cx="91" cy="4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1 h 21601"/>
                    <a:gd name="T2" fmla="*/ 43200 w 43200"/>
                    <a:gd name="T3" fmla="*/ 21600 h 21601"/>
                    <a:gd name="T4" fmla="*/ 21600 w 43200"/>
                    <a:gd name="T5" fmla="*/ 21600 h 21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1" fill="none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1601" stroke="0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bg1">
                    <a:alpha val="1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248" name="AutoShape 155">
                <a:extLst>
                  <a:ext uri="{FF2B5EF4-FFF2-40B4-BE49-F238E27FC236}">
                    <a16:creationId xmlns:a16="http://schemas.microsoft.com/office/drawing/2014/main" id="{F43F8682-B92A-48D6-BD75-DB686C9F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05" y="1723"/>
                <a:ext cx="46" cy="4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9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백업 방안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9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15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</p:spPr>
        <p:txBody>
          <a:bodyPr/>
          <a:lstStyle/>
          <a:p>
            <a:r>
              <a:rPr lang="en-US" altLang="ko-KR" dirty="0" smtClean="0"/>
              <a:t>1.3.1 </a:t>
            </a:r>
            <a:r>
              <a:rPr lang="ko-KR" altLang="en-US" dirty="0"/>
              <a:t>백업 방안</a:t>
            </a:r>
          </a:p>
        </p:txBody>
      </p:sp>
      <p:sp>
        <p:nvSpPr>
          <p:cNvPr id="16" name="Rt9">
            <a:extLst>
              <a:ext uri="{FF2B5EF4-FFF2-40B4-BE49-F238E27FC236}">
                <a16:creationId xmlns:a16="http://schemas.microsoft.com/office/drawing/2014/main" id="{A8090357-3C46-4F0F-94A5-8246A418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76" y="656692"/>
            <a:ext cx="108843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1.3  </a:t>
            </a:r>
            <a:r>
              <a:rPr lang="ko-KR" altLang="en-US" sz="10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백업 및 복구 방안</a:t>
            </a:r>
            <a:endParaRPr lang="ko-KR" altLang="en-US" sz="1000" spc="-4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LcS5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350999"/>
            <a:ext cx="9433048" cy="203133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자원의 장애 또는 기타 사유로 인한 피해를 최소화하기 위하여 고객사의 백업 정책 및 절차를 준수하여 백업을 수행합니다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en-US" altLang="ko-KR" dirty="0" smtClean="0"/>
              <a:t>- </a:t>
            </a:r>
            <a:fld id="{5080F18F-8FA1-457B-8D63-4476336D8DB6}" type="slidenum">
              <a:rPr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19973"/>
              </p:ext>
            </p:extLst>
          </p:nvPr>
        </p:nvGraphicFramePr>
        <p:xfrm>
          <a:off x="401004" y="2492970"/>
          <a:ext cx="9144001" cy="3888357"/>
        </p:xfrm>
        <a:graphic>
          <a:graphicData uri="http://schemas.openxmlformats.org/drawingml/2006/table">
            <a:tbl>
              <a:tblPr/>
              <a:tblGrid>
                <a:gridCol w="1419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487"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0066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굴림" pitchFamily="50" charset="-127"/>
                        </a:rPr>
                        <a:t>백업 항목</a:t>
                      </a:r>
                    </a:p>
                  </a:txBody>
                  <a:tcPr marL="46800" marR="46800" marT="46800" marB="46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0066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굴림" pitchFamily="50" charset="-127"/>
                        </a:rPr>
                        <a:t>백업 내용</a:t>
                      </a:r>
                    </a:p>
                  </a:txBody>
                  <a:tcPr marL="46800" marR="468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0066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굴림" pitchFamily="50" charset="-127"/>
                        </a:rPr>
                        <a:t>백업 흐름도</a:t>
                      </a:r>
                    </a:p>
                  </a:txBody>
                  <a:tcPr marL="46800" marR="468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91"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0066FF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굴림" pitchFamily="50" charset="-127"/>
                        </a:rPr>
                        <a:t>데이터베이스 백업</a:t>
                      </a:r>
                    </a:p>
                  </a:txBody>
                  <a:tcPr marL="46800" marR="46800" marT="46800" marB="46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ko-KR" altLang="en-US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데이터베이스 데이터 파일</a:t>
                      </a:r>
                    </a:p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ko-KR" altLang="en-US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아카이브 로그 파일</a:t>
                      </a:r>
                    </a:p>
                  </a:txBody>
                  <a:tcPr marL="86400" marR="468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92075" marR="0" lvl="0" indent="-92075" algn="l" defTabSz="968375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46800" marR="468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018"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0066FF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굴림" pitchFamily="50" charset="-127"/>
                        </a:rPr>
                        <a:t>어플리케이션 및 </a:t>
                      </a:r>
                      <a:endParaRPr kumimoji="1" lang="en-US" altLang="ko-KR" sz="1000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0066FF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굴림" pitchFamily="50" charset="-127"/>
                        </a:rPr>
                        <a:t>소스 백업</a:t>
                      </a:r>
                    </a:p>
                  </a:txBody>
                  <a:tcPr marL="46800" marR="46800" marT="46800" marB="46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ko-KR" altLang="en-US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응용소프트웨어</a:t>
                      </a:r>
                      <a:r>
                        <a:rPr kumimoji="1" lang="en-US" altLang="ko-KR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,</a:t>
                      </a:r>
                      <a:r>
                        <a:rPr kumimoji="1" lang="en-US" altLang="ko-KR" sz="1000" kern="1200" baseline="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 </a:t>
                      </a:r>
                      <a:r>
                        <a:rPr kumimoji="1" lang="ko-KR" altLang="en-US" sz="1000" kern="1200" baseline="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데이터</a:t>
                      </a:r>
                      <a:r>
                        <a:rPr kumimoji="1" lang="en-US" altLang="ko-KR" sz="1000" kern="1200" baseline="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000" kern="1200" baseline="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설정</a:t>
                      </a:r>
                      <a:r>
                        <a:rPr kumimoji="1" lang="en-US" altLang="ko-KR" sz="1000" kern="1200" baseline="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000" kern="1200" baseline="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로그 등 파일</a:t>
                      </a:r>
                      <a:endParaRPr kumimoji="1" lang="en-US" altLang="ko-KR" sz="1000" kern="1200" baseline="0" noProof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굴림" pitchFamily="50" charset="-127"/>
                      </a:endParaRPr>
                    </a:p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ko-KR" altLang="en-US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개발</a:t>
                      </a:r>
                      <a:r>
                        <a:rPr kumimoji="1" lang="en-US" altLang="ko-KR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/</a:t>
                      </a:r>
                      <a:r>
                        <a:rPr kumimoji="1" lang="ko-KR" altLang="en-US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운영 소스파일</a:t>
                      </a:r>
                    </a:p>
                  </a:txBody>
                  <a:tcPr marL="86400" marR="468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92075" marR="0" lvl="0" indent="-92075" algn="l" defTabSz="968375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endParaRPr kumimoji="1" lang="en-US" altLang="ko-KR" sz="9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86400" marR="86400" marT="46800" marB="4680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0061"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0066FF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굴림" pitchFamily="50" charset="-127"/>
                        </a:rPr>
                        <a:t>시스템 백업</a:t>
                      </a:r>
                    </a:p>
                  </a:txBody>
                  <a:tcPr marL="46800" marR="46800" marT="46800" marB="46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en-US" altLang="ko-KR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OS, </a:t>
                      </a:r>
                      <a:r>
                        <a:rPr kumimoji="1" lang="ko-KR" altLang="en-US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시스템 구성정보</a:t>
                      </a:r>
                      <a:r>
                        <a:rPr kumimoji="1" lang="en-US" altLang="ko-KR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시스템 로그 등 파일</a:t>
                      </a:r>
                      <a:endParaRPr kumimoji="1" lang="en-US" altLang="ko-KR" sz="1000" kern="1200" noProof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굴림" pitchFamily="50" charset="-127"/>
                      </a:endParaRPr>
                    </a:p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en-US" altLang="ko-KR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Oracle, JEUS </a:t>
                      </a:r>
                      <a:r>
                        <a:rPr kumimoji="1" lang="ko-KR" altLang="en-US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및 </a:t>
                      </a:r>
                      <a:r>
                        <a:rPr kumimoji="1" lang="en-US" altLang="ko-KR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WebtoB </a:t>
                      </a:r>
                      <a:r>
                        <a:rPr kumimoji="1" lang="ko-KR" altLang="en-US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등 시스템 </a:t>
                      </a:r>
                      <a:r>
                        <a:rPr kumimoji="1" lang="en-US" altLang="ko-KR" sz="1000" kern="1200" noProof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pitchFamily="50" charset="-127"/>
                        </a:rPr>
                        <a:t>SW</a:t>
                      </a:r>
                    </a:p>
                  </a:txBody>
                  <a:tcPr marL="86400" marR="468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92075" marR="0" lvl="0" indent="-92075" algn="l" defTabSz="968375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endParaRPr kumimoji="1" lang="ko-KR" altLang="en-US" sz="9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86400" marR="86400" marT="46800" marB="4680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6465168" y="3320988"/>
            <a:ext cx="2512075" cy="2667566"/>
            <a:chOff x="11370800" y="3761185"/>
            <a:chExt cx="2512075" cy="2667566"/>
          </a:xfrm>
        </p:grpSpPr>
        <p:sp>
          <p:nvSpPr>
            <p:cNvPr id="28" name="직사각형 27"/>
            <p:cNvSpPr/>
            <p:nvPr/>
          </p:nvSpPr>
          <p:spPr>
            <a:xfrm>
              <a:off x="11911919" y="4883704"/>
              <a:ext cx="45719" cy="616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9" name="AutoShape 80"/>
            <p:cNvSpPr>
              <a:spLocks noChangeArrowheads="1"/>
            </p:cNvSpPr>
            <p:nvPr/>
          </p:nvSpPr>
          <p:spPr bwMode="gray">
            <a:xfrm>
              <a:off x="11370800" y="5523600"/>
              <a:ext cx="1127048" cy="380903"/>
            </a:xfrm>
            <a:prstGeom prst="flowChartDecision">
              <a:avLst/>
            </a:prstGeom>
            <a:gradFill flip="none" rotWithShape="1">
              <a:gsLst>
                <a:gs pos="0">
                  <a:srgbClr val="B3DEFF"/>
                </a:gs>
                <a:gs pos="100000">
                  <a:srgbClr val="DDF0FF"/>
                </a:gs>
              </a:gsLst>
              <a:lin ang="16200000" scaled="1"/>
              <a:tileRect/>
            </a:gradFill>
            <a:ln w="6350">
              <a:solidFill>
                <a:srgbClr val="79C6FF"/>
              </a:solidFill>
              <a:round/>
              <a:headEnd/>
              <a:tailEnd/>
            </a:ln>
            <a:effectLst>
              <a:outerShdw blurRad="25400" dir="1584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SzPct val="80000"/>
              </a:pPr>
              <a:r>
                <a:rPr lang="ko-KR" altLang="en-US" sz="9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모니터링</a:t>
              </a:r>
              <a:endPara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0" name="AutoShape 191"/>
            <p:cNvSpPr>
              <a:spLocks noChangeArrowheads="1"/>
            </p:cNvSpPr>
            <p:nvPr/>
          </p:nvSpPr>
          <p:spPr bwMode="gray">
            <a:xfrm>
              <a:off x="11370800" y="3900750"/>
              <a:ext cx="1127048" cy="356074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outerShdw blurRad="25400" dir="1584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lIns="0" tIns="0" rIns="0" bIns="0" anchor="ctr"/>
            <a:lstStyle/>
            <a:p>
              <a:pPr algn="ctr">
                <a:buSzPct val="80000"/>
              </a:pPr>
              <a:r>
                <a:rPr lang="ko-KR" altLang="en-US" sz="9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백업정책수립</a:t>
              </a:r>
              <a:endPara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>
                <a:buSzPct val="80000"/>
              </a:pPr>
              <a:r>
                <a:rPr lang="en-US" altLang="ko-KR" sz="9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9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백업요청</a:t>
              </a:r>
              <a:r>
                <a:rPr lang="en-US" altLang="ko-KR" sz="9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  <a:endPara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1" name="AutoShape 191"/>
            <p:cNvSpPr>
              <a:spLocks noChangeArrowheads="1"/>
            </p:cNvSpPr>
            <p:nvPr/>
          </p:nvSpPr>
          <p:spPr bwMode="gray">
            <a:xfrm>
              <a:off x="11370800" y="4554959"/>
              <a:ext cx="1127048" cy="232971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outerShdw blurRad="25400" dir="1584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lIns="0" tIns="0" rIns="0" bIns="0" anchor="ctr"/>
            <a:lstStyle/>
            <a:p>
              <a:pPr algn="ctr">
                <a:buSzPct val="80000"/>
              </a:pPr>
              <a:r>
                <a:rPr lang="ko-KR" altLang="en-US" sz="9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백업스케줄 작성</a:t>
              </a:r>
            </a:p>
          </p:txBody>
        </p:sp>
        <p:sp>
          <p:nvSpPr>
            <p:cNvPr id="32" name="AutoShape 191"/>
            <p:cNvSpPr>
              <a:spLocks noChangeArrowheads="1"/>
            </p:cNvSpPr>
            <p:nvPr/>
          </p:nvSpPr>
          <p:spPr bwMode="gray">
            <a:xfrm>
              <a:off x="11371496" y="5102792"/>
              <a:ext cx="1127048" cy="232971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outerShdw blurRad="25400" dir="1584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lIns="0" tIns="0" rIns="0" bIns="0" anchor="ctr"/>
            <a:lstStyle/>
            <a:p>
              <a:pPr algn="ctr">
                <a:buSzPct val="80000"/>
              </a:pPr>
              <a:r>
                <a:rPr lang="ko-KR" altLang="en-US" sz="9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백업수행</a:t>
              </a:r>
            </a:p>
          </p:txBody>
        </p:sp>
        <p:sp>
          <p:nvSpPr>
            <p:cNvPr id="33" name="AutoShape 191"/>
            <p:cNvSpPr>
              <a:spLocks noChangeArrowheads="1"/>
            </p:cNvSpPr>
            <p:nvPr/>
          </p:nvSpPr>
          <p:spPr bwMode="gray">
            <a:xfrm>
              <a:off x="11395880" y="6195780"/>
              <a:ext cx="1127048" cy="232971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outerShdw blurRad="25400" dir="1584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lIns="0" tIns="0" rIns="0" bIns="0" anchor="ctr"/>
            <a:lstStyle/>
            <a:p>
              <a:pPr algn="ctr">
                <a:buSzPct val="80000"/>
              </a:pPr>
              <a:r>
                <a:rPr lang="ko-KR" altLang="en-US" sz="9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장애조치</a:t>
              </a:r>
            </a:p>
          </p:txBody>
        </p:sp>
        <p:sp>
          <p:nvSpPr>
            <p:cNvPr id="34" name="AutoShape 191"/>
            <p:cNvSpPr>
              <a:spLocks noChangeArrowheads="1"/>
            </p:cNvSpPr>
            <p:nvPr/>
          </p:nvSpPr>
          <p:spPr bwMode="gray">
            <a:xfrm>
              <a:off x="12755827" y="6195780"/>
              <a:ext cx="1127048" cy="232971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outerShdw blurRad="25400" dir="1584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lIns="0" tIns="0" rIns="0" bIns="0" anchor="ctr"/>
            <a:lstStyle/>
            <a:p>
              <a:pPr algn="ctr">
                <a:buSzPct val="80000"/>
              </a:pPr>
              <a:r>
                <a:rPr lang="ko-KR" altLang="en-US" sz="9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백업 장비</a:t>
              </a:r>
              <a:r>
                <a:rPr lang="en-US" altLang="ko-KR" sz="9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9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보관</a:t>
              </a:r>
            </a:p>
          </p:txBody>
        </p:sp>
        <p:sp>
          <p:nvSpPr>
            <p:cNvPr id="35" name="AutoShape 191"/>
            <p:cNvSpPr>
              <a:spLocks noChangeArrowheads="1"/>
            </p:cNvSpPr>
            <p:nvPr/>
          </p:nvSpPr>
          <p:spPr bwMode="gray">
            <a:xfrm>
              <a:off x="12755827" y="4554958"/>
              <a:ext cx="1127048" cy="232971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outerShdw blurRad="25400" dir="1584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lIns="0" tIns="0" rIns="0" bIns="0" anchor="ctr"/>
            <a:lstStyle/>
            <a:p>
              <a:pPr algn="ctr">
                <a:buSzPct val="80000"/>
              </a:pPr>
              <a:r>
                <a:rPr lang="ko-KR" altLang="en-US" sz="9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백업 </a:t>
              </a:r>
              <a:r>
                <a:rPr lang="ko-KR" altLang="en-US" sz="9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대상 장비</a:t>
              </a:r>
              <a:r>
                <a:rPr lang="en-US" altLang="ko-KR" sz="9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9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준비</a:t>
              </a:r>
            </a:p>
          </p:txBody>
        </p:sp>
        <p:cxnSp>
          <p:nvCxnSpPr>
            <p:cNvPr id="36" name="직선 화살표 연결선 258"/>
            <p:cNvCxnSpPr/>
            <p:nvPr/>
          </p:nvCxnSpPr>
          <p:spPr bwMode="auto">
            <a:xfrm rot="16200000" flipH="1">
              <a:off x="11777241" y="4945013"/>
              <a:ext cx="314862" cy="69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258"/>
            <p:cNvCxnSpPr/>
            <p:nvPr/>
          </p:nvCxnSpPr>
          <p:spPr bwMode="auto">
            <a:xfrm rot="16200000" flipH="1">
              <a:off x="11777241" y="4405513"/>
              <a:ext cx="314862" cy="69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258"/>
            <p:cNvCxnSpPr>
              <a:endCxn id="29" idx="0"/>
            </p:cNvCxnSpPr>
            <p:nvPr/>
          </p:nvCxnSpPr>
          <p:spPr bwMode="auto">
            <a:xfrm rot="5400000">
              <a:off x="11840754" y="5429333"/>
              <a:ext cx="187837" cy="69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258"/>
            <p:cNvCxnSpPr>
              <a:stCxn id="29" idx="2"/>
            </p:cNvCxnSpPr>
            <p:nvPr/>
          </p:nvCxnSpPr>
          <p:spPr bwMode="auto">
            <a:xfrm rot="16200000" flipH="1">
              <a:off x="11795710" y="6043117"/>
              <a:ext cx="277230" cy="2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258"/>
            <p:cNvCxnSpPr>
              <a:stCxn id="29" idx="3"/>
            </p:cNvCxnSpPr>
            <p:nvPr/>
          </p:nvCxnSpPr>
          <p:spPr bwMode="auto">
            <a:xfrm>
              <a:off x="12497848" y="5714052"/>
              <a:ext cx="821503" cy="481728"/>
            </a:xfrm>
            <a:prstGeom prst="bentConnector2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258"/>
            <p:cNvCxnSpPr/>
            <p:nvPr/>
          </p:nvCxnSpPr>
          <p:spPr bwMode="auto">
            <a:xfrm rot="5400000">
              <a:off x="12575087" y="4170267"/>
              <a:ext cx="126603" cy="1361926"/>
            </a:xfrm>
            <a:prstGeom prst="bentConnector2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258"/>
            <p:cNvCxnSpPr/>
            <p:nvPr/>
          </p:nvCxnSpPr>
          <p:spPr bwMode="auto">
            <a:xfrm rot="10800000">
              <a:off x="11371496" y="5219278"/>
              <a:ext cx="24384" cy="1092988"/>
            </a:xfrm>
            <a:prstGeom prst="bentConnector3">
              <a:avLst>
                <a:gd name="adj1" fmla="val 1037500"/>
              </a:avLst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1106"/>
            <p:cNvSpPr txBox="1">
              <a:spLocks noChangeArrowheads="1"/>
            </p:cNvSpPr>
            <p:nvPr/>
          </p:nvSpPr>
          <p:spPr bwMode="auto">
            <a:xfrm>
              <a:off x="12570456" y="5531784"/>
              <a:ext cx="490916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68421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0" kern="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정상</a:t>
              </a:r>
              <a:endParaRPr kumimoji="0" lang="en-US" altLang="ko-KR" sz="900" b="0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44" name="Text Box 1106"/>
            <p:cNvSpPr txBox="1">
              <a:spLocks noChangeArrowheads="1"/>
            </p:cNvSpPr>
            <p:nvPr/>
          </p:nvSpPr>
          <p:spPr bwMode="auto">
            <a:xfrm>
              <a:off x="11894270" y="5948500"/>
              <a:ext cx="490916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68421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0" kern="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비정상</a:t>
              </a:r>
              <a:endParaRPr kumimoji="0" lang="en-US" altLang="ko-KR" sz="900" b="0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2"/>
            <a:srcRect l="16335" t="21301" r="38188" b="19900"/>
            <a:stretch/>
          </p:blipFill>
          <p:spPr>
            <a:xfrm rot="5400000">
              <a:off x="12681433" y="3823906"/>
              <a:ext cx="700640" cy="575197"/>
            </a:xfrm>
            <a:prstGeom prst="rect">
              <a:avLst/>
            </a:prstGeom>
          </p:spPr>
        </p:pic>
      </p:grpSp>
      <p:grpSp>
        <p:nvGrpSpPr>
          <p:cNvPr id="47" name="Rt2">
            <a:extLst>
              <a:ext uri="{FF2B5EF4-FFF2-40B4-BE49-F238E27FC236}">
                <a16:creationId xmlns:a16="http://schemas.microsoft.com/office/drawing/2014/main" id="{C79D16C7-D0F7-4F3D-811C-236EBFF1165B}"/>
              </a:ext>
            </a:extLst>
          </p:cNvPr>
          <p:cNvGrpSpPr/>
          <p:nvPr/>
        </p:nvGrpSpPr>
        <p:grpSpPr>
          <a:xfrm>
            <a:off x="452500" y="2189857"/>
            <a:ext cx="1348314" cy="169277"/>
            <a:chOff x="307914" y="1927833"/>
            <a:chExt cx="1348314" cy="169277"/>
          </a:xfrm>
        </p:grpSpPr>
        <p:sp>
          <p:nvSpPr>
            <p:cNvPr id="48" name="Text Box 63">
              <a:extLst>
                <a:ext uri="{FF2B5EF4-FFF2-40B4-BE49-F238E27FC236}">
                  <a16:creationId xmlns:a16="http://schemas.microsoft.com/office/drawing/2014/main" id="{81527D9D-D784-40D9-8789-FBC6639BD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08" y="1927833"/>
              <a:ext cx="113172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457200">
                <a:spcBef>
                  <a:spcPct val="50000"/>
                </a:spcBef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백업 항목 및 흐름도</a:t>
              </a:r>
            </a:p>
          </p:txBody>
        </p:sp>
        <p:grpSp>
          <p:nvGrpSpPr>
            <p:cNvPr id="49" name="Group 172">
              <a:extLst>
                <a:ext uri="{FF2B5EF4-FFF2-40B4-BE49-F238E27FC236}">
                  <a16:creationId xmlns:a16="http://schemas.microsoft.com/office/drawing/2014/main" id="{509A09E3-DC14-4B6A-BE1A-710DFEEDE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14" y="1932546"/>
              <a:ext cx="144463" cy="144463"/>
              <a:chOff x="476" y="1697"/>
              <a:chExt cx="91" cy="91"/>
            </a:xfrm>
          </p:grpSpPr>
          <p:grpSp>
            <p:nvGrpSpPr>
              <p:cNvPr id="50" name="Group 171">
                <a:extLst>
                  <a:ext uri="{FF2B5EF4-FFF2-40B4-BE49-F238E27FC236}">
                    <a16:creationId xmlns:a16="http://schemas.microsoft.com/office/drawing/2014/main" id="{3CC7008B-320B-4516-83A9-0D61F99F7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" y="1697"/>
                <a:ext cx="91" cy="91"/>
                <a:chOff x="476" y="1697"/>
                <a:chExt cx="91" cy="91"/>
              </a:xfrm>
            </p:grpSpPr>
            <p:sp>
              <p:nvSpPr>
                <p:cNvPr id="52" name="Oval 64">
                  <a:extLst>
                    <a:ext uri="{FF2B5EF4-FFF2-40B4-BE49-F238E27FC236}">
                      <a16:creationId xmlns:a16="http://schemas.microsoft.com/office/drawing/2014/main" id="{ABC7F0AA-21AC-4217-AED1-55A73FFF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" y="1697"/>
                  <a:ext cx="91" cy="91"/>
                </a:xfrm>
                <a:prstGeom prst="ellipse">
                  <a:avLst/>
                </a:prstGeom>
                <a:solidFill>
                  <a:srgbClr val="BD003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53" name="Arc 170">
                  <a:extLst>
                    <a:ext uri="{FF2B5EF4-FFF2-40B4-BE49-F238E27FC236}">
                      <a16:creationId xmlns:a16="http://schemas.microsoft.com/office/drawing/2014/main" id="{A6930676-5702-426A-BAFB-78B9A7E57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" y="1697"/>
                  <a:ext cx="91" cy="4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1 h 21601"/>
                    <a:gd name="T2" fmla="*/ 43200 w 43200"/>
                    <a:gd name="T3" fmla="*/ 21600 h 21601"/>
                    <a:gd name="T4" fmla="*/ 21600 w 43200"/>
                    <a:gd name="T5" fmla="*/ 21600 h 21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1" fill="none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1601" stroke="0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bg1">
                    <a:alpha val="1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51" name="AutoShape 155">
                <a:extLst>
                  <a:ext uri="{FF2B5EF4-FFF2-40B4-BE49-F238E27FC236}">
                    <a16:creationId xmlns:a16="http://schemas.microsoft.com/office/drawing/2014/main" id="{F43F8682-B92A-48D6-BD75-DB686C9F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05" y="1723"/>
                <a:ext cx="46" cy="4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</p:grpSp>
      <p:pic>
        <p:nvPicPr>
          <p:cNvPr id="54" name="Picture 88" descr="예시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9219459" y="2351119"/>
            <a:ext cx="3873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210018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모니터링 및 시스템별 장애복구 방안</a:t>
            </a:r>
            <a:endParaRPr lang="ko-KR" altLang="en-US" sz="1100" spc="-4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BD00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7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복구 </a:t>
              </a: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방안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9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12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351049"/>
            <a:ext cx="9433048" cy="191399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자원의 장애 또는 기타 사유로 인한 피해를 최소화하기 위하여 고객사의 복구 정책 및 절차를 준수하여 조속한 복구를 수행합니다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5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</p:spPr>
        <p:txBody>
          <a:bodyPr/>
          <a:lstStyle/>
          <a:p>
            <a:r>
              <a:rPr lang="en-US" altLang="ko-KR" dirty="0" smtClean="0"/>
              <a:t>1.3.2 </a:t>
            </a:r>
            <a:r>
              <a:rPr lang="ko-KR" altLang="en-US" dirty="0" smtClean="0"/>
              <a:t>복구 </a:t>
            </a:r>
            <a:r>
              <a:rPr lang="ko-KR" altLang="en-US" dirty="0"/>
              <a:t>방안</a:t>
            </a:r>
          </a:p>
        </p:txBody>
      </p:sp>
      <p:sp>
        <p:nvSpPr>
          <p:cNvPr id="20" name="Rt9">
            <a:extLst>
              <a:ext uri="{FF2B5EF4-FFF2-40B4-BE49-F238E27FC236}">
                <a16:creationId xmlns:a16="http://schemas.microsoft.com/office/drawing/2014/main" id="{A8090357-3C46-4F0F-94A5-8246A418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76" y="656692"/>
            <a:ext cx="108843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1.3  </a:t>
            </a:r>
            <a:r>
              <a:rPr lang="ko-KR" altLang="en-US" sz="10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백업 및 복구 방안</a:t>
            </a:r>
            <a:endParaRPr lang="ko-KR" altLang="en-US" sz="1000" spc="-4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20796"/>
              </p:ext>
            </p:extLst>
          </p:nvPr>
        </p:nvGraphicFramePr>
        <p:xfrm>
          <a:off x="399533" y="2494396"/>
          <a:ext cx="9144000" cy="3891744"/>
        </p:xfrm>
        <a:graphic>
          <a:graphicData uri="http://schemas.openxmlformats.org/drawingml/2006/table">
            <a:tbl>
              <a:tblPr/>
              <a:tblGrid>
                <a:gridCol w="1417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0066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굴림" pitchFamily="50" charset="-127"/>
                        </a:rPr>
                        <a:t>복구 항목</a:t>
                      </a:r>
                    </a:p>
                  </a:txBody>
                  <a:tcPr marL="86400" marR="86400" marT="46800" marB="46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0066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굴림" pitchFamily="50" charset="-127"/>
                        </a:rPr>
                        <a:t>복구 내용</a:t>
                      </a: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0066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굴림" pitchFamily="50" charset="-127"/>
                        </a:rPr>
                        <a:t>복구 흐름도</a:t>
                      </a:r>
                    </a:p>
                  </a:txBody>
                  <a:tcPr marL="0" marR="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451"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0066FF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굴림" pitchFamily="50" charset="-127"/>
                        </a:rPr>
                        <a:t>데이터베이스 복구</a:t>
                      </a:r>
                    </a:p>
                  </a:txBody>
                  <a:tcPr marL="46800" marR="46800" marT="46800" marB="46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장애 테이블 혹은 장애 데이터베이스 확인</a:t>
                      </a:r>
                      <a:endParaRPr kumimoji="1" lang="en-US" altLang="ko-KR" sz="1000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굴림" charset="-127"/>
                      </a:endParaRPr>
                    </a:p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테이블스페이스</a:t>
                      </a:r>
                      <a:r>
                        <a:rPr kumimoji="1" lang="en-US" altLang="ko-KR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, </a:t>
                      </a: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로그파일  혹은 </a:t>
                      </a:r>
                      <a:r>
                        <a:rPr kumimoji="1" lang="en-US" altLang="ko-KR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 </a:t>
                      </a: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데이터베이스 복구</a:t>
                      </a:r>
                      <a:endParaRPr kumimoji="1" lang="en-US" altLang="ko-KR" sz="1000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굴림" charset="-127"/>
                      </a:endParaRPr>
                    </a:p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데이터베이스 </a:t>
                      </a:r>
                      <a:r>
                        <a:rPr kumimoji="1" lang="en-US" altLang="ko-KR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Shutdown</a:t>
                      </a:r>
                    </a:p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복구</a:t>
                      </a:r>
                      <a:r>
                        <a:rPr kumimoji="1" lang="en-US" altLang="ko-KR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 </a:t>
                      </a: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작업 수행 및 재가동</a:t>
                      </a:r>
                      <a:endParaRPr kumimoji="1" lang="en-US" altLang="ko-KR" sz="1000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굴림" charset="-127"/>
                      </a:endParaRPr>
                    </a:p>
                  </a:txBody>
                  <a:tcPr marL="86400" marR="864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rowSpan="3"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92075" marR="0" lvl="0" indent="-92075" algn="l" defTabSz="968375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endParaRPr kumimoji="1" lang="ko-KR" altLang="en-US" sz="900" b="0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86400" marR="864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7027"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0066FF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굴림" pitchFamily="50" charset="-127"/>
                        </a:rPr>
                        <a:t>어플리케이션 및 </a:t>
                      </a:r>
                      <a:endParaRPr kumimoji="1" lang="en-US" altLang="ko-KR" sz="1000" kern="120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0066FF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굴림" pitchFamily="50" charset="-127"/>
                        </a:rPr>
                        <a:t>소스 복구</a:t>
                      </a:r>
                    </a:p>
                  </a:txBody>
                  <a:tcPr marL="46800" marR="46800" marT="46800" marB="46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en-US" altLang="ko-KR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Application, Data, Log </a:t>
                      </a: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및 </a:t>
                      </a:r>
                      <a:r>
                        <a:rPr kumimoji="1" lang="en-US" altLang="ko-KR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Source </a:t>
                      </a: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파일 일부 또는 전체가 손상되었을 때 복구를 수행</a:t>
                      </a:r>
                    </a:p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복구신청서의 대상 서버</a:t>
                      </a:r>
                      <a:r>
                        <a:rPr kumimoji="1" lang="en-US" altLang="ko-KR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, </a:t>
                      </a: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파일 및 시간 등을 확인하고</a:t>
                      </a:r>
                      <a:r>
                        <a:rPr kumimoji="1" lang="en-US" altLang="ko-KR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, </a:t>
                      </a: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요청한 위치에 복구를 수행</a:t>
                      </a:r>
                    </a:p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담당자는 복구된 파일을 검토 및 확인</a:t>
                      </a:r>
                    </a:p>
                  </a:txBody>
                  <a:tcPr marL="86400" marR="864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92075" marR="0" lvl="0" indent="-92075" algn="l" defTabSz="968375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endParaRPr kumimoji="1" lang="en-US" altLang="ko-KR" sz="9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86400" marR="86400" marT="46800" marB="4680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218"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>
                          <a:srgbClr val="0066FF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굴림" pitchFamily="50" charset="-127"/>
                        </a:rPr>
                        <a:t>시스템 복구</a:t>
                      </a:r>
                    </a:p>
                  </a:txBody>
                  <a:tcPr marL="46800" marR="46800" marT="46800" marB="46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en-US" altLang="ko-KR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OS </a:t>
                      </a: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및 </a:t>
                      </a:r>
                      <a:r>
                        <a:rPr kumimoji="1" lang="en-US" altLang="ko-KR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System Tool(JEUS, WebtoB </a:t>
                      </a: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등</a:t>
                      </a:r>
                      <a:r>
                        <a:rPr kumimoji="1" lang="en-US" altLang="ko-KR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) </a:t>
                      </a: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파일 일부 또는 전체가 손상되었을 떄 복구를 수행</a:t>
                      </a:r>
                    </a:p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복구신청서의 대상 서버</a:t>
                      </a:r>
                      <a:r>
                        <a:rPr kumimoji="1" lang="en-US" altLang="ko-KR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, </a:t>
                      </a: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파일 및 시간 등을 확인하고</a:t>
                      </a:r>
                      <a:r>
                        <a:rPr kumimoji="1" lang="en-US" altLang="ko-KR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, </a:t>
                      </a: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요청한 위치에 복구를 수행</a:t>
                      </a:r>
                    </a:p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파일 복구 완료 후 업무 및 시스템 담당자에게 결과를 통보</a:t>
                      </a:r>
                    </a:p>
                    <a:p>
                      <a:pPr marL="95250" marR="0" lvl="2" indent="-95250" algn="l" defTabSz="1018844" rtl="0" eaLnBrk="1" fontAlgn="ctr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>
                          <a:srgbClr val="808080"/>
                        </a:buClr>
                        <a:buSzPct val="100000"/>
                        <a:buFont typeface="Wingdings" pitchFamily="2" charset="2"/>
                        <a:buChar char=""/>
                        <a:tabLst/>
                        <a:defRPr/>
                      </a:pPr>
                      <a:r>
                        <a:rPr kumimoji="1" lang="ko-KR" altLang="en-US" sz="1000" kern="12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  <a:cs typeface="굴림" charset="-127"/>
                        </a:rPr>
                        <a:t>담당자는 복구된 파일을 검토 및 확인하고 서비스 정상화를 확인</a:t>
                      </a:r>
                    </a:p>
                  </a:txBody>
                  <a:tcPr marL="86400" marR="86400" marT="46800" marB="46800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1pPr>
                      <a:lvl2pPr marL="44744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2pPr>
                      <a:lvl3pPr marL="894896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3pPr>
                      <a:lvl4pPr marL="134234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4pPr>
                      <a:lvl5pPr marL="1789791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5pPr>
                      <a:lvl6pPr marL="2237238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6pPr>
                      <a:lvl7pPr marL="2684687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7pPr>
                      <a:lvl8pPr marL="3132135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8pPr>
                      <a:lvl9pPr marL="3579582" algn="l" defTabSz="894896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Yoon 윤고딕 520_TT"/>
                          <a:ea typeface="Yoon 윤고딕 520_TT"/>
                          <a:cs typeface="굴림"/>
                        </a:defRPr>
                      </a:lvl9pPr>
                    </a:lstStyle>
                    <a:p>
                      <a:pPr marL="92075" marR="0" lvl="0" indent="-92075" algn="l" defTabSz="968375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endParaRPr kumimoji="1" lang="ko-KR" altLang="en-US" sz="9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  <a:cs typeface="+mn-cs"/>
                      </a:endParaRPr>
                    </a:p>
                  </a:txBody>
                  <a:tcPr marL="86400" marR="86400" marT="46800" marB="46800" anchor="ctr" horzOverflow="overflow">
                    <a:lnL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6473373" y="3317718"/>
            <a:ext cx="2512075" cy="2667566"/>
            <a:chOff x="11370800" y="3761185"/>
            <a:chExt cx="2512075" cy="2667566"/>
          </a:xfrm>
        </p:grpSpPr>
        <p:sp>
          <p:nvSpPr>
            <p:cNvPr id="27" name="직사각형 26"/>
            <p:cNvSpPr/>
            <p:nvPr/>
          </p:nvSpPr>
          <p:spPr>
            <a:xfrm>
              <a:off x="11911919" y="4883704"/>
              <a:ext cx="45719" cy="616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8" name="AutoShape 80"/>
            <p:cNvSpPr>
              <a:spLocks noChangeArrowheads="1"/>
            </p:cNvSpPr>
            <p:nvPr/>
          </p:nvSpPr>
          <p:spPr bwMode="gray">
            <a:xfrm>
              <a:off x="11370800" y="5523600"/>
              <a:ext cx="1127048" cy="380903"/>
            </a:xfrm>
            <a:prstGeom prst="flowChartDecision">
              <a:avLst/>
            </a:prstGeom>
            <a:gradFill flip="none" rotWithShape="1">
              <a:gsLst>
                <a:gs pos="0">
                  <a:srgbClr val="B3DEFF"/>
                </a:gs>
                <a:gs pos="100000">
                  <a:srgbClr val="DDF0FF"/>
                </a:gs>
              </a:gsLst>
              <a:lin ang="16200000" scaled="1"/>
              <a:tileRect/>
            </a:gradFill>
            <a:ln w="6350">
              <a:solidFill>
                <a:srgbClr val="79C6FF"/>
              </a:solidFill>
              <a:round/>
              <a:headEnd/>
              <a:tailEnd/>
            </a:ln>
            <a:effectLst>
              <a:outerShdw blurRad="25400" dir="1584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SzPct val="80000"/>
              </a:pPr>
              <a:r>
                <a:rPr lang="ko-KR" altLang="en-US" sz="9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모니터링</a:t>
              </a:r>
              <a:endPara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9" name="AutoShape 191"/>
            <p:cNvSpPr>
              <a:spLocks noChangeArrowheads="1"/>
            </p:cNvSpPr>
            <p:nvPr/>
          </p:nvSpPr>
          <p:spPr bwMode="gray">
            <a:xfrm>
              <a:off x="11370800" y="3900750"/>
              <a:ext cx="1127048" cy="356074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outerShdw blurRad="25400" dir="1584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lIns="0" tIns="0" rIns="0" bIns="0" anchor="ctr"/>
            <a:lstStyle/>
            <a:p>
              <a:pPr algn="ctr">
                <a:buSzPct val="80000"/>
              </a:pPr>
              <a:r>
                <a:rPr lang="ko-KR" altLang="en-US" sz="9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장애 내용 파악 </a:t>
              </a:r>
              <a:endParaRPr lang="en-US" altLang="ko-KR" sz="90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>
                <a:buSzPct val="80000"/>
              </a:pPr>
              <a:r>
                <a:rPr lang="en-US" altLang="ko-KR" sz="9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</a:t>
              </a:r>
              <a:r>
                <a:rPr lang="ko-KR" altLang="en-US" sz="9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복구 요청</a:t>
              </a:r>
              <a:r>
                <a:rPr lang="en-US" altLang="ko-KR" sz="9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)</a:t>
              </a:r>
              <a:endPara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0" name="AutoShape 191"/>
            <p:cNvSpPr>
              <a:spLocks noChangeArrowheads="1"/>
            </p:cNvSpPr>
            <p:nvPr/>
          </p:nvSpPr>
          <p:spPr bwMode="gray">
            <a:xfrm>
              <a:off x="11370800" y="4554959"/>
              <a:ext cx="1127048" cy="232971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outerShdw blurRad="25400" dir="1584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lIns="0" tIns="0" rIns="0" bIns="0" anchor="ctr"/>
            <a:lstStyle/>
            <a:p>
              <a:pPr algn="ctr">
                <a:buSzPct val="80000"/>
              </a:pPr>
              <a:r>
                <a:rPr lang="ko-KR" altLang="en-US" sz="9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복구 방안 수립</a:t>
              </a:r>
              <a:endPara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1" name="AutoShape 191"/>
            <p:cNvSpPr>
              <a:spLocks noChangeArrowheads="1"/>
            </p:cNvSpPr>
            <p:nvPr/>
          </p:nvSpPr>
          <p:spPr bwMode="gray">
            <a:xfrm>
              <a:off x="11371496" y="5102792"/>
              <a:ext cx="1127048" cy="232971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outerShdw blurRad="25400" dir="1584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lIns="0" tIns="0" rIns="0" bIns="0" anchor="ctr"/>
            <a:lstStyle/>
            <a:p>
              <a:pPr algn="ctr">
                <a:buSzPct val="80000"/>
              </a:pPr>
              <a:r>
                <a:rPr lang="ko-KR" altLang="en-US" sz="9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복구 작업 수행</a:t>
              </a:r>
              <a:endPara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2" name="AutoShape 191"/>
            <p:cNvSpPr>
              <a:spLocks noChangeArrowheads="1"/>
            </p:cNvSpPr>
            <p:nvPr/>
          </p:nvSpPr>
          <p:spPr bwMode="gray">
            <a:xfrm>
              <a:off x="11395880" y="6195780"/>
              <a:ext cx="1127048" cy="232971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outerShdw blurRad="25400" dir="1584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lIns="0" tIns="0" rIns="0" bIns="0" anchor="ctr"/>
            <a:lstStyle/>
            <a:p>
              <a:pPr algn="ctr">
                <a:buSzPct val="80000"/>
              </a:pPr>
              <a:r>
                <a:rPr lang="ko-KR" altLang="en-US" sz="9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장애조치</a:t>
              </a:r>
            </a:p>
          </p:txBody>
        </p:sp>
        <p:sp>
          <p:nvSpPr>
            <p:cNvPr id="33" name="AutoShape 191"/>
            <p:cNvSpPr>
              <a:spLocks noChangeArrowheads="1"/>
            </p:cNvSpPr>
            <p:nvPr/>
          </p:nvSpPr>
          <p:spPr bwMode="gray">
            <a:xfrm>
              <a:off x="12755827" y="6195780"/>
              <a:ext cx="1127048" cy="232971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outerShdw blurRad="25400" dir="1584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lIns="0" tIns="0" rIns="0" bIns="0" anchor="ctr"/>
            <a:lstStyle/>
            <a:p>
              <a:pPr algn="ctr">
                <a:buSzPct val="80000"/>
              </a:pPr>
              <a:r>
                <a:rPr lang="ko-KR" altLang="en-US" sz="9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시스템 재가동</a:t>
              </a:r>
              <a:endPara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34" name="AutoShape 191"/>
            <p:cNvSpPr>
              <a:spLocks noChangeArrowheads="1"/>
            </p:cNvSpPr>
            <p:nvPr/>
          </p:nvSpPr>
          <p:spPr bwMode="gray">
            <a:xfrm>
              <a:off x="12755827" y="4554958"/>
              <a:ext cx="1127048" cy="232971"/>
            </a:xfrm>
            <a:prstGeom prst="round2Diag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>
              <a:outerShdw blurRad="25400" dir="1584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lIns="0" tIns="0" rIns="0" bIns="0" anchor="ctr"/>
            <a:lstStyle/>
            <a:p>
              <a:pPr algn="ctr">
                <a:buSzPct val="80000"/>
              </a:pPr>
              <a:r>
                <a:rPr lang="ko-KR" altLang="en-US" sz="9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시스템 가동 중지</a:t>
              </a:r>
              <a:endParaRPr lang="ko-KR" altLang="en-US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35" name="직선 화살표 연결선 258"/>
            <p:cNvCxnSpPr/>
            <p:nvPr/>
          </p:nvCxnSpPr>
          <p:spPr bwMode="auto">
            <a:xfrm rot="16200000" flipH="1">
              <a:off x="11777241" y="4945013"/>
              <a:ext cx="314862" cy="69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258"/>
            <p:cNvCxnSpPr/>
            <p:nvPr/>
          </p:nvCxnSpPr>
          <p:spPr bwMode="auto">
            <a:xfrm rot="16200000" flipH="1">
              <a:off x="11777241" y="4405513"/>
              <a:ext cx="314862" cy="69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258"/>
            <p:cNvCxnSpPr>
              <a:endCxn id="28" idx="0"/>
            </p:cNvCxnSpPr>
            <p:nvPr/>
          </p:nvCxnSpPr>
          <p:spPr bwMode="auto">
            <a:xfrm rot="5400000">
              <a:off x="11840754" y="5429333"/>
              <a:ext cx="187837" cy="69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258"/>
            <p:cNvCxnSpPr>
              <a:stCxn id="28" idx="2"/>
            </p:cNvCxnSpPr>
            <p:nvPr/>
          </p:nvCxnSpPr>
          <p:spPr bwMode="auto">
            <a:xfrm rot="16200000" flipH="1">
              <a:off x="11795710" y="6043117"/>
              <a:ext cx="277230" cy="2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258"/>
            <p:cNvCxnSpPr>
              <a:stCxn id="28" idx="3"/>
            </p:cNvCxnSpPr>
            <p:nvPr/>
          </p:nvCxnSpPr>
          <p:spPr bwMode="auto">
            <a:xfrm>
              <a:off x="12497848" y="5714052"/>
              <a:ext cx="821503" cy="481728"/>
            </a:xfrm>
            <a:prstGeom prst="bentConnector2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258"/>
            <p:cNvCxnSpPr/>
            <p:nvPr/>
          </p:nvCxnSpPr>
          <p:spPr bwMode="auto">
            <a:xfrm rot="5400000">
              <a:off x="12575087" y="4170267"/>
              <a:ext cx="126603" cy="1361926"/>
            </a:xfrm>
            <a:prstGeom prst="bentConnector2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258"/>
            <p:cNvCxnSpPr/>
            <p:nvPr/>
          </p:nvCxnSpPr>
          <p:spPr bwMode="auto">
            <a:xfrm rot="10800000">
              <a:off x="11378885" y="5219278"/>
              <a:ext cx="24384" cy="1092988"/>
            </a:xfrm>
            <a:prstGeom prst="bentConnector3">
              <a:avLst>
                <a:gd name="adj1" fmla="val 1037500"/>
              </a:avLst>
            </a:prstGeom>
            <a:ln w="6350">
              <a:solidFill>
                <a:schemeClr val="bg1">
                  <a:lumMod val="65000"/>
                </a:schemeClr>
              </a:solidFill>
              <a:prstDash val="solid"/>
              <a:tailEnd type="triangle" w="med" len="med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1106"/>
            <p:cNvSpPr txBox="1">
              <a:spLocks noChangeArrowheads="1"/>
            </p:cNvSpPr>
            <p:nvPr/>
          </p:nvSpPr>
          <p:spPr bwMode="auto">
            <a:xfrm>
              <a:off x="12570456" y="5531784"/>
              <a:ext cx="490916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68421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0" kern="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정상</a:t>
              </a:r>
              <a:endParaRPr kumimoji="0" lang="en-US" altLang="ko-KR" sz="900" b="0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43" name="Text Box 1106"/>
            <p:cNvSpPr txBox="1">
              <a:spLocks noChangeArrowheads="1"/>
            </p:cNvSpPr>
            <p:nvPr/>
          </p:nvSpPr>
          <p:spPr bwMode="auto">
            <a:xfrm>
              <a:off x="11894270" y="5948500"/>
              <a:ext cx="490916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68421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b="0" kern="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비정상</a:t>
              </a:r>
              <a:endParaRPr kumimoji="0" lang="en-US" altLang="ko-KR" sz="900" b="0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2"/>
            <a:srcRect l="16335" t="21301" r="38188" b="19900"/>
            <a:stretch/>
          </p:blipFill>
          <p:spPr>
            <a:xfrm rot="5400000">
              <a:off x="12681433" y="3823906"/>
              <a:ext cx="700640" cy="575197"/>
            </a:xfrm>
            <a:prstGeom prst="rect">
              <a:avLst/>
            </a:prstGeom>
          </p:spPr>
        </p:pic>
      </p:grpSp>
      <p:pic>
        <p:nvPicPr>
          <p:cNvPr id="45" name="Picture 88" descr="예시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9219459" y="2351119"/>
            <a:ext cx="3873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Rt2">
            <a:extLst>
              <a:ext uri="{FF2B5EF4-FFF2-40B4-BE49-F238E27FC236}">
                <a16:creationId xmlns:a16="http://schemas.microsoft.com/office/drawing/2014/main" id="{C79D16C7-D0F7-4F3D-811C-236EBFF1165B}"/>
              </a:ext>
            </a:extLst>
          </p:cNvPr>
          <p:cNvGrpSpPr/>
          <p:nvPr/>
        </p:nvGrpSpPr>
        <p:grpSpPr>
          <a:xfrm>
            <a:off x="452500" y="2189857"/>
            <a:ext cx="1348314" cy="169277"/>
            <a:chOff x="307914" y="1927833"/>
            <a:chExt cx="1348314" cy="169277"/>
          </a:xfrm>
        </p:grpSpPr>
        <p:sp>
          <p:nvSpPr>
            <p:cNvPr id="47" name="Text Box 63">
              <a:extLst>
                <a:ext uri="{FF2B5EF4-FFF2-40B4-BE49-F238E27FC236}">
                  <a16:creationId xmlns:a16="http://schemas.microsoft.com/office/drawing/2014/main" id="{81527D9D-D784-40D9-8789-FBC6639BD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08" y="1927833"/>
              <a:ext cx="113172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457200">
                <a:spcBef>
                  <a:spcPct val="50000"/>
                </a:spcBef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복구 항목 및 흐름도</a:t>
              </a:r>
            </a:p>
          </p:txBody>
        </p:sp>
        <p:grpSp>
          <p:nvGrpSpPr>
            <p:cNvPr id="48" name="Group 172">
              <a:extLst>
                <a:ext uri="{FF2B5EF4-FFF2-40B4-BE49-F238E27FC236}">
                  <a16:creationId xmlns:a16="http://schemas.microsoft.com/office/drawing/2014/main" id="{509A09E3-DC14-4B6A-BE1A-710DFEEDE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14" y="1932546"/>
              <a:ext cx="144463" cy="144463"/>
              <a:chOff x="476" y="1697"/>
              <a:chExt cx="91" cy="91"/>
            </a:xfrm>
          </p:grpSpPr>
          <p:grpSp>
            <p:nvGrpSpPr>
              <p:cNvPr id="49" name="Group 171">
                <a:extLst>
                  <a:ext uri="{FF2B5EF4-FFF2-40B4-BE49-F238E27FC236}">
                    <a16:creationId xmlns:a16="http://schemas.microsoft.com/office/drawing/2014/main" id="{3CC7008B-320B-4516-83A9-0D61F99F7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" y="1697"/>
                <a:ext cx="91" cy="91"/>
                <a:chOff x="476" y="1697"/>
                <a:chExt cx="91" cy="91"/>
              </a:xfrm>
            </p:grpSpPr>
            <p:sp>
              <p:nvSpPr>
                <p:cNvPr id="51" name="Oval 64">
                  <a:extLst>
                    <a:ext uri="{FF2B5EF4-FFF2-40B4-BE49-F238E27FC236}">
                      <a16:creationId xmlns:a16="http://schemas.microsoft.com/office/drawing/2014/main" id="{ABC7F0AA-21AC-4217-AED1-55A73FFF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" y="1697"/>
                  <a:ext cx="91" cy="91"/>
                </a:xfrm>
                <a:prstGeom prst="ellipse">
                  <a:avLst/>
                </a:prstGeom>
                <a:solidFill>
                  <a:srgbClr val="BD003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52" name="Arc 170">
                  <a:extLst>
                    <a:ext uri="{FF2B5EF4-FFF2-40B4-BE49-F238E27FC236}">
                      <a16:creationId xmlns:a16="http://schemas.microsoft.com/office/drawing/2014/main" id="{A6930676-5702-426A-BAFB-78B9A7E57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" y="1697"/>
                  <a:ext cx="91" cy="4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1 h 21601"/>
                    <a:gd name="T2" fmla="*/ 43200 w 43200"/>
                    <a:gd name="T3" fmla="*/ 21600 h 21601"/>
                    <a:gd name="T4" fmla="*/ 21600 w 43200"/>
                    <a:gd name="T5" fmla="*/ 21600 h 21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1" fill="none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1601" stroke="0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bg1">
                    <a:alpha val="1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50" name="AutoShape 155">
                <a:extLst>
                  <a:ext uri="{FF2B5EF4-FFF2-40B4-BE49-F238E27FC236}">
                    <a16:creationId xmlns:a16="http://schemas.microsoft.com/office/drawing/2014/main" id="{F43F8682-B92A-48D6-BD75-DB686C9F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05" y="1723"/>
                <a:ext cx="46" cy="4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</p:grpSp>
      <p:sp>
        <p:nvSpPr>
          <p:cNvPr id="54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210018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모니터링 및 시스템별 장애복구 방안</a:t>
            </a:r>
            <a:endParaRPr lang="ko-KR" altLang="en-US" sz="1100" spc="-4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BD00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55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737398" y="6630514"/>
            <a:ext cx="431208" cy="123111"/>
          </a:xfrm>
        </p:spPr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en-US" altLang="ko-KR" dirty="0" smtClean="0"/>
              <a:t>- </a:t>
            </a:r>
            <a:fld id="{5080F18F-8FA1-457B-8D63-4476336D8DB6}" type="slidenum">
              <a:rPr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cS4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유지보수 체계</a:t>
            </a:r>
          </a:p>
        </p:txBody>
      </p:sp>
      <p:sp>
        <p:nvSpPr>
          <p:cNvPr id="10" name="LcS5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243567"/>
            <a:ext cx="9433048" cy="406265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『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자금세탁방지시스템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』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조기 안정화와 효율적인 운영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유지보수를 실행하기 위해서는 신속한 지원과 복구 등 유지보수 대책 수립이 요구됩니다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이에 제안사는 시스템 운영의 효율성을 극대화하기 위해 분야별 유지보수 업무 체계와 원활한 운영을 위한 유지보수 방안을 제시합니다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2" name="LcS10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유지보수 체계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45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11786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유지보수 지원 방안</a:t>
            </a:r>
          </a:p>
        </p:txBody>
      </p:sp>
      <p:sp>
        <p:nvSpPr>
          <p:cNvPr id="46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Picture 11" descr="그림1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648" y="3121076"/>
            <a:ext cx="2033588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142213" y="3294114"/>
            <a:ext cx="1565275" cy="1600200"/>
            <a:chOff x="-2997" y="1715"/>
            <a:chExt cx="1916" cy="1916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-2997" y="1715"/>
              <a:ext cx="1916" cy="191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F8F8F8"/>
                </a:gs>
                <a:gs pos="100000">
                  <a:srgbClr val="C0C0C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r" defTabSz="913375" latinLnBrk="0">
                <a:defRPr/>
              </a:pPr>
              <a:endParaRPr lang="ko-KR" altLang="en-US" sz="1800" b="1" kern="0" dirty="0">
                <a:solidFill>
                  <a:prstClr val="black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-2964" y="1747"/>
              <a:ext cx="1850" cy="1851"/>
            </a:xfrm>
            <a:prstGeom prst="ellipse">
              <a:avLst/>
            </a:pr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r" defTabSz="913375" latinLnBrk="0">
                <a:defRPr/>
              </a:pPr>
              <a:endParaRPr lang="ko-KR" altLang="en-US" sz="1800" b="1" kern="0" dirty="0">
                <a:solidFill>
                  <a:prstClr val="black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17" name="Oval 28"/>
          <p:cNvSpPr>
            <a:spLocks noChangeArrowheads="1"/>
          </p:cNvSpPr>
          <p:nvPr/>
        </p:nvSpPr>
        <p:spPr bwMode="auto">
          <a:xfrm rot="871484" flipH="1">
            <a:off x="3354826" y="4132313"/>
            <a:ext cx="1050925" cy="1062037"/>
          </a:xfrm>
          <a:prstGeom prst="ellipse">
            <a:avLst/>
          </a:prstGeom>
          <a:solidFill>
            <a:sysClr val="window" lastClr="FFFFFF"/>
          </a:solidFill>
          <a:ln w="9525" algn="ctr">
            <a:noFill/>
            <a:round/>
            <a:headEnd/>
            <a:tailEnd/>
          </a:ln>
        </p:spPr>
        <p:txBody>
          <a:bodyPr wrap="none" lIns="91338" tIns="45668" rIns="91338" bIns="45668" anchor="ctr"/>
          <a:lstStyle/>
          <a:p>
            <a:pPr algn="r" defTabSz="913375" latinLnBrk="0">
              <a:defRPr/>
            </a:pPr>
            <a:endParaRPr lang="ko-KR" altLang="en-US" sz="1800" b="1" kern="0" dirty="0">
              <a:solidFill>
                <a:prstClr val="black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4400973" y="3576689"/>
            <a:ext cx="1030288" cy="1052512"/>
            <a:chOff x="3219" y="2368"/>
            <a:chExt cx="667" cy="673"/>
          </a:xfrm>
        </p:grpSpPr>
        <p:sp>
          <p:nvSpPr>
            <p:cNvPr id="19" name="Oval 32"/>
            <p:cNvSpPr>
              <a:spLocks noChangeArrowheads="1"/>
            </p:cNvSpPr>
            <p:nvPr/>
          </p:nvSpPr>
          <p:spPr bwMode="auto">
            <a:xfrm>
              <a:off x="3219" y="2368"/>
              <a:ext cx="667" cy="673"/>
            </a:xfrm>
            <a:prstGeom prst="ellipse">
              <a:avLst/>
            </a:prstGeom>
            <a:solidFill>
              <a:srgbClr val="465B72"/>
            </a:solidFill>
            <a:ln w="2857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r" defTabSz="913375" latinLnBrk="0">
                <a:defRPr/>
              </a:pPr>
              <a:endParaRPr lang="ko-KR" altLang="en-US" sz="1800" b="1" kern="0" dirty="0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3230" y="2379"/>
              <a:ext cx="641" cy="651"/>
            </a:xfrm>
            <a:prstGeom prst="ellipse">
              <a:avLst/>
            </a:prstGeom>
            <a:gradFill rotWithShape="1">
              <a:gsLst>
                <a:gs pos="0">
                  <a:srgbClr val="CFDDE9"/>
                </a:gs>
                <a:gs pos="100000">
                  <a:srgbClr val="80A6C6"/>
                </a:gs>
              </a:gsLst>
              <a:lin ang="2700000" scaled="1"/>
            </a:gradFill>
            <a:ln w="2857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r" defTabSz="913375" latinLnBrk="0">
                <a:defRPr/>
              </a:pPr>
              <a:endParaRPr lang="ko-KR" altLang="en-US" sz="1800" b="1" kern="0" dirty="0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3276" y="2424"/>
              <a:ext cx="555" cy="560"/>
            </a:xfrm>
            <a:prstGeom prst="ellipse">
              <a:avLst/>
            </a:prstGeom>
            <a:solidFill>
              <a:srgbClr val="F8F8F8"/>
            </a:solidFill>
            <a:ln w="19050" algn="ctr">
              <a:solidFill>
                <a:sysClr val="window" lastClr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defTabSz="913375" latinLnBrk="0">
                <a:defRPr/>
              </a:pPr>
              <a:endParaRPr lang="ko-KR" altLang="en-US" sz="1800" b="1" kern="0" dirty="0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3332" y="2538"/>
              <a:ext cx="43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defTabSz="913375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신속한 대응</a:t>
              </a:r>
            </a:p>
          </p:txBody>
        </p:sp>
      </p:grpSp>
      <p:sp>
        <p:nvSpPr>
          <p:cNvPr id="23" name="Oval 58" descr="원-20"/>
          <p:cNvSpPr>
            <a:spLocks noChangeArrowheads="1"/>
          </p:cNvSpPr>
          <p:nvPr/>
        </p:nvSpPr>
        <p:spPr bwMode="auto">
          <a:xfrm>
            <a:off x="3453241" y="4225976"/>
            <a:ext cx="863600" cy="863600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338" tIns="45668" rIns="91338" bIns="45668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defTabSz="913375" eaLnBrk="1" fontAlgn="base" hangingPunct="1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3614940" y="4473107"/>
            <a:ext cx="538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defTabSz="913375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유지보수</a:t>
            </a:r>
          </a:p>
          <a:p>
            <a:pPr algn="ctr" defTabSz="913375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지원범위</a:t>
            </a:r>
            <a:endParaRPr lang="ko-KR" altLang="en-US" sz="12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5467773" y="4132314"/>
            <a:ext cx="1050925" cy="1062037"/>
          </a:xfrm>
          <a:prstGeom prst="ellipse">
            <a:avLst/>
          </a:prstGeom>
          <a:solidFill>
            <a:sysClr val="window" lastClr="FFFFFF"/>
          </a:solidFill>
          <a:ln w="9525" algn="ctr">
            <a:noFill/>
            <a:round/>
            <a:headEnd/>
            <a:tailEnd/>
          </a:ln>
        </p:spPr>
        <p:txBody>
          <a:bodyPr wrap="none" lIns="91338" tIns="45668" rIns="91338" bIns="45668" anchor="ctr"/>
          <a:lstStyle/>
          <a:p>
            <a:pPr algn="r" defTabSz="913375" latinLnBrk="0">
              <a:defRPr/>
            </a:pPr>
            <a:endParaRPr lang="ko-KR" altLang="en-US" sz="1800" b="1" kern="0" dirty="0">
              <a:solidFill>
                <a:prstClr val="black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27" name="Group 60"/>
          <p:cNvGrpSpPr>
            <a:grpSpLocks/>
          </p:cNvGrpSpPr>
          <p:nvPr/>
        </p:nvGrpSpPr>
        <p:grpSpPr bwMode="auto">
          <a:xfrm>
            <a:off x="5556673" y="4225976"/>
            <a:ext cx="863600" cy="863600"/>
            <a:chOff x="3970" y="2716"/>
            <a:chExt cx="544" cy="544"/>
          </a:xfrm>
        </p:grpSpPr>
        <p:sp>
          <p:nvSpPr>
            <p:cNvPr id="28" name="Oval 57" descr="원-20"/>
            <p:cNvSpPr>
              <a:spLocks noChangeArrowheads="1"/>
            </p:cNvSpPr>
            <p:nvPr/>
          </p:nvSpPr>
          <p:spPr bwMode="auto">
            <a:xfrm>
              <a:off x="3970" y="2716"/>
              <a:ext cx="544" cy="544"/>
            </a:xfrm>
            <a:prstGeom prst="ellipse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13375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4065" y="2875"/>
              <a:ext cx="3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13375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200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유지보수</a:t>
              </a:r>
            </a:p>
            <a:p>
              <a:pPr algn="ctr" defTabSz="913375" eaLnBrk="1" fontAlgn="base" latinLnBrk="0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200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내용</a:t>
              </a:r>
            </a:p>
          </p:txBody>
        </p:sp>
      </p:grpSp>
      <p:grpSp>
        <p:nvGrpSpPr>
          <p:cNvPr id="30" name="Group 62"/>
          <p:cNvGrpSpPr>
            <a:grpSpLocks/>
          </p:cNvGrpSpPr>
          <p:nvPr/>
        </p:nvGrpSpPr>
        <p:grpSpPr bwMode="auto">
          <a:xfrm>
            <a:off x="4412089" y="2457501"/>
            <a:ext cx="1049337" cy="1062038"/>
            <a:chOff x="3249" y="1602"/>
            <a:chExt cx="661" cy="669"/>
          </a:xfrm>
        </p:grpSpPr>
        <p:sp>
          <p:nvSpPr>
            <p:cNvPr id="31" name="Oval 18"/>
            <p:cNvSpPr>
              <a:spLocks noChangeArrowheads="1"/>
            </p:cNvSpPr>
            <p:nvPr/>
          </p:nvSpPr>
          <p:spPr bwMode="auto">
            <a:xfrm>
              <a:off x="3249" y="1602"/>
              <a:ext cx="661" cy="669"/>
            </a:xfrm>
            <a:prstGeom prst="ellipse">
              <a:avLst/>
            </a:prstGeom>
            <a:solidFill>
              <a:sysClr val="window" lastClr="FFFFFF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r" defTabSz="913375" latinLnBrk="0">
                <a:defRPr/>
              </a:pPr>
              <a:endParaRPr lang="ko-KR" altLang="en-US" sz="1800" b="1" kern="0" dirty="0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2" name="Oval 61" descr="원-21"/>
            <p:cNvSpPr>
              <a:spLocks noChangeArrowheads="1"/>
            </p:cNvSpPr>
            <p:nvPr/>
          </p:nvSpPr>
          <p:spPr bwMode="auto">
            <a:xfrm>
              <a:off x="3308" y="1664"/>
              <a:ext cx="544" cy="544"/>
            </a:xfrm>
            <a:prstGeom prst="ellipse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3375" latinLnBrk="0">
                <a:defRPr/>
              </a:pPr>
              <a:endParaRPr lang="ko-KR" altLang="en-US" sz="1800" kern="0" dirty="0">
                <a:solidFill>
                  <a:prstClr val="black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3403" y="1819"/>
              <a:ext cx="33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913375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200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유지보수</a:t>
              </a:r>
              <a:br>
                <a:rPr kumimoji="1" lang="ko-KR" altLang="en-US" sz="1200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</a:br>
              <a:r>
                <a:rPr kumimoji="1" lang="ko-KR" altLang="en-US" sz="12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지원방법</a:t>
              </a:r>
              <a:endParaRPr kumimoji="1" lang="ko-KR" altLang="en-US" sz="12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4" name="Freeform 36"/>
          <p:cNvSpPr>
            <a:spLocks/>
          </p:cNvSpPr>
          <p:nvPr/>
        </p:nvSpPr>
        <p:spPr bwMode="auto">
          <a:xfrm>
            <a:off x="5315564" y="2392139"/>
            <a:ext cx="2041525" cy="406400"/>
          </a:xfrm>
          <a:custGeom>
            <a:avLst/>
            <a:gdLst>
              <a:gd name="T0" fmla="*/ 0 w 1678"/>
              <a:gd name="T1" fmla="*/ 2147483647 h 499"/>
              <a:gd name="T2" fmla="*/ 2147483647 w 1678"/>
              <a:gd name="T3" fmla="*/ 0 h 499"/>
              <a:gd name="T4" fmla="*/ 2147483647 w 1678"/>
              <a:gd name="T5" fmla="*/ 0 h 499"/>
              <a:gd name="T6" fmla="*/ 0 60000 65536"/>
              <a:gd name="T7" fmla="*/ 0 60000 65536"/>
              <a:gd name="T8" fmla="*/ 0 60000 65536"/>
              <a:gd name="T9" fmla="*/ 0 w 1678"/>
              <a:gd name="T10" fmla="*/ 0 h 499"/>
              <a:gd name="T11" fmla="*/ 1678 w 1678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8" h="499">
                <a:moveTo>
                  <a:pt x="0" y="499"/>
                </a:moveTo>
                <a:lnTo>
                  <a:pt x="181" y="0"/>
                </a:lnTo>
                <a:lnTo>
                  <a:pt x="1678" y="0"/>
                </a:lnTo>
              </a:path>
            </a:pathLst>
          </a:custGeom>
          <a:noFill/>
          <a:ln w="9525" cap="flat" cmpd="sng">
            <a:solidFill>
              <a:srgbClr val="777777"/>
            </a:solidFill>
            <a:prstDash val="dash"/>
            <a:round/>
            <a:headEnd type="oval" w="sm" len="sm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38" tIns="45668" rIns="91338" bIns="45668"/>
          <a:lstStyle/>
          <a:p>
            <a:pPr defTabSz="913375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5" name="Freeform 37"/>
          <p:cNvSpPr>
            <a:spLocks/>
          </p:cNvSpPr>
          <p:nvPr/>
        </p:nvSpPr>
        <p:spPr bwMode="auto">
          <a:xfrm>
            <a:off x="3062718" y="3665596"/>
            <a:ext cx="700087" cy="568325"/>
          </a:xfrm>
          <a:custGeom>
            <a:avLst/>
            <a:gdLst>
              <a:gd name="T0" fmla="*/ 2147483647 w 363"/>
              <a:gd name="T1" fmla="*/ 2147483647 h 272"/>
              <a:gd name="T2" fmla="*/ 2147483647 w 363"/>
              <a:gd name="T3" fmla="*/ 0 h 272"/>
              <a:gd name="T4" fmla="*/ 0 w 363"/>
              <a:gd name="T5" fmla="*/ 0 h 272"/>
              <a:gd name="T6" fmla="*/ 0 60000 65536"/>
              <a:gd name="T7" fmla="*/ 0 60000 65536"/>
              <a:gd name="T8" fmla="*/ 0 60000 65536"/>
              <a:gd name="T9" fmla="*/ 0 w 363"/>
              <a:gd name="T10" fmla="*/ 0 h 272"/>
              <a:gd name="T11" fmla="*/ 363 w 363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272">
                <a:moveTo>
                  <a:pt x="363" y="272"/>
                </a:moveTo>
                <a:lnTo>
                  <a:pt x="272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777777"/>
            </a:solidFill>
            <a:prstDash val="dash"/>
            <a:round/>
            <a:headEnd type="oval" w="sm" len="sm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38" tIns="45668" rIns="91338" bIns="45668"/>
          <a:lstStyle/>
          <a:p>
            <a:pPr defTabSz="913375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Freeform 44"/>
          <p:cNvSpPr>
            <a:spLocks/>
          </p:cNvSpPr>
          <p:nvPr/>
        </p:nvSpPr>
        <p:spPr bwMode="auto">
          <a:xfrm>
            <a:off x="6398055" y="4651179"/>
            <a:ext cx="688975" cy="781050"/>
          </a:xfrm>
          <a:custGeom>
            <a:avLst/>
            <a:gdLst>
              <a:gd name="T0" fmla="*/ 0 w 680"/>
              <a:gd name="T1" fmla="*/ 0 h 817"/>
              <a:gd name="T2" fmla="*/ 2147483647 w 680"/>
              <a:gd name="T3" fmla="*/ 0 h 817"/>
              <a:gd name="T4" fmla="*/ 2147483647 w 680"/>
              <a:gd name="T5" fmla="*/ 2147483647 h 817"/>
              <a:gd name="T6" fmla="*/ 0 60000 65536"/>
              <a:gd name="T7" fmla="*/ 0 60000 65536"/>
              <a:gd name="T8" fmla="*/ 0 60000 65536"/>
              <a:gd name="T9" fmla="*/ 0 w 680"/>
              <a:gd name="T10" fmla="*/ 0 h 817"/>
              <a:gd name="T11" fmla="*/ 680 w 680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817">
                <a:moveTo>
                  <a:pt x="0" y="0"/>
                </a:moveTo>
                <a:lnTo>
                  <a:pt x="680" y="0"/>
                </a:lnTo>
                <a:lnTo>
                  <a:pt x="680" y="817"/>
                </a:lnTo>
              </a:path>
            </a:pathLst>
          </a:custGeom>
          <a:noFill/>
          <a:ln w="9525" cap="flat" cmpd="sng">
            <a:solidFill>
              <a:srgbClr val="777777"/>
            </a:solidFill>
            <a:prstDash val="dash"/>
            <a:round/>
            <a:headEnd type="oval" w="sm" len="sm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38" tIns="45668" rIns="91338" bIns="45668"/>
          <a:lstStyle/>
          <a:p>
            <a:pPr defTabSz="913375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Rectangle 40" descr="그림12"/>
          <p:cNvSpPr>
            <a:spLocks noChangeArrowheads="1"/>
          </p:cNvSpPr>
          <p:nvPr/>
        </p:nvSpPr>
        <p:spPr bwMode="auto">
          <a:xfrm>
            <a:off x="812540" y="2275689"/>
            <a:ext cx="2307122" cy="900000"/>
          </a:xfrm>
          <a:prstGeom prst="rect">
            <a:avLst/>
          </a:prstGeom>
          <a:blipFill dpi="0" rotWithShape="1">
            <a:blip r:embed="rId5" cstate="print">
              <a:lum bright="54000" contrast="-66000"/>
            </a:blip>
            <a:srcRect/>
            <a:stretch>
              <a:fillRect/>
            </a:stretch>
          </a:blipFill>
          <a:ln w="12700" algn="ctr">
            <a:solidFill>
              <a:sysClr val="window" lastClr="FFFFFF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lIns="91338" tIns="45668" rIns="91338" bIns="45668" anchor="ctr"/>
          <a:lstStyle>
            <a:lvl1pPr marL="88900" indent="-889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l" defTabSz="913375" eaLnBrk="1" fontAlgn="base" latinLnBrk="0" hangingPunct="1">
              <a:spcBef>
                <a:spcPct val="0"/>
              </a:spcBef>
              <a:spcAft>
                <a:spcPct val="0"/>
              </a:spcAft>
              <a:buSzPct val="80000"/>
              <a:buFontTx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무상 유지보수</a:t>
            </a:r>
          </a:p>
          <a:p>
            <a:pPr algn="l" defTabSz="913375" eaLnBrk="1" latinLnBrk="0" hangingPunct="1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계약에 명시된 주요 기능이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작동되지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l" defTabSz="913375" eaLnBrk="1" latinLnBrk="0" hangingPunct="1"/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않는 경우 혹은 계약조건에 따른 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l" defTabSz="913375" eaLnBrk="1" latinLnBrk="0" hangingPunct="1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무상지원</a:t>
            </a:r>
          </a:p>
          <a:p>
            <a:pPr algn="l" defTabSz="913375" eaLnBrk="1" latinLnBrk="0" hangingPunct="1"/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응용시스템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소프트웨어 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8" name="Rectangle 42" descr="그림12"/>
          <p:cNvSpPr>
            <a:spLocks noChangeArrowheads="1"/>
          </p:cNvSpPr>
          <p:nvPr/>
        </p:nvSpPr>
        <p:spPr bwMode="auto">
          <a:xfrm>
            <a:off x="812540" y="3237256"/>
            <a:ext cx="2307122" cy="767779"/>
          </a:xfrm>
          <a:prstGeom prst="rect">
            <a:avLst/>
          </a:prstGeom>
          <a:blipFill dpi="0" rotWithShape="1">
            <a:blip r:embed="rId5" cstate="print">
              <a:lum bright="54000" contrast="-66000"/>
            </a:blip>
            <a:srcRect/>
            <a:stretch>
              <a:fillRect/>
            </a:stretch>
          </a:blipFill>
          <a:ln w="12700" algn="ctr">
            <a:solidFill>
              <a:sysClr val="window" lastClr="FFFFFF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lIns="91338" tIns="45668" rIns="91338" bIns="45668" anchor="ctr"/>
          <a:lstStyle>
            <a:lvl1pPr marL="88900" indent="-889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190500" indent="-100013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l" defTabSz="913375" eaLnBrk="1" fontAlgn="base" latinLnBrk="0" hangingPunct="1">
              <a:spcBef>
                <a:spcPct val="0"/>
              </a:spcBef>
              <a:spcAft>
                <a:spcPct val="0"/>
              </a:spcAft>
              <a:buSzPct val="80000"/>
              <a:buFontTx/>
              <a:buChar char="•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유상 유지보수</a:t>
            </a:r>
          </a:p>
          <a:p>
            <a:pPr lvl="1" algn="l" defTabSz="913375" eaLnBrk="1" fontAlgn="base" latinLnBrk="0" hangingPunct="1">
              <a:spcBef>
                <a:spcPct val="0"/>
              </a:spcBef>
              <a:spcAft>
                <a:spcPct val="0"/>
              </a:spcAft>
              <a:buSzPct val="80000"/>
              <a:buFont typeface="맑은 고딕" panose="020B0503020000020004" pitchFamily="50" charset="-127"/>
              <a:buChar char="-"/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무상 기간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종료 후 혹은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계약조건에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따라 협의하여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</a:t>
            </a:r>
          </a:p>
          <a:p>
            <a:pPr lvl="1" algn="l" defTabSz="913375" eaLnBrk="1" latinLnBrk="0" hangingPunct="1">
              <a:buSzPct val="80000"/>
              <a:buFont typeface="맑은 고딕" panose="020B0503020000020004" pitchFamily="50" charset="-127"/>
              <a:buChar char="-"/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응용시스템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소프트웨어 </a:t>
            </a: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6612725" y="2080317"/>
            <a:ext cx="2255837" cy="684213"/>
          </a:xfrm>
          <a:prstGeom prst="rect">
            <a:avLst/>
          </a:prstGeom>
          <a:solidFill>
            <a:srgbClr val="DDDDDD"/>
          </a:solidFill>
          <a:ln w="12700" algn="ctr">
            <a:solidFill>
              <a:sysClr val="window" lastClr="FFFFFF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lIns="0" tIns="0" rIns="0" bIns="0" anchor="ctr"/>
          <a:lstStyle/>
          <a:p>
            <a:pPr algn="ctr" defTabSz="913375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고객사의 </a:t>
            </a:r>
            <a:r>
              <a:rPr kumimoji="1" lang="ko-KR" altLang="en-US" sz="10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기술지원</a:t>
            </a:r>
            <a:endParaRPr kumimoji="1" lang="en-US" altLang="ko-KR" sz="1000" b="1" dirty="0" smtClean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 defTabSz="913375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요청</a:t>
            </a:r>
            <a:r>
              <a:rPr kumimoji="1" lang="en-US" altLang="ko-KR" sz="10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kumimoji="1" lang="ko-KR" altLang="en-US" sz="10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접수</a:t>
            </a:r>
            <a:r>
              <a:rPr kumimoji="1" lang="en-US" altLang="ko-KR" sz="10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kumimoji="1" lang="ko-KR" altLang="en-US" sz="1000" b="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통제 </a:t>
            </a:r>
            <a:r>
              <a:rPr kumimoji="1" lang="ko-KR" altLang="en-US" sz="10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체제 운영</a:t>
            </a:r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6612725" y="2891532"/>
            <a:ext cx="2255837" cy="684212"/>
          </a:xfrm>
          <a:prstGeom prst="rect">
            <a:avLst/>
          </a:prstGeom>
          <a:solidFill>
            <a:srgbClr val="DDDDDD"/>
          </a:solidFill>
          <a:ln w="12700" algn="ctr">
            <a:solidFill>
              <a:sysClr val="window" lastClr="FFFFFF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lIns="91338" tIns="45668" rIns="91338" bIns="45668" anchor="ctr"/>
          <a:lstStyle/>
          <a:p>
            <a:pPr algn="ctr" defTabSz="913375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 참여 인력 중심의</a:t>
            </a:r>
            <a:endParaRPr kumimoji="1" lang="en-US" altLang="ko-KR" sz="10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 defTabSz="913375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유지보수 인력 가동</a:t>
            </a:r>
            <a:endParaRPr kumimoji="1" lang="en-US" altLang="ko-KR" sz="10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6612725" y="3701158"/>
            <a:ext cx="2255837" cy="684212"/>
          </a:xfrm>
          <a:prstGeom prst="rect">
            <a:avLst/>
          </a:prstGeom>
          <a:solidFill>
            <a:srgbClr val="DDDDDD"/>
          </a:solidFill>
          <a:ln w="12700" algn="ctr">
            <a:solidFill>
              <a:sysClr val="window" lastClr="FFFFFF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lIns="91338" tIns="45668" rIns="91338" bIns="45668" anchor="ctr"/>
          <a:lstStyle/>
          <a:p>
            <a:pPr algn="ctr" defTabSz="913375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협력회사와의 유기적인 업무 처리로</a:t>
            </a:r>
            <a:endParaRPr kumimoji="1" lang="en-US" altLang="ko-KR" sz="10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 defTabSz="913375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0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신속한 지원과 복구 작업 지원</a:t>
            </a:r>
          </a:p>
        </p:txBody>
      </p:sp>
      <p:grpSp>
        <p:nvGrpSpPr>
          <p:cNvPr id="49" name="Group 46"/>
          <p:cNvGrpSpPr>
            <a:grpSpLocks/>
          </p:cNvGrpSpPr>
          <p:nvPr/>
        </p:nvGrpSpPr>
        <p:grpSpPr bwMode="auto">
          <a:xfrm>
            <a:off x="1665772" y="5261667"/>
            <a:ext cx="3211735" cy="1155665"/>
            <a:chOff x="2417" y="3208"/>
            <a:chExt cx="1580" cy="835"/>
          </a:xfrm>
        </p:grpSpPr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2417" y="3273"/>
              <a:ext cx="1580" cy="770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rgbClr val="658EB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3375" latinLnBrk="0">
                <a:defRPr/>
              </a:pPr>
              <a:endParaRPr lang="ko-KR" altLang="en-US" sz="1800" b="1" kern="0" dirty="0">
                <a:solidFill>
                  <a:prstClr val="black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417" y="3208"/>
              <a:ext cx="1580" cy="193"/>
            </a:xfrm>
            <a:prstGeom prst="rect">
              <a:avLst/>
            </a:prstGeom>
            <a:solidFill>
              <a:srgbClr val="005E9E"/>
            </a:solidFill>
            <a:ln w="9525" algn="ctr">
              <a:solidFill>
                <a:srgbClr val="3A90B7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ko-KR" altLang="en-US" sz="1100" b="1" spc="-50" dirty="0">
                  <a:ln>
                    <a:solidFill>
                      <a:srgbClr val="D64E7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응용시스템</a:t>
              </a:r>
            </a:p>
          </p:txBody>
        </p:sp>
      </p:grp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5035750" y="5261666"/>
            <a:ext cx="3201778" cy="1155666"/>
            <a:chOff x="2417" y="3208"/>
            <a:chExt cx="1580" cy="812"/>
          </a:xfrm>
        </p:grpSpPr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417" y="3273"/>
              <a:ext cx="1580" cy="747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rgbClr val="658EB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defTabSz="913375" latinLnBrk="0">
                <a:defRPr/>
              </a:pPr>
              <a:endParaRPr lang="ko-KR" altLang="en-US" sz="1800" b="1" kern="0" dirty="0">
                <a:solidFill>
                  <a:prstClr val="black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2417" y="3208"/>
              <a:ext cx="1580" cy="193"/>
            </a:xfrm>
            <a:prstGeom prst="rect">
              <a:avLst/>
            </a:prstGeom>
            <a:solidFill>
              <a:srgbClr val="005E9E"/>
            </a:solidFill>
            <a:ln w="9525" algn="ctr">
              <a:solidFill>
                <a:srgbClr val="3A90B7"/>
              </a:solidFill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altLang="ko-KR" sz="1100" b="1" spc="-50" dirty="0">
                  <a:ln>
                    <a:solidFill>
                      <a:srgbClr val="D64E7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100" spc="-50" dirty="0">
                  <a:ln>
                    <a:solidFill>
                      <a:srgbClr val="D64E7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소프트웨어</a:t>
              </a:r>
            </a:p>
          </p:txBody>
        </p:sp>
      </p:grp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1746419" y="5590138"/>
            <a:ext cx="2918731" cy="74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88900" indent="-889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114174" indent="-114174" algn="l" defTabSz="892761" eaLnBrk="1" fontAlgn="ctr" hangingPunct="1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최종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검수 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년간 비상주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무상 하자보수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14174" indent="-114174" algn="l" defTabSz="892761" eaLnBrk="1" fontAlgn="ctr" hangingPunct="1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오픈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후 안정화 기간을 통해 시스템의 안정성을 극대화</a:t>
            </a:r>
          </a:p>
          <a:p>
            <a:pPr marL="114174" indent="-114174" algn="l" defTabSz="892761" eaLnBrk="1" fontAlgn="ctr" hangingPunct="1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오픈 후 유지보수 인력과 공조체제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지원</a:t>
            </a:r>
            <a:endParaRPr lang="en-US" altLang="ko-KR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14174" indent="-114174" algn="l" defTabSz="892761" eaLnBrk="1" fontAlgn="ctr" hangingPunct="1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년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이후  별도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계약에 따라 유상 유지보수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전환 가능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5126482" y="5789453"/>
            <a:ext cx="2959817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88900" indent="-889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114174" indent="-114174" algn="l" defTabSz="892761" eaLnBrk="1" fontAlgn="ctr" hangingPunct="1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제품 설치 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년간 비상주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무상 유지보수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114174" indent="-114174" algn="l" defTabSz="892761" eaLnBrk="1" fontAlgn="ctr" hangingPunct="1">
              <a:lnSpc>
                <a:spcPct val="90000"/>
              </a:lnSpc>
              <a:spcBef>
                <a:spcPts val="300"/>
              </a:spcBef>
              <a:spcAft>
                <a:spcPct val="17000"/>
              </a:spcAft>
              <a:buClr>
                <a:srgbClr val="015791"/>
              </a:buClr>
              <a:buSzPct val="110000"/>
              <a:buFont typeface="Wingdings" panose="05000000000000000000" pitchFamily="2" charset="2"/>
              <a:buChar char="§"/>
              <a:tabLst>
                <a:tab pos="93558" algn="l"/>
              </a:tabLst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년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이후 별도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계약에 따라 유상 </a:t>
            </a:r>
            <a:r>
              <a:rPr lang="ko-KR" altLang="en-US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유지보수 제공 가능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en-US" altLang="ko-KR" dirty="0" smtClean="0"/>
              <a:t>- </a:t>
            </a:r>
            <a:fld id="{5080F18F-8FA1-457B-8D63-4476336D8DB6}" type="slidenum">
              <a:rPr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67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AutoShape 17"/>
          <p:cNvCxnSpPr>
            <a:cxnSpLocks noChangeShapeType="1"/>
          </p:cNvCxnSpPr>
          <p:nvPr/>
        </p:nvCxnSpPr>
        <p:spPr bwMode="auto">
          <a:xfrm rot="10800000" flipV="1">
            <a:off x="5172069" y="3671288"/>
            <a:ext cx="1442941" cy="290516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LcS4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/>
              <a:t>유지보수 조직</a:t>
            </a:r>
          </a:p>
        </p:txBody>
      </p:sp>
      <p:sp>
        <p:nvSpPr>
          <p:cNvPr id="10" name="LcS5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350999"/>
            <a:ext cx="9433048" cy="203133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유지보수 조직은 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『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자금세탁방지시스템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』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구축 사업에 직접 참여한 인원을 중심으로 운영하며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장애 발생시 즉각적인 조치를 취할 수 있도록 지원합니다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2" name="LcS10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유지보수 조직도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45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11786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유지보수 </a:t>
            </a:r>
            <a:r>
              <a:rPr lang="ko-KR" altLang="en-US" sz="11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지원 방안</a:t>
            </a:r>
            <a:endParaRPr lang="ko-KR" altLang="en-US" sz="1100" spc="-4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BD00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46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7" name="Group 88"/>
          <p:cNvGrpSpPr>
            <a:grpSpLocks/>
          </p:cNvGrpSpPr>
          <p:nvPr/>
        </p:nvGrpSpPr>
        <p:grpSpPr bwMode="auto">
          <a:xfrm>
            <a:off x="5319771" y="2263329"/>
            <a:ext cx="2298700" cy="1081087"/>
            <a:chOff x="535" y="1630"/>
            <a:chExt cx="1507" cy="681"/>
          </a:xfrm>
        </p:grpSpPr>
        <p:sp>
          <p:nvSpPr>
            <p:cNvPr id="48" name="AutoShape 89"/>
            <p:cNvSpPr>
              <a:spLocks noChangeArrowheads="1"/>
            </p:cNvSpPr>
            <p:nvPr/>
          </p:nvSpPr>
          <p:spPr bwMode="auto">
            <a:xfrm>
              <a:off x="535" y="1806"/>
              <a:ext cx="1507" cy="505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3375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100" kern="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9" name="AutoShape 90"/>
            <p:cNvSpPr>
              <a:spLocks noChangeArrowheads="1"/>
            </p:cNvSpPr>
            <p:nvPr/>
          </p:nvSpPr>
          <p:spPr bwMode="auto">
            <a:xfrm>
              <a:off x="535" y="1630"/>
              <a:ext cx="1507" cy="183"/>
            </a:xfrm>
            <a:prstGeom prst="roundRect">
              <a:avLst>
                <a:gd name="adj" fmla="val 0"/>
              </a:avLst>
            </a:prstGeom>
            <a:solidFill>
              <a:srgbClr val="77BDED"/>
            </a:solidFill>
            <a:ln w="9525" algn="ctr">
              <a:solidFill>
                <a:srgbClr val="72A8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3375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제안사 유지보수 지원 책임자</a:t>
              </a:r>
            </a:p>
          </p:txBody>
        </p:sp>
      </p:grpSp>
      <p:grpSp>
        <p:nvGrpSpPr>
          <p:cNvPr id="50" name="Group 91"/>
          <p:cNvGrpSpPr>
            <a:grpSpLocks/>
          </p:cNvGrpSpPr>
          <p:nvPr/>
        </p:nvGrpSpPr>
        <p:grpSpPr bwMode="auto">
          <a:xfrm>
            <a:off x="653241" y="4292129"/>
            <a:ext cx="2298700" cy="1081087"/>
            <a:chOff x="535" y="1630"/>
            <a:chExt cx="1507" cy="681"/>
          </a:xfrm>
        </p:grpSpPr>
        <p:sp>
          <p:nvSpPr>
            <p:cNvPr id="51" name="AutoShape 92"/>
            <p:cNvSpPr>
              <a:spLocks noChangeArrowheads="1"/>
            </p:cNvSpPr>
            <p:nvPr/>
          </p:nvSpPr>
          <p:spPr bwMode="auto">
            <a:xfrm>
              <a:off x="535" y="1806"/>
              <a:ext cx="1507" cy="505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3375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100" kern="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2" name="AutoShape 93"/>
            <p:cNvSpPr>
              <a:spLocks noChangeArrowheads="1"/>
            </p:cNvSpPr>
            <p:nvPr/>
          </p:nvSpPr>
          <p:spPr bwMode="auto">
            <a:xfrm>
              <a:off x="535" y="1630"/>
              <a:ext cx="1507" cy="183"/>
            </a:xfrm>
            <a:prstGeom prst="roundRect">
              <a:avLst>
                <a:gd name="adj" fmla="val 0"/>
              </a:avLst>
            </a:prstGeom>
            <a:solidFill>
              <a:srgbClr val="E0ECF4"/>
            </a:solidFill>
            <a:ln w="9525" algn="ctr">
              <a:solidFill>
                <a:srgbClr val="72A8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3375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고객사 운영팀</a:t>
              </a:r>
              <a:endParaRPr kumimoji="1" lang="ko-KR" altLang="en-US" sz="11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53" name="Group 94"/>
          <p:cNvGrpSpPr>
            <a:grpSpLocks/>
          </p:cNvGrpSpPr>
          <p:nvPr/>
        </p:nvGrpSpPr>
        <p:grpSpPr bwMode="auto">
          <a:xfrm>
            <a:off x="4015092" y="3956743"/>
            <a:ext cx="2306327" cy="1081088"/>
            <a:chOff x="658" y="1630"/>
            <a:chExt cx="1512" cy="681"/>
          </a:xfrm>
        </p:grpSpPr>
        <p:sp>
          <p:nvSpPr>
            <p:cNvPr id="59" name="AutoShape 95"/>
            <p:cNvSpPr>
              <a:spLocks noChangeArrowheads="1"/>
            </p:cNvSpPr>
            <p:nvPr/>
          </p:nvSpPr>
          <p:spPr bwMode="auto">
            <a:xfrm>
              <a:off x="658" y="1806"/>
              <a:ext cx="1507" cy="505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3375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100" kern="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1" name="AutoShape 96"/>
            <p:cNvSpPr>
              <a:spLocks noChangeArrowheads="1"/>
            </p:cNvSpPr>
            <p:nvPr/>
          </p:nvSpPr>
          <p:spPr bwMode="auto">
            <a:xfrm>
              <a:off x="663" y="1630"/>
              <a:ext cx="1507" cy="183"/>
            </a:xfrm>
            <a:prstGeom prst="roundRect">
              <a:avLst>
                <a:gd name="adj" fmla="val 0"/>
              </a:avLst>
            </a:prstGeom>
            <a:solidFill>
              <a:srgbClr val="9BD3EF"/>
            </a:solidFill>
            <a:ln w="9525" algn="ctr">
              <a:solidFill>
                <a:srgbClr val="72A8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3375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제안사 유지보수팀</a:t>
              </a:r>
            </a:p>
          </p:txBody>
        </p:sp>
      </p:grpSp>
      <p:grpSp>
        <p:nvGrpSpPr>
          <p:cNvPr id="62" name="Group 97"/>
          <p:cNvGrpSpPr>
            <a:grpSpLocks/>
          </p:cNvGrpSpPr>
          <p:nvPr/>
        </p:nvGrpSpPr>
        <p:grpSpPr bwMode="auto">
          <a:xfrm>
            <a:off x="643145" y="2607707"/>
            <a:ext cx="2298700" cy="1081088"/>
            <a:chOff x="535" y="1630"/>
            <a:chExt cx="1507" cy="681"/>
          </a:xfrm>
        </p:grpSpPr>
        <p:sp>
          <p:nvSpPr>
            <p:cNvPr id="63" name="AutoShape 98"/>
            <p:cNvSpPr>
              <a:spLocks noChangeArrowheads="1"/>
            </p:cNvSpPr>
            <p:nvPr/>
          </p:nvSpPr>
          <p:spPr bwMode="auto">
            <a:xfrm>
              <a:off x="535" y="1806"/>
              <a:ext cx="1507" cy="505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3375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100" kern="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4" name="AutoShape 99"/>
            <p:cNvSpPr>
              <a:spLocks noChangeArrowheads="1"/>
            </p:cNvSpPr>
            <p:nvPr/>
          </p:nvSpPr>
          <p:spPr bwMode="auto">
            <a:xfrm>
              <a:off x="535" y="1630"/>
              <a:ext cx="1507" cy="183"/>
            </a:xfrm>
            <a:prstGeom prst="roundRect">
              <a:avLst>
                <a:gd name="adj" fmla="val 0"/>
              </a:avLst>
            </a:prstGeom>
            <a:solidFill>
              <a:srgbClr val="E0ECF4"/>
            </a:solidFill>
            <a:ln w="9525" algn="ctr">
              <a:solidFill>
                <a:srgbClr val="72A8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3375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고객사 담당자</a:t>
              </a:r>
              <a:r>
                <a:rPr kumimoji="1" lang="en-US" altLang="ko-KR" sz="11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kumimoji="1" lang="ko-KR" altLang="en-US" sz="11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유관부서</a:t>
              </a:r>
              <a:endParaRPr kumimoji="1" lang="en-US" altLang="ko-KR" sz="11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69" name="AutoShape 55"/>
          <p:cNvCxnSpPr>
            <a:cxnSpLocks noChangeShapeType="1"/>
          </p:cNvCxnSpPr>
          <p:nvPr/>
        </p:nvCxnSpPr>
        <p:spPr bwMode="auto">
          <a:xfrm flipH="1">
            <a:off x="2958522" y="4736564"/>
            <a:ext cx="1056570" cy="0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56"/>
          <p:cNvCxnSpPr>
            <a:cxnSpLocks noChangeShapeType="1"/>
          </p:cNvCxnSpPr>
          <p:nvPr/>
        </p:nvCxnSpPr>
        <p:spPr bwMode="auto">
          <a:xfrm>
            <a:off x="3005534" y="4538370"/>
            <a:ext cx="1009558" cy="0"/>
          </a:xfrm>
          <a:prstGeom prst="straightConnector1">
            <a:avLst/>
          </a:prstGeom>
          <a:noFill/>
          <a:ln w="9525">
            <a:solidFill>
              <a:srgbClr val="777777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57"/>
          <p:cNvCxnSpPr>
            <a:cxnSpLocks noChangeShapeType="1"/>
          </p:cNvCxnSpPr>
          <p:nvPr/>
        </p:nvCxnSpPr>
        <p:spPr bwMode="auto">
          <a:xfrm flipH="1" flipV="1">
            <a:off x="1790908" y="3708308"/>
            <a:ext cx="1587" cy="576263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" name="그룹 72"/>
          <p:cNvGrpSpPr/>
          <p:nvPr/>
        </p:nvGrpSpPr>
        <p:grpSpPr>
          <a:xfrm>
            <a:off x="6903408" y="3977424"/>
            <a:ext cx="2298700" cy="1081087"/>
            <a:chOff x="806450" y="2160617"/>
            <a:chExt cx="2298700" cy="1081087"/>
          </a:xfrm>
        </p:grpSpPr>
        <p:grpSp>
          <p:nvGrpSpPr>
            <p:cNvPr id="74" name="Group 87"/>
            <p:cNvGrpSpPr>
              <a:grpSpLocks/>
            </p:cNvGrpSpPr>
            <p:nvPr/>
          </p:nvGrpSpPr>
          <p:grpSpPr bwMode="auto">
            <a:xfrm>
              <a:off x="806450" y="2160617"/>
              <a:ext cx="2298700" cy="1081087"/>
              <a:chOff x="535" y="1630"/>
              <a:chExt cx="1507" cy="681"/>
            </a:xfrm>
          </p:grpSpPr>
          <p:sp>
            <p:nvSpPr>
              <p:cNvPr id="76" name="AutoShape 86"/>
              <p:cNvSpPr>
                <a:spLocks noChangeArrowheads="1"/>
              </p:cNvSpPr>
              <p:nvPr/>
            </p:nvSpPr>
            <p:spPr bwMode="auto">
              <a:xfrm>
                <a:off x="535" y="1806"/>
                <a:ext cx="1507" cy="505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3375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100" kern="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77" name="AutoShape 75"/>
              <p:cNvSpPr>
                <a:spLocks noChangeArrowheads="1"/>
              </p:cNvSpPr>
              <p:nvPr/>
            </p:nvSpPr>
            <p:spPr bwMode="auto">
              <a:xfrm>
                <a:off x="535" y="1630"/>
                <a:ext cx="1507" cy="183"/>
              </a:xfrm>
              <a:prstGeom prst="roundRect">
                <a:avLst>
                  <a:gd name="adj" fmla="val 0"/>
                </a:avLst>
              </a:prstGeom>
              <a:solidFill>
                <a:srgbClr val="9BD3EF"/>
              </a:solidFill>
              <a:ln w="9525" algn="ctr">
                <a:solidFill>
                  <a:srgbClr val="72A8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3375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100" b="1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협력회사 </a:t>
                </a:r>
                <a:r>
                  <a:rPr kumimoji="1" lang="en-US" altLang="ko-KR" sz="1100" b="1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(H/W, S/W </a:t>
                </a:r>
                <a:r>
                  <a:rPr kumimoji="1" lang="ko-KR" altLang="en-US" sz="1100" b="1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업체</a:t>
                </a:r>
                <a:r>
                  <a:rPr kumimoji="1" lang="en-US" altLang="ko-KR" sz="1100" b="1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)</a:t>
                </a:r>
                <a:endParaRPr kumimoji="1" lang="ko-KR" altLang="en-US" sz="1100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pic>
          <p:nvPicPr>
            <p:cNvPr id="75" name="Picture 68" descr="man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538" y="2600354"/>
              <a:ext cx="64770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8" name="AutoShape 31"/>
          <p:cNvCxnSpPr>
            <a:cxnSpLocks noChangeShapeType="1"/>
            <a:endCxn id="51" idx="2"/>
          </p:cNvCxnSpPr>
          <p:nvPr/>
        </p:nvCxnSpPr>
        <p:spPr bwMode="auto">
          <a:xfrm rot="10800000" flipV="1">
            <a:off x="1802587" y="4961879"/>
            <a:ext cx="5457024" cy="411337"/>
          </a:xfrm>
          <a:prstGeom prst="bentConnector4">
            <a:avLst>
              <a:gd name="adj1" fmla="val -13646"/>
              <a:gd name="adj2" fmla="val 283589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ext Box 27"/>
          <p:cNvSpPr txBox="1">
            <a:spLocks noChangeArrowheads="1"/>
          </p:cNvSpPr>
          <p:nvPr/>
        </p:nvSpPr>
        <p:spPr bwMode="auto">
          <a:xfrm>
            <a:off x="4448665" y="5129327"/>
            <a:ext cx="16843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l" defTabSz="913375" fontAlgn="base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</a:pPr>
            <a:r>
              <a:rPr kumimoji="0" lang="ko-KR" altLang="en-US" sz="10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장애발생 접수 및 통제</a:t>
            </a:r>
          </a:p>
          <a:p>
            <a:pPr algn="l" defTabSz="913375" fontAlgn="base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</a:pPr>
            <a:r>
              <a:rPr kumimoji="0" lang="ko-KR" altLang="en-US" sz="10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문제 해결</a:t>
            </a:r>
          </a:p>
          <a:p>
            <a:pPr algn="l" defTabSz="913375" fontAlgn="base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</a:pPr>
            <a:r>
              <a:rPr kumimoji="0" lang="ko-KR" altLang="en-US" sz="10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유지보수 이력관리</a:t>
            </a:r>
          </a:p>
          <a:p>
            <a:pPr algn="l" defTabSz="913375" fontAlgn="base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</a:pPr>
            <a:r>
              <a:rPr kumimoji="0" lang="ko-KR" altLang="en-US" sz="10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 참여 인력으로 구성</a:t>
            </a:r>
          </a:p>
        </p:txBody>
      </p:sp>
      <p:grpSp>
        <p:nvGrpSpPr>
          <p:cNvPr id="81" name="Group 87"/>
          <p:cNvGrpSpPr>
            <a:grpSpLocks/>
          </p:cNvGrpSpPr>
          <p:nvPr/>
        </p:nvGrpSpPr>
        <p:grpSpPr bwMode="auto">
          <a:xfrm>
            <a:off x="6903408" y="3977424"/>
            <a:ext cx="2298700" cy="1081087"/>
            <a:chOff x="535" y="1630"/>
            <a:chExt cx="1507" cy="681"/>
          </a:xfrm>
        </p:grpSpPr>
        <p:sp>
          <p:nvSpPr>
            <p:cNvPr id="82" name="AutoShape 86"/>
            <p:cNvSpPr>
              <a:spLocks noChangeArrowheads="1"/>
            </p:cNvSpPr>
            <p:nvPr/>
          </p:nvSpPr>
          <p:spPr bwMode="auto">
            <a:xfrm>
              <a:off x="535" y="1806"/>
              <a:ext cx="1507" cy="505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9525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3375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100" kern="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3" name="AutoShape 75"/>
            <p:cNvSpPr>
              <a:spLocks noChangeArrowheads="1"/>
            </p:cNvSpPr>
            <p:nvPr/>
          </p:nvSpPr>
          <p:spPr bwMode="auto">
            <a:xfrm>
              <a:off x="535" y="1630"/>
              <a:ext cx="1507" cy="183"/>
            </a:xfrm>
            <a:prstGeom prst="roundRect">
              <a:avLst>
                <a:gd name="adj" fmla="val 0"/>
              </a:avLst>
            </a:prstGeom>
            <a:solidFill>
              <a:srgbClr val="9BD3EF"/>
            </a:solidFill>
            <a:ln w="9525" algn="ctr">
              <a:solidFill>
                <a:srgbClr val="72A8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3375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100" b="1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협력회사 </a:t>
              </a:r>
              <a:r>
                <a:rPr kumimoji="1" lang="en-US" altLang="ko-KR" sz="11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kumimoji="1" lang="ko-KR" altLang="en-US" sz="11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컨설팅</a:t>
              </a:r>
              <a:r>
                <a:rPr kumimoji="1" lang="en-US" altLang="ko-KR" sz="1100" b="1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kumimoji="1" lang="ko-KR" altLang="en-US" sz="11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84" name="Text Box 26"/>
          <p:cNvSpPr txBox="1">
            <a:spLocks noChangeArrowheads="1"/>
          </p:cNvSpPr>
          <p:nvPr/>
        </p:nvSpPr>
        <p:spPr bwMode="auto">
          <a:xfrm>
            <a:off x="8119834" y="5174952"/>
            <a:ext cx="12616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85628" indent="-85628" algn="l" defTabSz="913375" fontAlgn="base" latinLnBrk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  <a:defRPr/>
            </a:pPr>
            <a:r>
              <a:rPr kumimoji="0" lang="ko-KR" altLang="en-US" sz="1000" kern="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규정</a:t>
            </a:r>
            <a:r>
              <a:rPr kumimoji="0" lang="en-US" altLang="ko-KR" sz="1000" kern="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kumimoji="0" lang="ko-KR" altLang="en-US" sz="1000" kern="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법규 자문</a:t>
            </a:r>
            <a:endParaRPr kumimoji="0" lang="en-US" altLang="ko-KR" sz="1000" kern="0" dirty="0" smtClean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5628" indent="-85628" algn="l" defTabSz="913375" fontAlgn="base" latinLnBrk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  <a:buFont typeface="Wingdings" pitchFamily="2" charset="2"/>
              <a:buChar char="§"/>
              <a:defRPr/>
            </a:pPr>
            <a:r>
              <a:rPr kumimoji="0" lang="ko-KR" altLang="en-US" sz="1000" kern="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문제 해결 방안 제시</a:t>
            </a:r>
            <a:endParaRPr kumimoji="0" lang="ko-KR" altLang="en-US" sz="1000" kern="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6" name="Rectangle 19"/>
          <p:cNvSpPr>
            <a:spLocks noChangeArrowheads="1"/>
          </p:cNvSpPr>
          <p:nvPr/>
        </p:nvSpPr>
        <p:spPr bwMode="auto">
          <a:xfrm>
            <a:off x="7147937" y="3454539"/>
            <a:ext cx="7101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72046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기술지원 협조</a:t>
            </a:r>
          </a:p>
        </p:txBody>
      </p:sp>
      <p:sp>
        <p:nvSpPr>
          <p:cNvPr id="87" name="Rectangle 32"/>
          <p:cNvSpPr>
            <a:spLocks noChangeArrowheads="1"/>
          </p:cNvSpPr>
          <p:nvPr/>
        </p:nvSpPr>
        <p:spPr bwMode="auto">
          <a:xfrm>
            <a:off x="4501267" y="6196015"/>
            <a:ext cx="107528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72046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기술지원 제공</a:t>
            </a:r>
          </a:p>
        </p:txBody>
      </p:sp>
      <p:sp>
        <p:nvSpPr>
          <p:cNvPr id="88" name="Text Box 29"/>
          <p:cNvSpPr txBox="1">
            <a:spLocks noChangeArrowheads="1"/>
          </p:cNvSpPr>
          <p:nvPr/>
        </p:nvSpPr>
        <p:spPr bwMode="auto">
          <a:xfrm>
            <a:off x="1896994" y="3879799"/>
            <a:ext cx="110854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indent="0" algn="l" defTabSz="913375" fontAlgn="base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SzPct val="80000"/>
            </a:pPr>
            <a:r>
              <a:rPr kumimoji="0" lang="ko-KR" altLang="en-US" sz="10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유지보수 사항 발생</a:t>
            </a:r>
          </a:p>
        </p:txBody>
      </p:sp>
      <p:sp>
        <p:nvSpPr>
          <p:cNvPr id="89" name="Rectangle 18"/>
          <p:cNvSpPr>
            <a:spLocks noChangeArrowheads="1"/>
          </p:cNvSpPr>
          <p:nvPr/>
        </p:nvSpPr>
        <p:spPr bwMode="auto">
          <a:xfrm>
            <a:off x="3046952" y="4284571"/>
            <a:ext cx="88115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972046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기술지원 요청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07" y="4372501"/>
            <a:ext cx="380404" cy="42717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09" y="4431416"/>
            <a:ext cx="380404" cy="42717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06" y="4487743"/>
            <a:ext cx="381017" cy="37819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788" y="4536413"/>
            <a:ext cx="294034" cy="291854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86" y="3072669"/>
            <a:ext cx="298008" cy="421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90" y="4793821"/>
            <a:ext cx="604048" cy="396564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37" y="2731824"/>
            <a:ext cx="400146" cy="431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D50D6999-D5CC-44D6-8812-229E7628C6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04" y="2886616"/>
            <a:ext cx="655678" cy="167284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D50D6999-D5CC-44D6-8812-229E7628C6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26" y="4569280"/>
            <a:ext cx="655678" cy="167284"/>
          </a:xfrm>
          <a:prstGeom prst="rect">
            <a:avLst/>
          </a:prstGeom>
        </p:spPr>
      </p:pic>
      <p:pic>
        <p:nvPicPr>
          <p:cNvPr id="97" name="Picture 5">
            <a:extLst>
              <a:ext uri="{FF2B5EF4-FFF2-40B4-BE49-F238E27FC236}">
                <a16:creationId xmlns:a16="http://schemas.microsoft.com/office/drawing/2014/main" id="{D3C2F2B1-3B48-4102-A1E5-0A0C67FB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AFEFF"/>
              </a:clrFrom>
              <a:clrTo>
                <a:srgbClr val="FA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3" y="3242212"/>
            <a:ext cx="792088" cy="12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5">
            <a:extLst>
              <a:ext uri="{FF2B5EF4-FFF2-40B4-BE49-F238E27FC236}">
                <a16:creationId xmlns:a16="http://schemas.microsoft.com/office/drawing/2014/main" id="{D3C2F2B1-3B48-4102-A1E5-0A0C67FB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AFEFF"/>
              </a:clrFrom>
              <a:clrTo>
                <a:srgbClr val="FA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70" y="4927401"/>
            <a:ext cx="792088" cy="12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en-US" altLang="ko-KR" dirty="0" smtClean="0"/>
              <a:t>- </a:t>
            </a:r>
            <a:fld id="{5080F18F-8FA1-457B-8D63-4476336D8DB6}" type="slidenum">
              <a:rPr smtClean="0"/>
              <a:pPr/>
              <a:t>6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172070" y="3354486"/>
            <a:ext cx="3026577" cy="633008"/>
            <a:chOff x="5172070" y="3354486"/>
            <a:chExt cx="3026577" cy="633008"/>
          </a:xfrm>
        </p:grpSpPr>
        <p:cxnSp>
          <p:nvCxnSpPr>
            <p:cNvPr id="66" name="AutoShape 17"/>
            <p:cNvCxnSpPr>
              <a:cxnSpLocks noChangeShapeType="1"/>
            </p:cNvCxnSpPr>
            <p:nvPr/>
          </p:nvCxnSpPr>
          <p:spPr bwMode="auto">
            <a:xfrm rot="10800000" flipV="1">
              <a:off x="5172070" y="3670990"/>
              <a:ext cx="1442941" cy="290516"/>
            </a:xfrm>
            <a:prstGeom prst="bentConnector2">
              <a:avLst/>
            </a:prstGeom>
            <a:noFill/>
            <a:ln w="9525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17"/>
            <p:cNvCxnSpPr>
              <a:cxnSpLocks noChangeShapeType="1"/>
            </p:cNvCxnSpPr>
            <p:nvPr/>
          </p:nvCxnSpPr>
          <p:spPr bwMode="auto">
            <a:xfrm rot="16200000" flipH="1">
              <a:off x="7090325" y="2879171"/>
              <a:ext cx="633008" cy="158363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7777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0269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cS4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/>
              <a:t>유지보수 구분</a:t>
            </a:r>
          </a:p>
        </p:txBody>
      </p:sp>
      <p:sp>
        <p:nvSpPr>
          <p:cNvPr id="10" name="LcS5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243567"/>
            <a:ext cx="9433048" cy="406265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유지보수는 시스템 검수 완료 후 전체 운영과정을 통해 시스템의 정상상태를 유지하고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환경변화에 따른 사용자 요구의 변화를 수용하기 위한 지속적인 활동입니다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제안사는 유상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무상 유지보수로 구분하여 유지보수를 지원합니다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2" name="LcS10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유지보수 구분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45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11786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유지보수 지원 방안</a:t>
            </a:r>
          </a:p>
        </p:txBody>
      </p:sp>
      <p:sp>
        <p:nvSpPr>
          <p:cNvPr id="46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5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54806"/>
              </p:ext>
            </p:extLst>
          </p:nvPr>
        </p:nvGraphicFramePr>
        <p:xfrm>
          <a:off x="430220" y="3492254"/>
          <a:ext cx="4454525" cy="2571497"/>
        </p:xfrm>
        <a:graphic>
          <a:graphicData uri="http://schemas.openxmlformats.org/drawingml/2006/table">
            <a:tbl>
              <a:tblPr/>
              <a:tblGrid>
                <a:gridCol w="69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071">
                <a:tc gridSpan="2"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무상 유지보수</a:t>
                      </a:r>
                    </a:p>
                  </a:txBody>
                  <a:tcPr marL="0" marR="39599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67"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기간</a:t>
                      </a:r>
                    </a:p>
                  </a:txBody>
                  <a:tcPr marL="0" marR="39599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검수 완료 후 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12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개월 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비상주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endParaRPr kumimoji="1" lang="ko-KR" altLang="en-US" sz="900" b="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67"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대상</a:t>
                      </a:r>
                    </a:p>
                  </a:txBody>
                  <a:tcPr marL="0" marR="39599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납품한 응용시스템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소프트웨어 </a:t>
                      </a:r>
                    </a:p>
                  </a:txBody>
                  <a:tcPr marL="54000" marR="54000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321"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범위</a:t>
                      </a:r>
                    </a:p>
                  </a:txBody>
                  <a:tcPr marL="0" marR="39599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서비스의 품질에 하자가 발견되었거나 발생한 경우</a:t>
                      </a:r>
                      <a:endParaRPr kumimoji="1" lang="en-US" altLang="ko-KR" sz="900" b="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운용 중 질의 응답</a:t>
                      </a:r>
                    </a:p>
                  </a:txBody>
                  <a:tcPr marL="54000" marR="54000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1171"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예외사항</a:t>
                      </a:r>
                    </a:p>
                  </a:txBody>
                  <a:tcPr marL="0" marR="39599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완전한 보수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(Perfective Maintenance) 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및 적응보수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(Adaptive Maintenance)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는 본 제안의 범위를 벗어난 유지보수이므로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별도의 계약에 의해 유상 지원을 원칙으로 함</a:t>
                      </a:r>
                      <a:endParaRPr kumimoji="1" lang="en-US" altLang="ko-KR" sz="900" b="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유지보수기간 동안 소프트웨어 변경에 따르는 재설계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재구현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</a:t>
                      </a:r>
                      <a:b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재시험 및 재문서화는 원칙적으로 무상 유지보수 범위에서 제외</a:t>
                      </a:r>
                    </a:p>
                  </a:txBody>
                  <a:tcPr marL="54000" marR="54000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85395"/>
              </p:ext>
            </p:extLst>
          </p:nvPr>
        </p:nvGraphicFramePr>
        <p:xfrm>
          <a:off x="5016903" y="3492255"/>
          <a:ext cx="4494213" cy="2571495"/>
        </p:xfrm>
        <a:graphic>
          <a:graphicData uri="http://schemas.openxmlformats.org/drawingml/2006/table">
            <a:tbl>
              <a:tblPr/>
              <a:tblGrid>
                <a:gridCol w="72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037">
                <a:tc gridSpan="2"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유상 유지보수</a:t>
                      </a:r>
                    </a:p>
                  </a:txBody>
                  <a:tcPr marL="0" marR="39599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28"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기간</a:t>
                      </a:r>
                    </a:p>
                  </a:txBody>
                  <a:tcPr marL="0" marR="39599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무상 유지보수기간 종료 후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고객의 요구에 따라 매 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년 단위로 별도의 유상 유지보수 계약 체결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추후 협의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)</a:t>
                      </a:r>
                      <a:endParaRPr kumimoji="1" lang="ko-KR" altLang="en-US" sz="900" b="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58"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대상</a:t>
                      </a:r>
                    </a:p>
                  </a:txBody>
                  <a:tcPr marL="0" marR="39599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납품한 응용시스템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소프트웨어 </a:t>
                      </a:r>
                    </a:p>
                  </a:txBody>
                  <a:tcPr marL="54000" marR="54000" marT="39589" marB="3958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14"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범위</a:t>
                      </a:r>
                    </a:p>
                  </a:txBody>
                  <a:tcPr marL="0" marR="39599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유지보수 지원과 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Upgrade</a:t>
                      </a: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는 유지보수계약에 명시한 조건</a:t>
                      </a:r>
                      <a:endParaRPr kumimoji="1" lang="en-US" altLang="ko-KR" sz="900" b="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658"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kern="1200" spc="0" baseline="0" dirty="0" smtClean="0">
                          <a:ln>
                            <a:solidFill>
                              <a:srgbClr val="5B9BD5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예외사항</a:t>
                      </a:r>
                    </a:p>
                  </a:txBody>
                  <a:tcPr marL="0" marR="39599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6508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30169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95254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60338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325423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9050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55592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720677" algn="l" defTabSz="93016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유상 유지보수 계약의 금액은 별도의 요율로 정하게 되며 별도의 계약 시 </a:t>
                      </a:r>
                      <a: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/>
                      </a:r>
                      <a:br>
                        <a:rPr kumimoji="1" lang="en-US" altLang="ko-KR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</a:b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견적서에 제시</a:t>
                      </a:r>
                      <a:endParaRPr kumimoji="1" lang="en-US" altLang="ko-KR" sz="900" b="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  <a:p>
                      <a:pPr marL="114300" marR="0" lvl="0" indent="-114300" algn="l" defTabSz="893763" rtl="0" eaLnBrk="1" fontAlgn="ctr" latinLnBrk="1" hangingPunct="1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ct val="17000"/>
                        </a:spcAft>
                        <a:buClr>
                          <a:srgbClr val="015791"/>
                        </a:buClr>
                        <a:buSzPct val="110000"/>
                        <a:buFont typeface="Wingdings" panose="05000000000000000000" pitchFamily="2" charset="2"/>
                        <a:buChar char="§"/>
                        <a:tabLst>
                          <a:tab pos="93663" algn="l"/>
                        </a:tabLst>
                      </a:pPr>
                      <a:r>
                        <a:rPr kumimoji="1" lang="ko-KR" altLang="en-US" sz="900" b="0" kern="120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333333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기타 유지보수 수행 시 문제점과 이에 대한 상세내역은 제안사와 협의 후 제공</a:t>
                      </a:r>
                      <a:endParaRPr kumimoji="1" lang="en-US" altLang="ko-KR" sz="900" b="0" kern="1200" dirty="0" smtClean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333333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000" marR="54000" marT="39609" marB="39609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9" name="Group 69"/>
          <p:cNvGrpSpPr>
            <a:grpSpLocks/>
          </p:cNvGrpSpPr>
          <p:nvPr/>
        </p:nvGrpSpPr>
        <p:grpSpPr bwMode="auto">
          <a:xfrm>
            <a:off x="434800" y="2397693"/>
            <a:ext cx="9069200" cy="620713"/>
            <a:chOff x="291" y="1606"/>
            <a:chExt cx="5635" cy="391"/>
          </a:xfrm>
        </p:grpSpPr>
        <p:grpSp>
          <p:nvGrpSpPr>
            <p:cNvPr id="60" name="그룹 64"/>
            <p:cNvGrpSpPr>
              <a:grpSpLocks/>
            </p:cNvGrpSpPr>
            <p:nvPr/>
          </p:nvGrpSpPr>
          <p:grpSpPr bwMode="auto">
            <a:xfrm>
              <a:off x="291" y="1606"/>
              <a:ext cx="5635" cy="391"/>
              <a:chOff x="401638" y="2644775"/>
              <a:chExt cx="4203700" cy="1001713"/>
            </a:xfrm>
          </p:grpSpPr>
          <p:sp>
            <p:nvSpPr>
              <p:cNvPr id="62" name="Rectangle 33"/>
              <p:cNvSpPr>
                <a:spLocks noChangeArrowheads="1"/>
              </p:cNvSpPr>
              <p:nvPr/>
            </p:nvSpPr>
            <p:spPr bwMode="auto">
              <a:xfrm>
                <a:off x="401638" y="2644775"/>
                <a:ext cx="4203700" cy="1001713"/>
              </a:xfrm>
              <a:prstGeom prst="rect">
                <a:avLst/>
              </a:prstGeom>
              <a:gradFill rotWithShape="0">
                <a:gsLst>
                  <a:gs pos="0">
                    <a:srgbClr val="2A60A2"/>
                  </a:gs>
                  <a:gs pos="50000">
                    <a:srgbClr val="49B3E3"/>
                  </a:gs>
                  <a:gs pos="100000">
                    <a:srgbClr val="2A60A2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337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2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sp>
            <p:nvSpPr>
              <p:cNvPr id="63" name="Rectangle 34"/>
              <p:cNvSpPr>
                <a:spLocks noChangeArrowheads="1"/>
              </p:cNvSpPr>
              <p:nvPr/>
            </p:nvSpPr>
            <p:spPr bwMode="auto">
              <a:xfrm>
                <a:off x="401638" y="2672957"/>
                <a:ext cx="4203700" cy="9453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337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2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sp>
          <p:nvSpPr>
            <p:cNvPr id="61" name="Rectangle 42"/>
            <p:cNvSpPr>
              <a:spLocks noChangeArrowheads="1"/>
            </p:cNvSpPr>
            <p:nvPr/>
          </p:nvSpPr>
          <p:spPr bwMode="auto">
            <a:xfrm>
              <a:off x="456" y="1640"/>
              <a:ext cx="542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marL="114174" indent="-114174" algn="l" defTabSz="892761" fontAlgn="ctr">
                <a:lnSpc>
                  <a:spcPct val="90000"/>
                </a:lnSpc>
                <a:spcBef>
                  <a:spcPts val="300"/>
                </a:spcBef>
                <a:spcAft>
                  <a:spcPct val="17000"/>
                </a:spcAft>
                <a:buClr>
                  <a:srgbClr val="015791"/>
                </a:buClr>
                <a:buSzPct val="110000"/>
                <a:buFont typeface="Wingdings" panose="05000000000000000000" pitchFamily="2" charset="2"/>
                <a:buChar char="§"/>
                <a:tabLst>
                  <a:tab pos="93558" algn="l"/>
                </a:tabLst>
              </a:pPr>
              <a:r>
                <a:rPr kumimoji="1"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통상적으로 유지보수의 대상이 되는 </a:t>
              </a:r>
              <a:r>
                <a:rPr kumimoji="1"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시스템의 </a:t>
              </a:r>
              <a:r>
                <a:rPr kumimoji="1"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결함은 업무처리 기능상의 누락</a:t>
              </a:r>
              <a:r>
                <a:rPr kumimoji="1"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kumimoji="1"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중대한 오류 또는 잘못 처리되는 결과가 발생한 경우로서 이러한 </a:t>
              </a:r>
              <a:r>
                <a:rPr kumimoji="1"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결함은 신속하게 </a:t>
              </a:r>
              <a:r>
                <a:rPr kumimoji="1"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수정 보완합니다</a:t>
              </a:r>
              <a:r>
                <a:rPr kumimoji="1" lang="en-US" altLang="ko-KR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.</a:t>
              </a:r>
              <a:endParaRPr kumimoji="1"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430220" y="6063754"/>
            <a:ext cx="9073787" cy="338554"/>
          </a:xfrm>
          <a:prstGeom prst="rect">
            <a:avLst/>
          </a:prstGeom>
        </p:spPr>
        <p:txBody>
          <a:bodyPr wrap="square" lIns="91338" tIns="45668" rIns="91338" bIns="45668">
            <a:spAutoFit/>
          </a:bodyPr>
          <a:lstStyle/>
          <a:p>
            <a:pPr algn="l"/>
            <a:r>
              <a:rPr kumimoji="1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* </a:t>
            </a:r>
            <a:r>
              <a:rPr kumimoji="1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완전한 보수</a:t>
            </a:r>
            <a:r>
              <a:rPr kumimoji="1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(Perfective Maintenance) : </a:t>
            </a:r>
            <a:r>
              <a:rPr kumimoji="1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시스템을 항상 최상의 상태로 유지하기 위해 각 장치의 시험</a:t>
            </a:r>
            <a:r>
              <a:rPr kumimoji="1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kumimoji="1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조정</a:t>
            </a:r>
            <a:r>
              <a:rPr kumimoji="1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kumimoji="1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수리</a:t>
            </a:r>
            <a:r>
              <a:rPr kumimoji="1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kumimoji="1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복구 등이 완전하게 실시되도록 하는 작업</a:t>
            </a:r>
            <a:endParaRPr kumimoji="1" lang="en-US" altLang="ko-KR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l"/>
            <a:r>
              <a:rPr kumimoji="1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* </a:t>
            </a:r>
            <a:r>
              <a:rPr kumimoji="1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적응보수</a:t>
            </a:r>
            <a:r>
              <a:rPr kumimoji="1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(Adaptive Maintenance) : </a:t>
            </a:r>
            <a:r>
              <a:rPr kumimoji="1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변화된 환경에서 소프트웨어 제품을 사용할 수 있게 하기 위한 보수</a:t>
            </a:r>
            <a:endParaRPr lang="ko-KR" altLang="en-US" sz="80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3" name="Rt2">
            <a:extLst>
              <a:ext uri="{FF2B5EF4-FFF2-40B4-BE49-F238E27FC236}">
                <a16:creationId xmlns:a16="http://schemas.microsoft.com/office/drawing/2014/main" id="{C79D16C7-D0F7-4F3D-811C-236EBFF1165B}"/>
              </a:ext>
            </a:extLst>
          </p:cNvPr>
          <p:cNvGrpSpPr/>
          <p:nvPr/>
        </p:nvGrpSpPr>
        <p:grpSpPr>
          <a:xfrm>
            <a:off x="398401" y="2180522"/>
            <a:ext cx="764821" cy="169277"/>
            <a:chOff x="307914" y="1927833"/>
            <a:chExt cx="764821" cy="169277"/>
          </a:xfrm>
        </p:grpSpPr>
        <p:sp>
          <p:nvSpPr>
            <p:cNvPr id="54" name="Text Box 63">
              <a:extLst>
                <a:ext uri="{FF2B5EF4-FFF2-40B4-BE49-F238E27FC236}">
                  <a16:creationId xmlns:a16="http://schemas.microsoft.com/office/drawing/2014/main" id="{81527D9D-D784-40D9-8789-FBC6639BD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08" y="1927833"/>
              <a:ext cx="54822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457200">
                <a:spcBef>
                  <a:spcPct val="50000"/>
                </a:spcBef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기본 원칙</a:t>
              </a:r>
            </a:p>
          </p:txBody>
        </p:sp>
        <p:grpSp>
          <p:nvGrpSpPr>
            <p:cNvPr id="55" name="Group 172">
              <a:extLst>
                <a:ext uri="{FF2B5EF4-FFF2-40B4-BE49-F238E27FC236}">
                  <a16:creationId xmlns:a16="http://schemas.microsoft.com/office/drawing/2014/main" id="{509A09E3-DC14-4B6A-BE1A-710DFEEDE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14" y="1932546"/>
              <a:ext cx="144463" cy="144463"/>
              <a:chOff x="476" y="1697"/>
              <a:chExt cx="91" cy="91"/>
            </a:xfrm>
          </p:grpSpPr>
          <p:grpSp>
            <p:nvGrpSpPr>
              <p:cNvPr id="56" name="Group 171">
                <a:extLst>
                  <a:ext uri="{FF2B5EF4-FFF2-40B4-BE49-F238E27FC236}">
                    <a16:creationId xmlns:a16="http://schemas.microsoft.com/office/drawing/2014/main" id="{3CC7008B-320B-4516-83A9-0D61F99F7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" y="1697"/>
                <a:ext cx="91" cy="91"/>
                <a:chOff x="476" y="1697"/>
                <a:chExt cx="91" cy="91"/>
              </a:xfrm>
            </p:grpSpPr>
            <p:sp>
              <p:nvSpPr>
                <p:cNvPr id="70" name="Oval 64">
                  <a:extLst>
                    <a:ext uri="{FF2B5EF4-FFF2-40B4-BE49-F238E27FC236}">
                      <a16:creationId xmlns:a16="http://schemas.microsoft.com/office/drawing/2014/main" id="{ABC7F0AA-21AC-4217-AED1-55A73FFF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" y="1697"/>
                  <a:ext cx="91" cy="91"/>
                </a:xfrm>
                <a:prstGeom prst="ellipse">
                  <a:avLst/>
                </a:prstGeom>
                <a:solidFill>
                  <a:srgbClr val="BD003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71" name="Arc 170">
                  <a:extLst>
                    <a:ext uri="{FF2B5EF4-FFF2-40B4-BE49-F238E27FC236}">
                      <a16:creationId xmlns:a16="http://schemas.microsoft.com/office/drawing/2014/main" id="{A6930676-5702-426A-BAFB-78B9A7E57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" y="1697"/>
                  <a:ext cx="91" cy="4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1 h 21601"/>
                    <a:gd name="T2" fmla="*/ 43200 w 43200"/>
                    <a:gd name="T3" fmla="*/ 21600 h 21601"/>
                    <a:gd name="T4" fmla="*/ 21600 w 43200"/>
                    <a:gd name="T5" fmla="*/ 21600 h 21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1" fill="none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1601" stroke="0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bg1">
                    <a:alpha val="1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69" name="AutoShape 155">
                <a:extLst>
                  <a:ext uri="{FF2B5EF4-FFF2-40B4-BE49-F238E27FC236}">
                    <a16:creationId xmlns:a16="http://schemas.microsoft.com/office/drawing/2014/main" id="{F43F8682-B92A-48D6-BD75-DB686C9F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05" y="1723"/>
                <a:ext cx="46" cy="4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72" name="Rt2">
            <a:extLst>
              <a:ext uri="{FF2B5EF4-FFF2-40B4-BE49-F238E27FC236}">
                <a16:creationId xmlns:a16="http://schemas.microsoft.com/office/drawing/2014/main" id="{C79D16C7-D0F7-4F3D-811C-236EBFF1165B}"/>
              </a:ext>
            </a:extLst>
          </p:cNvPr>
          <p:cNvGrpSpPr/>
          <p:nvPr/>
        </p:nvGrpSpPr>
        <p:grpSpPr>
          <a:xfrm>
            <a:off x="430220" y="3275303"/>
            <a:ext cx="1053362" cy="169277"/>
            <a:chOff x="307914" y="1927833"/>
            <a:chExt cx="1053362" cy="169277"/>
          </a:xfrm>
        </p:grpSpPr>
        <p:sp>
          <p:nvSpPr>
            <p:cNvPr id="73" name="Text Box 63">
              <a:extLst>
                <a:ext uri="{FF2B5EF4-FFF2-40B4-BE49-F238E27FC236}">
                  <a16:creationId xmlns:a16="http://schemas.microsoft.com/office/drawing/2014/main" id="{81527D9D-D784-40D9-8789-FBC6639BD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08" y="1927833"/>
              <a:ext cx="836768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457200">
                <a:spcBef>
                  <a:spcPct val="50000"/>
                </a:spcBef>
                <a:defRPr/>
              </a:pPr>
              <a:r>
                <a:rPr lang="ko-KR" altLang="en-US" sz="1000" dirty="0">
                  <a:solidFill>
                    <a:srgbClr val="4D4D4D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유지보수 구분</a:t>
              </a:r>
            </a:p>
          </p:txBody>
        </p:sp>
        <p:grpSp>
          <p:nvGrpSpPr>
            <p:cNvPr id="74" name="Group 172">
              <a:extLst>
                <a:ext uri="{FF2B5EF4-FFF2-40B4-BE49-F238E27FC236}">
                  <a16:creationId xmlns:a16="http://schemas.microsoft.com/office/drawing/2014/main" id="{509A09E3-DC14-4B6A-BE1A-710DFEEDE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14" y="1932546"/>
              <a:ext cx="144463" cy="144463"/>
              <a:chOff x="476" y="1697"/>
              <a:chExt cx="91" cy="91"/>
            </a:xfrm>
          </p:grpSpPr>
          <p:grpSp>
            <p:nvGrpSpPr>
              <p:cNvPr id="75" name="Group 171">
                <a:extLst>
                  <a:ext uri="{FF2B5EF4-FFF2-40B4-BE49-F238E27FC236}">
                    <a16:creationId xmlns:a16="http://schemas.microsoft.com/office/drawing/2014/main" id="{3CC7008B-320B-4516-83A9-0D61F99F7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" y="1697"/>
                <a:ext cx="91" cy="91"/>
                <a:chOff x="476" y="1697"/>
                <a:chExt cx="91" cy="91"/>
              </a:xfrm>
            </p:grpSpPr>
            <p:sp>
              <p:nvSpPr>
                <p:cNvPr id="77" name="Oval 64">
                  <a:extLst>
                    <a:ext uri="{FF2B5EF4-FFF2-40B4-BE49-F238E27FC236}">
                      <a16:creationId xmlns:a16="http://schemas.microsoft.com/office/drawing/2014/main" id="{ABC7F0AA-21AC-4217-AED1-55A73FFF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" y="1697"/>
                  <a:ext cx="91" cy="91"/>
                </a:xfrm>
                <a:prstGeom prst="ellipse">
                  <a:avLst/>
                </a:prstGeom>
                <a:solidFill>
                  <a:srgbClr val="BD003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78" name="Arc 170">
                  <a:extLst>
                    <a:ext uri="{FF2B5EF4-FFF2-40B4-BE49-F238E27FC236}">
                      <a16:creationId xmlns:a16="http://schemas.microsoft.com/office/drawing/2014/main" id="{A6930676-5702-426A-BAFB-78B9A7E57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" y="1697"/>
                  <a:ext cx="91" cy="4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1 h 21601"/>
                    <a:gd name="T2" fmla="*/ 43200 w 43200"/>
                    <a:gd name="T3" fmla="*/ 21600 h 21601"/>
                    <a:gd name="T4" fmla="*/ 21600 w 43200"/>
                    <a:gd name="T5" fmla="*/ 21600 h 21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1" fill="none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1601" stroke="0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bg1">
                    <a:alpha val="1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76" name="AutoShape 155">
                <a:extLst>
                  <a:ext uri="{FF2B5EF4-FFF2-40B4-BE49-F238E27FC236}">
                    <a16:creationId xmlns:a16="http://schemas.microsoft.com/office/drawing/2014/main" id="{F43F8682-B92A-48D6-BD75-DB686C9F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05" y="1723"/>
                <a:ext cx="46" cy="4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en-US" altLang="ko-KR" dirty="0" smtClean="0"/>
              <a:t>- </a:t>
            </a:r>
            <a:fld id="{5080F18F-8FA1-457B-8D63-4476336D8DB6}" type="slidenum">
              <a:rPr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99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cS4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/>
              <a:t>유지보수 절차</a:t>
            </a:r>
          </a:p>
        </p:txBody>
      </p:sp>
      <p:sp>
        <p:nvSpPr>
          <p:cNvPr id="10" name="LcS5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243567"/>
            <a:ext cx="9433048" cy="406265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제안사는 유지보수 절차에 따라 유선 또는 방문 등 사용자 지원 창구를 통해 장애를 접수한 후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유지보수 전담 인원에게 이관하는 방식으로 일관성 있는 유지보수 체계를 유지합니다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유지보수팀은 협력회사와 함께 원인을 파악하고 결과를 협의하여 신속한 조치로 시스템의 운영 안정성을 보장합니다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2" name="LcS10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유지보수 절차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45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11786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유지보수 지원 방안</a:t>
            </a:r>
          </a:p>
        </p:txBody>
      </p:sp>
      <p:sp>
        <p:nvSpPr>
          <p:cNvPr id="46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07157" y="2082355"/>
            <a:ext cx="9141655" cy="4383962"/>
            <a:chOff x="974724" y="2033371"/>
            <a:chExt cx="7783508" cy="4383963"/>
          </a:xfrm>
        </p:grpSpPr>
        <p:sp>
          <p:nvSpPr>
            <p:cNvPr id="26" name="Oval 50"/>
            <p:cNvSpPr>
              <a:spLocks noChangeArrowheads="1"/>
            </p:cNvSpPr>
            <p:nvPr/>
          </p:nvSpPr>
          <p:spPr bwMode="auto">
            <a:xfrm>
              <a:off x="6246808" y="5179796"/>
              <a:ext cx="74613" cy="39688"/>
            </a:xfrm>
            <a:prstGeom prst="ellipse">
              <a:avLst/>
            </a:prstGeom>
            <a:solidFill>
              <a:srgbClr val="EAF5F6"/>
            </a:solidFill>
            <a:ln w="6350" algn="ctr">
              <a:solidFill>
                <a:srgbClr val="777777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7" name="AutoShape 51"/>
            <p:cNvSpPr>
              <a:spLocks noChangeArrowheads="1"/>
            </p:cNvSpPr>
            <p:nvPr/>
          </p:nvSpPr>
          <p:spPr bwMode="auto">
            <a:xfrm>
              <a:off x="2119311" y="2033371"/>
              <a:ext cx="1379537" cy="387350"/>
            </a:xfrm>
            <a:prstGeom prst="homePlate">
              <a:avLst>
                <a:gd name="adj" fmla="val 4539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000" rIns="18000" anchor="ctr"/>
            <a:lstStyle>
              <a:lvl1pPr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운영계획수립</a:t>
              </a:r>
            </a:p>
          </p:txBody>
        </p:sp>
        <p:sp>
          <p:nvSpPr>
            <p:cNvPr id="28" name="AutoShape 52"/>
            <p:cNvSpPr>
              <a:spLocks noChangeArrowheads="1"/>
            </p:cNvSpPr>
            <p:nvPr/>
          </p:nvSpPr>
          <p:spPr bwMode="auto">
            <a:xfrm>
              <a:off x="4313234" y="2033371"/>
              <a:ext cx="1679574" cy="387350"/>
            </a:xfrm>
            <a:prstGeom prst="homePlate">
              <a:avLst>
                <a:gd name="adj" fmla="val 52836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000" rIns="18000" anchor="ctr"/>
            <a:lstStyle>
              <a:lvl1pPr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운영</a:t>
              </a:r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운영지원</a:t>
              </a:r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 </a:t>
              </a:r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유지보수</a:t>
              </a:r>
            </a:p>
          </p:txBody>
        </p:sp>
        <p:sp>
          <p:nvSpPr>
            <p:cNvPr id="29" name="AutoShape 53"/>
            <p:cNvSpPr>
              <a:spLocks noChangeArrowheads="1"/>
            </p:cNvSpPr>
            <p:nvPr/>
          </p:nvSpPr>
          <p:spPr bwMode="auto">
            <a:xfrm>
              <a:off x="6934196" y="2033371"/>
              <a:ext cx="1382711" cy="387350"/>
            </a:xfrm>
            <a:prstGeom prst="homePlate">
              <a:avLst>
                <a:gd name="adj" fmla="val 51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000" rIns="18000" anchor="ctr"/>
            <a:lstStyle>
              <a:lvl1pPr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defTabSz="968375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defTabSz="968375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조치결과기록</a:t>
              </a:r>
            </a:p>
          </p:txBody>
        </p:sp>
        <p:sp>
          <p:nvSpPr>
            <p:cNvPr id="30" name="AutoShape 54" descr="bs02"/>
            <p:cNvSpPr>
              <a:spLocks noChangeArrowheads="1"/>
            </p:cNvSpPr>
            <p:nvPr/>
          </p:nvSpPr>
          <p:spPr bwMode="auto">
            <a:xfrm rot="16200000">
              <a:off x="1057630" y="5512815"/>
              <a:ext cx="824788" cy="984250"/>
            </a:xfrm>
            <a:prstGeom prst="roundRect">
              <a:avLst>
                <a:gd name="adj" fmla="val 5829"/>
              </a:avLst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>
                <a:defRPr/>
              </a:pPr>
              <a:endParaRPr lang="ko-KR" altLang="en-US" sz="9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" name="Rectangle 55"/>
            <p:cNvSpPr>
              <a:spLocks noChangeArrowheads="1"/>
            </p:cNvSpPr>
            <p:nvPr/>
          </p:nvSpPr>
          <p:spPr bwMode="auto">
            <a:xfrm>
              <a:off x="1089024" y="5908545"/>
              <a:ext cx="628650" cy="27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21600" tIns="46038" rIns="21600" bIns="46038" anchor="ctr">
              <a:spAutoFit/>
            </a:bodyPr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5619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</a:pPr>
              <a:r>
                <a:rPr lang="ko-KR" altLang="en-US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협력회사</a:t>
              </a:r>
            </a:p>
          </p:txBody>
        </p:sp>
        <p:sp>
          <p:nvSpPr>
            <p:cNvPr id="32" name="Rectangle 56"/>
            <p:cNvSpPr>
              <a:spLocks noChangeArrowheads="1"/>
            </p:cNvSpPr>
            <p:nvPr/>
          </p:nvSpPr>
          <p:spPr bwMode="auto">
            <a:xfrm rot="16200000">
              <a:off x="4919222" y="2578323"/>
              <a:ext cx="821611" cy="6856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C9DC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3" name="AutoShape 57" descr="bs02"/>
            <p:cNvSpPr>
              <a:spLocks noChangeArrowheads="1"/>
            </p:cNvSpPr>
            <p:nvPr/>
          </p:nvSpPr>
          <p:spPr bwMode="auto">
            <a:xfrm rot="16200000">
              <a:off x="681036" y="4270159"/>
              <a:ext cx="1571625" cy="984250"/>
            </a:xfrm>
            <a:prstGeom prst="roundRect">
              <a:avLst>
                <a:gd name="adj" fmla="val 5829"/>
              </a:avLst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>
                <a:defRPr/>
              </a:pPr>
              <a:endParaRPr lang="ko-KR" altLang="en-US" sz="11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4" name="Rectangle 58"/>
            <p:cNvSpPr>
              <a:spLocks noChangeArrowheads="1"/>
            </p:cNvSpPr>
            <p:nvPr/>
          </p:nvSpPr>
          <p:spPr bwMode="auto">
            <a:xfrm>
              <a:off x="996949" y="4529542"/>
              <a:ext cx="811211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21600" tIns="46038" rIns="21600" bIns="46038" anchor="ctr">
              <a:spAutoFit/>
            </a:bodyPr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5619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</a:pPr>
              <a:r>
                <a:rPr lang="ko-KR" altLang="en-US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제안사</a:t>
              </a:r>
              <a:endParaRPr lang="en-US" altLang="ko-KR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 defTabSz="95619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SzPct val="80000"/>
              </a:pPr>
              <a:r>
                <a:rPr lang="ko-KR" altLang="en-US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유지보수팀</a:t>
              </a:r>
            </a:p>
          </p:txBody>
        </p:sp>
        <p:sp>
          <p:nvSpPr>
            <p:cNvPr id="35" name="Rectangle 59"/>
            <p:cNvSpPr>
              <a:spLocks noChangeArrowheads="1"/>
            </p:cNvSpPr>
            <p:nvPr/>
          </p:nvSpPr>
          <p:spPr bwMode="auto">
            <a:xfrm rot="16200000">
              <a:off x="4544215" y="1334080"/>
              <a:ext cx="1571625" cy="6856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C9DC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6" name="AutoShape 60" descr="bs02"/>
            <p:cNvSpPr>
              <a:spLocks noChangeArrowheads="1"/>
            </p:cNvSpPr>
            <p:nvPr/>
          </p:nvSpPr>
          <p:spPr bwMode="auto">
            <a:xfrm rot="16200000">
              <a:off x="737393" y="2719965"/>
              <a:ext cx="1458912" cy="984250"/>
            </a:xfrm>
            <a:prstGeom prst="roundRect">
              <a:avLst>
                <a:gd name="adj" fmla="val 5829"/>
              </a:avLst>
            </a:prstGeom>
            <a:solidFill>
              <a:schemeClr val="bg1">
                <a:lumMod val="85000"/>
              </a:schemeClr>
            </a:solidFill>
            <a:ln w="6350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vert="eaVert" wrap="none" anchor="ctr"/>
            <a:lstStyle/>
            <a:p>
              <a:pPr>
                <a:defRPr/>
              </a:pPr>
              <a:endParaRPr lang="ko-KR" altLang="en-US" sz="9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7" name="Rectangle 61"/>
            <p:cNvSpPr>
              <a:spLocks noChangeArrowheads="1"/>
            </p:cNvSpPr>
            <p:nvPr/>
          </p:nvSpPr>
          <p:spPr bwMode="auto">
            <a:xfrm>
              <a:off x="1058861" y="3011715"/>
              <a:ext cx="744537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21600" tIns="46038" rIns="21600" bIns="46038" anchor="ctr">
              <a:spAutoFit/>
            </a:bodyPr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56190" eaLnBrk="1" fontAlgn="base" latinLnBrk="0" hangingPunct="1">
                <a:spcBef>
                  <a:spcPct val="0"/>
                </a:spcBef>
                <a:spcAft>
                  <a:spcPct val="0"/>
                </a:spcAft>
                <a:buSzPct val="80000"/>
              </a:pPr>
              <a:r>
                <a:rPr lang="ko-KR" altLang="en-US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고객사</a:t>
              </a:r>
              <a:br>
                <a:rPr lang="ko-KR" altLang="en-US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</a:br>
              <a:r>
                <a:rPr lang="ko-KR" altLang="en-US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운영팀</a:t>
              </a:r>
              <a:endParaRPr lang="ko-KR" altLang="en-US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8" name="Rectangle 62"/>
            <p:cNvSpPr>
              <a:spLocks noChangeArrowheads="1"/>
            </p:cNvSpPr>
            <p:nvPr/>
          </p:nvSpPr>
          <p:spPr bwMode="auto">
            <a:xfrm rot="16200000">
              <a:off x="4598984" y="-216115"/>
              <a:ext cx="1462088" cy="68564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C9DC2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44" name="AutoShape 63" descr="bs01"/>
            <p:cNvSpPr>
              <a:spLocks noChangeArrowheads="1"/>
            </p:cNvSpPr>
            <p:nvPr/>
          </p:nvSpPr>
          <p:spPr bwMode="auto">
            <a:xfrm>
              <a:off x="3997323" y="2788069"/>
              <a:ext cx="860424" cy="538162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자체처리</a:t>
              </a:r>
            </a:p>
          </p:txBody>
        </p:sp>
        <p:sp>
          <p:nvSpPr>
            <p:cNvPr id="47" name="AutoShape 64" descr="bs01"/>
            <p:cNvSpPr>
              <a:spLocks noChangeArrowheads="1"/>
            </p:cNvSpPr>
            <p:nvPr/>
          </p:nvSpPr>
          <p:spPr bwMode="auto">
            <a:xfrm>
              <a:off x="6764333" y="2628366"/>
              <a:ext cx="879474" cy="515938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1" lang="ko-KR" altLang="en-US" sz="9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조치 결과 </a:t>
              </a:r>
            </a:p>
            <a:p>
              <a:pPr algn="ctr" latinLnBrk="0">
                <a:defRPr/>
              </a:pPr>
              <a:r>
                <a:rPr kumimoji="1" lang="ko-KR" altLang="en-US" sz="9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승인</a:t>
              </a:r>
            </a:p>
          </p:txBody>
        </p:sp>
        <p:sp>
          <p:nvSpPr>
            <p:cNvPr id="48" name="AutoShape 65"/>
            <p:cNvSpPr>
              <a:spLocks noChangeArrowheads="1"/>
            </p:cNvSpPr>
            <p:nvPr/>
          </p:nvSpPr>
          <p:spPr bwMode="auto">
            <a:xfrm>
              <a:off x="1965324" y="2525713"/>
              <a:ext cx="1711448" cy="1323975"/>
            </a:xfrm>
            <a:prstGeom prst="roundRect">
              <a:avLst>
                <a:gd name="adj" fmla="val 4597"/>
              </a:avLst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49" name="Group 66"/>
            <p:cNvGrpSpPr>
              <a:grpSpLocks/>
            </p:cNvGrpSpPr>
            <p:nvPr/>
          </p:nvGrpSpPr>
          <p:grpSpPr bwMode="auto">
            <a:xfrm>
              <a:off x="2220910" y="2655671"/>
              <a:ext cx="1166803" cy="1076325"/>
              <a:chOff x="2016" y="1704"/>
              <a:chExt cx="737" cy="646"/>
            </a:xfrm>
          </p:grpSpPr>
          <p:sp>
            <p:nvSpPr>
              <p:cNvPr id="97" name="AutoShape 67" descr="o1"/>
              <p:cNvSpPr>
                <a:spLocks noChangeArrowheads="1"/>
              </p:cNvSpPr>
              <p:nvPr/>
            </p:nvSpPr>
            <p:spPr bwMode="auto">
              <a:xfrm>
                <a:off x="2016" y="1704"/>
                <a:ext cx="737" cy="181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2" cstate="print"/>
                <a:srcRect/>
                <a:stretch>
                  <a:fillRect/>
                </a:stretch>
              </a:blipFill>
              <a:ln w="6350" algn="ctr">
                <a:solidFill>
                  <a:srgbClr val="C0C0C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1" lang="ko-KR" altLang="en-US" sz="10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시스템 감시</a:t>
                </a:r>
                <a:r>
                  <a:rPr kumimoji="1" lang="en-US" altLang="ko-KR" sz="10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/</a:t>
                </a:r>
                <a:r>
                  <a:rPr kumimoji="1" lang="ko-KR" altLang="en-US" sz="10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관리</a:t>
                </a:r>
              </a:p>
            </p:txBody>
          </p:sp>
          <p:sp>
            <p:nvSpPr>
              <p:cNvPr id="98" name="AutoShape 68" descr="o1"/>
              <p:cNvSpPr>
                <a:spLocks noChangeArrowheads="1"/>
              </p:cNvSpPr>
              <p:nvPr/>
            </p:nvSpPr>
            <p:spPr bwMode="auto">
              <a:xfrm>
                <a:off x="2016" y="1936"/>
                <a:ext cx="737" cy="181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2" cstate="print"/>
                <a:srcRect/>
                <a:stretch>
                  <a:fillRect/>
                </a:stretch>
              </a:blipFill>
              <a:ln w="6350" algn="ctr">
                <a:solidFill>
                  <a:srgbClr val="C0C0C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1" lang="ko-KR" altLang="en-US" sz="10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장비관리</a:t>
                </a:r>
                <a:r>
                  <a:rPr kumimoji="1" lang="en-US" altLang="ko-KR" sz="10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/</a:t>
                </a:r>
                <a:r>
                  <a:rPr kumimoji="1" lang="ko-KR" altLang="en-US" sz="10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보안관리</a:t>
                </a:r>
              </a:p>
            </p:txBody>
          </p:sp>
          <p:sp>
            <p:nvSpPr>
              <p:cNvPr id="99" name="AutoShape 69" descr="o1"/>
              <p:cNvSpPr>
                <a:spLocks noChangeArrowheads="1"/>
              </p:cNvSpPr>
              <p:nvPr/>
            </p:nvSpPr>
            <p:spPr bwMode="auto">
              <a:xfrm>
                <a:off x="2016" y="2169"/>
                <a:ext cx="737" cy="181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2" cstate="print"/>
                <a:srcRect/>
                <a:stretch>
                  <a:fillRect/>
                </a:stretch>
              </a:blipFill>
              <a:ln w="6350" algn="ctr">
                <a:solidFill>
                  <a:srgbClr val="C0C0C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1" lang="ko-KR" altLang="en-US" sz="1000" dirty="0">
                    <a:ln>
                      <a:solidFill>
                        <a:srgbClr val="5B9BD5">
                          <a:alpha val="0"/>
                        </a:srgb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예방 정비</a:t>
                </a:r>
              </a:p>
            </p:txBody>
          </p:sp>
        </p:grpSp>
        <p:cxnSp>
          <p:nvCxnSpPr>
            <p:cNvPr id="50" name="AutoShape 70"/>
            <p:cNvCxnSpPr>
              <a:cxnSpLocks noChangeShapeType="1"/>
              <a:endCxn id="44" idx="1"/>
            </p:cNvCxnSpPr>
            <p:nvPr/>
          </p:nvCxnSpPr>
          <p:spPr bwMode="auto">
            <a:xfrm flipV="1">
              <a:off x="3676772" y="3057150"/>
              <a:ext cx="320551" cy="1011"/>
            </a:xfrm>
            <a:prstGeom prst="straightConnector1">
              <a:avLst/>
            </a:prstGeom>
            <a:noFill/>
            <a:ln w="6350">
              <a:solidFill>
                <a:srgbClr val="7777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71"/>
            <p:cNvCxnSpPr>
              <a:cxnSpLocks noChangeShapeType="1"/>
              <a:stCxn id="44" idx="2"/>
              <a:endCxn id="91" idx="0"/>
            </p:cNvCxnSpPr>
            <p:nvPr/>
          </p:nvCxnSpPr>
          <p:spPr bwMode="auto">
            <a:xfrm flipH="1">
              <a:off x="4424360" y="3326231"/>
              <a:ext cx="3175" cy="797878"/>
            </a:xfrm>
            <a:prstGeom prst="straightConnector1">
              <a:avLst/>
            </a:prstGeom>
            <a:noFill/>
            <a:ln w="6350">
              <a:solidFill>
                <a:srgbClr val="7777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72"/>
            <p:cNvCxnSpPr>
              <a:cxnSpLocks noChangeShapeType="1"/>
              <a:stCxn id="91" idx="2"/>
              <a:endCxn id="94" idx="0"/>
            </p:cNvCxnSpPr>
            <p:nvPr/>
          </p:nvCxnSpPr>
          <p:spPr bwMode="auto">
            <a:xfrm>
              <a:off x="4424359" y="4687671"/>
              <a:ext cx="0" cy="231775"/>
            </a:xfrm>
            <a:prstGeom prst="straightConnector1">
              <a:avLst/>
            </a:prstGeom>
            <a:noFill/>
            <a:ln w="6350">
              <a:solidFill>
                <a:srgbClr val="7777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73"/>
            <p:cNvCxnSpPr>
              <a:cxnSpLocks noChangeShapeType="1"/>
              <a:stCxn id="80" idx="0"/>
              <a:endCxn id="94" idx="2"/>
            </p:cNvCxnSpPr>
            <p:nvPr/>
          </p:nvCxnSpPr>
          <p:spPr bwMode="auto">
            <a:xfrm flipV="1">
              <a:off x="4422772" y="5297271"/>
              <a:ext cx="1587" cy="565150"/>
            </a:xfrm>
            <a:prstGeom prst="straightConnector1">
              <a:avLst/>
            </a:prstGeom>
            <a:noFill/>
            <a:ln w="6350">
              <a:solidFill>
                <a:srgbClr val="7777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74"/>
            <p:cNvCxnSpPr>
              <a:cxnSpLocks noChangeShapeType="1"/>
              <a:stCxn id="83" idx="0"/>
              <a:endCxn id="87" idx="2"/>
            </p:cNvCxnSpPr>
            <p:nvPr/>
          </p:nvCxnSpPr>
          <p:spPr bwMode="auto">
            <a:xfrm flipV="1">
              <a:off x="5745158" y="5297271"/>
              <a:ext cx="0" cy="563563"/>
            </a:xfrm>
            <a:prstGeom prst="straightConnector1">
              <a:avLst/>
            </a:prstGeom>
            <a:noFill/>
            <a:ln w="6350">
              <a:solidFill>
                <a:srgbClr val="7777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75"/>
            <p:cNvCxnSpPr>
              <a:cxnSpLocks noChangeShapeType="1"/>
            </p:cNvCxnSpPr>
            <p:nvPr/>
          </p:nvCxnSpPr>
          <p:spPr bwMode="auto">
            <a:xfrm flipV="1">
              <a:off x="4705347" y="3755140"/>
              <a:ext cx="860424" cy="648000"/>
            </a:xfrm>
            <a:prstGeom prst="bentConnector2">
              <a:avLst/>
            </a:prstGeom>
            <a:noFill/>
            <a:ln w="6350">
              <a:solidFill>
                <a:srgbClr val="77777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76"/>
            <p:cNvCxnSpPr>
              <a:cxnSpLocks noChangeShapeType="1"/>
              <a:stCxn id="82" idx="2"/>
              <a:endCxn id="87" idx="0"/>
            </p:cNvCxnSpPr>
            <p:nvPr/>
          </p:nvCxnSpPr>
          <p:spPr bwMode="auto">
            <a:xfrm>
              <a:off x="5741983" y="3751681"/>
              <a:ext cx="0" cy="1167765"/>
            </a:xfrm>
            <a:prstGeom prst="straightConnector1">
              <a:avLst/>
            </a:prstGeom>
            <a:noFill/>
            <a:ln w="6350">
              <a:solidFill>
                <a:srgbClr val="7777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77"/>
            <p:cNvCxnSpPr>
              <a:cxnSpLocks noChangeShapeType="1"/>
              <a:stCxn id="44" idx="3"/>
              <a:endCxn id="81" idx="1"/>
            </p:cNvCxnSpPr>
            <p:nvPr/>
          </p:nvCxnSpPr>
          <p:spPr bwMode="auto">
            <a:xfrm flipV="1">
              <a:off x="4854572" y="3054769"/>
              <a:ext cx="357186" cy="1587"/>
            </a:xfrm>
            <a:prstGeom prst="bentConnector3">
              <a:avLst>
                <a:gd name="adj1" fmla="val 49556"/>
              </a:avLst>
            </a:prstGeom>
            <a:noFill/>
            <a:ln w="19050" cap="sq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78"/>
            <p:cNvCxnSpPr>
              <a:cxnSpLocks noChangeShapeType="1"/>
            </p:cNvCxnSpPr>
            <p:nvPr/>
          </p:nvCxnSpPr>
          <p:spPr bwMode="auto">
            <a:xfrm flipV="1">
              <a:off x="6275383" y="2888716"/>
              <a:ext cx="488950" cy="2189163"/>
            </a:xfrm>
            <a:prstGeom prst="bentConnector3">
              <a:avLst>
                <a:gd name="adj1" fmla="val 49838"/>
              </a:avLst>
            </a:prstGeom>
            <a:noFill/>
            <a:ln w="6350">
              <a:solidFill>
                <a:srgbClr val="77777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79"/>
            <p:cNvCxnSpPr>
              <a:cxnSpLocks noChangeShapeType="1"/>
              <a:stCxn id="86" idx="0"/>
              <a:endCxn id="99" idx="2"/>
            </p:cNvCxnSpPr>
            <p:nvPr/>
          </p:nvCxnSpPr>
          <p:spPr bwMode="auto">
            <a:xfrm flipH="1" flipV="1">
              <a:off x="2803523" y="3731996"/>
              <a:ext cx="3175" cy="841375"/>
            </a:xfrm>
            <a:prstGeom prst="straightConnector1">
              <a:avLst/>
            </a:prstGeom>
            <a:noFill/>
            <a:ln w="6350">
              <a:solidFill>
                <a:srgbClr val="7777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80"/>
            <p:cNvSpPr txBox="1">
              <a:spLocks noChangeArrowheads="1"/>
            </p:cNvSpPr>
            <p:nvPr/>
          </p:nvSpPr>
          <p:spPr bwMode="auto">
            <a:xfrm>
              <a:off x="4819826" y="2853057"/>
              <a:ext cx="31555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YES</a:t>
              </a:r>
            </a:p>
          </p:txBody>
        </p:sp>
        <p:sp>
          <p:nvSpPr>
            <p:cNvPr id="73" name="Text Box 81"/>
            <p:cNvSpPr txBox="1">
              <a:spLocks noChangeArrowheads="1"/>
            </p:cNvSpPr>
            <p:nvPr/>
          </p:nvSpPr>
          <p:spPr bwMode="auto">
            <a:xfrm>
              <a:off x="4075860" y="4684724"/>
              <a:ext cx="31282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하자</a:t>
              </a:r>
            </a:p>
          </p:txBody>
        </p:sp>
        <p:cxnSp>
          <p:nvCxnSpPr>
            <p:cNvPr id="74" name="AutoShape 82"/>
            <p:cNvCxnSpPr>
              <a:cxnSpLocks noChangeShapeType="1"/>
            </p:cNvCxnSpPr>
            <p:nvPr/>
          </p:nvCxnSpPr>
          <p:spPr bwMode="auto">
            <a:xfrm rot="5400000">
              <a:off x="5732458" y="3699295"/>
              <a:ext cx="2014537" cy="928688"/>
            </a:xfrm>
            <a:prstGeom prst="bentConnector3">
              <a:avLst>
                <a:gd name="adj1" fmla="val 100079"/>
              </a:avLst>
            </a:prstGeom>
            <a:noFill/>
            <a:ln w="6350">
              <a:solidFill>
                <a:srgbClr val="77777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83"/>
            <p:cNvCxnSpPr>
              <a:cxnSpLocks noChangeShapeType="1"/>
              <a:stCxn id="47" idx="3"/>
              <a:endCxn id="85" idx="0"/>
            </p:cNvCxnSpPr>
            <p:nvPr/>
          </p:nvCxnSpPr>
          <p:spPr bwMode="auto">
            <a:xfrm>
              <a:off x="7643807" y="2886335"/>
              <a:ext cx="446882" cy="267811"/>
            </a:xfrm>
            <a:prstGeom prst="bentConnector2">
              <a:avLst/>
            </a:prstGeom>
            <a:noFill/>
            <a:ln w="6350">
              <a:solidFill>
                <a:srgbClr val="77777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84"/>
            <p:cNvSpPr txBox="1">
              <a:spLocks noChangeArrowheads="1"/>
            </p:cNvSpPr>
            <p:nvPr/>
          </p:nvSpPr>
          <p:spPr bwMode="auto">
            <a:xfrm>
              <a:off x="7658888" y="2689247"/>
              <a:ext cx="31555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YES</a:t>
              </a:r>
            </a:p>
          </p:txBody>
        </p:sp>
        <p:sp>
          <p:nvSpPr>
            <p:cNvPr id="77" name="Text Box 85"/>
            <p:cNvSpPr txBox="1">
              <a:spLocks noChangeArrowheads="1"/>
            </p:cNvSpPr>
            <p:nvPr/>
          </p:nvSpPr>
          <p:spPr bwMode="auto">
            <a:xfrm>
              <a:off x="6912194" y="3246122"/>
              <a:ext cx="28689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NO</a:t>
              </a:r>
            </a:p>
          </p:txBody>
        </p:sp>
        <p:cxnSp>
          <p:nvCxnSpPr>
            <p:cNvPr id="78" name="AutoShape 86"/>
            <p:cNvCxnSpPr>
              <a:cxnSpLocks noChangeShapeType="1"/>
            </p:cNvCxnSpPr>
            <p:nvPr/>
          </p:nvCxnSpPr>
          <p:spPr bwMode="auto">
            <a:xfrm flipV="1">
              <a:off x="3355973" y="3797084"/>
              <a:ext cx="130175" cy="2216150"/>
            </a:xfrm>
            <a:prstGeom prst="bentConnector2">
              <a:avLst/>
            </a:prstGeom>
            <a:noFill/>
            <a:ln w="6350">
              <a:solidFill>
                <a:srgbClr val="77777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9" name="Group 87"/>
            <p:cNvGrpSpPr>
              <a:grpSpLocks/>
            </p:cNvGrpSpPr>
            <p:nvPr/>
          </p:nvGrpSpPr>
          <p:grpSpPr bwMode="auto">
            <a:xfrm>
              <a:off x="3756022" y="2519146"/>
              <a:ext cx="2681286" cy="3896880"/>
              <a:chOff x="6934" y="119"/>
              <a:chExt cx="731" cy="1249"/>
            </a:xfrm>
          </p:grpSpPr>
          <p:sp>
            <p:nvSpPr>
              <p:cNvPr id="95" name="Line 88"/>
              <p:cNvSpPr>
                <a:spLocks noChangeShapeType="1"/>
              </p:cNvSpPr>
              <p:nvPr/>
            </p:nvSpPr>
            <p:spPr bwMode="auto">
              <a:xfrm>
                <a:off x="6934" y="119"/>
                <a:ext cx="0" cy="1249"/>
              </a:xfrm>
              <a:prstGeom prst="line">
                <a:avLst/>
              </a:prstGeom>
              <a:noFill/>
              <a:ln w="9525">
                <a:solidFill>
                  <a:srgbClr val="8DC1DB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9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96" name="Line 89"/>
              <p:cNvSpPr>
                <a:spLocks noChangeShapeType="1"/>
              </p:cNvSpPr>
              <p:nvPr/>
            </p:nvSpPr>
            <p:spPr bwMode="auto">
              <a:xfrm>
                <a:off x="7665" y="119"/>
                <a:ext cx="0" cy="1249"/>
              </a:xfrm>
              <a:prstGeom prst="line">
                <a:avLst/>
              </a:prstGeom>
              <a:noFill/>
              <a:ln w="9525">
                <a:solidFill>
                  <a:srgbClr val="8DC1DB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900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p:grpSp>
        <p:sp>
          <p:nvSpPr>
            <p:cNvPr id="80" name="AutoShape 91" descr="o1"/>
            <p:cNvSpPr>
              <a:spLocks noChangeArrowheads="1"/>
            </p:cNvSpPr>
            <p:nvPr/>
          </p:nvSpPr>
          <p:spPr bwMode="auto">
            <a:xfrm>
              <a:off x="3890959" y="5862421"/>
              <a:ext cx="1062038" cy="384175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6350" algn="ctr">
              <a:solidFill>
                <a:srgbClr val="C0C0C0"/>
              </a:solidFill>
              <a:round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하자보수</a:t>
              </a:r>
            </a:p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기술지원</a:t>
              </a:r>
            </a:p>
          </p:txBody>
        </p:sp>
        <p:sp>
          <p:nvSpPr>
            <p:cNvPr id="81" name="AutoShape 92" descr="o1"/>
            <p:cNvSpPr>
              <a:spLocks noChangeArrowheads="1"/>
            </p:cNvSpPr>
            <p:nvPr/>
          </p:nvSpPr>
          <p:spPr bwMode="auto">
            <a:xfrm>
              <a:off x="5211758" y="2865856"/>
              <a:ext cx="1060450" cy="38258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6350" algn="ctr">
              <a:solidFill>
                <a:srgbClr val="C0C0C0"/>
              </a:solidFill>
              <a:round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자체 해결</a:t>
              </a:r>
            </a:p>
          </p:txBody>
        </p:sp>
        <p:sp>
          <p:nvSpPr>
            <p:cNvPr id="82" name="AutoShape 93" descr="o1"/>
            <p:cNvSpPr>
              <a:spLocks noChangeArrowheads="1"/>
            </p:cNvSpPr>
            <p:nvPr/>
          </p:nvSpPr>
          <p:spPr bwMode="auto">
            <a:xfrm>
              <a:off x="5211758" y="3373856"/>
              <a:ext cx="1060450" cy="377825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6350" algn="ctr">
              <a:solidFill>
                <a:srgbClr val="C0C0C0"/>
              </a:solidFill>
              <a:round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유상지원</a:t>
              </a:r>
            </a:p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범위협의</a:t>
              </a:r>
            </a:p>
          </p:txBody>
        </p:sp>
        <p:sp>
          <p:nvSpPr>
            <p:cNvPr id="83" name="AutoShape 94" descr="o1"/>
            <p:cNvSpPr>
              <a:spLocks noChangeArrowheads="1"/>
            </p:cNvSpPr>
            <p:nvPr/>
          </p:nvSpPr>
          <p:spPr bwMode="auto">
            <a:xfrm>
              <a:off x="5211758" y="5860834"/>
              <a:ext cx="1060450" cy="384175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6350" algn="ctr">
              <a:solidFill>
                <a:srgbClr val="C0C0C0"/>
              </a:solidFill>
              <a:round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유지보수</a:t>
              </a:r>
            </a:p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기술지원</a:t>
              </a:r>
            </a:p>
          </p:txBody>
        </p:sp>
        <p:sp>
          <p:nvSpPr>
            <p:cNvPr id="84" name="AutoShape 95" descr="o1"/>
            <p:cNvSpPr>
              <a:spLocks noChangeArrowheads="1"/>
            </p:cNvSpPr>
            <p:nvPr/>
          </p:nvSpPr>
          <p:spPr bwMode="auto">
            <a:xfrm>
              <a:off x="2271710" y="5862421"/>
              <a:ext cx="1068388" cy="384175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6350" algn="ctr">
              <a:solidFill>
                <a:srgbClr val="C0C0C0"/>
              </a:solidFill>
              <a:round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협력회사</a:t>
              </a:r>
            </a:p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전문가 지원</a:t>
              </a:r>
            </a:p>
          </p:txBody>
        </p:sp>
        <p:sp>
          <p:nvSpPr>
            <p:cNvPr id="85" name="AutoShape 96" descr="o1"/>
            <p:cNvSpPr>
              <a:spLocks noChangeArrowheads="1"/>
            </p:cNvSpPr>
            <p:nvPr/>
          </p:nvSpPr>
          <p:spPr bwMode="auto">
            <a:xfrm>
              <a:off x="7559670" y="3154146"/>
              <a:ext cx="1062037" cy="379413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6350" algn="ctr">
              <a:solidFill>
                <a:srgbClr val="C0C0C0"/>
              </a:solidFill>
              <a:round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장애발생</a:t>
              </a:r>
              <a:r>
                <a:rPr kumimoji="1" lang="en-US" altLang="ko-KR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</a:p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조치사항 기록</a:t>
              </a:r>
            </a:p>
          </p:txBody>
        </p:sp>
        <p:sp>
          <p:nvSpPr>
            <p:cNvPr id="86" name="AutoShape 97" descr="o1"/>
            <p:cNvSpPr>
              <a:spLocks noChangeArrowheads="1"/>
            </p:cNvSpPr>
            <p:nvPr/>
          </p:nvSpPr>
          <p:spPr bwMode="auto">
            <a:xfrm>
              <a:off x="2271710" y="4573371"/>
              <a:ext cx="1068388" cy="377825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6350" algn="ctr">
              <a:solidFill>
                <a:srgbClr val="C0C0C0"/>
              </a:solidFill>
              <a:round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운영 및 예방정비</a:t>
              </a:r>
              <a:b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계획 수립</a:t>
              </a:r>
            </a:p>
          </p:txBody>
        </p:sp>
        <p:sp>
          <p:nvSpPr>
            <p:cNvPr id="87" name="AutoShape 98" descr="o1"/>
            <p:cNvSpPr>
              <a:spLocks noChangeArrowheads="1"/>
            </p:cNvSpPr>
            <p:nvPr/>
          </p:nvSpPr>
          <p:spPr bwMode="auto">
            <a:xfrm>
              <a:off x="5211758" y="4919446"/>
              <a:ext cx="1060450" cy="377825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6350" algn="ctr">
              <a:solidFill>
                <a:srgbClr val="C0C0C0"/>
              </a:solidFill>
              <a:round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유지보수 실시</a:t>
              </a:r>
            </a:p>
          </p:txBody>
        </p:sp>
        <p:sp>
          <p:nvSpPr>
            <p:cNvPr id="88" name="AutoShape 99"/>
            <p:cNvSpPr>
              <a:spLocks noChangeArrowheads="1"/>
            </p:cNvSpPr>
            <p:nvPr/>
          </p:nvSpPr>
          <p:spPr bwMode="gray">
            <a:xfrm>
              <a:off x="1904998" y="2052188"/>
              <a:ext cx="2006599" cy="400050"/>
            </a:xfrm>
            <a:prstGeom prst="homePlate">
              <a:avLst>
                <a:gd name="adj" fmla="val 54594"/>
              </a:avLst>
            </a:prstGeom>
            <a:gradFill rotWithShape="1">
              <a:gsLst>
                <a:gs pos="0">
                  <a:srgbClr val="CAE4F2"/>
                </a:gs>
                <a:gs pos="100000">
                  <a:srgbClr val="AFD7EB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AFD7EB"/>
              </a:extrusionClr>
              <a:contourClr>
                <a:srgbClr val="CAE4F2"/>
              </a:contourClr>
            </a:sp3d>
          </p:spPr>
          <p:txBody>
            <a:bodyPr wrap="none" lIns="86400" tIns="43201" rIns="86402" bIns="43201" anchor="ctr">
              <a:flatTx/>
            </a:bodyPr>
            <a:lstStyle>
              <a:lvl1pPr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5619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SzPct val="80000"/>
              </a:pPr>
              <a:r>
                <a:rPr lang="ko-KR" altLang="en-US" sz="11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운영계획 수립</a:t>
              </a:r>
            </a:p>
          </p:txBody>
        </p:sp>
        <p:sp>
          <p:nvSpPr>
            <p:cNvPr id="89" name="AutoShape 100"/>
            <p:cNvSpPr>
              <a:spLocks noChangeArrowheads="1"/>
            </p:cNvSpPr>
            <p:nvPr/>
          </p:nvSpPr>
          <p:spPr bwMode="gray">
            <a:xfrm>
              <a:off x="3783010" y="2052188"/>
              <a:ext cx="2843212" cy="400050"/>
            </a:xfrm>
            <a:prstGeom prst="chevron">
              <a:avLst>
                <a:gd name="adj" fmla="val 55969"/>
              </a:avLst>
            </a:prstGeom>
            <a:gradFill rotWithShape="1">
              <a:gsLst>
                <a:gs pos="0">
                  <a:srgbClr val="7AB8D4"/>
                </a:gs>
                <a:gs pos="100000">
                  <a:srgbClr val="3795BF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3795BF"/>
              </a:extrusionClr>
              <a:contourClr>
                <a:srgbClr val="7AB8D4"/>
              </a:contourClr>
            </a:sp3d>
          </p:spPr>
          <p:txBody>
            <a:bodyPr wrap="none" lIns="194400" tIns="43201" rIns="86402" bIns="43201" anchor="ctr">
              <a:flatTx/>
            </a:bodyPr>
            <a:lstStyle>
              <a:lvl1pPr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5619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SzPct val="80000"/>
              </a:pPr>
              <a:r>
                <a:rPr lang="ko-KR" altLang="en-US" sz="11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운영</a:t>
              </a:r>
              <a:r>
                <a:rPr lang="en-US" altLang="ko-KR" sz="11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1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운영지원</a:t>
              </a:r>
              <a:r>
                <a:rPr lang="en-US" altLang="ko-KR" sz="11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1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유지보수</a:t>
              </a:r>
            </a:p>
          </p:txBody>
        </p:sp>
        <p:sp>
          <p:nvSpPr>
            <p:cNvPr id="90" name="AutoShape 101"/>
            <p:cNvSpPr>
              <a:spLocks noChangeArrowheads="1"/>
            </p:cNvSpPr>
            <p:nvPr/>
          </p:nvSpPr>
          <p:spPr bwMode="gray">
            <a:xfrm>
              <a:off x="6497633" y="2052188"/>
              <a:ext cx="2233612" cy="400050"/>
            </a:xfrm>
            <a:prstGeom prst="chevron">
              <a:avLst>
                <a:gd name="adj" fmla="val 57720"/>
              </a:avLst>
            </a:prstGeom>
            <a:gradFill rotWithShape="1">
              <a:gsLst>
                <a:gs pos="0">
                  <a:srgbClr val="558BA6"/>
                </a:gs>
                <a:gs pos="100000">
                  <a:srgbClr val="00517A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517A"/>
              </a:extrusionClr>
              <a:contourClr>
                <a:srgbClr val="558BA6"/>
              </a:contourClr>
            </a:sp3d>
          </p:spPr>
          <p:txBody>
            <a:bodyPr wrap="none" lIns="194400" tIns="43201" rIns="86402" bIns="43201" anchor="ctr">
              <a:flatTx/>
            </a:bodyPr>
            <a:lstStyle>
              <a:lvl1pPr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defTabSz="863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5619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SzPct val="80000"/>
              </a:pPr>
              <a:r>
                <a:rPr lang="ko-KR" altLang="en-US" sz="11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조치결과 기록</a:t>
              </a:r>
            </a:p>
          </p:txBody>
        </p:sp>
        <p:sp>
          <p:nvSpPr>
            <p:cNvPr id="91" name="AutoShape 102" descr="bs01"/>
            <p:cNvSpPr>
              <a:spLocks noChangeArrowheads="1"/>
            </p:cNvSpPr>
            <p:nvPr/>
          </p:nvSpPr>
          <p:spPr bwMode="auto">
            <a:xfrm>
              <a:off x="3967160" y="4124109"/>
              <a:ext cx="914399" cy="566737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1" lang="ko-KR" altLang="en-US" sz="90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하자 여부 </a:t>
              </a:r>
              <a:endParaRPr kumimoji="1" lang="en-US" altLang="ko-KR" sz="90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algn="ctr" latinLnBrk="0">
                <a:defRPr/>
              </a:pPr>
              <a:r>
                <a:rPr kumimoji="1" lang="ko-KR" altLang="en-US" sz="900" dirty="0" smtClean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판단</a:t>
              </a:r>
              <a:endParaRPr kumimoji="1" lang="ko-KR" altLang="en-US" sz="9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92" name="Text Box 80"/>
            <p:cNvSpPr txBox="1">
              <a:spLocks noChangeArrowheads="1"/>
            </p:cNvSpPr>
            <p:nvPr/>
          </p:nvSpPr>
          <p:spPr bwMode="auto">
            <a:xfrm>
              <a:off x="4050751" y="3546487"/>
              <a:ext cx="26778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No</a:t>
              </a:r>
            </a:p>
          </p:txBody>
        </p:sp>
        <p:sp>
          <p:nvSpPr>
            <p:cNvPr id="93" name="Text Box 81"/>
            <p:cNvSpPr txBox="1">
              <a:spLocks noChangeArrowheads="1"/>
            </p:cNvSpPr>
            <p:nvPr/>
          </p:nvSpPr>
          <p:spPr bwMode="auto">
            <a:xfrm>
              <a:off x="4869600" y="4204972"/>
              <a:ext cx="46841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bg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lang="ko-KR" altLang="en-US" sz="8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유지보수</a:t>
              </a:r>
            </a:p>
          </p:txBody>
        </p:sp>
        <p:sp>
          <p:nvSpPr>
            <p:cNvPr id="94" name="AutoShape 90" descr="o1"/>
            <p:cNvSpPr>
              <a:spLocks noChangeArrowheads="1"/>
            </p:cNvSpPr>
            <p:nvPr/>
          </p:nvSpPr>
          <p:spPr bwMode="auto">
            <a:xfrm>
              <a:off x="3892550" y="4919446"/>
              <a:ext cx="1062037" cy="377825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" cstate="print"/>
              <a:srcRect/>
              <a:stretch>
                <a:fillRect/>
              </a:stretch>
            </a:blipFill>
            <a:ln w="6350" algn="ctr">
              <a:solidFill>
                <a:srgbClr val="C0C0C0"/>
              </a:solidFill>
              <a:round/>
              <a:headEnd/>
              <a:tailEnd/>
            </a:ln>
            <a:effectLst>
              <a:outerShdw dist="17961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r>
                <a:rPr kumimoji="1" lang="ko-KR" altLang="en-US" sz="10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하자보수 실시</a:t>
              </a:r>
            </a:p>
          </p:txBody>
        </p:sp>
      </p:grpSp>
      <p:cxnSp>
        <p:nvCxnSpPr>
          <p:cNvPr id="100" name="꺾인 연결선 99"/>
          <p:cNvCxnSpPr/>
          <p:nvPr/>
        </p:nvCxnSpPr>
        <p:spPr bwMode="auto">
          <a:xfrm rot="5400000" flipH="1" flipV="1">
            <a:off x="5736099" y="3729835"/>
            <a:ext cx="180000" cy="2196000"/>
          </a:xfrm>
          <a:prstGeom prst="bentConnector2">
            <a:avLst/>
          </a:prstGeom>
          <a:noFill/>
          <a:ln w="6350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꺾인 연결선 100"/>
          <p:cNvCxnSpPr/>
          <p:nvPr/>
        </p:nvCxnSpPr>
        <p:spPr bwMode="auto">
          <a:xfrm rot="5400000" flipH="1" flipV="1">
            <a:off x="6123230" y="3752464"/>
            <a:ext cx="252000" cy="2952000"/>
          </a:xfrm>
          <a:prstGeom prst="bentConnector3">
            <a:avLst>
              <a:gd name="adj1" fmla="val -58908"/>
            </a:avLst>
          </a:prstGeom>
          <a:noFill/>
          <a:ln w="6350" cap="flat" cmpd="sng" algn="ctr">
            <a:solidFill>
              <a:srgbClr val="777777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en-US" altLang="ko-KR" dirty="0" smtClean="0"/>
              <a:t>- </a:t>
            </a:r>
            <a:fld id="{5080F18F-8FA1-457B-8D63-4476336D8DB6}" type="slidenum">
              <a:rPr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24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cS4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/>
              <a:t>유지보수 지원 범위</a:t>
            </a:r>
          </a:p>
        </p:txBody>
      </p:sp>
      <p:sp>
        <p:nvSpPr>
          <p:cNvPr id="10" name="LcS5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243567"/>
            <a:ext cx="9433048" cy="406265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종료 후 시스템의 안정화 및 지원을 위하여 응용시스템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소프트웨어에 대한 유지보수를 지원합니다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유지보수는 유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무상으로 구분하여 지원되며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유상 유지보수는 고객사 시스템의 효과적인 유지보수를 위하여 별도 협의를 통하여 기술지원합니다</a:t>
            </a:r>
            <a:r>
              <a:rPr lang="en-US" altLang="ko-KR" sz="1100" spc="-5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2" name="LcS10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유지보수 지원 범위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45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11786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유지보수 지원 방안</a:t>
            </a:r>
          </a:p>
        </p:txBody>
      </p:sp>
      <p:sp>
        <p:nvSpPr>
          <p:cNvPr id="46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dirty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02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495974"/>
              </p:ext>
            </p:extLst>
          </p:nvPr>
        </p:nvGraphicFramePr>
        <p:xfrm>
          <a:off x="293296" y="2088921"/>
          <a:ext cx="9359900" cy="4367814"/>
        </p:xfrm>
        <a:graphic>
          <a:graphicData uri="http://schemas.openxmlformats.org/drawingml/2006/table">
            <a:tbl>
              <a:tblPr/>
              <a:tblGrid>
                <a:gridCol w="106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항목</a:t>
                      </a:r>
                    </a:p>
                  </a:txBody>
                  <a:tcPr marL="53991" marR="53991" marT="46800" marB="46800" anchor="ctr" horzOverflow="overflow">
                    <a:lnL cap="flat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53991" marR="53991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4B4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내용</a:t>
                      </a:r>
                    </a:p>
                  </a:txBody>
                  <a:tcPr marL="53991" marR="53991" marT="46800" marB="468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유지보수 대상</a:t>
                      </a:r>
                    </a:p>
                  </a:txBody>
                  <a:tcPr marL="72000" marR="72000" marT="46800" marB="46800"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본 사업에 제안사가 도입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·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설치하는 응용시스템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소프트웨어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유지보수 종류</a:t>
                      </a:r>
                    </a:p>
                  </a:txBody>
                  <a:tcPr marL="72000" marR="72000" marT="46800" marB="46800"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무상 유지보수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유상 유지보수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10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유지보수 활동</a:t>
                      </a:r>
                    </a:p>
                  </a:txBody>
                  <a:tcPr marL="53991" marR="53991" marT="46800" marB="46800"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장애 처리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현장 방문을 통한 장애처리</a:t>
                      </a:r>
                    </a:p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on-line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을 통한 원격 지원 장애 처리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5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3991" marR="53991" marT="18000" marB="18000"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Call Center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Call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접수 및 장애 유형별 처리 방안 관리</a:t>
                      </a:r>
                    </a:p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시스템을 통한 상시 관리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지원 체계 수립</a:t>
                      </a:r>
                    </a:p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운영정보 공유 지원을 통한 서비스 능력 극대화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10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3991" marR="53991" marT="18000" marB="18000"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정기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수시 방문 활동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정기 방문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: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유지보수 관련 협의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기술 정보 제공</a:t>
                      </a:r>
                    </a:p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수시 방문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: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현안과제 해결 및 기타 협의 요청 시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10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3991" marR="53991" marT="18000" marB="18000"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예방점검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긴급대응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사전 예방 계획 수립 및 활동 수행</a:t>
                      </a:r>
                    </a:p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공급업체 현장 지원 및 긴급 대응 수행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472197"/>
                  </a:ext>
                </a:extLst>
              </a:tr>
              <a:tr h="25017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유지보수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기준 및 범위</a:t>
                      </a:r>
                    </a:p>
                  </a:txBody>
                  <a:tcPr marL="53991" marR="53991" marT="46800" marB="46800"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무상유지보수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제안내역과 공급 제품이 상이하거나 하자가 있는 것은 무상 하자보수를 원칙으로 함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727374"/>
                  </a:ext>
                </a:extLst>
              </a:tr>
              <a:tr h="38810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3991" marR="53991" marT="18000" marB="18000"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유상유지보수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무상보증기간이 만료된 이후의 모든 유지보수행위</a:t>
                      </a:r>
                    </a:p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유상 유지보수는 별도 계약에 의해 지원함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55573"/>
                  </a:ext>
                </a:extLst>
              </a:tr>
              <a:tr h="122561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3991" marR="53991" marT="18000" marB="18000" anchor="ctr" horzOverflow="overflow">
                    <a:lnL cap="flat">
                      <a:noFill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기타사항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항시 원활한 유지보수 지원을 위한 비상연락체계를 유지함</a:t>
                      </a:r>
                    </a:p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유상 유지보수는 무상 유지보수 완료 후 고객과 계약을 체결하여 실시함</a:t>
                      </a:r>
                    </a:p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무상 유지보수 기간 중이라 하더라도 현재 시스템의 기능 외에 새로운 기능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요구사항의 발생 등 추가 요구사항에 대해서는 고객과의  합의하에 결정함</a:t>
                      </a:r>
                    </a:p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유지보수 인력 이외의 인력이 수행한 시스템 개조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첨가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조정 및 수리로 시스템에 중대한 영향을 끼친 경우에는 유상 처리함</a:t>
                      </a:r>
                    </a:p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유지보수 활동 중 습득한 고객의 정보에 대해서는 비밀을 보장함</a:t>
                      </a:r>
                    </a:p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유지보수 지원은 공무원 근무시간을 기준으로 하되 장애 처리 또는 장애예방 차원에서 고객사의 긴급 요청 시 근무 외 시간 및  휴일에도 무상 지원함</a:t>
                      </a:r>
                    </a:p>
                    <a:p>
                      <a:pPr marL="182563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시스템에 이상 발생시 장애 접수 후 최단시간 내에 현장에 도착하여 신속히 장애 조치</a:t>
                      </a:r>
                    </a:p>
                  </a:txBody>
                  <a:tcPr marL="72000" marR="72000" marT="46800" marB="468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 </a:t>
            </a:r>
            <a:r>
              <a:rPr lang="en-US" altLang="ko-KR" dirty="0" smtClean="0"/>
              <a:t>- </a:t>
            </a:r>
            <a:fld id="{5080F18F-8FA1-457B-8D63-4476336D8DB6}" type="slidenum">
              <a:rPr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60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4558</TotalTime>
  <Words>2061</Words>
  <Application>Microsoft Office PowerPoint</Application>
  <PresentationFormat>A4 용지(210x297mm)</PresentationFormat>
  <Paragraphs>466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7" baseType="lpstr">
      <vt:lpstr>나눔스퀘어 Bold</vt:lpstr>
      <vt:lpstr>맑은 고딕</vt:lpstr>
      <vt:lpstr>Times New Roman</vt:lpstr>
      <vt:lpstr>Wingdings 2</vt:lpstr>
      <vt:lpstr>굴림</vt:lpstr>
      <vt:lpstr>KoPub돋움체 Light</vt:lpstr>
      <vt:lpstr>KoPub돋움체 Medium</vt:lpstr>
      <vt:lpstr>Calibri</vt:lpstr>
      <vt:lpstr>KoPub돋움체 Bold</vt:lpstr>
      <vt:lpstr>Wingdings</vt:lpstr>
      <vt:lpstr>Arial</vt:lpstr>
      <vt:lpstr>나눔스퀘어</vt:lpstr>
      <vt:lpstr>나눔스퀘어 ExtraBold</vt:lpstr>
      <vt:lpstr>고도 B</vt:lpstr>
      <vt:lpstr>Office 테마</vt:lpstr>
      <vt:lpstr>1.1 업무 모니터링 방법</vt:lpstr>
      <vt:lpstr>1.2 장애복구 방안</vt:lpstr>
      <vt:lpstr>1.3.1 백업 방안</vt:lpstr>
      <vt:lpstr>1.3.2 복구 방안</vt:lpstr>
      <vt:lpstr>2.1 유지보수 체계</vt:lpstr>
      <vt:lpstr>2.2 유지보수 조직</vt:lpstr>
      <vt:lpstr>2.3 유지보수 구분</vt:lpstr>
      <vt:lpstr>2.4 유지보수 절차</vt:lpstr>
      <vt:lpstr>2.5 유지보수 지원 범위</vt:lpstr>
      <vt:lpstr>2.6 유지보수 제공 사례</vt:lpstr>
      <vt:lpstr>3.1 인수인계 및 운영지원</vt:lpstr>
      <vt:lpstr>3.2 안정화 지원 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HJK</dc:creator>
  <cp:lastModifiedBy>finan</cp:lastModifiedBy>
  <cp:revision>259</cp:revision>
  <cp:lastPrinted>2019-07-03T00:48:01Z</cp:lastPrinted>
  <dcterms:created xsi:type="dcterms:W3CDTF">2019-05-30T06:18:26Z</dcterms:created>
  <dcterms:modified xsi:type="dcterms:W3CDTF">2019-07-15T10:16:56Z</dcterms:modified>
</cp:coreProperties>
</file>