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9"/>
  </p:notesMasterIdLst>
  <p:sldIdLst>
    <p:sldId id="283" r:id="rId2"/>
    <p:sldId id="285" r:id="rId3"/>
    <p:sldId id="286" r:id="rId4"/>
    <p:sldId id="290" r:id="rId5"/>
    <p:sldId id="287" r:id="rId6"/>
    <p:sldId id="288" r:id="rId7"/>
    <p:sldId id="289" r:id="rId8"/>
  </p:sldIdLst>
  <p:sldSz cx="9906000" cy="6858000" type="A4"/>
  <p:notesSz cx="6807200" cy="9939338"/>
  <p:embeddedFontLst>
    <p:embeddedFont>
      <p:font typeface="KoPub돋움체 Light" panose="00000300000000000000" pitchFamily="2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oPub돋움체 Medium" panose="000006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KoPub돋움체 Bold" panose="00000800000000000000" pitchFamily="2" charset="-127"/>
      <p:bold r:id="rId20"/>
    </p:embeddedFont>
    <p:embeddedFont>
      <p:font typeface="나눔스퀘어" panose="020B0600000101010101" pitchFamily="50" charset="-127"/>
      <p:regular r:id="rId21"/>
    </p:embeddedFont>
    <p:embeddedFont>
      <p:font typeface="Arial Unicode MS" panose="020B0604020202020204" pitchFamily="50" charset="-127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6A6A6"/>
    <a:srgbClr val="BD0032"/>
    <a:srgbClr val="F2F2F2"/>
    <a:srgbClr val="B8A997"/>
    <a:srgbClr val="B8AA97"/>
    <a:srgbClr val="920026"/>
    <a:srgbClr val="ECF7FE"/>
    <a:srgbClr val="7C8E9C"/>
    <a:srgbClr val="008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8" autoAdjust="0"/>
    <p:restoredTop sz="94660"/>
  </p:normalViewPr>
  <p:slideViewPr>
    <p:cSldViewPr>
      <p:cViewPr varScale="1">
        <p:scale>
          <a:sx n="134" d="100"/>
          <a:sy n="134" d="100"/>
        </p:scale>
        <p:origin x="330" y="120"/>
      </p:cViewPr>
      <p:guideLst>
        <p:guide orient="horz" pos="799"/>
        <p:guide pos="3120"/>
        <p:guide orient="horz" pos="867"/>
        <p:guide orient="horz" pos="1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B007A-C98A-4A1A-9B99-D97238764C43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AE7B-178D-4BD8-9B4D-42D3360397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1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D8A81D-03E4-40ED-90B2-497BE4BDB031}"/>
              </a:ext>
            </a:extLst>
          </p:cNvPr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50" name="Rt0">
              <a:extLst>
                <a:ext uri="{FF2B5EF4-FFF2-40B4-BE49-F238E27FC236}">
                  <a16:creationId xmlns:a16="http://schemas.microsoft.com/office/drawing/2014/main" id="{24156E51-B391-413D-B9E5-BA9BC8135C43}"/>
                </a:ext>
              </a:extLst>
            </p:cNvPr>
            <p:cNvSpPr/>
            <p:nvPr userDrawn="1"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t0">
              <a:extLst>
                <a:ext uri="{FF2B5EF4-FFF2-40B4-BE49-F238E27FC236}">
                  <a16:creationId xmlns:a16="http://schemas.microsoft.com/office/drawing/2014/main" id="{52A6C175-CB03-4159-8413-D278FA859F7D}"/>
                </a:ext>
              </a:extLst>
            </p:cNvPr>
            <p:cNvSpPr/>
            <p:nvPr userDrawn="1"/>
          </p:nvSpPr>
          <p:spPr>
            <a:xfrm>
              <a:off x="0" y="0"/>
              <a:ext cx="9906000" cy="1124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9E4C8-1312-4A7B-9B92-7859AF52FA0D}"/>
              </a:ext>
            </a:extLst>
          </p:cNvPr>
          <p:cNvSpPr/>
          <p:nvPr userDrawn="1"/>
        </p:nvSpPr>
        <p:spPr>
          <a:xfrm>
            <a:off x="4736976" y="6632877"/>
            <a:ext cx="432048" cy="12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46" y="6609609"/>
            <a:ext cx="655678" cy="167284"/>
          </a:xfrm>
          <a:prstGeom prst="rect">
            <a:avLst/>
          </a:prstGeom>
        </p:spPr>
      </p:pic>
      <p:sp>
        <p:nvSpPr>
          <p:cNvPr id="11" name="Rt4">
            <a:extLst>
              <a:ext uri="{FF2B5EF4-FFF2-40B4-BE49-F238E27FC236}">
                <a16:creationId xmlns:a16="http://schemas.microsoft.com/office/drawing/2014/main" id="{419B297D-343C-4591-9038-F5B37CE0BCD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64568" y="6631696"/>
            <a:ext cx="1024639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defTabSz="457200">
              <a:lnSpc>
                <a:spcPct val="100000"/>
              </a:lnSpc>
              <a:defRPr/>
            </a:pPr>
            <a:r>
              <a:rPr lang="ko-KR" altLang="en-US" sz="8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자금세탁방지시스템 재구축</a:t>
            </a:r>
            <a:endParaRPr lang="ko-KR" altLang="en-US" sz="8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4724574" y="6630514"/>
            <a:ext cx="43120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‹#›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6" y="6629373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76" y="836712"/>
            <a:ext cx="9433048" cy="20005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3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defTabSz="457200" latinLnBrk="0"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FA9D72-DE66-40DF-AA17-9E3F7A98F2D3}"/>
              </a:ext>
            </a:extLst>
          </p:cNvPr>
          <p:cNvGrpSpPr/>
          <p:nvPr userDrawn="1"/>
        </p:nvGrpSpPr>
        <p:grpSpPr>
          <a:xfrm>
            <a:off x="8567738" y="8890"/>
            <a:ext cx="1338262" cy="1115854"/>
            <a:chOff x="8567738" y="8890"/>
            <a:chExt cx="1338262" cy="1115854"/>
          </a:xfrm>
        </p:grpSpPr>
        <p:pic>
          <p:nvPicPr>
            <p:cNvPr id="55" name="LcS7">
              <a:extLst>
                <a:ext uri="{FF2B5EF4-FFF2-40B4-BE49-F238E27FC236}">
                  <a16:creationId xmlns:a16="http://schemas.microsoft.com/office/drawing/2014/main" id="{A890237F-ECC5-43E0-BFEB-3AA459750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07" r="13230"/>
            <a:stretch/>
          </p:blipFill>
          <p:spPr>
            <a:xfrm flipH="1">
              <a:off x="8567738" y="8890"/>
              <a:ext cx="1338262" cy="1115854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7FB34E8-3497-4BAF-8FE0-F5CF9AAD356E}"/>
                </a:ext>
              </a:extLst>
            </p:cNvPr>
            <p:cNvGrpSpPr/>
            <p:nvPr/>
          </p:nvGrpSpPr>
          <p:grpSpPr>
            <a:xfrm>
              <a:off x="8758725" y="516324"/>
              <a:ext cx="649188" cy="428400"/>
              <a:chOff x="8855369" y="517526"/>
              <a:chExt cx="647794" cy="42748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6FC0C43-86B2-411E-8C51-E2C82465A2C9}"/>
                  </a:ext>
                </a:extLst>
              </p:cNvPr>
              <p:cNvGrpSpPr/>
              <p:nvPr/>
            </p:nvGrpSpPr>
            <p:grpSpPr>
              <a:xfrm>
                <a:off x="8855369" y="517526"/>
                <a:ext cx="647794" cy="427480"/>
                <a:chOff x="6575425" y="140208"/>
                <a:chExt cx="2554035" cy="1685417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8815CFAB-E9A4-4256-A88A-F6BDAD522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79753" y="140208"/>
                  <a:ext cx="2549707" cy="499918"/>
                  <a:chOff x="632520" y="1556792"/>
                  <a:chExt cx="8640960" cy="972108"/>
                </a:xfrm>
              </p:grpSpPr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B22A993F-64DE-472C-A994-EB3C5E66900E}"/>
                      </a:ext>
                    </a:extLst>
                  </p:cNvPr>
                  <p:cNvGrpSpPr/>
                  <p:nvPr/>
                </p:nvGrpSpPr>
                <p:grpSpPr>
                  <a:xfrm>
                    <a:off x="632520" y="1556792"/>
                    <a:ext cx="4320480" cy="900100"/>
                    <a:chOff x="632520" y="1556792"/>
                    <a:chExt cx="8640960" cy="900100"/>
                  </a:xfrm>
                </p:grpSpPr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14EC3A6C-FAFF-4612-A20B-29C72F679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2024844"/>
                      <a:ext cx="8640960" cy="432048"/>
                    </a:xfrm>
                    <a:prstGeom prst="rect">
                      <a:avLst/>
                    </a:prstGeom>
                    <a:solidFill>
                      <a:srgbClr val="B8AA97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120B013E-ACA8-4AD7-A973-3A4E83FB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1556792"/>
                      <a:ext cx="8640960" cy="486321"/>
                    </a:xfrm>
                    <a:prstGeom prst="rect">
                      <a:avLst/>
                    </a:prstGeom>
                    <a:gradFill>
                      <a:gsLst>
                        <a:gs pos="70000">
                          <a:srgbClr val="BD0032"/>
                        </a:gs>
                        <a:gs pos="100000">
                          <a:srgbClr val="920026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</p:grpSp>
              <p:sp>
                <p:nvSpPr>
                  <p:cNvPr id="64" name="화살표: 오각형 63">
                    <a:extLst>
                      <a:ext uri="{FF2B5EF4-FFF2-40B4-BE49-F238E27FC236}">
                        <a16:creationId xmlns:a16="http://schemas.microsoft.com/office/drawing/2014/main" id="{F4EAFC4A-E104-40C0-8613-FD528731826A}"/>
                      </a:ext>
                    </a:extLst>
                  </p:cNvPr>
                  <p:cNvSpPr/>
                  <p:nvPr/>
                </p:nvSpPr>
                <p:spPr>
                  <a:xfrm flipH="1">
                    <a:off x="4160918" y="1556792"/>
                    <a:ext cx="5112562" cy="972108"/>
                  </a:xfrm>
                  <a:prstGeom prst="homePlate">
                    <a:avLst>
                      <a:gd name="adj" fmla="val 4216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자유형: 도형 64">
                    <a:extLst>
                      <a:ext uri="{FF2B5EF4-FFF2-40B4-BE49-F238E27FC236}">
                        <a16:creationId xmlns:a16="http://schemas.microsoft.com/office/drawing/2014/main" id="{53C23B5D-D437-490F-9C71-4B8D7AB2BDAB}"/>
                      </a:ext>
                    </a:extLst>
                  </p:cNvPr>
                  <p:cNvSpPr/>
                  <p:nvPr/>
                </p:nvSpPr>
                <p:spPr>
                  <a:xfrm>
                    <a:off x="4160044" y="1559719"/>
                    <a:ext cx="5105401" cy="966787"/>
                  </a:xfrm>
                  <a:custGeom>
                    <a:avLst/>
                    <a:gdLst>
                      <a:gd name="connsiteX0" fmla="*/ 407194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709101 w 5105400"/>
                      <a:gd name="connsiteY2" fmla="*/ 966787 h 966787"/>
                      <a:gd name="connsiteX3" fmla="*/ 5105400 w 5105400"/>
                      <a:gd name="connsiteY3" fmla="*/ 966787 h 966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05400" h="966787">
                        <a:moveTo>
                          <a:pt x="700848" y="0"/>
                        </a:moveTo>
                        <a:lnTo>
                          <a:pt x="0" y="481012"/>
                        </a:lnTo>
                        <a:lnTo>
                          <a:pt x="709101" y="966787"/>
                        </a:lnTo>
                        <a:lnTo>
                          <a:pt x="5105400" y="966787"/>
                        </a:lnTo>
                      </a:path>
                    </a:pathLst>
                  </a:custGeom>
                  <a:noFill/>
                  <a:ln w="2540" cap="rnd">
                    <a:solidFill>
                      <a:srgbClr val="B8A997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E103A543-C84E-4EE6-B030-B2E234A2DCD0}"/>
                    </a:ext>
                  </a:extLst>
                </p:cNvPr>
                <p:cNvSpPr/>
                <p:nvPr/>
              </p:nvSpPr>
              <p:spPr>
                <a:xfrm>
                  <a:off x="6575425" y="142875"/>
                  <a:ext cx="2552700" cy="1682750"/>
                </a:xfrm>
                <a:custGeom>
                  <a:avLst/>
                  <a:gdLst>
                    <a:gd name="connsiteX0" fmla="*/ 2540000 w 2540000"/>
                    <a:gd name="connsiteY0" fmla="*/ 492125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  <a:gd name="connsiteX0" fmla="*/ 2540000 w 2540000"/>
                    <a:gd name="connsiteY0" fmla="*/ 496583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0000" h="1682750">
                      <a:moveTo>
                        <a:pt x="2540000" y="496583"/>
                      </a:moveTo>
                      <a:lnTo>
                        <a:pt x="2540000" y="1682750"/>
                      </a:lnTo>
                      <a:lnTo>
                        <a:pt x="0" y="16827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rnd">
                  <a:solidFill>
                    <a:srgbClr val="B8A99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60" name="Picture 5">
                <a:extLst>
                  <a:ext uri="{FF2B5EF4-FFF2-40B4-BE49-F238E27FC236}">
                    <a16:creationId xmlns:a16="http://schemas.microsoft.com/office/drawing/2014/main" id="{09ADA508-3A4E-4232-BA36-356905D5D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AFEFF"/>
                  </a:clrFrom>
                  <a:clrTo>
                    <a:srgbClr val="FA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784" y="558065"/>
                <a:ext cx="283458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512B64-9C81-4618-9F45-C5BF8CA57BD1}"/>
              </a:ext>
            </a:extLst>
          </p:cNvPr>
          <p:cNvGrpSpPr/>
          <p:nvPr/>
        </p:nvGrpSpPr>
        <p:grpSpPr>
          <a:xfrm>
            <a:off x="5492141" y="72008"/>
            <a:ext cx="3780420" cy="188640"/>
            <a:chOff x="4880992" y="72008"/>
            <a:chExt cx="3780420" cy="1886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E424BFA-342E-46A7-A636-C17C34539E77}"/>
                </a:ext>
              </a:extLst>
            </p:cNvPr>
            <p:cNvGrpSpPr/>
            <p:nvPr/>
          </p:nvGrpSpPr>
          <p:grpSpPr>
            <a:xfrm>
              <a:off x="4880992" y="72008"/>
              <a:ext cx="3780420" cy="188640"/>
              <a:chOff x="4880992" y="72008"/>
              <a:chExt cx="3780420" cy="2606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65E8BF7-48CE-420A-BDD2-7A332172C36E}"/>
                  </a:ext>
                </a:extLst>
              </p:cNvPr>
              <p:cNvSpPr/>
              <p:nvPr/>
            </p:nvSpPr>
            <p:spPr>
              <a:xfrm>
                <a:off x="4880992" y="72008"/>
                <a:ext cx="3780420" cy="260648"/>
              </a:xfrm>
              <a:prstGeom prst="rect">
                <a:avLst/>
              </a:prstGeom>
              <a:noFill/>
              <a:ln w="381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463" kern="0" dirty="0">
                  <a:solidFill>
                    <a:srgbClr val="BD0032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AE8C684-AC34-4A29-BE6B-F6E267062574}"/>
                  </a:ext>
                </a:extLst>
              </p:cNvPr>
              <p:cNvGrpSpPr/>
              <p:nvPr/>
            </p:nvGrpSpPr>
            <p:grpSpPr>
              <a:xfrm>
                <a:off x="5961112" y="72008"/>
                <a:ext cx="2160240" cy="260647"/>
                <a:chOff x="5205028" y="1"/>
                <a:chExt cx="2160240" cy="476672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34F62E9-5F35-4460-80E7-F27DF0C4C426}"/>
                    </a:ext>
                  </a:extLst>
                </p:cNvPr>
                <p:cNvCxnSpPr/>
                <p:nvPr/>
              </p:nvCxnSpPr>
              <p:spPr>
                <a:xfrm>
                  <a:off x="574508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90CF3B4-9ED6-4BE4-92E9-5114AD698F63}"/>
                    </a:ext>
                  </a:extLst>
                </p:cNvPr>
                <p:cNvCxnSpPr/>
                <p:nvPr/>
              </p:nvCxnSpPr>
              <p:spPr>
                <a:xfrm>
                  <a:off x="520502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DE86DE2-00A8-4BE9-A038-A801365E8941}"/>
                    </a:ext>
                  </a:extLst>
                </p:cNvPr>
                <p:cNvCxnSpPr/>
                <p:nvPr/>
              </p:nvCxnSpPr>
              <p:spPr>
                <a:xfrm>
                  <a:off x="628514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0C37376-E03E-4A2E-BF39-2CEADF915F10}"/>
                    </a:ext>
                  </a:extLst>
                </p:cNvPr>
                <p:cNvCxnSpPr/>
                <p:nvPr/>
              </p:nvCxnSpPr>
              <p:spPr>
                <a:xfrm>
                  <a:off x="682520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54F1224-CEE8-4AD5-8A46-A470CAE9B073}"/>
                    </a:ext>
                  </a:extLst>
                </p:cNvPr>
                <p:cNvCxnSpPr/>
                <p:nvPr/>
              </p:nvCxnSpPr>
              <p:spPr>
                <a:xfrm>
                  <a:off x="736526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28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076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Ⅰ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 Box 535">
              <a:extLst>
                <a:ext uri="{FF2B5EF4-FFF2-40B4-BE49-F238E27FC236}">
                  <a16:creationId xmlns:a16="http://schemas.microsoft.com/office/drawing/2014/main" id="{7CA8A3CB-69AC-45F2-A4FF-08A0AD527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1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Ⅱ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 Box 535">
              <a:extLst>
                <a:ext uri="{FF2B5EF4-FFF2-40B4-BE49-F238E27FC236}">
                  <a16:creationId xmlns:a16="http://schemas.microsoft.com/office/drawing/2014/main" id="{BB5F6348-B2AB-4AF0-AD29-F8B450409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19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Ⅲ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 Box 535">
              <a:extLst>
                <a:ext uri="{FF2B5EF4-FFF2-40B4-BE49-F238E27FC236}">
                  <a16:creationId xmlns:a16="http://schemas.microsoft.com/office/drawing/2014/main" id="{8FAFBEF2-0321-48C9-8B5F-0F4E5491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25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Ⅳ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 Box 535">
              <a:extLst>
                <a:ext uri="{FF2B5EF4-FFF2-40B4-BE49-F238E27FC236}">
                  <a16:creationId xmlns:a16="http://schemas.microsoft.com/office/drawing/2014/main" id="{ED015237-0681-4198-8294-4896FDCA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31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Ⅴ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 Box 535">
              <a:extLst>
                <a:ext uri="{FF2B5EF4-FFF2-40B4-BE49-F238E27FC236}">
                  <a16:creationId xmlns:a16="http://schemas.microsoft.com/office/drawing/2014/main" id="{F9E1BCEB-5B8F-4A31-9B22-790813C3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537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Ⅵ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 Box 535">
              <a:extLst>
                <a:ext uri="{FF2B5EF4-FFF2-40B4-BE49-F238E27FC236}">
                  <a16:creationId xmlns:a16="http://schemas.microsoft.com/office/drawing/2014/main" id="{F5490F7D-0427-4B3B-9B1B-AD51E4B5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Ⅶ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8131189" y="71695"/>
            <a:ext cx="645048" cy="296653"/>
            <a:chOff x="4684482" y="2805472"/>
            <a:chExt cx="645048" cy="29665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1797B9-F733-4B09-A2EA-AA7D62970967}"/>
                </a:ext>
              </a:extLst>
            </p:cNvPr>
            <p:cNvSpPr/>
            <p:nvPr userDrawn="1"/>
          </p:nvSpPr>
          <p:spPr>
            <a:xfrm>
              <a:off x="4736976" y="2805472"/>
              <a:ext cx="540058" cy="188640"/>
            </a:xfrm>
            <a:prstGeom prst="rect">
              <a:avLst/>
            </a:prstGeom>
            <a:solidFill>
              <a:srgbClr val="BD003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463" kern="0" dirty="0">
                <a:solidFill>
                  <a:srgbClr val="BD0032"/>
                </a:solidFill>
              </a:endParaRPr>
            </a:p>
          </p:txBody>
        </p:sp>
        <p:sp>
          <p:nvSpPr>
            <p:cNvPr id="80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951061" y="2822848"/>
              <a:ext cx="11188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Ⅵ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30E2B06-67A0-40DA-874C-59090B2A493F}"/>
                </a:ext>
              </a:extLst>
            </p:cNvPr>
            <p:cNvSpPr/>
            <p:nvPr userDrawn="1"/>
          </p:nvSpPr>
          <p:spPr>
            <a:xfrm>
              <a:off x="4736976" y="2805473"/>
              <a:ext cx="540058" cy="8062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Text Box 535">
              <a:extLst>
                <a:ext uri="{FF2B5EF4-FFF2-40B4-BE49-F238E27FC236}">
                  <a16:creationId xmlns:a16="http://schemas.microsoft.com/office/drawing/2014/main" id="{A990F8BF-F440-4748-BFB6-EC005D8B65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4482" y="3009792"/>
              <a:ext cx="645048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6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6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교육 및 기술이전 방안</a:t>
              </a:r>
              <a:endParaRPr lang="ko-KR" altLang="en-US" sz="6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8" name="Text Box 3">
            <a:extLst>
              <a:ext uri="{FF2B5EF4-FFF2-40B4-BE49-F238E27FC236}">
                <a16:creationId xmlns:a16="http://schemas.microsoft.com/office/drawing/2014/main" id="{82E63A56-E528-464E-8663-CD30FD4DF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4470" y="679804"/>
            <a:ext cx="5777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Digital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AML</a:t>
            </a:r>
            <a:endParaRPr lang="ko-KR" altLang="en-US" sz="8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77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74DFEC4-AA20-446D-95CE-D169FB4B038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lvl="0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1300" kern="1200" dirty="0">
          <a:ln w="1270">
            <a:solidFill>
              <a:schemeClr val="accent1">
                <a:alpha val="0"/>
              </a:schemeClr>
            </a:solidFill>
          </a:ln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12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14.jp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 </a:t>
            </a:r>
            <a:r>
              <a:rPr lang="ko-KR" altLang="en-US" dirty="0" smtClean="0"/>
              <a:t>교육 </a:t>
            </a:r>
            <a:r>
              <a:rPr lang="ko-KR" altLang="en-US" dirty="0"/>
              <a:t>개요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『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자금세탁방지시스템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』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성공적인 구축과 효율적인 운영을 위해서 현업부서 및 </a:t>
            </a:r>
            <a:r>
              <a:rPr lang="en-US" altLang="ko-KR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부서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담당자를 대상으로 체계적인 교육을 실시합니다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개발과</a:t>
            </a:r>
            <a:r>
              <a:rPr lang="en-US" altLang="ko-KR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 등 제반 분야에 대한 교육을 실시하여 자체적으로 시스템 운영 및 유지보수가 가능하도록 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교육계획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6" name="Picture 289" descr="화살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40" y="2826973"/>
            <a:ext cx="49688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AutoShape 189"/>
          <p:cNvSpPr>
            <a:spLocks noChangeArrowheads="1"/>
          </p:cNvSpPr>
          <p:nvPr/>
        </p:nvSpPr>
        <p:spPr bwMode="auto">
          <a:xfrm>
            <a:off x="2355075" y="2181007"/>
            <a:ext cx="5181575" cy="645319"/>
          </a:xfrm>
          <a:prstGeom prst="roundRect">
            <a:avLst>
              <a:gd name="adj" fmla="val 937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7980" tIns="0" rIns="17980" bIns="0" anchor="ctr">
            <a:spAutoFit/>
          </a:bodyPr>
          <a:lstStyle>
            <a:lvl1pPr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/>
            <a:r>
              <a:rPr lang="ko-KR" altLang="en-US" sz="2000" b="0" spc="-72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체계적인 교육진행으로 </a:t>
            </a:r>
            <a:endParaRPr lang="en-US" altLang="ko-KR" sz="2000" b="0" spc="-72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 eaLnBrk="1" latinLnBrk="0" hangingPunct="1"/>
            <a:r>
              <a:rPr lang="ko-KR" altLang="en-US" sz="2000" b="0" spc="-72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자체운영 및 교육 역량 제고</a:t>
            </a:r>
          </a:p>
        </p:txBody>
      </p:sp>
      <p:pic>
        <p:nvPicPr>
          <p:cNvPr id="48" name="그림 26" descr="그룹.png"/>
          <p:cNvPicPr>
            <a:picLocks noChangeAspect="1"/>
          </p:cNvPicPr>
          <p:nvPr/>
        </p:nvPicPr>
        <p:blipFill>
          <a:blip r:embed="rId3" cstate="print">
            <a:lum brigh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1" y="2428171"/>
            <a:ext cx="745998" cy="94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565"/>
          <p:cNvSpPr>
            <a:spLocks noChangeArrowheads="1"/>
          </p:cNvSpPr>
          <p:nvPr/>
        </p:nvSpPr>
        <p:spPr bwMode="auto">
          <a:xfrm>
            <a:off x="409903" y="5263628"/>
            <a:ext cx="4474836" cy="1042987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63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0" tIns="50895" rIns="0" bIns="49719" anchor="ctr"/>
          <a:lstStyle>
            <a:lvl1pPr defTabSz="995363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995363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995363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995363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995363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latinLnBrk="0" hangingPunct="1"/>
            <a:endParaRPr lang="ko-KR" altLang="en-US" sz="1100" b="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0" name="AutoShape 85"/>
          <p:cNvSpPr>
            <a:spLocks noChangeArrowheads="1"/>
          </p:cNvSpPr>
          <p:nvPr/>
        </p:nvSpPr>
        <p:spPr bwMode="auto">
          <a:xfrm>
            <a:off x="536035" y="5474601"/>
            <a:ext cx="4270567" cy="779141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99" tIns="71920" rIns="89899" bIns="71920" anchor="ctr"/>
          <a:lstStyle>
            <a:lvl1pPr marL="92075" indent="-92075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sz="11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자금세탁방지 규정</a:t>
            </a:r>
            <a:r>
              <a:rPr lang="ko-KR" altLang="en-US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1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체계에 대한 이해 필요</a:t>
            </a:r>
            <a:endParaRPr lang="en-US" altLang="ko-KR" sz="1100" b="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sz="11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전담 감사요원의 전문성 제고를 목적으로 조직의 역량 강화 필요</a:t>
            </a:r>
            <a:endParaRPr lang="en-US" altLang="ko-KR" sz="1100" b="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sz="11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새롭게 도입한 기술에 대한 </a:t>
            </a:r>
            <a:r>
              <a:rPr lang="ko-KR" altLang="en-US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지식 이전</a:t>
            </a:r>
            <a:endParaRPr lang="ko-KR" altLang="es-CO" sz="11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1" name="Group 570"/>
          <p:cNvGrpSpPr>
            <a:grpSpLocks/>
          </p:cNvGrpSpPr>
          <p:nvPr/>
        </p:nvGrpSpPr>
        <p:grpSpPr bwMode="auto">
          <a:xfrm>
            <a:off x="5022503" y="5263622"/>
            <a:ext cx="4479925" cy="1042988"/>
            <a:chOff x="1215" y="3453"/>
            <a:chExt cx="2822" cy="657"/>
          </a:xfrm>
        </p:grpSpPr>
        <p:sp>
          <p:nvSpPr>
            <p:cNvPr id="52" name="AutoShape 571"/>
            <p:cNvSpPr>
              <a:spLocks noChangeArrowheads="1"/>
            </p:cNvSpPr>
            <p:nvPr/>
          </p:nvSpPr>
          <p:spPr bwMode="auto">
            <a:xfrm>
              <a:off x="1215" y="3453"/>
              <a:ext cx="2822" cy="657"/>
            </a:xfrm>
            <a:prstGeom prst="roundRect">
              <a:avLst>
                <a:gd name="adj" fmla="val 4264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lIns="0" tIns="50951" rIns="0" bIns="49775" anchor="ctr"/>
            <a:lstStyle>
              <a:lvl1pPr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l" eaLnBrk="1" latinLnBrk="0" hangingPunct="1">
                <a:lnSpc>
                  <a:spcPct val="150000"/>
                </a:lnSpc>
              </a:pPr>
              <a:endParaRPr lang="ko-KR" altLang="en-US" sz="1200" b="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3" name="AutoShape 85"/>
            <p:cNvSpPr>
              <a:spLocks noChangeArrowheads="1"/>
            </p:cNvSpPr>
            <p:nvPr/>
          </p:nvSpPr>
          <p:spPr bwMode="auto">
            <a:xfrm>
              <a:off x="1311" y="3601"/>
              <a:ext cx="2308" cy="40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72000" rIns="90000" bIns="72000" anchor="ctr"/>
            <a:lstStyle/>
            <a:p>
              <a:pPr marL="114174" indent="-114174" algn="l" defTabSz="892761" fontAlgn="ctr">
                <a:lnSpc>
                  <a:spcPct val="110000"/>
                </a:lnSpc>
                <a:spcBef>
                  <a:spcPts val="300"/>
                </a:spcBef>
                <a:spcAft>
                  <a:spcPct val="17000"/>
                </a:spcAft>
                <a:buClr>
                  <a:srgbClr val="015791"/>
                </a:buClr>
                <a:buSzPct val="110000"/>
                <a:buFont typeface="Wingdings" panose="05000000000000000000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고객사 </a:t>
              </a:r>
              <a:r>
                <a:rPr kumimoji="1" lang="ko-KR" altLang="es-CO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시스템에 대한 이해 및 변화관리</a:t>
              </a:r>
            </a:p>
            <a:p>
              <a:pPr marL="114174" indent="-114174" algn="l" defTabSz="892761" fontAlgn="ctr">
                <a:lnSpc>
                  <a:spcPct val="110000"/>
                </a:lnSpc>
                <a:spcBef>
                  <a:spcPts val="300"/>
                </a:spcBef>
                <a:spcAft>
                  <a:spcPct val="17000"/>
                </a:spcAft>
                <a:buClr>
                  <a:srgbClr val="015791"/>
                </a:buClr>
                <a:buSzPct val="110000"/>
                <a:buFont typeface="Wingdings" panose="05000000000000000000" pitchFamily="2" charset="2"/>
                <a:buChar char="§"/>
                <a:tabLst>
                  <a:tab pos="93558" algn="l"/>
                </a:tabLst>
              </a:pPr>
              <a:r>
                <a:rPr kumimoji="1" lang="es-CO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독자적 업무 수행 능력 및 시스템 유지보수 역량 확보</a:t>
              </a:r>
            </a:p>
          </p:txBody>
        </p:sp>
      </p:grpSp>
      <p:sp>
        <p:nvSpPr>
          <p:cNvPr id="59" name="AutoShape 582"/>
          <p:cNvSpPr>
            <a:spLocks noChangeArrowheads="1"/>
          </p:cNvSpPr>
          <p:nvPr/>
        </p:nvSpPr>
        <p:spPr bwMode="auto">
          <a:xfrm>
            <a:off x="409909" y="3455459"/>
            <a:ext cx="2951465" cy="1584325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5875">
            <a:solidFill>
              <a:srgbClr val="B2B2B2"/>
            </a:solidFill>
            <a:round/>
            <a:headEnd/>
            <a:tailEnd/>
          </a:ln>
        </p:spPr>
        <p:txBody>
          <a:bodyPr wrap="none" lIns="91338" tIns="45668" rIns="91338" bIns="45668" anchor="ctr"/>
          <a:lstStyle>
            <a:lvl1pPr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0" name="AutoShape 583"/>
          <p:cNvSpPr>
            <a:spLocks noChangeArrowheads="1"/>
          </p:cNvSpPr>
          <p:nvPr/>
        </p:nvSpPr>
        <p:spPr bwMode="auto">
          <a:xfrm>
            <a:off x="482445" y="3506260"/>
            <a:ext cx="2806393" cy="390525"/>
          </a:xfrm>
          <a:prstGeom prst="roundRect">
            <a:avLst>
              <a:gd name="adj" fmla="val 4815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45668" rIns="0" bIns="45668" anchor="ctr"/>
          <a:lstStyle/>
          <a:p>
            <a:pPr algn="ctr"/>
            <a:r>
              <a:rPr lang="ko-KR" altLang="en-US" sz="1300" spc="-50" dirty="0">
                <a:ln>
                  <a:solidFill>
                    <a:srgbClr val="D64E7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교육대상에 필요한 맞춤 교육</a:t>
            </a:r>
          </a:p>
        </p:txBody>
      </p:sp>
      <p:sp>
        <p:nvSpPr>
          <p:cNvPr id="61" name="AutoShape 85"/>
          <p:cNvSpPr>
            <a:spLocks noChangeArrowheads="1"/>
          </p:cNvSpPr>
          <p:nvPr/>
        </p:nvSpPr>
        <p:spPr bwMode="auto">
          <a:xfrm>
            <a:off x="439922" y="3955522"/>
            <a:ext cx="3024001" cy="96529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99" tIns="71920" rIns="89899" bIns="71920"/>
          <a:lstStyle>
            <a:lvl1pPr marL="92075" indent="-92075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14174" indent="-114174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s-CO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</a:t>
            </a:r>
            <a:r>
              <a:rPr lang="es-CO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본점 및 각 부실점 담당자</a:t>
            </a:r>
            <a:r>
              <a:rPr lang="es-CO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s-CO" altLang="ko-KR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s-CO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운영자</a:t>
            </a:r>
            <a:endParaRPr lang="en-US" altLang="ko-KR" b="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s-CO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</a:t>
            </a:r>
            <a:endParaRPr lang="ko-KR" altLang="es-CO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AutoShape 586"/>
          <p:cNvSpPr>
            <a:spLocks noChangeArrowheads="1"/>
          </p:cNvSpPr>
          <p:nvPr/>
        </p:nvSpPr>
        <p:spPr bwMode="auto">
          <a:xfrm>
            <a:off x="3411307" y="3463396"/>
            <a:ext cx="3024000" cy="1584325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5875">
            <a:solidFill>
              <a:srgbClr val="B2B2B2"/>
            </a:solidFill>
            <a:round/>
            <a:headEnd/>
            <a:tailEnd/>
          </a:ln>
        </p:spPr>
        <p:txBody>
          <a:bodyPr wrap="none" lIns="91338" tIns="45668" rIns="91338" bIns="45668" anchor="ctr"/>
          <a:lstStyle>
            <a:lvl1pPr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3" name="AutoShape 587"/>
          <p:cNvSpPr>
            <a:spLocks noChangeArrowheads="1"/>
          </p:cNvSpPr>
          <p:nvPr/>
        </p:nvSpPr>
        <p:spPr bwMode="auto">
          <a:xfrm>
            <a:off x="3485633" y="3506260"/>
            <a:ext cx="2875363" cy="390525"/>
          </a:xfrm>
          <a:prstGeom prst="roundRect">
            <a:avLst>
              <a:gd name="adj" fmla="val 4815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45668" rIns="0" bIns="45668" anchor="ctr"/>
          <a:lstStyle/>
          <a:p>
            <a:pPr algn="ctr"/>
            <a:r>
              <a:rPr lang="ko-KR" altLang="en-US" sz="1300" spc="-50" dirty="0">
                <a:ln>
                  <a:solidFill>
                    <a:srgbClr val="D64E7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교육조직 구성을 통한 체계적 교육실시</a:t>
            </a:r>
          </a:p>
        </p:txBody>
      </p:sp>
      <p:sp>
        <p:nvSpPr>
          <p:cNvPr id="64" name="AutoShape 85"/>
          <p:cNvSpPr>
            <a:spLocks noChangeArrowheads="1"/>
          </p:cNvSpPr>
          <p:nvPr/>
        </p:nvSpPr>
        <p:spPr bwMode="auto">
          <a:xfrm>
            <a:off x="3442060" y="3955521"/>
            <a:ext cx="3011186" cy="96529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99" tIns="71920" rIns="89899" bIns="71920"/>
          <a:lstStyle>
            <a:lvl1pPr marL="92075" indent="-92075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고객사와</a:t>
            </a: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공동수행 교육</a:t>
            </a: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전문요원 선발</a:t>
            </a: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제안사와 협력</a:t>
            </a:r>
            <a:r>
              <a:rPr lang="ko-KR" altLang="en-US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회사</a:t>
            </a: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전문인력 활용</a:t>
            </a: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기본교육 외에 시스템 활용 및 운영 시 </a:t>
            </a:r>
            <a:r>
              <a:rPr lang="ko-KR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필요한</a:t>
            </a:r>
            <a:r>
              <a:rPr lang="en-US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</a:t>
            </a:r>
            <a:r>
              <a:rPr lang="en-US" altLang="ko-KR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</a:t>
            </a:r>
            <a:endParaRPr lang="ko-KR" altLang="ko-KR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5" name="AutoShape 594"/>
          <p:cNvSpPr>
            <a:spLocks noChangeArrowheads="1"/>
          </p:cNvSpPr>
          <p:nvPr/>
        </p:nvSpPr>
        <p:spPr bwMode="auto">
          <a:xfrm>
            <a:off x="6490643" y="3463397"/>
            <a:ext cx="3023999" cy="1584325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5875">
            <a:solidFill>
              <a:srgbClr val="B2B2B2"/>
            </a:solidFill>
            <a:round/>
            <a:headEnd/>
            <a:tailEnd/>
          </a:ln>
        </p:spPr>
        <p:txBody>
          <a:bodyPr wrap="none" lIns="91338" tIns="45668" rIns="91338" bIns="45668" anchor="ctr"/>
          <a:lstStyle>
            <a:lvl1pPr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AutoShape 595"/>
          <p:cNvSpPr>
            <a:spLocks noChangeArrowheads="1"/>
          </p:cNvSpPr>
          <p:nvPr/>
        </p:nvSpPr>
        <p:spPr bwMode="auto">
          <a:xfrm>
            <a:off x="6564955" y="3506260"/>
            <a:ext cx="2875362" cy="390525"/>
          </a:xfrm>
          <a:prstGeom prst="roundRect">
            <a:avLst>
              <a:gd name="adj" fmla="val 4815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45668" rIns="0" bIns="45668" anchor="ctr"/>
          <a:lstStyle/>
          <a:p>
            <a:pPr algn="ctr"/>
            <a:r>
              <a:rPr lang="ko-KR" altLang="en-US" sz="1300" spc="-50" dirty="0">
                <a:ln>
                  <a:solidFill>
                    <a:srgbClr val="D64E7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단계별 일정에 맞춘 선행 교육 진행</a:t>
            </a:r>
          </a:p>
        </p:txBody>
      </p:sp>
      <p:sp>
        <p:nvSpPr>
          <p:cNvPr id="67" name="AutoShape 85"/>
          <p:cNvSpPr>
            <a:spLocks noChangeArrowheads="1"/>
          </p:cNvSpPr>
          <p:nvPr/>
        </p:nvSpPr>
        <p:spPr bwMode="auto">
          <a:xfrm>
            <a:off x="6521396" y="3955522"/>
            <a:ext cx="3023999" cy="96529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99" tIns="71920" rIns="89899" bIns="71920"/>
          <a:lstStyle>
            <a:lvl1pPr marL="92075" indent="-92075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일정과 연동</a:t>
            </a: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이행 일정과 연동</a:t>
            </a:r>
          </a:p>
          <a:p>
            <a:pPr marL="114174" indent="-114174" algn="l" defTabSz="892761" eaLnBrk="1" fontAlgn="ctr" hangingPunct="1">
              <a:lnSpc>
                <a:spcPct val="11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 교육은 개발일정에 기초한 분야별</a:t>
            </a:r>
            <a:r>
              <a:rPr lang="en-US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ko-KR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선행 교육 실시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09902" y="5149336"/>
            <a:ext cx="4474836" cy="325258"/>
            <a:chOff x="3162300" y="4644188"/>
            <a:chExt cx="1511300" cy="289388"/>
          </a:xfrm>
        </p:grpSpPr>
        <p:sp>
          <p:nvSpPr>
            <p:cNvPr id="69" name="직사각형 68"/>
            <p:cNvSpPr/>
            <p:nvPr/>
          </p:nvSpPr>
          <p:spPr>
            <a:xfrm>
              <a:off x="3162300" y="4644188"/>
              <a:ext cx="1511300" cy="289388"/>
            </a:xfrm>
            <a:prstGeom prst="rect">
              <a:avLst/>
            </a:prstGeom>
            <a:solidFill>
              <a:srgbClr val="166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75">
                <a:defRPr/>
              </a:pPr>
              <a:endParaRPr lang="ko-KR" altLang="en-US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71438" y="4687231"/>
              <a:ext cx="1293024" cy="1916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 defTabSz="9133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사업특성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22851" y="5142806"/>
            <a:ext cx="4491784" cy="325258"/>
            <a:chOff x="3162300" y="4644188"/>
            <a:chExt cx="1511300" cy="289388"/>
          </a:xfrm>
        </p:grpSpPr>
        <p:sp>
          <p:nvSpPr>
            <p:cNvPr id="72" name="직사각형 71"/>
            <p:cNvSpPr/>
            <p:nvPr/>
          </p:nvSpPr>
          <p:spPr>
            <a:xfrm>
              <a:off x="3162300" y="4644188"/>
              <a:ext cx="1511300" cy="289388"/>
            </a:xfrm>
            <a:prstGeom prst="rect">
              <a:avLst/>
            </a:prstGeom>
            <a:solidFill>
              <a:srgbClr val="166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75">
                <a:defRPr/>
              </a:pPr>
              <a:endParaRPr lang="ko-KR" altLang="en-US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271438" y="4687231"/>
              <a:ext cx="1293024" cy="1916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 defTabSz="9133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고려사항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1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5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 </a:t>
            </a:r>
            <a:r>
              <a:rPr lang="ko-KR" altLang="en-US" dirty="0" smtClean="0"/>
              <a:t>교육조직 </a:t>
            </a:r>
            <a:r>
              <a:rPr lang="ko-KR" altLang="en-US" dirty="0"/>
              <a:t>및 절차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효과적인 교육 실시를 위하여 고객사와 함께 교육과정 개발과 교육계획을 수립하여 사업에 적합한 교육을 적기에 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실시합니다</a:t>
            </a:r>
            <a:r>
              <a:rPr lang="en-US" altLang="ko-KR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1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교육조직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절차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교육계획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Line 175"/>
          <p:cNvSpPr>
            <a:spLocks noChangeShapeType="1"/>
          </p:cNvSpPr>
          <p:nvPr/>
        </p:nvSpPr>
        <p:spPr bwMode="gray">
          <a:xfrm flipH="1">
            <a:off x="3600689" y="3285899"/>
            <a:ext cx="9353" cy="1069752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 lIns="91338" tIns="45668" rIns="91338" bIns="45668"/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6" name="Picture 322" descr="헤드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6000"/>
                    </a14:imgEffect>
                  </a14:imgLayer>
                </a14:imgProps>
              </a:ext>
            </a:extLst>
          </a:blip>
          <a:srcRect l="21053" r="22850" b="50771"/>
          <a:stretch>
            <a:fillRect/>
          </a:stretch>
        </p:blipFill>
        <p:spPr bwMode="auto">
          <a:xfrm>
            <a:off x="1496128" y="4865488"/>
            <a:ext cx="2222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237"/>
          <p:cNvSpPr txBox="1">
            <a:spLocks noChangeArrowheads="1"/>
          </p:cNvSpPr>
          <p:nvPr/>
        </p:nvSpPr>
        <p:spPr bwMode="auto">
          <a:xfrm>
            <a:off x="5135897" y="4831908"/>
            <a:ext cx="985623" cy="11636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교육유형 및 교육 대상 별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교육환경 구축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환경 담당자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선정 및 교육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준비</a:t>
            </a:r>
          </a:p>
        </p:txBody>
      </p:sp>
      <p:sp>
        <p:nvSpPr>
          <p:cNvPr id="38" name="Text Box 238"/>
          <p:cNvSpPr txBox="1">
            <a:spLocks noChangeArrowheads="1"/>
          </p:cNvSpPr>
          <p:nvPr/>
        </p:nvSpPr>
        <p:spPr bwMode="auto">
          <a:xfrm>
            <a:off x="6228097" y="4831908"/>
            <a:ext cx="985623" cy="11636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교육담당자의 준비사항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공문발송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교육관련 제반 협조체제 구축</a:t>
            </a:r>
          </a:p>
        </p:txBody>
      </p:sp>
      <p:sp>
        <p:nvSpPr>
          <p:cNvPr id="54" name="Text Box 239"/>
          <p:cNvSpPr txBox="1">
            <a:spLocks noChangeArrowheads="1"/>
          </p:cNvSpPr>
          <p:nvPr/>
        </p:nvSpPr>
        <p:spPr bwMode="auto">
          <a:xfrm>
            <a:off x="7290346" y="4831908"/>
            <a:ext cx="985624" cy="11636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훈련 실시</a:t>
            </a:r>
          </a:p>
        </p:txBody>
      </p:sp>
      <p:sp>
        <p:nvSpPr>
          <p:cNvPr id="55" name="Text Box 240"/>
          <p:cNvSpPr txBox="1">
            <a:spLocks noChangeArrowheads="1"/>
          </p:cNvSpPr>
          <p:nvPr/>
        </p:nvSpPr>
        <p:spPr bwMode="auto">
          <a:xfrm>
            <a:off x="8344725" y="4831908"/>
            <a:ext cx="985623" cy="11636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과목별로 교육 평가지표 설정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평가 결과 보고</a:t>
            </a:r>
          </a:p>
        </p:txBody>
      </p:sp>
      <p:sp>
        <p:nvSpPr>
          <p:cNvPr id="56" name="Text Box 233"/>
          <p:cNvSpPr txBox="1">
            <a:spLocks noChangeArrowheads="1"/>
          </p:cNvSpPr>
          <p:nvPr/>
        </p:nvSpPr>
        <p:spPr bwMode="auto">
          <a:xfrm>
            <a:off x="5105836" y="2966588"/>
            <a:ext cx="1028773" cy="11636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일정을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감안하여 일정 수립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교육대상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장소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내용에 대한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계획 자료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준비</a:t>
            </a:r>
          </a:p>
        </p:txBody>
      </p:sp>
      <p:sp>
        <p:nvSpPr>
          <p:cNvPr id="57" name="Text Box 234"/>
          <p:cNvSpPr txBox="1">
            <a:spLocks noChangeArrowheads="1"/>
          </p:cNvSpPr>
          <p:nvPr/>
        </p:nvSpPr>
        <p:spPr bwMode="auto">
          <a:xfrm>
            <a:off x="6218566" y="2966588"/>
            <a:ext cx="987138" cy="11636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교육대상자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선정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교육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공지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시스템의 관리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유지보수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담당자 선정</a:t>
            </a:r>
          </a:p>
        </p:txBody>
      </p:sp>
      <p:sp>
        <p:nvSpPr>
          <p:cNvPr id="58" name="Text Box 235"/>
          <p:cNvSpPr txBox="1">
            <a:spLocks noChangeArrowheads="1"/>
          </p:cNvSpPr>
          <p:nvPr/>
        </p:nvSpPr>
        <p:spPr bwMode="auto">
          <a:xfrm>
            <a:off x="7285590" y="2966588"/>
            <a:ext cx="985623" cy="11636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교육과정에 적합한 강사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후보자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파악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선정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4" name="Text Box 236"/>
          <p:cNvSpPr txBox="1">
            <a:spLocks noChangeArrowheads="1"/>
          </p:cNvSpPr>
          <p:nvPr/>
        </p:nvSpPr>
        <p:spPr bwMode="auto">
          <a:xfrm>
            <a:off x="8344725" y="2966588"/>
            <a:ext cx="985623" cy="11636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31750" algn="ctr">
            <a:noFill/>
            <a:prstDash val="sysDot"/>
            <a:miter lim="800000"/>
            <a:headEnd/>
            <a:tailEnd/>
          </a:ln>
        </p:spPr>
        <p:txBody>
          <a:bodyPr lIns="71920" tIns="107878" rIns="71920" bIns="107878"/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가능 장소 현황 파악 및 선정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교육대상자와 교육 과정에 </a:t>
            </a:r>
            <a:b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따라 교육 장소 선정</a:t>
            </a:r>
          </a:p>
        </p:txBody>
      </p:sp>
      <p:sp>
        <p:nvSpPr>
          <p:cNvPr id="75" name="Line 175"/>
          <p:cNvSpPr>
            <a:spLocks noChangeShapeType="1"/>
          </p:cNvSpPr>
          <p:nvPr/>
        </p:nvSpPr>
        <p:spPr bwMode="gray">
          <a:xfrm>
            <a:off x="1589149" y="3285900"/>
            <a:ext cx="1588" cy="1069751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 lIns="91338" tIns="45668" rIns="91338" bIns="45668"/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Line 283"/>
          <p:cNvSpPr>
            <a:spLocks noChangeShapeType="1"/>
          </p:cNvSpPr>
          <p:nvPr/>
        </p:nvSpPr>
        <p:spPr bwMode="gray">
          <a:xfrm>
            <a:off x="1290699" y="3785248"/>
            <a:ext cx="29845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 lIns="91338" tIns="45668" rIns="91338" bIns="45668"/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Freeform 288" descr="그림12"/>
          <p:cNvSpPr>
            <a:spLocks/>
          </p:cNvSpPr>
          <p:nvPr/>
        </p:nvSpPr>
        <p:spPr bwMode="gray">
          <a:xfrm rot="10683083" flipV="1">
            <a:off x="1698694" y="3390455"/>
            <a:ext cx="358775" cy="555625"/>
          </a:xfrm>
          <a:custGeom>
            <a:avLst/>
            <a:gdLst>
              <a:gd name="T0" fmla="*/ 2147483647 w 640"/>
              <a:gd name="T1" fmla="*/ 2147483647 h 816"/>
              <a:gd name="T2" fmla="*/ 2147483647 w 640"/>
              <a:gd name="T3" fmla="*/ 2147483647 h 816"/>
              <a:gd name="T4" fmla="*/ 2147483647 w 640"/>
              <a:gd name="T5" fmla="*/ 2147483647 h 816"/>
              <a:gd name="T6" fmla="*/ 2147483647 w 640"/>
              <a:gd name="T7" fmla="*/ 2147483647 h 816"/>
              <a:gd name="T8" fmla="*/ 2147483647 w 640"/>
              <a:gd name="T9" fmla="*/ 2147483647 h 816"/>
              <a:gd name="T10" fmla="*/ 2147483647 w 640"/>
              <a:gd name="T11" fmla="*/ 2147483647 h 816"/>
              <a:gd name="T12" fmla="*/ 2147483647 w 640"/>
              <a:gd name="T13" fmla="*/ 2147483647 h 816"/>
              <a:gd name="T14" fmla="*/ 2147483647 w 640"/>
              <a:gd name="T15" fmla="*/ 2147483647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0"/>
              <a:gd name="T25" fmla="*/ 0 h 816"/>
              <a:gd name="T26" fmla="*/ 640 w 640"/>
              <a:gd name="T27" fmla="*/ 816 h 8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0" h="816">
                <a:moveTo>
                  <a:pt x="556" y="2"/>
                </a:moveTo>
                <a:cubicBezTo>
                  <a:pt x="563" y="4"/>
                  <a:pt x="274" y="6"/>
                  <a:pt x="137" y="257"/>
                </a:cubicBezTo>
                <a:cubicBezTo>
                  <a:pt x="0" y="508"/>
                  <a:pt x="306" y="720"/>
                  <a:pt x="300" y="720"/>
                </a:cubicBezTo>
                <a:cubicBezTo>
                  <a:pt x="304" y="725"/>
                  <a:pt x="246" y="780"/>
                  <a:pt x="240" y="816"/>
                </a:cubicBezTo>
                <a:cubicBezTo>
                  <a:pt x="444" y="786"/>
                  <a:pt x="632" y="757"/>
                  <a:pt x="640" y="750"/>
                </a:cubicBezTo>
                <a:cubicBezTo>
                  <a:pt x="538" y="606"/>
                  <a:pt x="527" y="387"/>
                  <a:pt x="527" y="387"/>
                </a:cubicBezTo>
                <a:cubicBezTo>
                  <a:pt x="522" y="388"/>
                  <a:pt x="478" y="510"/>
                  <a:pt x="466" y="486"/>
                </a:cubicBezTo>
                <a:cubicBezTo>
                  <a:pt x="28" y="92"/>
                  <a:pt x="557" y="0"/>
                  <a:pt x="556" y="2"/>
                </a:cubicBez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Text Box 289"/>
          <p:cNvSpPr txBox="1">
            <a:spLocks noChangeArrowheads="1"/>
          </p:cNvSpPr>
          <p:nvPr/>
        </p:nvSpPr>
        <p:spPr bwMode="auto">
          <a:xfrm>
            <a:off x="2057463" y="3539741"/>
            <a:ext cx="53860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881660"/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대상자</a:t>
            </a:r>
            <a:b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선정</a:t>
            </a:r>
          </a:p>
        </p:txBody>
      </p:sp>
      <p:sp>
        <p:nvSpPr>
          <p:cNvPr id="79" name="AutoShape 270" descr="흐름도44"/>
          <p:cNvSpPr>
            <a:spLocks noChangeArrowheads="1"/>
          </p:cNvSpPr>
          <p:nvPr/>
        </p:nvSpPr>
        <p:spPr bwMode="gray">
          <a:xfrm>
            <a:off x="1234086" y="4201663"/>
            <a:ext cx="706437" cy="241300"/>
          </a:xfrm>
          <a:prstGeom prst="rect">
            <a:avLst/>
          </a:prstGeom>
          <a:solidFill>
            <a:srgbClr val="4D9EC7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25960"/>
            <a:r>
              <a:rPr kumimoji="1"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교육담당</a:t>
            </a:r>
          </a:p>
        </p:txBody>
      </p:sp>
      <p:sp>
        <p:nvSpPr>
          <p:cNvPr id="80" name="AutoShape 284" descr="흐름도44"/>
          <p:cNvSpPr>
            <a:spLocks noChangeArrowheads="1"/>
          </p:cNvSpPr>
          <p:nvPr/>
        </p:nvSpPr>
        <p:spPr bwMode="gray">
          <a:xfrm>
            <a:off x="939863" y="3589989"/>
            <a:ext cx="390525" cy="390525"/>
          </a:xfrm>
          <a:prstGeom prst="ellipse">
            <a:avLst/>
          </a:prstGeom>
          <a:solidFill>
            <a:srgbClr val="F4F7FE"/>
          </a:solidFill>
          <a:ln w="22225" algn="ctr">
            <a:solidFill>
              <a:srgbClr val="0077C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defTabSz="1067190"/>
            <a:r>
              <a:rPr kumimoji="1"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관련</a:t>
            </a:r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</a:t>
            </a:r>
          </a:p>
        </p:txBody>
      </p:sp>
      <p:sp>
        <p:nvSpPr>
          <p:cNvPr id="81" name="AutoShape 273" descr="흐름도44"/>
          <p:cNvSpPr>
            <a:spLocks noChangeArrowheads="1"/>
          </p:cNvSpPr>
          <p:nvPr/>
        </p:nvSpPr>
        <p:spPr bwMode="gray">
          <a:xfrm>
            <a:off x="3387480" y="4201663"/>
            <a:ext cx="756476" cy="241300"/>
          </a:xfrm>
          <a:prstGeom prst="rect">
            <a:avLst/>
          </a:prstGeom>
          <a:solidFill>
            <a:srgbClr val="4D9EC7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25960"/>
            <a:r>
              <a:rPr kumimoji="1"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프로젝트팀</a:t>
            </a:r>
          </a:p>
        </p:txBody>
      </p:sp>
      <p:cxnSp>
        <p:nvCxnSpPr>
          <p:cNvPr id="82" name="AutoShape 326"/>
          <p:cNvCxnSpPr>
            <a:cxnSpLocks noChangeShapeType="1"/>
            <a:stCxn id="79" idx="3"/>
            <a:endCxn id="84" idx="1"/>
          </p:cNvCxnSpPr>
          <p:nvPr/>
        </p:nvCxnSpPr>
        <p:spPr bwMode="gray">
          <a:xfrm flipV="1">
            <a:off x="1940523" y="4321527"/>
            <a:ext cx="1256941" cy="786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headEnd type="triangle" w="med" len="med"/>
            <a:tailEnd/>
          </a:ln>
        </p:spPr>
      </p:cxnSp>
      <p:pic>
        <p:nvPicPr>
          <p:cNvPr id="83" name="Picture 47" descr="일반인_컴퓨터하는모습_앞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3854" y="4157215"/>
            <a:ext cx="27781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51" descr="일반인_톱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7464" y="4166745"/>
            <a:ext cx="2413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 Box 245"/>
          <p:cNvSpPr txBox="1">
            <a:spLocks noChangeArrowheads="1"/>
          </p:cNvSpPr>
          <p:nvPr/>
        </p:nvSpPr>
        <p:spPr bwMode="auto">
          <a:xfrm>
            <a:off x="798578" y="4562998"/>
            <a:ext cx="1945481" cy="684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수요 조사</a:t>
            </a:r>
            <a:endParaRPr kumimoji="1"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계획 확정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교육시행 결정</a:t>
            </a:r>
            <a:endParaRPr kumimoji="1"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제안사와 교육 업무 총괄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대상자 선정 협의   </a:t>
            </a:r>
          </a:p>
        </p:txBody>
      </p:sp>
      <p:grpSp>
        <p:nvGrpSpPr>
          <p:cNvPr id="86" name="Group 256"/>
          <p:cNvGrpSpPr>
            <a:grpSpLocks/>
          </p:cNvGrpSpPr>
          <p:nvPr/>
        </p:nvGrpSpPr>
        <p:grpSpPr bwMode="auto">
          <a:xfrm>
            <a:off x="1696155" y="5632910"/>
            <a:ext cx="1965325" cy="695325"/>
            <a:chOff x="780" y="3608"/>
            <a:chExt cx="1238" cy="438"/>
          </a:xfrm>
        </p:grpSpPr>
        <p:sp>
          <p:nvSpPr>
            <p:cNvPr id="87" name="Text Box 295" descr="5차전산센터ob-10"/>
            <p:cNvSpPr>
              <a:spLocks noChangeArrowheads="1"/>
            </p:cNvSpPr>
            <p:nvPr/>
          </p:nvSpPr>
          <p:spPr bwMode="auto">
            <a:xfrm>
              <a:off x="780" y="3633"/>
              <a:ext cx="350" cy="11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6350" algn="ctr">
              <a:solidFill>
                <a:srgbClr val="CDD1CF"/>
              </a:solidFill>
              <a:round/>
              <a:headEnd/>
              <a:tailEnd/>
            </a:ln>
            <a:effectLst>
              <a:outerShdw dist="25400" dir="5400000" algn="ctr" rotWithShape="0">
                <a:srgbClr val="E4E8E6"/>
              </a:outerShdw>
            </a:effectLst>
          </p:spPr>
          <p:txBody>
            <a:bodyPr lIns="0" tIns="0" rIns="0" bIns="0" anchor="ctr"/>
            <a:lstStyle/>
            <a:p>
              <a:pPr algn="ctr" defTabSz="1067190"/>
              <a:r>
                <a:rPr kumimoji="1" lang="ko-KR" altLang="en-US" sz="9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교육소집</a:t>
              </a:r>
            </a:p>
          </p:txBody>
        </p:sp>
        <p:sp>
          <p:nvSpPr>
            <p:cNvPr id="88" name="Text Box 296" descr="5차전산센터ob-10"/>
            <p:cNvSpPr>
              <a:spLocks noChangeArrowheads="1"/>
            </p:cNvSpPr>
            <p:nvPr/>
          </p:nvSpPr>
          <p:spPr bwMode="auto">
            <a:xfrm>
              <a:off x="1638" y="3636"/>
              <a:ext cx="380" cy="11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7" cstate="print"/>
              <a:srcRect/>
              <a:stretch>
                <a:fillRect/>
              </a:stretch>
            </a:blipFill>
            <a:ln w="6350" algn="ctr">
              <a:solidFill>
                <a:srgbClr val="CDD1CF"/>
              </a:solidFill>
              <a:round/>
              <a:headEnd/>
              <a:tailEnd/>
            </a:ln>
            <a:effectLst>
              <a:outerShdw dist="25400" dir="5400000" algn="ctr" rotWithShape="0">
                <a:srgbClr val="E4E8E6"/>
              </a:outerShdw>
            </a:effectLst>
          </p:spPr>
          <p:txBody>
            <a:bodyPr lIns="0" tIns="0" rIns="0" bIns="0" anchor="ctr"/>
            <a:lstStyle/>
            <a:p>
              <a:pPr algn="ctr" defTabSz="1067190"/>
              <a:r>
                <a:rPr kumimoji="1" lang="ko-KR" altLang="en-US" sz="9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강의 준비</a:t>
              </a:r>
            </a:p>
          </p:txBody>
        </p:sp>
        <p:grpSp>
          <p:nvGrpSpPr>
            <p:cNvPr id="89" name="Group 248"/>
            <p:cNvGrpSpPr>
              <a:grpSpLocks/>
            </p:cNvGrpSpPr>
            <p:nvPr/>
          </p:nvGrpSpPr>
          <p:grpSpPr bwMode="auto">
            <a:xfrm>
              <a:off x="1176" y="3608"/>
              <a:ext cx="413" cy="438"/>
              <a:chOff x="1232" y="3608"/>
              <a:chExt cx="413" cy="438"/>
            </a:xfrm>
          </p:grpSpPr>
          <p:grpSp>
            <p:nvGrpSpPr>
              <p:cNvPr id="90" name="Group 249"/>
              <p:cNvGrpSpPr>
                <a:grpSpLocks/>
              </p:cNvGrpSpPr>
              <p:nvPr/>
            </p:nvGrpSpPr>
            <p:grpSpPr bwMode="auto">
              <a:xfrm>
                <a:off x="1232" y="3608"/>
                <a:ext cx="413" cy="438"/>
                <a:chOff x="1232" y="3608"/>
                <a:chExt cx="413" cy="438"/>
              </a:xfrm>
            </p:grpSpPr>
            <p:sp>
              <p:nvSpPr>
                <p:cNvPr id="94" name="Oval 96"/>
                <p:cNvSpPr>
                  <a:spLocks noChangeArrowheads="1"/>
                </p:cNvSpPr>
                <p:nvPr/>
              </p:nvSpPr>
              <p:spPr bwMode="auto">
                <a:xfrm>
                  <a:off x="1272" y="3981"/>
                  <a:ext cx="334" cy="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pic>
              <p:nvPicPr>
                <p:cNvPr id="95" name="Picture 97" descr="도형-원_수정2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 l="6134" t="21448" r="67107" b="60164"/>
                <a:stretch>
                  <a:fillRect/>
                </a:stretch>
              </p:blipFill>
              <p:spPr bwMode="auto">
                <a:xfrm>
                  <a:off x="1232" y="3608"/>
                  <a:ext cx="413" cy="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1" name="Group 252"/>
              <p:cNvGrpSpPr>
                <a:grpSpLocks/>
              </p:cNvGrpSpPr>
              <p:nvPr/>
            </p:nvGrpSpPr>
            <p:grpSpPr bwMode="auto">
              <a:xfrm>
                <a:off x="1292" y="3663"/>
                <a:ext cx="294" cy="299"/>
                <a:chOff x="1292" y="3663"/>
                <a:chExt cx="294" cy="299"/>
              </a:xfrm>
            </p:grpSpPr>
            <p:sp>
              <p:nvSpPr>
                <p:cNvPr id="92" name="Rectangle 98"/>
                <p:cNvSpPr>
                  <a:spLocks noChangeArrowheads="1"/>
                </p:cNvSpPr>
                <p:nvPr/>
              </p:nvSpPr>
              <p:spPr bwMode="auto">
                <a:xfrm>
                  <a:off x="1292" y="3795"/>
                  <a:ext cx="294" cy="16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defTabSz="1067190"/>
                  <a:r>
                    <a:rPr kumimoji="1" lang="ko-KR" altLang="en-US" sz="10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교육</a:t>
                  </a:r>
                </a:p>
                <a:p>
                  <a:pPr algn="ctr" defTabSz="1067190"/>
                  <a:r>
                    <a:rPr kumimoji="1" lang="ko-KR" altLang="en-US" sz="10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실시</a:t>
                  </a:r>
                </a:p>
              </p:txBody>
            </p:sp>
            <p:sp>
              <p:nvSpPr>
                <p:cNvPr id="93" name="Freeform 254"/>
                <p:cNvSpPr>
                  <a:spLocks noEditPoints="1"/>
                </p:cNvSpPr>
                <p:nvPr/>
              </p:nvSpPr>
              <p:spPr bwMode="gray">
                <a:xfrm rot="-5400000">
                  <a:off x="1392" y="3614"/>
                  <a:ext cx="95" cy="193"/>
                </a:xfrm>
                <a:custGeom>
                  <a:avLst/>
                  <a:gdLst>
                    <a:gd name="T0" fmla="*/ 0 w 1728"/>
                    <a:gd name="T1" fmla="*/ 0 h 3513"/>
                    <a:gd name="T2" fmla="*/ 0 w 1728"/>
                    <a:gd name="T3" fmla="*/ 0 h 3513"/>
                    <a:gd name="T4" fmla="*/ 0 w 1728"/>
                    <a:gd name="T5" fmla="*/ 0 h 3513"/>
                    <a:gd name="T6" fmla="*/ 0 w 1728"/>
                    <a:gd name="T7" fmla="*/ 0 h 3513"/>
                    <a:gd name="T8" fmla="*/ 0 w 1728"/>
                    <a:gd name="T9" fmla="*/ 0 h 3513"/>
                    <a:gd name="T10" fmla="*/ 0 w 1728"/>
                    <a:gd name="T11" fmla="*/ 0 h 3513"/>
                    <a:gd name="T12" fmla="*/ 0 w 1728"/>
                    <a:gd name="T13" fmla="*/ 0 h 3513"/>
                    <a:gd name="T14" fmla="*/ 0 w 1728"/>
                    <a:gd name="T15" fmla="*/ 0 h 3513"/>
                    <a:gd name="T16" fmla="*/ 0 w 1728"/>
                    <a:gd name="T17" fmla="*/ 0 h 3513"/>
                    <a:gd name="T18" fmla="*/ 0 w 1728"/>
                    <a:gd name="T19" fmla="*/ 0 h 3513"/>
                    <a:gd name="T20" fmla="*/ 0 w 1728"/>
                    <a:gd name="T21" fmla="*/ 0 h 3513"/>
                    <a:gd name="T22" fmla="*/ 0 w 1728"/>
                    <a:gd name="T23" fmla="*/ 0 h 3513"/>
                    <a:gd name="T24" fmla="*/ 0 w 1728"/>
                    <a:gd name="T25" fmla="*/ 0 h 3513"/>
                    <a:gd name="T26" fmla="*/ 0 w 1728"/>
                    <a:gd name="T27" fmla="*/ 0 h 3513"/>
                    <a:gd name="T28" fmla="*/ 0 w 1728"/>
                    <a:gd name="T29" fmla="*/ 0 h 3513"/>
                    <a:gd name="T30" fmla="*/ 0 w 1728"/>
                    <a:gd name="T31" fmla="*/ 0 h 3513"/>
                    <a:gd name="T32" fmla="*/ 0 w 1728"/>
                    <a:gd name="T33" fmla="*/ 0 h 3513"/>
                    <a:gd name="T34" fmla="*/ 0 w 1728"/>
                    <a:gd name="T35" fmla="*/ 0 h 3513"/>
                    <a:gd name="T36" fmla="*/ 0 w 1728"/>
                    <a:gd name="T37" fmla="*/ 0 h 3513"/>
                    <a:gd name="T38" fmla="*/ 0 w 1728"/>
                    <a:gd name="T39" fmla="*/ 0 h 3513"/>
                    <a:gd name="T40" fmla="*/ 0 w 1728"/>
                    <a:gd name="T41" fmla="*/ 0 h 3513"/>
                    <a:gd name="T42" fmla="*/ 0 w 1728"/>
                    <a:gd name="T43" fmla="*/ 0 h 3513"/>
                    <a:gd name="T44" fmla="*/ 0 w 1728"/>
                    <a:gd name="T45" fmla="*/ 0 h 3513"/>
                    <a:gd name="T46" fmla="*/ 0 w 1728"/>
                    <a:gd name="T47" fmla="*/ 0 h 3513"/>
                    <a:gd name="T48" fmla="*/ 0 w 1728"/>
                    <a:gd name="T49" fmla="*/ 0 h 3513"/>
                    <a:gd name="T50" fmla="*/ 0 w 1728"/>
                    <a:gd name="T51" fmla="*/ 0 h 3513"/>
                    <a:gd name="T52" fmla="*/ 0 w 1728"/>
                    <a:gd name="T53" fmla="*/ 0 h 3513"/>
                    <a:gd name="T54" fmla="*/ 0 w 1728"/>
                    <a:gd name="T55" fmla="*/ 0 h 3513"/>
                    <a:gd name="T56" fmla="*/ 0 w 1728"/>
                    <a:gd name="T57" fmla="*/ 0 h 3513"/>
                    <a:gd name="T58" fmla="*/ 0 w 1728"/>
                    <a:gd name="T59" fmla="*/ 0 h 3513"/>
                    <a:gd name="T60" fmla="*/ 0 w 1728"/>
                    <a:gd name="T61" fmla="*/ 0 h 3513"/>
                    <a:gd name="T62" fmla="*/ 0 w 1728"/>
                    <a:gd name="T63" fmla="*/ 0 h 3513"/>
                    <a:gd name="T64" fmla="*/ 0 w 1728"/>
                    <a:gd name="T65" fmla="*/ 0 h 3513"/>
                    <a:gd name="T66" fmla="*/ 0 w 1728"/>
                    <a:gd name="T67" fmla="*/ 0 h 3513"/>
                    <a:gd name="T68" fmla="*/ 0 w 1728"/>
                    <a:gd name="T69" fmla="*/ 0 h 3513"/>
                    <a:gd name="T70" fmla="*/ 0 w 1728"/>
                    <a:gd name="T71" fmla="*/ 0 h 3513"/>
                    <a:gd name="T72" fmla="*/ 0 w 1728"/>
                    <a:gd name="T73" fmla="*/ 0 h 3513"/>
                    <a:gd name="T74" fmla="*/ 0 w 1728"/>
                    <a:gd name="T75" fmla="*/ 0 h 3513"/>
                    <a:gd name="T76" fmla="*/ 0 w 1728"/>
                    <a:gd name="T77" fmla="*/ 0 h 3513"/>
                    <a:gd name="T78" fmla="*/ 0 w 1728"/>
                    <a:gd name="T79" fmla="*/ 0 h 3513"/>
                    <a:gd name="T80" fmla="*/ 0 w 1728"/>
                    <a:gd name="T81" fmla="*/ 0 h 3513"/>
                    <a:gd name="T82" fmla="*/ 0 w 1728"/>
                    <a:gd name="T83" fmla="*/ 0 h 3513"/>
                    <a:gd name="T84" fmla="*/ 0 w 1728"/>
                    <a:gd name="T85" fmla="*/ 0 h 3513"/>
                    <a:gd name="T86" fmla="*/ 0 w 1728"/>
                    <a:gd name="T87" fmla="*/ 0 h 3513"/>
                    <a:gd name="T88" fmla="*/ 0 w 1728"/>
                    <a:gd name="T89" fmla="*/ 0 h 3513"/>
                    <a:gd name="T90" fmla="*/ 0 w 1728"/>
                    <a:gd name="T91" fmla="*/ 0 h 3513"/>
                    <a:gd name="T92" fmla="*/ 0 w 1728"/>
                    <a:gd name="T93" fmla="*/ 0 h 3513"/>
                    <a:gd name="T94" fmla="*/ 0 w 1728"/>
                    <a:gd name="T95" fmla="*/ 0 h 3513"/>
                    <a:gd name="T96" fmla="*/ 0 w 1728"/>
                    <a:gd name="T97" fmla="*/ 0 h 3513"/>
                    <a:gd name="T98" fmla="*/ 0 w 1728"/>
                    <a:gd name="T99" fmla="*/ 0 h 3513"/>
                    <a:gd name="T100" fmla="*/ 0 w 1728"/>
                    <a:gd name="T101" fmla="*/ 0 h 3513"/>
                    <a:gd name="T102" fmla="*/ 0 w 1728"/>
                    <a:gd name="T103" fmla="*/ 0 h 3513"/>
                    <a:gd name="T104" fmla="*/ 0 w 1728"/>
                    <a:gd name="T105" fmla="*/ 0 h 351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28"/>
                    <a:gd name="T160" fmla="*/ 0 h 3513"/>
                    <a:gd name="T161" fmla="*/ 1728 w 1728"/>
                    <a:gd name="T162" fmla="*/ 3513 h 351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28" h="3513">
                      <a:moveTo>
                        <a:pt x="583" y="1986"/>
                      </a:moveTo>
                      <a:lnTo>
                        <a:pt x="228" y="2341"/>
                      </a:lnTo>
                      <a:lnTo>
                        <a:pt x="652" y="2896"/>
                      </a:lnTo>
                      <a:lnTo>
                        <a:pt x="666" y="2870"/>
                      </a:lnTo>
                      <a:lnTo>
                        <a:pt x="684" y="2845"/>
                      </a:lnTo>
                      <a:lnTo>
                        <a:pt x="706" y="2824"/>
                      </a:lnTo>
                      <a:lnTo>
                        <a:pt x="732" y="2806"/>
                      </a:lnTo>
                      <a:lnTo>
                        <a:pt x="762" y="2791"/>
                      </a:lnTo>
                      <a:lnTo>
                        <a:pt x="794" y="2779"/>
                      </a:lnTo>
                      <a:lnTo>
                        <a:pt x="828" y="2772"/>
                      </a:lnTo>
                      <a:lnTo>
                        <a:pt x="864" y="2770"/>
                      </a:lnTo>
                      <a:lnTo>
                        <a:pt x="900" y="2772"/>
                      </a:lnTo>
                      <a:lnTo>
                        <a:pt x="934" y="2779"/>
                      </a:lnTo>
                      <a:lnTo>
                        <a:pt x="966" y="2790"/>
                      </a:lnTo>
                      <a:lnTo>
                        <a:pt x="996" y="2805"/>
                      </a:lnTo>
                      <a:lnTo>
                        <a:pt x="1022" y="2824"/>
                      </a:lnTo>
                      <a:lnTo>
                        <a:pt x="1044" y="2845"/>
                      </a:lnTo>
                      <a:lnTo>
                        <a:pt x="1062" y="2869"/>
                      </a:lnTo>
                      <a:lnTo>
                        <a:pt x="1075" y="2895"/>
                      </a:lnTo>
                      <a:lnTo>
                        <a:pt x="1501" y="2341"/>
                      </a:lnTo>
                      <a:lnTo>
                        <a:pt x="1146" y="1986"/>
                      </a:lnTo>
                      <a:lnTo>
                        <a:pt x="583" y="1986"/>
                      </a:lnTo>
                      <a:close/>
                      <a:moveTo>
                        <a:pt x="1262" y="333"/>
                      </a:moveTo>
                      <a:lnTo>
                        <a:pt x="1262" y="1868"/>
                      </a:lnTo>
                      <a:lnTo>
                        <a:pt x="1522" y="2127"/>
                      </a:lnTo>
                      <a:lnTo>
                        <a:pt x="1522" y="592"/>
                      </a:lnTo>
                      <a:lnTo>
                        <a:pt x="1262" y="333"/>
                      </a:lnTo>
                      <a:close/>
                      <a:moveTo>
                        <a:pt x="466" y="333"/>
                      </a:moveTo>
                      <a:lnTo>
                        <a:pt x="207" y="592"/>
                      </a:lnTo>
                      <a:lnTo>
                        <a:pt x="207" y="2127"/>
                      </a:lnTo>
                      <a:lnTo>
                        <a:pt x="466" y="1868"/>
                      </a:lnTo>
                      <a:lnTo>
                        <a:pt x="466" y="333"/>
                      </a:lnTo>
                      <a:close/>
                      <a:moveTo>
                        <a:pt x="631" y="207"/>
                      </a:moveTo>
                      <a:lnTo>
                        <a:pt x="631" y="1819"/>
                      </a:lnTo>
                      <a:lnTo>
                        <a:pt x="1097" y="1819"/>
                      </a:lnTo>
                      <a:lnTo>
                        <a:pt x="1097" y="207"/>
                      </a:lnTo>
                      <a:lnTo>
                        <a:pt x="631" y="207"/>
                      </a:lnTo>
                      <a:close/>
                      <a:moveTo>
                        <a:pt x="506" y="0"/>
                      </a:moveTo>
                      <a:lnTo>
                        <a:pt x="1222" y="0"/>
                      </a:lnTo>
                      <a:lnTo>
                        <a:pt x="1252" y="31"/>
                      </a:lnTo>
                      <a:lnTo>
                        <a:pt x="1698" y="477"/>
                      </a:lnTo>
                      <a:lnTo>
                        <a:pt x="1728" y="507"/>
                      </a:lnTo>
                      <a:lnTo>
                        <a:pt x="1728" y="2383"/>
                      </a:lnTo>
                      <a:lnTo>
                        <a:pt x="1708" y="2411"/>
                      </a:lnTo>
                      <a:lnTo>
                        <a:pt x="945" y="3406"/>
                      </a:lnTo>
                      <a:lnTo>
                        <a:pt x="863" y="3513"/>
                      </a:lnTo>
                      <a:lnTo>
                        <a:pt x="781" y="3405"/>
                      </a:lnTo>
                      <a:lnTo>
                        <a:pt x="21" y="2410"/>
                      </a:lnTo>
                      <a:lnTo>
                        <a:pt x="0" y="2383"/>
                      </a:lnTo>
                      <a:lnTo>
                        <a:pt x="0" y="507"/>
                      </a:lnTo>
                      <a:lnTo>
                        <a:pt x="30" y="477"/>
                      </a:lnTo>
                      <a:lnTo>
                        <a:pt x="476" y="31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81C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</p:grpSp>
      </p:grp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5104250" y="2560188"/>
            <a:ext cx="1114424" cy="407988"/>
          </a:xfrm>
          <a:prstGeom prst="homePlate">
            <a:avLst>
              <a:gd name="adj" fmla="val 20667"/>
            </a:avLst>
          </a:prstGeom>
          <a:solidFill>
            <a:srgbClr val="C3E3F3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AutoShape 42"/>
          <p:cNvSpPr>
            <a:spLocks noChangeArrowheads="1"/>
          </p:cNvSpPr>
          <p:nvPr/>
        </p:nvSpPr>
        <p:spPr bwMode="auto">
          <a:xfrm>
            <a:off x="7279234" y="2558608"/>
            <a:ext cx="1068894" cy="409575"/>
          </a:xfrm>
          <a:prstGeom prst="chevron">
            <a:avLst>
              <a:gd name="adj" fmla="val 19940"/>
            </a:avLst>
          </a:prstGeom>
          <a:solidFill>
            <a:srgbClr val="A1D4ED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8" name="AutoShape 45"/>
          <p:cNvSpPr>
            <a:spLocks noChangeArrowheads="1"/>
          </p:cNvSpPr>
          <p:nvPr/>
        </p:nvSpPr>
        <p:spPr bwMode="auto">
          <a:xfrm>
            <a:off x="6215395" y="2560188"/>
            <a:ext cx="1068894" cy="406400"/>
          </a:xfrm>
          <a:prstGeom prst="chevron">
            <a:avLst>
              <a:gd name="adj" fmla="val 18539"/>
            </a:avLst>
          </a:prstGeom>
          <a:solidFill>
            <a:srgbClr val="B2DBF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9" name="AutoShape 42"/>
          <p:cNvSpPr>
            <a:spLocks noChangeArrowheads="1"/>
          </p:cNvSpPr>
          <p:nvPr/>
        </p:nvSpPr>
        <p:spPr bwMode="auto">
          <a:xfrm>
            <a:off x="8335193" y="2560188"/>
            <a:ext cx="1082520" cy="406400"/>
          </a:xfrm>
          <a:prstGeom prst="chevron">
            <a:avLst>
              <a:gd name="adj" fmla="val 22279"/>
            </a:avLst>
          </a:prstGeom>
          <a:solidFill>
            <a:srgbClr val="84C7E8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gray">
          <a:xfrm>
            <a:off x="5226985" y="2594113"/>
            <a:ext cx="771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교육일정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계획수립</a:t>
            </a:r>
          </a:p>
        </p:txBody>
      </p:sp>
      <p:sp>
        <p:nvSpPr>
          <p:cNvPr id="101" name="Rectangle 52"/>
          <p:cNvSpPr>
            <a:spLocks noChangeArrowheads="1"/>
          </p:cNvSpPr>
          <p:nvPr/>
        </p:nvSpPr>
        <p:spPr bwMode="gray">
          <a:xfrm>
            <a:off x="7451134" y="2594113"/>
            <a:ext cx="7393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교육강사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선정</a:t>
            </a:r>
          </a:p>
        </p:txBody>
      </p:sp>
      <p:sp>
        <p:nvSpPr>
          <p:cNvPr id="102" name="Rectangle 51"/>
          <p:cNvSpPr>
            <a:spLocks noChangeArrowheads="1"/>
          </p:cNvSpPr>
          <p:nvPr/>
        </p:nvSpPr>
        <p:spPr bwMode="gray">
          <a:xfrm>
            <a:off x="6376881" y="2594113"/>
            <a:ext cx="7570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교육대상자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선정</a:t>
            </a: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gray">
          <a:xfrm>
            <a:off x="8568618" y="2594113"/>
            <a:ext cx="6592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교육장소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선정</a:t>
            </a:r>
          </a:p>
        </p:txBody>
      </p:sp>
      <p:sp>
        <p:nvSpPr>
          <p:cNvPr id="104" name="AutoShape 48"/>
          <p:cNvSpPr>
            <a:spLocks noChangeArrowheads="1"/>
          </p:cNvSpPr>
          <p:nvPr/>
        </p:nvSpPr>
        <p:spPr bwMode="auto">
          <a:xfrm>
            <a:off x="5120016" y="4444551"/>
            <a:ext cx="1095376" cy="407987"/>
          </a:xfrm>
          <a:prstGeom prst="homePlate">
            <a:avLst>
              <a:gd name="adj" fmla="val 20667"/>
            </a:avLst>
          </a:prstGeom>
          <a:solidFill>
            <a:srgbClr val="5DB5E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5" name="AutoShape 42"/>
          <p:cNvSpPr>
            <a:spLocks noChangeArrowheads="1"/>
          </p:cNvSpPr>
          <p:nvPr/>
        </p:nvSpPr>
        <p:spPr bwMode="auto">
          <a:xfrm>
            <a:off x="7279234" y="4442970"/>
            <a:ext cx="1068894" cy="409575"/>
          </a:xfrm>
          <a:prstGeom prst="chevron">
            <a:avLst>
              <a:gd name="adj" fmla="val 19940"/>
            </a:avLst>
          </a:prstGeom>
          <a:solidFill>
            <a:srgbClr val="208DC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AutoShape 45"/>
          <p:cNvSpPr>
            <a:spLocks noChangeArrowheads="1"/>
          </p:cNvSpPr>
          <p:nvPr/>
        </p:nvSpPr>
        <p:spPr bwMode="auto">
          <a:xfrm>
            <a:off x="6215395" y="4444553"/>
            <a:ext cx="1068894" cy="406400"/>
          </a:xfrm>
          <a:prstGeom prst="chevron">
            <a:avLst>
              <a:gd name="adj" fmla="val 18539"/>
            </a:avLst>
          </a:prstGeom>
          <a:solidFill>
            <a:srgbClr val="32A5DE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7" name="AutoShape 42"/>
          <p:cNvSpPr>
            <a:spLocks noChangeArrowheads="1"/>
          </p:cNvSpPr>
          <p:nvPr/>
        </p:nvSpPr>
        <p:spPr bwMode="auto">
          <a:xfrm>
            <a:off x="8335193" y="4444553"/>
            <a:ext cx="1082520" cy="406400"/>
          </a:xfrm>
          <a:prstGeom prst="chevron">
            <a:avLst>
              <a:gd name="adj" fmla="val 22279"/>
            </a:avLst>
          </a:prstGeom>
          <a:solidFill>
            <a:srgbClr val="1A729E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1920" tIns="45668" rIns="0" bIns="45668" anchor="ctr"/>
          <a:lstStyle/>
          <a:p>
            <a:pPr algn="ctr" eaLnBrk="1" hangingPunct="1"/>
            <a:endParaRPr lang="ko-KR" altLang="ko-KR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Rectangle 50"/>
          <p:cNvSpPr>
            <a:spLocks noChangeArrowheads="1"/>
          </p:cNvSpPr>
          <p:nvPr/>
        </p:nvSpPr>
        <p:spPr bwMode="gray">
          <a:xfrm>
            <a:off x="5339207" y="4478476"/>
            <a:ext cx="6719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교육환경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구축</a:t>
            </a:r>
          </a:p>
        </p:txBody>
      </p:sp>
      <p:sp>
        <p:nvSpPr>
          <p:cNvPr id="109" name="Rectangle 52"/>
          <p:cNvSpPr>
            <a:spLocks noChangeArrowheads="1"/>
          </p:cNvSpPr>
          <p:nvPr/>
        </p:nvSpPr>
        <p:spPr bwMode="gray">
          <a:xfrm>
            <a:off x="7506308" y="4478476"/>
            <a:ext cx="66718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교육운영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</a:t>
            </a:r>
          </a:p>
        </p:txBody>
      </p:sp>
      <p:sp>
        <p:nvSpPr>
          <p:cNvPr id="110" name="Rectangle 51"/>
          <p:cNvSpPr>
            <a:spLocks noChangeArrowheads="1"/>
          </p:cNvSpPr>
          <p:nvPr/>
        </p:nvSpPr>
        <p:spPr bwMode="gray">
          <a:xfrm>
            <a:off x="6387766" y="4478476"/>
            <a:ext cx="8048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업무협조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절차</a:t>
            </a:r>
          </a:p>
        </p:txBody>
      </p:sp>
      <p:sp>
        <p:nvSpPr>
          <p:cNvPr id="111" name="Rectangle 52"/>
          <p:cNvSpPr>
            <a:spLocks noChangeArrowheads="1"/>
          </p:cNvSpPr>
          <p:nvPr/>
        </p:nvSpPr>
        <p:spPr bwMode="gray">
          <a:xfrm>
            <a:off x="8471216" y="4478476"/>
            <a:ext cx="81120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025960"/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교육평가 및</a:t>
            </a:r>
            <a: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kumimoji="1" lang="en-US" altLang="ko-KR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</a:t>
            </a:r>
          </a:p>
        </p:txBody>
      </p:sp>
      <p:sp>
        <p:nvSpPr>
          <p:cNvPr id="112" name="AutoShape 168"/>
          <p:cNvSpPr>
            <a:spLocks noChangeArrowheads="1"/>
          </p:cNvSpPr>
          <p:nvPr/>
        </p:nvSpPr>
        <p:spPr bwMode="auto">
          <a:xfrm>
            <a:off x="5075681" y="25459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113" name="AutoShape 168"/>
          <p:cNvSpPr>
            <a:spLocks noChangeArrowheads="1"/>
          </p:cNvSpPr>
          <p:nvPr/>
        </p:nvSpPr>
        <p:spPr bwMode="auto">
          <a:xfrm>
            <a:off x="6234447" y="25459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114" name="AutoShape 168"/>
          <p:cNvSpPr>
            <a:spLocks noChangeArrowheads="1"/>
          </p:cNvSpPr>
          <p:nvPr/>
        </p:nvSpPr>
        <p:spPr bwMode="auto">
          <a:xfrm>
            <a:off x="7295115" y="25459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</a:p>
        </p:txBody>
      </p:sp>
      <p:sp>
        <p:nvSpPr>
          <p:cNvPr id="115" name="AutoShape 168"/>
          <p:cNvSpPr>
            <a:spLocks noChangeArrowheads="1"/>
          </p:cNvSpPr>
          <p:nvPr/>
        </p:nvSpPr>
        <p:spPr bwMode="auto">
          <a:xfrm>
            <a:off x="8347900" y="25459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116" name="AutoShape 168"/>
          <p:cNvSpPr>
            <a:spLocks noChangeArrowheads="1"/>
          </p:cNvSpPr>
          <p:nvPr/>
        </p:nvSpPr>
        <p:spPr bwMode="auto">
          <a:xfrm>
            <a:off x="5091447" y="44001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  <p:sp>
        <p:nvSpPr>
          <p:cNvPr id="117" name="AutoShape 168"/>
          <p:cNvSpPr>
            <a:spLocks noChangeArrowheads="1"/>
          </p:cNvSpPr>
          <p:nvPr/>
        </p:nvSpPr>
        <p:spPr bwMode="auto">
          <a:xfrm>
            <a:off x="6234447" y="44001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</a:p>
        </p:txBody>
      </p:sp>
      <p:sp>
        <p:nvSpPr>
          <p:cNvPr id="118" name="AutoShape 168"/>
          <p:cNvSpPr>
            <a:spLocks noChangeArrowheads="1"/>
          </p:cNvSpPr>
          <p:nvPr/>
        </p:nvSpPr>
        <p:spPr bwMode="auto">
          <a:xfrm>
            <a:off x="7295115" y="44001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</a:p>
        </p:txBody>
      </p:sp>
      <p:sp>
        <p:nvSpPr>
          <p:cNvPr id="119" name="AutoShape 168"/>
          <p:cNvSpPr>
            <a:spLocks noChangeArrowheads="1"/>
          </p:cNvSpPr>
          <p:nvPr/>
        </p:nvSpPr>
        <p:spPr bwMode="auto">
          <a:xfrm>
            <a:off x="8347900" y="4400101"/>
            <a:ext cx="137775" cy="1444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1417632"/>
            <a:r>
              <a:rPr kumimoji="1"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</a:p>
        </p:txBody>
      </p:sp>
      <p:sp>
        <p:nvSpPr>
          <p:cNvPr id="120" name="AutoShape 271" descr="그림12"/>
          <p:cNvSpPr>
            <a:spLocks noChangeArrowheads="1"/>
          </p:cNvSpPr>
          <p:nvPr/>
        </p:nvSpPr>
        <p:spPr bwMode="auto">
          <a:xfrm>
            <a:off x="2906781" y="3108489"/>
            <a:ext cx="1406525" cy="244475"/>
          </a:xfrm>
          <a:prstGeom prst="roundRect">
            <a:avLst>
              <a:gd name="adj" fmla="val 103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59" tIns="35959" rIns="35959" bIns="35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375"/>
            <a:r>
              <a:rPr lang="ko-KR" altLang="en-US" sz="11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제안사</a:t>
            </a:r>
          </a:p>
        </p:txBody>
      </p:sp>
      <p:sp>
        <p:nvSpPr>
          <p:cNvPr id="121" name="AutoShape 271" descr="그림12"/>
          <p:cNvSpPr>
            <a:spLocks noChangeArrowheads="1"/>
          </p:cNvSpPr>
          <p:nvPr/>
        </p:nvSpPr>
        <p:spPr bwMode="auto">
          <a:xfrm>
            <a:off x="933516" y="3108489"/>
            <a:ext cx="1403350" cy="244475"/>
          </a:xfrm>
          <a:prstGeom prst="roundRect">
            <a:avLst>
              <a:gd name="adj" fmla="val 1233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59" tIns="35959" rIns="35959" bIns="35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375"/>
            <a:r>
              <a:rPr lang="ko-KR" altLang="en-US" sz="11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고객사</a:t>
            </a:r>
          </a:p>
        </p:txBody>
      </p:sp>
      <p:sp>
        <p:nvSpPr>
          <p:cNvPr id="122" name="Rectangle 327"/>
          <p:cNvSpPr>
            <a:spLocks noChangeArrowheads="1"/>
          </p:cNvSpPr>
          <p:nvPr/>
        </p:nvSpPr>
        <p:spPr bwMode="auto">
          <a:xfrm>
            <a:off x="2109450" y="4147979"/>
            <a:ext cx="1000633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881660">
              <a:lnSpc>
                <a:spcPct val="120000"/>
              </a:lnSpc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 집행 및 관리</a:t>
            </a:r>
          </a:p>
        </p:txBody>
      </p:sp>
      <p:sp>
        <p:nvSpPr>
          <p:cNvPr id="123" name="Text Box 246"/>
          <p:cNvSpPr txBox="1">
            <a:spLocks noChangeArrowheads="1"/>
          </p:cNvSpPr>
          <p:nvPr/>
        </p:nvSpPr>
        <p:spPr bwMode="auto">
          <a:xfrm>
            <a:off x="3105824" y="4562998"/>
            <a:ext cx="1808952" cy="684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교육훈련 계획 수립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교육과정 개발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운영자 매뉴얼 작성 및 배포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대상자 별 교육 실시</a:t>
            </a:r>
          </a:p>
          <a:p>
            <a:pPr marL="114174" indent="-114174" algn="l" defTabSz="892761" fontAlgn="ctr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교육과 관련된 제반 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사항 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지원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3012615" y="2598143"/>
            <a:ext cx="1256222" cy="445165"/>
            <a:chOff x="2851158" y="2478773"/>
            <a:chExt cx="1198617" cy="438150"/>
          </a:xfrm>
        </p:grpSpPr>
        <p:pic>
          <p:nvPicPr>
            <p:cNvPr id="126" name="Picture 59" descr="Company-Building-256"/>
            <p:cNvPicPr>
              <a:picLocks noChangeAspect="1" noChangeArrowheads="1"/>
            </p:cNvPicPr>
            <p:nvPr/>
          </p:nvPicPr>
          <p:blipFill>
            <a:blip r:embed="rId9" cstate="print"/>
            <a:srcRect l="11279" t="6885" r="8105" b="3418"/>
            <a:stretch>
              <a:fillRect/>
            </a:stretch>
          </p:blipFill>
          <p:spPr bwMode="auto">
            <a:xfrm>
              <a:off x="3654487" y="2478773"/>
              <a:ext cx="395288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2" descr="C:\Users\JOOHEE\Desktop\site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8" y="2615380"/>
              <a:ext cx="756000" cy="19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0" y="2713052"/>
            <a:ext cx="1006161" cy="16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직사각형 127"/>
          <p:cNvSpPr/>
          <p:nvPr/>
        </p:nvSpPr>
        <p:spPr>
          <a:xfrm>
            <a:off x="4921653" y="2124948"/>
            <a:ext cx="4703497" cy="432838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5180" y="2138266"/>
            <a:ext cx="4598446" cy="431507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53864" y="2070126"/>
            <a:ext cx="4777653" cy="313932"/>
            <a:chOff x="4699698" y="1338927"/>
            <a:chExt cx="4677397" cy="358907"/>
          </a:xfrm>
        </p:grpSpPr>
        <p:sp>
          <p:nvSpPr>
            <p:cNvPr id="140" name="한쪽 모서리가 잘린 사각형 139"/>
            <p:cNvSpPr/>
            <p:nvPr/>
          </p:nvSpPr>
          <p:spPr>
            <a:xfrm>
              <a:off x="4789804" y="1366179"/>
              <a:ext cx="4514887" cy="323411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51764" y="1338927"/>
              <a:ext cx="2640842" cy="3589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교육지원 조직구성</a:t>
              </a: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6996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9158020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56320" y="2070118"/>
            <a:ext cx="4857753" cy="313932"/>
            <a:chOff x="4699698" y="1338929"/>
            <a:chExt cx="4744975" cy="358909"/>
          </a:xfrm>
        </p:grpSpPr>
        <p:sp>
          <p:nvSpPr>
            <p:cNvPr id="145" name="한쪽 모서리가 잘린 사각형 144"/>
            <p:cNvSpPr/>
            <p:nvPr/>
          </p:nvSpPr>
          <p:spPr>
            <a:xfrm>
              <a:off x="4757159" y="1366179"/>
              <a:ext cx="4609607" cy="323411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751764" y="1338929"/>
              <a:ext cx="2640842" cy="3589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교육 지원 절차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46996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92255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2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02" y="2482677"/>
            <a:ext cx="363783" cy="5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 </a:t>
            </a:r>
            <a:r>
              <a:rPr lang="ko-KR" altLang="en-US" dirty="0" smtClean="0"/>
              <a:t>교육계획 수립방안</a:t>
            </a:r>
            <a:endParaRPr lang="ko-KR" altLang="en-US" dirty="0"/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교육 사례를 바탕으로 부산은행 특성을 반영한 맞춤형 교육계획을 수립하고 교육을 실시합니다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교육계획 수립방안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교육계획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2101"/>
              </p:ext>
            </p:extLst>
          </p:nvPr>
        </p:nvGraphicFramePr>
        <p:xfrm>
          <a:off x="260361" y="2112094"/>
          <a:ext cx="5036931" cy="4163218"/>
        </p:xfrm>
        <a:graphic>
          <a:graphicData uri="http://schemas.openxmlformats.org/drawingml/2006/table">
            <a:tbl>
              <a:tblPr/>
              <a:tblGrid>
                <a:gridCol w="86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847">
                  <a:extLst>
                    <a:ext uri="{9D8B030D-6E8A-4147-A177-3AD203B41FA5}">
                      <a16:colId xmlns:a16="http://schemas.microsoft.com/office/drawing/2014/main" val="1356162669"/>
                    </a:ext>
                  </a:extLst>
                </a:gridCol>
              </a:tblGrid>
              <a:tr h="452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사례 구분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교육 장소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교육 특징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집합 교육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본점 및 지역본부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 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교육장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지역 별 순회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우리은행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신협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본부 및 연수원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 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전산 교육장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전산 실습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MG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새마을금고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온라인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매뉴얼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온라인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매뉴얼을 통한 반복학습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KEB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하나은행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IBK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기업은행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케이뱅크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카카오페이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Picture 55" descr="예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4881731" y="2246171"/>
            <a:ext cx="387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5601072" y="2140319"/>
            <a:ext cx="936000" cy="180000"/>
            <a:chOff x="5184722" y="3934734"/>
            <a:chExt cx="505467" cy="101251"/>
          </a:xfrm>
        </p:grpSpPr>
        <p:sp>
          <p:nvSpPr>
            <p:cNvPr id="115" name="Text Box 358" descr="도식1"/>
            <p:cNvSpPr>
              <a:spLocks noChangeArrowheads="1"/>
            </p:cNvSpPr>
            <p:nvPr/>
          </p:nvSpPr>
          <p:spPr bwMode="auto">
            <a:xfrm>
              <a:off x="5184722" y="3934734"/>
              <a:ext cx="505467" cy="101251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6" name="Rt40" descr="도식1"/>
            <p:cNvSpPr>
              <a:spLocks noChangeArrowheads="1"/>
            </p:cNvSpPr>
            <p:nvPr/>
          </p:nvSpPr>
          <p:spPr bwMode="auto">
            <a:xfrm>
              <a:off x="5351802" y="3947389"/>
              <a:ext cx="171307" cy="77906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교육 계획서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607080" y="2325409"/>
            <a:ext cx="1538141" cy="1844460"/>
            <a:chOff x="5583079" y="2334555"/>
            <a:chExt cx="1538141" cy="184446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6031287" y="2701013"/>
              <a:ext cx="1089933" cy="1478002"/>
              <a:chOff x="10343343" y="2913305"/>
              <a:chExt cx="1089933" cy="1478002"/>
            </a:xfrm>
          </p:grpSpPr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3343" y="2913305"/>
                <a:ext cx="1089933" cy="1478002"/>
              </a:xfrm>
              <a:prstGeom prst="rect">
                <a:avLst/>
              </a:prstGeom>
              <a:ln>
                <a:solidFill>
                  <a:srgbClr val="B2B2B2"/>
                </a:solidFill>
              </a:ln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7127" y="4270550"/>
                <a:ext cx="293171" cy="96461"/>
              </a:xfrm>
              <a:prstGeom prst="rect">
                <a:avLst/>
              </a:prstGeom>
            </p:spPr>
          </p:pic>
        </p:grpSp>
        <p:grpSp>
          <p:nvGrpSpPr>
            <p:cNvPr id="119" name="그룹 118"/>
            <p:cNvGrpSpPr/>
            <p:nvPr/>
          </p:nvGrpSpPr>
          <p:grpSpPr>
            <a:xfrm>
              <a:off x="5883843" y="2567591"/>
              <a:ext cx="1089933" cy="1478002"/>
              <a:chOff x="10478776" y="2782969"/>
              <a:chExt cx="1089933" cy="1478002"/>
            </a:xfrm>
          </p:grpSpPr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8776" y="2782969"/>
                <a:ext cx="1089933" cy="1478002"/>
              </a:xfrm>
              <a:prstGeom prst="rect">
                <a:avLst/>
              </a:prstGeom>
              <a:ln>
                <a:solidFill>
                  <a:srgbClr val="B2B2B2"/>
                </a:solidFill>
              </a:ln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/>
              <a:srcRect l="2721" t="3759" r="3338" b="16060"/>
              <a:stretch/>
            </p:blipFill>
            <p:spPr>
              <a:xfrm>
                <a:off x="10497232" y="4149543"/>
                <a:ext cx="488618" cy="106820"/>
              </a:xfrm>
              <a:prstGeom prst="rect">
                <a:avLst/>
              </a:prstGeom>
            </p:spPr>
          </p:pic>
        </p:grpSp>
        <p:grpSp>
          <p:nvGrpSpPr>
            <p:cNvPr id="120" name="그룹 119"/>
            <p:cNvGrpSpPr/>
            <p:nvPr/>
          </p:nvGrpSpPr>
          <p:grpSpPr>
            <a:xfrm>
              <a:off x="5763212" y="2451073"/>
              <a:ext cx="1089933" cy="1478002"/>
              <a:chOff x="10614210" y="2652633"/>
              <a:chExt cx="1089933" cy="1478002"/>
            </a:xfrm>
          </p:grpSpPr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4210" y="2652633"/>
                <a:ext cx="1089933" cy="1478002"/>
              </a:xfrm>
              <a:prstGeom prst="rect">
                <a:avLst/>
              </a:prstGeom>
              <a:ln>
                <a:solidFill>
                  <a:srgbClr val="B2B2B2"/>
                </a:solidFill>
              </a:ln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6218" y="4016383"/>
                <a:ext cx="423469" cy="93858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5583079" y="2334555"/>
              <a:ext cx="1089932" cy="1478001"/>
              <a:chOff x="10749644" y="2522296"/>
              <a:chExt cx="1089932" cy="1478001"/>
            </a:xfrm>
          </p:grpSpPr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9644" y="2522296"/>
                <a:ext cx="1089932" cy="1478001"/>
              </a:xfrm>
              <a:prstGeom prst="rect">
                <a:avLst/>
              </a:prstGeom>
              <a:ln>
                <a:solidFill>
                  <a:srgbClr val="B2B2B2"/>
                </a:solidFill>
              </a:ln>
            </p:spPr>
          </p:pic>
          <p:pic>
            <p:nvPicPr>
              <p:cNvPr id="123" name="Picture 2" descr="우리은행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785061" y="3888904"/>
                <a:ext cx="358320" cy="90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30" name="직사각형 9"/>
          <p:cNvSpPr/>
          <p:nvPr/>
        </p:nvSpPr>
        <p:spPr bwMode="auto">
          <a:xfrm>
            <a:off x="7121377" y="2616799"/>
            <a:ext cx="209832" cy="1573721"/>
          </a:xfrm>
          <a:custGeom>
            <a:avLst/>
            <a:gdLst>
              <a:gd name="connsiteX0" fmla="*/ 0 w 414118"/>
              <a:gd name="connsiteY0" fmla="*/ 0 h 1527989"/>
              <a:gd name="connsiteX1" fmla="*/ 414118 w 414118"/>
              <a:gd name="connsiteY1" fmla="*/ 0 h 1527989"/>
              <a:gd name="connsiteX2" fmla="*/ 414118 w 414118"/>
              <a:gd name="connsiteY2" fmla="*/ 1527989 h 1527989"/>
              <a:gd name="connsiteX3" fmla="*/ 0 w 414118"/>
              <a:gd name="connsiteY3" fmla="*/ 1527989 h 1527989"/>
              <a:gd name="connsiteX4" fmla="*/ 0 w 414118"/>
              <a:gd name="connsiteY4" fmla="*/ 0 h 1527989"/>
              <a:gd name="connsiteX0" fmla="*/ 194983 w 414118"/>
              <a:gd name="connsiteY0" fmla="*/ 0 h 1763313"/>
              <a:gd name="connsiteX1" fmla="*/ 414118 w 414118"/>
              <a:gd name="connsiteY1" fmla="*/ 235324 h 1763313"/>
              <a:gd name="connsiteX2" fmla="*/ 414118 w 414118"/>
              <a:gd name="connsiteY2" fmla="*/ 1763313 h 1763313"/>
              <a:gd name="connsiteX3" fmla="*/ 0 w 414118"/>
              <a:gd name="connsiteY3" fmla="*/ 1763313 h 1763313"/>
              <a:gd name="connsiteX4" fmla="*/ 194983 w 414118"/>
              <a:gd name="connsiteY4" fmla="*/ 0 h 1763313"/>
              <a:gd name="connsiteX0" fmla="*/ 1 w 219136"/>
              <a:gd name="connsiteY0" fmla="*/ 0 h 2160001"/>
              <a:gd name="connsiteX1" fmla="*/ 219136 w 219136"/>
              <a:gd name="connsiteY1" fmla="*/ 235324 h 2160001"/>
              <a:gd name="connsiteX2" fmla="*/ 219136 w 219136"/>
              <a:gd name="connsiteY2" fmla="*/ 1763313 h 2160001"/>
              <a:gd name="connsiteX3" fmla="*/ 0 w 219136"/>
              <a:gd name="connsiteY3" fmla="*/ 2160001 h 2160001"/>
              <a:gd name="connsiteX4" fmla="*/ 1 w 219136"/>
              <a:gd name="connsiteY4" fmla="*/ 0 h 2160001"/>
              <a:gd name="connsiteX0" fmla="*/ 0 w 219135"/>
              <a:gd name="connsiteY0" fmla="*/ 0 h 1949476"/>
              <a:gd name="connsiteX1" fmla="*/ 219135 w 219135"/>
              <a:gd name="connsiteY1" fmla="*/ 235324 h 1949476"/>
              <a:gd name="connsiteX2" fmla="*/ 219135 w 219135"/>
              <a:gd name="connsiteY2" fmla="*/ 1763313 h 1949476"/>
              <a:gd name="connsiteX3" fmla="*/ 13641 w 219135"/>
              <a:gd name="connsiteY3" fmla="*/ 1949476 h 1949476"/>
              <a:gd name="connsiteX4" fmla="*/ 0 w 219135"/>
              <a:gd name="connsiteY4" fmla="*/ 0 h 194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135" h="1949476">
                <a:moveTo>
                  <a:pt x="0" y="0"/>
                </a:moveTo>
                <a:lnTo>
                  <a:pt x="219135" y="235324"/>
                </a:lnTo>
                <a:lnTo>
                  <a:pt x="219135" y="1763313"/>
                </a:lnTo>
                <a:lnTo>
                  <a:pt x="13641" y="1949476"/>
                </a:lnTo>
                <a:cubicBezTo>
                  <a:pt x="13641" y="1229476"/>
                  <a:pt x="0" y="72000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굴림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1971" y="2597791"/>
            <a:ext cx="2032022" cy="1497923"/>
          </a:xfrm>
          <a:prstGeom prst="rect">
            <a:avLst/>
          </a:prstGeom>
          <a:ln w="6350">
            <a:noFill/>
          </a:ln>
        </p:spPr>
      </p:pic>
      <p:pic>
        <p:nvPicPr>
          <p:cNvPr id="132" name="Picture 55" descr="예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8961619" y="2639548"/>
            <a:ext cx="387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55" descr="예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8180255" y="5607996"/>
            <a:ext cx="387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그룹 135"/>
          <p:cNvGrpSpPr/>
          <p:nvPr/>
        </p:nvGrpSpPr>
        <p:grpSpPr>
          <a:xfrm>
            <a:off x="7656548" y="4852758"/>
            <a:ext cx="1248697" cy="180000"/>
            <a:chOff x="5184722" y="3934734"/>
            <a:chExt cx="505467" cy="101251"/>
          </a:xfrm>
        </p:grpSpPr>
        <p:sp>
          <p:nvSpPr>
            <p:cNvPr id="137" name="Text Box 358" descr="도식1"/>
            <p:cNvSpPr>
              <a:spLocks noChangeArrowheads="1"/>
            </p:cNvSpPr>
            <p:nvPr/>
          </p:nvSpPr>
          <p:spPr bwMode="auto">
            <a:xfrm>
              <a:off x="5184722" y="3934734"/>
              <a:ext cx="505467" cy="101251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8" name="Rt40" descr="도식1"/>
            <p:cNvSpPr>
              <a:spLocks noChangeArrowheads="1"/>
            </p:cNvSpPr>
            <p:nvPr/>
          </p:nvSpPr>
          <p:spPr bwMode="auto">
            <a:xfrm>
              <a:off x="5276535" y="3947387"/>
              <a:ext cx="321848" cy="77906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부산은행 </a:t>
              </a:r>
              <a:r>
                <a:rPr kumimoji="1" lang="ko-KR" altLang="en-US" sz="900" i="0" u="none" strike="noStrike" kern="1200" cap="none" spc="-15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기장 </a:t>
              </a:r>
              <a:r>
                <a:rPr kumimoji="1" lang="ko-KR" altLang="en-US" sz="90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연수원</a:t>
              </a: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D715652-D0BC-41CF-9D32-FFC95512D2F4}"/>
              </a:ext>
            </a:extLst>
          </p:cNvPr>
          <p:cNvSpPr/>
          <p:nvPr/>
        </p:nvSpPr>
        <p:spPr>
          <a:xfrm>
            <a:off x="5807074" y="4717156"/>
            <a:ext cx="3362606" cy="397527"/>
          </a:xfrm>
          <a:prstGeom prst="rect">
            <a:avLst/>
          </a:prstGeom>
          <a:solidFill>
            <a:srgbClr val="22A8F0"/>
          </a:solidFill>
          <a:ln w="6350">
            <a:solidFill>
              <a:srgbClr val="038CDC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부서간 협의</a:t>
            </a:r>
            <a:r>
              <a:rPr kumimoji="1" lang="en-US" altLang="ko-KR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kumimoji="1" lang="en-US" altLang="ko-KR" sz="1000" spc="-5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협조 공문 발송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5807074" y="5186553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 계획</a:t>
            </a:r>
            <a:endParaRPr kumimoji="1" lang="en-US" altLang="ko-KR" sz="1000" b="0" i="0" u="none" strike="noStrike" kern="1200" cap="none" spc="-50" normalizeH="0" baseline="0" noProof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5807074" y="5554052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교육방법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5807074" y="5921552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환경 및 기자재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7527116" y="5186553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대상 및 교육 내용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7527116" y="5554052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교육 일정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7527116" y="5921552"/>
            <a:ext cx="1642564" cy="295629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-50" normalizeH="0" baseline="0" noProof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강사 편성</a:t>
            </a:r>
            <a:endParaRPr kumimoji="1" lang="ko-KR" altLang="en-US" sz="10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6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5807952" y="4469227"/>
            <a:ext cx="1449304" cy="153888"/>
            <a:chOff x="307914" y="1927833"/>
            <a:chExt cx="1449304" cy="153888"/>
          </a:xfrm>
        </p:grpSpPr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23271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000" dirty="0" smtClean="0">
                  <a:solidFill>
                    <a:srgbClr val="4D4D4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교육계획 사전 준비사항</a:t>
              </a:r>
              <a:endParaRPr lang="ko-KR" altLang="en-US" sz="1000" dirty="0">
                <a:solidFill>
                  <a:srgbClr val="4D4D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48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149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151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152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sp>
            <p:nvSpPr>
              <p:cNvPr id="150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3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 </a:t>
            </a:r>
            <a:r>
              <a:rPr lang="ko-KR" altLang="en-US" dirty="0" smtClean="0"/>
              <a:t>교육과정</a:t>
            </a:r>
            <a:endParaRPr lang="ko-KR" altLang="en-US" dirty="0"/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및 운영자를 위한 교육과정에 관한 기술제공 계획은 아래와 같으며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 착수 시 고객과 협의합니다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개발팀을 위한 교육은 설계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시점에 수시 실시되며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교육과정에 대해서는 해당 운영자가 참여할 수 있습니다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교육과정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교육계획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37645"/>
              </p:ext>
            </p:extLst>
          </p:nvPr>
        </p:nvGraphicFramePr>
        <p:xfrm>
          <a:off x="286409" y="2098671"/>
          <a:ext cx="9311106" cy="2918969"/>
        </p:xfrm>
        <a:graphic>
          <a:graphicData uri="http://schemas.openxmlformats.org/drawingml/2006/table">
            <a:tbl>
              <a:tblPr/>
              <a:tblGrid>
                <a:gridCol w="8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9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B4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교육 목표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교육 내용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시간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03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기본교육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시스템을 통한 업무처리 능력 배양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기존 시스템과의 차이점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오픈 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부산은행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화면 기능 및 사용법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서비스 요청 방법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운영자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안정된 시스템 운용능력 배양으로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 업무연속성 보장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 구조 및 적용된 표준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오픈 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부산은행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 기동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설정 및 모니터링 방법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예방점검 및 장애대응 절차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백업 및 복구 절차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테스트 환경 이해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제안사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개발팀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운영팀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개발표준의 완전한 공유 및 준수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개발도구의 생산적 활용방안 숙지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고객사 개발표준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시큐어코딩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개발도구 관련</a:t>
                      </a:r>
                    </a:p>
                  </a:txBody>
                  <a:tcPr marL="71988" marR="35994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필요시기에 수시 진행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운영자 참여 권장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6" name="Picture 55" descr="예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56515" y="2279764"/>
            <a:ext cx="387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4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26314"/>
          <a:stretch/>
        </p:blipFill>
        <p:spPr>
          <a:xfrm>
            <a:off x="5937199" y="5366767"/>
            <a:ext cx="1667890" cy="1050565"/>
          </a:xfrm>
          <a:prstGeom prst="rect">
            <a:avLst/>
          </a:prstGeom>
          <a:ln w="6350">
            <a:solidFill>
              <a:srgbClr val="B2B2B2"/>
            </a:solidFill>
          </a:ln>
        </p:spPr>
      </p:pic>
      <p:grpSp>
        <p:nvGrpSpPr>
          <p:cNvPr id="16" name="그룹 15"/>
          <p:cNvGrpSpPr/>
          <p:nvPr/>
        </p:nvGrpSpPr>
        <p:grpSpPr>
          <a:xfrm>
            <a:off x="5929363" y="5185456"/>
            <a:ext cx="1248697" cy="180000"/>
            <a:chOff x="5184722" y="3934734"/>
            <a:chExt cx="505467" cy="101251"/>
          </a:xfrm>
        </p:grpSpPr>
        <p:sp>
          <p:nvSpPr>
            <p:cNvPr id="17" name="Text Box 358" descr="도식1"/>
            <p:cNvSpPr>
              <a:spLocks noChangeArrowheads="1"/>
            </p:cNvSpPr>
            <p:nvPr/>
          </p:nvSpPr>
          <p:spPr bwMode="auto">
            <a:xfrm>
              <a:off x="5184722" y="3934734"/>
              <a:ext cx="505467" cy="101251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" name="Rt40" descr="도식1"/>
            <p:cNvSpPr>
              <a:spLocks noChangeArrowheads="1"/>
            </p:cNvSpPr>
            <p:nvPr/>
          </p:nvSpPr>
          <p:spPr bwMode="auto">
            <a:xfrm>
              <a:off x="5255446" y="3951714"/>
              <a:ext cx="364027" cy="69251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i="0" u="none" strike="noStrike" kern="1200" cap="none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부산은행 </a:t>
              </a:r>
              <a:r>
                <a:rPr kumimoji="1" lang="ko-KR" altLang="en-US" sz="800" i="0" u="none" strike="noStrike" kern="1200" cap="none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기장 </a:t>
              </a:r>
              <a:r>
                <a:rPr kumimoji="1" lang="ko-KR" altLang="en-US" sz="800" i="0" u="none" strike="noStrike" kern="1200" cap="none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연수원</a:t>
              </a:r>
            </a:p>
          </p:txBody>
        </p:sp>
      </p:grpSp>
      <p:grpSp>
        <p:nvGrpSpPr>
          <p:cNvPr id="19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286409" y="5197730"/>
            <a:ext cx="1599986" cy="153888"/>
            <a:chOff x="307914" y="1927833"/>
            <a:chExt cx="1599986" cy="153888"/>
          </a:xfrm>
        </p:grpSpPr>
        <p:sp>
          <p:nvSpPr>
            <p:cNvPr id="20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38339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000" dirty="0" smtClean="0">
                  <a:solidFill>
                    <a:srgbClr val="4D4D4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교육시기 및 장소 고려사항</a:t>
              </a:r>
              <a:endParaRPr lang="ko-KR" altLang="en-US" sz="1000" dirty="0">
                <a:solidFill>
                  <a:srgbClr val="4D4D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1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22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25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27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sp>
            <p:nvSpPr>
              <p:cNvPr id="23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7759274" y="5656300"/>
            <a:ext cx="1730230" cy="712043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교육대상자 및 내용</a:t>
            </a:r>
            <a:r>
              <a:rPr lang="en-US" altLang="ko-KR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규모 등에 맞는 교육 장소를 고려한 교육 계획 수립 필요</a:t>
            </a:r>
            <a:endParaRPr lang="en-US" altLang="ko-KR" sz="800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(</a:t>
            </a:r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</a:t>
            </a:r>
            <a:r>
              <a:rPr lang="en-US" altLang="ko-KR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본점 및 기장 </a:t>
            </a:r>
            <a:r>
              <a:rPr lang="ko-KR" altLang="en-US" sz="8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연수원 </a:t>
            </a:r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전산교육장 </a:t>
            </a:r>
            <a:endParaRPr lang="ko-KR" altLang="en-US" sz="8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63439"/>
              </p:ext>
            </p:extLst>
          </p:nvPr>
        </p:nvGraphicFramePr>
        <p:xfrm>
          <a:off x="406804" y="5649317"/>
          <a:ext cx="3442472" cy="619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09">
                  <a:extLst>
                    <a:ext uri="{9D8B030D-6E8A-4147-A177-3AD203B41FA5}">
                      <a16:colId xmlns:a16="http://schemas.microsoft.com/office/drawing/2014/main" val="3501450371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3901330842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876198153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439355016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3895829049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3731106664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1236594841"/>
                    </a:ext>
                  </a:extLst>
                </a:gridCol>
                <a:gridCol w="430309">
                  <a:extLst>
                    <a:ext uri="{9D8B030D-6E8A-4147-A177-3AD203B41FA5}">
                      <a16:colId xmlns:a16="http://schemas.microsoft.com/office/drawing/2014/main" val="1966102988"/>
                    </a:ext>
                  </a:extLst>
                </a:gridCol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M4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M6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M7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M8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93875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2682"/>
                  </a:ext>
                </a:extLst>
              </a:tr>
            </a:tbl>
          </a:graphicData>
        </a:graphic>
      </p:graphicFrame>
      <p:sp>
        <p:nvSpPr>
          <p:cNvPr id="30" name="Line 196">
            <a:extLst>
              <a:ext uri="{FF2B5EF4-FFF2-40B4-BE49-F238E27FC236}">
                <a16:creationId xmlns:a16="http://schemas.microsoft.com/office/drawing/2014/main" id="{8DBA35E7-38A8-4D29-AAAF-11B6D3A02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39" y="6159414"/>
            <a:ext cx="1296000" cy="0"/>
          </a:xfrm>
          <a:prstGeom prst="line">
            <a:avLst/>
          </a:prstGeom>
          <a:ln>
            <a:solidFill>
              <a:srgbClr val="969696"/>
            </a:solidFill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36000" rIns="72000" bIns="36000"/>
          <a:lstStyle/>
          <a:p>
            <a:endParaRPr lang="ko-KR" altLang="en-US" dirty="0"/>
          </a:p>
        </p:txBody>
      </p:sp>
      <p:sp>
        <p:nvSpPr>
          <p:cNvPr id="31" name="Line 196">
            <a:extLst>
              <a:ext uri="{FF2B5EF4-FFF2-40B4-BE49-F238E27FC236}">
                <a16:creationId xmlns:a16="http://schemas.microsoft.com/office/drawing/2014/main" id="{8DBA35E7-38A8-4D29-AAAF-11B6D3A02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062" y="6159414"/>
            <a:ext cx="1260000" cy="0"/>
          </a:xfrm>
          <a:prstGeom prst="line">
            <a:avLst/>
          </a:prstGeom>
          <a:ln>
            <a:solidFill>
              <a:srgbClr val="969696"/>
            </a:solidFill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36000" rIns="72000" bIns="36000"/>
          <a:lstStyle/>
          <a:p>
            <a:endParaRPr lang="ko-KR" altLang="en-US" dirty="0"/>
          </a:p>
        </p:txBody>
      </p:sp>
      <p:sp>
        <p:nvSpPr>
          <p:cNvPr id="32" name="Line 196">
            <a:extLst>
              <a:ext uri="{FF2B5EF4-FFF2-40B4-BE49-F238E27FC236}">
                <a16:creationId xmlns:a16="http://schemas.microsoft.com/office/drawing/2014/main" id="{8DBA35E7-38A8-4D29-AAAF-11B6D3A02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539" y="6157931"/>
            <a:ext cx="864000" cy="0"/>
          </a:xfrm>
          <a:prstGeom prst="line">
            <a:avLst/>
          </a:prstGeom>
          <a:ln>
            <a:solidFill>
              <a:srgbClr val="969696"/>
            </a:solidFill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36000" rIns="72000" bIns="36000"/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3416" y="5955180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</a:t>
            </a:r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1162" y="5963613"/>
            <a:ext cx="341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3874" y="5977981"/>
            <a:ext cx="1059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통합테스트</a:t>
            </a:r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오픈</a:t>
            </a:r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교육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621113-B04F-46B3-9C6F-547C8D8B26DB}"/>
              </a:ext>
            </a:extLst>
          </p:cNvPr>
          <p:cNvSpPr/>
          <p:nvPr/>
        </p:nvSpPr>
        <p:spPr>
          <a:xfrm>
            <a:off x="3988128" y="5652777"/>
            <a:ext cx="1434849" cy="609677"/>
          </a:xfrm>
          <a:prstGeom prst="rect">
            <a:avLst/>
          </a:prstGeom>
          <a:solidFill>
            <a:srgbClr val="D3EDFD"/>
          </a:solidFill>
          <a:ln w="6350">
            <a:solidFill>
              <a:srgbClr val="ABDDFB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82B5CD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정기인사 이동과 같은 연례 일정을 고려하여 교육계획 수립 필요</a:t>
            </a:r>
            <a:endParaRPr lang="ko-KR" altLang="en-US" sz="8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462140" y="5897125"/>
            <a:ext cx="0" cy="389116"/>
          </a:xfrm>
          <a:prstGeom prst="line">
            <a:avLst/>
          </a:prstGeom>
          <a:noFill/>
          <a:ln w="25400" cap="flat" cmpd="sng" algn="ctr">
            <a:solidFill>
              <a:srgbClr val="E6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00567" y="5439827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‘19.08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79537" y="5434656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‘19.12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29779" y="5440302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‘20.02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06526" y="5439827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‘20.03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9865" y="5439827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‘19.10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8859" y="6272199"/>
            <a:ext cx="8643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E6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부산은행 정기인사</a:t>
            </a:r>
            <a:endParaRPr lang="ko-KR" altLang="en-US" sz="700" dirty="0">
              <a:solidFill>
                <a:srgbClr val="E6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2783045" y="5897125"/>
            <a:ext cx="0" cy="37668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623687" y="5907435"/>
            <a:ext cx="0" cy="37668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4472" y="6272199"/>
            <a:ext cx="8643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0070C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사전 교육계획 수립</a:t>
            </a:r>
            <a:endParaRPr lang="ko-KR" altLang="en-US" sz="700" dirty="0">
              <a:solidFill>
                <a:srgbClr val="0070C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8392" y="6271515"/>
            <a:ext cx="8643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0070C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상세 교육계획 수립</a:t>
            </a:r>
            <a:endParaRPr lang="ko-KR" altLang="en-US" sz="700" dirty="0">
              <a:solidFill>
                <a:srgbClr val="0070C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3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기술이전 개요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55079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 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이상 자금세탁방지시스템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사업을 수행한 경험을 바탕으로 기술이전에 대한 기술력과 노하우를 보유하고 있으며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운영과 확장 능력의 배양을 위해 체계적인 기술이전을 실시함으로써 안정적인 운영을 위한 기술력을 확보할 수 있도록 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기술이전 개요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기술이전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5" name="Picture 34" descr="6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6" r="47862" b="12320"/>
          <a:stretch/>
        </p:blipFill>
        <p:spPr bwMode="auto">
          <a:xfrm flipH="1">
            <a:off x="273049" y="4563799"/>
            <a:ext cx="1509157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69" descr="비지니스-회의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99" y="4446329"/>
            <a:ext cx="21605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73"/>
          <p:cNvGrpSpPr>
            <a:grpSpLocks/>
          </p:cNvGrpSpPr>
          <p:nvPr/>
        </p:nvGrpSpPr>
        <p:grpSpPr bwMode="auto">
          <a:xfrm>
            <a:off x="2697163" y="2145836"/>
            <a:ext cx="4781551" cy="1374775"/>
            <a:chOff x="1699" y="1049"/>
            <a:chExt cx="3012" cy="866"/>
          </a:xfrm>
        </p:grpSpPr>
        <p:grpSp>
          <p:nvGrpSpPr>
            <p:cNvPr id="38" name="Group 74"/>
            <p:cNvGrpSpPr>
              <a:grpSpLocks/>
            </p:cNvGrpSpPr>
            <p:nvPr/>
          </p:nvGrpSpPr>
          <p:grpSpPr bwMode="auto">
            <a:xfrm>
              <a:off x="1699" y="1049"/>
              <a:ext cx="2691" cy="336"/>
              <a:chOff x="1699" y="1325"/>
              <a:chExt cx="2691" cy="336"/>
            </a:xfrm>
          </p:grpSpPr>
          <p:sp>
            <p:nvSpPr>
              <p:cNvPr id="74" name="Text Box 75"/>
              <p:cNvSpPr txBox="1">
                <a:spLocks noChangeArrowheads="1"/>
              </p:cNvSpPr>
              <p:nvPr/>
            </p:nvSpPr>
            <p:spPr bwMode="auto">
              <a:xfrm>
                <a:off x="2190" y="1325"/>
                <a:ext cx="1727" cy="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7D7D7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0" lang="ko-KR" altLang="en-US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부산은행 </a:t>
                </a:r>
                <a:r>
                  <a:rPr kumimoji="0" lang="en-US" altLang="ko-KR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『</a:t>
                </a:r>
                <a:r>
                  <a:rPr kumimoji="0" lang="ko-KR" altLang="en-US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자금세탁방지시스템</a:t>
                </a:r>
                <a:r>
                  <a:rPr kumimoji="0" lang="en-US" altLang="ko-KR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』</a:t>
                </a:r>
                <a:r>
                  <a:rPr kumimoji="0" lang="ko-KR" altLang="en-US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구축 </a:t>
                </a:r>
                <a:r>
                  <a:rPr kumimoji="0" lang="ko-KR" altLang="ko-KR" sz="1200" dirty="0" smtClean="0">
                    <a:solidFill>
                      <a:srgbClr val="333333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사업의</a:t>
                </a:r>
                <a:endParaRPr kumimoji="0" lang="ko-KR" altLang="ko-KR" sz="1200" dirty="0">
                  <a:solidFill>
                    <a:srgbClr val="33333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1699" y="1498"/>
                <a:ext cx="2691" cy="163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  <a:defRPr/>
                </a:pPr>
                <a:r>
                  <a:rPr lang="ko-KR" altLang="en-US" sz="16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안정적인</a:t>
                </a:r>
                <a:r>
                  <a:rPr lang="ko-KR" altLang="en-US" sz="1600" b="1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운영을 위한 기술력 </a:t>
                </a:r>
                <a:r>
                  <a:rPr lang="ko-KR" altLang="en-US" sz="16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확보</a:t>
                </a:r>
              </a:p>
            </p:txBody>
          </p:sp>
        </p:grpSp>
        <p:grpSp>
          <p:nvGrpSpPr>
            <p:cNvPr id="54" name="Group 77"/>
            <p:cNvGrpSpPr>
              <a:grpSpLocks/>
            </p:cNvGrpSpPr>
            <p:nvPr/>
          </p:nvGrpSpPr>
          <p:grpSpPr bwMode="auto">
            <a:xfrm>
              <a:off x="1704" y="1198"/>
              <a:ext cx="3007" cy="355"/>
              <a:chOff x="1805" y="1220"/>
              <a:chExt cx="3007" cy="355"/>
            </a:xfrm>
          </p:grpSpPr>
          <p:pic>
            <p:nvPicPr>
              <p:cNvPr id="56" name="Picture 78" descr="헤드(밑줄,별x)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71" t="21777" r="6761" b="65610"/>
              <a:stretch>
                <a:fillRect/>
              </a:stretch>
            </p:blipFill>
            <p:spPr bwMode="auto">
              <a:xfrm>
                <a:off x="4376" y="1220"/>
                <a:ext cx="43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79" descr="별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7" t="27637" r="78218" b="68724"/>
              <a:stretch>
                <a:fillRect/>
              </a:stretch>
            </p:blipFill>
            <p:spPr bwMode="auto">
              <a:xfrm>
                <a:off x="1805" y="1362"/>
                <a:ext cx="11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80" descr="밑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95" t="28647" r="27940" b="69173"/>
              <a:stretch>
                <a:fillRect/>
              </a:stretch>
            </p:blipFill>
            <p:spPr bwMode="auto">
              <a:xfrm>
                <a:off x="1823" y="1410"/>
                <a:ext cx="258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5" name="Picture 81" descr="헤드(밑줄,별x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9" t="31548" r="22443" b="59608"/>
            <a:stretch>
              <a:fillRect/>
            </a:stretch>
          </p:blipFill>
          <p:spPr bwMode="auto">
            <a:xfrm>
              <a:off x="2031" y="1495"/>
              <a:ext cx="201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" name="Group 145"/>
          <p:cNvGrpSpPr>
            <a:grpSpLocks/>
          </p:cNvGrpSpPr>
          <p:nvPr/>
        </p:nvGrpSpPr>
        <p:grpSpPr bwMode="auto">
          <a:xfrm>
            <a:off x="341313" y="3446227"/>
            <a:ext cx="9266237" cy="987425"/>
            <a:chOff x="125" y="2205"/>
            <a:chExt cx="5989" cy="622"/>
          </a:xfrm>
        </p:grpSpPr>
        <p:grpSp>
          <p:nvGrpSpPr>
            <p:cNvPr id="77" name="Group 144"/>
            <p:cNvGrpSpPr>
              <a:grpSpLocks/>
            </p:cNvGrpSpPr>
            <p:nvPr/>
          </p:nvGrpSpPr>
          <p:grpSpPr bwMode="auto">
            <a:xfrm>
              <a:off x="125" y="2205"/>
              <a:ext cx="1454" cy="622"/>
              <a:chOff x="125" y="2205"/>
              <a:chExt cx="1454" cy="622"/>
            </a:xfrm>
          </p:grpSpPr>
          <p:sp>
            <p:nvSpPr>
              <p:cNvPr id="102" name="AutoShape 84"/>
              <p:cNvSpPr>
                <a:spLocks noChangeArrowheads="1"/>
              </p:cNvSpPr>
              <p:nvPr/>
            </p:nvSpPr>
            <p:spPr bwMode="gray">
              <a:xfrm>
                <a:off x="125" y="2211"/>
                <a:ext cx="1454" cy="616"/>
              </a:xfrm>
              <a:prstGeom prst="roundRect">
                <a:avLst>
                  <a:gd name="adj" fmla="val 2032"/>
                </a:avLst>
              </a:prstGeom>
              <a:solidFill>
                <a:schemeClr val="bg1"/>
              </a:solidFill>
              <a:ln w="9525" algn="ctr">
                <a:solidFill>
                  <a:srgbClr val="378CD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E4E8E6"/>
                      </a:outerShdw>
                    </a:effectLst>
                  </a14:hiddenEffects>
                </a:ext>
              </a:extLst>
            </p:spPr>
            <p:txBody>
              <a:bodyPr lIns="34765" tIns="69530" rIns="34765" bIns="34765" anchor="ctr"/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7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103" name="Group 114"/>
              <p:cNvGrpSpPr>
                <a:grpSpLocks/>
              </p:cNvGrpSpPr>
              <p:nvPr/>
            </p:nvGrpSpPr>
            <p:grpSpPr bwMode="auto">
              <a:xfrm>
                <a:off x="172" y="2205"/>
                <a:ext cx="1360" cy="149"/>
                <a:chOff x="160" y="2205"/>
                <a:chExt cx="1385" cy="149"/>
              </a:xfrm>
            </p:grpSpPr>
            <p:sp>
              <p:nvSpPr>
                <p:cNvPr id="106" name="Rectangle 85"/>
                <p:cNvSpPr>
                  <a:spLocks noChangeArrowheads="1"/>
                </p:cNvSpPr>
                <p:nvPr/>
              </p:nvSpPr>
              <p:spPr bwMode="gray">
                <a:xfrm>
                  <a:off x="164" y="2205"/>
                  <a:ext cx="1377" cy="104"/>
                </a:xfrm>
                <a:prstGeom prst="rect">
                  <a:avLst/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b="1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107" name="AutoShape 86"/>
                <p:cNvSpPr>
                  <a:spLocks noChangeArrowheads="1"/>
                </p:cNvSpPr>
                <p:nvPr/>
              </p:nvSpPr>
              <p:spPr bwMode="gray">
                <a:xfrm>
                  <a:off x="164" y="2288"/>
                  <a:ext cx="1377" cy="66"/>
                </a:xfrm>
                <a:prstGeom prst="roundRect">
                  <a:avLst>
                    <a:gd name="adj" fmla="val 26088"/>
                  </a:avLst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108" name="AutoShape 87"/>
                <p:cNvSpPr>
                  <a:spLocks noChangeArrowheads="1"/>
                </p:cNvSpPr>
                <p:nvPr/>
              </p:nvSpPr>
              <p:spPr bwMode="gray">
                <a:xfrm>
                  <a:off x="160" y="2205"/>
                  <a:ext cx="1385" cy="1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A57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</p:grpSp>
          <p:sp>
            <p:nvSpPr>
              <p:cNvPr id="104" name="Rectangle 88"/>
              <p:cNvSpPr>
                <a:spLocks noChangeArrowheads="1"/>
              </p:cNvSpPr>
              <p:nvPr/>
            </p:nvSpPr>
            <p:spPr bwMode="gray">
              <a:xfrm>
                <a:off x="689" y="2225"/>
                <a:ext cx="323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10000"/>
                  </a:spcBef>
                  <a:buSzPct val="80000"/>
                </a:pPr>
                <a:r>
                  <a:rPr lang="ko-KR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공동참여</a:t>
                </a:r>
                <a:endParaRPr lang="en-US" altLang="ko-KR" sz="11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gray">
              <a:xfrm>
                <a:off x="188" y="2398"/>
                <a:ext cx="132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88900" indent="-889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설계</a:t>
                </a:r>
                <a:r>
                  <a:rPr lang="en-US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  <a:r>
                  <a:rPr lang="ko-KR" altLang="en-US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구현</a:t>
                </a:r>
                <a:r>
                  <a:rPr lang="en-US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  <a:r>
                  <a:rPr lang="ko-KR" altLang="en-US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테스트</a:t>
                </a:r>
                <a:endParaRPr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회의</a:t>
                </a:r>
                <a:r>
                  <a:rPr lang="en-US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</a:t>
                </a:r>
                <a:r>
                  <a:rPr lang="ko-KR" altLang="en-US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세미나</a:t>
                </a:r>
                <a:r>
                  <a:rPr lang="en-US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</a:t>
                </a:r>
                <a:r>
                  <a:rPr lang="ko-KR" altLang="en-US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면담</a:t>
                </a:r>
                <a:r>
                  <a:rPr lang="en-US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</a:t>
                </a:r>
                <a:r>
                  <a:rPr lang="ko-KR" altLang="en-US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토론</a:t>
                </a:r>
                <a:endParaRPr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78" name="Group 143"/>
            <p:cNvGrpSpPr>
              <a:grpSpLocks/>
            </p:cNvGrpSpPr>
            <p:nvPr/>
          </p:nvGrpSpPr>
          <p:grpSpPr bwMode="auto">
            <a:xfrm>
              <a:off x="1636" y="2205"/>
              <a:ext cx="1454" cy="622"/>
              <a:chOff x="1636" y="2205"/>
              <a:chExt cx="1454" cy="622"/>
            </a:xfrm>
          </p:grpSpPr>
          <p:sp>
            <p:nvSpPr>
              <p:cNvPr id="95" name="AutoShape 117"/>
              <p:cNvSpPr>
                <a:spLocks noChangeArrowheads="1"/>
              </p:cNvSpPr>
              <p:nvPr/>
            </p:nvSpPr>
            <p:spPr bwMode="gray">
              <a:xfrm>
                <a:off x="1636" y="2211"/>
                <a:ext cx="1454" cy="616"/>
              </a:xfrm>
              <a:prstGeom prst="roundRect">
                <a:avLst>
                  <a:gd name="adj" fmla="val 2032"/>
                </a:avLst>
              </a:prstGeom>
              <a:solidFill>
                <a:schemeClr val="bg1"/>
              </a:solidFill>
              <a:ln w="9525" algn="ctr">
                <a:solidFill>
                  <a:srgbClr val="378CD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E4E8E6"/>
                      </a:outerShdw>
                    </a:effectLst>
                  </a14:hiddenEffects>
                </a:ext>
              </a:extLst>
            </p:spPr>
            <p:txBody>
              <a:bodyPr lIns="34765" tIns="69530" rIns="34765" bIns="34765" anchor="ctr"/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7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96" name="Group 118"/>
              <p:cNvGrpSpPr>
                <a:grpSpLocks/>
              </p:cNvGrpSpPr>
              <p:nvPr/>
            </p:nvGrpSpPr>
            <p:grpSpPr bwMode="auto">
              <a:xfrm>
                <a:off x="1683" y="2205"/>
                <a:ext cx="1360" cy="149"/>
                <a:chOff x="160" y="2205"/>
                <a:chExt cx="1385" cy="149"/>
              </a:xfrm>
            </p:grpSpPr>
            <p:sp>
              <p:nvSpPr>
                <p:cNvPr id="99" name="Rectangle 119"/>
                <p:cNvSpPr>
                  <a:spLocks noChangeArrowheads="1"/>
                </p:cNvSpPr>
                <p:nvPr/>
              </p:nvSpPr>
              <p:spPr bwMode="gray">
                <a:xfrm>
                  <a:off x="164" y="2205"/>
                  <a:ext cx="1377" cy="104"/>
                </a:xfrm>
                <a:prstGeom prst="rect">
                  <a:avLst/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b="1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100" name="AutoShape 120"/>
                <p:cNvSpPr>
                  <a:spLocks noChangeArrowheads="1"/>
                </p:cNvSpPr>
                <p:nvPr/>
              </p:nvSpPr>
              <p:spPr bwMode="gray">
                <a:xfrm>
                  <a:off x="164" y="2288"/>
                  <a:ext cx="1377" cy="66"/>
                </a:xfrm>
                <a:prstGeom prst="roundRect">
                  <a:avLst>
                    <a:gd name="adj" fmla="val 26088"/>
                  </a:avLst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101" name="AutoShape 121"/>
                <p:cNvSpPr>
                  <a:spLocks noChangeArrowheads="1"/>
                </p:cNvSpPr>
                <p:nvPr/>
              </p:nvSpPr>
              <p:spPr bwMode="gray">
                <a:xfrm>
                  <a:off x="160" y="2205"/>
                  <a:ext cx="1385" cy="1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A57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</p:grpSp>
          <p:sp>
            <p:nvSpPr>
              <p:cNvPr id="97" name="Rectangle 122"/>
              <p:cNvSpPr>
                <a:spLocks noChangeArrowheads="1"/>
              </p:cNvSpPr>
              <p:nvPr/>
            </p:nvSpPr>
            <p:spPr bwMode="gray">
              <a:xfrm>
                <a:off x="2045" y="2225"/>
                <a:ext cx="639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교육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및 문서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방식</a:t>
                </a:r>
              </a:p>
            </p:txBody>
          </p:sp>
          <p:sp>
            <p:nvSpPr>
              <p:cNvPr id="98" name="Rectangle 6"/>
              <p:cNvSpPr>
                <a:spLocks noChangeArrowheads="1"/>
              </p:cNvSpPr>
              <p:nvPr/>
            </p:nvSpPr>
            <p:spPr bwMode="gray">
              <a:xfrm>
                <a:off x="1699" y="2398"/>
                <a:ext cx="1328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88900" indent="-889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O</a:t>
                </a:r>
                <a:r>
                  <a:rPr lang="en-US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n-Site</a:t>
                </a:r>
                <a:endParaRPr lang="ko-KR" altLang="ko-KR" sz="10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각종 매뉴얼 배포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프로젝트 </a:t>
                </a: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단계별 </a:t>
                </a: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산출물</a:t>
                </a:r>
                <a:endParaRPr lang="ko-KR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79" name="Group 142"/>
            <p:cNvGrpSpPr>
              <a:grpSpLocks/>
            </p:cNvGrpSpPr>
            <p:nvPr/>
          </p:nvGrpSpPr>
          <p:grpSpPr bwMode="auto">
            <a:xfrm>
              <a:off x="3148" y="2205"/>
              <a:ext cx="1454" cy="622"/>
              <a:chOff x="3148" y="2205"/>
              <a:chExt cx="1454" cy="622"/>
            </a:xfrm>
          </p:grpSpPr>
          <p:sp>
            <p:nvSpPr>
              <p:cNvPr id="88" name="AutoShape 125"/>
              <p:cNvSpPr>
                <a:spLocks noChangeArrowheads="1"/>
              </p:cNvSpPr>
              <p:nvPr/>
            </p:nvSpPr>
            <p:spPr bwMode="gray">
              <a:xfrm>
                <a:off x="3148" y="2211"/>
                <a:ext cx="1454" cy="616"/>
              </a:xfrm>
              <a:prstGeom prst="roundRect">
                <a:avLst>
                  <a:gd name="adj" fmla="val 2032"/>
                </a:avLst>
              </a:prstGeom>
              <a:solidFill>
                <a:schemeClr val="bg1"/>
              </a:solidFill>
              <a:ln w="9525" algn="ctr">
                <a:solidFill>
                  <a:srgbClr val="378CD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E4E8E6"/>
                      </a:outerShdw>
                    </a:effectLst>
                  </a14:hiddenEffects>
                </a:ext>
              </a:extLst>
            </p:spPr>
            <p:txBody>
              <a:bodyPr lIns="34765" tIns="69530" rIns="34765" bIns="34765" anchor="ctr"/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7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89" name="Group 126"/>
              <p:cNvGrpSpPr>
                <a:grpSpLocks/>
              </p:cNvGrpSpPr>
              <p:nvPr/>
            </p:nvGrpSpPr>
            <p:grpSpPr bwMode="auto">
              <a:xfrm>
                <a:off x="3195" y="2205"/>
                <a:ext cx="1360" cy="149"/>
                <a:chOff x="160" y="2205"/>
                <a:chExt cx="1385" cy="149"/>
              </a:xfrm>
            </p:grpSpPr>
            <p:sp>
              <p:nvSpPr>
                <p:cNvPr id="92" name="Rectangle 127"/>
                <p:cNvSpPr>
                  <a:spLocks noChangeArrowheads="1"/>
                </p:cNvSpPr>
                <p:nvPr/>
              </p:nvSpPr>
              <p:spPr bwMode="gray">
                <a:xfrm>
                  <a:off x="164" y="2205"/>
                  <a:ext cx="1377" cy="104"/>
                </a:xfrm>
                <a:prstGeom prst="rect">
                  <a:avLst/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93" name="AutoShape 128"/>
                <p:cNvSpPr>
                  <a:spLocks noChangeArrowheads="1"/>
                </p:cNvSpPr>
                <p:nvPr/>
              </p:nvSpPr>
              <p:spPr bwMode="gray">
                <a:xfrm>
                  <a:off x="164" y="2288"/>
                  <a:ext cx="1377" cy="66"/>
                </a:xfrm>
                <a:prstGeom prst="roundRect">
                  <a:avLst>
                    <a:gd name="adj" fmla="val 26088"/>
                  </a:avLst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94" name="AutoShape 129"/>
                <p:cNvSpPr>
                  <a:spLocks noChangeArrowheads="1"/>
                </p:cNvSpPr>
                <p:nvPr/>
              </p:nvSpPr>
              <p:spPr bwMode="gray">
                <a:xfrm>
                  <a:off x="160" y="2205"/>
                  <a:ext cx="1385" cy="1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A57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</p:grpSp>
          <p:sp>
            <p:nvSpPr>
              <p:cNvPr id="90" name="Rectangle 130"/>
              <p:cNvSpPr>
                <a:spLocks noChangeArrowheads="1"/>
              </p:cNvSpPr>
              <p:nvPr/>
            </p:nvSpPr>
            <p:spPr bwMode="gray">
              <a:xfrm>
                <a:off x="3637" y="2225"/>
                <a:ext cx="479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10000"/>
                  </a:spcBef>
                  <a:buSzPct val="80000"/>
                </a:pPr>
                <a:r>
                  <a:rPr lang="ko-KR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기술이전조직</a:t>
                </a:r>
                <a:endParaRPr lang="en-US" altLang="ko-KR" sz="11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1" name="Rectangle 6"/>
              <p:cNvSpPr>
                <a:spLocks noChangeArrowheads="1"/>
              </p:cNvSpPr>
              <p:nvPr/>
            </p:nvSpPr>
            <p:spPr bwMode="gray">
              <a:xfrm>
                <a:off x="3211" y="2398"/>
                <a:ext cx="1328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88900" indent="-889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기술이전 계획 수립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기술이전 집행 및 관리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쟁점 및 미결사항 검토</a:t>
                </a:r>
              </a:p>
            </p:txBody>
          </p:sp>
        </p:grpSp>
        <p:grpSp>
          <p:nvGrpSpPr>
            <p:cNvPr id="80" name="Group 141"/>
            <p:cNvGrpSpPr>
              <a:grpSpLocks/>
            </p:cNvGrpSpPr>
            <p:nvPr/>
          </p:nvGrpSpPr>
          <p:grpSpPr bwMode="auto">
            <a:xfrm>
              <a:off x="4660" y="2205"/>
              <a:ext cx="1454" cy="622"/>
              <a:chOff x="4660" y="2205"/>
              <a:chExt cx="1454" cy="622"/>
            </a:xfrm>
          </p:grpSpPr>
          <p:sp>
            <p:nvSpPr>
              <p:cNvPr id="81" name="AutoShape 133"/>
              <p:cNvSpPr>
                <a:spLocks noChangeArrowheads="1"/>
              </p:cNvSpPr>
              <p:nvPr/>
            </p:nvSpPr>
            <p:spPr bwMode="gray">
              <a:xfrm>
                <a:off x="4660" y="2211"/>
                <a:ext cx="1454" cy="616"/>
              </a:xfrm>
              <a:prstGeom prst="roundRect">
                <a:avLst>
                  <a:gd name="adj" fmla="val 2032"/>
                </a:avLst>
              </a:prstGeom>
              <a:solidFill>
                <a:schemeClr val="bg1"/>
              </a:solidFill>
              <a:ln w="9525" algn="ctr">
                <a:solidFill>
                  <a:srgbClr val="378CD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E4E8E6"/>
                      </a:outerShdw>
                    </a:effectLst>
                  </a14:hiddenEffects>
                </a:ext>
              </a:extLst>
            </p:spPr>
            <p:txBody>
              <a:bodyPr lIns="34765" tIns="69530" rIns="34765" bIns="34765" anchor="ctr"/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7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82" name="Group 134"/>
              <p:cNvGrpSpPr>
                <a:grpSpLocks/>
              </p:cNvGrpSpPr>
              <p:nvPr/>
            </p:nvGrpSpPr>
            <p:grpSpPr bwMode="auto">
              <a:xfrm>
                <a:off x="4707" y="2205"/>
                <a:ext cx="1360" cy="149"/>
                <a:chOff x="160" y="2205"/>
                <a:chExt cx="1385" cy="149"/>
              </a:xfrm>
            </p:grpSpPr>
            <p:sp>
              <p:nvSpPr>
                <p:cNvPr id="85" name="Rectangle 135"/>
                <p:cNvSpPr>
                  <a:spLocks noChangeArrowheads="1"/>
                </p:cNvSpPr>
                <p:nvPr/>
              </p:nvSpPr>
              <p:spPr bwMode="gray">
                <a:xfrm>
                  <a:off x="164" y="2205"/>
                  <a:ext cx="1377" cy="104"/>
                </a:xfrm>
                <a:prstGeom prst="rect">
                  <a:avLst/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86" name="AutoShape 136"/>
                <p:cNvSpPr>
                  <a:spLocks noChangeArrowheads="1"/>
                </p:cNvSpPr>
                <p:nvPr/>
              </p:nvSpPr>
              <p:spPr bwMode="gray">
                <a:xfrm>
                  <a:off x="164" y="2288"/>
                  <a:ext cx="1377" cy="66"/>
                </a:xfrm>
                <a:prstGeom prst="roundRect">
                  <a:avLst>
                    <a:gd name="adj" fmla="val 26088"/>
                  </a:avLst>
                </a:prstGeom>
                <a:solidFill>
                  <a:srgbClr val="2984D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  <p:sp>
              <p:nvSpPr>
                <p:cNvPr id="87" name="AutoShape 137"/>
                <p:cNvSpPr>
                  <a:spLocks noChangeArrowheads="1"/>
                </p:cNvSpPr>
                <p:nvPr/>
              </p:nvSpPr>
              <p:spPr bwMode="gray">
                <a:xfrm>
                  <a:off x="160" y="2205"/>
                  <a:ext cx="1385" cy="1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A57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8826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882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endParaRPr lang="ko-KR" altLang="en-US" sz="10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Arial Unicode MS" panose="020B0604020202020204" pitchFamily="50" charset="-127"/>
                  </a:endParaRPr>
                </a:p>
              </p:txBody>
            </p:sp>
          </p:grpSp>
          <p:sp>
            <p:nvSpPr>
              <p:cNvPr id="83" name="Rectangle 138"/>
              <p:cNvSpPr>
                <a:spLocks noChangeArrowheads="1"/>
              </p:cNvSpPr>
              <p:nvPr/>
            </p:nvSpPr>
            <p:spPr bwMode="gray">
              <a:xfrm>
                <a:off x="5161" y="2225"/>
                <a:ext cx="453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826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826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10000"/>
                  </a:spcBef>
                  <a:buSzPct val="80000"/>
                </a:pPr>
                <a:r>
                  <a:rPr lang="ko-KR" altLang="ko-KR" sz="11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전문가 활용 </a:t>
                </a:r>
              </a:p>
            </p:txBody>
          </p:sp>
          <p:sp>
            <p:nvSpPr>
              <p:cNvPr id="84" name="Rectangle 6"/>
              <p:cNvSpPr>
                <a:spLocks noChangeArrowheads="1"/>
              </p:cNvSpPr>
              <p:nvPr/>
            </p:nvSpPr>
            <p:spPr bwMode="gray">
              <a:xfrm>
                <a:off x="4723" y="2398"/>
                <a:ext cx="132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88900" indent="-889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defTabSz="849313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defTabSz="8493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실무자 적극 참여</a:t>
                </a:r>
                <a:endParaRPr lang="en-US" altLang="ko-KR" sz="10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969696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운영 </a:t>
                </a:r>
                <a:r>
                  <a:rPr lang="ko-KR" altLang="ko-KR" sz="1000" dirty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관리 </a:t>
                </a:r>
                <a:r>
                  <a:rPr lang="ko-KR" altLang="ko-KR" sz="1000" dirty="0" smtClean="0"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지원</a:t>
                </a:r>
                <a:endParaRPr lang="ko-KR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</p:grpSp>
      <p:grpSp>
        <p:nvGrpSpPr>
          <p:cNvPr id="109" name="Group 271"/>
          <p:cNvGrpSpPr>
            <a:grpSpLocks/>
          </p:cNvGrpSpPr>
          <p:nvPr/>
        </p:nvGrpSpPr>
        <p:grpSpPr bwMode="auto">
          <a:xfrm>
            <a:off x="258795" y="5140090"/>
            <a:ext cx="9410730" cy="1266825"/>
            <a:chOff x="123" y="3326"/>
            <a:chExt cx="5991" cy="798"/>
          </a:xfrm>
        </p:grpSpPr>
        <p:pic>
          <p:nvPicPr>
            <p:cNvPr id="110" name="Picture 148" descr="4장_4_가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0" t="53233" r="30087" b="31068"/>
            <a:stretch>
              <a:fillRect/>
            </a:stretch>
          </p:blipFill>
          <p:spPr bwMode="auto">
            <a:xfrm>
              <a:off x="2347" y="3326"/>
              <a:ext cx="1544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 Box 171"/>
            <p:cNvSpPr txBox="1">
              <a:spLocks noChangeArrowheads="1"/>
            </p:cNvSpPr>
            <p:nvPr/>
          </p:nvSpPr>
          <p:spPr bwMode="auto">
            <a:xfrm>
              <a:off x="2947" y="3658"/>
              <a:ext cx="317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SzPct val="80000"/>
                <a:buFont typeface="Monotype Sorts"/>
                <a:buNone/>
              </a:pPr>
              <a:r>
                <a:rPr kumimoji="0" lang="ko-KR" altLang="en-US" sz="11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상호협력</a:t>
              </a:r>
            </a:p>
          </p:txBody>
        </p:sp>
        <p:grpSp>
          <p:nvGrpSpPr>
            <p:cNvPr id="112" name="Group 216"/>
            <p:cNvGrpSpPr>
              <a:grpSpLocks/>
            </p:cNvGrpSpPr>
            <p:nvPr/>
          </p:nvGrpSpPr>
          <p:grpSpPr bwMode="auto">
            <a:xfrm>
              <a:off x="3503" y="3626"/>
              <a:ext cx="2611" cy="422"/>
              <a:chOff x="3503" y="3626"/>
              <a:chExt cx="2611" cy="422"/>
            </a:xfrm>
          </p:grpSpPr>
          <p:grpSp>
            <p:nvGrpSpPr>
              <p:cNvPr id="122" name="Group 156"/>
              <p:cNvGrpSpPr>
                <a:grpSpLocks/>
              </p:cNvGrpSpPr>
              <p:nvPr/>
            </p:nvGrpSpPr>
            <p:grpSpPr bwMode="auto">
              <a:xfrm>
                <a:off x="3601" y="3868"/>
                <a:ext cx="2513" cy="180"/>
                <a:chOff x="3483" y="3723"/>
                <a:chExt cx="2631" cy="180"/>
              </a:xfrm>
            </p:grpSpPr>
            <p:sp>
              <p:nvSpPr>
                <p:cNvPr id="128" name="Rectangle 155"/>
                <p:cNvSpPr>
                  <a:spLocks noChangeArrowheads="1"/>
                </p:cNvSpPr>
                <p:nvPr/>
              </p:nvSpPr>
              <p:spPr bwMode="auto">
                <a:xfrm>
                  <a:off x="3483" y="3723"/>
                  <a:ext cx="2631" cy="180"/>
                </a:xfrm>
                <a:prstGeom prst="rect">
                  <a:avLst/>
                </a:prstGeom>
                <a:gradFill rotWithShape="1">
                  <a:gsLst>
                    <a:gs pos="0">
                      <a:srgbClr val="F2F2F2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30000"/>
                    </a:spcBef>
                    <a:buClr>
                      <a:srgbClr val="969696"/>
                    </a:buClr>
                    <a:buSzPct val="80000"/>
                    <a:buFont typeface="Wingdings" panose="05000000000000000000" pitchFamily="2" charset="2"/>
                    <a:buChar char="§"/>
                  </a:pPr>
                  <a:endParaRPr lang="ko-KR" altLang="en-US" sz="10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29" name="Line 153"/>
                <p:cNvSpPr>
                  <a:spLocks noChangeShapeType="1"/>
                </p:cNvSpPr>
                <p:nvPr/>
              </p:nvSpPr>
              <p:spPr bwMode="gray">
                <a:xfrm>
                  <a:off x="3483" y="3723"/>
                  <a:ext cx="2631" cy="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FF1F0"/>
                        </a:outerShdw>
                      </a:effectLst>
                    </a14:hiddenEffects>
                  </a:ext>
                </a:extLst>
              </p:spPr>
              <p:txBody>
                <a:bodyPr rot="10800000" wrap="none" lIns="88304" tIns="44152" rIns="88304" bIns="44152" anchor="ctr"/>
                <a:lstStyle/>
                <a:p>
                  <a:endParaRPr lang="ko-KR" altLang="en-US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23" name="Group 172"/>
              <p:cNvGrpSpPr>
                <a:grpSpLocks/>
              </p:cNvGrpSpPr>
              <p:nvPr/>
            </p:nvGrpSpPr>
            <p:grpSpPr bwMode="auto">
              <a:xfrm>
                <a:off x="3599" y="3705"/>
                <a:ext cx="954" cy="176"/>
                <a:chOff x="5160" y="3691"/>
                <a:chExt cx="954" cy="176"/>
              </a:xfrm>
            </p:grpSpPr>
            <p:pic>
              <p:nvPicPr>
                <p:cNvPr id="126" name="Picture 166" descr="도형-하늘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8223"/>
                <a:stretch>
                  <a:fillRect/>
                </a:stretch>
              </p:blipFill>
              <p:spPr bwMode="auto">
                <a:xfrm>
                  <a:off x="5160" y="3691"/>
                  <a:ext cx="346" cy="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7" name="Picture 169" descr="도형-하늘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68"/>
                <a:stretch>
                  <a:fillRect/>
                </a:stretch>
              </p:blipFill>
              <p:spPr bwMode="auto">
                <a:xfrm>
                  <a:off x="5499" y="3691"/>
                  <a:ext cx="615" cy="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4" name="Picture 160" descr="Company-Building-25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9" t="6885" r="8105" b="3418"/>
              <a:stretch>
                <a:fillRect/>
              </a:stretch>
            </p:blipFill>
            <p:spPr bwMode="auto">
              <a:xfrm>
                <a:off x="3503" y="3626"/>
                <a:ext cx="30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Rectangle 168"/>
              <p:cNvSpPr>
                <a:spLocks noChangeArrowheads="1"/>
              </p:cNvSpPr>
              <p:nvPr/>
            </p:nvSpPr>
            <p:spPr bwMode="auto">
              <a:xfrm>
                <a:off x="3977" y="3734"/>
                <a:ext cx="235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제안사</a:t>
                </a:r>
              </a:p>
            </p:txBody>
          </p:sp>
        </p:grpSp>
        <p:grpSp>
          <p:nvGrpSpPr>
            <p:cNvPr id="113" name="Group 215"/>
            <p:cNvGrpSpPr>
              <a:grpSpLocks/>
            </p:cNvGrpSpPr>
            <p:nvPr/>
          </p:nvGrpSpPr>
          <p:grpSpPr bwMode="auto">
            <a:xfrm>
              <a:off x="123" y="3705"/>
              <a:ext cx="2518" cy="343"/>
              <a:chOff x="123" y="3705"/>
              <a:chExt cx="2518" cy="343"/>
            </a:xfrm>
          </p:grpSpPr>
          <p:grpSp>
            <p:nvGrpSpPr>
              <p:cNvPr id="114" name="Group 200"/>
              <p:cNvGrpSpPr>
                <a:grpSpLocks/>
              </p:cNvGrpSpPr>
              <p:nvPr/>
            </p:nvGrpSpPr>
            <p:grpSpPr bwMode="auto">
              <a:xfrm>
                <a:off x="123" y="3868"/>
                <a:ext cx="2516" cy="180"/>
                <a:chOff x="3480" y="3723"/>
                <a:chExt cx="2634" cy="180"/>
              </a:xfrm>
            </p:grpSpPr>
            <p:sp>
              <p:nvSpPr>
                <p:cNvPr id="120" name="Rectangle 201"/>
                <p:cNvSpPr>
                  <a:spLocks noChangeArrowheads="1"/>
                </p:cNvSpPr>
                <p:nvPr/>
              </p:nvSpPr>
              <p:spPr bwMode="auto">
                <a:xfrm>
                  <a:off x="3480" y="3723"/>
                  <a:ext cx="2634" cy="180"/>
                </a:xfrm>
                <a:prstGeom prst="rect">
                  <a:avLst/>
                </a:prstGeom>
                <a:gradFill rotWithShape="1">
                  <a:gsLst>
                    <a:gs pos="0">
                      <a:srgbClr val="F2F2F2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30000"/>
                    </a:spcBef>
                    <a:buClr>
                      <a:srgbClr val="969696"/>
                    </a:buClr>
                    <a:buSzPct val="80000"/>
                    <a:buFont typeface="Wingdings" panose="05000000000000000000" pitchFamily="2" charset="2"/>
                    <a:buChar char="§"/>
                  </a:pPr>
                  <a:endParaRPr lang="ko-KR" altLang="en-US" sz="10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21" name="Line 202"/>
                <p:cNvSpPr>
                  <a:spLocks noChangeShapeType="1"/>
                </p:cNvSpPr>
                <p:nvPr/>
              </p:nvSpPr>
              <p:spPr bwMode="gray">
                <a:xfrm>
                  <a:off x="3483" y="3723"/>
                  <a:ext cx="2631" cy="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FF1F0"/>
                        </a:outerShdw>
                      </a:effectLst>
                    </a14:hiddenEffects>
                  </a:ext>
                </a:extLst>
              </p:spPr>
              <p:txBody>
                <a:bodyPr rot="10800000" wrap="none" lIns="88304" tIns="44152" rIns="88304" bIns="44152" anchor="ctr"/>
                <a:lstStyle/>
                <a:p>
                  <a:endParaRPr lang="ko-KR" altLang="en-US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15" name="Group 203"/>
              <p:cNvGrpSpPr>
                <a:grpSpLocks/>
              </p:cNvGrpSpPr>
              <p:nvPr/>
            </p:nvGrpSpPr>
            <p:grpSpPr bwMode="auto">
              <a:xfrm>
                <a:off x="1687" y="3705"/>
                <a:ext cx="954" cy="176"/>
                <a:chOff x="5160" y="3691"/>
                <a:chExt cx="954" cy="176"/>
              </a:xfrm>
            </p:grpSpPr>
            <p:pic>
              <p:nvPicPr>
                <p:cNvPr id="118" name="Picture 204" descr="도형-하늘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8223"/>
                <a:stretch>
                  <a:fillRect/>
                </a:stretch>
              </p:blipFill>
              <p:spPr bwMode="auto">
                <a:xfrm>
                  <a:off x="5160" y="3691"/>
                  <a:ext cx="346" cy="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Picture 205" descr="도형-하늘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68"/>
                <a:stretch>
                  <a:fillRect/>
                </a:stretch>
              </p:blipFill>
              <p:spPr bwMode="auto">
                <a:xfrm>
                  <a:off x="5499" y="3691"/>
                  <a:ext cx="615" cy="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7" name="Rectangle 207"/>
              <p:cNvSpPr>
                <a:spLocks noChangeArrowheads="1"/>
              </p:cNvSpPr>
              <p:nvPr/>
            </p:nvSpPr>
            <p:spPr bwMode="auto">
              <a:xfrm>
                <a:off x="2047" y="3729"/>
                <a:ext cx="235" cy="1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  <a:buFont typeface="Wingdings" panose="05000000000000000000" pitchFamily="2" charset="2"/>
                  <a:buNone/>
                </a:pPr>
                <a:r>
                  <a:rPr kumimoji="0" lang="ko-KR" altLang="en-US" sz="1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고객사</a:t>
                </a:r>
              </a:p>
            </p:txBody>
          </p:sp>
        </p:grpSp>
      </p:grpSp>
      <p:grpSp>
        <p:nvGrpSpPr>
          <p:cNvPr id="130" name="Group 267"/>
          <p:cNvGrpSpPr>
            <a:grpSpLocks/>
          </p:cNvGrpSpPr>
          <p:nvPr/>
        </p:nvGrpSpPr>
        <p:grpSpPr bwMode="auto">
          <a:xfrm>
            <a:off x="1525588" y="4687654"/>
            <a:ext cx="5681662" cy="384175"/>
            <a:chOff x="630" y="3077"/>
            <a:chExt cx="3579" cy="242"/>
          </a:xfrm>
        </p:grpSpPr>
        <p:sp>
          <p:nvSpPr>
            <p:cNvPr id="131" name="AutoShape 110"/>
            <p:cNvSpPr>
              <a:spLocks noChangeArrowheads="1"/>
            </p:cNvSpPr>
            <p:nvPr/>
          </p:nvSpPr>
          <p:spPr bwMode="gray">
            <a:xfrm rot="10800000" flipH="1" flipV="1">
              <a:off x="1684" y="3077"/>
              <a:ext cx="2525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88900" indent="-88900" defTabSz="849313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849313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849313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849313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849313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8493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8493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8493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8493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핵심요원에 대한 밀착형 기술 이전 추진</a:t>
              </a:r>
            </a:p>
            <a:p>
              <a:pPr algn="l" eaLnBrk="1" hangingPunct="1">
                <a:spcBef>
                  <a:spcPct val="5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모든 개발 단계에 공동 참여함으로써 시스템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담당자의 기술력 배양</a:t>
              </a:r>
            </a:p>
          </p:txBody>
        </p:sp>
        <p:grpSp>
          <p:nvGrpSpPr>
            <p:cNvPr id="132" name="Group 262"/>
            <p:cNvGrpSpPr>
              <a:grpSpLocks/>
            </p:cNvGrpSpPr>
            <p:nvPr/>
          </p:nvGrpSpPr>
          <p:grpSpPr bwMode="auto">
            <a:xfrm>
              <a:off x="632" y="3128"/>
              <a:ext cx="977" cy="186"/>
              <a:chOff x="627" y="3118"/>
              <a:chExt cx="977" cy="186"/>
            </a:xfrm>
          </p:grpSpPr>
          <p:sp>
            <p:nvSpPr>
              <p:cNvPr id="140" name="Rectangle 247"/>
              <p:cNvSpPr>
                <a:spLocks noChangeArrowheads="1"/>
              </p:cNvSpPr>
              <p:nvPr/>
            </p:nvSpPr>
            <p:spPr bwMode="gray">
              <a:xfrm>
                <a:off x="627" y="3118"/>
                <a:ext cx="603" cy="186"/>
              </a:xfrm>
              <a:prstGeom prst="rect">
                <a:avLst/>
              </a:prstGeom>
              <a:pattFill prst="dkHorz">
                <a:fgClr>
                  <a:srgbClr val="E8F8FE"/>
                </a:fgClr>
                <a:bgClr>
                  <a:srgbClr val="D3F2FD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8800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100" b="1" dirty="0">
                  <a:latin typeface="KoPub돋움체 Light" panose="00000300000000000000" pitchFamily="2" charset="-127"/>
                  <a:ea typeface="KoPub돋움체 Light" panose="00000300000000000000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AutoShape 248"/>
              <p:cNvSpPr>
                <a:spLocks noChangeArrowheads="1"/>
              </p:cNvSpPr>
              <p:nvPr/>
            </p:nvSpPr>
            <p:spPr bwMode="gray">
              <a:xfrm>
                <a:off x="1071" y="3118"/>
                <a:ext cx="533" cy="134"/>
              </a:xfrm>
              <a:prstGeom prst="roundRect">
                <a:avLst>
                  <a:gd name="adj" fmla="val 50000"/>
                </a:avLst>
              </a:prstGeom>
              <a:pattFill prst="dkHorz">
                <a:fgClr>
                  <a:srgbClr val="E8F8FE"/>
                </a:fgClr>
                <a:bgClr>
                  <a:srgbClr val="D3F2FD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8800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100" b="1" dirty="0">
                  <a:latin typeface="KoPub돋움체 Light" panose="00000300000000000000" pitchFamily="2" charset="-127"/>
                  <a:ea typeface="KoPub돋움체 Light" panose="00000300000000000000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249"/>
              <p:cNvSpPr>
                <a:spLocks noChangeArrowheads="1"/>
              </p:cNvSpPr>
              <p:nvPr/>
            </p:nvSpPr>
            <p:spPr bwMode="gray">
              <a:xfrm>
                <a:off x="937" y="3252"/>
                <a:ext cx="586" cy="52"/>
              </a:xfrm>
              <a:prstGeom prst="rect">
                <a:avLst/>
              </a:prstGeom>
              <a:pattFill prst="dkHorz">
                <a:fgClr>
                  <a:srgbClr val="E8F8FE"/>
                </a:fgClr>
                <a:bgClr>
                  <a:srgbClr val="D3F2FD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8800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100" b="1" dirty="0">
                  <a:latin typeface="KoPub돋움체 Light" panose="00000300000000000000" pitchFamily="2" charset="-127"/>
                  <a:ea typeface="KoPub돋움체 Light" panose="00000300000000000000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250"/>
              <p:cNvSpPr>
                <a:spLocks noChangeArrowheads="1"/>
              </p:cNvSpPr>
              <p:nvPr/>
            </p:nvSpPr>
            <p:spPr bwMode="gray">
              <a:xfrm>
                <a:off x="976" y="3222"/>
                <a:ext cx="586" cy="53"/>
              </a:xfrm>
              <a:prstGeom prst="rect">
                <a:avLst/>
              </a:prstGeom>
              <a:pattFill prst="dkHorz">
                <a:fgClr>
                  <a:srgbClr val="E8F8FE"/>
                </a:fgClr>
                <a:bgClr>
                  <a:srgbClr val="D3F2FD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8800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100" b="1" dirty="0">
                  <a:latin typeface="KoPub돋움체 Light" panose="00000300000000000000" pitchFamily="2" charset="-127"/>
                  <a:ea typeface="KoPub돋움체 Light" panose="00000300000000000000" pitchFamily="2" charset="-127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Group 265"/>
            <p:cNvGrpSpPr>
              <a:grpSpLocks/>
            </p:cNvGrpSpPr>
            <p:nvPr/>
          </p:nvGrpSpPr>
          <p:grpSpPr bwMode="auto">
            <a:xfrm>
              <a:off x="630" y="3116"/>
              <a:ext cx="979" cy="201"/>
              <a:chOff x="630" y="3116"/>
              <a:chExt cx="979" cy="201"/>
            </a:xfrm>
          </p:grpSpPr>
          <p:sp>
            <p:nvSpPr>
              <p:cNvPr id="135" name="Line 251"/>
              <p:cNvSpPr>
                <a:spLocks noChangeShapeType="1"/>
              </p:cNvSpPr>
              <p:nvPr/>
            </p:nvSpPr>
            <p:spPr bwMode="auto">
              <a:xfrm flipH="1">
                <a:off x="630" y="3314"/>
                <a:ext cx="898" cy="0"/>
              </a:xfrm>
              <a:prstGeom prst="line">
                <a:avLst/>
              </a:prstGeom>
              <a:noFill/>
              <a:ln w="9525">
                <a:solidFill>
                  <a:srgbClr val="2FB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136" name="Group 253"/>
              <p:cNvGrpSpPr>
                <a:grpSpLocks/>
              </p:cNvGrpSpPr>
              <p:nvPr/>
            </p:nvGrpSpPr>
            <p:grpSpPr bwMode="auto">
              <a:xfrm flipH="1">
                <a:off x="1456" y="3116"/>
                <a:ext cx="153" cy="201"/>
                <a:chOff x="10002" y="1607"/>
                <a:chExt cx="256" cy="336"/>
              </a:xfrm>
            </p:grpSpPr>
            <p:sp>
              <p:nvSpPr>
                <p:cNvPr id="137" name="Freeform 254"/>
                <p:cNvSpPr>
                  <a:spLocks/>
                </p:cNvSpPr>
                <p:nvPr/>
              </p:nvSpPr>
              <p:spPr bwMode="auto">
                <a:xfrm>
                  <a:off x="10074" y="1868"/>
                  <a:ext cx="112" cy="43"/>
                </a:xfrm>
                <a:custGeom>
                  <a:avLst/>
                  <a:gdLst>
                    <a:gd name="T0" fmla="*/ 0 w 1121"/>
                    <a:gd name="T1" fmla="*/ 0 h 434"/>
                    <a:gd name="T2" fmla="*/ 0 w 1121"/>
                    <a:gd name="T3" fmla="*/ 0 h 434"/>
                    <a:gd name="T4" fmla="*/ 0 w 1121"/>
                    <a:gd name="T5" fmla="*/ 0 h 434"/>
                    <a:gd name="T6" fmla="*/ 0 w 1121"/>
                    <a:gd name="T7" fmla="*/ 0 h 434"/>
                    <a:gd name="T8" fmla="*/ 0 w 1121"/>
                    <a:gd name="T9" fmla="*/ 0 h 434"/>
                    <a:gd name="T10" fmla="*/ 0 w 1121"/>
                    <a:gd name="T11" fmla="*/ 0 h 434"/>
                    <a:gd name="T12" fmla="*/ 0 w 1121"/>
                    <a:gd name="T13" fmla="*/ 0 h 434"/>
                    <a:gd name="T14" fmla="*/ 0 w 1121"/>
                    <a:gd name="T15" fmla="*/ 0 h 434"/>
                    <a:gd name="T16" fmla="*/ 0 w 1121"/>
                    <a:gd name="T17" fmla="*/ 0 h 434"/>
                    <a:gd name="T18" fmla="*/ 0 w 1121"/>
                    <a:gd name="T19" fmla="*/ 0 h 434"/>
                    <a:gd name="T20" fmla="*/ 0 w 1121"/>
                    <a:gd name="T21" fmla="*/ 0 h 434"/>
                    <a:gd name="T22" fmla="*/ 0 w 1121"/>
                    <a:gd name="T23" fmla="*/ 0 h 434"/>
                    <a:gd name="T24" fmla="*/ 0 w 1121"/>
                    <a:gd name="T25" fmla="*/ 0 h 434"/>
                    <a:gd name="T26" fmla="*/ 0 w 1121"/>
                    <a:gd name="T27" fmla="*/ 0 h 434"/>
                    <a:gd name="T28" fmla="*/ 0 w 1121"/>
                    <a:gd name="T29" fmla="*/ 0 h 434"/>
                    <a:gd name="T30" fmla="*/ 0 w 1121"/>
                    <a:gd name="T31" fmla="*/ 0 h 434"/>
                    <a:gd name="T32" fmla="*/ 0 w 1121"/>
                    <a:gd name="T33" fmla="*/ 0 h 434"/>
                    <a:gd name="T34" fmla="*/ 0 w 1121"/>
                    <a:gd name="T35" fmla="*/ 0 h 434"/>
                    <a:gd name="T36" fmla="*/ 0 w 1121"/>
                    <a:gd name="T37" fmla="*/ 0 h 434"/>
                    <a:gd name="T38" fmla="*/ 0 w 1121"/>
                    <a:gd name="T39" fmla="*/ 0 h 434"/>
                    <a:gd name="T40" fmla="*/ 0 w 1121"/>
                    <a:gd name="T41" fmla="*/ 0 h 434"/>
                    <a:gd name="T42" fmla="*/ 0 w 1121"/>
                    <a:gd name="T43" fmla="*/ 0 h 434"/>
                    <a:gd name="T44" fmla="*/ 0 w 1121"/>
                    <a:gd name="T45" fmla="*/ 0 h 434"/>
                    <a:gd name="T46" fmla="*/ 0 w 1121"/>
                    <a:gd name="T47" fmla="*/ 0 h 434"/>
                    <a:gd name="T48" fmla="*/ 0 w 1121"/>
                    <a:gd name="T49" fmla="*/ 0 h 434"/>
                    <a:gd name="T50" fmla="*/ 0 w 1121"/>
                    <a:gd name="T51" fmla="*/ 0 h 434"/>
                    <a:gd name="T52" fmla="*/ 0 w 1121"/>
                    <a:gd name="T53" fmla="*/ 0 h 434"/>
                    <a:gd name="T54" fmla="*/ 0 w 1121"/>
                    <a:gd name="T55" fmla="*/ 0 h 434"/>
                    <a:gd name="T56" fmla="*/ 0 w 1121"/>
                    <a:gd name="T57" fmla="*/ 0 h 434"/>
                    <a:gd name="T58" fmla="*/ 0 w 1121"/>
                    <a:gd name="T59" fmla="*/ 0 h 434"/>
                    <a:gd name="T60" fmla="*/ 0 w 1121"/>
                    <a:gd name="T61" fmla="*/ 0 h 434"/>
                    <a:gd name="T62" fmla="*/ 0 w 1121"/>
                    <a:gd name="T63" fmla="*/ 0 h 434"/>
                    <a:gd name="T64" fmla="*/ 0 w 1121"/>
                    <a:gd name="T65" fmla="*/ 0 h 434"/>
                    <a:gd name="T66" fmla="*/ 0 w 1121"/>
                    <a:gd name="T67" fmla="*/ 0 h 434"/>
                    <a:gd name="T68" fmla="*/ 0 w 1121"/>
                    <a:gd name="T69" fmla="*/ 0 h 434"/>
                    <a:gd name="T70" fmla="*/ 0 w 1121"/>
                    <a:gd name="T71" fmla="*/ 0 h 43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21" h="434">
                      <a:moveTo>
                        <a:pt x="0" y="0"/>
                      </a:moveTo>
                      <a:lnTo>
                        <a:pt x="88" y="35"/>
                      </a:lnTo>
                      <a:lnTo>
                        <a:pt x="178" y="62"/>
                      </a:lnTo>
                      <a:lnTo>
                        <a:pt x="271" y="85"/>
                      </a:lnTo>
                      <a:lnTo>
                        <a:pt x="365" y="100"/>
                      </a:lnTo>
                      <a:lnTo>
                        <a:pt x="462" y="110"/>
                      </a:lnTo>
                      <a:lnTo>
                        <a:pt x="560" y="114"/>
                      </a:lnTo>
                      <a:lnTo>
                        <a:pt x="659" y="110"/>
                      </a:lnTo>
                      <a:lnTo>
                        <a:pt x="756" y="100"/>
                      </a:lnTo>
                      <a:lnTo>
                        <a:pt x="850" y="85"/>
                      </a:lnTo>
                      <a:lnTo>
                        <a:pt x="943" y="62"/>
                      </a:lnTo>
                      <a:lnTo>
                        <a:pt x="1034" y="35"/>
                      </a:lnTo>
                      <a:lnTo>
                        <a:pt x="1121" y="0"/>
                      </a:lnTo>
                      <a:lnTo>
                        <a:pt x="1121" y="193"/>
                      </a:lnTo>
                      <a:lnTo>
                        <a:pt x="1118" y="233"/>
                      </a:lnTo>
                      <a:lnTo>
                        <a:pt x="1109" y="269"/>
                      </a:lnTo>
                      <a:lnTo>
                        <a:pt x="1094" y="304"/>
                      </a:lnTo>
                      <a:lnTo>
                        <a:pt x="1074" y="335"/>
                      </a:lnTo>
                      <a:lnTo>
                        <a:pt x="1050" y="363"/>
                      </a:lnTo>
                      <a:lnTo>
                        <a:pt x="1022" y="387"/>
                      </a:lnTo>
                      <a:lnTo>
                        <a:pt x="991" y="407"/>
                      </a:lnTo>
                      <a:lnTo>
                        <a:pt x="957" y="421"/>
                      </a:lnTo>
                      <a:lnTo>
                        <a:pt x="920" y="431"/>
                      </a:lnTo>
                      <a:lnTo>
                        <a:pt x="880" y="434"/>
                      </a:lnTo>
                      <a:lnTo>
                        <a:pt x="240" y="434"/>
                      </a:lnTo>
                      <a:lnTo>
                        <a:pt x="202" y="431"/>
                      </a:lnTo>
                      <a:lnTo>
                        <a:pt x="165" y="421"/>
                      </a:lnTo>
                      <a:lnTo>
                        <a:pt x="131" y="407"/>
                      </a:lnTo>
                      <a:lnTo>
                        <a:pt x="100" y="387"/>
                      </a:lnTo>
                      <a:lnTo>
                        <a:pt x="71" y="363"/>
                      </a:lnTo>
                      <a:lnTo>
                        <a:pt x="47" y="335"/>
                      </a:lnTo>
                      <a:lnTo>
                        <a:pt x="28" y="304"/>
                      </a:lnTo>
                      <a:lnTo>
                        <a:pt x="13" y="269"/>
                      </a:lnTo>
                      <a:lnTo>
                        <a:pt x="4" y="233"/>
                      </a:lnTo>
                      <a:lnTo>
                        <a:pt x="0" y="1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FB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38" name="Freeform 255"/>
                <p:cNvSpPr>
                  <a:spLocks noEditPoints="1"/>
                </p:cNvSpPr>
                <p:nvPr/>
              </p:nvSpPr>
              <p:spPr bwMode="auto">
                <a:xfrm>
                  <a:off x="10002" y="1607"/>
                  <a:ext cx="256" cy="256"/>
                </a:xfrm>
                <a:custGeom>
                  <a:avLst/>
                  <a:gdLst>
                    <a:gd name="T0" fmla="*/ 0 w 2562"/>
                    <a:gd name="T1" fmla="*/ 0 h 2561"/>
                    <a:gd name="T2" fmla="*/ 0 w 2562"/>
                    <a:gd name="T3" fmla="*/ 0 h 2561"/>
                    <a:gd name="T4" fmla="*/ 0 w 2562"/>
                    <a:gd name="T5" fmla="*/ 0 h 2561"/>
                    <a:gd name="T6" fmla="*/ 0 w 2562"/>
                    <a:gd name="T7" fmla="*/ 0 h 2561"/>
                    <a:gd name="T8" fmla="*/ 0 w 2562"/>
                    <a:gd name="T9" fmla="*/ 0 h 2561"/>
                    <a:gd name="T10" fmla="*/ 0 w 2562"/>
                    <a:gd name="T11" fmla="*/ 0 h 2561"/>
                    <a:gd name="T12" fmla="*/ 0 w 2562"/>
                    <a:gd name="T13" fmla="*/ 0 h 2561"/>
                    <a:gd name="T14" fmla="*/ 0 w 2562"/>
                    <a:gd name="T15" fmla="*/ 0 h 2561"/>
                    <a:gd name="T16" fmla="*/ 0 w 2562"/>
                    <a:gd name="T17" fmla="*/ 0 h 2561"/>
                    <a:gd name="T18" fmla="*/ 0 w 2562"/>
                    <a:gd name="T19" fmla="*/ 0 h 2561"/>
                    <a:gd name="T20" fmla="*/ 0 w 2562"/>
                    <a:gd name="T21" fmla="*/ 0 h 2561"/>
                    <a:gd name="T22" fmla="*/ 0 w 2562"/>
                    <a:gd name="T23" fmla="*/ 0 h 2561"/>
                    <a:gd name="T24" fmla="*/ 0 w 2562"/>
                    <a:gd name="T25" fmla="*/ 0 h 2561"/>
                    <a:gd name="T26" fmla="*/ 0 w 2562"/>
                    <a:gd name="T27" fmla="*/ 0 h 2561"/>
                    <a:gd name="T28" fmla="*/ 0 w 2562"/>
                    <a:gd name="T29" fmla="*/ 0 h 2561"/>
                    <a:gd name="T30" fmla="*/ 0 w 2562"/>
                    <a:gd name="T31" fmla="*/ 0 h 2561"/>
                    <a:gd name="T32" fmla="*/ 0 w 2562"/>
                    <a:gd name="T33" fmla="*/ 0 h 2561"/>
                    <a:gd name="T34" fmla="*/ 0 w 2562"/>
                    <a:gd name="T35" fmla="*/ 0 h 2561"/>
                    <a:gd name="T36" fmla="*/ 0 w 2562"/>
                    <a:gd name="T37" fmla="*/ 0 h 2561"/>
                    <a:gd name="T38" fmla="*/ 0 w 2562"/>
                    <a:gd name="T39" fmla="*/ 0 h 2561"/>
                    <a:gd name="T40" fmla="*/ 0 w 2562"/>
                    <a:gd name="T41" fmla="*/ 0 h 2561"/>
                    <a:gd name="T42" fmla="*/ 0 w 2562"/>
                    <a:gd name="T43" fmla="*/ 0 h 2561"/>
                    <a:gd name="T44" fmla="*/ 0 w 2562"/>
                    <a:gd name="T45" fmla="*/ 0 h 2561"/>
                    <a:gd name="T46" fmla="*/ 0 w 2562"/>
                    <a:gd name="T47" fmla="*/ 0 h 2561"/>
                    <a:gd name="T48" fmla="*/ 0 w 2562"/>
                    <a:gd name="T49" fmla="*/ 0 h 2561"/>
                    <a:gd name="T50" fmla="*/ 0 w 2562"/>
                    <a:gd name="T51" fmla="*/ 0 h 2561"/>
                    <a:gd name="T52" fmla="*/ 0 w 2562"/>
                    <a:gd name="T53" fmla="*/ 0 h 2561"/>
                    <a:gd name="T54" fmla="*/ 0 w 2562"/>
                    <a:gd name="T55" fmla="*/ 0 h 2561"/>
                    <a:gd name="T56" fmla="*/ 0 w 2562"/>
                    <a:gd name="T57" fmla="*/ 0 h 2561"/>
                    <a:gd name="T58" fmla="*/ 0 w 2562"/>
                    <a:gd name="T59" fmla="*/ 0 h 2561"/>
                    <a:gd name="T60" fmla="*/ 0 w 2562"/>
                    <a:gd name="T61" fmla="*/ 0 h 2561"/>
                    <a:gd name="T62" fmla="*/ 0 w 2562"/>
                    <a:gd name="T63" fmla="*/ 0 h 2561"/>
                    <a:gd name="T64" fmla="*/ 0 w 2562"/>
                    <a:gd name="T65" fmla="*/ 0 h 2561"/>
                    <a:gd name="T66" fmla="*/ 0 w 2562"/>
                    <a:gd name="T67" fmla="*/ 0 h 2561"/>
                    <a:gd name="T68" fmla="*/ 0 w 2562"/>
                    <a:gd name="T69" fmla="*/ 0 h 2561"/>
                    <a:gd name="T70" fmla="*/ 0 w 2562"/>
                    <a:gd name="T71" fmla="*/ 0 h 2561"/>
                    <a:gd name="T72" fmla="*/ 0 w 2562"/>
                    <a:gd name="T73" fmla="*/ 0 h 2561"/>
                    <a:gd name="T74" fmla="*/ 0 w 2562"/>
                    <a:gd name="T75" fmla="*/ 0 h 2561"/>
                    <a:gd name="T76" fmla="*/ 0 w 2562"/>
                    <a:gd name="T77" fmla="*/ 0 h 2561"/>
                    <a:gd name="T78" fmla="*/ 0 w 2562"/>
                    <a:gd name="T79" fmla="*/ 0 h 2561"/>
                    <a:gd name="T80" fmla="*/ 0 w 2562"/>
                    <a:gd name="T81" fmla="*/ 0 h 2561"/>
                    <a:gd name="T82" fmla="*/ 0 w 2562"/>
                    <a:gd name="T83" fmla="*/ 0 h 2561"/>
                    <a:gd name="T84" fmla="*/ 0 w 2562"/>
                    <a:gd name="T85" fmla="*/ 0 h 2561"/>
                    <a:gd name="T86" fmla="*/ 0 w 2562"/>
                    <a:gd name="T87" fmla="*/ 0 h 2561"/>
                    <a:gd name="T88" fmla="*/ 0 w 2562"/>
                    <a:gd name="T89" fmla="*/ 0 h 2561"/>
                    <a:gd name="T90" fmla="*/ 0 w 2562"/>
                    <a:gd name="T91" fmla="*/ 0 h 2561"/>
                    <a:gd name="T92" fmla="*/ 0 w 2562"/>
                    <a:gd name="T93" fmla="*/ 0 h 2561"/>
                    <a:gd name="T94" fmla="*/ 0 w 2562"/>
                    <a:gd name="T95" fmla="*/ 0 h 2561"/>
                    <a:gd name="T96" fmla="*/ 0 w 2562"/>
                    <a:gd name="T97" fmla="*/ 0 h 2561"/>
                    <a:gd name="T98" fmla="*/ 0 w 2562"/>
                    <a:gd name="T99" fmla="*/ 0 h 2561"/>
                    <a:gd name="T100" fmla="*/ 0 w 2562"/>
                    <a:gd name="T101" fmla="*/ 0 h 2561"/>
                    <a:gd name="T102" fmla="*/ 0 w 2562"/>
                    <a:gd name="T103" fmla="*/ 0 h 2561"/>
                    <a:gd name="T104" fmla="*/ 0 w 2562"/>
                    <a:gd name="T105" fmla="*/ 0 h 2561"/>
                    <a:gd name="T106" fmla="*/ 0 w 2562"/>
                    <a:gd name="T107" fmla="*/ 0 h 2561"/>
                    <a:gd name="T108" fmla="*/ 0 w 2562"/>
                    <a:gd name="T109" fmla="*/ 0 h 2561"/>
                    <a:gd name="T110" fmla="*/ 0 w 2562"/>
                    <a:gd name="T111" fmla="*/ 0 h 2561"/>
                    <a:gd name="T112" fmla="*/ 0 w 2562"/>
                    <a:gd name="T113" fmla="*/ 0 h 2561"/>
                    <a:gd name="T114" fmla="*/ 0 w 2562"/>
                    <a:gd name="T115" fmla="*/ 0 h 2561"/>
                    <a:gd name="T116" fmla="*/ 0 w 2562"/>
                    <a:gd name="T117" fmla="*/ 0 h 2561"/>
                    <a:gd name="T118" fmla="*/ 0 w 2562"/>
                    <a:gd name="T119" fmla="*/ 0 h 2561"/>
                    <a:gd name="T120" fmla="*/ 0 w 2562"/>
                    <a:gd name="T121" fmla="*/ 0 h 2561"/>
                    <a:gd name="T122" fmla="*/ 0 w 2562"/>
                    <a:gd name="T123" fmla="*/ 0 h 256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562" h="2561">
                      <a:moveTo>
                        <a:pt x="960" y="1441"/>
                      </a:moveTo>
                      <a:lnTo>
                        <a:pt x="960" y="2185"/>
                      </a:lnTo>
                      <a:lnTo>
                        <a:pt x="1022" y="2204"/>
                      </a:lnTo>
                      <a:lnTo>
                        <a:pt x="1084" y="2220"/>
                      </a:lnTo>
                      <a:lnTo>
                        <a:pt x="1148" y="2231"/>
                      </a:lnTo>
                      <a:lnTo>
                        <a:pt x="1214" y="2238"/>
                      </a:lnTo>
                      <a:lnTo>
                        <a:pt x="1280" y="2240"/>
                      </a:lnTo>
                      <a:lnTo>
                        <a:pt x="1347" y="2238"/>
                      </a:lnTo>
                      <a:lnTo>
                        <a:pt x="1413" y="2231"/>
                      </a:lnTo>
                      <a:lnTo>
                        <a:pt x="1477" y="2220"/>
                      </a:lnTo>
                      <a:lnTo>
                        <a:pt x="1540" y="2204"/>
                      </a:lnTo>
                      <a:lnTo>
                        <a:pt x="1600" y="2185"/>
                      </a:lnTo>
                      <a:lnTo>
                        <a:pt x="1600" y="1441"/>
                      </a:lnTo>
                      <a:lnTo>
                        <a:pt x="1441" y="1600"/>
                      </a:lnTo>
                      <a:lnTo>
                        <a:pt x="1361" y="1441"/>
                      </a:lnTo>
                      <a:lnTo>
                        <a:pt x="1201" y="1600"/>
                      </a:lnTo>
                      <a:lnTo>
                        <a:pt x="960" y="1441"/>
                      </a:lnTo>
                      <a:close/>
                      <a:moveTo>
                        <a:pt x="1280" y="320"/>
                      </a:moveTo>
                      <a:lnTo>
                        <a:pt x="1202" y="323"/>
                      </a:lnTo>
                      <a:lnTo>
                        <a:pt x="1125" y="333"/>
                      </a:lnTo>
                      <a:lnTo>
                        <a:pt x="1050" y="348"/>
                      </a:lnTo>
                      <a:lnTo>
                        <a:pt x="977" y="369"/>
                      </a:lnTo>
                      <a:lnTo>
                        <a:pt x="907" y="396"/>
                      </a:lnTo>
                      <a:lnTo>
                        <a:pt x="839" y="428"/>
                      </a:lnTo>
                      <a:lnTo>
                        <a:pt x="775" y="464"/>
                      </a:lnTo>
                      <a:lnTo>
                        <a:pt x="713" y="506"/>
                      </a:lnTo>
                      <a:lnTo>
                        <a:pt x="656" y="552"/>
                      </a:lnTo>
                      <a:lnTo>
                        <a:pt x="602" y="602"/>
                      </a:lnTo>
                      <a:lnTo>
                        <a:pt x="552" y="656"/>
                      </a:lnTo>
                      <a:lnTo>
                        <a:pt x="506" y="713"/>
                      </a:lnTo>
                      <a:lnTo>
                        <a:pt x="464" y="775"/>
                      </a:lnTo>
                      <a:lnTo>
                        <a:pt x="427" y="839"/>
                      </a:lnTo>
                      <a:lnTo>
                        <a:pt x="396" y="907"/>
                      </a:lnTo>
                      <a:lnTo>
                        <a:pt x="369" y="977"/>
                      </a:lnTo>
                      <a:lnTo>
                        <a:pt x="348" y="1050"/>
                      </a:lnTo>
                      <a:lnTo>
                        <a:pt x="333" y="1125"/>
                      </a:lnTo>
                      <a:lnTo>
                        <a:pt x="323" y="1202"/>
                      </a:lnTo>
                      <a:lnTo>
                        <a:pt x="320" y="1280"/>
                      </a:lnTo>
                      <a:lnTo>
                        <a:pt x="323" y="1357"/>
                      </a:lnTo>
                      <a:lnTo>
                        <a:pt x="333" y="1433"/>
                      </a:lnTo>
                      <a:lnTo>
                        <a:pt x="347" y="1505"/>
                      </a:lnTo>
                      <a:lnTo>
                        <a:pt x="367" y="1576"/>
                      </a:lnTo>
                      <a:lnTo>
                        <a:pt x="392" y="1645"/>
                      </a:lnTo>
                      <a:lnTo>
                        <a:pt x="422" y="1711"/>
                      </a:lnTo>
                      <a:lnTo>
                        <a:pt x="458" y="1774"/>
                      </a:lnTo>
                      <a:lnTo>
                        <a:pt x="497" y="1835"/>
                      </a:lnTo>
                      <a:lnTo>
                        <a:pt x="541" y="1891"/>
                      </a:lnTo>
                      <a:lnTo>
                        <a:pt x="589" y="1945"/>
                      </a:lnTo>
                      <a:lnTo>
                        <a:pt x="640" y="1994"/>
                      </a:lnTo>
                      <a:lnTo>
                        <a:pt x="695" y="2040"/>
                      </a:lnTo>
                      <a:lnTo>
                        <a:pt x="754" y="2082"/>
                      </a:lnTo>
                      <a:lnTo>
                        <a:pt x="816" y="2119"/>
                      </a:lnTo>
                      <a:lnTo>
                        <a:pt x="881" y="2153"/>
                      </a:lnTo>
                      <a:lnTo>
                        <a:pt x="881" y="1280"/>
                      </a:lnTo>
                      <a:lnTo>
                        <a:pt x="1201" y="1441"/>
                      </a:lnTo>
                      <a:lnTo>
                        <a:pt x="1361" y="1280"/>
                      </a:lnTo>
                      <a:lnTo>
                        <a:pt x="1441" y="1441"/>
                      </a:lnTo>
                      <a:lnTo>
                        <a:pt x="1681" y="1280"/>
                      </a:lnTo>
                      <a:lnTo>
                        <a:pt x="1681" y="2153"/>
                      </a:lnTo>
                      <a:lnTo>
                        <a:pt x="1745" y="2119"/>
                      </a:lnTo>
                      <a:lnTo>
                        <a:pt x="1807" y="2082"/>
                      </a:lnTo>
                      <a:lnTo>
                        <a:pt x="1866" y="2040"/>
                      </a:lnTo>
                      <a:lnTo>
                        <a:pt x="1922" y="1994"/>
                      </a:lnTo>
                      <a:lnTo>
                        <a:pt x="1973" y="1945"/>
                      </a:lnTo>
                      <a:lnTo>
                        <a:pt x="2021" y="1891"/>
                      </a:lnTo>
                      <a:lnTo>
                        <a:pt x="2064" y="1835"/>
                      </a:lnTo>
                      <a:lnTo>
                        <a:pt x="2104" y="1774"/>
                      </a:lnTo>
                      <a:lnTo>
                        <a:pt x="2138" y="1711"/>
                      </a:lnTo>
                      <a:lnTo>
                        <a:pt x="2169" y="1645"/>
                      </a:lnTo>
                      <a:lnTo>
                        <a:pt x="2195" y="1576"/>
                      </a:lnTo>
                      <a:lnTo>
                        <a:pt x="2215" y="1505"/>
                      </a:lnTo>
                      <a:lnTo>
                        <a:pt x="2229" y="1433"/>
                      </a:lnTo>
                      <a:lnTo>
                        <a:pt x="2238" y="1357"/>
                      </a:lnTo>
                      <a:lnTo>
                        <a:pt x="2241" y="1280"/>
                      </a:lnTo>
                      <a:lnTo>
                        <a:pt x="2238" y="1202"/>
                      </a:lnTo>
                      <a:lnTo>
                        <a:pt x="2228" y="1125"/>
                      </a:lnTo>
                      <a:lnTo>
                        <a:pt x="2214" y="1050"/>
                      </a:lnTo>
                      <a:lnTo>
                        <a:pt x="2192" y="977"/>
                      </a:lnTo>
                      <a:lnTo>
                        <a:pt x="2166" y="907"/>
                      </a:lnTo>
                      <a:lnTo>
                        <a:pt x="2134" y="839"/>
                      </a:lnTo>
                      <a:lnTo>
                        <a:pt x="2097" y="775"/>
                      </a:lnTo>
                      <a:lnTo>
                        <a:pt x="2056" y="713"/>
                      </a:lnTo>
                      <a:lnTo>
                        <a:pt x="2010" y="656"/>
                      </a:lnTo>
                      <a:lnTo>
                        <a:pt x="1960" y="602"/>
                      </a:lnTo>
                      <a:lnTo>
                        <a:pt x="1906" y="552"/>
                      </a:lnTo>
                      <a:lnTo>
                        <a:pt x="1848" y="506"/>
                      </a:lnTo>
                      <a:lnTo>
                        <a:pt x="1787" y="464"/>
                      </a:lnTo>
                      <a:lnTo>
                        <a:pt x="1722" y="428"/>
                      </a:lnTo>
                      <a:lnTo>
                        <a:pt x="1655" y="396"/>
                      </a:lnTo>
                      <a:lnTo>
                        <a:pt x="1585" y="369"/>
                      </a:lnTo>
                      <a:lnTo>
                        <a:pt x="1512" y="348"/>
                      </a:lnTo>
                      <a:lnTo>
                        <a:pt x="1437" y="333"/>
                      </a:lnTo>
                      <a:lnTo>
                        <a:pt x="1360" y="323"/>
                      </a:lnTo>
                      <a:lnTo>
                        <a:pt x="1280" y="320"/>
                      </a:lnTo>
                      <a:close/>
                      <a:moveTo>
                        <a:pt x="1280" y="0"/>
                      </a:moveTo>
                      <a:lnTo>
                        <a:pt x="1372" y="3"/>
                      </a:lnTo>
                      <a:lnTo>
                        <a:pt x="1462" y="13"/>
                      </a:lnTo>
                      <a:lnTo>
                        <a:pt x="1549" y="28"/>
                      </a:lnTo>
                      <a:lnTo>
                        <a:pt x="1635" y="49"/>
                      </a:lnTo>
                      <a:lnTo>
                        <a:pt x="1718" y="76"/>
                      </a:lnTo>
                      <a:lnTo>
                        <a:pt x="1799" y="110"/>
                      </a:lnTo>
                      <a:lnTo>
                        <a:pt x="1877" y="147"/>
                      </a:lnTo>
                      <a:lnTo>
                        <a:pt x="1952" y="190"/>
                      </a:lnTo>
                      <a:lnTo>
                        <a:pt x="2023" y="237"/>
                      </a:lnTo>
                      <a:lnTo>
                        <a:pt x="2092" y="289"/>
                      </a:lnTo>
                      <a:lnTo>
                        <a:pt x="2155" y="345"/>
                      </a:lnTo>
                      <a:lnTo>
                        <a:pt x="2216" y="406"/>
                      </a:lnTo>
                      <a:lnTo>
                        <a:pt x="2272" y="470"/>
                      </a:lnTo>
                      <a:lnTo>
                        <a:pt x="2324" y="538"/>
                      </a:lnTo>
                      <a:lnTo>
                        <a:pt x="2372" y="610"/>
                      </a:lnTo>
                      <a:lnTo>
                        <a:pt x="2415" y="685"/>
                      </a:lnTo>
                      <a:lnTo>
                        <a:pt x="2452" y="762"/>
                      </a:lnTo>
                      <a:lnTo>
                        <a:pt x="2485" y="844"/>
                      </a:lnTo>
                      <a:lnTo>
                        <a:pt x="2512" y="926"/>
                      </a:lnTo>
                      <a:lnTo>
                        <a:pt x="2534" y="1012"/>
                      </a:lnTo>
                      <a:lnTo>
                        <a:pt x="2549" y="1100"/>
                      </a:lnTo>
                      <a:lnTo>
                        <a:pt x="2559" y="1190"/>
                      </a:lnTo>
                      <a:lnTo>
                        <a:pt x="2562" y="1280"/>
                      </a:lnTo>
                      <a:lnTo>
                        <a:pt x="2559" y="1372"/>
                      </a:lnTo>
                      <a:lnTo>
                        <a:pt x="2549" y="1462"/>
                      </a:lnTo>
                      <a:lnTo>
                        <a:pt x="2534" y="1549"/>
                      </a:lnTo>
                      <a:lnTo>
                        <a:pt x="2512" y="1635"/>
                      </a:lnTo>
                      <a:lnTo>
                        <a:pt x="2485" y="1718"/>
                      </a:lnTo>
                      <a:lnTo>
                        <a:pt x="2452" y="1798"/>
                      </a:lnTo>
                      <a:lnTo>
                        <a:pt x="2415" y="1877"/>
                      </a:lnTo>
                      <a:lnTo>
                        <a:pt x="2372" y="1952"/>
                      </a:lnTo>
                      <a:lnTo>
                        <a:pt x="2324" y="2023"/>
                      </a:lnTo>
                      <a:lnTo>
                        <a:pt x="2272" y="2090"/>
                      </a:lnTo>
                      <a:lnTo>
                        <a:pt x="2216" y="2155"/>
                      </a:lnTo>
                      <a:lnTo>
                        <a:pt x="2155" y="2215"/>
                      </a:lnTo>
                      <a:lnTo>
                        <a:pt x="2092" y="2272"/>
                      </a:lnTo>
                      <a:lnTo>
                        <a:pt x="2023" y="2324"/>
                      </a:lnTo>
                      <a:lnTo>
                        <a:pt x="1952" y="2372"/>
                      </a:lnTo>
                      <a:lnTo>
                        <a:pt x="1877" y="2414"/>
                      </a:lnTo>
                      <a:lnTo>
                        <a:pt x="1799" y="2452"/>
                      </a:lnTo>
                      <a:lnTo>
                        <a:pt x="1718" y="2484"/>
                      </a:lnTo>
                      <a:lnTo>
                        <a:pt x="1635" y="2511"/>
                      </a:lnTo>
                      <a:lnTo>
                        <a:pt x="1549" y="2533"/>
                      </a:lnTo>
                      <a:lnTo>
                        <a:pt x="1462" y="2549"/>
                      </a:lnTo>
                      <a:lnTo>
                        <a:pt x="1372" y="2558"/>
                      </a:lnTo>
                      <a:lnTo>
                        <a:pt x="1280" y="2561"/>
                      </a:lnTo>
                      <a:lnTo>
                        <a:pt x="1190" y="2558"/>
                      </a:lnTo>
                      <a:lnTo>
                        <a:pt x="1100" y="2549"/>
                      </a:lnTo>
                      <a:lnTo>
                        <a:pt x="1012" y="2533"/>
                      </a:lnTo>
                      <a:lnTo>
                        <a:pt x="927" y="2511"/>
                      </a:lnTo>
                      <a:lnTo>
                        <a:pt x="844" y="2484"/>
                      </a:lnTo>
                      <a:lnTo>
                        <a:pt x="762" y="2452"/>
                      </a:lnTo>
                      <a:lnTo>
                        <a:pt x="685" y="2414"/>
                      </a:lnTo>
                      <a:lnTo>
                        <a:pt x="610" y="2372"/>
                      </a:lnTo>
                      <a:lnTo>
                        <a:pt x="539" y="2324"/>
                      </a:lnTo>
                      <a:lnTo>
                        <a:pt x="470" y="2272"/>
                      </a:lnTo>
                      <a:lnTo>
                        <a:pt x="406" y="2215"/>
                      </a:lnTo>
                      <a:lnTo>
                        <a:pt x="345" y="2155"/>
                      </a:lnTo>
                      <a:lnTo>
                        <a:pt x="289" y="2090"/>
                      </a:lnTo>
                      <a:lnTo>
                        <a:pt x="237" y="2023"/>
                      </a:lnTo>
                      <a:lnTo>
                        <a:pt x="190" y="1952"/>
                      </a:lnTo>
                      <a:lnTo>
                        <a:pt x="147" y="1877"/>
                      </a:lnTo>
                      <a:lnTo>
                        <a:pt x="109" y="1798"/>
                      </a:lnTo>
                      <a:lnTo>
                        <a:pt x="76" y="1718"/>
                      </a:lnTo>
                      <a:lnTo>
                        <a:pt x="49" y="1635"/>
                      </a:lnTo>
                      <a:lnTo>
                        <a:pt x="28" y="1549"/>
                      </a:lnTo>
                      <a:lnTo>
                        <a:pt x="13" y="1462"/>
                      </a:lnTo>
                      <a:lnTo>
                        <a:pt x="3" y="1372"/>
                      </a:lnTo>
                      <a:lnTo>
                        <a:pt x="0" y="1280"/>
                      </a:lnTo>
                      <a:lnTo>
                        <a:pt x="3" y="1190"/>
                      </a:lnTo>
                      <a:lnTo>
                        <a:pt x="13" y="1100"/>
                      </a:lnTo>
                      <a:lnTo>
                        <a:pt x="28" y="1012"/>
                      </a:lnTo>
                      <a:lnTo>
                        <a:pt x="49" y="926"/>
                      </a:lnTo>
                      <a:lnTo>
                        <a:pt x="76" y="844"/>
                      </a:lnTo>
                      <a:lnTo>
                        <a:pt x="109" y="762"/>
                      </a:lnTo>
                      <a:lnTo>
                        <a:pt x="147" y="685"/>
                      </a:lnTo>
                      <a:lnTo>
                        <a:pt x="190" y="610"/>
                      </a:lnTo>
                      <a:lnTo>
                        <a:pt x="237" y="538"/>
                      </a:lnTo>
                      <a:lnTo>
                        <a:pt x="289" y="470"/>
                      </a:lnTo>
                      <a:lnTo>
                        <a:pt x="345" y="406"/>
                      </a:lnTo>
                      <a:lnTo>
                        <a:pt x="406" y="345"/>
                      </a:lnTo>
                      <a:lnTo>
                        <a:pt x="470" y="289"/>
                      </a:lnTo>
                      <a:lnTo>
                        <a:pt x="539" y="237"/>
                      </a:lnTo>
                      <a:lnTo>
                        <a:pt x="610" y="190"/>
                      </a:lnTo>
                      <a:lnTo>
                        <a:pt x="685" y="147"/>
                      </a:lnTo>
                      <a:lnTo>
                        <a:pt x="762" y="110"/>
                      </a:lnTo>
                      <a:lnTo>
                        <a:pt x="844" y="76"/>
                      </a:lnTo>
                      <a:lnTo>
                        <a:pt x="927" y="49"/>
                      </a:lnTo>
                      <a:lnTo>
                        <a:pt x="1012" y="28"/>
                      </a:lnTo>
                      <a:lnTo>
                        <a:pt x="1100" y="13"/>
                      </a:lnTo>
                      <a:lnTo>
                        <a:pt x="1190" y="3"/>
                      </a:lnTo>
                      <a:lnTo>
                        <a:pt x="1280" y="0"/>
                      </a:lnTo>
                      <a:close/>
                    </a:path>
                  </a:pathLst>
                </a:custGeom>
                <a:solidFill>
                  <a:srgbClr val="2FB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39" name="Freeform 256"/>
                <p:cNvSpPr>
                  <a:spLocks/>
                </p:cNvSpPr>
                <p:nvPr/>
              </p:nvSpPr>
              <p:spPr bwMode="auto">
                <a:xfrm>
                  <a:off x="10106" y="1919"/>
                  <a:ext cx="48" cy="24"/>
                </a:xfrm>
                <a:custGeom>
                  <a:avLst/>
                  <a:gdLst>
                    <a:gd name="T0" fmla="*/ 0 w 480"/>
                    <a:gd name="T1" fmla="*/ 0 h 241"/>
                    <a:gd name="T2" fmla="*/ 0 w 480"/>
                    <a:gd name="T3" fmla="*/ 0 h 241"/>
                    <a:gd name="T4" fmla="*/ 0 w 480"/>
                    <a:gd name="T5" fmla="*/ 0 h 241"/>
                    <a:gd name="T6" fmla="*/ 0 w 480"/>
                    <a:gd name="T7" fmla="*/ 0 h 241"/>
                    <a:gd name="T8" fmla="*/ 0 w 480"/>
                    <a:gd name="T9" fmla="*/ 0 h 241"/>
                    <a:gd name="T10" fmla="*/ 0 w 480"/>
                    <a:gd name="T11" fmla="*/ 0 h 241"/>
                    <a:gd name="T12" fmla="*/ 0 w 480"/>
                    <a:gd name="T13" fmla="*/ 0 h 241"/>
                    <a:gd name="T14" fmla="*/ 0 w 480"/>
                    <a:gd name="T15" fmla="*/ 0 h 241"/>
                    <a:gd name="T16" fmla="*/ 0 w 480"/>
                    <a:gd name="T17" fmla="*/ 0 h 241"/>
                    <a:gd name="T18" fmla="*/ 0 w 480"/>
                    <a:gd name="T19" fmla="*/ 0 h 241"/>
                    <a:gd name="T20" fmla="*/ 0 w 480"/>
                    <a:gd name="T21" fmla="*/ 0 h 241"/>
                    <a:gd name="T22" fmla="*/ 0 w 480"/>
                    <a:gd name="T23" fmla="*/ 0 h 241"/>
                    <a:gd name="T24" fmla="*/ 0 w 480"/>
                    <a:gd name="T25" fmla="*/ 0 h 241"/>
                    <a:gd name="T26" fmla="*/ 0 w 480"/>
                    <a:gd name="T27" fmla="*/ 0 h 241"/>
                    <a:gd name="T28" fmla="*/ 0 w 480"/>
                    <a:gd name="T29" fmla="*/ 0 h 241"/>
                    <a:gd name="T30" fmla="*/ 0 w 480"/>
                    <a:gd name="T31" fmla="*/ 0 h 241"/>
                    <a:gd name="T32" fmla="*/ 0 w 480"/>
                    <a:gd name="T33" fmla="*/ 0 h 241"/>
                    <a:gd name="T34" fmla="*/ 0 w 480"/>
                    <a:gd name="T35" fmla="*/ 0 h 241"/>
                    <a:gd name="T36" fmla="*/ 0 w 480"/>
                    <a:gd name="T37" fmla="*/ 0 h 241"/>
                    <a:gd name="T38" fmla="*/ 0 w 480"/>
                    <a:gd name="T39" fmla="*/ 0 h 241"/>
                    <a:gd name="T40" fmla="*/ 0 w 480"/>
                    <a:gd name="T41" fmla="*/ 0 h 241"/>
                    <a:gd name="T42" fmla="*/ 0 w 480"/>
                    <a:gd name="T43" fmla="*/ 0 h 24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80" h="241">
                      <a:moveTo>
                        <a:pt x="0" y="0"/>
                      </a:moveTo>
                      <a:lnTo>
                        <a:pt x="480" y="0"/>
                      </a:lnTo>
                      <a:lnTo>
                        <a:pt x="477" y="40"/>
                      </a:lnTo>
                      <a:lnTo>
                        <a:pt x="468" y="76"/>
                      </a:lnTo>
                      <a:lnTo>
                        <a:pt x="453" y="111"/>
                      </a:lnTo>
                      <a:lnTo>
                        <a:pt x="433" y="143"/>
                      </a:lnTo>
                      <a:lnTo>
                        <a:pt x="409" y="170"/>
                      </a:lnTo>
                      <a:lnTo>
                        <a:pt x="381" y="194"/>
                      </a:lnTo>
                      <a:lnTo>
                        <a:pt x="350" y="214"/>
                      </a:lnTo>
                      <a:lnTo>
                        <a:pt x="315" y="228"/>
                      </a:lnTo>
                      <a:lnTo>
                        <a:pt x="278" y="238"/>
                      </a:lnTo>
                      <a:lnTo>
                        <a:pt x="239" y="241"/>
                      </a:lnTo>
                      <a:lnTo>
                        <a:pt x="201" y="238"/>
                      </a:lnTo>
                      <a:lnTo>
                        <a:pt x="164" y="228"/>
                      </a:lnTo>
                      <a:lnTo>
                        <a:pt x="129" y="214"/>
                      </a:lnTo>
                      <a:lnTo>
                        <a:pt x="98" y="194"/>
                      </a:lnTo>
                      <a:lnTo>
                        <a:pt x="69" y="170"/>
                      </a:lnTo>
                      <a:lnTo>
                        <a:pt x="45" y="143"/>
                      </a:lnTo>
                      <a:lnTo>
                        <a:pt x="27" y="111"/>
                      </a:lnTo>
                      <a:lnTo>
                        <a:pt x="12" y="76"/>
                      </a:lnTo>
                      <a:lnTo>
                        <a:pt x="3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FB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sp>
          <p:nvSpPr>
            <p:cNvPr id="134" name="Text Box 49"/>
            <p:cNvSpPr txBox="1">
              <a:spLocks noChangeArrowheads="1"/>
            </p:cNvSpPr>
            <p:nvPr/>
          </p:nvSpPr>
          <p:spPr bwMode="auto">
            <a:xfrm>
              <a:off x="705" y="3162"/>
              <a:ext cx="6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0350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10350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10350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10350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10350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10350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10350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10350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10350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dirty="0"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핵심요원</a:t>
              </a:r>
              <a:r>
                <a:rPr lang="ko-KR" altLang="en-US" sz="1000" b="1" dirty="0"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b="1" dirty="0"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기술이전</a:t>
              </a:r>
            </a:p>
          </p:txBody>
        </p:sp>
      </p:grp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60" y="6060360"/>
            <a:ext cx="1106777" cy="1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24" y="6043378"/>
            <a:ext cx="846622" cy="216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5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06" y="5557135"/>
            <a:ext cx="363783" cy="5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기술이전 절차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개발 전 단계에 걸쳐 단계별로 필요한 모든 기술을 고객사에 이전합니다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고객사와 협의를 통해 기술이전 대상을 선정하고 단계별 기술이전을 수행합니다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단계별 기술이전 절차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기술이전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95794"/>
              </p:ext>
            </p:extLst>
          </p:nvPr>
        </p:nvGraphicFramePr>
        <p:xfrm>
          <a:off x="413885" y="2078471"/>
          <a:ext cx="9101138" cy="4361168"/>
        </p:xfrm>
        <a:graphic>
          <a:graphicData uri="http://schemas.openxmlformats.org/drawingml/2006/table">
            <a:tbl>
              <a:tblPr/>
              <a:tblGrid>
                <a:gridCol w="134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9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0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기술이전 절차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"/>
                        <a:tabLst/>
                      </a:pPr>
                      <a:endParaRPr kumimoji="0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이전 대상 기술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어플리케이션 프로그램 설계 이해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각각의 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설계 이해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아키텍처 구조 설계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프레임워크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개발지원 도구 활용법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응용프로그램 운영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장애관리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복구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운영자 지침서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통합 시스템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이전 방법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시스템 분석과 상세설계 단계 시 공동참여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Source Code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제공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단계별 절차에 대한 개발교육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교육훈련 과정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공동 개발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 indent="-952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프로젝트팀과 공동으로 운영자 매뉴얼 작성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교육훈련 과정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고객사 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IT 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운영요원에게 기술자료 제공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8" name="Group 21"/>
          <p:cNvGrpSpPr>
            <a:grpSpLocks/>
          </p:cNvGrpSpPr>
          <p:nvPr/>
        </p:nvGrpSpPr>
        <p:grpSpPr bwMode="auto">
          <a:xfrm>
            <a:off x="4036565" y="2862090"/>
            <a:ext cx="418951" cy="550862"/>
            <a:chOff x="265" y="3020"/>
            <a:chExt cx="856" cy="374"/>
          </a:xfrm>
        </p:grpSpPr>
        <p:sp>
          <p:nvSpPr>
            <p:cNvPr id="152" name="AutoShape 22"/>
            <p:cNvSpPr>
              <a:spLocks noChangeArrowheads="1"/>
            </p:cNvSpPr>
            <p:nvPr/>
          </p:nvSpPr>
          <p:spPr bwMode="auto">
            <a:xfrm>
              <a:off x="265" y="3051"/>
              <a:ext cx="856" cy="343"/>
            </a:xfrm>
            <a:prstGeom prst="downArrow">
              <a:avLst>
                <a:gd name="adj1" fmla="val 77565"/>
                <a:gd name="adj2" fmla="val 3533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898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endParaRPr lang="ko-KR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3" name="AutoShape 23"/>
            <p:cNvSpPr>
              <a:spLocks noChangeArrowheads="1"/>
            </p:cNvSpPr>
            <p:nvPr/>
          </p:nvSpPr>
          <p:spPr bwMode="auto">
            <a:xfrm>
              <a:off x="295" y="3020"/>
              <a:ext cx="796" cy="350"/>
            </a:xfrm>
            <a:prstGeom prst="downArrow">
              <a:avLst>
                <a:gd name="adj1" fmla="val 78639"/>
                <a:gd name="adj2" fmla="val 2685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endParaRPr lang="ko-KR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6285148" y="2862090"/>
            <a:ext cx="418951" cy="550862"/>
            <a:chOff x="265" y="3020"/>
            <a:chExt cx="856" cy="374"/>
          </a:xfrm>
        </p:grpSpPr>
        <p:sp>
          <p:nvSpPr>
            <p:cNvPr id="150" name="AutoShape 25"/>
            <p:cNvSpPr>
              <a:spLocks noChangeArrowheads="1"/>
            </p:cNvSpPr>
            <p:nvPr/>
          </p:nvSpPr>
          <p:spPr bwMode="auto">
            <a:xfrm>
              <a:off x="265" y="3051"/>
              <a:ext cx="856" cy="343"/>
            </a:xfrm>
            <a:prstGeom prst="downArrow">
              <a:avLst>
                <a:gd name="adj1" fmla="val 77565"/>
                <a:gd name="adj2" fmla="val 3533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898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endParaRPr lang="ko-KR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1" name="AutoShape 26"/>
            <p:cNvSpPr>
              <a:spLocks noChangeArrowheads="1"/>
            </p:cNvSpPr>
            <p:nvPr/>
          </p:nvSpPr>
          <p:spPr bwMode="auto">
            <a:xfrm>
              <a:off x="295" y="3020"/>
              <a:ext cx="796" cy="350"/>
            </a:xfrm>
            <a:prstGeom prst="downArrow">
              <a:avLst>
                <a:gd name="adj1" fmla="val 78639"/>
                <a:gd name="adj2" fmla="val 2685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endParaRPr lang="ko-KR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54" name="Group 53"/>
          <p:cNvGrpSpPr>
            <a:grpSpLocks/>
          </p:cNvGrpSpPr>
          <p:nvPr/>
        </p:nvGrpSpPr>
        <p:grpSpPr bwMode="auto">
          <a:xfrm>
            <a:off x="1890093" y="3422181"/>
            <a:ext cx="7437438" cy="601476"/>
            <a:chOff x="2371" y="2242"/>
            <a:chExt cx="2767" cy="255"/>
          </a:xfrm>
          <a:effectLst/>
        </p:grpSpPr>
        <p:sp>
          <p:nvSpPr>
            <p:cNvPr id="155" name="AutoShape 160"/>
            <p:cNvSpPr>
              <a:spLocks noChangeArrowheads="1"/>
            </p:cNvSpPr>
            <p:nvPr/>
          </p:nvSpPr>
          <p:spPr bwMode="auto">
            <a:xfrm>
              <a:off x="3208" y="2242"/>
              <a:ext cx="1026" cy="255"/>
            </a:xfrm>
            <a:prstGeom prst="chevron">
              <a:avLst>
                <a:gd name="adj" fmla="val 37251"/>
              </a:avLst>
            </a:prstGeom>
            <a:gradFill rotWithShape="1">
              <a:gsLst>
                <a:gs pos="0">
                  <a:srgbClr val="86ADD4"/>
                </a:gs>
                <a:gs pos="100000">
                  <a:srgbClr val="6EA1BA"/>
                </a:gs>
              </a:gsLst>
              <a:lin ang="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B2B2B2"/>
              </a:outerShdw>
            </a:effectLst>
          </p:spPr>
          <p:txBody>
            <a:bodyPr wrap="none" anchor="ctr"/>
            <a:lstStyle>
              <a:lvl1pPr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</a:pPr>
              <a:endParaRPr lang="ko-KR" altLang="ko-KR" sz="1100" b="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6" name="AutoShape 164"/>
            <p:cNvSpPr>
              <a:spLocks noChangeArrowheads="1"/>
            </p:cNvSpPr>
            <p:nvPr/>
          </p:nvSpPr>
          <p:spPr bwMode="auto">
            <a:xfrm>
              <a:off x="4184" y="2243"/>
              <a:ext cx="954" cy="254"/>
            </a:xfrm>
            <a:prstGeom prst="chevron">
              <a:avLst>
                <a:gd name="adj" fmla="val 37437"/>
              </a:avLst>
            </a:prstGeom>
            <a:gradFill rotWithShape="1">
              <a:gsLst>
                <a:gs pos="0">
                  <a:srgbClr val="417DB9"/>
                </a:gs>
                <a:gs pos="100000">
                  <a:srgbClr val="2E4F60"/>
                </a:gs>
              </a:gsLst>
              <a:lin ang="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B2B2B2"/>
              </a:outerShdw>
            </a:effectLst>
          </p:spPr>
          <p:txBody>
            <a:bodyPr wrap="none" anchor="ctr"/>
            <a:lstStyle>
              <a:lvl1pPr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</a:pPr>
              <a:endParaRPr lang="ko-KR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7" name="AutoShape 168"/>
            <p:cNvSpPr>
              <a:spLocks noChangeArrowheads="1"/>
            </p:cNvSpPr>
            <p:nvPr/>
          </p:nvSpPr>
          <p:spPr bwMode="auto">
            <a:xfrm>
              <a:off x="2371" y="2243"/>
              <a:ext cx="887" cy="254"/>
            </a:xfrm>
            <a:prstGeom prst="homePlate">
              <a:avLst>
                <a:gd name="adj" fmla="val 37945"/>
              </a:avLst>
            </a:prstGeom>
            <a:gradFill rotWithShape="1">
              <a:gsLst>
                <a:gs pos="0">
                  <a:srgbClr val="CEDEEE"/>
                </a:gs>
                <a:gs pos="100000">
                  <a:srgbClr val="B3CEDB"/>
                </a:gs>
              </a:gsLst>
              <a:lin ang="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B2B2B2"/>
              </a:outerShdw>
            </a:effectLst>
          </p:spPr>
          <p:txBody>
            <a:bodyPr wrap="none" anchor="ctr"/>
            <a:lstStyle>
              <a:lvl1pPr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95363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</a:pPr>
              <a:endParaRPr lang="ko-KR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8" name="AutoShape 45"/>
            <p:cNvSpPr>
              <a:spLocks noChangeArrowheads="1"/>
            </p:cNvSpPr>
            <p:nvPr/>
          </p:nvSpPr>
          <p:spPr bwMode="auto">
            <a:xfrm>
              <a:off x="4471" y="2249"/>
              <a:ext cx="452" cy="227"/>
            </a:xfrm>
            <a:prstGeom prst="chevron">
              <a:avLst>
                <a:gd name="adj" fmla="val 385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 anchor="ctr"/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20000"/>
                </a:lnSpc>
                <a:buSzPct val="80000"/>
                <a:buFont typeface="Monotype Sorts"/>
                <a:buNone/>
              </a:pPr>
              <a:endParaRPr lang="ko-KR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9" name="Text Box 58"/>
            <p:cNvSpPr txBox="1">
              <a:spLocks noChangeArrowheads="1"/>
            </p:cNvSpPr>
            <p:nvPr/>
          </p:nvSpPr>
          <p:spPr bwMode="auto">
            <a:xfrm>
              <a:off x="2670" y="2324"/>
              <a:ext cx="26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분석</a:t>
              </a:r>
              <a:r>
                <a:rPr lang="en-US" altLang="ko-KR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설계</a:t>
              </a:r>
              <a:endParaRPr lang="ko-KR" altLang="en-US" sz="1400" b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0" name="Text Box 59"/>
            <p:cNvSpPr txBox="1">
              <a:spLocks noChangeArrowheads="1"/>
            </p:cNvSpPr>
            <p:nvPr/>
          </p:nvSpPr>
          <p:spPr bwMode="auto">
            <a:xfrm>
              <a:off x="3659" y="2324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</a:t>
              </a:r>
              <a:endParaRPr lang="ko-KR" altLang="en-US" sz="1400" b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1" name="Text Box 60"/>
            <p:cNvSpPr txBox="1">
              <a:spLocks noChangeArrowheads="1"/>
            </p:cNvSpPr>
            <p:nvPr/>
          </p:nvSpPr>
          <p:spPr bwMode="auto">
            <a:xfrm>
              <a:off x="4495" y="2330"/>
              <a:ext cx="32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테스트</a:t>
              </a:r>
              <a:r>
                <a:rPr lang="en-US" altLang="ko-KR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4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이행</a:t>
              </a:r>
              <a:endParaRPr lang="ko-KR" altLang="en-US" sz="1400" b="0" dirty="0">
                <a:ln>
                  <a:solidFill>
                    <a:srgbClr val="5B9BD5">
                      <a:alpha val="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62" name="Group 82"/>
          <p:cNvGrpSpPr>
            <a:grpSpLocks/>
          </p:cNvGrpSpPr>
          <p:nvPr/>
        </p:nvGrpSpPr>
        <p:grpSpPr bwMode="auto">
          <a:xfrm>
            <a:off x="1922830" y="2264748"/>
            <a:ext cx="7373164" cy="915988"/>
            <a:chOff x="2222" y="1422"/>
            <a:chExt cx="3629" cy="577"/>
          </a:xfrm>
        </p:grpSpPr>
        <p:sp>
          <p:nvSpPr>
            <p:cNvPr id="163" name="Line 49"/>
            <p:cNvSpPr>
              <a:spLocks noChangeShapeType="1"/>
            </p:cNvSpPr>
            <p:nvPr/>
          </p:nvSpPr>
          <p:spPr bwMode="auto">
            <a:xfrm flipV="1">
              <a:off x="2713" y="1637"/>
              <a:ext cx="416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64" name="Group 41"/>
            <p:cNvGrpSpPr>
              <a:grpSpLocks/>
            </p:cNvGrpSpPr>
            <p:nvPr/>
          </p:nvGrpSpPr>
          <p:grpSpPr bwMode="auto">
            <a:xfrm>
              <a:off x="4758" y="1635"/>
              <a:ext cx="553" cy="67"/>
              <a:chOff x="5114" y="1616"/>
              <a:chExt cx="201" cy="62"/>
            </a:xfrm>
          </p:grpSpPr>
          <p:sp>
            <p:nvSpPr>
              <p:cNvPr id="181" name="Line 51"/>
              <p:cNvSpPr>
                <a:spLocks noChangeShapeType="1"/>
              </p:cNvSpPr>
              <p:nvPr/>
            </p:nvSpPr>
            <p:spPr bwMode="auto">
              <a:xfrm>
                <a:off x="5114" y="1616"/>
                <a:ext cx="195" cy="0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b="1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82" name="Line 52"/>
              <p:cNvSpPr>
                <a:spLocks noChangeShapeType="1"/>
              </p:cNvSpPr>
              <p:nvPr/>
            </p:nvSpPr>
            <p:spPr bwMode="auto">
              <a:xfrm flipH="1">
                <a:off x="5117" y="1677"/>
                <a:ext cx="198" cy="1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b="1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pic>
          <p:nvPicPr>
            <p:cNvPr id="165" name="Picture 53" descr="스탠딩박스-실버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" y="1422"/>
              <a:ext cx="47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55" descr="스탠딩박스-실버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" y="1422"/>
              <a:ext cx="47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57" descr="스탠딩박스-실버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" y="1422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8" name="Picture 59" descr="스탠딩박스-실버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" y="1422"/>
              <a:ext cx="5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3754" y="1770"/>
              <a:ext cx="2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r>
                <a:rPr lang="ko-KR" altLang="en-US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결과 피드백</a:t>
              </a:r>
            </a:p>
          </p:txBody>
        </p:sp>
        <p:sp>
          <p:nvSpPr>
            <p:cNvPr id="170" name="Text Box 62"/>
            <p:cNvSpPr txBox="1">
              <a:spLocks noChangeArrowheads="1"/>
            </p:cNvSpPr>
            <p:nvPr/>
          </p:nvSpPr>
          <p:spPr bwMode="auto">
            <a:xfrm>
              <a:off x="4858" y="1780"/>
              <a:ext cx="3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r>
                <a:rPr lang="ko-KR" altLang="en-US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결과 피드백</a:t>
              </a:r>
            </a:p>
          </p:txBody>
        </p:sp>
        <p:grpSp>
          <p:nvGrpSpPr>
            <p:cNvPr id="171" name="Group 50"/>
            <p:cNvGrpSpPr>
              <a:grpSpLocks/>
            </p:cNvGrpSpPr>
            <p:nvPr/>
          </p:nvGrpSpPr>
          <p:grpSpPr bwMode="auto">
            <a:xfrm>
              <a:off x="3635" y="1631"/>
              <a:ext cx="534" cy="70"/>
              <a:chOff x="3698" y="1626"/>
              <a:chExt cx="229" cy="91"/>
            </a:xfrm>
          </p:grpSpPr>
          <p:sp>
            <p:nvSpPr>
              <p:cNvPr id="179" name="Line 93"/>
              <p:cNvSpPr>
                <a:spLocks noChangeShapeType="1"/>
              </p:cNvSpPr>
              <p:nvPr/>
            </p:nvSpPr>
            <p:spPr bwMode="auto">
              <a:xfrm>
                <a:off x="3698" y="1626"/>
                <a:ext cx="227" cy="1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b="1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80" name="Line 94"/>
              <p:cNvSpPr>
                <a:spLocks noChangeShapeType="1"/>
              </p:cNvSpPr>
              <p:nvPr/>
            </p:nvSpPr>
            <p:spPr bwMode="auto">
              <a:xfrm flipH="1">
                <a:off x="3698" y="1717"/>
                <a:ext cx="229" cy="0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b="1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2" name="Rectangle 54"/>
            <p:cNvSpPr>
              <a:spLocks noChangeArrowheads="1"/>
            </p:cNvSpPr>
            <p:nvPr/>
          </p:nvSpPr>
          <p:spPr bwMode="auto">
            <a:xfrm>
              <a:off x="2343" y="1543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기술이전</a:t>
              </a:r>
            </a:p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대상선정</a:t>
              </a:r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3243" y="1543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기술이전</a:t>
              </a:r>
            </a:p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계획확정</a:t>
              </a:r>
            </a:p>
          </p:txBody>
        </p:sp>
        <p:sp>
          <p:nvSpPr>
            <p:cNvPr id="174" name="Rectangle 58"/>
            <p:cNvSpPr>
              <a:spLocks noChangeArrowheads="1"/>
            </p:cNvSpPr>
            <p:nvPr/>
          </p:nvSpPr>
          <p:spPr bwMode="auto">
            <a:xfrm>
              <a:off x="4282" y="1544"/>
              <a:ext cx="3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단계별</a:t>
              </a:r>
            </a:p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기술이전 실시</a:t>
              </a:r>
              <a:endParaRPr lang="ko-KR" altLang="en-US" sz="1100" b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5" name="Rectangle 60"/>
            <p:cNvSpPr>
              <a:spLocks noChangeArrowheads="1"/>
            </p:cNvSpPr>
            <p:nvPr/>
          </p:nvSpPr>
          <p:spPr bwMode="auto">
            <a:xfrm>
              <a:off x="5478" y="1543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기술이전</a:t>
              </a:r>
            </a:p>
            <a:p>
              <a:pPr algn="ctr" eaLnBrk="1" latinLnBrk="0" hangingPunct="1">
                <a:buSzPct val="80000"/>
                <a:buFont typeface="Wingdings" pitchFamily="2" charset="2"/>
                <a:buNone/>
              </a:pPr>
              <a:r>
                <a:rPr lang="ko-KR" altLang="en-US" sz="1100" b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결과보고</a:t>
              </a:r>
            </a:p>
          </p:txBody>
        </p:sp>
        <p:sp>
          <p:nvSpPr>
            <p:cNvPr id="176" name="Text Box 46"/>
            <p:cNvSpPr txBox="1">
              <a:spLocks noChangeArrowheads="1"/>
            </p:cNvSpPr>
            <p:nvPr/>
          </p:nvSpPr>
          <p:spPr bwMode="auto">
            <a:xfrm>
              <a:off x="2729" y="1478"/>
              <a:ext cx="35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고객사와 협의</a:t>
              </a:r>
            </a:p>
          </p:txBody>
        </p:sp>
        <p:sp>
          <p:nvSpPr>
            <p:cNvPr id="177" name="Text Box 47"/>
            <p:cNvSpPr txBox="1">
              <a:spLocks noChangeArrowheads="1"/>
            </p:cNvSpPr>
            <p:nvPr/>
          </p:nvSpPr>
          <p:spPr bwMode="auto">
            <a:xfrm>
              <a:off x="3718" y="1477"/>
              <a:ext cx="35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고객사의 승인</a:t>
              </a:r>
            </a:p>
          </p:txBody>
        </p:sp>
        <p:sp>
          <p:nvSpPr>
            <p:cNvPr id="178" name="Text Box 48"/>
            <p:cNvSpPr txBox="1">
              <a:spLocks noChangeArrowheads="1"/>
            </p:cNvSpPr>
            <p:nvPr/>
          </p:nvSpPr>
          <p:spPr bwMode="auto">
            <a:xfrm>
              <a:off x="4877" y="1477"/>
              <a:ext cx="2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762000" eaLnBrk="0" hangingPunct="0"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만족도 평가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6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9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기술이전 대상 및 범위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6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고객사 운영담당자의 독자적 운영 능력과 긴급 대처 능력 배양을 위하여 기술지원 계획 수립부터 평가 단계까지 전 사업기간 동안 지원조직을 구성하여 완벽한 기술지원을 수행합니다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기술이전 대상 및 범위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기술이전 방안</a:t>
            </a:r>
          </a:p>
        </p:txBody>
      </p:sp>
      <p:sp>
        <p:nvSpPr>
          <p:cNvPr id="4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5948"/>
              </p:ext>
            </p:extLst>
          </p:nvPr>
        </p:nvGraphicFramePr>
        <p:xfrm>
          <a:off x="345281" y="2081992"/>
          <a:ext cx="9215437" cy="431505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기술이전 내용</a:t>
                      </a:r>
                    </a:p>
                  </a:txBody>
                  <a:tcPr marL="36000" marR="36000" marT="36002" marB="36002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기술이전 방법</a:t>
                      </a:r>
                    </a:p>
                  </a:txBody>
                  <a:tcPr marL="36000" marR="36000" marT="36002" marB="36002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대상</a:t>
                      </a:r>
                    </a:p>
                  </a:txBody>
                  <a:tcPr marL="36000" marR="36000" marT="36002" marB="36002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765">
                <a:tc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응용시스템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업무별 기능 및 데이터 구조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아키텍쳐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프레임웍 이해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프로그램 개발방법론 체험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단위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통합 테스트 방법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 이행 방법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유지보수 절차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관리방법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Backup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및 장애대책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시스템 초기부터 전담인원 투입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교육전담요원 교육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 교육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 분석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설계 시 공동 참여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개발도구 사용 교육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프로그램 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테스트 데이터 공동 작성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유지보수 절차 수립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관리방법 작성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47">
                <a:tc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 관리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산출물 관리방법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프로그램 소스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기법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Upgrade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및 유지보수 능력 함양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참여를 통한 기술 전수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프로그램 소스 제공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892">
                <a:tc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매뉴얼 및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교육자료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 매뉴얼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교육자료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매뉴얼 제공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교육 훈련 시 교재 배포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운영자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108000" marR="108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E253C35E-AE9D-4FEC-A7DF-CB149684E429}" type="slidenum">
              <a:rPr smtClean="0">
                <a:solidFill>
                  <a:srgbClr val="333333"/>
                </a:solidFill>
              </a:rPr>
              <a:pPr/>
              <a:t>7</a:t>
            </a:fld>
            <a:r>
              <a:rPr dirty="0" smtClean="0">
                <a:solidFill>
                  <a:srgbClr val="333333"/>
                </a:solidFill>
              </a:rPr>
              <a:t> </a:t>
            </a:r>
            <a:endParaRPr lang="ko-KR" altLang="en-US" dirty="0">
              <a:solidFill>
                <a:srgbClr val="333333"/>
              </a:solidFill>
            </a:endParaRPr>
          </a:p>
        </p:txBody>
      </p:sp>
      <p:pic>
        <p:nvPicPr>
          <p:cNvPr id="14" name="Picture 55" descr="예시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56515" y="2156892"/>
            <a:ext cx="387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28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2566</TotalTime>
  <Words>1063</Words>
  <Application>Microsoft Office PowerPoint</Application>
  <PresentationFormat>A4 용지(210x297mm)</PresentationFormat>
  <Paragraphs>291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3" baseType="lpstr">
      <vt:lpstr>KoPub돋움체 Light</vt:lpstr>
      <vt:lpstr>굴림</vt:lpstr>
      <vt:lpstr>고도 B</vt:lpstr>
      <vt:lpstr>Arial</vt:lpstr>
      <vt:lpstr>Times New Roman</vt:lpstr>
      <vt:lpstr>Wingdings</vt:lpstr>
      <vt:lpstr>나눔스퀘어 ExtraBold</vt:lpstr>
      <vt:lpstr>Calibri</vt:lpstr>
      <vt:lpstr>KoPub돋움체 Medium</vt:lpstr>
      <vt:lpstr>맑은 고딕</vt:lpstr>
      <vt:lpstr>나눔스퀘어 Bold</vt:lpstr>
      <vt:lpstr>KoPub돋움체 Bold</vt:lpstr>
      <vt:lpstr>나눔스퀘어</vt:lpstr>
      <vt:lpstr>Monotype Sorts</vt:lpstr>
      <vt:lpstr>Arial Unicode MS</vt:lpstr>
      <vt:lpstr>Office 테마</vt:lpstr>
      <vt:lpstr>1.1  교육 개요</vt:lpstr>
      <vt:lpstr>1.2  교육조직 및 절차</vt:lpstr>
      <vt:lpstr>1.3  교육계획 수립방안</vt:lpstr>
      <vt:lpstr>1.4  교육과정</vt:lpstr>
      <vt:lpstr>2.1 기술이전 개요</vt:lpstr>
      <vt:lpstr>2.2 기술이전 절차</vt:lpstr>
      <vt:lpstr>2.3 기술이전 대상 및 범위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</dc:creator>
  <cp:lastModifiedBy>finan</cp:lastModifiedBy>
  <cp:revision>146</cp:revision>
  <cp:lastPrinted>2019-06-10T06:16:46Z</cp:lastPrinted>
  <dcterms:created xsi:type="dcterms:W3CDTF">2019-05-30T06:18:26Z</dcterms:created>
  <dcterms:modified xsi:type="dcterms:W3CDTF">2019-07-15T10:17:22Z</dcterms:modified>
</cp:coreProperties>
</file>