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3"/>
  </p:notesMasterIdLst>
  <p:sldIdLst>
    <p:sldId id="405" r:id="rId2"/>
    <p:sldId id="404" r:id="rId3"/>
    <p:sldId id="408" r:id="rId4"/>
    <p:sldId id="409" r:id="rId5"/>
    <p:sldId id="407" r:id="rId6"/>
    <p:sldId id="403" r:id="rId7"/>
    <p:sldId id="364" r:id="rId8"/>
    <p:sldId id="365" r:id="rId9"/>
    <p:sldId id="402" r:id="rId10"/>
    <p:sldId id="367" r:id="rId11"/>
    <p:sldId id="398" r:id="rId12"/>
  </p:sldIdLst>
  <p:sldSz cx="9906000" cy="6858000" type="A4"/>
  <p:notesSz cx="6807200" cy="9939338"/>
  <p:embeddedFontLst>
    <p:embeddedFont>
      <p:font typeface="Rix모던고딕 B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KoPub돋움체 Medium" panose="00000600000000000000" pitchFamily="2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oPub돋움체 Bold" panose="00000800000000000000" pitchFamily="2" charset="-127"/>
      <p:bold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나눔스퀘어 Bold" panose="020B0600000101010101" pitchFamily="50" charset="-127"/>
      <p:bold r:id="rId26"/>
    </p:embeddedFont>
    <p:embeddedFont>
      <p:font typeface="뫼비우스 Regular" panose="02000700060000000000" pitchFamily="2" charset="-127"/>
      <p:regular r:id="rId27"/>
    </p:embeddedFont>
    <p:embeddedFont>
      <p:font typeface="나눔스퀘어" panose="020B0600000101010101" pitchFamily="50" charset="-127"/>
      <p:regular r:id="rId28"/>
    </p:embeddedFont>
    <p:embeddedFont>
      <p:font typeface="KoPub돋움체 Light" panose="00000300000000000000" pitchFamily="2" charset="-127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F8F8F8"/>
    <a:srgbClr val="B2B2B2"/>
    <a:srgbClr val="BE0000"/>
    <a:srgbClr val="BD0032"/>
    <a:srgbClr val="FFFFFF"/>
    <a:srgbClr val="A6A6A6"/>
    <a:srgbClr val="F2F2F2"/>
    <a:srgbClr val="B8A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5" autoAdjust="0"/>
    <p:restoredTop sz="94660"/>
  </p:normalViewPr>
  <p:slideViewPr>
    <p:cSldViewPr>
      <p:cViewPr varScale="1">
        <p:scale>
          <a:sx n="134" d="100"/>
          <a:sy n="134" d="100"/>
        </p:scale>
        <p:origin x="330" y="120"/>
      </p:cViewPr>
      <p:guideLst>
        <p:guide orient="horz" pos="799"/>
        <p:guide pos="3120"/>
        <p:guide orient="horz" pos="8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B007A-C98A-4A1A-9B99-D97238764C43}" type="datetimeFigureOut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6AE7B-178D-4BD8-9B4D-42D33603977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21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1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D8A81D-03E4-40ED-90B2-497BE4BDB031}"/>
              </a:ext>
            </a:extLst>
          </p:cNvPr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50" name="Rt0">
              <a:extLst>
                <a:ext uri="{FF2B5EF4-FFF2-40B4-BE49-F238E27FC236}">
                  <a16:creationId xmlns:a16="http://schemas.microsoft.com/office/drawing/2014/main" id="{24156E51-B391-413D-B9E5-BA9BC8135C43}"/>
                </a:ext>
              </a:extLst>
            </p:cNvPr>
            <p:cNvSpPr/>
            <p:nvPr userDrawn="1"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t0">
              <a:extLst>
                <a:ext uri="{FF2B5EF4-FFF2-40B4-BE49-F238E27FC236}">
                  <a16:creationId xmlns:a16="http://schemas.microsoft.com/office/drawing/2014/main" id="{52A6C175-CB03-4159-8413-D278FA859F7D}"/>
                </a:ext>
              </a:extLst>
            </p:cNvPr>
            <p:cNvSpPr/>
            <p:nvPr userDrawn="1"/>
          </p:nvSpPr>
          <p:spPr>
            <a:xfrm>
              <a:off x="0" y="0"/>
              <a:ext cx="9906000" cy="11247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449E4C8-1312-4A7B-9B92-7859AF52FA0D}"/>
              </a:ext>
            </a:extLst>
          </p:cNvPr>
          <p:cNvSpPr/>
          <p:nvPr userDrawn="1"/>
        </p:nvSpPr>
        <p:spPr>
          <a:xfrm>
            <a:off x="4736976" y="6632877"/>
            <a:ext cx="432048" cy="1207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0D6999-D5CC-44D6-8812-229E7628C6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46" y="6609609"/>
            <a:ext cx="655678" cy="167284"/>
          </a:xfrm>
          <a:prstGeom prst="rect">
            <a:avLst/>
          </a:prstGeom>
        </p:spPr>
      </p:pic>
      <p:sp>
        <p:nvSpPr>
          <p:cNvPr id="11" name="Rt4">
            <a:extLst>
              <a:ext uri="{FF2B5EF4-FFF2-40B4-BE49-F238E27FC236}">
                <a16:creationId xmlns:a16="http://schemas.microsoft.com/office/drawing/2014/main" id="{419B297D-343C-4591-9038-F5B37CE0BCD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64568" y="6631696"/>
            <a:ext cx="1024639" cy="123111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 defTabSz="457200">
              <a:lnSpc>
                <a:spcPct val="100000"/>
              </a:lnSpc>
              <a:defRPr/>
            </a:pPr>
            <a:r>
              <a:rPr lang="ko-KR" altLang="en-US" sz="8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자금세탁방지시스템 재구축</a:t>
            </a:r>
            <a:endParaRPr lang="ko-KR" altLang="en-US" sz="8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4737397" y="6630514"/>
            <a:ext cx="431208" cy="1231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80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‹#›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D3C2F2B1-3B48-4102-A1E5-0A0C67FBA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AFEFF"/>
              </a:clrFrom>
              <a:clrTo>
                <a:srgbClr val="FA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6" y="6629373"/>
            <a:ext cx="792088" cy="1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76" y="836712"/>
            <a:ext cx="9433048" cy="200055"/>
          </a:xfr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3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pPr marL="0" lvl="0" defTabSz="457200" latinLnBrk="0">
              <a:buFont typeface="Wingdings" pitchFamily="2" charset="2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FA9D72-DE66-40DF-AA17-9E3F7A98F2D3}"/>
              </a:ext>
            </a:extLst>
          </p:cNvPr>
          <p:cNvGrpSpPr/>
          <p:nvPr userDrawn="1"/>
        </p:nvGrpSpPr>
        <p:grpSpPr>
          <a:xfrm>
            <a:off x="8567738" y="8890"/>
            <a:ext cx="1338262" cy="1115854"/>
            <a:chOff x="8567738" y="8890"/>
            <a:chExt cx="1338262" cy="1115854"/>
          </a:xfrm>
        </p:grpSpPr>
        <p:pic>
          <p:nvPicPr>
            <p:cNvPr id="55" name="LcS7">
              <a:extLst>
                <a:ext uri="{FF2B5EF4-FFF2-40B4-BE49-F238E27FC236}">
                  <a16:creationId xmlns:a16="http://schemas.microsoft.com/office/drawing/2014/main" id="{A890237F-ECC5-43E0-BFEB-3AA459750A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607" r="13230"/>
            <a:stretch/>
          </p:blipFill>
          <p:spPr>
            <a:xfrm flipH="1">
              <a:off x="8567738" y="8890"/>
              <a:ext cx="1338262" cy="1115854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7FB34E8-3497-4BAF-8FE0-F5CF9AAD356E}"/>
                </a:ext>
              </a:extLst>
            </p:cNvPr>
            <p:cNvGrpSpPr/>
            <p:nvPr/>
          </p:nvGrpSpPr>
          <p:grpSpPr>
            <a:xfrm>
              <a:off x="8758725" y="516324"/>
              <a:ext cx="649188" cy="428400"/>
              <a:chOff x="8855369" y="517526"/>
              <a:chExt cx="647794" cy="42748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6FC0C43-86B2-411E-8C51-E2C82465A2C9}"/>
                  </a:ext>
                </a:extLst>
              </p:cNvPr>
              <p:cNvGrpSpPr/>
              <p:nvPr/>
            </p:nvGrpSpPr>
            <p:grpSpPr>
              <a:xfrm>
                <a:off x="8855369" y="517526"/>
                <a:ext cx="647794" cy="427480"/>
                <a:chOff x="6575425" y="140208"/>
                <a:chExt cx="2554035" cy="1685417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8815CFAB-E9A4-4256-A88A-F6BDAD522E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579753" y="140208"/>
                  <a:ext cx="2549707" cy="499918"/>
                  <a:chOff x="632520" y="1556792"/>
                  <a:chExt cx="8640960" cy="972108"/>
                </a:xfrm>
              </p:grpSpPr>
              <p:grpSp>
                <p:nvGrpSpPr>
                  <p:cNvPr id="63" name="그룹 62">
                    <a:extLst>
                      <a:ext uri="{FF2B5EF4-FFF2-40B4-BE49-F238E27FC236}">
                        <a16:creationId xmlns:a16="http://schemas.microsoft.com/office/drawing/2014/main" id="{B22A993F-64DE-472C-A994-EB3C5E66900E}"/>
                      </a:ext>
                    </a:extLst>
                  </p:cNvPr>
                  <p:cNvGrpSpPr/>
                  <p:nvPr/>
                </p:nvGrpSpPr>
                <p:grpSpPr>
                  <a:xfrm>
                    <a:off x="632520" y="1556792"/>
                    <a:ext cx="4320480" cy="900100"/>
                    <a:chOff x="632520" y="1556792"/>
                    <a:chExt cx="8640960" cy="900100"/>
                  </a:xfrm>
                </p:grpSpPr>
                <p:sp>
                  <p:nvSpPr>
                    <p:cNvPr id="66" name="직사각형 65">
                      <a:extLst>
                        <a:ext uri="{FF2B5EF4-FFF2-40B4-BE49-F238E27FC236}">
                          <a16:creationId xmlns:a16="http://schemas.microsoft.com/office/drawing/2014/main" id="{14EC3A6C-FAFF-4612-A20B-29C72F679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2024844"/>
                      <a:ext cx="8640960" cy="432048"/>
                    </a:xfrm>
                    <a:prstGeom prst="rect">
                      <a:avLst/>
                    </a:prstGeom>
                    <a:solidFill>
                      <a:srgbClr val="B8AA97"/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  <p:sp>
                  <p:nvSpPr>
                    <p:cNvPr id="67" name="직사각형 66">
                      <a:extLst>
                        <a:ext uri="{FF2B5EF4-FFF2-40B4-BE49-F238E27FC236}">
                          <a16:creationId xmlns:a16="http://schemas.microsoft.com/office/drawing/2014/main" id="{120B013E-ACA8-4AD7-A973-3A4E83FBC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20" y="1556792"/>
                      <a:ext cx="8640960" cy="486321"/>
                    </a:xfrm>
                    <a:prstGeom prst="rect">
                      <a:avLst/>
                    </a:prstGeom>
                    <a:gradFill>
                      <a:gsLst>
                        <a:gs pos="70000">
                          <a:srgbClr val="BD0032"/>
                        </a:gs>
                        <a:gs pos="100000">
                          <a:srgbClr val="920026"/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algn="ctr"/>
                      <a:endParaRPr lang="ko-KR" altLang="en-US" sz="1463" kern="0" dirty="0">
                        <a:solidFill>
                          <a:srgbClr val="BD0032"/>
                        </a:solidFill>
                      </a:endParaRPr>
                    </a:p>
                  </p:txBody>
                </p:sp>
              </p:grpSp>
              <p:sp>
                <p:nvSpPr>
                  <p:cNvPr id="64" name="화살표: 오각형 63">
                    <a:extLst>
                      <a:ext uri="{FF2B5EF4-FFF2-40B4-BE49-F238E27FC236}">
                        <a16:creationId xmlns:a16="http://schemas.microsoft.com/office/drawing/2014/main" id="{F4EAFC4A-E104-40C0-8613-FD528731826A}"/>
                      </a:ext>
                    </a:extLst>
                  </p:cNvPr>
                  <p:cNvSpPr/>
                  <p:nvPr/>
                </p:nvSpPr>
                <p:spPr>
                  <a:xfrm flipH="1">
                    <a:off x="4160918" y="1556792"/>
                    <a:ext cx="5112562" cy="972108"/>
                  </a:xfrm>
                  <a:prstGeom prst="homePlate">
                    <a:avLst>
                      <a:gd name="adj" fmla="val 4216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자유형: 도형 64">
                    <a:extLst>
                      <a:ext uri="{FF2B5EF4-FFF2-40B4-BE49-F238E27FC236}">
                        <a16:creationId xmlns:a16="http://schemas.microsoft.com/office/drawing/2014/main" id="{53C23B5D-D437-490F-9C71-4B8D7AB2BDAB}"/>
                      </a:ext>
                    </a:extLst>
                  </p:cNvPr>
                  <p:cNvSpPr/>
                  <p:nvPr/>
                </p:nvSpPr>
                <p:spPr>
                  <a:xfrm>
                    <a:off x="4160044" y="1559719"/>
                    <a:ext cx="5105401" cy="966787"/>
                  </a:xfrm>
                  <a:custGeom>
                    <a:avLst/>
                    <a:gdLst>
                      <a:gd name="connsiteX0" fmla="*/ 407194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409575 w 5105400"/>
                      <a:gd name="connsiteY2" fmla="*/ 966787 h 966787"/>
                      <a:gd name="connsiteX3" fmla="*/ 5105400 w 5105400"/>
                      <a:gd name="connsiteY3" fmla="*/ 966787 h 966787"/>
                      <a:gd name="connsiteX0" fmla="*/ 700848 w 5105400"/>
                      <a:gd name="connsiteY0" fmla="*/ 0 h 966787"/>
                      <a:gd name="connsiteX1" fmla="*/ 0 w 5105400"/>
                      <a:gd name="connsiteY1" fmla="*/ 481012 h 966787"/>
                      <a:gd name="connsiteX2" fmla="*/ 709101 w 5105400"/>
                      <a:gd name="connsiteY2" fmla="*/ 966787 h 966787"/>
                      <a:gd name="connsiteX3" fmla="*/ 5105400 w 5105400"/>
                      <a:gd name="connsiteY3" fmla="*/ 966787 h 966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05400" h="966787">
                        <a:moveTo>
                          <a:pt x="700848" y="0"/>
                        </a:moveTo>
                        <a:lnTo>
                          <a:pt x="0" y="481012"/>
                        </a:lnTo>
                        <a:lnTo>
                          <a:pt x="709101" y="966787"/>
                        </a:lnTo>
                        <a:lnTo>
                          <a:pt x="5105400" y="966787"/>
                        </a:lnTo>
                      </a:path>
                    </a:pathLst>
                  </a:custGeom>
                  <a:noFill/>
                  <a:ln w="2540" cap="rnd">
                    <a:solidFill>
                      <a:srgbClr val="B8A997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62" name="자유형: 도형 61">
                  <a:extLst>
                    <a:ext uri="{FF2B5EF4-FFF2-40B4-BE49-F238E27FC236}">
                      <a16:creationId xmlns:a16="http://schemas.microsoft.com/office/drawing/2014/main" id="{E103A543-C84E-4EE6-B030-B2E234A2DCD0}"/>
                    </a:ext>
                  </a:extLst>
                </p:cNvPr>
                <p:cNvSpPr/>
                <p:nvPr/>
              </p:nvSpPr>
              <p:spPr>
                <a:xfrm>
                  <a:off x="6575425" y="142875"/>
                  <a:ext cx="2552700" cy="1682750"/>
                </a:xfrm>
                <a:custGeom>
                  <a:avLst/>
                  <a:gdLst>
                    <a:gd name="connsiteX0" fmla="*/ 2540000 w 2540000"/>
                    <a:gd name="connsiteY0" fmla="*/ 492125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  <a:gd name="connsiteX0" fmla="*/ 2540000 w 2540000"/>
                    <a:gd name="connsiteY0" fmla="*/ 496583 h 1682750"/>
                    <a:gd name="connsiteX1" fmla="*/ 2540000 w 2540000"/>
                    <a:gd name="connsiteY1" fmla="*/ 1682750 h 1682750"/>
                    <a:gd name="connsiteX2" fmla="*/ 0 w 2540000"/>
                    <a:gd name="connsiteY2" fmla="*/ 1682750 h 1682750"/>
                    <a:gd name="connsiteX3" fmla="*/ 0 w 2540000"/>
                    <a:gd name="connsiteY3" fmla="*/ 0 h 1682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40000" h="1682750">
                      <a:moveTo>
                        <a:pt x="2540000" y="496583"/>
                      </a:moveTo>
                      <a:lnTo>
                        <a:pt x="2540000" y="1682750"/>
                      </a:lnTo>
                      <a:lnTo>
                        <a:pt x="0" y="16827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" cap="rnd">
                  <a:solidFill>
                    <a:srgbClr val="B8A997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60" name="Picture 5">
                <a:extLst>
                  <a:ext uri="{FF2B5EF4-FFF2-40B4-BE49-F238E27FC236}">
                    <a16:creationId xmlns:a16="http://schemas.microsoft.com/office/drawing/2014/main" id="{09ADA508-3A4E-4232-BA36-356905D5D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AFEFF"/>
                  </a:clrFrom>
                  <a:clrTo>
                    <a:srgbClr val="FAFE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3784" y="558065"/>
                <a:ext cx="283458" cy="45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512B64-9C81-4618-9F45-C5BF8CA57BD1}"/>
              </a:ext>
            </a:extLst>
          </p:cNvPr>
          <p:cNvGrpSpPr/>
          <p:nvPr/>
        </p:nvGrpSpPr>
        <p:grpSpPr>
          <a:xfrm>
            <a:off x="5492141" y="72008"/>
            <a:ext cx="3780420" cy="188640"/>
            <a:chOff x="4880992" y="72008"/>
            <a:chExt cx="3780420" cy="18864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E424BFA-342E-46A7-A636-C17C34539E77}"/>
                </a:ext>
              </a:extLst>
            </p:cNvPr>
            <p:cNvGrpSpPr/>
            <p:nvPr/>
          </p:nvGrpSpPr>
          <p:grpSpPr>
            <a:xfrm>
              <a:off x="4880992" y="72008"/>
              <a:ext cx="3780420" cy="188640"/>
              <a:chOff x="4880992" y="72008"/>
              <a:chExt cx="3780420" cy="260648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65E8BF7-48CE-420A-BDD2-7A332172C36E}"/>
                  </a:ext>
                </a:extLst>
              </p:cNvPr>
              <p:cNvSpPr/>
              <p:nvPr/>
            </p:nvSpPr>
            <p:spPr>
              <a:xfrm>
                <a:off x="4880992" y="72008"/>
                <a:ext cx="3780420" cy="260648"/>
              </a:xfrm>
              <a:prstGeom prst="rect">
                <a:avLst/>
              </a:prstGeom>
              <a:noFill/>
              <a:ln w="381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ko-KR" altLang="en-US" sz="1463" kern="0" dirty="0">
                  <a:solidFill>
                    <a:srgbClr val="BD0032"/>
                  </a:solidFill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AE8C684-AC34-4A29-BE6B-F6E267062574}"/>
                  </a:ext>
                </a:extLst>
              </p:cNvPr>
              <p:cNvGrpSpPr/>
              <p:nvPr/>
            </p:nvGrpSpPr>
            <p:grpSpPr>
              <a:xfrm>
                <a:off x="5961112" y="72008"/>
                <a:ext cx="2160240" cy="260647"/>
                <a:chOff x="5205028" y="1"/>
                <a:chExt cx="2160240" cy="476672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634F62E9-5F35-4460-80E7-F27DF0C4C426}"/>
                    </a:ext>
                  </a:extLst>
                </p:cNvPr>
                <p:cNvCxnSpPr/>
                <p:nvPr/>
              </p:nvCxnSpPr>
              <p:spPr>
                <a:xfrm>
                  <a:off x="574508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90CF3B4-9ED6-4BE4-92E9-5114AD698F63}"/>
                    </a:ext>
                  </a:extLst>
                </p:cNvPr>
                <p:cNvCxnSpPr/>
                <p:nvPr/>
              </p:nvCxnSpPr>
              <p:spPr>
                <a:xfrm>
                  <a:off x="520502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1DE86DE2-00A8-4BE9-A038-A801365E8941}"/>
                    </a:ext>
                  </a:extLst>
                </p:cNvPr>
                <p:cNvCxnSpPr/>
                <p:nvPr/>
              </p:nvCxnSpPr>
              <p:spPr>
                <a:xfrm>
                  <a:off x="628514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A0C37376-E03E-4A2E-BF39-2CEADF915F10}"/>
                    </a:ext>
                  </a:extLst>
                </p:cNvPr>
                <p:cNvCxnSpPr/>
                <p:nvPr/>
              </p:nvCxnSpPr>
              <p:spPr>
                <a:xfrm>
                  <a:off x="682520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154F1224-CEE8-4AD5-8A46-A470CAE9B073}"/>
                    </a:ext>
                  </a:extLst>
                </p:cNvPr>
                <p:cNvCxnSpPr/>
                <p:nvPr/>
              </p:nvCxnSpPr>
              <p:spPr>
                <a:xfrm>
                  <a:off x="7365268" y="1"/>
                  <a:ext cx="0" cy="476672"/>
                </a:xfrm>
                <a:prstGeom prst="line">
                  <a:avLst/>
                </a:prstGeom>
                <a:noFill/>
                <a:ln w="3810">
                  <a:solidFill>
                    <a:schemeClr val="bg1">
                      <a:lumMod val="85000"/>
                    </a:schemeClr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28" name="Text Box 535">
              <a:extLst>
                <a:ext uri="{FF2B5EF4-FFF2-40B4-BE49-F238E27FC236}">
                  <a16:creationId xmlns:a16="http://schemas.microsoft.com/office/drawing/2014/main" id="{DE4DA09B-E38B-4E22-AB01-82EAEC1D2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076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Ⅰ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 Box 535">
              <a:extLst>
                <a:ext uri="{FF2B5EF4-FFF2-40B4-BE49-F238E27FC236}">
                  <a16:creationId xmlns:a16="http://schemas.microsoft.com/office/drawing/2014/main" id="{7CA8A3CB-69AC-45F2-A4FF-08A0AD527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513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Ⅱ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 Box 535">
              <a:extLst>
                <a:ext uri="{FF2B5EF4-FFF2-40B4-BE49-F238E27FC236}">
                  <a16:creationId xmlns:a16="http://schemas.microsoft.com/office/drawing/2014/main" id="{BB5F6348-B2AB-4AF0-AD29-F8B450409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519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Ⅲ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 Box 535">
              <a:extLst>
                <a:ext uri="{FF2B5EF4-FFF2-40B4-BE49-F238E27FC236}">
                  <a16:creationId xmlns:a16="http://schemas.microsoft.com/office/drawing/2014/main" id="{8FAFBEF2-0321-48C9-8B5F-0F4E5491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525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Ⅳ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Text Box 535">
              <a:extLst>
                <a:ext uri="{FF2B5EF4-FFF2-40B4-BE49-F238E27FC236}">
                  <a16:creationId xmlns:a16="http://schemas.microsoft.com/office/drawing/2014/main" id="{ED015237-0681-4198-8294-4896FDCAE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31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Ⅴ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 Box 535">
              <a:extLst>
                <a:ext uri="{FF2B5EF4-FFF2-40B4-BE49-F238E27FC236}">
                  <a16:creationId xmlns:a16="http://schemas.microsoft.com/office/drawing/2014/main" id="{F9E1BCEB-5B8F-4A31-9B22-790813C37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537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Ⅵ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 Box 535">
              <a:extLst>
                <a:ext uri="{FF2B5EF4-FFF2-40B4-BE49-F238E27FC236}">
                  <a16:creationId xmlns:a16="http://schemas.microsoft.com/office/drawing/2014/main" id="{F5490F7D-0427-4B3B-9B1B-AD51E4B50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5435" y="89383"/>
              <a:ext cx="111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Ⅶ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8726186" y="71629"/>
            <a:ext cx="540058" cy="296653"/>
            <a:chOff x="4736976" y="2805472"/>
            <a:chExt cx="540058" cy="296653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A1797B9-F733-4B09-A2EA-AA7D62970967}"/>
                </a:ext>
              </a:extLst>
            </p:cNvPr>
            <p:cNvSpPr/>
            <p:nvPr userDrawn="1"/>
          </p:nvSpPr>
          <p:spPr>
            <a:xfrm>
              <a:off x="4736976" y="2805472"/>
              <a:ext cx="540058" cy="188640"/>
            </a:xfrm>
            <a:prstGeom prst="rect">
              <a:avLst/>
            </a:prstGeom>
            <a:solidFill>
              <a:srgbClr val="BD003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ko-KR" altLang="en-US" sz="1463" kern="0" dirty="0">
                <a:solidFill>
                  <a:srgbClr val="BD0032"/>
                </a:solidFill>
              </a:endParaRPr>
            </a:p>
          </p:txBody>
        </p:sp>
        <p:sp>
          <p:nvSpPr>
            <p:cNvPr id="80" name="Text Box 535">
              <a:extLst>
                <a:ext uri="{FF2B5EF4-FFF2-40B4-BE49-F238E27FC236}">
                  <a16:creationId xmlns:a16="http://schemas.microsoft.com/office/drawing/2014/main" id="{DE4DA09B-E38B-4E22-AB01-82EAEC1D23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951061" y="2822848"/>
              <a:ext cx="11188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Ⅶ</a:t>
              </a:r>
              <a:endPara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30E2B06-67A0-40DA-874C-59090B2A493F}"/>
                </a:ext>
              </a:extLst>
            </p:cNvPr>
            <p:cNvSpPr/>
            <p:nvPr userDrawn="1"/>
          </p:nvSpPr>
          <p:spPr>
            <a:xfrm>
              <a:off x="4736976" y="2805473"/>
              <a:ext cx="540058" cy="80628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2" name="Text Box 535">
              <a:extLst>
                <a:ext uri="{FF2B5EF4-FFF2-40B4-BE49-F238E27FC236}">
                  <a16:creationId xmlns:a16="http://schemas.microsoft.com/office/drawing/2014/main" id="{A990F8BF-F440-4748-BFB6-EC005D8B659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869147" y="3009792"/>
              <a:ext cx="275717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spAutoFit/>
            </a:bodyPr>
            <a:lstStyle/>
            <a:p>
              <a:pPr algn="ctr">
                <a:defRPr/>
              </a:pPr>
              <a:r>
                <a:rPr lang="ko-KR" altLang="en-US" sz="600" spc="-4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D003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600" spc="-4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BD003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기타사항</a:t>
              </a:r>
              <a:endParaRPr lang="ko-KR" altLang="en-US" sz="6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8" name="Text Box 3">
            <a:extLst>
              <a:ext uri="{FF2B5EF4-FFF2-40B4-BE49-F238E27FC236}">
                <a16:creationId xmlns:a16="http://schemas.microsoft.com/office/drawing/2014/main" id="{82E63A56-E528-464E-8663-CD30FD4DF4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94467" y="679804"/>
            <a:ext cx="57772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 anchorCtr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Digital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spc="-3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AML</a:t>
            </a:r>
            <a:endParaRPr lang="ko-KR" altLang="en-US" sz="800" spc="-5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1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74DFEC4-AA20-446D-95CE-D169FB4B038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476" y="836712"/>
            <a:ext cx="943304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lvl="0" defTabSz="457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0371" y="6630514"/>
            <a:ext cx="245259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>
              <a:defRPr lang="ko-KR" altLang="en-US" sz="80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fld id="{3DC40A3E-F5CA-407E-AADD-A11338E18F4C}" type="slidenum">
              <a:rPr lang="en-US" altLang="ko-KR" smtClean="0"/>
              <a:pPr algn="ctr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8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1300" kern="1200" dirty="0">
          <a:ln w="1270">
            <a:solidFill>
              <a:schemeClr val="accent1">
                <a:alpha val="0"/>
              </a:schemeClr>
            </a:solidFill>
          </a:ln>
          <a:solidFill>
            <a:srgbClr val="000000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n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고객사 사전 준비사항</a:t>
            </a:r>
            <a:endParaRPr lang="ko-KR" altLang="en-US" dirty="0"/>
          </a:p>
        </p:txBody>
      </p:sp>
      <p:sp>
        <p:nvSpPr>
          <p:cNvPr id="16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84150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당행 준비사항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2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40" y="0"/>
            <a:ext cx="357992" cy="6771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1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12740" y="2492896"/>
            <a:ext cx="4530716" cy="2345876"/>
            <a:chOff x="3398692" y="-964610"/>
            <a:chExt cx="4530716" cy="2345876"/>
          </a:xfrm>
        </p:grpSpPr>
        <p:grpSp>
          <p:nvGrpSpPr>
            <p:cNvPr id="16" name="그룹 15"/>
            <p:cNvGrpSpPr/>
            <p:nvPr/>
          </p:nvGrpSpPr>
          <p:grpSpPr>
            <a:xfrm>
              <a:off x="3398692" y="-964610"/>
              <a:ext cx="583896" cy="583896"/>
              <a:chOff x="1044005" y="4172037"/>
              <a:chExt cx="583896" cy="58389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044005" y="4172037"/>
                <a:ext cx="468052" cy="468052"/>
              </a:xfrm>
              <a:prstGeom prst="rect">
                <a:avLst/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 w="6350">
                <a:noFill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3345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396213" y="4524245"/>
                <a:ext cx="231688" cy="2316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3345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7579072" y="100874"/>
              <a:ext cx="350336" cy="492695"/>
              <a:chOff x="5269413" y="5203959"/>
              <a:chExt cx="350336" cy="492695"/>
            </a:xfrm>
          </p:grpSpPr>
          <p:sp>
            <p:nvSpPr>
              <p:cNvPr id="19" name="직사각형 18"/>
              <p:cNvSpPr/>
              <p:nvPr/>
            </p:nvSpPr>
            <p:spPr>
              <a:xfrm flipH="1">
                <a:off x="5269413" y="5501154"/>
                <a:ext cx="195500" cy="195500"/>
              </a:xfrm>
              <a:prstGeom prst="rect">
                <a:avLst/>
              </a:prstGeom>
              <a:pattFill prst="dkUp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 w="6350">
                <a:noFill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33450"/>
                <a:endParaRPr lang="ko-KR" altLang="en-US" sz="1900" b="0" dirty="0"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flipH="1">
                <a:off x="5367162" y="5203959"/>
                <a:ext cx="252587" cy="394945"/>
              </a:xfrm>
              <a:prstGeom prst="rect">
                <a:avLst/>
              </a:prstGeom>
              <a:noFill/>
              <a:ln w="15875"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3345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charset="-127"/>
                  <a:ea typeface="굴림" charset="-127"/>
                </a:endParaRPr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924" y="-868162"/>
              <a:ext cx="1816612" cy="2249428"/>
            </a:xfrm>
            <a:prstGeom prst="rect">
              <a:avLst/>
            </a:prstGeom>
          </p:spPr>
        </p:pic>
      </p:grpSp>
      <p:sp>
        <p:nvSpPr>
          <p:cNvPr id="23" name="TextBox 45"/>
          <p:cNvSpPr txBox="1"/>
          <p:nvPr/>
        </p:nvSpPr>
        <p:spPr>
          <a:xfrm>
            <a:off x="3868031" y="4970694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2800" b="1" dirty="0">
                <a:ln>
                  <a:solidFill>
                    <a:srgbClr val="CC0000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해당사항 없음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0E606B-DB3A-4D92-AD6D-720CAE1061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6261"/>
          <a:stretch/>
        </p:blipFill>
        <p:spPr>
          <a:xfrm>
            <a:off x="4592097" y="3440818"/>
            <a:ext cx="759905" cy="2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2.2.5 STR KoFIU </a:t>
            </a:r>
            <a:r>
              <a:rPr lang="ko-KR" altLang="en-US" dirty="0"/>
              <a:t>보고파일 검증 강화</a:t>
            </a:r>
          </a:p>
        </p:txBody>
      </p:sp>
      <p:sp>
        <p:nvSpPr>
          <p:cNvPr id="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제안 및 지원 사항</a:t>
            </a:r>
          </a:p>
        </p:txBody>
      </p:sp>
      <p:sp>
        <p:nvSpPr>
          <p:cNvPr id="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243567"/>
            <a:ext cx="9414524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발생했던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KoFIU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보고 오류 내역 분석을 통해 오류 패턴을 도출하고 도출한 오류 패턴을 통해 유효성 체크 및 정정 처리 방안 수립을 통해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KoFIU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보고 파일 전송 시 오류 발생을 최소화합니다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9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en-US" altLang="ko-KR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KoFIU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보고파일 검증 강화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2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5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5090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2.2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제안사의 유용한 기능 제안</a:t>
            </a:r>
          </a:p>
        </p:txBody>
      </p:sp>
      <p:sp>
        <p:nvSpPr>
          <p:cNvPr id="16" name="양쪽 모서리가 둥근 사각형 521">
            <a:extLst>
              <a:ext uri="{FF2B5EF4-FFF2-40B4-BE49-F238E27FC236}">
                <a16:creationId xmlns:a16="http://schemas.microsoft.com/office/drawing/2014/main" id="{1D5E882C-61DA-4E5B-9E75-1D8CD7AD4BC4}"/>
              </a:ext>
            </a:extLst>
          </p:cNvPr>
          <p:cNvSpPr/>
          <p:nvPr/>
        </p:nvSpPr>
        <p:spPr>
          <a:xfrm>
            <a:off x="263699" y="2089423"/>
            <a:ext cx="6696000" cy="4399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0E8524-AC0C-463B-8931-3569A2C14623}"/>
              </a:ext>
            </a:extLst>
          </p:cNvPr>
          <p:cNvGrpSpPr/>
          <p:nvPr/>
        </p:nvGrpSpPr>
        <p:grpSpPr>
          <a:xfrm>
            <a:off x="6955778" y="2069250"/>
            <a:ext cx="2717684" cy="4420090"/>
            <a:chOff x="6951840" y="1844822"/>
            <a:chExt cx="2717684" cy="442009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32A5FE-031B-485A-A309-BE2A0750944F}"/>
                </a:ext>
              </a:extLst>
            </p:cNvPr>
            <p:cNvSpPr/>
            <p:nvPr/>
          </p:nvSpPr>
          <p:spPr>
            <a:xfrm>
              <a:off x="6951840" y="1844822"/>
              <a:ext cx="2717340" cy="4420090"/>
            </a:xfrm>
            <a:prstGeom prst="rect">
              <a:avLst/>
            </a:prstGeom>
            <a:solidFill>
              <a:srgbClr val="ECF7FE"/>
            </a:solidFill>
            <a:ln w="12700">
              <a:solidFill>
                <a:srgbClr val="7C8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F28A4B1-C03E-420A-AAB1-A57E91C95B98}"/>
                </a:ext>
              </a:extLst>
            </p:cNvPr>
            <p:cNvGrpSpPr/>
            <p:nvPr/>
          </p:nvGrpSpPr>
          <p:grpSpPr>
            <a:xfrm>
              <a:off x="6951840" y="1844822"/>
              <a:ext cx="2717684" cy="299934"/>
              <a:chOff x="6951840" y="2030557"/>
              <a:chExt cx="2717684" cy="288032"/>
            </a:xfrm>
          </p:grpSpPr>
          <p:sp>
            <p:nvSpPr>
              <p:cNvPr id="20" name="양쪽 모서리가 둥근 사각형 517">
                <a:extLst>
                  <a:ext uri="{FF2B5EF4-FFF2-40B4-BE49-F238E27FC236}">
                    <a16:creationId xmlns:a16="http://schemas.microsoft.com/office/drawing/2014/main" id="{3E3D28BE-959C-480B-8AD1-3B8A1BB208AE}"/>
                  </a:ext>
                </a:extLst>
              </p:cNvPr>
              <p:cNvSpPr/>
              <p:nvPr/>
            </p:nvSpPr>
            <p:spPr>
              <a:xfrm>
                <a:off x="6951840" y="2030557"/>
                <a:ext cx="2717340" cy="288032"/>
              </a:xfrm>
              <a:prstGeom prst="rect">
                <a:avLst/>
              </a:prstGeom>
              <a:solidFill>
                <a:srgbClr val="005E9E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vert="horz" lIns="0" tIns="0" rIns="0" bIns="0" anchor="ctr" anchorCtr="0"/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구현 방안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1" name="양쪽 모서리가 둥근 사각형 517">
                <a:extLst>
                  <a:ext uri="{FF2B5EF4-FFF2-40B4-BE49-F238E27FC236}">
                    <a16:creationId xmlns:a16="http://schemas.microsoft.com/office/drawing/2014/main" id="{44EC17C8-AF98-4F87-8AE2-101CBA21F03A}"/>
                  </a:ext>
                </a:extLst>
              </p:cNvPr>
              <p:cNvSpPr/>
              <p:nvPr/>
            </p:nvSpPr>
            <p:spPr>
              <a:xfrm>
                <a:off x="6951882" y="2030561"/>
                <a:ext cx="2717642" cy="144016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35" name="양쪽 모서리가 둥근 사각형 521">
            <a:extLst>
              <a:ext uri="{FF2B5EF4-FFF2-40B4-BE49-F238E27FC236}">
                <a16:creationId xmlns:a16="http://schemas.microsoft.com/office/drawing/2014/main" id="{DB045639-18F2-432A-86EB-363512154C6A}"/>
              </a:ext>
            </a:extLst>
          </p:cNvPr>
          <p:cNvSpPr/>
          <p:nvPr/>
        </p:nvSpPr>
        <p:spPr>
          <a:xfrm>
            <a:off x="316037" y="4407778"/>
            <a:ext cx="6473167" cy="2045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양쪽 모서리가 둥근 사각형 521">
            <a:extLst>
              <a:ext uri="{FF2B5EF4-FFF2-40B4-BE49-F238E27FC236}">
                <a16:creationId xmlns:a16="http://schemas.microsoft.com/office/drawing/2014/main" id="{DB045639-18F2-432A-86EB-363512154C6A}"/>
              </a:ext>
            </a:extLst>
          </p:cNvPr>
          <p:cNvSpPr/>
          <p:nvPr/>
        </p:nvSpPr>
        <p:spPr>
          <a:xfrm>
            <a:off x="287195" y="2180864"/>
            <a:ext cx="6473167" cy="2045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Rectangle 127"/>
          <p:cNvSpPr>
            <a:spLocks noChangeArrowheads="1"/>
          </p:cNvSpPr>
          <p:nvPr/>
        </p:nvSpPr>
        <p:spPr bwMode="gray">
          <a:xfrm>
            <a:off x="309663" y="4368686"/>
            <a:ext cx="6451200" cy="25400"/>
          </a:xfrm>
          <a:prstGeom prst="rect">
            <a:avLst/>
          </a:prstGeom>
          <a:solidFill>
            <a:srgbClr val="2FB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1000" b="1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18483" y="4368686"/>
            <a:ext cx="2633560" cy="239713"/>
            <a:chOff x="1931637" y="4434169"/>
            <a:chExt cx="2633560" cy="239713"/>
          </a:xfrm>
        </p:grpSpPr>
        <p:sp>
          <p:nvSpPr>
            <p:cNvPr id="39" name="AutoShape 128"/>
            <p:cNvSpPr>
              <a:spLocks noChangeArrowheads="1"/>
            </p:cNvSpPr>
            <p:nvPr/>
          </p:nvSpPr>
          <p:spPr bwMode="gray">
            <a:xfrm>
              <a:off x="1931637" y="4434169"/>
              <a:ext cx="2633560" cy="239713"/>
            </a:xfrm>
            <a:prstGeom prst="roundRect">
              <a:avLst>
                <a:gd name="adj" fmla="val 12500"/>
              </a:avLst>
            </a:prstGeom>
            <a:solidFill>
              <a:srgbClr val="2FB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ko-KR" altLang="en-US" sz="1000" b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0" name="Rectangle 11"/>
            <p:cNvSpPr>
              <a:spLocks noChangeAspect="1" noChangeArrowheads="1"/>
            </p:cNvSpPr>
            <p:nvPr/>
          </p:nvSpPr>
          <p:spPr bwMode="auto">
            <a:xfrm>
              <a:off x="2501418" y="4477081"/>
              <a:ext cx="1457130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64F88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ko-KR" altLang="en-US" sz="1000" kern="0" dirty="0">
                  <a:solidFill>
                    <a:srgbClr val="F8F8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대량연계보고 결과 검증 강화</a:t>
              </a:r>
            </a:p>
          </p:txBody>
        </p:sp>
      </p:grpSp>
      <p:sp>
        <p:nvSpPr>
          <p:cNvPr id="41" name="Rectangle 127"/>
          <p:cNvSpPr>
            <a:spLocks noChangeArrowheads="1"/>
          </p:cNvSpPr>
          <p:nvPr/>
        </p:nvSpPr>
        <p:spPr bwMode="gray">
          <a:xfrm>
            <a:off x="309663" y="2159398"/>
            <a:ext cx="6451200" cy="25400"/>
          </a:xfrm>
          <a:prstGeom prst="rect">
            <a:avLst/>
          </a:prstGeom>
          <a:solidFill>
            <a:srgbClr val="2FB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 sz="1000" b="1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218483" y="2159398"/>
            <a:ext cx="2633560" cy="239713"/>
            <a:chOff x="1931637" y="4434169"/>
            <a:chExt cx="2633560" cy="239713"/>
          </a:xfrm>
        </p:grpSpPr>
        <p:sp>
          <p:nvSpPr>
            <p:cNvPr id="43" name="AutoShape 128"/>
            <p:cNvSpPr>
              <a:spLocks noChangeArrowheads="1"/>
            </p:cNvSpPr>
            <p:nvPr/>
          </p:nvSpPr>
          <p:spPr bwMode="gray">
            <a:xfrm>
              <a:off x="1931637" y="4434169"/>
              <a:ext cx="2633560" cy="239713"/>
            </a:xfrm>
            <a:prstGeom prst="roundRect">
              <a:avLst>
                <a:gd name="adj" fmla="val 12500"/>
              </a:avLst>
            </a:prstGeom>
            <a:solidFill>
              <a:srgbClr val="2FB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/>
              <a:endParaRPr lang="ko-KR" altLang="en-US" sz="1000" b="1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4" name="Rectangle 11"/>
            <p:cNvSpPr>
              <a:spLocks noChangeAspect="1" noChangeArrowheads="1"/>
            </p:cNvSpPr>
            <p:nvPr/>
          </p:nvSpPr>
          <p:spPr bwMode="auto">
            <a:xfrm>
              <a:off x="2682558" y="4477081"/>
              <a:ext cx="1094852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64F88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altLang="ko-KR" sz="1000" kern="0" dirty="0">
                  <a:solidFill>
                    <a:srgbClr val="F8F8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KoFIU </a:t>
              </a:r>
              <a:r>
                <a:rPr lang="ko-KR" altLang="en-US" sz="1000" kern="0" dirty="0">
                  <a:solidFill>
                    <a:srgbClr val="F8F8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보고파일 검증</a:t>
              </a:r>
            </a:p>
          </p:txBody>
        </p:sp>
      </p:grpSp>
      <p:sp>
        <p:nvSpPr>
          <p:cNvPr id="45" name="AutoShape 1244" descr="채우기4"/>
          <p:cNvSpPr>
            <a:spLocks noChangeArrowheads="1"/>
          </p:cNvSpPr>
          <p:nvPr/>
        </p:nvSpPr>
        <p:spPr bwMode="gray">
          <a:xfrm>
            <a:off x="2223964" y="2693396"/>
            <a:ext cx="936000" cy="471489"/>
          </a:xfrm>
          <a:prstGeom prst="flowChartDecision">
            <a:avLst/>
          </a:prstGeom>
          <a:solidFill>
            <a:srgbClr val="C0C0C0"/>
          </a:solidFill>
          <a:ln w="3175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kumimoji="0" lang="ko-KR" altLang="en-US" sz="8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유효성 체크</a:t>
            </a:r>
            <a:endParaRPr kumimoji="0" lang="en-US" altLang="ko-KR" sz="800" dirty="0" smtClean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67676" y="2645149"/>
            <a:ext cx="978352" cy="770991"/>
            <a:chOff x="704765" y="2889854"/>
            <a:chExt cx="978352" cy="770991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65" y="2889854"/>
              <a:ext cx="978352" cy="770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직사각형 47"/>
            <p:cNvSpPr/>
            <p:nvPr/>
          </p:nvSpPr>
          <p:spPr bwMode="auto">
            <a:xfrm>
              <a:off x="717340" y="2889854"/>
              <a:ext cx="965777" cy="770991"/>
            </a:xfrm>
            <a:prstGeom prst="rect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84178" y="2501149"/>
            <a:ext cx="972000" cy="144000"/>
            <a:chOff x="1035928" y="4768356"/>
            <a:chExt cx="3093892" cy="316874"/>
          </a:xfrm>
        </p:grpSpPr>
        <p:sp>
          <p:nvSpPr>
            <p:cNvPr id="50" name="Text Box 358" descr="도식1"/>
            <p:cNvSpPr>
              <a:spLocks noChangeArrowheads="1"/>
            </p:cNvSpPr>
            <p:nvPr/>
          </p:nvSpPr>
          <p:spPr bwMode="auto">
            <a:xfrm>
              <a:off x="1035928" y="4768356"/>
              <a:ext cx="3093892" cy="316874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2060"/>
                </a:gs>
                <a:gs pos="100000">
                  <a:srgbClr val="0070C0"/>
                </a:gs>
              </a:gsLst>
              <a:lin ang="10800000" scaled="1"/>
              <a:tileRect/>
            </a:gradFill>
            <a:ln w="12700" cap="rnd" cmpd="sng">
              <a:noFill/>
              <a:prstDash val="solid"/>
              <a:headEnd type="none" w="lg" len="med"/>
              <a:tailEnd type="none" w="lg" len="med"/>
            </a:ln>
            <a:effectLst>
              <a:outerShdw blurRad="38100" dist="12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tIns="180000"/>
            <a:lstStyle/>
            <a:p>
              <a:pPr algn="ctr" latinLnBrk="0"/>
              <a:endParaRPr lang="ko-KR" altLang="en-US" sz="1000" b="1" dirty="0"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1" name="Rt40" descr="도식1"/>
            <p:cNvSpPr>
              <a:spLocks noChangeArrowheads="1"/>
            </p:cNvSpPr>
            <p:nvPr/>
          </p:nvSpPr>
          <p:spPr bwMode="auto">
            <a:xfrm>
              <a:off x="1927233" y="4777471"/>
              <a:ext cx="1311314" cy="304769"/>
            </a:xfrm>
            <a:prstGeom prst="rect">
              <a:avLst/>
            </a:prstGeom>
            <a:noFill/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1270"/>
              </a:sp3d>
            </a:bodyPr>
            <a:lstStyle/>
            <a:p>
              <a:pPr algn="ctr" latinLnBrk="0"/>
              <a:r>
                <a:rPr lang="en-US" altLang="ko-KR" sz="900" spc="-150" dirty="0" smtClean="0">
                  <a:solidFill>
                    <a:srgbClr val="F8F8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STR </a:t>
              </a:r>
              <a:r>
                <a:rPr lang="ko-KR" altLang="en-US" sz="900" spc="-150" dirty="0" smtClean="0">
                  <a:solidFill>
                    <a:srgbClr val="F8F8F8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보고서</a:t>
              </a:r>
            </a:p>
          </p:txBody>
        </p:sp>
      </p:grpSp>
      <p:pic>
        <p:nvPicPr>
          <p:cNvPr id="52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1307688" y="2579947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꺾인 연결선 52"/>
          <p:cNvCxnSpPr>
            <a:stCxn id="48" idx="2"/>
            <a:endCxn id="45" idx="1"/>
          </p:cNvCxnSpPr>
          <p:nvPr/>
        </p:nvCxnSpPr>
        <p:spPr bwMode="auto">
          <a:xfrm rot="5400000" flipH="1" flipV="1">
            <a:off x="1400052" y="2592229"/>
            <a:ext cx="486999" cy="1160824"/>
          </a:xfrm>
          <a:prstGeom prst="bentConnector4">
            <a:avLst>
              <a:gd name="adj1" fmla="val -46941"/>
              <a:gd name="adj2" fmla="val 70799"/>
            </a:avLst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1060772" y="3648930"/>
            <a:ext cx="908731" cy="2428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 marL="88900" indent="-889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10000"/>
              </a:lnSpc>
              <a:spcBef>
                <a:spcPct val="10000"/>
              </a:spcBef>
              <a:buClr>
                <a:srgbClr val="969696"/>
              </a:buClr>
              <a:buSzPct val="80000"/>
            </a:pPr>
            <a: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KoFIU </a:t>
            </a:r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생성</a:t>
            </a:r>
            <a:endParaRPr lang="ko-KR" altLang="en-US" sz="8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616187" y="2478139"/>
            <a:ext cx="875925" cy="923520"/>
            <a:chOff x="3876674" y="3652839"/>
            <a:chExt cx="2231999" cy="1557905"/>
          </a:xfrm>
        </p:grpSpPr>
        <p:pic>
          <p:nvPicPr>
            <p:cNvPr id="56" name="Picture 142" descr="번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876674" y="3652839"/>
              <a:ext cx="2231999" cy="1557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188"/>
            <p:cNvSpPr>
              <a:spLocks noChangeArrowheads="1"/>
            </p:cNvSpPr>
            <p:nvPr/>
          </p:nvSpPr>
          <p:spPr bwMode="gray">
            <a:xfrm>
              <a:off x="4463709" y="4230441"/>
              <a:ext cx="1057938" cy="4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882650">
                <a:lnSpc>
                  <a:spcPct val="90000"/>
                </a:lnSpc>
              </a:pPr>
              <a:r>
                <a:rPr lang="ko-KR" altLang="en-US" sz="850" dirty="0" smtClean="0"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유효성</a:t>
              </a:r>
              <a:endParaRPr lang="en-US" altLang="ko-KR" sz="850" dirty="0" smtClean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 defTabSz="882650">
                <a:lnSpc>
                  <a:spcPct val="90000"/>
                </a:lnSpc>
              </a:pPr>
              <a:r>
                <a:rPr lang="ko-KR" altLang="en-US" sz="850" dirty="0" smtClean="0"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체크 에러</a:t>
              </a:r>
              <a:endParaRPr lang="ko-KR" altLang="en-US" sz="850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068312" y="2480711"/>
            <a:ext cx="1224000" cy="770597"/>
            <a:chOff x="4737140" y="2546194"/>
            <a:chExt cx="1224000" cy="770597"/>
          </a:xfrm>
        </p:grpSpPr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667" y="2618204"/>
              <a:ext cx="1203122" cy="69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0" name="그룹 59"/>
            <p:cNvGrpSpPr/>
            <p:nvPr/>
          </p:nvGrpSpPr>
          <p:grpSpPr>
            <a:xfrm>
              <a:off x="4737140" y="2546194"/>
              <a:ext cx="1224000" cy="144000"/>
              <a:chOff x="1035928" y="4768356"/>
              <a:chExt cx="3093892" cy="316874"/>
            </a:xfrm>
          </p:grpSpPr>
          <p:sp>
            <p:nvSpPr>
              <p:cNvPr id="63" name="Text Box 358" descr="도식1"/>
              <p:cNvSpPr>
                <a:spLocks noChangeArrowheads="1"/>
              </p:cNvSpPr>
              <p:nvPr/>
            </p:nvSpPr>
            <p:spPr bwMode="auto">
              <a:xfrm>
                <a:off x="1035928" y="4768356"/>
                <a:ext cx="3093892" cy="3168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rnd" cmpd="sng">
                <a:noFill/>
                <a:prstDash val="solid"/>
                <a:headEnd type="none" w="lg" len="med"/>
                <a:tailEnd type="none" w="lg" len="med"/>
              </a:ln>
              <a:effectLst>
                <a:outerShdw blurRad="38100" dist="12700" dir="5400000" sx="99000" sy="99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tIns="180000"/>
              <a:lstStyle/>
              <a:p>
                <a:pPr algn="ctr" latinLnBrk="0"/>
                <a:endParaRPr lang="ko-KR" altLang="en-US" sz="1000" b="1" dirty="0">
                  <a:solidFill>
                    <a:srgbClr val="F8F8F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64" name="Rt40" descr="도식1"/>
              <p:cNvSpPr>
                <a:spLocks noChangeArrowheads="1"/>
              </p:cNvSpPr>
              <p:nvPr/>
            </p:nvSpPr>
            <p:spPr bwMode="auto">
              <a:xfrm>
                <a:off x="1829238" y="4777471"/>
                <a:ext cx="1507304" cy="304769"/>
              </a:xfrm>
              <a:prstGeom prst="rect">
                <a:avLst/>
              </a:prstGeom>
              <a:noFill/>
              <a:ln w="12700" cap="rnd" cmpd="sng">
                <a:noFill/>
                <a:prstDash val="solid"/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r>
                  <a:rPr lang="ko-KR" altLang="en-US" sz="900" spc="-150" dirty="0" smtClean="0">
                    <a:solidFill>
                      <a:srgbClr val="F8F8F8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유효성 체크 결과</a:t>
                </a:r>
              </a:p>
            </p:txBody>
          </p:sp>
        </p:grpSp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4745667" y="2736823"/>
              <a:ext cx="1203122" cy="3659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>
              <a:lvl1pPr marL="88900" indent="-889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eaLnBrk="1" latinLnBrk="0" hangingPunct="1">
                <a:lnSpc>
                  <a:spcPct val="110000"/>
                </a:lnSpc>
                <a:spcBef>
                  <a:spcPct val="10000"/>
                </a:spcBef>
                <a:buClr>
                  <a:srgbClr val="969696"/>
                </a:buClr>
                <a:buSzPct val="80000"/>
              </a:pPr>
              <a:r>
                <a:rPr lang="ko-KR" altLang="en-US" sz="800" dirty="0" smtClean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금칙어 및 항목별 유효성</a:t>
              </a:r>
              <a:endParaRPr lang="en-US" altLang="ko-KR" sz="8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0" indent="0" eaLnBrk="1" latinLnBrk="0" hangingPunct="1">
                <a:lnSpc>
                  <a:spcPct val="110000"/>
                </a:lnSpc>
                <a:spcBef>
                  <a:spcPct val="10000"/>
                </a:spcBef>
                <a:buClr>
                  <a:srgbClr val="969696"/>
                </a:buClr>
                <a:buSzPct val="80000"/>
              </a:pPr>
              <a:r>
                <a:rPr lang="ko-KR" altLang="en-US" sz="800" dirty="0" smtClean="0"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검증 결과 표시</a:t>
              </a:r>
              <a:endParaRPr lang="ko-KR" altLang="en-US" sz="8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4746249" y="2690214"/>
              <a:ext cx="1202540" cy="626577"/>
            </a:xfrm>
            <a:prstGeom prst="rect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65" name="직선 화살표 연결선 64"/>
          <p:cNvCxnSpPr>
            <a:stCxn id="56" idx="3"/>
            <a:endCxn id="62" idx="1"/>
          </p:cNvCxnSpPr>
          <p:nvPr/>
        </p:nvCxnSpPr>
        <p:spPr bwMode="auto">
          <a:xfrm flipV="1">
            <a:off x="4492112" y="2938020"/>
            <a:ext cx="585309" cy="1879"/>
          </a:xfrm>
          <a:prstGeom prst="straightConnector1">
            <a:avLst/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직선 화살표 연결선 65"/>
          <p:cNvCxnSpPr>
            <a:stCxn id="45" idx="3"/>
            <a:endCxn id="56" idx="1"/>
          </p:cNvCxnSpPr>
          <p:nvPr/>
        </p:nvCxnSpPr>
        <p:spPr bwMode="auto">
          <a:xfrm>
            <a:off x="3159964" y="2929141"/>
            <a:ext cx="456223" cy="10758"/>
          </a:xfrm>
          <a:prstGeom prst="straightConnector1">
            <a:avLst/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97"/>
          <p:cNvSpPr>
            <a:spLocks noChangeArrowheads="1"/>
          </p:cNvSpPr>
          <p:nvPr/>
        </p:nvSpPr>
        <p:spPr bwMode="gray">
          <a:xfrm>
            <a:off x="2313155" y="3443863"/>
            <a:ext cx="756000" cy="324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82650"/>
            <a:r>
              <a:rPr lang="en-US" altLang="ko-KR" sz="8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KoFIU </a:t>
            </a:r>
            <a:r>
              <a:rPr lang="ko-KR" altLang="en-US" sz="8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 </a:t>
            </a:r>
            <a:endParaRPr lang="en-US" altLang="ko-KR" sz="800" dirty="0" smtClean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 defTabSz="882650"/>
            <a:r>
              <a:rPr lang="ko-KR" altLang="en-US" sz="8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파일 전송</a:t>
            </a:r>
            <a:endParaRPr lang="en-US" altLang="ko-KR" sz="800" dirty="0" smtClean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8" name="직선 화살표 연결선 67"/>
          <p:cNvCxnSpPr>
            <a:stCxn id="45" idx="2"/>
            <a:endCxn id="67" idx="0"/>
          </p:cNvCxnSpPr>
          <p:nvPr/>
        </p:nvCxnSpPr>
        <p:spPr bwMode="auto">
          <a:xfrm flipH="1">
            <a:off x="2691155" y="3164885"/>
            <a:ext cx="809" cy="278978"/>
          </a:xfrm>
          <a:prstGeom prst="straightConnector1">
            <a:avLst/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9" name="그룹 68"/>
          <p:cNvGrpSpPr/>
          <p:nvPr/>
        </p:nvGrpSpPr>
        <p:grpSpPr>
          <a:xfrm>
            <a:off x="3616017" y="3469345"/>
            <a:ext cx="875925" cy="923520"/>
            <a:chOff x="3876674" y="3652839"/>
            <a:chExt cx="2231999" cy="1557905"/>
          </a:xfrm>
        </p:grpSpPr>
        <p:pic>
          <p:nvPicPr>
            <p:cNvPr id="70" name="Picture 142" descr="번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876674" y="3652839"/>
              <a:ext cx="2231999" cy="1557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88"/>
            <p:cNvSpPr>
              <a:spLocks noChangeArrowheads="1"/>
            </p:cNvSpPr>
            <p:nvPr/>
          </p:nvSpPr>
          <p:spPr bwMode="gray">
            <a:xfrm>
              <a:off x="4337078" y="4230439"/>
              <a:ext cx="1311193" cy="4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882650">
                <a:lnSpc>
                  <a:spcPct val="90000"/>
                </a:lnSpc>
              </a:pPr>
              <a:r>
                <a:rPr lang="en-US" altLang="ko-KR" sz="850" dirty="0" smtClean="0"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KoFIU </a:t>
              </a:r>
              <a:r>
                <a:rPr lang="ko-KR" altLang="en-US" sz="850" dirty="0" smtClean="0"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전송</a:t>
              </a:r>
              <a:r>
                <a:rPr lang="en-US" altLang="ko-KR" sz="850" dirty="0" smtClean="0"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/>
              </a:r>
              <a:br>
                <a:rPr lang="en-US" altLang="ko-KR" sz="850" dirty="0" smtClean="0"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</a:br>
              <a:r>
                <a:rPr lang="ko-KR" altLang="en-US" sz="850" dirty="0" smtClean="0"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오류 응답</a:t>
              </a:r>
              <a:endParaRPr lang="ko-KR" altLang="en-US" sz="850" dirty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cxnSp>
        <p:nvCxnSpPr>
          <p:cNvPr id="72" name="꺾인 연결선 71"/>
          <p:cNvCxnSpPr>
            <a:stCxn id="67" idx="2"/>
            <a:endCxn id="70" idx="1"/>
          </p:cNvCxnSpPr>
          <p:nvPr/>
        </p:nvCxnSpPr>
        <p:spPr bwMode="auto">
          <a:xfrm rot="16200000" flipH="1">
            <a:off x="3071965" y="3387053"/>
            <a:ext cx="163242" cy="924862"/>
          </a:xfrm>
          <a:prstGeom prst="bentConnector2">
            <a:avLst/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835" y="3631200"/>
            <a:ext cx="1203122" cy="69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직선 화살표 연결선 73"/>
          <p:cNvCxnSpPr>
            <a:stCxn id="70" idx="3"/>
            <a:endCxn id="77" idx="1"/>
          </p:cNvCxnSpPr>
          <p:nvPr/>
        </p:nvCxnSpPr>
        <p:spPr bwMode="auto">
          <a:xfrm flipV="1">
            <a:off x="4491942" y="3929442"/>
            <a:ext cx="584897" cy="1663"/>
          </a:xfrm>
          <a:prstGeom prst="straightConnector1">
            <a:avLst/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5" name="그룹 74"/>
          <p:cNvGrpSpPr/>
          <p:nvPr/>
        </p:nvGrpSpPr>
        <p:grpSpPr>
          <a:xfrm>
            <a:off x="5068312" y="3473465"/>
            <a:ext cx="1224000" cy="770597"/>
            <a:chOff x="4737140" y="3624673"/>
            <a:chExt cx="1224000" cy="770597"/>
          </a:xfrm>
        </p:grpSpPr>
        <p:grpSp>
          <p:nvGrpSpPr>
            <p:cNvPr id="76" name="그룹 75"/>
            <p:cNvGrpSpPr/>
            <p:nvPr/>
          </p:nvGrpSpPr>
          <p:grpSpPr>
            <a:xfrm>
              <a:off x="4737140" y="3624673"/>
              <a:ext cx="1224000" cy="144000"/>
              <a:chOff x="1035928" y="4768356"/>
              <a:chExt cx="3093892" cy="316874"/>
            </a:xfrm>
          </p:grpSpPr>
          <p:sp>
            <p:nvSpPr>
              <p:cNvPr id="79" name="Text Box 358" descr="도식1"/>
              <p:cNvSpPr>
                <a:spLocks noChangeArrowheads="1"/>
              </p:cNvSpPr>
              <p:nvPr/>
            </p:nvSpPr>
            <p:spPr bwMode="auto">
              <a:xfrm>
                <a:off x="1035928" y="4768356"/>
                <a:ext cx="3093892" cy="3168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rnd" cmpd="sng">
                <a:noFill/>
                <a:prstDash val="solid"/>
                <a:headEnd type="none" w="lg" len="med"/>
                <a:tailEnd type="none" w="lg" len="med"/>
              </a:ln>
              <a:effectLst>
                <a:outerShdw blurRad="38100" dist="12700" dir="5400000" sx="99000" sy="99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tIns="180000"/>
              <a:lstStyle/>
              <a:p>
                <a:pPr algn="ctr" latinLnBrk="0"/>
                <a:endParaRPr lang="ko-KR" altLang="en-US" sz="1000" b="1" dirty="0">
                  <a:solidFill>
                    <a:srgbClr val="F8F8F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80" name="Rt40" descr="도식1"/>
              <p:cNvSpPr>
                <a:spLocks noChangeArrowheads="1"/>
              </p:cNvSpPr>
              <p:nvPr/>
            </p:nvSpPr>
            <p:spPr bwMode="auto">
              <a:xfrm>
                <a:off x="1632726" y="4777471"/>
                <a:ext cx="1900340" cy="304769"/>
              </a:xfrm>
              <a:prstGeom prst="rect">
                <a:avLst/>
              </a:prstGeom>
              <a:noFill/>
              <a:ln w="12700" cap="rnd" cmpd="sng">
                <a:noFill/>
                <a:prstDash val="solid"/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r>
                  <a:rPr lang="en-US" altLang="ko-KR" sz="900" spc="-150" dirty="0" smtClean="0">
                    <a:solidFill>
                      <a:srgbClr val="F8F8F8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KoFIU </a:t>
                </a:r>
                <a:r>
                  <a:rPr lang="ko-KR" altLang="en-US" sz="900" spc="-150" dirty="0" smtClean="0">
                    <a:solidFill>
                      <a:srgbClr val="F8F8F8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오류 응답 결과</a:t>
                </a:r>
              </a:p>
            </p:txBody>
          </p:sp>
        </p:grp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4745667" y="3815302"/>
              <a:ext cx="1203122" cy="5306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/>
            <a:lstStyle>
              <a:lvl1pPr marL="88900" indent="-889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eaLnBrk="1" latinLnBrk="0" hangingPunct="1">
                <a:lnSpc>
                  <a:spcPct val="110000"/>
                </a:lnSpc>
                <a:spcBef>
                  <a:spcPct val="10000"/>
                </a:spcBef>
                <a:buClr>
                  <a:srgbClr val="969696"/>
                </a:buClr>
                <a:buSzPct val="80000"/>
              </a:pPr>
              <a:r>
                <a:rPr lang="ko-KR" altLang="en-US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오류</a:t>
              </a:r>
              <a:r>
                <a:rPr lang="en-US" altLang="ko-KR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응답 내용 및 </a:t>
              </a:r>
              <a:r>
                <a:rPr lang="en-US" altLang="ko-KR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/>
              </a:r>
              <a:br>
                <a:rPr lang="en-US" altLang="ko-KR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r>
                <a:rPr lang="ko-KR" altLang="en-US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오류 응답 내용별 </a:t>
              </a:r>
              <a:r>
                <a:rPr lang="en-US" altLang="ko-KR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/>
              </a:r>
              <a:br>
                <a:rPr lang="en-US" altLang="ko-KR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r>
                <a:rPr lang="ko-KR" altLang="en-US" sz="800" dirty="0" smtClean="0">
                  <a:solidFill>
                    <a:srgbClr val="333333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정정 처리 방법 가이드</a:t>
              </a:r>
              <a:endParaRPr lang="ko-KR" altLang="en-US" sz="800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746249" y="3768693"/>
              <a:ext cx="1202540" cy="626577"/>
            </a:xfrm>
            <a:prstGeom prst="rect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81" name="Rs27"/>
          <p:cNvSpPr>
            <a:spLocks noChangeAspect="1" noChangeArrowheads="1"/>
          </p:cNvSpPr>
          <p:nvPr/>
        </p:nvSpPr>
        <p:spPr bwMode="auto">
          <a:xfrm>
            <a:off x="559078" y="6063817"/>
            <a:ext cx="60501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71450" indent="-171450" defTabSz="879475">
              <a:buClr>
                <a:srgbClr val="969696"/>
              </a:buClr>
              <a:buSzPct val="80000"/>
              <a:buFont typeface="Wingdings" panose="05000000000000000000" pitchFamily="2" charset="2"/>
              <a:buChar char="v"/>
            </a:pPr>
            <a:r>
              <a:rPr lang="en-US" altLang="ko-KR" sz="900" dirty="0" smtClean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KoFIU </a:t>
            </a:r>
            <a:r>
              <a:rPr lang="ko-KR" altLang="en-US" sz="900" dirty="0" smtClean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대량 연계 보고시 발생 되는 오류 응답 패턴 도출 후 유효성 체크 항목 추가</a:t>
            </a:r>
            <a:r>
              <a:rPr lang="en-US" altLang="ko-KR" sz="900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 </a:t>
            </a:r>
            <a:r>
              <a:rPr lang="ko-KR" altLang="en-US" sz="900" dirty="0" smtClean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rPr>
              <a:t>및 오류 응답 내용별 대응 처리 방안 도출</a:t>
            </a:r>
            <a:endParaRPr lang="en-US" altLang="ko-KR" sz="900" dirty="0" smtClean="0">
              <a:solidFill>
                <a:srgbClr val="333333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pitchFamily="34" charset="0"/>
            </a:endParaRPr>
          </a:p>
        </p:txBody>
      </p:sp>
      <p:sp>
        <p:nvSpPr>
          <p:cNvPr id="82" name="Rectangle 97"/>
          <p:cNvSpPr>
            <a:spLocks noChangeArrowheads="1"/>
          </p:cNvSpPr>
          <p:nvPr/>
        </p:nvSpPr>
        <p:spPr bwMode="gray">
          <a:xfrm>
            <a:off x="819588" y="5175487"/>
            <a:ext cx="953172" cy="324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82650"/>
            <a: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KoFIU </a:t>
            </a:r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대량 연계</a:t>
            </a:r>
            <a: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파일 전송</a:t>
            </a:r>
            <a:endParaRPr lang="en-US" altLang="ko-KR" sz="800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3" name="직선 화살표 연결선 82"/>
          <p:cNvCxnSpPr>
            <a:stCxn id="82" idx="3"/>
            <a:endCxn id="85" idx="1"/>
          </p:cNvCxnSpPr>
          <p:nvPr/>
        </p:nvCxnSpPr>
        <p:spPr bwMode="auto">
          <a:xfrm>
            <a:off x="1772760" y="5337487"/>
            <a:ext cx="420255" cy="0"/>
          </a:xfrm>
          <a:prstGeom prst="straightConnector1">
            <a:avLst/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4" name="그룹 83"/>
          <p:cNvGrpSpPr/>
          <p:nvPr/>
        </p:nvGrpSpPr>
        <p:grpSpPr>
          <a:xfrm>
            <a:off x="2193015" y="4875727"/>
            <a:ext cx="875925" cy="923520"/>
            <a:chOff x="3876674" y="3652839"/>
            <a:chExt cx="2231999" cy="1557905"/>
          </a:xfrm>
        </p:grpSpPr>
        <p:pic>
          <p:nvPicPr>
            <p:cNvPr id="85" name="Picture 142" descr="번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876674" y="3652839"/>
              <a:ext cx="2231999" cy="1557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Rectangle 188"/>
            <p:cNvSpPr>
              <a:spLocks noChangeArrowheads="1"/>
            </p:cNvSpPr>
            <p:nvPr/>
          </p:nvSpPr>
          <p:spPr bwMode="gray">
            <a:xfrm>
              <a:off x="4494341" y="4230439"/>
              <a:ext cx="996670" cy="402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882650">
                <a:lnSpc>
                  <a:spcPct val="90000"/>
                </a:lnSpc>
              </a:pPr>
              <a:r>
                <a:rPr lang="ko-KR" altLang="en-US" sz="850" dirty="0">
                  <a:solidFill>
                    <a:srgbClr val="FFFFFF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오류응답</a:t>
              </a:r>
              <a:r>
                <a:rPr lang="en-US" altLang="ko-KR" sz="850" dirty="0" smtClean="0">
                  <a:solidFill>
                    <a:srgbClr val="FFFFFF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/>
              </a:r>
              <a:br>
                <a:rPr lang="en-US" altLang="ko-KR" sz="850" dirty="0" smtClean="0">
                  <a:solidFill>
                    <a:srgbClr val="FFFFFF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850" dirty="0" smtClean="0">
                  <a:solidFill>
                    <a:srgbClr val="FFFFFF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패턴도출</a:t>
              </a:r>
              <a:endParaRPr lang="ko-KR" altLang="en-US" sz="850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87" name="Rectangle 97"/>
          <p:cNvSpPr>
            <a:spLocks noChangeArrowheads="1"/>
          </p:cNvSpPr>
          <p:nvPr/>
        </p:nvSpPr>
        <p:spPr bwMode="gray">
          <a:xfrm>
            <a:off x="3857809" y="4976909"/>
            <a:ext cx="953172" cy="324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82650"/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보고파일 유효성 </a:t>
            </a:r>
            <a:endParaRPr lang="en-US" altLang="ko-KR" sz="800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 defTabSz="882650"/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체크 항목 추가</a:t>
            </a:r>
            <a:endParaRPr lang="en-US" altLang="ko-KR" sz="800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8" name="Rectangle 97"/>
          <p:cNvSpPr>
            <a:spLocks noChangeArrowheads="1"/>
          </p:cNvSpPr>
          <p:nvPr/>
        </p:nvSpPr>
        <p:spPr bwMode="gray">
          <a:xfrm>
            <a:off x="3862976" y="5406086"/>
            <a:ext cx="953172" cy="324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82650"/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오류 응답 내용 별</a:t>
            </a:r>
            <a: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대응 처리 방안 도출</a:t>
            </a:r>
            <a:endParaRPr lang="en-US" altLang="ko-KR" sz="800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9" name="꺾인 연결선 88"/>
          <p:cNvCxnSpPr>
            <a:stCxn id="85" idx="3"/>
            <a:endCxn id="87" idx="1"/>
          </p:cNvCxnSpPr>
          <p:nvPr/>
        </p:nvCxnSpPr>
        <p:spPr bwMode="auto">
          <a:xfrm flipV="1">
            <a:off x="3068940" y="5138909"/>
            <a:ext cx="788869" cy="19857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꺾인 연결선 89"/>
          <p:cNvCxnSpPr>
            <a:stCxn id="85" idx="3"/>
            <a:endCxn id="88" idx="1"/>
          </p:cNvCxnSpPr>
          <p:nvPr/>
        </p:nvCxnSpPr>
        <p:spPr bwMode="auto">
          <a:xfrm>
            <a:off x="3068940" y="5337487"/>
            <a:ext cx="794036" cy="23059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97"/>
          <p:cNvSpPr>
            <a:spLocks noChangeArrowheads="1"/>
          </p:cNvSpPr>
          <p:nvPr/>
        </p:nvSpPr>
        <p:spPr bwMode="gray">
          <a:xfrm>
            <a:off x="5339140" y="5406086"/>
            <a:ext cx="953172" cy="324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882650"/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오류 응답 내용</a:t>
            </a:r>
            <a: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자동</a:t>
            </a:r>
            <a:r>
              <a:rPr lang="en-US" altLang="ko-KR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8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수동 재처리</a:t>
            </a:r>
            <a:endParaRPr lang="en-US" altLang="ko-KR" sz="800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2" name="직선 화살표 연결선 91"/>
          <p:cNvCxnSpPr>
            <a:stCxn id="88" idx="3"/>
            <a:endCxn id="91" idx="1"/>
          </p:cNvCxnSpPr>
          <p:nvPr/>
        </p:nvCxnSpPr>
        <p:spPr bwMode="auto">
          <a:xfrm>
            <a:off x="4816148" y="5568086"/>
            <a:ext cx="522992" cy="0"/>
          </a:xfrm>
          <a:prstGeom prst="straightConnector1">
            <a:avLst/>
          </a:prstGeom>
          <a:noFill/>
          <a:ln w="12700" cap="flat" cmpd="sng" algn="ctr">
            <a:solidFill>
              <a:srgbClr val="2984D7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그룹 1"/>
          <p:cNvGrpSpPr/>
          <p:nvPr/>
        </p:nvGrpSpPr>
        <p:grpSpPr>
          <a:xfrm>
            <a:off x="6955778" y="2573308"/>
            <a:ext cx="2717340" cy="3274399"/>
            <a:chOff x="6955778" y="2573308"/>
            <a:chExt cx="2717340" cy="3274399"/>
          </a:xfrm>
        </p:grpSpPr>
        <p:sp>
          <p:nvSpPr>
            <p:cNvPr id="93" name="Text Box 63">
              <a:extLst>
                <a:ext uri="{FF2B5EF4-FFF2-40B4-BE49-F238E27FC236}">
                  <a16:creationId xmlns:a16="http://schemas.microsoft.com/office/drawing/2014/main" id="{C5F9D3F7-C9E8-4781-9034-6DE870AAD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248" y="2573308"/>
              <a:ext cx="109036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defRPr/>
              </a:pPr>
              <a:r>
                <a:rPr lang="en-US" altLang="ko-KR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KoFIU </a:t>
              </a: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보고파일 검증</a:t>
              </a:r>
            </a:p>
          </p:txBody>
        </p:sp>
        <p:sp>
          <p:nvSpPr>
            <p:cNvPr id="94" name="Text Box 63">
              <a:extLst>
                <a:ext uri="{FF2B5EF4-FFF2-40B4-BE49-F238E27FC236}">
                  <a16:creationId xmlns:a16="http://schemas.microsoft.com/office/drawing/2014/main" id="{9BAD3354-F8D3-4196-A35F-BB5B34A8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248" y="4754541"/>
              <a:ext cx="1471557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defRPr/>
              </a:pP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대량연계보고 결과 검증 강화</a:t>
              </a:r>
            </a:p>
          </p:txBody>
        </p:sp>
        <p:sp>
          <p:nvSpPr>
            <p:cNvPr id="95" name="Rs27">
              <a:extLst>
                <a:ext uri="{FF2B5EF4-FFF2-40B4-BE49-F238E27FC236}">
                  <a16:creationId xmlns:a16="http://schemas.microsoft.com/office/drawing/2014/main" id="{968E9253-47DC-4BD6-8B8F-E7534EC5C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60248" y="5052618"/>
              <a:ext cx="2218911" cy="795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KoFIU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대량 연계 보고 시 발생 되는 오류 응답 패턴 도출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유효성 체크 항목 추가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KoFIU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오류 응답 </a:t>
              </a: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내용별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정정 처리 방안 도출</a:t>
              </a:r>
            </a:p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오류 응답 내용 자동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수동 재처리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F9612716-9862-4B92-8080-735319A03F5B}"/>
                </a:ext>
              </a:extLst>
            </p:cNvPr>
            <p:cNvCxnSpPr>
              <a:cxnSpLocks/>
            </p:cNvCxnSpPr>
            <p:nvPr/>
          </p:nvCxnSpPr>
          <p:spPr>
            <a:xfrm>
              <a:off x="6955778" y="4511987"/>
              <a:ext cx="2717340" cy="0"/>
            </a:xfrm>
            <a:prstGeom prst="line">
              <a:avLst/>
            </a:prstGeom>
            <a:solidFill>
              <a:srgbClr val="DEF2FE"/>
            </a:solidFill>
            <a:ln w="12700">
              <a:solidFill>
                <a:srgbClr val="00497A">
                  <a:alpha val="35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6D6BB3F-DAEE-46F7-8354-F2A09E08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3487" y="2573308"/>
              <a:ext cx="318769" cy="31876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CE68769D-7128-4807-88C2-CCBF74A3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3487" y="4748962"/>
              <a:ext cx="318769" cy="318769"/>
            </a:xfrm>
            <a:prstGeom prst="rect">
              <a:avLst/>
            </a:prstGeom>
          </p:spPr>
        </p:pic>
        <p:sp>
          <p:nvSpPr>
            <p:cNvPr id="99" name="Rs27">
              <a:extLst>
                <a:ext uri="{FF2B5EF4-FFF2-40B4-BE49-F238E27FC236}">
                  <a16:creationId xmlns:a16="http://schemas.microsoft.com/office/drawing/2014/main" id="{0C0D0E15-537B-471F-BB7B-EC217A4E60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60248" y="2886492"/>
              <a:ext cx="2218911" cy="1256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보고파일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생성시 금칙어 점검 및 항목별 자료의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유효성 검증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유효성 체크 결과 화면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예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종합 의견에 금칙어가 </a:t>
              </a: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존재합니다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  <a:b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      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타행계좌 금융기관코드 누락입니다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대량연계보고 결과 검증 강화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 KoFIU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에서 전달한 오류 응답 내용 및 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    오류 </a:t>
              </a: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내용별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대응 처리방법 안내</a:t>
              </a: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FB38E40C-4F93-4E56-877A-C28EC1FFA5A5}" type="slidenum">
              <a:rPr altLang="ko-KR" smtClean="0">
                <a:solidFill>
                  <a:srgbClr val="333333"/>
                </a:solidFill>
              </a:rPr>
              <a:pPr/>
              <a:t>10</a:t>
            </a:fld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cS4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2.2.6 </a:t>
            </a:r>
            <a:r>
              <a:rPr lang="en-US" altLang="ko-KR" dirty="0"/>
              <a:t>AML </a:t>
            </a:r>
            <a:r>
              <a:rPr lang="ko-KR" altLang="en-US" dirty="0"/>
              <a:t>통제유형 거래 관리</a:t>
            </a:r>
          </a:p>
        </p:txBody>
      </p:sp>
      <p:sp>
        <p:nvSpPr>
          <p:cNvPr id="10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350999"/>
            <a:ext cx="9414524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은행 전 거래에 대해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AML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통제유형 거래인지를 관리하여 신규 거래나 화면이 추가되더라도 누락없이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AML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통제를 받을 수 있도록 관리 기능을 제공합니다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LcS10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en-US" altLang="ko-KR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AML </a:t>
              </a: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통제유형 거래 관리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41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34" name="LcS6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5090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2.2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제안사의 유용한 기능 제안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0E8524-AC0C-463B-8931-3569A2C14623}"/>
              </a:ext>
            </a:extLst>
          </p:cNvPr>
          <p:cNvGrpSpPr/>
          <p:nvPr/>
        </p:nvGrpSpPr>
        <p:grpSpPr>
          <a:xfrm>
            <a:off x="6955778" y="2069250"/>
            <a:ext cx="2717684" cy="4420090"/>
            <a:chOff x="6951840" y="1844822"/>
            <a:chExt cx="2717684" cy="44200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32A5FE-031B-485A-A309-BE2A0750944F}"/>
                </a:ext>
              </a:extLst>
            </p:cNvPr>
            <p:cNvSpPr/>
            <p:nvPr/>
          </p:nvSpPr>
          <p:spPr>
            <a:xfrm>
              <a:off x="6951840" y="1844822"/>
              <a:ext cx="2717340" cy="4420090"/>
            </a:xfrm>
            <a:prstGeom prst="rect">
              <a:avLst/>
            </a:prstGeom>
            <a:solidFill>
              <a:srgbClr val="ECF7FE"/>
            </a:solidFill>
            <a:ln w="12700">
              <a:solidFill>
                <a:srgbClr val="7C8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F28A4B1-C03E-420A-AAB1-A57E91C95B98}"/>
                </a:ext>
              </a:extLst>
            </p:cNvPr>
            <p:cNvGrpSpPr/>
            <p:nvPr/>
          </p:nvGrpSpPr>
          <p:grpSpPr>
            <a:xfrm>
              <a:off x="6951840" y="1844822"/>
              <a:ext cx="2717684" cy="299934"/>
              <a:chOff x="6951840" y="2030557"/>
              <a:chExt cx="2717684" cy="288032"/>
            </a:xfrm>
          </p:grpSpPr>
          <p:sp>
            <p:nvSpPr>
              <p:cNvPr id="16" name="양쪽 모서리가 둥근 사각형 517">
                <a:extLst>
                  <a:ext uri="{FF2B5EF4-FFF2-40B4-BE49-F238E27FC236}">
                    <a16:creationId xmlns:a16="http://schemas.microsoft.com/office/drawing/2014/main" id="{3E3D28BE-959C-480B-8AD1-3B8A1BB208AE}"/>
                  </a:ext>
                </a:extLst>
              </p:cNvPr>
              <p:cNvSpPr/>
              <p:nvPr/>
            </p:nvSpPr>
            <p:spPr>
              <a:xfrm>
                <a:off x="6951840" y="2030557"/>
                <a:ext cx="2717340" cy="288032"/>
              </a:xfrm>
              <a:prstGeom prst="rect">
                <a:avLst/>
              </a:prstGeom>
              <a:solidFill>
                <a:srgbClr val="005E9E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vert="horz" lIns="0" tIns="0" rIns="0" bIns="0" anchor="ctr" anchorCtr="0"/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구현 방안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17" name="양쪽 모서리가 둥근 사각형 517">
                <a:extLst>
                  <a:ext uri="{FF2B5EF4-FFF2-40B4-BE49-F238E27FC236}">
                    <a16:creationId xmlns:a16="http://schemas.microsoft.com/office/drawing/2014/main" id="{44EC17C8-AF98-4F87-8AE2-101CBA21F03A}"/>
                  </a:ext>
                </a:extLst>
              </p:cNvPr>
              <p:cNvSpPr/>
              <p:nvPr/>
            </p:nvSpPr>
            <p:spPr>
              <a:xfrm>
                <a:off x="6951882" y="2030561"/>
                <a:ext cx="2717642" cy="144016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8" name="Text Box 63">
            <a:extLst>
              <a:ext uri="{FF2B5EF4-FFF2-40B4-BE49-F238E27FC236}">
                <a16:creationId xmlns:a16="http://schemas.microsoft.com/office/drawing/2014/main" id="{C5F9D3F7-C9E8-4781-9034-6DE870AA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248" y="2573308"/>
            <a:ext cx="2109552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은행 전 거래 </a:t>
            </a:r>
            <a:r>
              <a:rPr lang="en-US" altLang="ko-KR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vs</a:t>
            </a: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AML</a:t>
            </a: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통제유형 거래 매핑</a:t>
            </a:r>
            <a:endParaRPr lang="ko-KR" altLang="en-US" sz="11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Rs27">
            <a:extLst>
              <a:ext uri="{FF2B5EF4-FFF2-40B4-BE49-F238E27FC236}">
                <a16:creationId xmlns:a16="http://schemas.microsoft.com/office/drawing/2014/main" id="{0C0D0E15-537B-471F-BB7B-EC217A4E6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0248" y="2888940"/>
            <a:ext cx="2055371" cy="15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은행 전 거래와 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AML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통제유형 거래 매핑을 통해 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AML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통제를 받는지 쉽게 파악할 수 있도록 관리 기능 제공</a:t>
            </a:r>
            <a:endParaRPr lang="en-US" altLang="ko-KR" sz="1000" spc="-70" dirty="0" smtClean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AML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통제유형 거래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1) KYC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수행 대상 거래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-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신규 계좌 개설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-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일회성 금융 거래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전신송금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b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-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일회성 금융 거래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기타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b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-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계속 거래 등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2) CTR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대상 거래 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현금 발생 거래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 Box 63">
            <a:extLst>
              <a:ext uri="{FF2B5EF4-FFF2-40B4-BE49-F238E27FC236}">
                <a16:creationId xmlns:a16="http://schemas.microsoft.com/office/drawing/2014/main" id="{9BAD3354-F8D3-4196-A35F-BB5B34A8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248" y="4683034"/>
            <a:ext cx="156966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38F9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3C4A5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6941" dir="2700000" algn="ctr" rotWithShape="0">
                    <a:srgbClr val="415164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5488" indent="-27940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6013" indent="-222250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63688" indent="-227013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9775" indent="-223838" defTabSz="8937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669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241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813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38575" indent="-223838" defTabSz="8937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457200">
              <a:defRPr/>
            </a:pPr>
            <a:r>
              <a:rPr lang="ko-KR" altLang="en-US" sz="11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신규 거래 및 화면 추가 시 등</a:t>
            </a:r>
            <a:r>
              <a:rPr lang="ko-KR" altLang="en-US" sz="1100" spc="-7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록</a:t>
            </a:r>
          </a:p>
        </p:txBody>
      </p:sp>
      <p:sp>
        <p:nvSpPr>
          <p:cNvPr id="21" name="Rs27">
            <a:extLst>
              <a:ext uri="{FF2B5EF4-FFF2-40B4-BE49-F238E27FC236}">
                <a16:creationId xmlns:a16="http://schemas.microsoft.com/office/drawing/2014/main" id="{968E9253-47DC-4BD6-8B8F-E7534EC5C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0248" y="4947555"/>
            <a:ext cx="20553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0F0F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87313" indent="-84138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신규 거래 및 화면 추가시 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AML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통제유형을 등록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관리하여 누락없이 </a:t>
            </a:r>
            <a:r>
              <a:rPr lang="en-US" altLang="ko-KR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AML </a:t>
            </a:r>
            <a:r>
              <a:rPr lang="ko-KR" altLang="en-US" sz="1000" spc="-7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통제를 받을 수 있도록 관리 기능 제공</a:t>
            </a:r>
            <a:endParaRPr lang="ko-KR" altLang="en-US" sz="1000" spc="-7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612716-9862-4B92-8080-735319A03F5B}"/>
              </a:ext>
            </a:extLst>
          </p:cNvPr>
          <p:cNvCxnSpPr>
            <a:cxnSpLocks/>
          </p:cNvCxnSpPr>
          <p:nvPr/>
        </p:nvCxnSpPr>
        <p:spPr>
          <a:xfrm>
            <a:off x="6955778" y="4545124"/>
            <a:ext cx="2717340" cy="0"/>
          </a:xfrm>
          <a:prstGeom prst="line">
            <a:avLst/>
          </a:prstGeom>
          <a:solidFill>
            <a:srgbClr val="DEF2FE"/>
          </a:solidFill>
          <a:ln w="12700">
            <a:solidFill>
              <a:srgbClr val="00497A">
                <a:alpha val="35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E6D6BB3F-DAEE-46F7-8354-F2A09E08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87" y="2573308"/>
            <a:ext cx="318769" cy="31876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68769D-7128-4807-88C2-CCBF74A3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87" y="4677455"/>
            <a:ext cx="318769" cy="318769"/>
          </a:xfrm>
          <a:prstGeom prst="rect">
            <a:avLst/>
          </a:prstGeom>
        </p:spPr>
      </p:pic>
      <p:sp>
        <p:nvSpPr>
          <p:cNvPr id="26" name="양쪽 모서리가 둥근 사각형 521">
            <a:extLst>
              <a:ext uri="{FF2B5EF4-FFF2-40B4-BE49-F238E27FC236}">
                <a16:creationId xmlns:a16="http://schemas.microsoft.com/office/drawing/2014/main" id="{1D5E882C-61DA-4E5B-9E75-1D8CD7AD4BC4}"/>
              </a:ext>
            </a:extLst>
          </p:cNvPr>
          <p:cNvSpPr/>
          <p:nvPr/>
        </p:nvSpPr>
        <p:spPr>
          <a:xfrm>
            <a:off x="236476" y="2060848"/>
            <a:ext cx="6696000" cy="4428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Rt2">
            <a:extLst>
              <a:ext uri="{FF2B5EF4-FFF2-40B4-BE49-F238E27FC236}">
                <a16:creationId xmlns:a16="http://schemas.microsoft.com/office/drawing/2014/main" id="{C79D16C7-D0F7-4F3D-811C-236EBFF1165B}"/>
              </a:ext>
            </a:extLst>
          </p:cNvPr>
          <p:cNvGrpSpPr/>
          <p:nvPr/>
        </p:nvGrpSpPr>
        <p:grpSpPr>
          <a:xfrm>
            <a:off x="283667" y="2168860"/>
            <a:ext cx="2382251" cy="153888"/>
            <a:chOff x="307914" y="1927833"/>
            <a:chExt cx="2382251" cy="153888"/>
          </a:xfrm>
        </p:grpSpPr>
        <p:sp>
          <p:nvSpPr>
            <p:cNvPr id="28" name="Text Box 63">
              <a:extLst>
                <a:ext uri="{FF2B5EF4-FFF2-40B4-BE49-F238E27FC236}">
                  <a16:creationId xmlns:a16="http://schemas.microsoft.com/office/drawing/2014/main" id="{81527D9D-D784-40D9-8789-FBC6639BD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508" y="1927833"/>
              <a:ext cx="2165657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-KR" altLang="en-US" sz="1000" dirty="0" smtClean="0">
                  <a:solidFill>
                    <a:srgbClr val="4D4D4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은행 전 거래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vs AML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통제유형 거래 매핑</a:t>
              </a:r>
              <a:endParaRPr lang="ko-KR" altLang="en-US" sz="1000" dirty="0">
                <a:solidFill>
                  <a:srgbClr val="4D4D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29" name="Group 172">
              <a:extLst>
                <a:ext uri="{FF2B5EF4-FFF2-40B4-BE49-F238E27FC236}">
                  <a16:creationId xmlns:a16="http://schemas.microsoft.com/office/drawing/2014/main" id="{509A09E3-DC14-4B6A-BE1A-710DFEEDE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14" y="1932546"/>
              <a:ext cx="144463" cy="144463"/>
              <a:chOff x="476" y="1697"/>
              <a:chExt cx="91" cy="91"/>
            </a:xfrm>
          </p:grpSpPr>
          <p:grpSp>
            <p:nvGrpSpPr>
              <p:cNvPr id="30" name="Group 171">
                <a:extLst>
                  <a:ext uri="{FF2B5EF4-FFF2-40B4-BE49-F238E27FC236}">
                    <a16:creationId xmlns:a16="http://schemas.microsoft.com/office/drawing/2014/main" id="{3CC7008B-320B-4516-83A9-0D61F99F7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" y="1697"/>
                <a:ext cx="91" cy="91"/>
                <a:chOff x="476" y="1697"/>
                <a:chExt cx="91" cy="91"/>
              </a:xfrm>
            </p:grpSpPr>
            <p:sp>
              <p:nvSpPr>
                <p:cNvPr id="32" name="Oval 64">
                  <a:extLst>
                    <a:ext uri="{FF2B5EF4-FFF2-40B4-BE49-F238E27FC236}">
                      <a16:creationId xmlns:a16="http://schemas.microsoft.com/office/drawing/2014/main" id="{ABC7F0AA-21AC-4217-AED1-55A73FFF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1697"/>
                  <a:ext cx="91" cy="91"/>
                </a:xfrm>
                <a:prstGeom prst="ellipse">
                  <a:avLst/>
                </a:prstGeom>
                <a:solidFill>
                  <a:srgbClr val="BD003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33" name="Arc 170">
                  <a:extLst>
                    <a:ext uri="{FF2B5EF4-FFF2-40B4-BE49-F238E27FC236}">
                      <a16:creationId xmlns:a16="http://schemas.microsoft.com/office/drawing/2014/main" id="{A6930676-5702-426A-BAFB-78B9A7E57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697"/>
                  <a:ext cx="91" cy="45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43200"/>
                    <a:gd name="T1" fmla="*/ 21601 h 21601"/>
                    <a:gd name="T2" fmla="*/ 43200 w 43200"/>
                    <a:gd name="T3" fmla="*/ 21600 h 21601"/>
                    <a:gd name="T4" fmla="*/ 21600 w 43200"/>
                    <a:gd name="T5" fmla="*/ 21600 h 2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3200" h="21601" fill="none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1601" stroke="0" extrusionOk="0">
                      <a:moveTo>
                        <a:pt x="0" y="21600"/>
                      </a:moveTo>
                      <a:cubicBezTo>
                        <a:pt x="0" y="21600"/>
                        <a:pt x="0" y="2160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bg1">
                    <a:alpha val="15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31" name="AutoShape 155">
                <a:extLst>
                  <a:ext uri="{FF2B5EF4-FFF2-40B4-BE49-F238E27FC236}">
                    <a16:creationId xmlns:a16="http://schemas.microsoft.com/office/drawing/2014/main" id="{F43F8682-B92A-48D6-BD75-DB686C9F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" y="1723"/>
                <a:ext cx="46" cy="4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</p:grpSp>
      </p:grpSp>
      <p:sp>
        <p:nvSpPr>
          <p:cNvPr id="37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제안 및 지원 사항</a:t>
            </a:r>
          </a:p>
        </p:txBody>
      </p:sp>
      <p:sp>
        <p:nvSpPr>
          <p:cNvPr id="38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FB38E40C-4F93-4E56-877A-C28EC1FFA5A5}" type="slidenum">
              <a:rPr altLang="ko-KR" smtClean="0">
                <a:solidFill>
                  <a:srgbClr val="333333"/>
                </a:solidFill>
              </a:rPr>
              <a:pPr/>
              <a:t>11</a:t>
            </a:fld>
            <a:endParaRPr lang="ko-KR" altLang="en-US" dirty="0">
              <a:solidFill>
                <a:srgbClr val="333333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77" y="2352811"/>
            <a:ext cx="6683060" cy="4136529"/>
          </a:xfrm>
          <a:prstGeom prst="rect">
            <a:avLst/>
          </a:prstGeom>
        </p:spPr>
      </p:pic>
      <p:pic>
        <p:nvPicPr>
          <p:cNvPr id="45" name="Picture 88" descr="예시"/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6504654" y="2342043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4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추가 제안</a:t>
            </a:r>
            <a:endParaRPr lang="ko-KR" altLang="en-US" dirty="0"/>
          </a:p>
        </p:txBody>
      </p:sp>
      <p:grpSp>
        <p:nvGrpSpPr>
          <p:cNvPr id="7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제안사의 실제 수행 사례 기반의 추가제안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0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64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7956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추가제안으로 선진감사기법을 활용한 자금세탁방지 서비스를 </a:t>
            </a:r>
            <a:r>
              <a:rPr lang="ko-KR" altLang="en-US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제공합니다</a:t>
            </a:r>
            <a:r>
              <a:rPr lang="en-US" altLang="ko-KR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추가 제안 및 지원 사항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2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40" y="0"/>
            <a:ext cx="357992" cy="6771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2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E3DA6C8-FB0A-47DC-9747-4D2F0409B918}"/>
              </a:ext>
            </a:extLst>
          </p:cNvPr>
          <p:cNvGrpSpPr/>
          <p:nvPr/>
        </p:nvGrpSpPr>
        <p:grpSpPr>
          <a:xfrm>
            <a:off x="267572" y="2449296"/>
            <a:ext cx="4649424" cy="584719"/>
            <a:chOff x="2830101" y="3414850"/>
            <a:chExt cx="4572051" cy="504000"/>
          </a:xfrm>
        </p:grpSpPr>
        <p:sp>
          <p:nvSpPr>
            <p:cNvPr id="57" name="자유형: 도형 108">
              <a:extLst>
                <a:ext uri="{FF2B5EF4-FFF2-40B4-BE49-F238E27FC236}">
                  <a16:creationId xmlns:a16="http://schemas.microsoft.com/office/drawing/2014/main" id="{EF15A2F4-0D94-4778-9242-E103808CDA49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3414850"/>
              <a:ext cx="457205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103E92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Rt2">
              <a:extLst>
                <a:ext uri="{FF2B5EF4-FFF2-40B4-BE49-F238E27FC236}">
                  <a16:creationId xmlns:a16="http://schemas.microsoft.com/office/drawing/2014/main" id="{F71A632B-CEE1-4292-858D-3ECC03E55D22}"/>
                </a:ext>
              </a:extLst>
            </p:cNvPr>
            <p:cNvSpPr txBox="1"/>
            <p:nvPr/>
          </p:nvSpPr>
          <p:spPr>
            <a:xfrm>
              <a:off x="3657691" y="3547470"/>
              <a:ext cx="2468024" cy="2387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defRPr spc="-15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</a:lstStyle>
            <a:p>
              <a:pPr lvl="0" algn="l">
                <a:defRPr/>
              </a:pPr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머신러닝 기반 </a:t>
              </a:r>
              <a:r>
                <a: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STR</a:t>
              </a:r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고도화 </a:t>
              </a:r>
              <a:r>
                <a:rPr lang="en-US" altLang="ko-KR" dirty="0" smtClean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PoC</a:t>
              </a:r>
              <a:endParaRPr kumimoji="0" lang="ko-KR" altLang="en-US" b="0" i="0" u="none" strike="noStrike" kern="1200" cap="none" spc="-150" normalizeH="0" baseline="0" noProof="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6192EB-BD77-42BA-8D22-FE3D5A2FAC22}"/>
                </a:ext>
              </a:extLst>
            </p:cNvPr>
            <p:cNvSpPr txBox="1"/>
            <p:nvPr/>
          </p:nvSpPr>
          <p:spPr>
            <a:xfrm>
              <a:off x="3139902" y="3424351"/>
              <a:ext cx="249060" cy="47752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spc="-50" dirty="0">
                  <a:solidFill>
                    <a:prstClr val="white">
                      <a:alpha val="50000"/>
                    </a:prst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  <a:endParaRPr kumimoji="0" lang="en-US" altLang="ko-KR" sz="3600" b="0" i="0" u="none" strike="noStrike" kern="1200" cap="none" spc="-5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1442154" y="3789039"/>
            <a:ext cx="3357865" cy="1133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77654" y="3923973"/>
            <a:ext cx="3042345" cy="6093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marL="88900" indent="-889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itchFamily="34" charset="0"/>
              <a:buChar char="•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1pPr>
            <a:lvl2pPr marL="200025" lvl="1" indent="-1143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Rix고딕 M" panose="02020603020101020101" pitchFamily="18" charset="-127"/>
              <a:buChar char="―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2pPr>
            <a:lvl3pPr marL="95250" lvl="2" indent="-95250" fontAlgn="ctr" latinLnBrk="0">
              <a:lnSpc>
                <a:spcPct val="110000"/>
              </a:lnSpc>
              <a:spcAft>
                <a:spcPts val="200"/>
              </a:spcAft>
              <a:buClr>
                <a:srgbClr val="808080"/>
              </a:buClr>
              <a:buSzPct val="80000"/>
              <a:buFont typeface="Wingdings" pitchFamily="2" charset="2"/>
              <a:buChar char=""/>
              <a:defRPr kumimoji="1" sz="9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itchFamily="18" charset="-127"/>
                <a:ea typeface="KoPub돋움체 Light" pitchFamily="18" charset="-127"/>
                <a:cs typeface="굴림" charset="-127"/>
              </a:defRPr>
            </a:lvl3pPr>
          </a:lstStyle>
          <a:p>
            <a:pPr lvl="2">
              <a:buSzPct val="100000"/>
            </a:pP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고위험 의심거래 예측 분류를 통한 보고 업무 경감 등 효율적인 업무 수행이 가능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집중 점검을 통한 보고 품질 향상</a:t>
            </a:r>
            <a:endParaRPr lang="en-US" altLang="ko-KR" sz="1200" dirty="0" smtClean="0">
              <a:ln>
                <a:solidFill>
                  <a:srgbClr val="FFFFFF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5522" y="3789040"/>
            <a:ext cx="1029663" cy="899724"/>
          </a:xfrm>
          <a:prstGeom prst="rect">
            <a:avLst/>
          </a:prstGeom>
          <a:pattFill prst="wdUpDiag">
            <a:fgClr>
              <a:srgbClr val="0D66B7"/>
            </a:fgClr>
            <a:bgClr>
              <a:srgbClr val="175491"/>
            </a:bgClr>
          </a:patt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87471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ollehche_v2" pitchFamily="18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35521" y="4688764"/>
            <a:ext cx="1100171" cy="233968"/>
            <a:chOff x="679042" y="9932315"/>
            <a:chExt cx="1100171" cy="233968"/>
          </a:xfrm>
        </p:grpSpPr>
        <p:sp>
          <p:nvSpPr>
            <p:cNvPr id="64" name="직사각형 63"/>
            <p:cNvSpPr/>
            <p:nvPr/>
          </p:nvSpPr>
          <p:spPr>
            <a:xfrm>
              <a:off x="679042" y="9935777"/>
              <a:ext cx="1029663" cy="230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73078" y="9997169"/>
              <a:ext cx="847989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2400" kern="0">
                  <a:ln>
                    <a:solidFill>
                      <a:srgbClr val="000000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+mj-lt"/>
                  <a:ea typeface="-웹윤고딕140" panose="02030504000101010101" pitchFamily="18" charset="-127"/>
                </a:defRPr>
              </a:lvl1pPr>
            </a:lstStyle>
            <a:p>
              <a:pPr algn="r" latinLnBrk="1"/>
              <a:r>
                <a:rPr lang="en-US" altLang="ko-KR" sz="700" kern="1200" spc="-6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Expectation Effectiveness</a:t>
              </a:r>
              <a:endParaRPr lang="en-US" altLang="ko-KR" sz="700" kern="1200" spc="-6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708706" y="9932315"/>
              <a:ext cx="705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직사각형 66"/>
          <p:cNvSpPr/>
          <p:nvPr/>
        </p:nvSpPr>
        <p:spPr>
          <a:xfrm>
            <a:off x="440887" y="3978733"/>
            <a:ext cx="53861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기대효과</a:t>
            </a:r>
            <a:endParaRPr lang="ko-KR" altLang="en-US" sz="12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450590" y="5047043"/>
            <a:ext cx="3357865" cy="12622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594189" y="5180574"/>
            <a:ext cx="3042345" cy="8638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marL="88900" indent="-889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itchFamily="34" charset="0"/>
              <a:buChar char="•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1pPr>
            <a:lvl2pPr marL="200025" lvl="1" indent="-1143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Rix고딕 M" panose="02020603020101020101" pitchFamily="18" charset="-127"/>
              <a:buChar char="―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2pPr>
            <a:lvl3pPr marL="95250" lvl="2" indent="-95250" fontAlgn="ctr" latinLnBrk="0">
              <a:lnSpc>
                <a:spcPct val="110000"/>
              </a:lnSpc>
              <a:spcAft>
                <a:spcPts val="200"/>
              </a:spcAft>
              <a:buClr>
                <a:srgbClr val="808080"/>
              </a:buClr>
              <a:buSzPct val="80000"/>
              <a:buFont typeface="Wingdings" pitchFamily="2" charset="2"/>
              <a:buChar char=""/>
              <a:defRPr kumimoji="1" sz="9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itchFamily="18" charset="-127"/>
                <a:ea typeface="KoPub돋움체 Light" pitchFamily="18" charset="-127"/>
                <a:cs typeface="굴림" charset="-127"/>
              </a:defRPr>
            </a:lvl3pPr>
          </a:lstStyle>
          <a:p>
            <a:pPr lvl="2">
              <a:buSzPct val="100000"/>
            </a:pPr>
            <a:r>
              <a:rPr lang="en-US" altLang="ko-KR" sz="12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x86 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Linux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환경의 인프라 제공</a:t>
            </a:r>
            <a:endParaRPr lang="ko-KR" altLang="en-US" sz="12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2">
              <a:buSzPct val="100000"/>
            </a:pPr>
            <a:r>
              <a:rPr lang="ko-KR" altLang="en-US" sz="12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제공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수신</a:t>
            </a:r>
            <a:r>
              <a:rPr lang="en-US" altLang="ko-KR" sz="12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2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개인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en-US" altLang="ko-KR" sz="12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2">
              <a:buSzPct val="100000"/>
            </a:pP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소프트웨어 설치 지원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OSS(Open Source Software)</a:t>
            </a:r>
            <a:endParaRPr lang="en-US" altLang="ko-KR" sz="12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3958" y="5047043"/>
            <a:ext cx="1029663" cy="103176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87471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ollehche_v2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43957" y="6069002"/>
            <a:ext cx="1100171" cy="240318"/>
            <a:chOff x="679042" y="9932315"/>
            <a:chExt cx="1100171" cy="240318"/>
          </a:xfrm>
        </p:grpSpPr>
        <p:sp>
          <p:nvSpPr>
            <p:cNvPr id="72" name="직사각형 71"/>
            <p:cNvSpPr/>
            <p:nvPr/>
          </p:nvSpPr>
          <p:spPr>
            <a:xfrm>
              <a:off x="679042" y="9942127"/>
              <a:ext cx="1029663" cy="230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84408" y="9991651"/>
              <a:ext cx="40299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2400" kern="0">
                  <a:ln>
                    <a:solidFill>
                      <a:srgbClr val="000000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+mj-lt"/>
                  <a:ea typeface="-웹윤고딕140" panose="02030504000101010101" pitchFamily="18" charset="-127"/>
                </a:defRPr>
              </a:lvl1pPr>
            </a:lstStyle>
            <a:p>
              <a:pPr algn="r" latinLnBrk="1"/>
              <a:r>
                <a:rPr lang="en-US" altLang="ko-KR" sz="700" kern="1200" spc="-6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precondition</a:t>
              </a: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1708706" y="9932315"/>
              <a:ext cx="705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5" name="직사각형 74"/>
          <p:cNvSpPr/>
          <p:nvPr/>
        </p:nvSpPr>
        <p:spPr>
          <a:xfrm>
            <a:off x="449323" y="5172549"/>
            <a:ext cx="53860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전제조건</a:t>
            </a:r>
            <a:endParaRPr lang="ko-KR" altLang="en-US" sz="12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22224" y="3196003"/>
            <a:ext cx="44644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의심거래 보고여부 예측 머신러닝 모델 </a:t>
            </a:r>
            <a:r>
              <a:rPr lang="en-US" altLang="ko-KR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PoC </a:t>
            </a: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수행</a:t>
            </a:r>
            <a:endParaRPr lang="en-US" altLang="ko-KR" sz="1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algn="ctr">
              <a:defRPr/>
            </a:pPr>
            <a:r>
              <a:rPr lang="en-US" altLang="ko-KR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 </a:t>
            </a: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대상업무</a:t>
            </a:r>
            <a:r>
              <a:rPr lang="en-US" altLang="ko-KR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수신</a:t>
            </a:r>
            <a:r>
              <a:rPr lang="en-US" altLang="ko-KR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개인 </a:t>
            </a:r>
            <a:r>
              <a:rPr lang="en-US" altLang="ko-KR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en-US" altLang="ko-KR" sz="14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EB979DC-3088-474E-8A68-387F92D7E531}"/>
              </a:ext>
            </a:extLst>
          </p:cNvPr>
          <p:cNvGrpSpPr/>
          <p:nvPr/>
        </p:nvGrpSpPr>
        <p:grpSpPr>
          <a:xfrm>
            <a:off x="4989621" y="2449299"/>
            <a:ext cx="4649424" cy="584719"/>
            <a:chOff x="2830101" y="2712047"/>
            <a:chExt cx="4572051" cy="504000"/>
          </a:xfrm>
        </p:grpSpPr>
        <p:sp>
          <p:nvSpPr>
            <p:cNvPr id="78" name="자유형: 도형 117">
              <a:extLst>
                <a:ext uri="{FF2B5EF4-FFF2-40B4-BE49-F238E27FC236}">
                  <a16:creationId xmlns:a16="http://schemas.microsoft.com/office/drawing/2014/main" id="{443FD35C-AE6C-4A25-962C-FE74E507CFDA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2712047"/>
              <a:ext cx="457205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103E92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9" name="Rt2">
              <a:extLst>
                <a:ext uri="{FF2B5EF4-FFF2-40B4-BE49-F238E27FC236}">
                  <a16:creationId xmlns:a16="http://schemas.microsoft.com/office/drawing/2014/main" id="{D85C5A33-C25F-4055-8083-C2D4A5DA06A4}"/>
                </a:ext>
              </a:extLst>
            </p:cNvPr>
            <p:cNvSpPr txBox="1"/>
            <p:nvPr/>
          </p:nvSpPr>
          <p:spPr>
            <a:xfrm>
              <a:off x="3657691" y="2844668"/>
              <a:ext cx="1620654" cy="23876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altLang="ko-KR" spc="-150" dirty="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STR </a:t>
              </a:r>
              <a:r>
                <a:rPr lang="ko-KR" altLang="en-US" spc="-150" dirty="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대량 연계 보고 </a:t>
              </a:r>
              <a:endParaRPr kumimoji="0" lang="ko-KR" altLang="en-US" b="0" i="0" u="none" strike="noStrike" kern="1200" cap="none" spc="-150" normalizeH="0" baseline="0" noProof="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46620D6-4F8F-4678-95A9-50667775D9B9}"/>
                </a:ext>
              </a:extLst>
            </p:cNvPr>
            <p:cNvSpPr txBox="1"/>
            <p:nvPr/>
          </p:nvSpPr>
          <p:spPr>
            <a:xfrm>
              <a:off x="3139902" y="2732667"/>
              <a:ext cx="249059" cy="47752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-50" normalizeH="0" baseline="0" noProof="0" dirty="0" smtClean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  <a:endParaRPr kumimoji="0" lang="en-US" altLang="ko-KR" sz="3600" b="0" i="0" u="none" strike="noStrike" kern="1200" cap="none" spc="-5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5241681" y="3186286"/>
            <a:ext cx="3817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 </a:t>
            </a:r>
            <a:r>
              <a:rPr lang="en-US" altLang="ko-KR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PC</a:t>
            </a: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보고 프로그램을 통하지 않고</a:t>
            </a:r>
            <a:endParaRPr lang="en-US" altLang="ko-KR" sz="1400" dirty="0" smtClean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lvl="0" algn="ctr">
              <a:defRPr/>
            </a:pPr>
            <a:r>
              <a:rPr lang="en-US" altLang="ko-KR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KoFIU</a:t>
            </a: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직접 </a:t>
            </a:r>
            <a:r>
              <a:rPr lang="ko-KR" altLang="en-US" sz="1400" dirty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연계하여 </a:t>
            </a:r>
            <a:r>
              <a:rPr lang="ko-KR" altLang="en-US" sz="1400" dirty="0" smtClean="0">
                <a:solidFill>
                  <a:srgbClr val="33333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보고하는 체계를 구축</a:t>
            </a:r>
            <a:endParaRPr lang="en-US" altLang="ko-KR" sz="1400" dirty="0">
              <a:solidFill>
                <a:srgbClr val="333333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64867" y="3789040"/>
            <a:ext cx="3357865" cy="11336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00367" y="3923973"/>
            <a:ext cx="3042345" cy="86382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88900" indent="-889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itchFamily="34" charset="0"/>
              <a:buChar char="•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1pPr>
            <a:lvl2pPr marL="200025" lvl="1" indent="-1143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Rix고딕 M" panose="02020603020101020101" pitchFamily="18" charset="-127"/>
              <a:buChar char="―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2pPr>
            <a:lvl3pPr marL="95250" lvl="2" indent="-95250" fontAlgn="ctr" latinLnBrk="0">
              <a:lnSpc>
                <a:spcPct val="110000"/>
              </a:lnSpc>
              <a:spcAft>
                <a:spcPts val="200"/>
              </a:spcAft>
              <a:buClr>
                <a:srgbClr val="808080"/>
              </a:buClr>
              <a:buSzPct val="80000"/>
              <a:buFont typeface="Wingdings" pitchFamily="2" charset="2"/>
              <a:buChar char=""/>
              <a:defRPr kumimoji="1" sz="9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itchFamily="18" charset="-127"/>
                <a:ea typeface="KoPub돋움체 Light" pitchFamily="18" charset="-127"/>
                <a:cs typeface="굴림" charset="-127"/>
              </a:defRPr>
            </a:lvl3pPr>
          </a:lstStyle>
          <a:p>
            <a:pPr lvl="2">
              <a:buSzPct val="100000"/>
            </a:pP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감독기관의 규정 준수 강화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“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지체없이 보고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”</a:t>
            </a:r>
          </a:p>
          <a:p>
            <a:pPr lvl="2">
              <a:buSzPct val="100000"/>
            </a:pP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조사업무 집중화 향상</a:t>
            </a:r>
            <a:endParaRPr lang="en-US" altLang="ko-KR" sz="1200" dirty="0" smtClean="0">
              <a:ln>
                <a:solidFill>
                  <a:srgbClr val="FFFFFF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lvl="2">
              <a:buSzPct val="100000"/>
            </a:pP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건에 대한 통합관리</a:t>
            </a:r>
            <a:endParaRPr lang="ko-KR" altLang="en-US" sz="12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58235" y="3789040"/>
            <a:ext cx="1029663" cy="909537"/>
          </a:xfrm>
          <a:prstGeom prst="rect">
            <a:avLst/>
          </a:prstGeom>
          <a:pattFill prst="wdUpDiag">
            <a:fgClr>
              <a:srgbClr val="0D66B7"/>
            </a:fgClr>
            <a:bgClr>
              <a:srgbClr val="175491"/>
            </a:bgClr>
          </a:patt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 defTabSz="87471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ollehche_v2" pitchFamily="18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058234" y="4685590"/>
            <a:ext cx="1100171" cy="237143"/>
            <a:chOff x="679042" y="9932315"/>
            <a:chExt cx="1100171" cy="237143"/>
          </a:xfrm>
        </p:grpSpPr>
        <p:sp>
          <p:nvSpPr>
            <p:cNvPr id="86" name="직사각형 85"/>
            <p:cNvSpPr/>
            <p:nvPr/>
          </p:nvSpPr>
          <p:spPr>
            <a:xfrm>
              <a:off x="679042" y="9938952"/>
              <a:ext cx="1029663" cy="230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3078" y="10003519"/>
              <a:ext cx="847989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2400" kern="0">
                  <a:ln>
                    <a:solidFill>
                      <a:srgbClr val="000000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+mj-lt"/>
                  <a:ea typeface="-웹윤고딕140" panose="02030504000101010101" pitchFamily="18" charset="-127"/>
                </a:defRPr>
              </a:lvl1pPr>
            </a:lstStyle>
            <a:p>
              <a:pPr algn="r" latinLnBrk="1"/>
              <a:r>
                <a:rPr lang="en-US" altLang="ko-KR" sz="700" kern="1200" spc="-60" dirty="0" smtClean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Expectation Effectiveness</a:t>
              </a:r>
              <a:endParaRPr lang="en-US" altLang="ko-KR" sz="700" kern="1200" spc="-60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 flipH="1">
              <a:off x="1708706" y="9932315"/>
              <a:ext cx="705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9" name="직사각형 88"/>
          <p:cNvSpPr/>
          <p:nvPr/>
        </p:nvSpPr>
        <p:spPr>
          <a:xfrm>
            <a:off x="5182818" y="3978733"/>
            <a:ext cx="538610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기대효과</a:t>
            </a:r>
            <a:endParaRPr lang="ko-KR" altLang="en-US" sz="12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173303" y="5047042"/>
            <a:ext cx="3357865" cy="12622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300367" y="5180574"/>
            <a:ext cx="3042345" cy="8125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marL="88900" indent="-889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Arial" pitchFamily="34" charset="0"/>
              <a:buChar char="•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1pPr>
            <a:lvl2pPr marL="200025" lvl="1" indent="-114300" latinLnBrk="0">
              <a:buClr>
                <a:schemeClr val="tx1">
                  <a:lumMod val="75000"/>
                  <a:lumOff val="25000"/>
                </a:schemeClr>
              </a:buClr>
              <a:buSzPct val="80000"/>
              <a:buFont typeface="Rix고딕 M" panose="02020603020101020101" pitchFamily="18" charset="-127"/>
              <a:buChar char="―"/>
              <a:tabLst>
                <a:tab pos="522604" algn="l"/>
              </a:tabLst>
              <a:defRPr sz="9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Rix모던고딕 M" pitchFamily="18" charset="-127"/>
                <a:ea typeface="Rix모던고딕 M" pitchFamily="18" charset="-127"/>
              </a:defRPr>
            </a:lvl2pPr>
            <a:lvl3pPr marL="95250" lvl="2" indent="-95250" fontAlgn="ctr" latinLnBrk="0">
              <a:lnSpc>
                <a:spcPct val="110000"/>
              </a:lnSpc>
              <a:spcAft>
                <a:spcPts val="200"/>
              </a:spcAft>
              <a:buClr>
                <a:srgbClr val="808080"/>
              </a:buClr>
              <a:buSzPct val="80000"/>
              <a:buFont typeface="Wingdings" pitchFamily="2" charset="2"/>
              <a:buChar char=""/>
              <a:defRPr kumimoji="1" sz="9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itchFamily="18" charset="-127"/>
                <a:ea typeface="KoPub돋움체 Light" pitchFamily="18" charset="-127"/>
                <a:cs typeface="굴림" charset="-127"/>
              </a:defRPr>
            </a:lvl3pPr>
          </a:lstStyle>
          <a:p>
            <a:pPr lvl="2">
              <a:buSzPct val="100000"/>
            </a:pP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환경구성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금융정보분석원과의 네트워크 환경 사전조사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네트워크 환경 구축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(TCP/IP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전용선 네트워크</a:t>
            </a: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b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전용회선에 대한 통신료는 금융기관에서 부담</a:t>
            </a:r>
            <a:endParaRPr lang="ko-KR" altLang="en-US" sz="1200" dirty="0">
              <a:ln>
                <a:solidFill>
                  <a:srgbClr val="FFFFFF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66671" y="5047043"/>
            <a:ext cx="1029663" cy="1031279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874713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000" kern="0" spc="-50" dirty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ollehche_v2" pitchFamily="18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066670" y="6072177"/>
            <a:ext cx="1100171" cy="237143"/>
            <a:chOff x="679042" y="9932315"/>
            <a:chExt cx="1100171" cy="237143"/>
          </a:xfrm>
        </p:grpSpPr>
        <p:sp>
          <p:nvSpPr>
            <p:cNvPr id="94" name="직사각형 93"/>
            <p:cNvSpPr/>
            <p:nvPr/>
          </p:nvSpPr>
          <p:spPr>
            <a:xfrm>
              <a:off x="679042" y="9938952"/>
              <a:ext cx="1029663" cy="2305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n>
                  <a:solidFill>
                    <a:srgbClr val="FFFFFF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4408" y="9991651"/>
              <a:ext cx="402994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defRPr sz="2400" kern="0">
                  <a:ln>
                    <a:solidFill>
                      <a:srgbClr val="000000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+mj-lt"/>
                  <a:ea typeface="-웹윤고딕140" panose="02030504000101010101" pitchFamily="18" charset="-127"/>
                </a:defRPr>
              </a:lvl1pPr>
            </a:lstStyle>
            <a:p>
              <a:pPr algn="r" latinLnBrk="1"/>
              <a:r>
                <a:rPr lang="en-US" altLang="ko-KR" sz="700" kern="1200" spc="-6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precondition</a:t>
              </a:r>
            </a:p>
          </p:txBody>
        </p:sp>
        <p:cxnSp>
          <p:nvCxnSpPr>
            <p:cNvPr id="96" name="직선 연결선 95"/>
            <p:cNvCxnSpPr/>
            <p:nvPr/>
          </p:nvCxnSpPr>
          <p:spPr>
            <a:xfrm flipH="1">
              <a:off x="1708706" y="9932315"/>
              <a:ext cx="705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직사각형 96"/>
          <p:cNvSpPr/>
          <p:nvPr/>
        </p:nvSpPr>
        <p:spPr>
          <a:xfrm>
            <a:off x="5172036" y="5172548"/>
            <a:ext cx="53860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12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전제조건</a:t>
            </a:r>
            <a:endParaRPr lang="ko-KR" altLang="en-US" sz="12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2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2.1.1 </a:t>
            </a:r>
            <a:r>
              <a:rPr lang="ko-KR" altLang="en-US" dirty="0"/>
              <a:t>머신러닝 기반 </a:t>
            </a:r>
            <a:r>
              <a:rPr lang="en-US" altLang="ko-KR" dirty="0" smtClean="0"/>
              <a:t>STR </a:t>
            </a:r>
            <a:r>
              <a:rPr lang="ko-KR" altLang="en-US" dirty="0" smtClean="0"/>
              <a:t>고도화 </a:t>
            </a:r>
            <a:r>
              <a:rPr lang="en-US" altLang="ko-KR" dirty="0" smtClean="0"/>
              <a:t>PoC </a:t>
            </a:r>
            <a:endParaRPr lang="ko-KR" altLang="en-US" dirty="0"/>
          </a:p>
        </p:txBody>
      </p:sp>
      <p:grpSp>
        <p:nvGrpSpPr>
          <p:cNvPr id="7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머신러닝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기반 </a:t>
              </a:r>
              <a:r>
                <a:rPr lang="en-US" altLang="ko-KR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고도화 </a:t>
              </a:r>
              <a:r>
                <a:rPr lang="en-US" altLang="ko-KR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PoC (</a:t>
              </a: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예시</a:t>
              </a:r>
              <a:r>
                <a:rPr lang="en-US" altLang="ko-KR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0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64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7956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자금세탁방지시스템 의심거래</a:t>
            </a:r>
            <a:r>
              <a:rPr lang="en-US" altLang="ko-KR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보고 여부 </a:t>
            </a:r>
            <a:r>
              <a:rPr lang="ko-KR" altLang="en-US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머신러닝 모델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POC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통하여 효율적인 업무 수행을 지원합니다</a:t>
            </a:r>
            <a:r>
              <a:rPr lang="en-US" altLang="ko-KR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100" dirty="0" smtClean="0"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1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추가 제안 및 지원 사항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2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40" y="0"/>
            <a:ext cx="357992" cy="6771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3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98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67197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2.1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제안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3694998-6875-4606-B911-FCA11261EE43}"/>
              </a:ext>
            </a:extLst>
          </p:cNvPr>
          <p:cNvSpPr/>
          <p:nvPr/>
        </p:nvSpPr>
        <p:spPr>
          <a:xfrm>
            <a:off x="588808" y="5079613"/>
            <a:ext cx="8728386" cy="117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88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F4911F7E-534D-44B1-84B1-C6A7FF7D026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995784" y="5169851"/>
            <a:ext cx="868955" cy="1007009"/>
            <a:chOff x="5382006" y="782729"/>
            <a:chExt cx="1103730" cy="1279086"/>
          </a:xfrm>
        </p:grpSpPr>
        <p:sp>
          <p:nvSpPr>
            <p:cNvPr id="257" name="육각형 256">
              <a:extLst>
                <a:ext uri="{FF2B5EF4-FFF2-40B4-BE49-F238E27FC236}">
                  <a16:creationId xmlns:a16="http://schemas.microsoft.com/office/drawing/2014/main" id="{D970E396-E493-4189-A717-7DC8E422D483}"/>
                </a:ext>
              </a:extLst>
            </p:cNvPr>
            <p:cNvSpPr/>
            <p:nvPr/>
          </p:nvSpPr>
          <p:spPr>
            <a:xfrm rot="16200000">
              <a:off x="5294328" y="870407"/>
              <a:ext cx="1279085" cy="1103730"/>
            </a:xfrm>
            <a:prstGeom prst="hexagon">
              <a:avLst/>
            </a:prstGeom>
            <a:solidFill>
              <a:srgbClr val="0575F3"/>
            </a:solidFill>
            <a:ln w="889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anchor="ctr" anchorCtr="0">
              <a:noAutofit/>
            </a:bodyPr>
            <a:lstStyle/>
            <a:p>
              <a:pPr algn="ctr">
                <a:spcBef>
                  <a:spcPts val="176"/>
                </a:spcBef>
                <a:spcAft>
                  <a:spcPts val="529"/>
                </a:spcAft>
              </a:pPr>
              <a:endParaRPr lang="ko-KR" altLang="en-US" sz="1499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2338ADDF-39E9-4452-803D-B14E621BE1EB}"/>
                </a:ext>
              </a:extLst>
            </p:cNvPr>
            <p:cNvGrpSpPr/>
            <p:nvPr/>
          </p:nvGrpSpPr>
          <p:grpSpPr>
            <a:xfrm>
              <a:off x="5384970" y="1061690"/>
              <a:ext cx="1096112" cy="1000125"/>
              <a:chOff x="5380315" y="1061690"/>
              <a:chExt cx="1105421" cy="1000125"/>
            </a:xfrm>
          </p:grpSpPr>
          <p:sp>
            <p:nvSpPr>
              <p:cNvPr id="259" name="자유형 183">
                <a:extLst>
                  <a:ext uri="{FF2B5EF4-FFF2-40B4-BE49-F238E27FC236}">
                    <a16:creationId xmlns:a16="http://schemas.microsoft.com/office/drawing/2014/main" id="{086E8769-2A7D-476B-99DB-9202BADD5A3D}"/>
                  </a:ext>
                </a:extLst>
              </p:cNvPr>
              <p:cNvSpPr/>
              <p:nvPr/>
            </p:nvSpPr>
            <p:spPr>
              <a:xfrm flipH="1">
                <a:off x="5381909" y="1061690"/>
                <a:ext cx="1103827" cy="1000125"/>
              </a:xfrm>
              <a:custGeom>
                <a:avLst/>
                <a:gdLst>
                  <a:gd name="connsiteX0" fmla="*/ 0 w 1107281"/>
                  <a:gd name="connsiteY0" fmla="*/ 0 h 1000125"/>
                  <a:gd name="connsiteX1" fmla="*/ 0 w 1107281"/>
                  <a:gd name="connsiteY1" fmla="*/ 721519 h 1000125"/>
                  <a:gd name="connsiteX2" fmla="*/ 554831 w 1107281"/>
                  <a:gd name="connsiteY2" fmla="*/ 1000125 h 1000125"/>
                  <a:gd name="connsiteX3" fmla="*/ 1107281 w 1107281"/>
                  <a:gd name="connsiteY3" fmla="*/ 719138 h 1000125"/>
                  <a:gd name="connsiteX4" fmla="*/ 0 w 1107281"/>
                  <a:gd name="connsiteY4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81" h="1000125">
                    <a:moveTo>
                      <a:pt x="0" y="0"/>
                    </a:moveTo>
                    <a:lnTo>
                      <a:pt x="0" y="721519"/>
                    </a:lnTo>
                    <a:lnTo>
                      <a:pt x="554831" y="1000125"/>
                    </a:lnTo>
                    <a:lnTo>
                      <a:pt x="1107281" y="719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endParaRPr lang="ko-KR" altLang="en-US" sz="1235" dirty="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60" name="자유형 184">
                <a:extLst>
                  <a:ext uri="{FF2B5EF4-FFF2-40B4-BE49-F238E27FC236}">
                    <a16:creationId xmlns:a16="http://schemas.microsoft.com/office/drawing/2014/main" id="{CF1B82CF-83F3-4324-8683-AA7972AD420F}"/>
                  </a:ext>
                </a:extLst>
              </p:cNvPr>
              <p:cNvSpPr/>
              <p:nvPr/>
            </p:nvSpPr>
            <p:spPr>
              <a:xfrm>
                <a:off x="5380315" y="1061690"/>
                <a:ext cx="1105200" cy="1000125"/>
              </a:xfrm>
              <a:custGeom>
                <a:avLst/>
                <a:gdLst>
                  <a:gd name="connsiteX0" fmla="*/ 0 w 1107281"/>
                  <a:gd name="connsiteY0" fmla="*/ 0 h 1000125"/>
                  <a:gd name="connsiteX1" fmla="*/ 0 w 1107281"/>
                  <a:gd name="connsiteY1" fmla="*/ 721519 h 1000125"/>
                  <a:gd name="connsiteX2" fmla="*/ 554831 w 1107281"/>
                  <a:gd name="connsiteY2" fmla="*/ 1000125 h 1000125"/>
                  <a:gd name="connsiteX3" fmla="*/ 1107281 w 1107281"/>
                  <a:gd name="connsiteY3" fmla="*/ 719138 h 1000125"/>
                  <a:gd name="connsiteX4" fmla="*/ 0 w 1107281"/>
                  <a:gd name="connsiteY4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81" h="1000125">
                    <a:moveTo>
                      <a:pt x="0" y="0"/>
                    </a:moveTo>
                    <a:lnTo>
                      <a:pt x="0" y="721519"/>
                    </a:lnTo>
                    <a:lnTo>
                      <a:pt x="554831" y="1000125"/>
                    </a:lnTo>
                    <a:lnTo>
                      <a:pt x="1107281" y="719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endParaRPr lang="ko-KR" altLang="en-US" sz="1235" dirty="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61E52AFE-10CA-43F5-9DAF-9AC66E8F53A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545952" y="5169851"/>
            <a:ext cx="868955" cy="1007009"/>
            <a:chOff x="5382006" y="782729"/>
            <a:chExt cx="1103730" cy="1279086"/>
          </a:xfrm>
        </p:grpSpPr>
        <p:sp>
          <p:nvSpPr>
            <p:cNvPr id="262" name="육각형 261">
              <a:extLst>
                <a:ext uri="{FF2B5EF4-FFF2-40B4-BE49-F238E27FC236}">
                  <a16:creationId xmlns:a16="http://schemas.microsoft.com/office/drawing/2014/main" id="{03C8D75F-95DA-4BB5-8A78-CD9FF1870AF4}"/>
                </a:ext>
              </a:extLst>
            </p:cNvPr>
            <p:cNvSpPr/>
            <p:nvPr/>
          </p:nvSpPr>
          <p:spPr>
            <a:xfrm rot="16200000">
              <a:off x="5294328" y="870407"/>
              <a:ext cx="1279085" cy="1103730"/>
            </a:xfrm>
            <a:prstGeom prst="hexagon">
              <a:avLst/>
            </a:prstGeom>
            <a:solidFill>
              <a:srgbClr val="0575F3"/>
            </a:solidFill>
            <a:ln w="889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anchor="ctr" anchorCtr="0">
              <a:noAutofit/>
            </a:bodyPr>
            <a:lstStyle/>
            <a:p>
              <a:pPr algn="ctr">
                <a:spcBef>
                  <a:spcPts val="176"/>
                </a:spcBef>
                <a:spcAft>
                  <a:spcPts val="529"/>
                </a:spcAft>
              </a:pPr>
              <a:endParaRPr lang="ko-KR" altLang="en-US" sz="1499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7616EABC-000E-4C0D-9F13-58FD3625C49D}"/>
                </a:ext>
              </a:extLst>
            </p:cNvPr>
            <p:cNvGrpSpPr/>
            <p:nvPr/>
          </p:nvGrpSpPr>
          <p:grpSpPr>
            <a:xfrm>
              <a:off x="5384970" y="1061690"/>
              <a:ext cx="1096112" cy="1000125"/>
              <a:chOff x="5380315" y="1061690"/>
              <a:chExt cx="1105421" cy="1000125"/>
            </a:xfrm>
          </p:grpSpPr>
          <p:sp>
            <p:nvSpPr>
              <p:cNvPr id="264" name="자유형 183">
                <a:extLst>
                  <a:ext uri="{FF2B5EF4-FFF2-40B4-BE49-F238E27FC236}">
                    <a16:creationId xmlns:a16="http://schemas.microsoft.com/office/drawing/2014/main" id="{95702776-9D35-4A5F-B702-45060A406E18}"/>
                  </a:ext>
                </a:extLst>
              </p:cNvPr>
              <p:cNvSpPr/>
              <p:nvPr/>
            </p:nvSpPr>
            <p:spPr>
              <a:xfrm flipH="1">
                <a:off x="5381909" y="1061690"/>
                <a:ext cx="1103827" cy="1000125"/>
              </a:xfrm>
              <a:custGeom>
                <a:avLst/>
                <a:gdLst>
                  <a:gd name="connsiteX0" fmla="*/ 0 w 1107281"/>
                  <a:gd name="connsiteY0" fmla="*/ 0 h 1000125"/>
                  <a:gd name="connsiteX1" fmla="*/ 0 w 1107281"/>
                  <a:gd name="connsiteY1" fmla="*/ 721519 h 1000125"/>
                  <a:gd name="connsiteX2" fmla="*/ 554831 w 1107281"/>
                  <a:gd name="connsiteY2" fmla="*/ 1000125 h 1000125"/>
                  <a:gd name="connsiteX3" fmla="*/ 1107281 w 1107281"/>
                  <a:gd name="connsiteY3" fmla="*/ 719138 h 1000125"/>
                  <a:gd name="connsiteX4" fmla="*/ 0 w 1107281"/>
                  <a:gd name="connsiteY4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81" h="1000125">
                    <a:moveTo>
                      <a:pt x="0" y="0"/>
                    </a:moveTo>
                    <a:lnTo>
                      <a:pt x="0" y="721519"/>
                    </a:lnTo>
                    <a:lnTo>
                      <a:pt x="554831" y="1000125"/>
                    </a:lnTo>
                    <a:lnTo>
                      <a:pt x="1107281" y="719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endParaRPr lang="ko-KR" altLang="en-US" sz="1235" dirty="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65" name="자유형 184">
                <a:extLst>
                  <a:ext uri="{FF2B5EF4-FFF2-40B4-BE49-F238E27FC236}">
                    <a16:creationId xmlns:a16="http://schemas.microsoft.com/office/drawing/2014/main" id="{714CDC20-1A0B-4D32-A409-8512BF78EECC}"/>
                  </a:ext>
                </a:extLst>
              </p:cNvPr>
              <p:cNvSpPr/>
              <p:nvPr/>
            </p:nvSpPr>
            <p:spPr>
              <a:xfrm>
                <a:off x="5380315" y="1061690"/>
                <a:ext cx="1105200" cy="1000125"/>
              </a:xfrm>
              <a:custGeom>
                <a:avLst/>
                <a:gdLst>
                  <a:gd name="connsiteX0" fmla="*/ 0 w 1107281"/>
                  <a:gd name="connsiteY0" fmla="*/ 0 h 1000125"/>
                  <a:gd name="connsiteX1" fmla="*/ 0 w 1107281"/>
                  <a:gd name="connsiteY1" fmla="*/ 721519 h 1000125"/>
                  <a:gd name="connsiteX2" fmla="*/ 554831 w 1107281"/>
                  <a:gd name="connsiteY2" fmla="*/ 1000125 h 1000125"/>
                  <a:gd name="connsiteX3" fmla="*/ 1107281 w 1107281"/>
                  <a:gd name="connsiteY3" fmla="*/ 719138 h 1000125"/>
                  <a:gd name="connsiteX4" fmla="*/ 0 w 1107281"/>
                  <a:gd name="connsiteY4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81" h="1000125">
                    <a:moveTo>
                      <a:pt x="0" y="0"/>
                    </a:moveTo>
                    <a:lnTo>
                      <a:pt x="0" y="721519"/>
                    </a:lnTo>
                    <a:lnTo>
                      <a:pt x="554831" y="1000125"/>
                    </a:lnTo>
                    <a:lnTo>
                      <a:pt x="1107281" y="719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endParaRPr lang="ko-KR" altLang="en-US" sz="1235" dirty="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B0E7665C-79D2-4AEF-B5A4-6F4D8B6AA05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096119" y="5169851"/>
            <a:ext cx="868955" cy="1007009"/>
            <a:chOff x="5382006" y="782729"/>
            <a:chExt cx="1103730" cy="1279086"/>
          </a:xfrm>
        </p:grpSpPr>
        <p:sp>
          <p:nvSpPr>
            <p:cNvPr id="267" name="육각형 266">
              <a:extLst>
                <a:ext uri="{FF2B5EF4-FFF2-40B4-BE49-F238E27FC236}">
                  <a16:creationId xmlns:a16="http://schemas.microsoft.com/office/drawing/2014/main" id="{738FC81A-B60F-4647-8A6C-88CAD992B192}"/>
                </a:ext>
              </a:extLst>
            </p:cNvPr>
            <p:cNvSpPr/>
            <p:nvPr/>
          </p:nvSpPr>
          <p:spPr>
            <a:xfrm rot="16200000">
              <a:off x="5294328" y="870407"/>
              <a:ext cx="1279085" cy="1103730"/>
            </a:xfrm>
            <a:prstGeom prst="hexagon">
              <a:avLst/>
            </a:prstGeom>
            <a:solidFill>
              <a:srgbClr val="0575F3"/>
            </a:solidFill>
            <a:ln w="889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anchor="ctr" anchorCtr="0">
              <a:noAutofit/>
            </a:bodyPr>
            <a:lstStyle/>
            <a:p>
              <a:pPr algn="ctr">
                <a:spcBef>
                  <a:spcPts val="176"/>
                </a:spcBef>
                <a:spcAft>
                  <a:spcPts val="529"/>
                </a:spcAft>
              </a:pPr>
              <a:endParaRPr lang="ko-KR" altLang="en-US" sz="1499" dirty="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40DFD970-1B9A-4CD4-9B58-4943E6F7CE6B}"/>
                </a:ext>
              </a:extLst>
            </p:cNvPr>
            <p:cNvGrpSpPr/>
            <p:nvPr/>
          </p:nvGrpSpPr>
          <p:grpSpPr>
            <a:xfrm>
              <a:off x="5384970" y="1061690"/>
              <a:ext cx="1096112" cy="1000125"/>
              <a:chOff x="5380315" y="1061690"/>
              <a:chExt cx="1105421" cy="1000125"/>
            </a:xfrm>
          </p:grpSpPr>
          <p:sp>
            <p:nvSpPr>
              <p:cNvPr id="269" name="자유형 183">
                <a:extLst>
                  <a:ext uri="{FF2B5EF4-FFF2-40B4-BE49-F238E27FC236}">
                    <a16:creationId xmlns:a16="http://schemas.microsoft.com/office/drawing/2014/main" id="{2BFB7A22-0880-48BC-90A1-7C8DBE3114AF}"/>
                  </a:ext>
                </a:extLst>
              </p:cNvPr>
              <p:cNvSpPr/>
              <p:nvPr/>
            </p:nvSpPr>
            <p:spPr>
              <a:xfrm flipH="1">
                <a:off x="5381909" y="1061690"/>
                <a:ext cx="1103827" cy="1000125"/>
              </a:xfrm>
              <a:custGeom>
                <a:avLst/>
                <a:gdLst>
                  <a:gd name="connsiteX0" fmla="*/ 0 w 1107281"/>
                  <a:gd name="connsiteY0" fmla="*/ 0 h 1000125"/>
                  <a:gd name="connsiteX1" fmla="*/ 0 w 1107281"/>
                  <a:gd name="connsiteY1" fmla="*/ 721519 h 1000125"/>
                  <a:gd name="connsiteX2" fmla="*/ 554831 w 1107281"/>
                  <a:gd name="connsiteY2" fmla="*/ 1000125 h 1000125"/>
                  <a:gd name="connsiteX3" fmla="*/ 1107281 w 1107281"/>
                  <a:gd name="connsiteY3" fmla="*/ 719138 h 1000125"/>
                  <a:gd name="connsiteX4" fmla="*/ 0 w 1107281"/>
                  <a:gd name="connsiteY4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81" h="1000125">
                    <a:moveTo>
                      <a:pt x="0" y="0"/>
                    </a:moveTo>
                    <a:lnTo>
                      <a:pt x="0" y="721519"/>
                    </a:lnTo>
                    <a:lnTo>
                      <a:pt x="554831" y="1000125"/>
                    </a:lnTo>
                    <a:lnTo>
                      <a:pt x="1107281" y="719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5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endParaRPr lang="ko-KR" altLang="en-US" sz="1235" dirty="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70" name="자유형 184">
                <a:extLst>
                  <a:ext uri="{FF2B5EF4-FFF2-40B4-BE49-F238E27FC236}">
                    <a16:creationId xmlns:a16="http://schemas.microsoft.com/office/drawing/2014/main" id="{49DEDF6B-40DE-43D8-B805-484E715D10C5}"/>
                  </a:ext>
                </a:extLst>
              </p:cNvPr>
              <p:cNvSpPr/>
              <p:nvPr/>
            </p:nvSpPr>
            <p:spPr>
              <a:xfrm>
                <a:off x="5380315" y="1061690"/>
                <a:ext cx="1105200" cy="1000125"/>
              </a:xfrm>
              <a:custGeom>
                <a:avLst/>
                <a:gdLst>
                  <a:gd name="connsiteX0" fmla="*/ 0 w 1107281"/>
                  <a:gd name="connsiteY0" fmla="*/ 0 h 1000125"/>
                  <a:gd name="connsiteX1" fmla="*/ 0 w 1107281"/>
                  <a:gd name="connsiteY1" fmla="*/ 721519 h 1000125"/>
                  <a:gd name="connsiteX2" fmla="*/ 554831 w 1107281"/>
                  <a:gd name="connsiteY2" fmla="*/ 1000125 h 1000125"/>
                  <a:gd name="connsiteX3" fmla="*/ 1107281 w 1107281"/>
                  <a:gd name="connsiteY3" fmla="*/ 719138 h 1000125"/>
                  <a:gd name="connsiteX4" fmla="*/ 0 w 1107281"/>
                  <a:gd name="connsiteY4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7281" h="1000125">
                    <a:moveTo>
                      <a:pt x="0" y="0"/>
                    </a:moveTo>
                    <a:lnTo>
                      <a:pt x="0" y="721519"/>
                    </a:lnTo>
                    <a:lnTo>
                      <a:pt x="554831" y="1000125"/>
                    </a:lnTo>
                    <a:lnTo>
                      <a:pt x="1107281" y="719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0">
                <a:no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endParaRPr lang="ko-KR" altLang="en-US" sz="1235" dirty="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CA1701D2-B589-4002-B7E3-80D3582F769D}"/>
              </a:ext>
            </a:extLst>
          </p:cNvPr>
          <p:cNvGrpSpPr/>
          <p:nvPr/>
        </p:nvGrpSpPr>
        <p:grpSpPr>
          <a:xfrm>
            <a:off x="609081" y="3405758"/>
            <a:ext cx="8690726" cy="1693108"/>
            <a:chOff x="528736" y="3091714"/>
            <a:chExt cx="9853513" cy="2049401"/>
          </a:xfrm>
        </p:grpSpPr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465C1CD8-7BEB-4000-92BC-2682E502DE0D}"/>
                </a:ext>
              </a:extLst>
            </p:cNvPr>
            <p:cNvCxnSpPr>
              <a:cxnSpLocks/>
            </p:cNvCxnSpPr>
            <p:nvPr/>
          </p:nvCxnSpPr>
          <p:spPr>
            <a:xfrm>
              <a:off x="7152583" y="3091714"/>
              <a:ext cx="0" cy="2049401"/>
            </a:xfrm>
            <a:prstGeom prst="line">
              <a:avLst/>
            </a:prstGeom>
            <a:noFill/>
            <a:ln w="190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F555221A-E29D-4703-9207-44BEC62B797A}"/>
                </a:ext>
              </a:extLst>
            </p:cNvPr>
            <p:cNvCxnSpPr/>
            <p:nvPr/>
          </p:nvCxnSpPr>
          <p:spPr>
            <a:xfrm>
              <a:off x="4005010" y="3203671"/>
              <a:ext cx="0" cy="1908252"/>
            </a:xfrm>
            <a:prstGeom prst="line">
              <a:avLst/>
            </a:prstGeom>
            <a:noFill/>
            <a:ln w="190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ECF6A4DA-FA24-4ADB-A557-FB306DBCD195}"/>
                </a:ext>
              </a:extLst>
            </p:cNvPr>
            <p:cNvCxnSpPr/>
            <p:nvPr/>
          </p:nvCxnSpPr>
          <p:spPr>
            <a:xfrm>
              <a:off x="528736" y="5111923"/>
              <a:ext cx="9853513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75" name="LcS1">
            <a:extLst>
              <a:ext uri="{FF2B5EF4-FFF2-40B4-BE49-F238E27FC236}">
                <a16:creationId xmlns:a16="http://schemas.microsoft.com/office/drawing/2014/main" id="{0D122D14-393D-4330-84DD-96D6FA251C5B}"/>
              </a:ext>
            </a:extLst>
          </p:cNvPr>
          <p:cNvSpPr txBox="1"/>
          <p:nvPr/>
        </p:nvSpPr>
        <p:spPr>
          <a:xfrm>
            <a:off x="605005" y="2206673"/>
            <a:ext cx="2882969" cy="57015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lvl="0" algn="ctr">
              <a:defRPr/>
            </a:pPr>
            <a:r>
              <a:rPr lang="ko-KR" altLang="en-US" sz="1588" spc="-88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6E605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부산은행</a:t>
            </a:r>
            <a:r>
              <a:rPr lang="en-US" altLang="ko-KR" sz="1588" spc="-88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6E605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/>
            </a:r>
            <a:br>
              <a:rPr lang="en-US" altLang="ko-KR" sz="1588" spc="-88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6E605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ko-KR" altLang="en-US" sz="2117" spc="-88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D0303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자금세탁방지시스템 재구축</a:t>
            </a:r>
          </a:p>
        </p:txBody>
      </p:sp>
      <p:sp>
        <p:nvSpPr>
          <p:cNvPr id="276" name="LcS15">
            <a:extLst>
              <a:ext uri="{FF2B5EF4-FFF2-40B4-BE49-F238E27FC236}">
                <a16:creationId xmlns:a16="http://schemas.microsoft.com/office/drawing/2014/main" id="{7527C875-EFFA-4E9A-8AE9-6967A9E4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67" y="3569419"/>
            <a:ext cx="2583125" cy="141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127000" lvl="0" indent="-127000" latinLnBrk="0">
              <a:spcBef>
                <a:spcPts val="100"/>
              </a:spcBef>
              <a:spcAft>
                <a:spcPts val="100"/>
              </a:spcAft>
              <a:buClr>
                <a:srgbClr val="408AB8"/>
              </a:buClr>
              <a:buSzPts val="800"/>
              <a:buFont typeface="Wingdings" panose="05000000000000000000" pitchFamily="2" charset="2"/>
              <a:buChar char="Ü"/>
              <a:defRPr kumimoji="0" sz="1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0025" lvl="1" indent="-76200" latinLnBrk="0">
              <a:spcBef>
                <a:spcPts val="100"/>
              </a:spcBef>
              <a:spcAft>
                <a:spcPts val="100"/>
              </a:spcAft>
              <a:buClr>
                <a:srgbClr val="408AB8"/>
              </a:buClr>
              <a:buSzPts val="800"/>
              <a:buFont typeface="나눔고딕" panose="020D0604000000000000" pitchFamily="50" charset="-127"/>
              <a:buChar char="-"/>
              <a:defRPr kumimoji="0" sz="1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algn="ctr"/>
            <a:lvl4pPr algn="ctr"/>
            <a:lvl5pPr algn="ctr"/>
          </a:lstStyle>
          <a:p>
            <a:pPr marL="78410" lvl="1" indent="-78410" defTabSz="806501" fontAlgn="ctr">
              <a:buClr>
                <a:srgbClr val="333333"/>
              </a:buClr>
              <a:buSzPct val="90000"/>
              <a:buFont typeface="Arial" panose="020B0604020202020204" pitchFamily="34" charset="0"/>
              <a:buChar char="•"/>
              <a:tabLst>
                <a:tab pos="1088312" algn="l"/>
              </a:tabLst>
              <a:defRPr/>
            </a:pP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의심거래 데이터 분석</a:t>
            </a:r>
            <a:endParaRPr kumimoji="1" lang="en-US" altLang="ko-KR" sz="1235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Feature Selection </a:t>
            </a: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및 </a:t>
            </a: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Feature Engineering</a:t>
            </a: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Feature </a:t>
            </a: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유효성 분석</a:t>
            </a:r>
            <a:endParaRPr kumimoji="1" lang="en-US" altLang="ko-KR" sz="1147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함초롬돋움" panose="02030504000101010101" pitchFamily="18" charset="-127"/>
            </a:endParaRP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endParaRPr kumimoji="1" lang="ko-KR" altLang="en-US" sz="176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78410" lvl="1" indent="-78410" defTabSz="806501" fontAlgn="ctr">
              <a:buClr>
                <a:srgbClr val="333333"/>
              </a:buClr>
              <a:buSzPct val="90000"/>
              <a:buFont typeface="Arial" panose="020B0604020202020204" pitchFamily="34" charset="0"/>
              <a:buChar char="•"/>
              <a:tabLst>
                <a:tab pos="1088312" algn="l"/>
              </a:tabLst>
              <a:defRPr/>
            </a:pPr>
            <a:r>
              <a:rPr kumimoji="1" lang="en-US" altLang="ko-KR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STR </a:t>
            </a: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보고 여부 예측 </a:t>
            </a:r>
            <a:r>
              <a:rPr kumimoji="1" lang="en-US" altLang="ko-KR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ML </a:t>
            </a: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모델링</a:t>
            </a:r>
            <a:endParaRPr kumimoji="1" lang="en-US" altLang="ko-KR" sz="1235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수신</a:t>
            </a: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/</a:t>
            </a: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개인 유형의 거래를 대상으로 머신러닝 모델에 대한 </a:t>
            </a: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PoC </a:t>
            </a: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진행</a:t>
            </a:r>
          </a:p>
        </p:txBody>
      </p:sp>
      <p:sp>
        <p:nvSpPr>
          <p:cNvPr id="277" name="LcS15">
            <a:extLst>
              <a:ext uri="{FF2B5EF4-FFF2-40B4-BE49-F238E27FC236}">
                <a16:creationId xmlns:a16="http://schemas.microsoft.com/office/drawing/2014/main" id="{6895D632-5F6C-4B0D-B570-B0F156E1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497" y="3569420"/>
            <a:ext cx="2583125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127000" lvl="0" indent="-127000" latinLnBrk="0">
              <a:spcBef>
                <a:spcPts val="100"/>
              </a:spcBef>
              <a:spcAft>
                <a:spcPts val="100"/>
              </a:spcAft>
              <a:buClr>
                <a:srgbClr val="408AB8"/>
              </a:buClr>
              <a:buSzPts val="800"/>
              <a:buFont typeface="Wingdings" panose="05000000000000000000" pitchFamily="2" charset="2"/>
              <a:buChar char="Ü"/>
              <a:defRPr kumimoji="0" sz="1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0025" lvl="1" indent="-76200" latinLnBrk="0">
              <a:spcBef>
                <a:spcPts val="100"/>
              </a:spcBef>
              <a:spcAft>
                <a:spcPts val="100"/>
              </a:spcAft>
              <a:buClr>
                <a:srgbClr val="408AB8"/>
              </a:buClr>
              <a:buSzPts val="800"/>
              <a:buFont typeface="나눔고딕" panose="020D0604000000000000" pitchFamily="50" charset="-127"/>
              <a:buChar char="-"/>
              <a:defRPr kumimoji="0" sz="1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algn="ctr"/>
            <a:lvl4pPr algn="ctr"/>
            <a:lvl5pPr algn="ctr"/>
          </a:lstStyle>
          <a:p>
            <a:pPr marL="78410" lvl="1" indent="-78410" defTabSz="806501" fontAlgn="ctr">
              <a:buClr>
                <a:srgbClr val="333333"/>
              </a:buClr>
              <a:buSzPct val="90000"/>
              <a:buFont typeface="Arial" panose="020B0604020202020204" pitchFamily="34" charset="0"/>
              <a:buChar char="•"/>
              <a:tabLst>
                <a:tab pos="1088312" algn="l"/>
              </a:tabLst>
              <a:defRPr/>
            </a:pP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학습 프로그램 용 데이터 마트 개발</a:t>
            </a:r>
            <a:r>
              <a:rPr kumimoji="1" lang="en-US" altLang="ko-KR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/</a:t>
            </a: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이행</a:t>
            </a:r>
            <a:endParaRPr kumimoji="1" lang="en-US" altLang="ko-KR" sz="1235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78410" lvl="1" indent="-78410" defTabSz="806501" fontAlgn="ctr">
              <a:buClr>
                <a:srgbClr val="333333"/>
              </a:buClr>
              <a:buSzPct val="90000"/>
              <a:buFont typeface="Arial" panose="020B0604020202020204" pitchFamily="34" charset="0"/>
              <a:buChar char="•"/>
              <a:tabLst>
                <a:tab pos="1088312" algn="l"/>
              </a:tabLst>
              <a:defRPr/>
            </a:pPr>
            <a:endParaRPr kumimoji="1" lang="ko-KR" altLang="en-US" sz="176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78410" lvl="1" indent="-78410" defTabSz="806501" fontAlgn="ctr">
              <a:buClr>
                <a:srgbClr val="333333"/>
              </a:buClr>
              <a:buSzPct val="90000"/>
              <a:buFont typeface="Arial" panose="020B0604020202020204" pitchFamily="34" charset="0"/>
              <a:buChar char="•"/>
              <a:tabLst>
                <a:tab pos="1088312" algn="l"/>
              </a:tabLst>
              <a:defRPr/>
            </a:pP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예측 프로그램 용 데이터 마트 개발</a:t>
            </a:r>
            <a:r>
              <a:rPr kumimoji="1" lang="en-US" altLang="ko-KR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/</a:t>
            </a: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이행</a:t>
            </a:r>
          </a:p>
        </p:txBody>
      </p:sp>
      <p:sp>
        <p:nvSpPr>
          <p:cNvPr id="278" name="LcS15">
            <a:extLst>
              <a:ext uri="{FF2B5EF4-FFF2-40B4-BE49-F238E27FC236}">
                <a16:creationId xmlns:a16="http://schemas.microsoft.com/office/drawing/2014/main" id="{AA314429-C517-48FA-9551-517E4D98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31" y="3569419"/>
            <a:ext cx="2583125" cy="126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127000" lvl="0" indent="-127000" latinLnBrk="0">
              <a:spcBef>
                <a:spcPts val="100"/>
              </a:spcBef>
              <a:spcAft>
                <a:spcPts val="100"/>
              </a:spcAft>
              <a:buClr>
                <a:srgbClr val="408AB8"/>
              </a:buClr>
              <a:buSzPts val="800"/>
              <a:buFont typeface="Wingdings" panose="05000000000000000000" pitchFamily="2" charset="2"/>
              <a:buChar char="Ü"/>
              <a:defRPr kumimoji="0" sz="1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200025" lvl="1" indent="-76200" latinLnBrk="0">
              <a:spcBef>
                <a:spcPts val="100"/>
              </a:spcBef>
              <a:spcAft>
                <a:spcPts val="100"/>
              </a:spcAft>
              <a:buClr>
                <a:srgbClr val="408AB8"/>
              </a:buClr>
              <a:buSzPts val="800"/>
              <a:buFont typeface="나눔고딕" panose="020D0604000000000000" pitchFamily="50" charset="-127"/>
              <a:buChar char="-"/>
              <a:defRPr kumimoji="0" sz="1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algn="ctr"/>
            <a:lvl4pPr algn="ctr"/>
            <a:lvl5pPr algn="ctr"/>
          </a:lstStyle>
          <a:p>
            <a:pPr marL="78410" lvl="1" indent="-78410" defTabSz="806501" fontAlgn="ctr">
              <a:buClr>
                <a:srgbClr val="333333"/>
              </a:buClr>
              <a:buSzPct val="90000"/>
              <a:buFont typeface="Arial" panose="020B0604020202020204" pitchFamily="34" charset="0"/>
              <a:buChar char="•"/>
              <a:tabLst>
                <a:tab pos="1088312" algn="l"/>
              </a:tabLst>
              <a:defRPr/>
            </a:pP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환경 구축</a:t>
            </a:r>
            <a:r>
              <a:rPr kumimoji="1" lang="en-US" altLang="ko-KR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/</a:t>
            </a: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공통 개발</a:t>
            </a:r>
            <a:endParaRPr kumimoji="1" lang="en-US" altLang="ko-KR" sz="1235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머신러닝 워크플로우</a:t>
            </a: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, Task </a:t>
            </a: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관리</a:t>
            </a:r>
            <a:endParaRPr kumimoji="1" lang="en-US" altLang="ko-KR" sz="1147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함초롬돋움" panose="02030504000101010101" pitchFamily="18" charset="-127"/>
            </a:endParaRP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머신러닝 모델 관리</a:t>
            </a:r>
            <a:endParaRPr kumimoji="1" lang="en-US" altLang="ko-KR" sz="1147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함초롬돋움" panose="02030504000101010101" pitchFamily="18" charset="-127"/>
            </a:endParaRP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서버 환경</a:t>
            </a: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/</a:t>
            </a: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인터페이스 구축</a:t>
            </a: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endParaRPr kumimoji="1" lang="ko-KR" altLang="en-US" sz="176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78410" lvl="1" indent="-78410" defTabSz="806501" fontAlgn="ctr">
              <a:buClr>
                <a:srgbClr val="333333"/>
              </a:buClr>
              <a:buSzPct val="90000"/>
              <a:buFont typeface="Arial" panose="020B0604020202020204" pitchFamily="34" charset="0"/>
              <a:buChar char="•"/>
              <a:tabLst>
                <a:tab pos="1088312" algn="l"/>
              </a:tabLst>
              <a:defRPr/>
            </a:pPr>
            <a:r>
              <a:rPr kumimoji="1" lang="ko-KR" altLang="en-US" sz="1235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함초롬돋움" panose="02030504000101010101" pitchFamily="18" charset="-127"/>
              </a:rPr>
              <a:t>프로그램 개발</a:t>
            </a:r>
            <a:endParaRPr kumimoji="1" lang="en-US" altLang="ko-KR" sz="1235" spc="-44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rgbClr val="333333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함초롬돋움" panose="02030504000101010101" pitchFamily="18" charset="-127"/>
            </a:endParaRPr>
          </a:p>
          <a:p>
            <a:pPr marL="201625" lvl="2" indent="-112014" algn="l" defTabSz="806501" fontAlgn="ctr">
              <a:spcBef>
                <a:spcPts val="88"/>
              </a:spcBef>
              <a:spcAft>
                <a:spcPts val="88"/>
              </a:spcAft>
              <a:buClr>
                <a:srgbClr val="333333"/>
              </a:buClr>
              <a:buSzPct val="100000"/>
              <a:buFont typeface="나눔스퀘어 Bold" panose="020B0600000101010101" pitchFamily="50" charset="-127"/>
              <a:buChar char="­"/>
              <a:tabLst>
                <a:tab pos="1088312" algn="l"/>
              </a:tabLst>
              <a:defRPr/>
            </a:pP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학습</a:t>
            </a:r>
            <a:r>
              <a:rPr kumimoji="1" lang="en-US" altLang="ko-KR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/</a:t>
            </a:r>
            <a:r>
              <a:rPr kumimoji="1" lang="ko-KR" altLang="en-US" sz="1147" spc="-44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33333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함초롬돋움" panose="02030504000101010101" pitchFamily="18" charset="-127"/>
              </a:rPr>
              <a:t>예측 프로그램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CECF235-5212-4847-BF94-BE16CDFAB8E4}"/>
              </a:ext>
            </a:extLst>
          </p:cNvPr>
          <p:cNvSpPr txBox="1"/>
          <p:nvPr/>
        </p:nvSpPr>
        <p:spPr>
          <a:xfrm>
            <a:off x="607726" y="6333453"/>
            <a:ext cx="3892732" cy="1357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marL="88900" indent="-88900" defTabSz="914400">
              <a:buClr>
                <a:srgbClr val="5F5F5F"/>
              </a:buClr>
              <a:buSzPct val="80000"/>
              <a:buFont typeface="뫼비우스 Regular" panose="02000700060000000000" pitchFamily="2" charset="-127"/>
              <a:buChar char="*"/>
              <a:defRPr kumimoji="1" sz="1000" spc="-7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742950" indent="-285750" defTabSz="914400" eaLnBrk="0" latinLnBrk="1" hangingPunct="0"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2pPr>
            <a:lvl3pPr marL="1143000" indent="-228600" defTabSz="914400" eaLnBrk="0" latinLnBrk="1" hangingPunct="0"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3pPr>
            <a:lvl4pPr marL="1600200" indent="-228600" defTabSz="914400" eaLnBrk="0" latinLnBrk="1" hangingPunct="0"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4pPr>
            <a:lvl5pPr marL="2057400" indent="-228600" defTabSz="914400" eaLnBrk="0" latinLnBrk="1" hangingPunct="0"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5pPr>
            <a:lvl6pPr marL="2514600" indent="-228600" algn="ctr" defTabSz="9144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6pPr>
            <a:lvl7pPr marL="2971800" indent="-228600" algn="ctr" defTabSz="9144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7pPr>
            <a:lvl8pPr marL="3429000" indent="-228600" algn="ctr" defTabSz="9144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8pPr>
            <a:lvl9pPr marL="3886200" indent="-228600" algn="ctr" defTabSz="9144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9pPr>
          </a:lstStyle>
          <a:p>
            <a:pPr marL="0" indent="0">
              <a:buNone/>
            </a:pPr>
            <a:r>
              <a:rPr lang="en-US" altLang="ko-KR" sz="882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 PoC: Proof of Concept(</a:t>
            </a:r>
            <a:r>
              <a:rPr lang="ko-KR" altLang="en-US" sz="882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개념증명</a:t>
            </a:r>
            <a:r>
              <a:rPr lang="en-US" altLang="ko-KR" sz="882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), </a:t>
            </a:r>
            <a:r>
              <a:rPr lang="ko-KR" altLang="en-US" sz="882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특정 방식이나 아이디어를 실현하여 타당성을 증명하는 것</a:t>
            </a:r>
          </a:p>
        </p:txBody>
      </p:sp>
      <p:sp>
        <p:nvSpPr>
          <p:cNvPr id="280" name="LcS2">
            <a:extLst>
              <a:ext uri="{FF2B5EF4-FFF2-40B4-BE49-F238E27FC236}">
                <a16:creationId xmlns:a16="http://schemas.microsoft.com/office/drawing/2014/main" id="{CB90D374-E715-4203-8DBC-AFB4CDA003FA}"/>
              </a:ext>
            </a:extLst>
          </p:cNvPr>
          <p:cNvSpPr txBox="1"/>
          <p:nvPr/>
        </p:nvSpPr>
        <p:spPr>
          <a:xfrm>
            <a:off x="3534730" y="1974883"/>
            <a:ext cx="1695785" cy="97719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lvl="0" algn="ctr">
              <a:defRPr/>
            </a:pPr>
            <a:r>
              <a:rPr lang="en-US" altLang="ko-KR" sz="6350" spc="-88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AML</a:t>
            </a:r>
            <a:endParaRPr lang="ko-KR" altLang="en-US" sz="6350" spc="-88" dirty="0">
              <a:ln w="1270">
                <a:solidFill>
                  <a:srgbClr val="4472C4">
                    <a:alpha val="0"/>
                  </a:srgbClr>
                </a:solidFill>
              </a:ln>
              <a:solidFill>
                <a:schemeClr val="bg1">
                  <a:lumMod val="8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1" name="화살표: 아래쪽 4">
            <a:extLst>
              <a:ext uri="{FF2B5EF4-FFF2-40B4-BE49-F238E27FC236}">
                <a16:creationId xmlns:a16="http://schemas.microsoft.com/office/drawing/2014/main" id="{C6C5ED79-F4F7-4348-83E9-63A7A3C18C1A}"/>
              </a:ext>
            </a:extLst>
          </p:cNvPr>
          <p:cNvSpPr/>
          <p:nvPr/>
        </p:nvSpPr>
        <p:spPr>
          <a:xfrm>
            <a:off x="1861462" y="2816812"/>
            <a:ext cx="353519" cy="298913"/>
          </a:xfrm>
          <a:prstGeom prst="downArrow">
            <a:avLst/>
          </a:prstGeom>
          <a:solidFill>
            <a:srgbClr val="C82276"/>
          </a:solidFill>
          <a:ln w="6350" cap="rnd" cmpd="sng">
            <a:noFill/>
            <a:prstDash val="solid"/>
            <a:headEnd type="none" w="lg" len="med"/>
            <a:tailEnd type="none" w="lg" len="med"/>
          </a:ln>
          <a:effectLst>
            <a:outerShdw blurRad="25400" dist="12700" dir="5400000" algn="t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158759"/>
          <a:lstStyle/>
          <a:p>
            <a:pPr algn="ctr"/>
            <a:endParaRPr lang="ko-KR" altLang="en-US" sz="1588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82" name="직선 연결선 281">
            <a:extLst>
              <a:ext uri="{FF2B5EF4-FFF2-40B4-BE49-F238E27FC236}">
                <a16:creationId xmlns:a16="http://schemas.microsoft.com/office/drawing/2014/main" id="{349E4D1C-56B7-419F-A1C5-58AEB90285EE}"/>
              </a:ext>
            </a:extLst>
          </p:cNvPr>
          <p:cNvCxnSpPr/>
          <p:nvPr/>
        </p:nvCxnSpPr>
        <p:spPr>
          <a:xfrm>
            <a:off x="609081" y="2816812"/>
            <a:ext cx="2858283" cy="0"/>
          </a:xfrm>
          <a:prstGeom prst="line">
            <a:avLst/>
          </a:prstGeom>
          <a:ln w="31750">
            <a:solidFill>
              <a:srgbClr val="C822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LcS1">
            <a:extLst>
              <a:ext uri="{FF2B5EF4-FFF2-40B4-BE49-F238E27FC236}">
                <a16:creationId xmlns:a16="http://schemas.microsoft.com/office/drawing/2014/main" id="{78F2D3F7-D10E-4EEA-979E-4DD3B4099185}"/>
              </a:ext>
            </a:extLst>
          </p:cNvPr>
          <p:cNvSpPr txBox="1"/>
          <p:nvPr/>
        </p:nvSpPr>
        <p:spPr>
          <a:xfrm>
            <a:off x="1132374" y="5330782"/>
            <a:ext cx="1545231" cy="51584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lvl="0">
              <a:defRPr/>
            </a:pPr>
            <a:r>
              <a:rPr lang="en-US" altLang="ko-KR" sz="1588" spc="-132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2A7FD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PoC</a:t>
            </a:r>
            <a:r>
              <a:rPr lang="ko-KR" altLang="en-US" sz="1588" spc="-132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2A7FD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수행시</a:t>
            </a:r>
            <a:r>
              <a:rPr lang="en-US" altLang="ko-KR" sz="1588" spc="-132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2A7FD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/>
            </a:r>
            <a:br>
              <a:rPr lang="en-US" altLang="ko-KR" sz="1588" spc="-132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2A7FD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lang="ko-KR" altLang="en-US" sz="1764" spc="-132" dirty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1255A4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고객사의 준비사항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296F00EA-7746-4B5D-BBF7-393300C29511}"/>
              </a:ext>
            </a:extLst>
          </p:cNvPr>
          <p:cNvSpPr/>
          <p:nvPr/>
        </p:nvSpPr>
        <p:spPr>
          <a:xfrm>
            <a:off x="609081" y="3118473"/>
            <a:ext cx="3077494" cy="403275"/>
          </a:xfrm>
          <a:prstGeom prst="rect">
            <a:avLst/>
          </a:prstGeom>
          <a:solidFill>
            <a:srgbClr val="C82276"/>
          </a:solidFill>
          <a:ln w="6350" cap="rnd" cmpd="sng">
            <a:noFill/>
            <a:prstDash val="solid"/>
            <a:headEnd type="none" w="lg" len="med"/>
            <a:tailEnd type="none" w="lg" len="med"/>
          </a:ln>
          <a:effectLst>
            <a:outerShdw blurRad="25400" dist="12700" dir="5400000" algn="t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158759"/>
          <a:lstStyle/>
          <a:p>
            <a:pPr algn="ctr"/>
            <a:endParaRPr lang="ko-KR" altLang="en-US" sz="1588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4A1ACA5-8783-4F28-8D6E-833198495837}"/>
              </a:ext>
            </a:extLst>
          </p:cNvPr>
          <p:cNvSpPr/>
          <p:nvPr/>
        </p:nvSpPr>
        <p:spPr>
          <a:xfrm>
            <a:off x="3345833" y="2999863"/>
            <a:ext cx="3113969" cy="403275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rnd" cmpd="sng">
            <a:noFill/>
            <a:prstDash val="solid"/>
            <a:headEnd type="none" w="lg" len="med"/>
            <a:tailEnd type="none" w="lg" len="med"/>
          </a:ln>
          <a:effectLst>
            <a:outerShdw blurRad="25400" dist="12700" dir="5400000" algn="t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158759"/>
          <a:lstStyle/>
          <a:p>
            <a:pPr algn="ctr"/>
            <a:endParaRPr lang="ko-KR" altLang="en-US" sz="1588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7" name="직각 삼각형 286">
            <a:extLst>
              <a:ext uri="{FF2B5EF4-FFF2-40B4-BE49-F238E27FC236}">
                <a16:creationId xmlns:a16="http://schemas.microsoft.com/office/drawing/2014/main" id="{9A49A061-B81D-48DC-877A-9677169D031A}"/>
              </a:ext>
            </a:extLst>
          </p:cNvPr>
          <p:cNvSpPr/>
          <p:nvPr/>
        </p:nvSpPr>
        <p:spPr>
          <a:xfrm rot="10800000">
            <a:off x="3357956" y="3402556"/>
            <a:ext cx="328618" cy="11919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03250">
              <a:defRPr/>
            </a:pPr>
            <a:endParaRPr lang="ko-KR" altLang="en-US" sz="1588" dirty="0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8" name="직각 삼각형 287">
            <a:extLst>
              <a:ext uri="{FF2B5EF4-FFF2-40B4-BE49-F238E27FC236}">
                <a16:creationId xmlns:a16="http://schemas.microsoft.com/office/drawing/2014/main" id="{CEB98DA0-6A91-4BA8-8C9D-F350622FD977}"/>
              </a:ext>
            </a:extLst>
          </p:cNvPr>
          <p:cNvSpPr/>
          <p:nvPr/>
        </p:nvSpPr>
        <p:spPr>
          <a:xfrm rot="10800000">
            <a:off x="6152105" y="3283946"/>
            <a:ext cx="299160" cy="119190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03250">
              <a:defRPr/>
            </a:pPr>
            <a:endParaRPr lang="ko-KR" altLang="en-US" sz="1588" dirty="0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59A93C62-40C7-4ECE-8AB1-0D1434F50B16}"/>
              </a:ext>
            </a:extLst>
          </p:cNvPr>
          <p:cNvSpPr/>
          <p:nvPr/>
        </p:nvSpPr>
        <p:spPr>
          <a:xfrm>
            <a:off x="6152106" y="2881252"/>
            <a:ext cx="3165088" cy="40327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rnd" cmpd="sng">
            <a:noFill/>
            <a:prstDash val="solid"/>
            <a:headEnd type="none" w="lg" len="med"/>
            <a:tailEnd type="none" w="lg" len="med"/>
          </a:ln>
          <a:effectLst>
            <a:outerShdw blurRad="25400" dist="12700" dir="5400000" algn="t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158759"/>
          <a:lstStyle/>
          <a:p>
            <a:pPr algn="ctr"/>
            <a:endParaRPr lang="ko-KR" altLang="en-US" sz="1588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CED4A93-27D6-4D56-9225-736A5F8BE72D}"/>
              </a:ext>
            </a:extLst>
          </p:cNvPr>
          <p:cNvGrpSpPr/>
          <p:nvPr/>
        </p:nvGrpSpPr>
        <p:grpSpPr>
          <a:xfrm>
            <a:off x="6550265" y="2960710"/>
            <a:ext cx="2238059" cy="244363"/>
            <a:chOff x="557374" y="2813196"/>
            <a:chExt cx="2086165" cy="277058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25DBCC7-3D4F-4CCA-91E2-477CF83F186A}"/>
                </a:ext>
              </a:extLst>
            </p:cNvPr>
            <p:cNvSpPr txBox="1"/>
            <p:nvPr/>
          </p:nvSpPr>
          <p:spPr>
            <a:xfrm>
              <a:off x="1161523" y="2813196"/>
              <a:ext cx="1482016" cy="27705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ko-KR" altLang="en-US" sz="1588" spc="-132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머신러닝 시스템 구축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9AFCA8C9-3D70-4025-A030-F681282D714C}"/>
                </a:ext>
              </a:extLst>
            </p:cNvPr>
            <p:cNvSpPr txBox="1"/>
            <p:nvPr/>
          </p:nvSpPr>
          <p:spPr>
            <a:xfrm>
              <a:off x="557374" y="2813197"/>
              <a:ext cx="423519" cy="27705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 latinLnBrk="0"/>
              <a:r>
                <a:rPr lang="en-US" altLang="ko-KR" sz="1588" spc="-44" dirty="0">
                  <a:gradFill>
                    <a:gsLst>
                      <a:gs pos="100000">
                        <a:schemeClr val="bg1">
                          <a:alpha val="50000"/>
                        </a:schemeClr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r>
                <a:rPr lang="ko-KR" altLang="en-US" sz="1588" spc="-44" dirty="0">
                  <a:gradFill>
                    <a:gsLst>
                      <a:gs pos="100000">
                        <a:schemeClr val="bg1">
                          <a:alpha val="50000"/>
                        </a:schemeClr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</a:t>
              </a:r>
            </a:p>
          </p:txBody>
        </p: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3CD4FDBA-E0D7-44F9-84E0-45B811C19E70}"/>
                </a:ext>
              </a:extLst>
            </p:cNvPr>
            <p:cNvCxnSpPr/>
            <p:nvPr/>
          </p:nvCxnSpPr>
          <p:spPr>
            <a:xfrm rot="2700000">
              <a:off x="1053509" y="2915740"/>
              <a:ext cx="0" cy="12599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A5010865-2F0A-440E-A5EC-199F1C0BECB2}"/>
              </a:ext>
            </a:extLst>
          </p:cNvPr>
          <p:cNvGrpSpPr/>
          <p:nvPr/>
        </p:nvGrpSpPr>
        <p:grpSpPr>
          <a:xfrm>
            <a:off x="3752743" y="3079322"/>
            <a:ext cx="2069039" cy="244363"/>
            <a:chOff x="557374" y="2813196"/>
            <a:chExt cx="1928616" cy="277058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B574142B-9016-426B-9ABD-D8AB7A29D2B7}"/>
                </a:ext>
              </a:extLst>
            </p:cNvPr>
            <p:cNvSpPr txBox="1"/>
            <p:nvPr/>
          </p:nvSpPr>
          <p:spPr>
            <a:xfrm>
              <a:off x="1161523" y="2813196"/>
              <a:ext cx="1324467" cy="27705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ko-KR" altLang="en-US" sz="1588" spc="-132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머신러닝 마트 구축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1844B032-EFB1-4881-81C3-0922BE7B43D8}"/>
                </a:ext>
              </a:extLst>
            </p:cNvPr>
            <p:cNvSpPr txBox="1"/>
            <p:nvPr/>
          </p:nvSpPr>
          <p:spPr>
            <a:xfrm>
              <a:off x="557374" y="2813197"/>
              <a:ext cx="423519" cy="27705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 latinLnBrk="0"/>
              <a:r>
                <a:rPr lang="en-US" altLang="ko-KR" sz="1588" spc="-44" dirty="0">
                  <a:gradFill>
                    <a:gsLst>
                      <a:gs pos="100000">
                        <a:schemeClr val="bg1">
                          <a:alpha val="50000"/>
                        </a:schemeClr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r>
                <a:rPr lang="ko-KR" altLang="en-US" sz="1588" spc="-44" dirty="0">
                  <a:gradFill>
                    <a:gsLst>
                      <a:gs pos="100000">
                        <a:schemeClr val="bg1">
                          <a:alpha val="50000"/>
                        </a:schemeClr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</a:t>
              </a:r>
            </a:p>
          </p:txBody>
        </p: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1866CB2-53BC-48B1-803C-E24DDA23DD94}"/>
                </a:ext>
              </a:extLst>
            </p:cNvPr>
            <p:cNvCxnSpPr/>
            <p:nvPr/>
          </p:nvCxnSpPr>
          <p:spPr>
            <a:xfrm rot="2700000">
              <a:off x="1053509" y="2915740"/>
              <a:ext cx="0" cy="12599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E536A99A-2B50-4C86-858A-24E40C2E8B7E}"/>
              </a:ext>
            </a:extLst>
          </p:cNvPr>
          <p:cNvGrpSpPr/>
          <p:nvPr/>
        </p:nvGrpSpPr>
        <p:grpSpPr>
          <a:xfrm>
            <a:off x="832460" y="3184372"/>
            <a:ext cx="2223632" cy="271485"/>
            <a:chOff x="557374" y="2797821"/>
            <a:chExt cx="2072717" cy="307808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08670033-164B-45A3-9B2F-4188EECB86AD}"/>
                </a:ext>
              </a:extLst>
            </p:cNvPr>
            <p:cNvSpPr txBox="1"/>
            <p:nvPr/>
          </p:nvSpPr>
          <p:spPr>
            <a:xfrm>
              <a:off x="1161522" y="2797821"/>
              <a:ext cx="1468569" cy="30780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/>
              <a:r>
                <a:rPr lang="ko-KR" altLang="en-US" sz="1764" spc="-132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머신러닝 모델 </a:t>
              </a:r>
              <a:r>
                <a:rPr lang="en-US" altLang="ko-KR" sz="1764" spc="-132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PoC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7ACAEBD-145F-4D85-8103-4256DE04C86E}"/>
                </a:ext>
              </a:extLst>
            </p:cNvPr>
            <p:cNvSpPr txBox="1"/>
            <p:nvPr/>
          </p:nvSpPr>
          <p:spPr>
            <a:xfrm>
              <a:off x="557374" y="2813198"/>
              <a:ext cx="423519" cy="27705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algn="l" latinLnBrk="0"/>
              <a:r>
                <a:rPr lang="en-US" altLang="ko-KR" sz="1588" spc="-44" dirty="0">
                  <a:gradFill>
                    <a:gsLst>
                      <a:gs pos="100000">
                        <a:schemeClr val="bg1">
                          <a:alpha val="50000"/>
                        </a:schemeClr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588" spc="-44" dirty="0">
                  <a:gradFill>
                    <a:gsLst>
                      <a:gs pos="100000">
                        <a:schemeClr val="bg1">
                          <a:alpha val="50000"/>
                        </a:schemeClr>
                      </a:gs>
                      <a:gs pos="0">
                        <a:schemeClr val="bg1">
                          <a:alpha val="50000"/>
                        </a:schemeClr>
                      </a:gs>
                    </a:gsLst>
                    <a:lin ang="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단계</a:t>
              </a:r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EBCAC7D5-2EF1-46BE-9C8F-F6B7138250EB}"/>
                </a:ext>
              </a:extLst>
            </p:cNvPr>
            <p:cNvCxnSpPr/>
            <p:nvPr/>
          </p:nvCxnSpPr>
          <p:spPr>
            <a:xfrm rot="2700000">
              <a:off x="1053509" y="2915740"/>
              <a:ext cx="0" cy="12599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Rectangle 82">
            <a:extLst>
              <a:ext uri="{FF2B5EF4-FFF2-40B4-BE49-F238E27FC236}">
                <a16:creationId xmlns:a16="http://schemas.microsoft.com/office/drawing/2014/main" id="{BE58B4EC-2554-4E9B-96DA-7CA9AC0D2F7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4089651" y="5396522"/>
            <a:ext cx="680554" cy="5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9pPr>
          </a:lstStyle>
          <a:p>
            <a:pPr defTabSz="886989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x86 Linux</a:t>
            </a:r>
            <a:b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0" lang="ko-KR" altLang="en-US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환경의 인프라</a:t>
            </a:r>
            <a: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/>
            </a:r>
            <a:b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0" lang="ko-KR" altLang="en-US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제공</a:t>
            </a:r>
          </a:p>
        </p:txBody>
      </p:sp>
      <p:sp>
        <p:nvSpPr>
          <p:cNvPr id="303" name="Rectangle 82">
            <a:extLst>
              <a:ext uri="{FF2B5EF4-FFF2-40B4-BE49-F238E27FC236}">
                <a16:creationId xmlns:a16="http://schemas.microsoft.com/office/drawing/2014/main" id="{58D63B8E-AB70-4A68-9423-2C02A9E371B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691096" y="5404885"/>
            <a:ext cx="571179" cy="51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9pPr>
          </a:lstStyle>
          <a:p>
            <a:pPr defTabSz="886989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분석 데이터</a:t>
            </a:r>
            <a: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/>
            </a:r>
            <a:b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0" lang="ko-KR" altLang="en-US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제공</a:t>
            </a:r>
            <a: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/>
            </a:r>
            <a:br>
              <a:rPr kumimoji="0" lang="en-US" altLang="ko-KR" sz="12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0" lang="en-US" altLang="ko-KR" sz="11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0" lang="ko-KR" altLang="en-US" sz="11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수신</a:t>
            </a:r>
            <a:r>
              <a:rPr kumimoji="0" lang="en-US" altLang="ko-KR" sz="11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kumimoji="0" lang="ko-KR" altLang="en-US" sz="11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개인</a:t>
            </a:r>
            <a:r>
              <a:rPr kumimoji="0" lang="en-US" altLang="ko-KR" sz="1100" spc="-15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0" lang="en-US" altLang="ko-KR" sz="1200" spc="-150" dirty="0">
              <a:ln w="1270">
                <a:solidFill>
                  <a:srgbClr val="FFC00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4" name="Rectangle 82">
            <a:extLst>
              <a:ext uri="{FF2B5EF4-FFF2-40B4-BE49-F238E27FC236}">
                <a16:creationId xmlns:a16="http://schemas.microsoft.com/office/drawing/2014/main" id="{91A5C96C-5858-4482-A4BD-7A97EC04BDA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7255195" y="5395006"/>
            <a:ext cx="546868" cy="52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742950" indent="-28575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marL="11430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marL="16002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marL="2057400" indent="-228600" algn="ctr" latinLnBrk="1"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9pPr>
          </a:lstStyle>
          <a:p>
            <a:pPr defTabSz="886989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200" spc="-150" dirty="0" smtClean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관련</a:t>
            </a:r>
            <a:endParaRPr kumimoji="0" lang="en-US" altLang="ko-KR" sz="1200" spc="-150" dirty="0" smtClean="0">
              <a:ln w="1270">
                <a:solidFill>
                  <a:srgbClr val="FFC00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defTabSz="886989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200" spc="-150" dirty="0" smtClean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소프트웨어</a:t>
            </a:r>
            <a:endParaRPr kumimoji="0" lang="en-US" altLang="ko-KR" sz="1200" spc="-150" dirty="0" smtClean="0">
              <a:ln w="1270">
                <a:solidFill>
                  <a:srgbClr val="FFC00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defTabSz="886989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z="1200" spc="-150" dirty="0" smtClean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 지원</a:t>
            </a:r>
            <a:endParaRPr kumimoji="0" lang="en-US" altLang="ko-KR" sz="1200" spc="-150" dirty="0">
              <a:ln w="1270">
                <a:solidFill>
                  <a:srgbClr val="FFC000"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양쪽 모서리가 둥근 사각형 521">
            <a:extLst>
              <a:ext uri="{FF2B5EF4-FFF2-40B4-BE49-F238E27FC236}">
                <a16:creationId xmlns:a16="http://schemas.microsoft.com/office/drawing/2014/main" id="{1D5E882C-61DA-4E5B-9E75-1D8CD7AD4BC4}"/>
              </a:ext>
            </a:extLst>
          </p:cNvPr>
          <p:cNvSpPr/>
          <p:nvPr/>
        </p:nvSpPr>
        <p:spPr>
          <a:xfrm>
            <a:off x="236475" y="2060848"/>
            <a:ext cx="6696000" cy="44284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2.1.2 STR </a:t>
            </a:r>
            <a:r>
              <a:rPr lang="ko-KR" altLang="en-US" dirty="0" smtClean="0"/>
              <a:t>대량 연계 보고</a:t>
            </a:r>
            <a:endParaRPr lang="ko-KR" altLang="en-US" dirty="0"/>
          </a:p>
        </p:txBody>
      </p:sp>
      <p:grpSp>
        <p:nvGrpSpPr>
          <p:cNvPr id="7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en-US" altLang="ko-KR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STR </a:t>
              </a: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대량 연계 보고 </a:t>
              </a:r>
              <a:r>
                <a:rPr lang="en-US" altLang="ko-KR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예시</a:t>
              </a:r>
              <a:r>
                <a:rPr lang="en-US" altLang="ko-KR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</a:t>
              </a:r>
              <a:endParaRPr lang="ko-KR" altLang="en-US" sz="110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0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31" name="AutoShape 70"/>
          <p:cNvSpPr>
            <a:spLocks noChangeArrowheads="1"/>
          </p:cNvSpPr>
          <p:nvPr/>
        </p:nvSpPr>
        <p:spPr bwMode="auto">
          <a:xfrm>
            <a:off x="4859869" y="2241550"/>
            <a:ext cx="1699379" cy="503238"/>
          </a:xfrm>
          <a:prstGeom prst="roundRect">
            <a:avLst>
              <a:gd name="adj" fmla="val 0"/>
            </a:avLst>
          </a:prstGeom>
          <a:solidFill>
            <a:srgbClr val="038CDC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5566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Times New Roman" pitchFamily="18" charset="0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5398920" y="2265405"/>
            <a:ext cx="53860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85825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외부기관</a:t>
            </a:r>
          </a:p>
        </p:txBody>
      </p:sp>
      <p:sp>
        <p:nvSpPr>
          <p:cNvPr id="33" name="Rectangle 438"/>
          <p:cNvSpPr>
            <a:spLocks noChangeArrowheads="1"/>
          </p:cNvSpPr>
          <p:nvPr/>
        </p:nvSpPr>
        <p:spPr bwMode="auto">
          <a:xfrm>
            <a:off x="4852250" y="2479675"/>
            <a:ext cx="1728000" cy="39195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DDDDDD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AutoShape 70"/>
          <p:cNvSpPr>
            <a:spLocks noChangeArrowheads="1"/>
          </p:cNvSpPr>
          <p:nvPr/>
        </p:nvSpPr>
        <p:spPr bwMode="auto">
          <a:xfrm>
            <a:off x="312470" y="2241550"/>
            <a:ext cx="4251213" cy="503238"/>
          </a:xfrm>
          <a:prstGeom prst="roundRect">
            <a:avLst>
              <a:gd name="adj" fmla="val 0"/>
            </a:avLst>
          </a:prstGeom>
          <a:solidFill>
            <a:srgbClr val="038CDC"/>
          </a:solidFill>
          <a:ln w="9525" algn="ctr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defTabSz="85566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1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Times New Roman" pitchFamily="18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2272199" y="2265405"/>
            <a:ext cx="403957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885825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고객사</a:t>
            </a:r>
            <a:endParaRPr kumimoji="0" lang="ko-KR" altLang="en-US" sz="1200" b="1" kern="0" dirty="0">
              <a:solidFill>
                <a:srgbClr val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Rectangle 438"/>
          <p:cNvSpPr>
            <a:spLocks noChangeArrowheads="1"/>
          </p:cNvSpPr>
          <p:nvPr/>
        </p:nvSpPr>
        <p:spPr bwMode="auto">
          <a:xfrm>
            <a:off x="312471" y="2479675"/>
            <a:ext cx="4248000" cy="39195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DDDDDD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7" name="Rectangle 55"/>
          <p:cNvSpPr>
            <a:spLocks noChangeArrowheads="1"/>
          </p:cNvSpPr>
          <p:nvPr/>
        </p:nvSpPr>
        <p:spPr bwMode="gray">
          <a:xfrm>
            <a:off x="414366" y="2905125"/>
            <a:ext cx="1584000" cy="338137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97D7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gray">
          <a:xfrm>
            <a:off x="414366" y="2681288"/>
            <a:ext cx="1584000" cy="223837"/>
          </a:xfrm>
          <a:prstGeom prst="rect">
            <a:avLst/>
          </a:prstGeom>
          <a:solidFill>
            <a:srgbClr val="CFD6DB"/>
          </a:solidFill>
          <a:ln w="6350" algn="ctr">
            <a:solidFill>
              <a:srgbClr val="97D7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/>
            <a:r>
              <a:rPr lang="ko-KR" altLang="en-US" sz="1000" dirty="0" smtClean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자금세탁방지시스템</a:t>
            </a:r>
            <a:endParaRPr lang="en-US" altLang="ko-KR" sz="100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gray">
          <a:xfrm>
            <a:off x="2120163" y="2905125"/>
            <a:ext cx="2347912" cy="338137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97D7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gray">
          <a:xfrm>
            <a:off x="2120163" y="2681288"/>
            <a:ext cx="2347912" cy="223837"/>
          </a:xfrm>
          <a:prstGeom prst="rect">
            <a:avLst/>
          </a:prstGeom>
          <a:solidFill>
            <a:srgbClr val="CFD6DB"/>
          </a:solidFill>
          <a:ln w="6350" algn="ctr">
            <a:solidFill>
              <a:srgbClr val="97D7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대외계</a:t>
            </a: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gray">
          <a:xfrm>
            <a:off x="4958612" y="2905125"/>
            <a:ext cx="1512000" cy="3381375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97D7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gray">
          <a:xfrm>
            <a:off x="4958612" y="2681288"/>
            <a:ext cx="1512000" cy="223837"/>
          </a:xfrm>
          <a:prstGeom prst="rect">
            <a:avLst/>
          </a:prstGeom>
          <a:solidFill>
            <a:srgbClr val="CFD6DB"/>
          </a:solidFill>
          <a:ln w="6350" algn="ctr">
            <a:solidFill>
              <a:srgbClr val="97D7FF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US" sz="1000" kern="0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KoFIU(금융정보분석원)</a:t>
            </a:r>
          </a:p>
        </p:txBody>
      </p:sp>
      <p:sp>
        <p:nvSpPr>
          <p:cNvPr id="44" name="AutoShape 23" descr="채우기4"/>
          <p:cNvSpPr>
            <a:spLocks noChangeArrowheads="1"/>
          </p:cNvSpPr>
          <p:nvPr/>
        </p:nvSpPr>
        <p:spPr bwMode="auto">
          <a:xfrm>
            <a:off x="743800" y="3106738"/>
            <a:ext cx="942975" cy="346075"/>
          </a:xfrm>
          <a:prstGeom prst="roundRect">
            <a:avLst>
              <a:gd name="adj" fmla="val 9204"/>
            </a:avLst>
          </a:prstGeom>
          <a:solidFill>
            <a:srgbClr val="CFD6DB"/>
          </a:solidFill>
          <a:ln w="9525">
            <a:solidFill>
              <a:srgbClr val="85AED7"/>
            </a:solidFill>
            <a:round/>
            <a:headEnd/>
            <a:tailEnd/>
          </a:ln>
        </p:spPr>
        <p:txBody>
          <a:bodyPr lIns="0" tIns="18000" rIns="0" bIns="18000" anchor="ctr"/>
          <a:lstStyle/>
          <a:p>
            <a:pPr marL="101600" indent="-101600" algn="ctr" fontAlgn="auto" latinLnBrk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KoFIU </a:t>
            </a:r>
            <a:r>
              <a:rPr kumimoji="0" lang="ko-KR" altLang="en-US" sz="9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 건</a:t>
            </a:r>
            <a:endParaRPr kumimoji="0" lang="en-US" altLang="ko-KR" sz="900" kern="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01600" indent="-101600" algn="ctr" fontAlgn="auto" latinLnBrk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9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XML</a:t>
            </a:r>
            <a:r>
              <a:rPr kumimoji="0" lang="ko-KR" altLang="en-US" sz="900" kern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파일 생성</a:t>
            </a:r>
            <a:endParaRPr kumimoji="0" lang="en-US" altLang="ko-KR" sz="900" kern="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5" name="AutoShape 20"/>
          <p:cNvSpPr>
            <a:spLocks noChangeArrowheads="1"/>
          </p:cNvSpPr>
          <p:nvPr/>
        </p:nvSpPr>
        <p:spPr bwMode="auto">
          <a:xfrm>
            <a:off x="821588" y="3802063"/>
            <a:ext cx="693737" cy="354012"/>
          </a:xfrm>
          <a:prstGeom prst="flowChartMultidocument">
            <a:avLst/>
          </a:prstGeom>
          <a:solidFill>
            <a:srgbClr val="FFFFFF"/>
          </a:solidFill>
          <a:ln w="6350" algn="ctr">
            <a:solidFill>
              <a:srgbClr val="336699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/>
            <a:r>
              <a:rPr lang="en-US" altLang="ko-KR" sz="800" b="1" dirty="0">
                <a:solidFill>
                  <a:srgbClr val="3366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XML</a:t>
            </a:r>
            <a:endParaRPr lang="ko-KR" altLang="ko-KR" sz="800" b="1" dirty="0">
              <a:solidFill>
                <a:srgbClr val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AutoShape 149"/>
          <p:cNvSpPr>
            <a:spLocks noChangeArrowheads="1"/>
          </p:cNvSpPr>
          <p:nvPr/>
        </p:nvSpPr>
        <p:spPr bwMode="auto">
          <a:xfrm>
            <a:off x="2202713" y="3473450"/>
            <a:ext cx="746125" cy="1012825"/>
          </a:xfrm>
          <a:prstGeom prst="roundRect">
            <a:avLst>
              <a:gd name="adj" fmla="val 7634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46800" tIns="42129" rIns="46800" bIns="42129"/>
          <a:lstStyle/>
          <a:p>
            <a:pPr algn="ctr" defTabSz="842963" latinLnBrk="0"/>
            <a:r>
              <a:rPr lang="en-US" altLang="ko-KR" sz="900" b="1" dirty="0">
                <a:solidFill>
                  <a:srgbClr val="3366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OUTBOX</a:t>
            </a:r>
          </a:p>
        </p:txBody>
      </p:sp>
      <p:cxnSp>
        <p:nvCxnSpPr>
          <p:cNvPr id="47" name="AutoShape 464"/>
          <p:cNvCxnSpPr>
            <a:cxnSpLocks noChangeShapeType="1"/>
            <a:stCxn id="45" idx="3"/>
            <a:endCxn id="46" idx="1"/>
          </p:cNvCxnSpPr>
          <p:nvPr/>
        </p:nvCxnSpPr>
        <p:spPr bwMode="auto">
          <a:xfrm>
            <a:off x="1515325" y="3979863"/>
            <a:ext cx="687388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 type="triangle" w="sm" len="med"/>
          </a:ln>
          <a:effectLst/>
        </p:spPr>
      </p:cxnSp>
      <p:sp>
        <p:nvSpPr>
          <p:cNvPr id="49" name="직사각형 48"/>
          <p:cNvSpPr/>
          <p:nvPr/>
        </p:nvSpPr>
        <p:spPr bwMode="auto">
          <a:xfrm>
            <a:off x="2821838" y="4943475"/>
            <a:ext cx="125412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821838" y="5216525"/>
            <a:ext cx="125412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821838" y="5489575"/>
            <a:ext cx="125412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821838" y="5762625"/>
            <a:ext cx="125412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207475" y="4948238"/>
            <a:ext cx="125413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207475" y="5221288"/>
            <a:ext cx="125413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2207475" y="5494338"/>
            <a:ext cx="125413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207475" y="5767388"/>
            <a:ext cx="125413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8" name="AutoShape 149"/>
          <p:cNvSpPr>
            <a:spLocks noChangeArrowheads="1"/>
          </p:cNvSpPr>
          <p:nvPr/>
        </p:nvSpPr>
        <p:spPr bwMode="auto">
          <a:xfrm>
            <a:off x="2202713" y="4637088"/>
            <a:ext cx="746125" cy="1376362"/>
          </a:xfrm>
          <a:prstGeom prst="roundRect">
            <a:avLst>
              <a:gd name="adj" fmla="val 7634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lIns="46800" tIns="42129" rIns="46800" bIns="42129"/>
          <a:lstStyle/>
          <a:p>
            <a:pPr algn="ctr" defTabSz="8429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rgbClr val="3366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INBOX</a:t>
            </a:r>
          </a:p>
        </p:txBody>
      </p:sp>
      <p:sp>
        <p:nvSpPr>
          <p:cNvPr id="59" name="Rectangle 109"/>
          <p:cNvSpPr>
            <a:spLocks noChangeArrowheads="1"/>
          </p:cNvSpPr>
          <p:nvPr/>
        </p:nvSpPr>
        <p:spPr bwMode="auto">
          <a:xfrm>
            <a:off x="2213341" y="4861438"/>
            <a:ext cx="724870" cy="112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 algn="ctr"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send_sert</a:t>
            </a:r>
          </a:p>
          <a:p>
            <a:pPr algn="ctr"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arrive_sert</a:t>
            </a:r>
          </a:p>
          <a:p>
            <a:pPr algn="ctr"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preaccept_sert</a:t>
            </a:r>
          </a:p>
          <a:p>
            <a:pPr algn="ctr"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accept_sert</a:t>
            </a:r>
          </a:p>
        </p:txBody>
      </p:sp>
      <p:pic>
        <p:nvPicPr>
          <p:cNvPr id="61" name="Picture 74" descr="DB통01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663" y="5203825"/>
            <a:ext cx="7445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553170" y="5331152"/>
            <a:ext cx="703524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kumimoji="0" lang="ko-KR" altLang="en-US" sz="8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보고서 파일</a:t>
            </a:r>
            <a:endParaRPr kumimoji="0" lang="en-US" altLang="ko-KR" sz="80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 latinLnBrk="0">
              <a:lnSpc>
                <a:spcPct val="90000"/>
              </a:lnSpc>
            </a:pPr>
            <a:r>
              <a:rPr kumimoji="0" lang="ko-KR" altLang="en-US" sz="8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전송</a:t>
            </a:r>
            <a:r>
              <a:rPr kumimoji="0" lang="en-US" altLang="ko-KR" sz="8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</a:t>
            </a:r>
            <a:r>
              <a:rPr kumimoji="0" lang="ko-KR" altLang="en-US" sz="8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수신이력</a:t>
            </a:r>
          </a:p>
        </p:txBody>
      </p:sp>
      <p:sp>
        <p:nvSpPr>
          <p:cNvPr id="63" name="AutoShape 20"/>
          <p:cNvSpPr>
            <a:spLocks noChangeArrowheads="1"/>
          </p:cNvSpPr>
          <p:nvPr/>
        </p:nvSpPr>
        <p:spPr bwMode="auto">
          <a:xfrm>
            <a:off x="1499450" y="4919663"/>
            <a:ext cx="460375" cy="200025"/>
          </a:xfrm>
          <a:prstGeom prst="flowChartOnlineStorage">
            <a:avLst/>
          </a:prstGeom>
          <a:solidFill>
            <a:srgbClr val="FFFFFF"/>
          </a:solidFill>
          <a:ln w="6350" algn="ctr">
            <a:solidFill>
              <a:srgbClr val="336699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/>
            <a:r>
              <a:rPr lang="en-US" altLang="ko-KR" sz="700" dirty="0">
                <a:solidFill>
                  <a:srgbClr val="3366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SNR</a:t>
            </a:r>
            <a:endParaRPr lang="ko-KR" altLang="ko-KR" sz="700" dirty="0">
              <a:solidFill>
                <a:srgbClr val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4" name="AutoShape 20"/>
          <p:cNvSpPr>
            <a:spLocks noChangeArrowheads="1"/>
          </p:cNvSpPr>
          <p:nvPr/>
        </p:nvSpPr>
        <p:spPr bwMode="auto">
          <a:xfrm>
            <a:off x="1499450" y="5191125"/>
            <a:ext cx="460375" cy="201613"/>
          </a:xfrm>
          <a:prstGeom prst="flowChartOnlineStorage">
            <a:avLst/>
          </a:prstGeom>
          <a:solidFill>
            <a:srgbClr val="FFFFFF"/>
          </a:solidFill>
          <a:ln w="6350" algn="ctr">
            <a:solidFill>
              <a:srgbClr val="336699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/>
            <a:r>
              <a:rPr lang="en-US" altLang="ko-KR" sz="700" dirty="0">
                <a:solidFill>
                  <a:srgbClr val="3366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RCV01</a:t>
            </a:r>
            <a:endParaRPr lang="ko-KR" altLang="ko-KR" sz="700" dirty="0">
              <a:solidFill>
                <a:srgbClr val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5" name="AutoShape 20"/>
          <p:cNvSpPr>
            <a:spLocks noChangeArrowheads="1"/>
          </p:cNvSpPr>
          <p:nvPr/>
        </p:nvSpPr>
        <p:spPr bwMode="auto">
          <a:xfrm>
            <a:off x="1499450" y="5464175"/>
            <a:ext cx="460375" cy="201613"/>
          </a:xfrm>
          <a:prstGeom prst="flowChartOnlineStorage">
            <a:avLst/>
          </a:prstGeom>
          <a:solidFill>
            <a:srgbClr val="FFFFFF"/>
          </a:solidFill>
          <a:ln w="6350" algn="ctr">
            <a:solidFill>
              <a:srgbClr val="336699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/>
            <a:r>
              <a:rPr lang="en-US" altLang="ko-KR" sz="700" dirty="0">
                <a:solidFill>
                  <a:srgbClr val="3366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RCV02</a:t>
            </a:r>
            <a:endParaRPr lang="ko-KR" altLang="ko-KR" sz="700" dirty="0">
              <a:solidFill>
                <a:srgbClr val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6" name="AutoShape 20"/>
          <p:cNvSpPr>
            <a:spLocks noChangeArrowheads="1"/>
          </p:cNvSpPr>
          <p:nvPr/>
        </p:nvSpPr>
        <p:spPr bwMode="auto">
          <a:xfrm>
            <a:off x="1499450" y="5737225"/>
            <a:ext cx="460375" cy="200025"/>
          </a:xfrm>
          <a:prstGeom prst="flowChartOnlineStorage">
            <a:avLst/>
          </a:prstGeom>
          <a:solidFill>
            <a:srgbClr val="FFFFFF"/>
          </a:solidFill>
          <a:ln w="6350" algn="ctr">
            <a:solidFill>
              <a:srgbClr val="336699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latinLnBrk="0"/>
            <a:r>
              <a:rPr lang="en-US" altLang="ko-KR" sz="700" dirty="0">
                <a:solidFill>
                  <a:srgbClr val="336699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RCV03</a:t>
            </a:r>
            <a:endParaRPr lang="ko-KR" altLang="ko-KR" sz="700" dirty="0">
              <a:solidFill>
                <a:srgbClr val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67" name="AutoShape 464"/>
          <p:cNvCxnSpPr>
            <a:cxnSpLocks noChangeShapeType="1"/>
            <a:stCxn id="53" idx="1"/>
            <a:endCxn id="63" idx="3"/>
          </p:cNvCxnSpPr>
          <p:nvPr/>
        </p:nvCxnSpPr>
        <p:spPr bwMode="auto">
          <a:xfrm rot="10800000" flipV="1">
            <a:off x="1883625" y="5019675"/>
            <a:ext cx="323850" cy="1588"/>
          </a:xfrm>
          <a:prstGeom prst="bentConnector3">
            <a:avLst>
              <a:gd name="adj1" fmla="val 38134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68" name="AutoShape 464"/>
          <p:cNvCxnSpPr>
            <a:cxnSpLocks noChangeShapeType="1"/>
            <a:stCxn id="55" idx="1"/>
            <a:endCxn id="64" idx="3"/>
          </p:cNvCxnSpPr>
          <p:nvPr/>
        </p:nvCxnSpPr>
        <p:spPr bwMode="auto">
          <a:xfrm rot="10800000">
            <a:off x="1883625" y="5292725"/>
            <a:ext cx="323850" cy="0"/>
          </a:xfrm>
          <a:prstGeom prst="straightConnector1">
            <a:avLst/>
          </a:prstGeom>
          <a:noFill/>
          <a:ln w="9525">
            <a:solidFill>
              <a:srgbClr val="595959"/>
            </a:solidFill>
            <a:round/>
            <a:headEnd/>
            <a:tailEnd type="triangle" w="sm" len="med"/>
          </a:ln>
        </p:spPr>
      </p:cxnSp>
      <p:cxnSp>
        <p:nvCxnSpPr>
          <p:cNvPr id="69" name="AutoShape 464"/>
          <p:cNvCxnSpPr>
            <a:cxnSpLocks noChangeShapeType="1"/>
            <a:stCxn id="56" idx="1"/>
            <a:endCxn id="65" idx="3"/>
          </p:cNvCxnSpPr>
          <p:nvPr/>
        </p:nvCxnSpPr>
        <p:spPr bwMode="auto">
          <a:xfrm rot="10800000">
            <a:off x="1883625" y="5565775"/>
            <a:ext cx="323850" cy="0"/>
          </a:xfrm>
          <a:prstGeom prst="straightConnector1">
            <a:avLst/>
          </a:prstGeom>
          <a:noFill/>
          <a:ln w="9525">
            <a:solidFill>
              <a:srgbClr val="595959"/>
            </a:solidFill>
            <a:round/>
            <a:headEnd/>
            <a:tailEnd type="triangle" w="sm" len="med"/>
          </a:ln>
        </p:spPr>
      </p:cxnSp>
      <p:cxnSp>
        <p:nvCxnSpPr>
          <p:cNvPr id="70" name="AutoShape 464"/>
          <p:cNvCxnSpPr>
            <a:cxnSpLocks noChangeShapeType="1"/>
            <a:stCxn id="57" idx="1"/>
            <a:endCxn id="66" idx="3"/>
          </p:cNvCxnSpPr>
          <p:nvPr/>
        </p:nvCxnSpPr>
        <p:spPr bwMode="auto">
          <a:xfrm rot="10800000">
            <a:off x="1883625" y="5838825"/>
            <a:ext cx="323850" cy="0"/>
          </a:xfrm>
          <a:prstGeom prst="straightConnector1">
            <a:avLst/>
          </a:prstGeom>
          <a:noFill/>
          <a:ln w="9525">
            <a:solidFill>
              <a:srgbClr val="595959"/>
            </a:solidFill>
            <a:round/>
            <a:headEnd/>
            <a:tailEnd type="triangle" w="sm" len="med"/>
          </a:ln>
        </p:spPr>
      </p:cxnSp>
      <p:cxnSp>
        <p:nvCxnSpPr>
          <p:cNvPr id="71" name="직선 화살표 연결선 84"/>
          <p:cNvCxnSpPr>
            <a:cxnSpLocks noChangeShapeType="1"/>
            <a:stCxn id="63" idx="1"/>
            <a:endCxn id="62" idx="3"/>
          </p:cNvCxnSpPr>
          <p:nvPr/>
        </p:nvCxnSpPr>
        <p:spPr bwMode="auto">
          <a:xfrm flipH="1">
            <a:off x="1256694" y="5019676"/>
            <a:ext cx="242756" cy="422276"/>
          </a:xfrm>
          <a:prstGeom prst="straightConnector1">
            <a:avLst/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72" name="직선 화살표 연결선 85"/>
          <p:cNvCxnSpPr>
            <a:cxnSpLocks noChangeShapeType="1"/>
            <a:stCxn id="64" idx="1"/>
            <a:endCxn id="62" idx="3"/>
          </p:cNvCxnSpPr>
          <p:nvPr/>
        </p:nvCxnSpPr>
        <p:spPr bwMode="auto">
          <a:xfrm flipH="1">
            <a:off x="1256694" y="5291932"/>
            <a:ext cx="242756" cy="150020"/>
          </a:xfrm>
          <a:prstGeom prst="straightConnector1">
            <a:avLst/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73" name="직선 화살표 연결선 88"/>
          <p:cNvCxnSpPr>
            <a:cxnSpLocks noChangeShapeType="1"/>
            <a:stCxn id="65" idx="1"/>
            <a:endCxn id="62" idx="3"/>
          </p:cNvCxnSpPr>
          <p:nvPr/>
        </p:nvCxnSpPr>
        <p:spPr bwMode="auto">
          <a:xfrm flipH="1" flipV="1">
            <a:off x="1256694" y="5441952"/>
            <a:ext cx="242756" cy="123030"/>
          </a:xfrm>
          <a:prstGeom prst="straightConnector1">
            <a:avLst/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74" name="직선 화살표 연결선 91"/>
          <p:cNvCxnSpPr>
            <a:cxnSpLocks noChangeShapeType="1"/>
            <a:stCxn id="66" idx="1"/>
            <a:endCxn id="62" idx="3"/>
          </p:cNvCxnSpPr>
          <p:nvPr/>
        </p:nvCxnSpPr>
        <p:spPr bwMode="auto">
          <a:xfrm flipH="1" flipV="1">
            <a:off x="1256694" y="5441952"/>
            <a:ext cx="242756" cy="395286"/>
          </a:xfrm>
          <a:prstGeom prst="straightConnector1">
            <a:avLst/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75" name="AutoShape 464"/>
          <p:cNvCxnSpPr>
            <a:cxnSpLocks noChangeShapeType="1"/>
            <a:stCxn id="44" idx="2"/>
            <a:endCxn id="45" idx="0"/>
          </p:cNvCxnSpPr>
          <p:nvPr/>
        </p:nvCxnSpPr>
        <p:spPr bwMode="auto">
          <a:xfrm rot="16200000" flipH="1">
            <a:off x="1041457" y="3628231"/>
            <a:ext cx="34925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 type="triangle" w="sm" len="med"/>
          </a:ln>
          <a:effectLst/>
        </p:spPr>
      </p:cxnSp>
      <p:cxnSp>
        <p:nvCxnSpPr>
          <p:cNvPr id="76" name="AutoShape 464"/>
          <p:cNvCxnSpPr>
            <a:cxnSpLocks noChangeShapeType="1"/>
            <a:stCxn id="91" idx="1"/>
            <a:endCxn id="49" idx="3"/>
          </p:cNvCxnSpPr>
          <p:nvPr/>
        </p:nvCxnSpPr>
        <p:spPr bwMode="auto">
          <a:xfrm rot="10800000" flipV="1">
            <a:off x="2947250" y="5013325"/>
            <a:ext cx="736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77" name="AutoShape 464"/>
          <p:cNvCxnSpPr>
            <a:cxnSpLocks noChangeShapeType="1"/>
            <a:stCxn id="92" idx="1"/>
            <a:endCxn id="50" idx="3"/>
          </p:cNvCxnSpPr>
          <p:nvPr/>
        </p:nvCxnSpPr>
        <p:spPr bwMode="auto">
          <a:xfrm rot="10800000" flipV="1">
            <a:off x="2947250" y="5286375"/>
            <a:ext cx="736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78" name="AutoShape 464"/>
          <p:cNvCxnSpPr>
            <a:cxnSpLocks noChangeShapeType="1"/>
            <a:stCxn id="93" idx="1"/>
            <a:endCxn id="51" idx="3"/>
          </p:cNvCxnSpPr>
          <p:nvPr/>
        </p:nvCxnSpPr>
        <p:spPr bwMode="auto">
          <a:xfrm rot="10800000" flipV="1">
            <a:off x="2947250" y="5559425"/>
            <a:ext cx="736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79" name="AutoShape 464"/>
          <p:cNvCxnSpPr>
            <a:cxnSpLocks noChangeShapeType="1"/>
            <a:stCxn id="94" idx="1"/>
            <a:endCxn id="52" idx="3"/>
          </p:cNvCxnSpPr>
          <p:nvPr/>
        </p:nvCxnSpPr>
        <p:spPr bwMode="auto">
          <a:xfrm rot="10800000" flipV="1">
            <a:off x="2947250" y="5830888"/>
            <a:ext cx="736600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sp>
        <p:nvSpPr>
          <p:cNvPr id="81" name="AutoShape 59"/>
          <p:cNvSpPr>
            <a:spLocks noChangeArrowheads="1"/>
          </p:cNvSpPr>
          <p:nvPr/>
        </p:nvSpPr>
        <p:spPr bwMode="auto">
          <a:xfrm rot="10800000" flipV="1">
            <a:off x="5071541" y="4297363"/>
            <a:ext cx="1292225" cy="785812"/>
          </a:xfrm>
          <a:prstGeom prst="roundRect">
            <a:avLst>
              <a:gd name="adj" fmla="val 1407"/>
            </a:avLst>
          </a:prstGeom>
          <a:solidFill>
            <a:srgbClr val="99A7B1"/>
          </a:solidFill>
          <a:ln w="9525" algn="ctr">
            <a:solidFill>
              <a:srgbClr val="4FABE3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Rectangle 60"/>
          <p:cNvSpPr>
            <a:spLocks noChangeAspect="1" noChangeArrowheads="1"/>
          </p:cNvSpPr>
          <p:nvPr/>
        </p:nvSpPr>
        <p:spPr bwMode="auto">
          <a:xfrm rot="10800000">
            <a:off x="5081434" y="4515793"/>
            <a:ext cx="1272440" cy="5570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rot="10800000" lIns="84256" tIns="42129" rIns="84256" bIns="42129" anchor="ctr"/>
          <a:lstStyle/>
          <a:p>
            <a:pPr algn="ctr" defTabSz="1279525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STR</a:t>
            </a:r>
            <a:r>
              <a:rPr kumimoji="0" lang="ko-KR" altLang="en-US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보고 파일</a:t>
            </a:r>
            <a:br>
              <a:rPr kumimoji="0" lang="ko-KR" altLang="en-US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kumimoji="0" lang="ko-KR" altLang="en-US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kumimoji="0" lang="en-US" altLang="ko-KR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XML</a:t>
            </a:r>
            <a:r>
              <a:rPr kumimoji="0" lang="ko-KR" altLang="en-US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문서저장</a:t>
            </a:r>
            <a:r>
              <a:rPr kumimoji="0" lang="en-US" altLang="ko-KR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kumimoji="0" lang="ko-KR" altLang="en-US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조회</a:t>
            </a: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5077844" y="4318601"/>
            <a:ext cx="1279618" cy="1384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prstShdw prst="shdw17" dist="17961" dir="2700000">
              <a:srgbClr val="678240"/>
            </a:prstShdw>
          </a:effectLst>
        </p:spPr>
        <p:txBody>
          <a:bodyPr lIns="0" tIns="0" rIns="0" bIns="0" anchor="ctr">
            <a:spAutoFit/>
          </a:bodyPr>
          <a:lstStyle/>
          <a:p>
            <a:pPr algn="ctr" defTabSz="8429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외부포털시스템</a:t>
            </a:r>
          </a:p>
        </p:txBody>
      </p:sp>
      <p:sp>
        <p:nvSpPr>
          <p:cNvPr id="84" name="직사각형 83"/>
          <p:cNvSpPr/>
          <p:nvPr/>
        </p:nvSpPr>
        <p:spPr bwMode="auto">
          <a:xfrm>
            <a:off x="5473178" y="4311650"/>
            <a:ext cx="125413" cy="1381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62103" y="4924425"/>
            <a:ext cx="125413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86" name="AutoShape 464"/>
          <p:cNvCxnSpPr>
            <a:cxnSpLocks noChangeShapeType="1"/>
            <a:stCxn id="95" idx="3"/>
            <a:endCxn id="125" idx="1"/>
          </p:cNvCxnSpPr>
          <p:nvPr/>
        </p:nvCxnSpPr>
        <p:spPr bwMode="auto">
          <a:xfrm flipV="1">
            <a:off x="4366475" y="3390107"/>
            <a:ext cx="711416" cy="8445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87" name="AutoShape 464"/>
          <p:cNvCxnSpPr>
            <a:cxnSpLocks noChangeShapeType="1"/>
            <a:stCxn id="126" idx="1"/>
            <a:endCxn id="96" idx="3"/>
          </p:cNvCxnSpPr>
          <p:nvPr/>
        </p:nvCxnSpPr>
        <p:spPr bwMode="auto">
          <a:xfrm rot="10800000" flipV="1">
            <a:off x="4366475" y="3583782"/>
            <a:ext cx="711416" cy="1408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88" name="AutoShape 464"/>
          <p:cNvCxnSpPr>
            <a:cxnSpLocks noChangeShapeType="1"/>
            <a:stCxn id="127" idx="1"/>
            <a:endCxn id="97" idx="3"/>
          </p:cNvCxnSpPr>
          <p:nvPr/>
        </p:nvCxnSpPr>
        <p:spPr bwMode="auto">
          <a:xfrm rot="10800000" flipV="1">
            <a:off x="4366475" y="3776662"/>
            <a:ext cx="711416" cy="19724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595959"/>
            </a:solidFill>
            <a:miter lim="800000"/>
            <a:headEnd/>
            <a:tailEnd type="triangle" w="sm" len="med"/>
          </a:ln>
        </p:spPr>
      </p:cxnSp>
      <p:cxnSp>
        <p:nvCxnSpPr>
          <p:cNvPr id="89" name="AutoShape 464"/>
          <p:cNvCxnSpPr>
            <a:cxnSpLocks noChangeShapeType="1"/>
            <a:stCxn id="128" idx="2"/>
            <a:endCxn id="84" idx="0"/>
          </p:cNvCxnSpPr>
          <p:nvPr/>
        </p:nvCxnSpPr>
        <p:spPr bwMode="auto">
          <a:xfrm>
            <a:off x="5536678" y="3895725"/>
            <a:ext cx="0" cy="415925"/>
          </a:xfrm>
          <a:prstGeom prst="straightConnector1">
            <a:avLst/>
          </a:prstGeom>
          <a:noFill/>
          <a:ln w="9525">
            <a:solidFill>
              <a:srgbClr val="595959"/>
            </a:solidFill>
            <a:round/>
            <a:headEnd/>
            <a:tailEnd type="triangle" w="sm" len="med"/>
          </a:ln>
        </p:spPr>
      </p:cxnSp>
      <p:cxnSp>
        <p:nvCxnSpPr>
          <p:cNvPr id="90" name="AutoShape 464"/>
          <p:cNvCxnSpPr>
            <a:cxnSpLocks noChangeShapeType="1"/>
            <a:stCxn id="109" idx="0"/>
            <a:endCxn id="85" idx="2"/>
          </p:cNvCxnSpPr>
          <p:nvPr/>
        </p:nvCxnSpPr>
        <p:spPr bwMode="auto">
          <a:xfrm flipV="1">
            <a:off x="5824016" y="5065713"/>
            <a:ext cx="1587" cy="419100"/>
          </a:xfrm>
          <a:prstGeom prst="straightConnector1">
            <a:avLst/>
          </a:prstGeom>
          <a:noFill/>
          <a:ln w="9525">
            <a:solidFill>
              <a:srgbClr val="595959"/>
            </a:solidFill>
            <a:round/>
            <a:headEnd/>
            <a:tailEnd type="triangle" w="sm" len="med"/>
          </a:ln>
        </p:spPr>
      </p:cxnSp>
      <p:sp>
        <p:nvSpPr>
          <p:cNvPr id="91" name="직사각형 90"/>
          <p:cNvSpPr/>
          <p:nvPr/>
        </p:nvSpPr>
        <p:spPr bwMode="auto">
          <a:xfrm>
            <a:off x="3685438" y="4941888"/>
            <a:ext cx="104775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685438" y="5214938"/>
            <a:ext cx="104775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3685438" y="5487988"/>
            <a:ext cx="104775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3685438" y="5759450"/>
            <a:ext cx="104775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261700" y="4164013"/>
            <a:ext cx="104775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4261700" y="4921250"/>
            <a:ext cx="104775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4261700" y="5678488"/>
            <a:ext cx="104775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8" name="AutoShape 23" descr="채우기4"/>
          <p:cNvSpPr>
            <a:spLocks noChangeArrowheads="1"/>
          </p:cNvSpPr>
          <p:nvPr/>
        </p:nvSpPr>
        <p:spPr bwMode="auto">
          <a:xfrm>
            <a:off x="3682263" y="3848100"/>
            <a:ext cx="687387" cy="2152650"/>
          </a:xfrm>
          <a:prstGeom prst="roundRect">
            <a:avLst>
              <a:gd name="adj" fmla="val 9204"/>
            </a:avLst>
          </a:prstGeom>
          <a:solidFill>
            <a:srgbClr val="CFD6DB"/>
          </a:solidFill>
          <a:ln w="9525">
            <a:solidFill>
              <a:srgbClr val="85AED7"/>
            </a:solidFill>
            <a:round/>
            <a:headEnd/>
            <a:tailEnd/>
          </a:ln>
        </p:spPr>
        <p:txBody>
          <a:bodyPr lIns="0" tIns="18000" rIns="0" bIns="18000"/>
          <a:lstStyle/>
          <a:p>
            <a:pPr marL="101600" indent="-101600" algn="ctr" fontAlgn="auto" latinLnBrk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ko-KR" altLang="en-US" sz="800" kern="0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보고기관</a:t>
            </a:r>
            <a:endParaRPr kumimoji="0" lang="en-US" altLang="ko-KR" sz="800" kern="0" dirty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01600" indent="-101600" algn="ctr" fontAlgn="auto" latinLnBrk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STR</a:t>
            </a:r>
            <a:r>
              <a:rPr kumimoji="0" lang="ko-KR" altLang="en-US" sz="800" kern="0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연계모듈</a:t>
            </a:r>
            <a:endParaRPr kumimoji="0" lang="en-US" altLang="ko-KR" sz="800" kern="0" dirty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9" name="Rectangle 109"/>
          <p:cNvSpPr>
            <a:spLocks noChangeArrowheads="1"/>
          </p:cNvSpPr>
          <p:nvPr/>
        </p:nvSpPr>
        <p:spPr bwMode="auto">
          <a:xfrm>
            <a:off x="3682263" y="4284173"/>
            <a:ext cx="678097" cy="162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en-US" altLang="ko-KR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XML</a:t>
            </a:r>
            <a:r>
              <a:rPr kumimoji="0" lang="ko-KR" altLang="en-US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감지</a:t>
            </a:r>
            <a:endParaRPr kumimoji="0" lang="en-US" altLang="ko-KR" sz="800" kern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검사</a:t>
            </a:r>
            <a:r>
              <a:rPr kumimoji="0" lang="en-US" altLang="ko-KR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(validate) </a:t>
            </a:r>
            <a:br>
              <a:rPr kumimoji="0" lang="en-US" altLang="ko-KR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kumimoji="0" lang="en-US" altLang="ko-KR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kumimoji="0" lang="ko-KR" altLang="en-US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암호화</a:t>
            </a:r>
            <a:r>
              <a:rPr kumimoji="0" lang="en-US" altLang="ko-KR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kumimoji="0" lang="en-US" altLang="ko-KR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kumimoji="0" lang="en-US" altLang="ko-KR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kumimoji="0" lang="ko-KR" altLang="en-US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전자서명</a:t>
            </a:r>
          </a:p>
          <a:p>
            <a:pPr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보고파일 전송</a:t>
            </a:r>
          </a:p>
          <a:p>
            <a:pPr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 기록</a:t>
            </a:r>
          </a:p>
          <a:p>
            <a:pPr fontAlgn="auto" latinLnBrk="0">
              <a:spcBef>
                <a:spcPts val="300"/>
              </a:spcBef>
              <a:spcAft>
                <a:spcPts val="90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 수신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3685438" y="3895725"/>
            <a:ext cx="104775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3685438" y="4283075"/>
            <a:ext cx="104775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02" name="구부러진 연결선 101"/>
          <p:cNvCxnSpPr>
            <a:stCxn id="100" idx="1"/>
            <a:endCxn id="101" idx="1"/>
          </p:cNvCxnSpPr>
          <p:nvPr/>
        </p:nvCxnSpPr>
        <p:spPr bwMode="auto">
          <a:xfrm rot="10800000" flipV="1">
            <a:off x="3685438" y="3965575"/>
            <a:ext cx="1587" cy="388938"/>
          </a:xfrm>
          <a:prstGeom prst="curvedConnector3">
            <a:avLst>
              <a:gd name="adj1" fmla="val 93696317"/>
            </a:avLst>
          </a:prstGeom>
          <a:noFill/>
          <a:ln w="9525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 type="triangle" w="sm" len="med"/>
          </a:ln>
          <a:effectLst/>
        </p:spPr>
      </p:cxnSp>
      <p:sp>
        <p:nvSpPr>
          <p:cNvPr id="104" name="AutoShape 59"/>
          <p:cNvSpPr>
            <a:spLocks noChangeArrowheads="1"/>
          </p:cNvSpPr>
          <p:nvPr/>
        </p:nvSpPr>
        <p:spPr bwMode="auto">
          <a:xfrm rot="10800000" flipV="1">
            <a:off x="5071538" y="5472113"/>
            <a:ext cx="1292225" cy="685650"/>
          </a:xfrm>
          <a:prstGeom prst="roundRect">
            <a:avLst>
              <a:gd name="adj" fmla="val 1407"/>
            </a:avLst>
          </a:prstGeom>
          <a:solidFill>
            <a:srgbClr val="99A7B1"/>
          </a:solidFill>
          <a:ln w="9525" algn="ctr">
            <a:solidFill>
              <a:srgbClr val="4FABE3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5" name="Rectangle 60"/>
          <p:cNvSpPr>
            <a:spLocks noChangeAspect="1" noChangeArrowheads="1"/>
          </p:cNvSpPr>
          <p:nvPr/>
        </p:nvSpPr>
        <p:spPr bwMode="auto">
          <a:xfrm rot="10800000">
            <a:off x="5081434" y="5690983"/>
            <a:ext cx="1272440" cy="45755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rot="10800000" lIns="84256" tIns="42129" rIns="84256" bIns="42129" anchor="ctr"/>
          <a:lstStyle/>
          <a:p>
            <a:pPr algn="ctr" defTabSz="1279525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FIU</a:t>
            </a:r>
            <a:r>
              <a:rPr kumimoji="0" lang="ko-KR" altLang="en-US" sz="800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접수 프로그램</a:t>
            </a:r>
          </a:p>
        </p:txBody>
      </p:sp>
      <p:sp>
        <p:nvSpPr>
          <p:cNvPr id="106" name="Rectangle 62"/>
          <p:cNvSpPr>
            <a:spLocks noChangeArrowheads="1"/>
          </p:cNvSpPr>
          <p:nvPr/>
        </p:nvSpPr>
        <p:spPr bwMode="auto">
          <a:xfrm>
            <a:off x="5077844" y="5493351"/>
            <a:ext cx="1279618" cy="1384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prstShdw prst="shdw17" dist="17961" dir="2700000">
              <a:srgbClr val="678240"/>
            </a:prstShdw>
          </a:effectLst>
        </p:spPr>
        <p:txBody>
          <a:bodyPr lIns="0" tIns="0" rIns="0" bIns="0" anchor="ctr">
            <a:spAutoFit/>
          </a:bodyPr>
          <a:lstStyle/>
          <a:p>
            <a:pPr algn="ctr" defTabSz="8429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kern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내부시스템</a:t>
            </a:r>
          </a:p>
        </p:txBody>
      </p:sp>
      <p:sp>
        <p:nvSpPr>
          <p:cNvPr id="107" name="직사각형 106"/>
          <p:cNvSpPr/>
          <p:nvPr/>
        </p:nvSpPr>
        <p:spPr bwMode="auto">
          <a:xfrm>
            <a:off x="5325541" y="5484813"/>
            <a:ext cx="125412" cy="1397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5590653" y="5484813"/>
            <a:ext cx="127000" cy="1397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760516" y="5484813"/>
            <a:ext cx="127000" cy="1397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10" name="구부러진 연결선 109"/>
          <p:cNvCxnSpPr>
            <a:stCxn id="108" idx="0"/>
            <a:endCxn id="107" idx="0"/>
          </p:cNvCxnSpPr>
          <p:nvPr/>
        </p:nvCxnSpPr>
        <p:spPr bwMode="auto">
          <a:xfrm rot="16200000" flipV="1">
            <a:off x="5520803" y="5351463"/>
            <a:ext cx="1588" cy="265112"/>
          </a:xfrm>
          <a:prstGeom prst="curvedConnector3">
            <a:avLst>
              <a:gd name="adj1" fmla="val 36750515"/>
            </a:avLst>
          </a:prstGeom>
          <a:noFill/>
          <a:ln w="9525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 type="triangle" w="sm" len="med"/>
          </a:ln>
          <a:effectLst/>
        </p:spPr>
      </p:cxnSp>
      <p:sp>
        <p:nvSpPr>
          <p:cNvPr id="111" name="위쪽/아래쪽 화살표 110"/>
          <p:cNvSpPr/>
          <p:nvPr/>
        </p:nvSpPr>
        <p:spPr bwMode="auto">
          <a:xfrm rot="5400000">
            <a:off x="1888003" y="2394250"/>
            <a:ext cx="349249" cy="500063"/>
          </a:xfrm>
          <a:prstGeom prst="upDownArrow">
            <a:avLst>
              <a:gd name="adj1" fmla="val 53372"/>
              <a:gd name="adj2" fmla="val 31508"/>
            </a:avLst>
          </a:prstGeom>
          <a:gradFill flip="none" rotWithShape="1">
            <a:gsLst>
              <a:gs pos="0">
                <a:srgbClr val="FFFFFF"/>
              </a:gs>
              <a:gs pos="0">
                <a:srgbClr val="FFFFFF"/>
              </a:gs>
              <a:gs pos="0">
                <a:srgbClr val="FFFFFF"/>
              </a:gs>
              <a:gs pos="100000">
                <a:srgbClr val="000000">
                  <a:lumMod val="50000"/>
                  <a:lumOff val="50000"/>
                </a:srgbClr>
              </a:gs>
            </a:gsLst>
            <a:path path="rect">
              <a:fillToRect l="50000" t="50000" r="50000" b="50000"/>
            </a:path>
            <a:tileRect/>
          </a:gradFill>
          <a:ln w="1270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EAI</a:t>
            </a:r>
            <a:endParaRPr kumimoji="0" lang="ko-KR" altLang="en-US" sz="1100" kern="0" dirty="0">
              <a:solidFill>
                <a:sysClr val="windowText" lastClr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2" name="위쪽/아래쪽 화살표 111"/>
          <p:cNvSpPr/>
          <p:nvPr/>
        </p:nvSpPr>
        <p:spPr bwMode="auto">
          <a:xfrm rot="5400000">
            <a:off x="4493475" y="2227263"/>
            <a:ext cx="349250" cy="817562"/>
          </a:xfrm>
          <a:prstGeom prst="upDownArrow">
            <a:avLst>
              <a:gd name="adj1" fmla="val 53372"/>
              <a:gd name="adj2" fmla="val 31508"/>
            </a:avLst>
          </a:prstGeom>
          <a:gradFill flip="none" rotWithShape="1">
            <a:gsLst>
              <a:gs pos="0">
                <a:srgbClr val="FFFFFF"/>
              </a:gs>
              <a:gs pos="0">
                <a:srgbClr val="FFFFFF"/>
              </a:gs>
              <a:gs pos="0">
                <a:srgbClr val="FFFFFF"/>
              </a:gs>
              <a:gs pos="100000">
                <a:srgbClr val="000000">
                  <a:lumMod val="50000"/>
                  <a:lumOff val="50000"/>
                </a:srgbClr>
              </a:gs>
            </a:gsLst>
            <a:path path="rect">
              <a:fillToRect l="50000" t="50000" r="50000" b="50000"/>
            </a:path>
            <a:tileRect/>
          </a:gradFill>
          <a:ln w="1270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ysClr val="windowText" lastClr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전용회선</a:t>
            </a:r>
          </a:p>
        </p:txBody>
      </p:sp>
      <p:sp>
        <p:nvSpPr>
          <p:cNvPr id="113" name="Text Box 1249"/>
          <p:cNvSpPr txBox="1">
            <a:spLocks noChangeArrowheads="1"/>
          </p:cNvSpPr>
          <p:nvPr/>
        </p:nvSpPr>
        <p:spPr bwMode="auto">
          <a:xfrm>
            <a:off x="1772445" y="3809321"/>
            <a:ext cx="33983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en-US" altLang="ko-KR" sz="7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XML</a:t>
            </a:r>
            <a:r>
              <a:rPr kumimoji="0" lang="ko-KR" altLang="en-US" sz="700" dirty="0">
                <a:solidFill>
                  <a:srgbClr val="40404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전송</a:t>
            </a:r>
            <a:endParaRPr kumimoji="0" lang="en-US" altLang="ko-KR" sz="700" dirty="0">
              <a:solidFill>
                <a:srgbClr val="40404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14" name="Text Box 1249"/>
          <p:cNvSpPr txBox="1">
            <a:spLocks noChangeArrowheads="1"/>
          </p:cNvSpPr>
          <p:nvPr/>
        </p:nvSpPr>
        <p:spPr bwMode="auto">
          <a:xfrm>
            <a:off x="3116297" y="3820433"/>
            <a:ext cx="4969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디렉토리 풀링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5" name="Text Box 1249"/>
          <p:cNvSpPr txBox="1">
            <a:spLocks noChangeArrowheads="1"/>
          </p:cNvSpPr>
          <p:nvPr/>
        </p:nvSpPr>
        <p:spPr bwMode="auto">
          <a:xfrm>
            <a:off x="4579934" y="3207658"/>
            <a:ext cx="33983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XML</a:t>
            </a: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전송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6" name="Text Box 1249"/>
          <p:cNvSpPr txBox="1">
            <a:spLocks noChangeArrowheads="1"/>
          </p:cNvSpPr>
          <p:nvPr/>
        </p:nvSpPr>
        <p:spPr bwMode="auto">
          <a:xfrm>
            <a:off x="3154926" y="4838021"/>
            <a:ext cx="4969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발송증서 발급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7" name="Text Box 1249"/>
          <p:cNvSpPr txBox="1">
            <a:spLocks noChangeArrowheads="1"/>
          </p:cNvSpPr>
          <p:nvPr/>
        </p:nvSpPr>
        <p:spPr bwMode="auto">
          <a:xfrm>
            <a:off x="5170703" y="4034746"/>
            <a:ext cx="33983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XML</a:t>
            </a: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8" name="Text Box 1249"/>
          <p:cNvSpPr txBox="1">
            <a:spLocks noChangeArrowheads="1"/>
          </p:cNvSpPr>
          <p:nvPr/>
        </p:nvSpPr>
        <p:spPr bwMode="auto">
          <a:xfrm>
            <a:off x="3154926" y="5109483"/>
            <a:ext cx="4969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도착증서 저장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9" name="Text Box 1249"/>
          <p:cNvSpPr txBox="1">
            <a:spLocks noChangeArrowheads="1"/>
          </p:cNvSpPr>
          <p:nvPr/>
        </p:nvSpPr>
        <p:spPr bwMode="auto">
          <a:xfrm>
            <a:off x="4999341" y="5177066"/>
            <a:ext cx="7582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익일 새벽</a:t>
            </a:r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도착증서를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발급한 </a:t>
            </a:r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XML</a:t>
            </a: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접수</a:t>
            </a:r>
          </a:p>
        </p:txBody>
      </p:sp>
      <p:sp>
        <p:nvSpPr>
          <p:cNvPr id="120" name="Text Box 1249"/>
          <p:cNvSpPr txBox="1">
            <a:spLocks noChangeArrowheads="1"/>
          </p:cNvSpPr>
          <p:nvPr/>
        </p:nvSpPr>
        <p:spPr bwMode="auto">
          <a:xfrm>
            <a:off x="6047347" y="5177066"/>
            <a:ext cx="4328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가접수</a:t>
            </a:r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접수</a:t>
            </a:r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/>
            </a:r>
            <a:b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</a:t>
            </a:r>
          </a:p>
        </p:txBody>
      </p:sp>
      <p:sp>
        <p:nvSpPr>
          <p:cNvPr id="122" name="AutoShape 59"/>
          <p:cNvSpPr>
            <a:spLocks noChangeArrowheads="1"/>
          </p:cNvSpPr>
          <p:nvPr/>
        </p:nvSpPr>
        <p:spPr bwMode="auto">
          <a:xfrm rot="10800000" flipV="1">
            <a:off x="5071541" y="3121025"/>
            <a:ext cx="1292225" cy="787400"/>
          </a:xfrm>
          <a:prstGeom prst="roundRect">
            <a:avLst>
              <a:gd name="adj" fmla="val 1407"/>
            </a:avLst>
          </a:prstGeom>
          <a:solidFill>
            <a:srgbClr val="99A7B1"/>
          </a:solidFill>
          <a:ln w="9525" algn="ctr">
            <a:solidFill>
              <a:srgbClr val="4FABE3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ysClr val="windowText" lastClr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3" name="Rectangle 60"/>
          <p:cNvSpPr>
            <a:spLocks noChangeAspect="1" noChangeArrowheads="1"/>
          </p:cNvSpPr>
          <p:nvPr/>
        </p:nvSpPr>
        <p:spPr bwMode="auto">
          <a:xfrm rot="10800000">
            <a:off x="5081434" y="3339897"/>
            <a:ext cx="1272440" cy="55813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rot="10800000" lIns="84256" tIns="42129" rIns="84256" bIns="42129" anchor="ctr"/>
          <a:lstStyle/>
          <a:p>
            <a:pPr algn="ctr" defTabSz="1279525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kumimoji="0" lang="ko-KR" altLang="en-US" sz="800" kern="0" dirty="0" smtClean="0">
                <a:solidFill>
                  <a:srgbClr val="003366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중계기관 파일접수</a:t>
            </a:r>
            <a:endParaRPr kumimoji="0" lang="ko-KR" altLang="en-US" sz="800" kern="0" dirty="0">
              <a:solidFill>
                <a:srgbClr val="003366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4" name="Rectangle 62"/>
          <p:cNvSpPr>
            <a:spLocks noChangeArrowheads="1"/>
          </p:cNvSpPr>
          <p:nvPr/>
        </p:nvSpPr>
        <p:spPr bwMode="auto">
          <a:xfrm>
            <a:off x="5077844" y="3142263"/>
            <a:ext cx="1279618" cy="1384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>
            <a:prstShdw prst="shdw17" dist="17961" dir="2700000">
              <a:srgbClr val="678240"/>
            </a:prstShdw>
          </a:effectLst>
        </p:spPr>
        <p:txBody>
          <a:bodyPr lIns="0" tIns="0" rIns="0" bIns="0" anchor="ctr">
            <a:spAutoFit/>
          </a:bodyPr>
          <a:lstStyle/>
          <a:p>
            <a:pPr algn="ctr" defTabSz="8429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kern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KoFIU</a:t>
            </a:r>
            <a:r>
              <a:rPr kumimoji="0" lang="ko-KR" altLang="en-US" sz="900" b="1" kern="0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연계시스템</a:t>
            </a:r>
          </a:p>
        </p:txBody>
      </p:sp>
      <p:sp>
        <p:nvSpPr>
          <p:cNvPr id="125" name="직사각형 124"/>
          <p:cNvSpPr/>
          <p:nvPr/>
        </p:nvSpPr>
        <p:spPr bwMode="auto">
          <a:xfrm>
            <a:off x="5077891" y="3319463"/>
            <a:ext cx="127000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5077891" y="3513138"/>
            <a:ext cx="127000" cy="14128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5077891" y="3706813"/>
            <a:ext cx="127000" cy="1397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5473178" y="3756025"/>
            <a:ext cx="125413" cy="1397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666853" y="3756025"/>
            <a:ext cx="127000" cy="1397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5928791" y="3759200"/>
            <a:ext cx="125412" cy="14128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 kern="0" dirty="0">
              <a:solidFill>
                <a:srgbClr val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31" name="구부러진 연결선 130"/>
          <p:cNvCxnSpPr>
            <a:stCxn id="129" idx="2"/>
            <a:endCxn id="130" idx="2"/>
          </p:cNvCxnSpPr>
          <p:nvPr/>
        </p:nvCxnSpPr>
        <p:spPr bwMode="auto">
          <a:xfrm rot="16200000" flipH="1">
            <a:off x="5858146" y="3767932"/>
            <a:ext cx="4763" cy="260350"/>
          </a:xfrm>
          <a:prstGeom prst="curvedConnector3">
            <a:avLst>
              <a:gd name="adj1" fmla="val 16659005"/>
            </a:avLst>
          </a:prstGeom>
          <a:noFill/>
          <a:ln w="9525">
            <a:solidFill>
              <a:srgbClr val="000000">
                <a:lumMod val="65000"/>
                <a:lumOff val="35000"/>
              </a:srgbClr>
            </a:solidFill>
            <a:miter lim="800000"/>
            <a:headEnd/>
            <a:tailEnd type="triangle" w="sm" len="med"/>
          </a:ln>
          <a:effectLst/>
        </p:spPr>
      </p:cxnSp>
      <p:sp>
        <p:nvSpPr>
          <p:cNvPr id="132" name="Text Box 1249"/>
          <p:cNvSpPr txBox="1">
            <a:spLocks noChangeArrowheads="1"/>
          </p:cNvSpPr>
          <p:nvPr/>
        </p:nvSpPr>
        <p:spPr bwMode="auto">
          <a:xfrm>
            <a:off x="6053697" y="4026129"/>
            <a:ext cx="43281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가접수</a:t>
            </a:r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접수</a:t>
            </a:r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/>
            </a:r>
            <a:b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 확인</a:t>
            </a:r>
          </a:p>
        </p:txBody>
      </p:sp>
      <p:sp>
        <p:nvSpPr>
          <p:cNvPr id="133" name="Text Box 1249"/>
          <p:cNvSpPr txBox="1">
            <a:spLocks noChangeArrowheads="1"/>
          </p:cNvSpPr>
          <p:nvPr/>
        </p:nvSpPr>
        <p:spPr bwMode="auto">
          <a:xfrm>
            <a:off x="4515700" y="5791429"/>
            <a:ext cx="5048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가접수증</a:t>
            </a:r>
            <a:r>
              <a:rPr kumimoji="0" lang="en-US" altLang="ko-KR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</a:p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접수증 발급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4" name="Text Box 1249"/>
          <p:cNvSpPr txBox="1">
            <a:spLocks noChangeArrowheads="1"/>
          </p:cNvSpPr>
          <p:nvPr/>
        </p:nvSpPr>
        <p:spPr bwMode="auto">
          <a:xfrm>
            <a:off x="3154926" y="5385708"/>
            <a:ext cx="496931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가접수증 저장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5" name="Text Box 1249"/>
          <p:cNvSpPr txBox="1">
            <a:spLocks noChangeArrowheads="1"/>
          </p:cNvSpPr>
          <p:nvPr/>
        </p:nvSpPr>
        <p:spPr bwMode="auto">
          <a:xfrm>
            <a:off x="3146574" y="5657171"/>
            <a:ext cx="41838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접수증 저장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8" name="Text Box 1249"/>
          <p:cNvSpPr txBox="1">
            <a:spLocks noChangeArrowheads="1"/>
          </p:cNvSpPr>
          <p:nvPr/>
        </p:nvSpPr>
        <p:spPr bwMode="auto">
          <a:xfrm>
            <a:off x="4568090" y="4742109"/>
            <a:ext cx="4429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도착증서</a:t>
            </a:r>
          </a:p>
          <a:p>
            <a:pPr algn="ctr" defTabSz="647700" latinLnBrk="0"/>
            <a:r>
              <a:rPr kumimoji="0" lang="ko-KR" altLang="en-US" sz="700" dirty="0">
                <a:solidFill>
                  <a:srgbClr val="40404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발급</a:t>
            </a:r>
            <a:endParaRPr kumimoji="0" lang="en-US" altLang="ko-KR" sz="700" dirty="0">
              <a:solidFill>
                <a:srgbClr val="40404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0" name="직사각형 239"/>
          <p:cNvSpPr>
            <a:spLocks noChangeArrowheads="1"/>
          </p:cNvSpPr>
          <p:nvPr/>
        </p:nvSpPr>
        <p:spPr bwMode="auto">
          <a:xfrm>
            <a:off x="1341033" y="4591288"/>
            <a:ext cx="1764000" cy="147600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10000"/>
              </a:spcBef>
            </a:pPr>
            <a:endParaRPr lang="ko-KR" altLang="en-US" sz="1200" dirty="0">
              <a:solidFill>
                <a:srgbClr val="00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67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6260426" y="2387532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Rt74">
            <a:extLst>
              <a:ext uri="{FF2B5EF4-FFF2-40B4-BE49-F238E27FC236}">
                <a16:creationId xmlns:a16="http://schemas.microsoft.com/office/drawing/2014/main" id="{3640263D-8C9A-4B7E-B127-B3C8EF8158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94955" y="3985766"/>
            <a:ext cx="180020" cy="179283"/>
          </a:xfrm>
          <a:prstGeom prst="ellipse">
            <a:avLst/>
          </a:prstGeom>
          <a:solidFill>
            <a:srgbClr val="FF6600"/>
          </a:solidFill>
          <a:ln w="19050" cap="flat" cmpd="sng" algn="ctr">
            <a:solidFill>
              <a:srgbClr val="FF9966"/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4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74884"/>
            <a:ext cx="9433048" cy="169277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KoFIU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직접 연계하여 보고하는 체계를 구축하여 인터넷 보안의 위험성을 최소화하고 대량의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보고 </a:t>
            </a:r>
            <a:r>
              <a:rPr lang="ko-KR" altLang="en-US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파일용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XML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전문을 효율적으로 전송할 수 있도록 </a:t>
            </a:r>
            <a:r>
              <a:rPr lang="ko-KR" altLang="en-US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지원합니다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10E8524-AC0C-463B-8931-3569A2C14623}"/>
              </a:ext>
            </a:extLst>
          </p:cNvPr>
          <p:cNvGrpSpPr/>
          <p:nvPr/>
        </p:nvGrpSpPr>
        <p:grpSpPr>
          <a:xfrm>
            <a:off x="6955778" y="2069250"/>
            <a:ext cx="2717684" cy="4420090"/>
            <a:chOff x="6951840" y="1844822"/>
            <a:chExt cx="2717684" cy="4420090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4832A5FE-031B-485A-A309-BE2A0750944F}"/>
                </a:ext>
              </a:extLst>
            </p:cNvPr>
            <p:cNvSpPr/>
            <p:nvPr/>
          </p:nvSpPr>
          <p:spPr>
            <a:xfrm>
              <a:off x="6951840" y="1844822"/>
              <a:ext cx="2717340" cy="4420090"/>
            </a:xfrm>
            <a:prstGeom prst="rect">
              <a:avLst/>
            </a:prstGeom>
            <a:solidFill>
              <a:srgbClr val="ECF7FE"/>
            </a:solidFill>
            <a:ln w="12700">
              <a:solidFill>
                <a:srgbClr val="7C8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3F28A4B1-C03E-420A-AAB1-A57E91C95B98}"/>
                </a:ext>
              </a:extLst>
            </p:cNvPr>
            <p:cNvGrpSpPr/>
            <p:nvPr/>
          </p:nvGrpSpPr>
          <p:grpSpPr>
            <a:xfrm>
              <a:off x="6951840" y="1844822"/>
              <a:ext cx="2717684" cy="299934"/>
              <a:chOff x="6951840" y="2030557"/>
              <a:chExt cx="2717684" cy="288032"/>
            </a:xfrm>
          </p:grpSpPr>
          <p:sp>
            <p:nvSpPr>
              <p:cNvPr id="171" name="양쪽 모서리가 둥근 사각형 517">
                <a:extLst>
                  <a:ext uri="{FF2B5EF4-FFF2-40B4-BE49-F238E27FC236}">
                    <a16:creationId xmlns:a16="http://schemas.microsoft.com/office/drawing/2014/main" id="{3E3D28BE-959C-480B-8AD1-3B8A1BB208AE}"/>
                  </a:ext>
                </a:extLst>
              </p:cNvPr>
              <p:cNvSpPr/>
              <p:nvPr/>
            </p:nvSpPr>
            <p:spPr>
              <a:xfrm>
                <a:off x="6951840" y="2030557"/>
                <a:ext cx="2717340" cy="288032"/>
              </a:xfrm>
              <a:prstGeom prst="rect">
                <a:avLst/>
              </a:prstGeom>
              <a:solidFill>
                <a:srgbClr val="005E9E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vert="horz" lIns="0" tIns="0" rIns="0" bIns="0" anchor="ctr" anchorCtr="0"/>
              <a:lstStyle/>
              <a:p>
                <a:pPr algn="ctr"/>
                <a:r>
                  <a:rPr lang="ko-KR" altLang="en-US" sz="12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특징 및 내용</a:t>
                </a:r>
              </a:p>
            </p:txBody>
          </p:sp>
          <p:sp>
            <p:nvSpPr>
              <p:cNvPr id="191" name="양쪽 모서리가 둥근 사각형 517">
                <a:extLst>
                  <a:ext uri="{FF2B5EF4-FFF2-40B4-BE49-F238E27FC236}">
                    <a16:creationId xmlns:a16="http://schemas.microsoft.com/office/drawing/2014/main" id="{44EC17C8-AF98-4F87-8AE2-101CBA21F03A}"/>
                  </a:ext>
                </a:extLst>
              </p:cNvPr>
              <p:cNvSpPr/>
              <p:nvPr/>
            </p:nvSpPr>
            <p:spPr>
              <a:xfrm>
                <a:off x="6951882" y="2030561"/>
                <a:ext cx="2717642" cy="144016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7106349" y="2437666"/>
            <a:ext cx="2513353" cy="3953535"/>
            <a:chOff x="7106349" y="2437666"/>
            <a:chExt cx="2513353" cy="3953535"/>
          </a:xfrm>
        </p:grpSpPr>
        <p:sp>
          <p:nvSpPr>
            <p:cNvPr id="199" name="Text Box 63">
              <a:extLst>
                <a:ext uri="{FF2B5EF4-FFF2-40B4-BE49-F238E27FC236}">
                  <a16:creationId xmlns:a16="http://schemas.microsoft.com/office/drawing/2014/main" id="{C5F9D3F7-C9E8-4781-9034-6DE870AAD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248" y="2437666"/>
              <a:ext cx="153760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defRPr/>
              </a:pPr>
              <a:r>
                <a:rPr lang="en-US" altLang="ko-KR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STR</a:t>
              </a: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보고 파일 </a:t>
              </a:r>
              <a:r>
                <a:rPr lang="en-US" altLang="ko-KR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XML </a:t>
              </a: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전문 전송</a:t>
              </a:r>
            </a:p>
          </p:txBody>
        </p:sp>
        <p:sp>
          <p:nvSpPr>
            <p:cNvPr id="200" name="Rs27">
              <a:extLst>
                <a:ext uri="{FF2B5EF4-FFF2-40B4-BE49-F238E27FC236}">
                  <a16:creationId xmlns:a16="http://schemas.microsoft.com/office/drawing/2014/main" id="{0C0D0E15-537B-471F-BB7B-EC217A4E60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60248" y="2628523"/>
              <a:ext cx="2259454" cy="161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7313" indent="-84138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buClr>
                  <a:srgbClr val="969696"/>
                </a:buClr>
                <a:buSzPct val="80000"/>
                <a:buFont typeface="Arial" panose="020B0604020202020204" pitchFamily="34" charset="0"/>
                <a:buChar char="•"/>
                <a:defRPr/>
              </a:pP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STR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대량연계시스템 파일명명규칙에 맞게 전송</a:t>
              </a:r>
            </a:p>
          </p:txBody>
        </p:sp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E6D6BB3F-DAEE-46F7-8354-F2A09E08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3487" y="2437666"/>
              <a:ext cx="318769" cy="318769"/>
            </a:xfrm>
            <a:prstGeom prst="rect">
              <a:avLst/>
            </a:prstGeom>
          </p:spPr>
        </p:pic>
        <p:grpSp>
          <p:nvGrpSpPr>
            <p:cNvPr id="203" name="그룹 202"/>
            <p:cNvGrpSpPr/>
            <p:nvPr/>
          </p:nvGrpSpPr>
          <p:grpSpPr>
            <a:xfrm>
              <a:off x="7113487" y="2888940"/>
              <a:ext cx="2448025" cy="369912"/>
              <a:chOff x="7113487" y="3753036"/>
              <a:chExt cx="2448025" cy="369912"/>
            </a:xfrm>
          </p:grpSpPr>
          <p:sp>
            <p:nvSpPr>
              <p:cNvPr id="204" name="Text Box 63">
                <a:extLst>
                  <a:ext uri="{FF2B5EF4-FFF2-40B4-BE49-F238E27FC236}">
                    <a16:creationId xmlns:a16="http://schemas.microsoft.com/office/drawing/2014/main" id="{9BAD3354-F8D3-4196-A35F-BB5B34A88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0248" y="3758615"/>
                <a:ext cx="719428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38F9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3C4A5B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415164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25488" indent="-279400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16013" indent="-222250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563688" indent="-227013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09775" indent="-223838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4669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241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3813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385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defTabSz="457200">
                  <a:defRPr/>
                </a:pPr>
                <a:r>
                  <a:rPr lang="ko-KR" altLang="en-US" sz="11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디렉토리 풀링</a:t>
                </a:r>
              </a:p>
            </p:txBody>
          </p:sp>
          <p:sp>
            <p:nvSpPr>
              <p:cNvPr id="205" name="Rs27">
                <a:extLst>
                  <a:ext uri="{FF2B5EF4-FFF2-40B4-BE49-F238E27FC236}">
                    <a16:creationId xmlns:a16="http://schemas.microsoft.com/office/drawing/2014/main" id="{968E9253-47DC-4BD6-8B8F-E7534EC5CB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0248" y="3969060"/>
                <a:ext cx="2201264" cy="153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0F0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87313" indent="-84138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주기적으로 디렉토리를 폴링</a:t>
                </a:r>
                <a:r>
                  <a:rPr lang="en-US" altLang="ko-KR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(polling)</a:t>
                </a:r>
                <a:r>
                  <a:rPr lang="ko-KR" altLang="en-US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하여 체크</a:t>
                </a:r>
              </a:p>
            </p:txBody>
          </p:sp>
          <p:pic>
            <p:nvPicPr>
              <p:cNvPr id="206" name="그림 205">
                <a:extLst>
                  <a:ext uri="{FF2B5EF4-FFF2-40B4-BE49-F238E27FC236}">
                    <a16:creationId xmlns:a16="http://schemas.microsoft.com/office/drawing/2014/main" id="{CE68769D-7128-4807-88C2-CCBF74A3B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3487" y="3753036"/>
                <a:ext cx="318769" cy="318769"/>
              </a:xfrm>
              <a:prstGeom prst="rect">
                <a:avLst/>
              </a:prstGeom>
            </p:spPr>
          </p:pic>
        </p:grpSp>
        <p:grpSp>
          <p:nvGrpSpPr>
            <p:cNvPr id="208" name="그룹 207"/>
            <p:cNvGrpSpPr/>
            <p:nvPr/>
          </p:nvGrpSpPr>
          <p:grpSpPr>
            <a:xfrm>
              <a:off x="7113487" y="3347466"/>
              <a:ext cx="2450634" cy="693602"/>
              <a:chOff x="7113487" y="4675932"/>
              <a:chExt cx="2450634" cy="693602"/>
            </a:xfrm>
          </p:grpSpPr>
          <p:sp>
            <p:nvSpPr>
              <p:cNvPr id="209" name="Text Box 63">
                <a:extLst>
                  <a:ext uri="{FF2B5EF4-FFF2-40B4-BE49-F238E27FC236}">
                    <a16:creationId xmlns:a16="http://schemas.microsoft.com/office/drawing/2014/main" id="{9BAD3354-F8D3-4196-A35F-BB5B34A88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2857" y="4675932"/>
                <a:ext cx="1204817" cy="16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838F9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3C4A5B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415164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25488" indent="-279400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16013" indent="-222250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563688" indent="-227013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09775" indent="-223838" defTabSz="893763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4669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241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3813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38575" indent="-223838" defTabSz="8937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defTabSz="457200">
                  <a:defRPr/>
                </a:pPr>
                <a:r>
                  <a:rPr lang="en-US" altLang="ko-KR" sz="11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KoFIU </a:t>
                </a:r>
                <a:r>
                  <a:rPr lang="ko-KR" altLang="en-US" sz="11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연계시스템 전송</a:t>
                </a:r>
              </a:p>
            </p:txBody>
          </p:sp>
          <p:sp>
            <p:nvSpPr>
              <p:cNvPr id="210" name="Rs27">
                <a:extLst>
                  <a:ext uri="{FF2B5EF4-FFF2-40B4-BE49-F238E27FC236}">
                    <a16:creationId xmlns:a16="http://schemas.microsoft.com/office/drawing/2014/main" id="{968E9253-47DC-4BD6-8B8F-E7534EC5CB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62857" y="4907869"/>
                <a:ext cx="22012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0F0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87313" indent="-84138">
                  <a:spcBef>
                    <a:spcPts val="1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생성된 </a:t>
                </a:r>
                <a:r>
                  <a:rPr lang="en-US" altLang="ko-KR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XML </a:t>
                </a:r>
                <a:r>
                  <a:rPr lang="ko-KR" altLang="en-US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전문을 읽어 검사</a:t>
                </a:r>
                <a:r>
                  <a:rPr lang="en-US" altLang="ko-KR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(validate)/ </a:t>
                </a:r>
                <a:r>
                  <a:rPr lang="ko-KR" altLang="en-US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암호화</a:t>
                </a:r>
                <a:r>
                  <a:rPr lang="en-US" altLang="ko-KR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</a:t>
                </a:r>
                <a:r>
                  <a:rPr lang="ko-KR" altLang="en-US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전자서명하여 </a:t>
                </a:r>
                <a:r>
                  <a:rPr lang="en-US" altLang="ko-KR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KoFIU </a:t>
                </a:r>
                <a:r>
                  <a:rPr lang="ko-KR" altLang="en-US" sz="1000" spc="-70" dirty="0">
                    <a:ln w="1270"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3333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연계시스템에 전송한 후 발송 증서 발급 및 저장</a:t>
                </a:r>
              </a:p>
            </p:txBody>
          </p:sp>
          <p:pic>
            <p:nvPicPr>
              <p:cNvPr id="211" name="그림 210">
                <a:extLst>
                  <a:ext uri="{FF2B5EF4-FFF2-40B4-BE49-F238E27FC236}">
                    <a16:creationId xmlns:a16="http://schemas.microsoft.com/office/drawing/2014/main" id="{ABA4C402-3787-418C-A5B2-8C1F7D264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3487" y="4677204"/>
                <a:ext cx="320400" cy="320400"/>
              </a:xfrm>
              <a:prstGeom prst="rect">
                <a:avLst/>
              </a:prstGeom>
            </p:spPr>
          </p:pic>
        </p:grpSp>
        <p:sp>
          <p:nvSpPr>
            <p:cNvPr id="214" name="Text Box 63">
              <a:extLst>
                <a:ext uri="{FF2B5EF4-FFF2-40B4-BE49-F238E27FC236}">
                  <a16:creationId xmlns:a16="http://schemas.microsoft.com/office/drawing/2014/main" id="{9BAD3354-F8D3-4196-A35F-BB5B34A8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2857" y="4113076"/>
              <a:ext cx="106279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defRPr/>
              </a:pP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외부포털시스템 저장</a:t>
              </a:r>
            </a:p>
          </p:txBody>
        </p:sp>
        <p:sp>
          <p:nvSpPr>
            <p:cNvPr id="215" name="Rs27">
              <a:extLst>
                <a:ext uri="{FF2B5EF4-FFF2-40B4-BE49-F238E27FC236}">
                  <a16:creationId xmlns:a16="http://schemas.microsoft.com/office/drawing/2014/main" id="{968E9253-47DC-4BD6-8B8F-E7534EC5C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62857" y="4345013"/>
              <a:ext cx="22012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ko-KR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XML </a:t>
              </a: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전문을 외부포털시스템에 저장하고 도착 증서 발급 및 저장</a:t>
              </a:r>
              <a:endParaRPr lang="ko-KR" altLang="en-US" sz="1000" spc="-7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1B4D65A0-3DC0-42CA-9156-D7554D0D2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8304" y="4114348"/>
              <a:ext cx="320400" cy="320400"/>
            </a:xfrm>
            <a:prstGeom prst="rect">
              <a:avLst/>
            </a:prstGeom>
          </p:spPr>
        </p:pic>
        <p:sp>
          <p:nvSpPr>
            <p:cNvPr id="219" name="Text Box 63">
              <a:extLst>
                <a:ext uri="{FF2B5EF4-FFF2-40B4-BE49-F238E27FC236}">
                  <a16:creationId xmlns:a16="http://schemas.microsoft.com/office/drawing/2014/main" id="{9BAD3354-F8D3-4196-A35F-BB5B34A8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248" y="4761494"/>
              <a:ext cx="78483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defRPr/>
              </a:pPr>
              <a:r>
                <a:rPr lang="en-US" altLang="ko-KR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XML </a:t>
              </a: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전문 접수</a:t>
              </a:r>
            </a:p>
          </p:txBody>
        </p:sp>
        <p:sp>
          <p:nvSpPr>
            <p:cNvPr id="220" name="Rs27">
              <a:extLst>
                <a:ext uri="{FF2B5EF4-FFF2-40B4-BE49-F238E27FC236}">
                  <a16:creationId xmlns:a16="http://schemas.microsoft.com/office/drawing/2014/main" id="{968E9253-47DC-4BD6-8B8F-E7534EC5C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60248" y="4993431"/>
              <a:ext cx="22012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익일 </a:t>
              </a: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도착 증서를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발급한 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XML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전문을 접수 처리</a:t>
              </a:r>
            </a:p>
          </p:txBody>
        </p:sp>
        <p:sp>
          <p:nvSpPr>
            <p:cNvPr id="224" name="Text Box 63">
              <a:extLst>
                <a:ext uri="{FF2B5EF4-FFF2-40B4-BE49-F238E27FC236}">
                  <a16:creationId xmlns:a16="http://schemas.microsoft.com/office/drawing/2014/main" id="{9BAD3354-F8D3-4196-A35F-BB5B34A8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334" y="5373910"/>
              <a:ext cx="1116331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defRPr/>
              </a:pP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가접수증</a:t>
              </a:r>
              <a:r>
                <a:rPr lang="en-US" altLang="ko-KR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</a:t>
              </a: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접수증 발급</a:t>
              </a:r>
            </a:p>
          </p:txBody>
        </p:sp>
        <p:sp>
          <p:nvSpPr>
            <p:cNvPr id="225" name="Rs27">
              <a:extLst>
                <a:ext uri="{FF2B5EF4-FFF2-40B4-BE49-F238E27FC236}">
                  <a16:creationId xmlns:a16="http://schemas.microsoft.com/office/drawing/2014/main" id="{968E9253-47DC-4BD6-8B8F-E7534EC5C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60334" y="5605847"/>
              <a:ext cx="2201264" cy="153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가접수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접수를 확인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가접수증</a:t>
              </a:r>
              <a:r>
                <a:rPr lang="en-US" altLang="ko-KR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접수증을 발급</a:t>
              </a:r>
            </a:p>
          </p:txBody>
        </p:sp>
        <p:sp>
          <p:nvSpPr>
            <p:cNvPr id="228" name="Text Box 63">
              <a:extLst>
                <a:ext uri="{FF2B5EF4-FFF2-40B4-BE49-F238E27FC236}">
                  <a16:creationId xmlns:a16="http://schemas.microsoft.com/office/drawing/2014/main" id="{9BAD3354-F8D3-4196-A35F-BB5B34A8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0334" y="5851487"/>
              <a:ext cx="2027478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38F9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3C4A5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6941" dir="2700000" algn="ctr" rotWithShape="0">
                      <a:srgbClr val="415164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7013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defTabSz="457200">
                <a:defRPr/>
              </a:pPr>
              <a:r>
                <a:rPr lang="ko-KR" altLang="en-US" sz="11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대량 연계 서버 보고서 동기화 정책 개선</a:t>
              </a:r>
            </a:p>
          </p:txBody>
        </p:sp>
        <p:sp>
          <p:nvSpPr>
            <p:cNvPr id="229" name="Rs27">
              <a:extLst>
                <a:ext uri="{FF2B5EF4-FFF2-40B4-BE49-F238E27FC236}">
                  <a16:creationId xmlns:a16="http://schemas.microsoft.com/office/drawing/2014/main" id="{968E9253-47DC-4BD6-8B8F-E7534EC5C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360334" y="6083424"/>
              <a:ext cx="220126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0F0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87313" indent="-84138">
                <a:spcBef>
                  <a:spcPts val="100"/>
                </a:spcBef>
                <a:spcAft>
                  <a:spcPts val="100"/>
                </a:spcAft>
                <a:buFont typeface="Arial" panose="020B0604020202020204" pitchFamily="34" charset="0"/>
                <a:buChar char="•"/>
                <a:defRPr/>
              </a:pP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파일 </a:t>
              </a: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전송시 </a:t>
              </a:r>
              <a:r>
                <a:rPr lang="en-US" altLang="ko-KR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EAI </a:t>
              </a:r>
              <a:r>
                <a:rPr lang="ko-KR" altLang="en-US" sz="1000" spc="-7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응답 대기 </a:t>
              </a: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현상 분석을 통해 </a:t>
              </a:r>
              <a:b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</a:br>
              <a:r>
                <a:rPr lang="ko-KR" altLang="en-US" sz="1000" spc="-7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3333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동기화 정책 개선 방안 도출 후 적용</a:t>
              </a:r>
            </a:p>
          </p:txBody>
        </p:sp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0DF57400-F1D5-4835-A2C3-97EC339C1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6349" y="4759140"/>
              <a:ext cx="320400" cy="320400"/>
            </a:xfrm>
            <a:prstGeom prst="rect">
              <a:avLst/>
            </a:prstGeom>
          </p:spPr>
        </p:pic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1DCB9805-13C4-45C6-9B4E-18A31200F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23189" y="5389193"/>
              <a:ext cx="320400" cy="320400"/>
            </a:xfrm>
            <a:prstGeom prst="rect">
              <a:avLst/>
            </a:prstGeom>
          </p:spPr>
        </p:pic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66FCB384-0A34-44F2-8E7D-A993E2E99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23189" y="5845939"/>
              <a:ext cx="320400" cy="320400"/>
            </a:xfrm>
            <a:prstGeom prst="rect">
              <a:avLst/>
            </a:prstGeom>
          </p:spPr>
        </p:pic>
      </p:grpSp>
      <p:sp>
        <p:nvSpPr>
          <p:cNvPr id="247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63852" y="3748073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</a:p>
        </p:txBody>
      </p:sp>
      <p:sp>
        <p:nvSpPr>
          <p:cNvPr id="249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59797" y="3759200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1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64903" y="3216389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3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75088" y="4006654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5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03415" y="4712142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7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22552" y="5273370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</a:p>
        </p:txBody>
      </p:sp>
      <p:sp>
        <p:nvSpPr>
          <p:cNvPr id="259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49643" y="5157738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</a:p>
        </p:txBody>
      </p:sp>
      <p:sp>
        <p:nvSpPr>
          <p:cNvPr id="261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85328" y="4080984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3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33909" y="5806001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6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4768" y="5349229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7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4768" y="5615315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8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4768" y="4777369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9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64768" y="5091065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5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6148" y="5452991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6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6148" y="5796263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7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6148" y="4815792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8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6148" y="5129488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9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8532" y="5958639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0" name="Rt74">
            <a:extLst>
              <a:ext uri="{FF2B5EF4-FFF2-40B4-BE49-F238E27FC236}">
                <a16:creationId xmlns:a16="http://schemas.microsoft.com/office/drawing/2014/main" id="{2DF97A79-F125-49DF-9965-D6DDC5EC73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88354" y="3985766"/>
            <a:ext cx="180020" cy="1792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25400" dist="12700" dir="2700000" algn="tl" rotWithShape="0">
              <a:prstClr val="black">
                <a:alpha val="20000"/>
              </a:prstClr>
            </a:outerShdw>
          </a:effectLst>
        </p:spPr>
        <p:txBody>
          <a:bodyPr lIns="36000" tIns="36000" rIns="36000" bIns="36000" rtlCol="0" anchor="ctr" anchorCtr="1"/>
          <a:lstStyle/>
          <a:p>
            <a:pPr indent="-180975" algn="ctr" defTabSz="1475110" latinLnBrk="0">
              <a:spcAft>
                <a:spcPts val="240"/>
              </a:spcAft>
            </a:pPr>
            <a:r>
              <a:rPr lang="en-US" altLang="ko-KR" sz="1050" kern="0" dirty="0" smtClean="0">
                <a:ln w="1270">
                  <a:solidFill>
                    <a:srgbClr val="FF9966">
                      <a:alpha val="0"/>
                    </a:srgbClr>
                  </a:solidFill>
                </a:ln>
                <a:solidFill>
                  <a:sysClr val="window" lastClr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en-US" altLang="ko-KR" sz="1050" kern="0" dirty="0">
              <a:ln w="1270">
                <a:solidFill>
                  <a:srgbClr val="FF9966">
                    <a:alpha val="0"/>
                  </a:srgbClr>
                </a:solidFill>
              </a:ln>
              <a:solidFill>
                <a:sysClr val="window" lastClr="FFFF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추가 제안 및 지원 사항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2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40" y="0"/>
            <a:ext cx="357992" cy="6771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4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sp>
        <p:nvSpPr>
          <p:cNvPr id="173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67197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2.1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 제안</a:t>
            </a:r>
          </a:p>
        </p:txBody>
      </p:sp>
    </p:spTree>
    <p:extLst>
      <p:ext uri="{BB962C8B-B14F-4D97-AF65-F5344CB8AC3E}">
        <p14:creationId xmlns:p14="http://schemas.microsoft.com/office/powerpoint/2010/main" val="41339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제안사의 유용한 기능 제안</a:t>
            </a:r>
          </a:p>
        </p:txBody>
      </p:sp>
      <p:grpSp>
        <p:nvGrpSpPr>
          <p:cNvPr id="7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 smtClean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제안사만의 특별한 노하우를 활용한 유용한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 제공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0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64" name="Rt1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6" y="1357956"/>
            <a:ext cx="9433048" cy="203133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제안사만의</a:t>
            </a:r>
            <a:r>
              <a:rPr lang="en-US" altLang="ko-KR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특별한 노하우를 활용하여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사례 중심의 유용한 기능을 제공합니다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65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추가 제안 및 지원 사항</a:t>
            </a:r>
            <a:endParaRPr lang="ko-KR" altLang="en-US" sz="11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BD00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72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40" y="0"/>
            <a:ext cx="357992" cy="67710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t>- </a:t>
            </a:r>
            <a:fld id="{FB38E40C-4F93-4E56-877A-C28EC1FFA5A5}" type="slidenum">
              <a:rPr smtClean="0">
                <a:ln w="1270">
                  <a:solidFill>
                    <a:srgbClr val="4472C4">
                      <a:alpha val="0"/>
                    </a:srgbClr>
                  </a:solidFill>
                </a:ln>
              </a:rPr>
              <a:pPr/>
              <a:t>5</a:t>
            </a:fld>
            <a:endParaRPr lang="ko-KR" altLang="en-US" dirty="0">
              <a:ln w="1270">
                <a:solidFill>
                  <a:srgbClr val="4472C4">
                    <a:alpha val="0"/>
                  </a:srgbClr>
                </a:solidFill>
              </a:ln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E3DA6C8-FB0A-47DC-9747-4D2F0409B918}"/>
              </a:ext>
            </a:extLst>
          </p:cNvPr>
          <p:cNvGrpSpPr/>
          <p:nvPr/>
        </p:nvGrpSpPr>
        <p:grpSpPr>
          <a:xfrm>
            <a:off x="268717" y="2811265"/>
            <a:ext cx="4684284" cy="509723"/>
            <a:chOff x="2830101" y="3414850"/>
            <a:chExt cx="4341931" cy="509723"/>
          </a:xfrm>
        </p:grpSpPr>
        <p:sp>
          <p:nvSpPr>
            <p:cNvPr id="198" name="자유형: 도형 108">
              <a:extLst>
                <a:ext uri="{FF2B5EF4-FFF2-40B4-BE49-F238E27FC236}">
                  <a16:creationId xmlns:a16="http://schemas.microsoft.com/office/drawing/2014/main" id="{EF15A2F4-0D94-4778-9242-E103808CDA49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3414850"/>
              <a:ext cx="434193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0089E6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1" name="Rt2">
              <a:extLst>
                <a:ext uri="{FF2B5EF4-FFF2-40B4-BE49-F238E27FC236}">
                  <a16:creationId xmlns:a16="http://schemas.microsoft.com/office/drawing/2014/main" id="{F71A632B-CEE1-4292-858D-3ECC03E55D22}"/>
                </a:ext>
              </a:extLst>
            </p:cNvPr>
            <p:cNvSpPr txBox="1"/>
            <p:nvPr/>
          </p:nvSpPr>
          <p:spPr>
            <a:xfrm>
              <a:off x="3657691" y="3543740"/>
              <a:ext cx="227334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defRPr spc="-15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</a:lstStyle>
            <a:p>
              <a:pPr lvl="0" algn="l">
                <a:defRPr/>
              </a:pP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CTR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보고서 유효성 검증 기능 강화</a:t>
              </a:r>
              <a:endParaRPr kumimoji="0" lang="ko-KR" altLang="en-US" sz="1600" b="0" i="0" u="none" strike="noStrike" kern="1200" cap="none" spc="-150" normalizeH="0" baseline="0" noProof="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66192EB-BD77-42BA-8D22-FE3D5A2FAC22}"/>
                </a:ext>
              </a:extLst>
            </p:cNvPr>
            <p:cNvSpPr txBox="1"/>
            <p:nvPr/>
          </p:nvSpPr>
          <p:spPr>
            <a:xfrm>
              <a:off x="3160423" y="3432130"/>
              <a:ext cx="2080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2</a:t>
              </a: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4DE8DB1-0099-417C-8738-734627C47A80}"/>
              </a:ext>
            </a:extLst>
          </p:cNvPr>
          <p:cNvGrpSpPr/>
          <p:nvPr/>
        </p:nvGrpSpPr>
        <p:grpSpPr>
          <a:xfrm>
            <a:off x="268717" y="3423497"/>
            <a:ext cx="4684284" cy="509559"/>
            <a:chOff x="2830101" y="4130007"/>
            <a:chExt cx="4341931" cy="509559"/>
          </a:xfrm>
        </p:grpSpPr>
        <p:sp>
          <p:nvSpPr>
            <p:cNvPr id="195" name="자유형: 도형 111">
              <a:extLst>
                <a:ext uri="{FF2B5EF4-FFF2-40B4-BE49-F238E27FC236}">
                  <a16:creationId xmlns:a16="http://schemas.microsoft.com/office/drawing/2014/main" id="{20508D4C-29AB-4EAE-89CB-61ED2949AF11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4130007"/>
              <a:ext cx="434193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0089E6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6" name="Rt2">
              <a:extLst>
                <a:ext uri="{FF2B5EF4-FFF2-40B4-BE49-F238E27FC236}">
                  <a16:creationId xmlns:a16="http://schemas.microsoft.com/office/drawing/2014/main" id="{D0797EAD-ABA0-4660-9309-BCBFE6BA0D9B}"/>
                </a:ext>
              </a:extLst>
            </p:cNvPr>
            <p:cNvSpPr txBox="1"/>
            <p:nvPr/>
          </p:nvSpPr>
          <p:spPr>
            <a:xfrm>
              <a:off x="3657691" y="4258897"/>
              <a:ext cx="250513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defRPr spc="-15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</a:lstStyle>
            <a:p>
              <a:pPr lvl="0" algn="l">
                <a:defRPr/>
              </a:pP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CTR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대체 추정</a:t>
              </a: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의심</a:t>
              </a: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거래에 대한 처리</a:t>
              </a:r>
              <a:endParaRPr kumimoji="0" lang="ko-KR" altLang="en-US" sz="1600" b="0" i="0" u="none" strike="noStrike" kern="1200" cap="none" spc="-150" normalizeH="0" baseline="0" noProof="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9539E99-8B34-4790-A66A-0ABF77A44E79}"/>
                </a:ext>
              </a:extLst>
            </p:cNvPr>
            <p:cNvSpPr txBox="1"/>
            <p:nvPr/>
          </p:nvSpPr>
          <p:spPr>
            <a:xfrm>
              <a:off x="3160423" y="4147123"/>
              <a:ext cx="2080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3</a:t>
              </a: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03BA15A-3F88-4E9F-8D4E-FE2DE7FE5465}"/>
              </a:ext>
            </a:extLst>
          </p:cNvPr>
          <p:cNvGrpSpPr/>
          <p:nvPr/>
        </p:nvGrpSpPr>
        <p:grpSpPr>
          <a:xfrm>
            <a:off x="268717" y="4041124"/>
            <a:ext cx="4684284" cy="504000"/>
            <a:chOff x="2830101" y="4838987"/>
            <a:chExt cx="4341931" cy="504000"/>
          </a:xfrm>
        </p:grpSpPr>
        <p:sp>
          <p:nvSpPr>
            <p:cNvPr id="192" name="자유형: 도형 114">
              <a:extLst>
                <a:ext uri="{FF2B5EF4-FFF2-40B4-BE49-F238E27FC236}">
                  <a16:creationId xmlns:a16="http://schemas.microsoft.com/office/drawing/2014/main" id="{7DE1B8AE-9BE0-4BDB-9110-BE2D5D09ADD1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4838987"/>
              <a:ext cx="434193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0089E6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3" name="Rt2">
              <a:extLst>
                <a:ext uri="{FF2B5EF4-FFF2-40B4-BE49-F238E27FC236}">
                  <a16:creationId xmlns:a16="http://schemas.microsoft.com/office/drawing/2014/main" id="{DF4EEDF9-35EC-49C1-BFBF-808E72DB75F5}"/>
                </a:ext>
              </a:extLst>
            </p:cNvPr>
            <p:cNvSpPr txBox="1"/>
            <p:nvPr/>
          </p:nvSpPr>
          <p:spPr>
            <a:xfrm>
              <a:off x="3657691" y="4967877"/>
              <a:ext cx="2777702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defRPr spc="-15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</a:lstStyle>
            <a:p>
              <a:pPr lvl="0" algn="l">
                <a:defRPr/>
              </a:pP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STR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추출 대상자 검증 자료 제공 방법 개선</a:t>
              </a:r>
              <a:endParaRPr kumimoji="0" lang="ko-KR" altLang="en-US" sz="1600" b="0" i="0" u="none" strike="noStrike" kern="1200" cap="none" spc="-150" normalizeH="0" baseline="0" noProof="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D7428D4-8367-48F9-9DC2-5BE84DB82147}"/>
                </a:ext>
              </a:extLst>
            </p:cNvPr>
            <p:cNvSpPr txBox="1"/>
            <p:nvPr/>
          </p:nvSpPr>
          <p:spPr>
            <a:xfrm>
              <a:off x="3160423" y="4848185"/>
              <a:ext cx="2080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EB979DC-3088-474E-8A68-387F92D7E531}"/>
              </a:ext>
            </a:extLst>
          </p:cNvPr>
          <p:cNvGrpSpPr/>
          <p:nvPr/>
        </p:nvGrpSpPr>
        <p:grpSpPr>
          <a:xfrm>
            <a:off x="268717" y="2203318"/>
            <a:ext cx="4684284" cy="505602"/>
            <a:chOff x="2830101" y="2712047"/>
            <a:chExt cx="4341931" cy="505602"/>
          </a:xfrm>
        </p:grpSpPr>
        <p:sp>
          <p:nvSpPr>
            <p:cNvPr id="188" name="자유형: 도형 117">
              <a:extLst>
                <a:ext uri="{FF2B5EF4-FFF2-40B4-BE49-F238E27FC236}">
                  <a16:creationId xmlns:a16="http://schemas.microsoft.com/office/drawing/2014/main" id="{443FD35C-AE6C-4A25-962C-FE74E507CFDA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2712047"/>
              <a:ext cx="434193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0089E6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89" name="Rt2">
              <a:extLst>
                <a:ext uri="{FF2B5EF4-FFF2-40B4-BE49-F238E27FC236}">
                  <a16:creationId xmlns:a16="http://schemas.microsoft.com/office/drawing/2014/main" id="{D85C5A33-C25F-4055-8083-C2D4A5DA06A4}"/>
                </a:ext>
              </a:extLst>
            </p:cNvPr>
            <p:cNvSpPr txBox="1"/>
            <p:nvPr/>
          </p:nvSpPr>
          <p:spPr>
            <a:xfrm>
              <a:off x="3657691" y="2840937"/>
              <a:ext cx="127040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US" altLang="ko-KR" sz="1600" spc="-150" dirty="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CTR</a:t>
              </a:r>
              <a:r>
                <a:rPr lang="ko-KR" altLang="en-US" sz="1600" spc="-150" dirty="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보고 지연 방지</a:t>
              </a:r>
              <a:endParaRPr kumimoji="0" lang="ko-KR" altLang="en-US" sz="1600" b="0" i="0" u="none" strike="noStrike" kern="1200" cap="none" spc="-150" normalizeH="0" baseline="0" noProof="0" dirty="0">
                <a:ln w="1270">
                  <a:solidFill>
                    <a:srgbClr val="FFC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46620D6-4F8F-4678-95A9-50667775D9B9}"/>
                </a:ext>
              </a:extLst>
            </p:cNvPr>
            <p:cNvSpPr txBox="1"/>
            <p:nvPr/>
          </p:nvSpPr>
          <p:spPr>
            <a:xfrm>
              <a:off x="3160423" y="2725206"/>
              <a:ext cx="2080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45C87D46-CC9D-44F8-B8CC-C3609F5FAE97}"/>
              </a:ext>
            </a:extLst>
          </p:cNvPr>
          <p:cNvGrpSpPr/>
          <p:nvPr/>
        </p:nvGrpSpPr>
        <p:grpSpPr>
          <a:xfrm>
            <a:off x="268717" y="4653192"/>
            <a:ext cx="4684284" cy="504000"/>
            <a:chOff x="2830101" y="4149057"/>
            <a:chExt cx="4341931" cy="504000"/>
          </a:xfrm>
        </p:grpSpPr>
        <p:sp>
          <p:nvSpPr>
            <p:cNvPr id="185" name="자유형: 도형 43">
              <a:extLst>
                <a:ext uri="{FF2B5EF4-FFF2-40B4-BE49-F238E27FC236}">
                  <a16:creationId xmlns:a16="http://schemas.microsoft.com/office/drawing/2014/main" id="{2F8CD64E-57C8-4EEA-88CE-CFA36AF0C287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4149057"/>
              <a:ext cx="434193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0089E6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86" name="Rt2">
              <a:extLst>
                <a:ext uri="{FF2B5EF4-FFF2-40B4-BE49-F238E27FC236}">
                  <a16:creationId xmlns:a16="http://schemas.microsoft.com/office/drawing/2014/main" id="{61619607-81C6-4414-AFAF-5D77BB4F5D9D}"/>
                </a:ext>
              </a:extLst>
            </p:cNvPr>
            <p:cNvSpPr txBox="1"/>
            <p:nvPr/>
          </p:nvSpPr>
          <p:spPr>
            <a:xfrm>
              <a:off x="3657691" y="4275516"/>
              <a:ext cx="204880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defRPr spc="-15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</a:lstStyle>
            <a:p>
              <a:pPr lvl="0" algn="l">
                <a:defRPr/>
              </a:pP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STR KoFIU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보고파일 검증 강화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0386940-495B-4A31-9E52-E68D94ADF7C9}"/>
                </a:ext>
              </a:extLst>
            </p:cNvPr>
            <p:cNvSpPr txBox="1"/>
            <p:nvPr/>
          </p:nvSpPr>
          <p:spPr>
            <a:xfrm>
              <a:off x="3160423" y="4150641"/>
              <a:ext cx="2080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5</a:t>
              </a:r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8912C909-F877-4F9C-AF16-CB6CCABAAC01}"/>
              </a:ext>
            </a:extLst>
          </p:cNvPr>
          <p:cNvGrpSpPr/>
          <p:nvPr/>
        </p:nvGrpSpPr>
        <p:grpSpPr>
          <a:xfrm>
            <a:off x="268717" y="5259831"/>
            <a:ext cx="4684284" cy="509429"/>
            <a:chOff x="2830101" y="4838987"/>
            <a:chExt cx="4341931" cy="509429"/>
          </a:xfrm>
        </p:grpSpPr>
        <p:sp>
          <p:nvSpPr>
            <p:cNvPr id="176" name="자유형: 도형 47">
              <a:extLst>
                <a:ext uri="{FF2B5EF4-FFF2-40B4-BE49-F238E27FC236}">
                  <a16:creationId xmlns:a16="http://schemas.microsoft.com/office/drawing/2014/main" id="{302109B2-87D0-4D3E-A608-4C0FE433BE70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4838987"/>
              <a:ext cx="434193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0089E6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7" name="Rt2">
              <a:extLst>
                <a:ext uri="{FF2B5EF4-FFF2-40B4-BE49-F238E27FC236}">
                  <a16:creationId xmlns:a16="http://schemas.microsoft.com/office/drawing/2014/main" id="{64E0767D-DD81-42A2-B49C-DD4828544CAE}"/>
                </a:ext>
              </a:extLst>
            </p:cNvPr>
            <p:cNvSpPr txBox="1"/>
            <p:nvPr/>
          </p:nvSpPr>
          <p:spPr>
            <a:xfrm>
              <a:off x="3657691" y="4967877"/>
              <a:ext cx="164483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defRPr spc="-15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</a:lstStyle>
            <a:p>
              <a:pPr lvl="0" algn="l">
                <a:defRPr/>
              </a:pP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AML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통제유형 거래 관리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72152A0-2B1D-4676-B8B5-B95E602EADDD}"/>
                </a:ext>
              </a:extLst>
            </p:cNvPr>
            <p:cNvSpPr txBox="1"/>
            <p:nvPr/>
          </p:nvSpPr>
          <p:spPr>
            <a:xfrm>
              <a:off x="3160423" y="4855973"/>
              <a:ext cx="2080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50" normalizeH="0" baseline="0" noProof="0" dirty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6</a:t>
              </a:r>
            </a:p>
          </p:txBody>
        </p:sp>
      </p:grpSp>
      <p:sp>
        <p:nvSpPr>
          <p:cNvPr id="212" name="직사각형 211"/>
          <p:cNvSpPr/>
          <p:nvPr/>
        </p:nvSpPr>
        <p:spPr>
          <a:xfrm>
            <a:off x="5071238" y="2193708"/>
            <a:ext cx="459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고액현금거래 보고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사유로 추출된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건에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대하여 </a:t>
            </a:r>
            <a:r>
              <a:rPr lang="en-US" altLang="ko-KR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30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 이내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보고되도록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일자 도래 시점에 미처리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영업점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안내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기능을 강화</a:t>
            </a:r>
            <a:endParaRPr lang="en-US" altLang="ko-KR" sz="12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5071238" y="2770383"/>
            <a:ext cx="459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유효성 검증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프로그램을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수행하여 고액현금거래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오류를 미연에 방지하는 기능을 강화</a:t>
            </a:r>
            <a:endParaRPr lang="en-US" altLang="ko-KR" sz="12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5071238" y="3423497"/>
            <a:ext cx="459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대체 처리로 의심</a:t>
            </a:r>
            <a:r>
              <a:rPr lang="en-US" altLang="ko-KR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추정</a:t>
            </a:r>
            <a:r>
              <a:rPr lang="en-US" altLang="ko-KR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되는 거래에 대한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표기를 통하여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고액현금거래 보고 판단에 대한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편의를 제공</a:t>
            </a:r>
            <a:endParaRPr lang="en-US" altLang="ko-KR" sz="12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5080180" y="4019545"/>
            <a:ext cx="459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추출된 점검대상 거래의 대상자에 대한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이력정보 등을 제공하여 보고제외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및 </a:t>
            </a:r>
            <a:r>
              <a:rPr lang="en-US" altLang="ko-KR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보고서 작성 판단을 위한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검증 자료로 활용</a:t>
            </a:r>
            <a:endParaRPr lang="en-US" altLang="ko-KR" sz="12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5086071" y="4639387"/>
            <a:ext cx="459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ko-KR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KoFIU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오류 내역 분석을 통해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도출한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오류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패턴에 대한 유효성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체크 및 정정 처리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방안을 수립하여 </a:t>
            </a:r>
            <a:r>
              <a:rPr lang="en-US" altLang="ko-KR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KoFIU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파일 전송 시 오류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발생 최소화</a:t>
            </a:r>
            <a:endParaRPr lang="en-US" altLang="ko-KR" sz="12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080180" y="5272462"/>
            <a:ext cx="459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은행 전 거래에 대해 </a:t>
            </a:r>
            <a:r>
              <a:rPr lang="en-US" altLang="ko-KR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AML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통제유형 거래인지를 관리하여 신규 거래나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화면 추가의 경우도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누락없이 </a:t>
            </a:r>
            <a:r>
              <a:rPr lang="en-US" altLang="ko-KR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AML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통제관리 기능 제공</a:t>
            </a:r>
            <a:endParaRPr lang="en-US" altLang="ko-KR" sz="12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912C909-F877-4F9C-AF16-CB6CCABAAC01}"/>
              </a:ext>
            </a:extLst>
          </p:cNvPr>
          <p:cNvGrpSpPr/>
          <p:nvPr/>
        </p:nvGrpSpPr>
        <p:grpSpPr>
          <a:xfrm>
            <a:off x="293971" y="5869108"/>
            <a:ext cx="4684284" cy="509429"/>
            <a:chOff x="2830101" y="4838987"/>
            <a:chExt cx="4341931" cy="509429"/>
          </a:xfrm>
        </p:grpSpPr>
        <p:sp>
          <p:nvSpPr>
            <p:cNvPr id="73" name="자유형: 도형 47">
              <a:extLst>
                <a:ext uri="{FF2B5EF4-FFF2-40B4-BE49-F238E27FC236}">
                  <a16:creationId xmlns:a16="http://schemas.microsoft.com/office/drawing/2014/main" id="{302109B2-87D0-4D3E-A608-4C0FE433BE70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30101" y="4838987"/>
              <a:ext cx="4341931" cy="504000"/>
            </a:xfrm>
            <a:custGeom>
              <a:avLst/>
              <a:gdLst>
                <a:gd name="connsiteX0" fmla="*/ 3154462 w 3154462"/>
                <a:gd name="connsiteY0" fmla="*/ 0 h 504000"/>
                <a:gd name="connsiteX1" fmla="*/ 126000 w 3154462"/>
                <a:gd name="connsiteY1" fmla="*/ 0 h 504000"/>
                <a:gd name="connsiteX2" fmla="*/ 0 w 3154462"/>
                <a:gd name="connsiteY2" fmla="*/ 252000 h 504000"/>
                <a:gd name="connsiteX3" fmla="*/ 126000 w 3154462"/>
                <a:gd name="connsiteY3" fmla="*/ 504000 h 504000"/>
                <a:gd name="connsiteX4" fmla="*/ 3154462 w 3154462"/>
                <a:gd name="connsiteY4" fmla="*/ 504000 h 50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4462" h="504000">
                  <a:moveTo>
                    <a:pt x="3154462" y="0"/>
                  </a:moveTo>
                  <a:lnTo>
                    <a:pt x="126000" y="0"/>
                  </a:lnTo>
                  <a:lnTo>
                    <a:pt x="0" y="252000"/>
                  </a:lnTo>
                  <a:lnTo>
                    <a:pt x="126000" y="504000"/>
                  </a:lnTo>
                  <a:lnTo>
                    <a:pt x="3154462" y="504000"/>
                  </a:lnTo>
                  <a:close/>
                </a:path>
              </a:pathLst>
            </a:custGeom>
            <a:solidFill>
              <a:srgbClr val="0089E6"/>
            </a:solidFill>
            <a:ln w="6350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74" name="Rt2">
              <a:extLst>
                <a:ext uri="{FF2B5EF4-FFF2-40B4-BE49-F238E27FC236}">
                  <a16:creationId xmlns:a16="http://schemas.microsoft.com/office/drawing/2014/main" id="{64E0767D-DD81-42A2-B49C-DD4828544CAE}"/>
                </a:ext>
              </a:extLst>
            </p:cNvPr>
            <p:cNvSpPr txBox="1"/>
            <p:nvPr/>
          </p:nvSpPr>
          <p:spPr>
            <a:xfrm>
              <a:off x="3657691" y="4967877"/>
              <a:ext cx="132900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spcBef>
                  <a:spcPct val="0"/>
                </a:spcBef>
                <a:defRPr spc="-150">
                  <a:ln w="1270">
                    <a:solidFill>
                      <a:srgbClr val="FFC000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defRPr>
              </a:lvl1pPr>
            </a:lstStyle>
            <a:p>
              <a:pPr lvl="0" algn="l">
                <a:defRPr/>
              </a:pPr>
              <a:r>
                <a:rPr lang="en-US" altLang="ko-KR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STR </a:t>
              </a:r>
              <a:r>
                <a:rPr lang="ko-KR" altLang="en-US" sz="16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대량 연계 보고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2152A0-2B1D-4676-B8B5-B95E602EADDD}"/>
                </a:ext>
              </a:extLst>
            </p:cNvPr>
            <p:cNvSpPr txBox="1"/>
            <p:nvPr/>
          </p:nvSpPr>
          <p:spPr>
            <a:xfrm>
              <a:off x="3160423" y="4855973"/>
              <a:ext cx="208018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2000">
                  <a:gradFill flip="none" rotWithShape="1">
                    <a:gsLst>
                      <a:gs pos="0">
                        <a:prstClr val="white">
                          <a:lumMod val="0"/>
                          <a:lumOff val="100000"/>
                        </a:prstClr>
                      </a:gs>
                      <a:gs pos="100000">
                        <a:prstClr val="white">
                          <a:lumMod val="0"/>
                          <a:lumOff val="100000"/>
                        </a:prstClr>
                      </a:gs>
                    </a:gsLst>
                    <a:lin ang="6000000" scaled="0"/>
                    <a:tileRect/>
                  </a:gradFill>
                  <a:latin typeface="뫼비우스 Bold" panose="02000500000000000000" pitchFamily="2" charset="-127"/>
                  <a:ea typeface="뫼비우스 Bold" panose="02000500000000000000" pitchFamily="2" charset="-127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-50" normalizeH="0" baseline="0" noProof="0" dirty="0" smtClean="0">
                  <a:ln>
                    <a:noFill/>
                  </a:ln>
                  <a:solidFill>
                    <a:prstClr val="white">
                      <a:alpha val="50000"/>
                    </a:prstClr>
                  </a:soli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7</a:t>
              </a:r>
              <a:endParaRPr kumimoji="0" lang="en-US" altLang="ko-KR" sz="3200" b="0" i="0" u="none" strike="noStrike" kern="1200" cap="none" spc="-5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5105434" y="5881739"/>
            <a:ext cx="4596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  <a:defRPr/>
            </a:pPr>
            <a:r>
              <a:rPr lang="en-US" altLang="ko-KR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KoFIU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직접 연계하여 보고하는 체계를 구축하여 인터넷 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보안 위험성을 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최소화하고 대량의 </a:t>
            </a:r>
            <a:r>
              <a:rPr lang="en-US" altLang="ko-KR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</a:t>
            </a:r>
            <a:r>
              <a:rPr lang="ko-KR" altLang="en-US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파일용 </a:t>
            </a:r>
            <a:r>
              <a:rPr lang="en-US" altLang="ko-KR" sz="1200" dirty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XML</a:t>
            </a:r>
            <a:r>
              <a:rPr lang="ko-KR" altLang="en-US" sz="1200" dirty="0" smtClean="0">
                <a:solidFill>
                  <a:srgbClr val="333333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전문을 효율적으로 전송</a:t>
            </a:r>
            <a:endParaRPr lang="en-US" altLang="ko-KR" sz="1200" dirty="0">
              <a:solidFill>
                <a:srgbClr val="333333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0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2.2.1 CTR</a:t>
            </a:r>
            <a:r>
              <a:rPr lang="ko-KR" altLang="en-US" dirty="0"/>
              <a:t>보고 지연 방지</a:t>
            </a:r>
          </a:p>
        </p:txBody>
      </p:sp>
      <p:sp>
        <p:nvSpPr>
          <p:cNvPr id="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제안 및 지원 사항</a:t>
            </a:r>
          </a:p>
        </p:txBody>
      </p:sp>
      <p:sp>
        <p:nvSpPr>
          <p:cNvPr id="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350999"/>
            <a:ext cx="9414524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고액현금거래 보고 사유에 의해 추출된 건에 대해서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30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이내 보고될 수 있도록 일자 도래 시점에 미처리 영업점에 대한 안내 기능을 강화합니다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9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en-US" altLang="ko-KR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CTR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보고 지연 방지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2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5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5440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2.2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제안사의 유용한 기능 </a:t>
            </a:r>
            <a:r>
              <a:rPr lang="ko-KR" altLang="en-US" sz="1000" spc="-40" dirty="0" smtClean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</a:t>
            </a:r>
            <a:endParaRPr lang="ko-KR" altLang="en-US" sz="1000" spc="-40" dirty="0">
              <a:ln w="1270">
                <a:solidFill>
                  <a:schemeClr val="accent1">
                    <a:alpha val="0"/>
                  </a:schemeClr>
                </a:solidFill>
              </a:ln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양쪽 모서리가 둥근 사각형 521">
            <a:extLst>
              <a:ext uri="{FF2B5EF4-FFF2-40B4-BE49-F238E27FC236}">
                <a16:creationId xmlns:a16="http://schemas.microsoft.com/office/drawing/2014/main" id="{1D5E882C-61DA-4E5B-9E75-1D8CD7AD4BC4}"/>
              </a:ext>
            </a:extLst>
          </p:cNvPr>
          <p:cNvSpPr/>
          <p:nvPr/>
        </p:nvSpPr>
        <p:spPr>
          <a:xfrm>
            <a:off x="263699" y="2089423"/>
            <a:ext cx="6696000" cy="4399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0E8524-AC0C-463B-8931-3569A2C14623}"/>
              </a:ext>
            </a:extLst>
          </p:cNvPr>
          <p:cNvGrpSpPr/>
          <p:nvPr/>
        </p:nvGrpSpPr>
        <p:grpSpPr>
          <a:xfrm>
            <a:off x="6955778" y="2069250"/>
            <a:ext cx="2717684" cy="4420090"/>
            <a:chOff x="6951840" y="1844822"/>
            <a:chExt cx="2717684" cy="442009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32A5FE-031B-485A-A309-BE2A0750944F}"/>
                </a:ext>
              </a:extLst>
            </p:cNvPr>
            <p:cNvSpPr/>
            <p:nvPr/>
          </p:nvSpPr>
          <p:spPr>
            <a:xfrm>
              <a:off x="6951840" y="1844822"/>
              <a:ext cx="2717340" cy="4420090"/>
            </a:xfrm>
            <a:prstGeom prst="rect">
              <a:avLst/>
            </a:prstGeom>
            <a:solidFill>
              <a:srgbClr val="ECF7FE"/>
            </a:solidFill>
            <a:ln w="12700">
              <a:solidFill>
                <a:srgbClr val="7C8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F28A4B1-C03E-420A-AAB1-A57E91C95B98}"/>
                </a:ext>
              </a:extLst>
            </p:cNvPr>
            <p:cNvGrpSpPr/>
            <p:nvPr/>
          </p:nvGrpSpPr>
          <p:grpSpPr>
            <a:xfrm>
              <a:off x="6951840" y="1844822"/>
              <a:ext cx="2717684" cy="299934"/>
              <a:chOff x="6951840" y="2030557"/>
              <a:chExt cx="2717684" cy="288032"/>
            </a:xfrm>
          </p:grpSpPr>
          <p:sp>
            <p:nvSpPr>
              <p:cNvPr id="20" name="양쪽 모서리가 둥근 사각형 517">
                <a:extLst>
                  <a:ext uri="{FF2B5EF4-FFF2-40B4-BE49-F238E27FC236}">
                    <a16:creationId xmlns:a16="http://schemas.microsoft.com/office/drawing/2014/main" id="{3E3D28BE-959C-480B-8AD1-3B8A1BB208AE}"/>
                  </a:ext>
                </a:extLst>
              </p:cNvPr>
              <p:cNvSpPr/>
              <p:nvPr/>
            </p:nvSpPr>
            <p:spPr>
              <a:xfrm>
                <a:off x="6951840" y="2030557"/>
                <a:ext cx="2717340" cy="288032"/>
              </a:xfrm>
              <a:prstGeom prst="rect">
                <a:avLst/>
              </a:prstGeom>
              <a:solidFill>
                <a:srgbClr val="005E9E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vert="horz" lIns="0" tIns="0" rIns="0" bIns="0" anchor="ctr" anchorCtr="0"/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구현 방안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1" name="양쪽 모서리가 둥근 사각형 517">
                <a:extLst>
                  <a:ext uri="{FF2B5EF4-FFF2-40B4-BE49-F238E27FC236}">
                    <a16:creationId xmlns:a16="http://schemas.microsoft.com/office/drawing/2014/main" id="{44EC17C8-AF98-4F87-8AE2-101CBA21F03A}"/>
                  </a:ext>
                </a:extLst>
              </p:cNvPr>
              <p:cNvSpPr/>
              <p:nvPr/>
            </p:nvSpPr>
            <p:spPr>
              <a:xfrm>
                <a:off x="6951882" y="2030561"/>
                <a:ext cx="2717642" cy="144016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7" y="2400818"/>
            <a:ext cx="3874232" cy="2218723"/>
          </a:xfrm>
          <a:prstGeom prst="rect">
            <a:avLst/>
          </a:prstGeom>
        </p:spPr>
      </p:pic>
      <p:grpSp>
        <p:nvGrpSpPr>
          <p:cNvPr id="38" name="Group 517"/>
          <p:cNvGrpSpPr>
            <a:grpSpLocks/>
          </p:cNvGrpSpPr>
          <p:nvPr/>
        </p:nvGrpSpPr>
        <p:grpSpPr bwMode="auto">
          <a:xfrm>
            <a:off x="2540196" y="2732651"/>
            <a:ext cx="1662943" cy="816791"/>
            <a:chOff x="4252" y="2610"/>
            <a:chExt cx="602" cy="410"/>
          </a:xfrm>
        </p:grpSpPr>
        <p:sp>
          <p:nvSpPr>
            <p:cNvPr id="39" name="직사각형 520"/>
            <p:cNvSpPr>
              <a:spLocks noChangeArrowheads="1"/>
            </p:cNvSpPr>
            <p:nvPr/>
          </p:nvSpPr>
          <p:spPr bwMode="gray">
            <a:xfrm flipH="1">
              <a:off x="4252" y="2610"/>
              <a:ext cx="601" cy="410"/>
            </a:xfrm>
            <a:prstGeom prst="rect">
              <a:avLst/>
            </a:prstGeom>
            <a:noFill/>
            <a:ln w="38100" algn="ctr">
              <a:solidFill>
                <a:srgbClr val="FF3300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C0C0C0"/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endParaRPr kumimoji="0"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40" name="직사각형 520"/>
            <p:cNvSpPr>
              <a:spLocks noChangeArrowheads="1"/>
            </p:cNvSpPr>
            <p:nvPr/>
          </p:nvSpPr>
          <p:spPr bwMode="gray">
            <a:xfrm flipH="1">
              <a:off x="4253" y="2610"/>
              <a:ext cx="601" cy="410"/>
            </a:xfrm>
            <a:prstGeom prst="rect">
              <a:avLst/>
            </a:prstGeom>
            <a:noFill/>
            <a:ln w="28575" algn="ctr">
              <a:solidFill>
                <a:schemeClr val="bg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kumimoji="0" lang="ko-KR" altLang="en-US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41" name="Text Box 358" descr="도식1"/>
          <p:cNvSpPr>
            <a:spLocks noChangeArrowheads="1"/>
          </p:cNvSpPr>
          <p:nvPr/>
        </p:nvSpPr>
        <p:spPr bwMode="auto">
          <a:xfrm>
            <a:off x="536077" y="2204864"/>
            <a:ext cx="1569472" cy="18860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002060"/>
              </a:gs>
              <a:gs pos="100000">
                <a:srgbClr val="0070C0"/>
              </a:gs>
            </a:gsLst>
            <a:lin ang="10800000" scaled="1"/>
            <a:tileRect/>
          </a:gra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tIns="180000"/>
          <a:lstStyle/>
          <a:p>
            <a:pPr algn="ctr" latinLnBrk="0"/>
            <a:endParaRPr lang="ko-KR" altLang="en-US" sz="10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2" name="Rt40" descr="도식1"/>
          <p:cNvSpPr>
            <a:spLocks noChangeArrowheads="1"/>
          </p:cNvSpPr>
          <p:nvPr/>
        </p:nvSpPr>
        <p:spPr bwMode="auto">
          <a:xfrm>
            <a:off x="855142" y="2224043"/>
            <a:ext cx="931345" cy="153888"/>
          </a:xfrm>
          <a:prstGeom prst="rect">
            <a:avLst/>
          </a:prstGeom>
          <a:noFill/>
          <a:ln w="12700" cap="rnd" cmpd="sng">
            <a:noFill/>
            <a:prstDash val="solid"/>
            <a:headEnd type="none" w="lg" len="med"/>
            <a:tailEnd type="none" w="lg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1270"/>
            </a:sp3d>
          </a:bodyPr>
          <a:lstStyle/>
          <a:p>
            <a:pPr algn="ctr" latinLnBrk="0"/>
            <a:r>
              <a:rPr lang="ko-KR" altLang="en-US" sz="1000" spc="-150" dirty="0" smtClean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오늘의 할일  </a:t>
            </a:r>
            <a:r>
              <a:rPr lang="en-US" altLang="ko-KR" sz="1000" spc="-150" dirty="0" smtClean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1000" spc="-150" dirty="0" smtClean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메인화면</a:t>
            </a:r>
            <a:r>
              <a:rPr lang="en-US" altLang="ko-KR" sz="1000" spc="-150" dirty="0" smtClean="0"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1000" spc="-150" dirty="0" smtClean="0"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Freeform 214"/>
          <p:cNvSpPr>
            <a:spLocks/>
          </p:cNvSpPr>
          <p:nvPr/>
        </p:nvSpPr>
        <p:spPr bwMode="auto">
          <a:xfrm rot="5400000">
            <a:off x="3513267" y="1212363"/>
            <a:ext cx="346472" cy="5046518"/>
          </a:xfrm>
          <a:custGeom>
            <a:avLst/>
            <a:gdLst>
              <a:gd name="T0" fmla="*/ 2147483647 w 448"/>
              <a:gd name="T1" fmla="*/ 0 h 935"/>
              <a:gd name="T2" fmla="*/ 2147483647 w 448"/>
              <a:gd name="T3" fmla="*/ 2147483647 h 935"/>
              <a:gd name="T4" fmla="*/ 0 w 448"/>
              <a:gd name="T5" fmla="*/ 2147483647 h 935"/>
              <a:gd name="T6" fmla="*/ 0 w 448"/>
              <a:gd name="T7" fmla="*/ 2147483647 h 935"/>
              <a:gd name="T8" fmla="*/ 2147483647 w 448"/>
              <a:gd name="T9" fmla="*/ 0 h 9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8"/>
              <a:gd name="T16" fmla="*/ 0 h 935"/>
              <a:gd name="T17" fmla="*/ 448 w 448"/>
              <a:gd name="T18" fmla="*/ 935 h 935"/>
              <a:gd name="connsiteX0" fmla="*/ 10000 w 10000"/>
              <a:gd name="connsiteY0" fmla="*/ 0 h 10000"/>
              <a:gd name="connsiteX1" fmla="*/ 10000 w 10000"/>
              <a:gd name="connsiteY1" fmla="*/ 7947 h 10000"/>
              <a:gd name="connsiteX2" fmla="*/ 0 w 10000"/>
              <a:gd name="connsiteY2" fmla="*/ 10000 h 10000"/>
              <a:gd name="connsiteX3" fmla="*/ 0 w 10000"/>
              <a:gd name="connsiteY3" fmla="*/ 3322 h 10000"/>
              <a:gd name="connsiteX4" fmla="*/ 10000 w 10000"/>
              <a:gd name="connsiteY4" fmla="*/ 0 h 10000"/>
              <a:gd name="connsiteX0" fmla="*/ 10000 w 10000"/>
              <a:gd name="connsiteY0" fmla="*/ 0 h 7947"/>
              <a:gd name="connsiteX1" fmla="*/ 10000 w 10000"/>
              <a:gd name="connsiteY1" fmla="*/ 7947 h 7947"/>
              <a:gd name="connsiteX2" fmla="*/ 0 w 10000"/>
              <a:gd name="connsiteY2" fmla="*/ 6319 h 7947"/>
              <a:gd name="connsiteX3" fmla="*/ 0 w 10000"/>
              <a:gd name="connsiteY3" fmla="*/ 3322 h 7947"/>
              <a:gd name="connsiteX4" fmla="*/ 10000 w 10000"/>
              <a:gd name="connsiteY4" fmla="*/ 0 h 7947"/>
              <a:gd name="connsiteX0" fmla="*/ 1000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7951 h 10000"/>
              <a:gd name="connsiteX3" fmla="*/ 0 w 10000"/>
              <a:gd name="connsiteY3" fmla="*/ 4135 h 10000"/>
              <a:gd name="connsiteX4" fmla="*/ 10000 w 10000"/>
              <a:gd name="connsiteY4" fmla="*/ 0 h 10000"/>
              <a:gd name="connsiteX0" fmla="*/ 10107 w 10107"/>
              <a:gd name="connsiteY0" fmla="*/ 0 h 10000"/>
              <a:gd name="connsiteX1" fmla="*/ 10107 w 10107"/>
              <a:gd name="connsiteY1" fmla="*/ 10000 h 10000"/>
              <a:gd name="connsiteX2" fmla="*/ 0 w 10107"/>
              <a:gd name="connsiteY2" fmla="*/ 7652 h 10000"/>
              <a:gd name="connsiteX3" fmla="*/ 107 w 10107"/>
              <a:gd name="connsiteY3" fmla="*/ 4135 h 10000"/>
              <a:gd name="connsiteX4" fmla="*/ 10107 w 10107"/>
              <a:gd name="connsiteY4" fmla="*/ 0 h 10000"/>
              <a:gd name="connsiteX0" fmla="*/ 10214 w 10214"/>
              <a:gd name="connsiteY0" fmla="*/ 0 h 10000"/>
              <a:gd name="connsiteX1" fmla="*/ 10214 w 10214"/>
              <a:gd name="connsiteY1" fmla="*/ 10000 h 10000"/>
              <a:gd name="connsiteX2" fmla="*/ 0 w 10214"/>
              <a:gd name="connsiteY2" fmla="*/ 7562 h 10000"/>
              <a:gd name="connsiteX3" fmla="*/ 214 w 10214"/>
              <a:gd name="connsiteY3" fmla="*/ 4135 h 10000"/>
              <a:gd name="connsiteX4" fmla="*/ 10214 w 10214"/>
              <a:gd name="connsiteY4" fmla="*/ 0 h 10000"/>
              <a:gd name="connsiteX0" fmla="*/ 10214 w 10214"/>
              <a:gd name="connsiteY0" fmla="*/ 0 h 10000"/>
              <a:gd name="connsiteX1" fmla="*/ 10214 w 10214"/>
              <a:gd name="connsiteY1" fmla="*/ 10000 h 10000"/>
              <a:gd name="connsiteX2" fmla="*/ 0 w 10214"/>
              <a:gd name="connsiteY2" fmla="*/ 7562 h 10000"/>
              <a:gd name="connsiteX3" fmla="*/ 214 w 10214"/>
              <a:gd name="connsiteY3" fmla="*/ 3881 h 10000"/>
              <a:gd name="connsiteX4" fmla="*/ 10214 w 10214"/>
              <a:gd name="connsiteY4" fmla="*/ 0 h 10000"/>
              <a:gd name="connsiteX0" fmla="*/ 10214 w 10214"/>
              <a:gd name="connsiteY0" fmla="*/ 0 h 10000"/>
              <a:gd name="connsiteX1" fmla="*/ 10214 w 10214"/>
              <a:gd name="connsiteY1" fmla="*/ 10000 h 10000"/>
              <a:gd name="connsiteX2" fmla="*/ 0 w 10214"/>
              <a:gd name="connsiteY2" fmla="*/ 7562 h 10000"/>
              <a:gd name="connsiteX3" fmla="*/ 107 w 10214"/>
              <a:gd name="connsiteY3" fmla="*/ 3836 h 10000"/>
              <a:gd name="connsiteX4" fmla="*/ 10214 w 10214"/>
              <a:gd name="connsiteY4" fmla="*/ 0 h 10000"/>
              <a:gd name="connsiteX0" fmla="*/ 10224 w 10224"/>
              <a:gd name="connsiteY0" fmla="*/ 0 h 10000"/>
              <a:gd name="connsiteX1" fmla="*/ 10224 w 10224"/>
              <a:gd name="connsiteY1" fmla="*/ 10000 h 10000"/>
              <a:gd name="connsiteX2" fmla="*/ 10 w 10224"/>
              <a:gd name="connsiteY2" fmla="*/ 7562 h 10000"/>
              <a:gd name="connsiteX3" fmla="*/ 10 w 10224"/>
              <a:gd name="connsiteY3" fmla="*/ 3866 h 10000"/>
              <a:gd name="connsiteX4" fmla="*/ 10224 w 10224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24" h="10000">
                <a:moveTo>
                  <a:pt x="10224" y="0"/>
                </a:moveTo>
                <a:lnTo>
                  <a:pt x="10224" y="10000"/>
                </a:lnTo>
                <a:lnTo>
                  <a:pt x="10" y="7562"/>
                </a:lnTo>
                <a:cubicBezTo>
                  <a:pt x="46" y="6390"/>
                  <a:pt x="-26" y="5038"/>
                  <a:pt x="10" y="3866"/>
                </a:cubicBezTo>
                <a:lnTo>
                  <a:pt x="10224" y="0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BDBDB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en-US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44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71823">
            <a:off x="4109230" y="2322799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1149246" y="3921802"/>
          <a:ext cx="50605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보고서 작성현황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36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추출 건수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XXX 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건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rgbClr val="004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36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미확인 건수</a:t>
                      </a:r>
                      <a:r>
                        <a:rPr lang="en-US" altLang="ko-KR" sz="1000" b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XXX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건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rgbClr val="004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4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36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baseline="0" dirty="0" smtClean="0">
                          <a:solidFill>
                            <a:srgbClr val="FFFF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보고완료 기일 도래 건수</a:t>
                      </a:r>
                      <a:r>
                        <a:rPr lang="en-US" altLang="ko-KR" sz="1000" b="0" baseline="0" dirty="0" smtClean="0">
                          <a:solidFill>
                            <a:srgbClr val="FFFF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: X</a:t>
                      </a:r>
                      <a:r>
                        <a:rPr lang="ko-KR" altLang="en-US" sz="1000" b="0" baseline="0" dirty="0" smtClean="0">
                          <a:solidFill>
                            <a:srgbClr val="FFFF00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건</a:t>
                      </a:r>
                      <a:endParaRPr lang="ko-KR" altLang="en-US" sz="1000" b="0" baseline="0" dirty="0">
                        <a:solidFill>
                          <a:srgbClr val="FFFF00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rgbClr val="004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3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1441503" y="4480400"/>
            <a:ext cx="4423571" cy="1853247"/>
            <a:chOff x="1213329" y="4527034"/>
            <a:chExt cx="4423571" cy="1853247"/>
          </a:xfrm>
        </p:grpSpPr>
        <p:pic>
          <p:nvPicPr>
            <p:cNvPr id="47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52023" y="4717865"/>
              <a:ext cx="1084877" cy="902604"/>
            </a:xfrm>
            <a:prstGeom prst="rect">
              <a:avLst/>
            </a:prstGeom>
            <a:noFill/>
            <a:ln w="9525">
              <a:solidFill>
                <a:srgbClr val="1F497D">
                  <a:lumMod val="60000"/>
                  <a:lumOff val="40000"/>
                </a:srgbClr>
              </a:solidFill>
              <a:miter lim="800000"/>
              <a:headEnd/>
              <a:tailEnd/>
            </a:ln>
            <a:extLst/>
          </p:spPr>
        </p:pic>
        <p:sp>
          <p:nvSpPr>
            <p:cNvPr id="48" name="TextBox 40"/>
            <p:cNvSpPr txBox="1">
              <a:spLocks noChangeArrowheads="1"/>
            </p:cNvSpPr>
            <p:nvPr/>
          </p:nvSpPr>
          <p:spPr bwMode="auto">
            <a:xfrm>
              <a:off x="4945651" y="5681283"/>
              <a:ext cx="267219" cy="153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1000" b="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SMS</a:t>
              </a:r>
              <a:endParaRPr lang="ko-KR" altLang="en-US" sz="1000" b="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Times New Roman" pitchFamily="18" charset="0"/>
              </a:endParaRPr>
            </a:p>
          </p:txBody>
        </p:sp>
        <p:pic>
          <p:nvPicPr>
            <p:cNvPr id="49" name="Picture 47" descr="일반인_컴퓨터하는모습_앞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936" y="5872209"/>
              <a:ext cx="367197" cy="435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47" descr="일반인_컴퓨터하는모습_앞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717" y="5872209"/>
              <a:ext cx="367197" cy="435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819683" y="4717865"/>
              <a:ext cx="1155282" cy="902604"/>
            </a:xfrm>
            <a:prstGeom prst="rect">
              <a:avLst/>
            </a:prstGeom>
            <a:noFill/>
            <a:ln w="9525">
              <a:solidFill>
                <a:srgbClr val="1F497D">
                  <a:lumMod val="40000"/>
                  <a:lumOff val="60000"/>
                </a:srgbClr>
              </a:solidFill>
              <a:miter lim="800000"/>
              <a:headEnd/>
              <a:tailEnd/>
            </a:ln>
            <a:extLst/>
          </p:spPr>
        </p:pic>
        <p:sp>
          <p:nvSpPr>
            <p:cNvPr id="52" name="TextBox 3"/>
            <p:cNvSpPr txBox="1">
              <a:spLocks noChangeArrowheads="1"/>
            </p:cNvSpPr>
            <p:nvPr/>
          </p:nvSpPr>
          <p:spPr bwMode="auto">
            <a:xfrm>
              <a:off x="3179709" y="5681283"/>
              <a:ext cx="384027" cy="153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000" b="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메신저</a:t>
              </a:r>
            </a:p>
          </p:txBody>
        </p:sp>
        <p:pic>
          <p:nvPicPr>
            <p:cNvPr id="53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13329" y="4717865"/>
              <a:ext cx="1046474" cy="902604"/>
            </a:xfrm>
            <a:prstGeom prst="rect">
              <a:avLst/>
            </a:prstGeom>
            <a:noFill/>
            <a:ln w="9525">
              <a:solidFill>
                <a:srgbClr val="1F497D">
                  <a:lumMod val="60000"/>
                  <a:lumOff val="40000"/>
                </a:srgbClr>
              </a:solidFill>
              <a:miter lim="800000"/>
              <a:headEnd/>
              <a:tailEnd/>
            </a:ln>
            <a:extLst/>
          </p:spPr>
        </p:pic>
        <p:sp>
          <p:nvSpPr>
            <p:cNvPr id="54" name="TextBox 39"/>
            <p:cNvSpPr txBox="1">
              <a:spLocks noChangeArrowheads="1"/>
            </p:cNvSpPr>
            <p:nvPr/>
          </p:nvSpPr>
          <p:spPr bwMode="auto">
            <a:xfrm>
              <a:off x="1614958" y="5681283"/>
              <a:ext cx="256018" cy="153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000" b="0" dirty="0">
                  <a:solidFill>
                    <a:srgbClr val="00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itchFamily="18" charset="0"/>
                </a:rPr>
                <a:t>메일</a:t>
              </a: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458767" y="5840765"/>
              <a:ext cx="669887" cy="539516"/>
              <a:chOff x="1350555" y="5877340"/>
              <a:chExt cx="669887" cy="539516"/>
            </a:xfrm>
          </p:grpSpPr>
          <p:pic>
            <p:nvPicPr>
              <p:cNvPr id="69" name="Picture 47" descr="일반인_컴퓨터하는모습_앞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0555" y="5877340"/>
                <a:ext cx="368851" cy="435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Picture 47" descr="일반인_컴퓨터하는모습_앞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9343" y="5913749"/>
                <a:ext cx="368851" cy="436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47" descr="일반인_컴퓨터하는모습_앞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245" y="5981602"/>
                <a:ext cx="367197" cy="435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1563442" y="4527034"/>
              <a:ext cx="346249" cy="156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buSzPct val="80000"/>
              </a:pPr>
              <a:r>
                <a:rPr lang="en-US" altLang="ko-KR" sz="1100" b="0" i="1" dirty="0" smtClean="0">
                  <a:solidFill>
                    <a:srgbClr val="AE484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D-10</a:t>
              </a:r>
              <a:endParaRPr lang="ko-KR" altLang="en-US" sz="1100" b="0" i="1" dirty="0">
                <a:solidFill>
                  <a:srgbClr val="AE484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36"/>
            <p:cNvSpPr txBox="1">
              <a:spLocks noChangeArrowheads="1"/>
            </p:cNvSpPr>
            <p:nvPr/>
          </p:nvSpPr>
          <p:spPr bwMode="auto">
            <a:xfrm>
              <a:off x="3250818" y="4527034"/>
              <a:ext cx="264496" cy="156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buSzPct val="80000"/>
              </a:pPr>
              <a:r>
                <a:rPr lang="en-US" altLang="ko-KR" sz="1100" b="0" i="1" dirty="0" smtClean="0">
                  <a:solidFill>
                    <a:srgbClr val="AE484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D-5</a:t>
              </a:r>
              <a:endParaRPr lang="ko-KR" altLang="en-US" sz="1100" b="0" i="1" dirty="0">
                <a:solidFill>
                  <a:srgbClr val="AE484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6"/>
            <p:cNvSpPr txBox="1">
              <a:spLocks noChangeArrowheads="1"/>
            </p:cNvSpPr>
            <p:nvPr/>
          </p:nvSpPr>
          <p:spPr bwMode="auto">
            <a:xfrm>
              <a:off x="4986286" y="4527034"/>
              <a:ext cx="264496" cy="156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3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>
                <a:lnSpc>
                  <a:spcPct val="90000"/>
                </a:lnSpc>
                <a:buSzPct val="80000"/>
              </a:pPr>
              <a:r>
                <a:rPr lang="en-US" altLang="ko-KR" sz="1100" b="0" i="1" dirty="0" smtClean="0">
                  <a:solidFill>
                    <a:srgbClr val="AE4845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Times New Roman" panose="02020603050405020304" pitchFamily="18" charset="0"/>
                </a:rPr>
                <a:t>D-1</a:t>
              </a:r>
              <a:endParaRPr lang="ko-KR" altLang="en-US" sz="1100" b="0" i="1" dirty="0">
                <a:solidFill>
                  <a:srgbClr val="AE484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461910" y="4717864"/>
              <a:ext cx="133350" cy="1653269"/>
              <a:chOff x="2461910" y="4717864"/>
              <a:chExt cx="133350" cy="1653269"/>
            </a:xfrm>
          </p:grpSpPr>
          <p:sp>
            <p:nvSpPr>
              <p:cNvPr id="65" name="Line 299"/>
              <p:cNvSpPr>
                <a:spLocks noChangeShapeType="1"/>
              </p:cNvSpPr>
              <p:nvPr/>
            </p:nvSpPr>
            <p:spPr bwMode="gray">
              <a:xfrm rot="16200000">
                <a:off x="1697969" y="5544499"/>
                <a:ext cx="1653269" cy="0"/>
              </a:xfrm>
              <a:prstGeom prst="line">
                <a:avLst/>
              </a:prstGeom>
              <a:noFill/>
              <a:ln w="9525">
                <a:solidFill>
                  <a:srgbClr val="0091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66" name="Group 388"/>
              <p:cNvGrpSpPr>
                <a:grpSpLocks/>
              </p:cNvGrpSpPr>
              <p:nvPr/>
            </p:nvGrpSpPr>
            <p:grpSpPr bwMode="auto">
              <a:xfrm rot="16200000">
                <a:off x="2463497" y="5529547"/>
                <a:ext cx="130175" cy="133350"/>
                <a:chOff x="519" y="3112"/>
                <a:chExt cx="132" cy="134"/>
              </a:xfrm>
            </p:grpSpPr>
            <p:sp>
              <p:nvSpPr>
                <p:cNvPr id="67" name="Oval 382"/>
                <p:cNvSpPr>
                  <a:spLocks noChangeArrowheads="1"/>
                </p:cNvSpPr>
                <p:nvPr/>
              </p:nvSpPr>
              <p:spPr bwMode="auto">
                <a:xfrm>
                  <a:off x="519" y="3112"/>
                  <a:ext cx="132" cy="134"/>
                </a:xfrm>
                <a:prstGeom prst="ellipse">
                  <a:avLst/>
                </a:prstGeom>
                <a:solidFill>
                  <a:srgbClr val="64B4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10000"/>
                    </a:lnSpc>
                  </a:pPr>
                  <a:endParaRPr kumimoji="0" lang="ko-KR" altLang="en-US" sz="10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68" name="Freeform 386"/>
                <p:cNvSpPr>
                  <a:spLocks/>
                </p:cNvSpPr>
                <p:nvPr/>
              </p:nvSpPr>
              <p:spPr bwMode="auto">
                <a:xfrm rot="5400000">
                  <a:off x="551" y="3139"/>
                  <a:ext cx="68" cy="88"/>
                </a:xfrm>
                <a:custGeom>
                  <a:avLst/>
                  <a:gdLst>
                    <a:gd name="T0" fmla="*/ 0 w 246"/>
                    <a:gd name="T1" fmla="*/ 0 h 374"/>
                    <a:gd name="T2" fmla="*/ 0 w 246"/>
                    <a:gd name="T3" fmla="*/ 0 h 374"/>
                    <a:gd name="T4" fmla="*/ 0 w 246"/>
                    <a:gd name="T5" fmla="*/ 0 h 374"/>
                    <a:gd name="T6" fmla="*/ 0 w 246"/>
                    <a:gd name="T7" fmla="*/ 0 h 374"/>
                    <a:gd name="T8" fmla="*/ 0 w 246"/>
                    <a:gd name="T9" fmla="*/ 0 h 374"/>
                    <a:gd name="T10" fmla="*/ 0 w 246"/>
                    <a:gd name="T11" fmla="*/ 0 h 374"/>
                    <a:gd name="T12" fmla="*/ 0 w 246"/>
                    <a:gd name="T13" fmla="*/ 0 h 374"/>
                    <a:gd name="T14" fmla="*/ 0 w 246"/>
                    <a:gd name="T15" fmla="*/ 0 h 374"/>
                    <a:gd name="T16" fmla="*/ 0 w 246"/>
                    <a:gd name="T17" fmla="*/ 0 h 374"/>
                    <a:gd name="T18" fmla="*/ 0 w 246"/>
                    <a:gd name="T19" fmla="*/ 0 h 374"/>
                    <a:gd name="T20" fmla="*/ 0 w 246"/>
                    <a:gd name="T21" fmla="*/ 0 h 374"/>
                    <a:gd name="T22" fmla="*/ 0 w 246"/>
                    <a:gd name="T23" fmla="*/ 0 h 374"/>
                    <a:gd name="T24" fmla="*/ 0 w 246"/>
                    <a:gd name="T25" fmla="*/ 0 h 374"/>
                    <a:gd name="T26" fmla="*/ 0 w 246"/>
                    <a:gd name="T27" fmla="*/ 0 h 374"/>
                    <a:gd name="T28" fmla="*/ 0 w 246"/>
                    <a:gd name="T29" fmla="*/ 0 h 374"/>
                    <a:gd name="T30" fmla="*/ 0 w 246"/>
                    <a:gd name="T31" fmla="*/ 0 h 374"/>
                    <a:gd name="T32" fmla="*/ 0 w 246"/>
                    <a:gd name="T33" fmla="*/ 0 h 374"/>
                    <a:gd name="T34" fmla="*/ 0 w 246"/>
                    <a:gd name="T35" fmla="*/ 0 h 374"/>
                    <a:gd name="T36" fmla="*/ 0 w 246"/>
                    <a:gd name="T37" fmla="*/ 0 h 374"/>
                    <a:gd name="T38" fmla="*/ 0 w 246"/>
                    <a:gd name="T39" fmla="*/ 0 h 374"/>
                    <a:gd name="T40" fmla="*/ 0 w 246"/>
                    <a:gd name="T41" fmla="*/ 0 h 374"/>
                    <a:gd name="T42" fmla="*/ 0 w 246"/>
                    <a:gd name="T43" fmla="*/ 0 h 374"/>
                    <a:gd name="T44" fmla="*/ 0 w 246"/>
                    <a:gd name="T45" fmla="*/ 0 h 374"/>
                    <a:gd name="T46" fmla="*/ 0 w 246"/>
                    <a:gd name="T47" fmla="*/ 0 h 374"/>
                    <a:gd name="T48" fmla="*/ 0 w 246"/>
                    <a:gd name="T49" fmla="*/ 0 h 374"/>
                    <a:gd name="T50" fmla="*/ 0 w 246"/>
                    <a:gd name="T51" fmla="*/ 0 h 374"/>
                    <a:gd name="T52" fmla="*/ 0 w 246"/>
                    <a:gd name="T53" fmla="*/ 0 h 374"/>
                    <a:gd name="T54" fmla="*/ 0 w 246"/>
                    <a:gd name="T55" fmla="*/ 0 h 374"/>
                    <a:gd name="T56" fmla="*/ 0 w 246"/>
                    <a:gd name="T57" fmla="*/ 0 h 374"/>
                    <a:gd name="T58" fmla="*/ 0 w 246"/>
                    <a:gd name="T59" fmla="*/ 0 h 374"/>
                    <a:gd name="T60" fmla="*/ 0 w 246"/>
                    <a:gd name="T61" fmla="*/ 0 h 374"/>
                    <a:gd name="T62" fmla="*/ 0 w 246"/>
                    <a:gd name="T63" fmla="*/ 0 h 374"/>
                    <a:gd name="T64" fmla="*/ 0 w 246"/>
                    <a:gd name="T65" fmla="*/ 0 h 374"/>
                    <a:gd name="T66" fmla="*/ 0 w 246"/>
                    <a:gd name="T67" fmla="*/ 0 h 374"/>
                    <a:gd name="T68" fmla="*/ 0 w 246"/>
                    <a:gd name="T69" fmla="*/ 0 h 374"/>
                    <a:gd name="T70" fmla="*/ 0 w 246"/>
                    <a:gd name="T71" fmla="*/ 0 h 374"/>
                    <a:gd name="T72" fmla="*/ 0 w 246"/>
                    <a:gd name="T73" fmla="*/ 0 h 374"/>
                    <a:gd name="T74" fmla="*/ 0 w 246"/>
                    <a:gd name="T75" fmla="*/ 0 h 374"/>
                    <a:gd name="T76" fmla="*/ 0 w 246"/>
                    <a:gd name="T77" fmla="*/ 0 h 374"/>
                    <a:gd name="T78" fmla="*/ 0 w 246"/>
                    <a:gd name="T79" fmla="*/ 0 h 374"/>
                    <a:gd name="T80" fmla="*/ 0 w 246"/>
                    <a:gd name="T81" fmla="*/ 0 h 374"/>
                    <a:gd name="T82" fmla="*/ 0 w 246"/>
                    <a:gd name="T83" fmla="*/ 0 h 374"/>
                    <a:gd name="T84" fmla="*/ 0 w 246"/>
                    <a:gd name="T85" fmla="*/ 0 h 374"/>
                    <a:gd name="T86" fmla="*/ 0 w 246"/>
                    <a:gd name="T87" fmla="*/ 0 h 374"/>
                    <a:gd name="T88" fmla="*/ 0 w 246"/>
                    <a:gd name="T89" fmla="*/ 0 h 374"/>
                    <a:gd name="T90" fmla="*/ 0 w 246"/>
                    <a:gd name="T91" fmla="*/ 0 h 374"/>
                    <a:gd name="T92" fmla="*/ 0 w 246"/>
                    <a:gd name="T93" fmla="*/ 0 h 374"/>
                    <a:gd name="T94" fmla="*/ 0 w 246"/>
                    <a:gd name="T95" fmla="*/ 0 h 374"/>
                    <a:gd name="T96" fmla="*/ 0 w 246"/>
                    <a:gd name="T97" fmla="*/ 0 h 374"/>
                    <a:gd name="T98" fmla="*/ 0 w 246"/>
                    <a:gd name="T99" fmla="*/ 0 h 374"/>
                    <a:gd name="T100" fmla="*/ 0 w 246"/>
                    <a:gd name="T101" fmla="*/ 0 h 374"/>
                    <a:gd name="T102" fmla="*/ 0 w 246"/>
                    <a:gd name="T103" fmla="*/ 0 h 374"/>
                    <a:gd name="T104" fmla="*/ 0 w 246"/>
                    <a:gd name="T105" fmla="*/ 0 h 37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246"/>
                    <a:gd name="T160" fmla="*/ 0 h 374"/>
                    <a:gd name="T161" fmla="*/ 246 w 246"/>
                    <a:gd name="T162" fmla="*/ 374 h 374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246" h="374">
                      <a:moveTo>
                        <a:pt x="44" y="374"/>
                      </a:moveTo>
                      <a:lnTo>
                        <a:pt x="44" y="374"/>
                      </a:lnTo>
                      <a:lnTo>
                        <a:pt x="36" y="374"/>
                      </a:lnTo>
                      <a:lnTo>
                        <a:pt x="30" y="372"/>
                      </a:lnTo>
                      <a:lnTo>
                        <a:pt x="22" y="368"/>
                      </a:lnTo>
                      <a:lnTo>
                        <a:pt x="16" y="362"/>
                      </a:lnTo>
                      <a:lnTo>
                        <a:pt x="10" y="356"/>
                      </a:lnTo>
                      <a:lnTo>
                        <a:pt x="8" y="350"/>
                      </a:lnTo>
                      <a:lnTo>
                        <a:pt x="6" y="342"/>
                      </a:lnTo>
                      <a:lnTo>
                        <a:pt x="4" y="334"/>
                      </a:lnTo>
                      <a:lnTo>
                        <a:pt x="6" y="326"/>
                      </a:lnTo>
                      <a:lnTo>
                        <a:pt x="8" y="318"/>
                      </a:lnTo>
                      <a:lnTo>
                        <a:pt x="12" y="312"/>
                      </a:lnTo>
                      <a:lnTo>
                        <a:pt x="18" y="306"/>
                      </a:lnTo>
                      <a:lnTo>
                        <a:pt x="146" y="184"/>
                      </a:lnTo>
                      <a:lnTo>
                        <a:pt x="14" y="70"/>
                      </a:lnTo>
                      <a:lnTo>
                        <a:pt x="8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8" y="12"/>
                      </a:lnTo>
                      <a:lnTo>
                        <a:pt x="14" y="8"/>
                      </a:lnTo>
                      <a:lnTo>
                        <a:pt x="22" y="4"/>
                      </a:lnTo>
                      <a:lnTo>
                        <a:pt x="28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58" y="4"/>
                      </a:lnTo>
                      <a:lnTo>
                        <a:pt x="66" y="8"/>
                      </a:lnTo>
                      <a:lnTo>
                        <a:pt x="232" y="152"/>
                      </a:lnTo>
                      <a:lnTo>
                        <a:pt x="238" y="158"/>
                      </a:lnTo>
                      <a:lnTo>
                        <a:pt x="242" y="164"/>
                      </a:lnTo>
                      <a:lnTo>
                        <a:pt x="244" y="172"/>
                      </a:lnTo>
                      <a:lnTo>
                        <a:pt x="246" y="180"/>
                      </a:lnTo>
                      <a:lnTo>
                        <a:pt x="246" y="188"/>
                      </a:lnTo>
                      <a:lnTo>
                        <a:pt x="242" y="196"/>
                      </a:lnTo>
                      <a:lnTo>
                        <a:pt x="240" y="204"/>
                      </a:lnTo>
                      <a:lnTo>
                        <a:pt x="234" y="210"/>
                      </a:lnTo>
                      <a:lnTo>
                        <a:pt x="72" y="364"/>
                      </a:lnTo>
                      <a:lnTo>
                        <a:pt x="66" y="368"/>
                      </a:lnTo>
                      <a:lnTo>
                        <a:pt x="60" y="372"/>
                      </a:lnTo>
                      <a:lnTo>
                        <a:pt x="52" y="374"/>
                      </a:lnTo>
                      <a:lnTo>
                        <a:pt x="44" y="3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ko-KR" altLang="en-US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  <p:grpSp>
          <p:nvGrpSpPr>
            <p:cNvPr id="60" name="그룹 59"/>
            <p:cNvGrpSpPr/>
            <p:nvPr/>
          </p:nvGrpSpPr>
          <p:grpSpPr>
            <a:xfrm>
              <a:off x="4199467" y="4717864"/>
              <a:ext cx="133350" cy="1653269"/>
              <a:chOff x="2461910" y="4717864"/>
              <a:chExt cx="133350" cy="1653269"/>
            </a:xfrm>
          </p:grpSpPr>
          <p:sp>
            <p:nvSpPr>
              <p:cNvPr id="61" name="Line 299"/>
              <p:cNvSpPr>
                <a:spLocks noChangeShapeType="1"/>
              </p:cNvSpPr>
              <p:nvPr/>
            </p:nvSpPr>
            <p:spPr bwMode="gray">
              <a:xfrm rot="16200000">
                <a:off x="1697969" y="5544499"/>
                <a:ext cx="1653269" cy="0"/>
              </a:xfrm>
              <a:prstGeom prst="line">
                <a:avLst/>
              </a:prstGeom>
              <a:noFill/>
              <a:ln w="9525">
                <a:solidFill>
                  <a:srgbClr val="0091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ko-KR" altLang="en-US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  <p:grpSp>
            <p:nvGrpSpPr>
              <p:cNvPr id="62" name="Group 388"/>
              <p:cNvGrpSpPr>
                <a:grpSpLocks/>
              </p:cNvGrpSpPr>
              <p:nvPr/>
            </p:nvGrpSpPr>
            <p:grpSpPr bwMode="auto">
              <a:xfrm rot="16200000">
                <a:off x="2463497" y="5529547"/>
                <a:ext cx="130175" cy="133350"/>
                <a:chOff x="519" y="3112"/>
                <a:chExt cx="132" cy="134"/>
              </a:xfrm>
            </p:grpSpPr>
            <p:sp>
              <p:nvSpPr>
                <p:cNvPr id="63" name="Oval 382"/>
                <p:cNvSpPr>
                  <a:spLocks noChangeArrowheads="1"/>
                </p:cNvSpPr>
                <p:nvPr/>
              </p:nvSpPr>
              <p:spPr bwMode="auto">
                <a:xfrm>
                  <a:off x="519" y="3112"/>
                  <a:ext cx="132" cy="134"/>
                </a:xfrm>
                <a:prstGeom prst="ellipse">
                  <a:avLst/>
                </a:prstGeom>
                <a:solidFill>
                  <a:srgbClr val="64B4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>
                    <a:lnSpc>
                      <a:spcPct val="110000"/>
                    </a:lnSpc>
                  </a:pPr>
                  <a:endParaRPr kumimoji="0" lang="ko-KR" altLang="en-US" sz="10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64" name="Freeform 386"/>
                <p:cNvSpPr>
                  <a:spLocks/>
                </p:cNvSpPr>
                <p:nvPr/>
              </p:nvSpPr>
              <p:spPr bwMode="auto">
                <a:xfrm rot="5400000">
                  <a:off x="551" y="3139"/>
                  <a:ext cx="68" cy="88"/>
                </a:xfrm>
                <a:custGeom>
                  <a:avLst/>
                  <a:gdLst>
                    <a:gd name="T0" fmla="*/ 0 w 246"/>
                    <a:gd name="T1" fmla="*/ 0 h 374"/>
                    <a:gd name="T2" fmla="*/ 0 w 246"/>
                    <a:gd name="T3" fmla="*/ 0 h 374"/>
                    <a:gd name="T4" fmla="*/ 0 w 246"/>
                    <a:gd name="T5" fmla="*/ 0 h 374"/>
                    <a:gd name="T6" fmla="*/ 0 w 246"/>
                    <a:gd name="T7" fmla="*/ 0 h 374"/>
                    <a:gd name="T8" fmla="*/ 0 w 246"/>
                    <a:gd name="T9" fmla="*/ 0 h 374"/>
                    <a:gd name="T10" fmla="*/ 0 w 246"/>
                    <a:gd name="T11" fmla="*/ 0 h 374"/>
                    <a:gd name="T12" fmla="*/ 0 w 246"/>
                    <a:gd name="T13" fmla="*/ 0 h 374"/>
                    <a:gd name="T14" fmla="*/ 0 w 246"/>
                    <a:gd name="T15" fmla="*/ 0 h 374"/>
                    <a:gd name="T16" fmla="*/ 0 w 246"/>
                    <a:gd name="T17" fmla="*/ 0 h 374"/>
                    <a:gd name="T18" fmla="*/ 0 w 246"/>
                    <a:gd name="T19" fmla="*/ 0 h 374"/>
                    <a:gd name="T20" fmla="*/ 0 w 246"/>
                    <a:gd name="T21" fmla="*/ 0 h 374"/>
                    <a:gd name="T22" fmla="*/ 0 w 246"/>
                    <a:gd name="T23" fmla="*/ 0 h 374"/>
                    <a:gd name="T24" fmla="*/ 0 w 246"/>
                    <a:gd name="T25" fmla="*/ 0 h 374"/>
                    <a:gd name="T26" fmla="*/ 0 w 246"/>
                    <a:gd name="T27" fmla="*/ 0 h 374"/>
                    <a:gd name="T28" fmla="*/ 0 w 246"/>
                    <a:gd name="T29" fmla="*/ 0 h 374"/>
                    <a:gd name="T30" fmla="*/ 0 w 246"/>
                    <a:gd name="T31" fmla="*/ 0 h 374"/>
                    <a:gd name="T32" fmla="*/ 0 w 246"/>
                    <a:gd name="T33" fmla="*/ 0 h 374"/>
                    <a:gd name="T34" fmla="*/ 0 w 246"/>
                    <a:gd name="T35" fmla="*/ 0 h 374"/>
                    <a:gd name="T36" fmla="*/ 0 w 246"/>
                    <a:gd name="T37" fmla="*/ 0 h 374"/>
                    <a:gd name="T38" fmla="*/ 0 w 246"/>
                    <a:gd name="T39" fmla="*/ 0 h 374"/>
                    <a:gd name="T40" fmla="*/ 0 w 246"/>
                    <a:gd name="T41" fmla="*/ 0 h 374"/>
                    <a:gd name="T42" fmla="*/ 0 w 246"/>
                    <a:gd name="T43" fmla="*/ 0 h 374"/>
                    <a:gd name="T44" fmla="*/ 0 w 246"/>
                    <a:gd name="T45" fmla="*/ 0 h 374"/>
                    <a:gd name="T46" fmla="*/ 0 w 246"/>
                    <a:gd name="T47" fmla="*/ 0 h 374"/>
                    <a:gd name="T48" fmla="*/ 0 w 246"/>
                    <a:gd name="T49" fmla="*/ 0 h 374"/>
                    <a:gd name="T50" fmla="*/ 0 w 246"/>
                    <a:gd name="T51" fmla="*/ 0 h 374"/>
                    <a:gd name="T52" fmla="*/ 0 w 246"/>
                    <a:gd name="T53" fmla="*/ 0 h 374"/>
                    <a:gd name="T54" fmla="*/ 0 w 246"/>
                    <a:gd name="T55" fmla="*/ 0 h 374"/>
                    <a:gd name="T56" fmla="*/ 0 w 246"/>
                    <a:gd name="T57" fmla="*/ 0 h 374"/>
                    <a:gd name="T58" fmla="*/ 0 w 246"/>
                    <a:gd name="T59" fmla="*/ 0 h 374"/>
                    <a:gd name="T60" fmla="*/ 0 w 246"/>
                    <a:gd name="T61" fmla="*/ 0 h 374"/>
                    <a:gd name="T62" fmla="*/ 0 w 246"/>
                    <a:gd name="T63" fmla="*/ 0 h 374"/>
                    <a:gd name="T64" fmla="*/ 0 w 246"/>
                    <a:gd name="T65" fmla="*/ 0 h 374"/>
                    <a:gd name="T66" fmla="*/ 0 w 246"/>
                    <a:gd name="T67" fmla="*/ 0 h 374"/>
                    <a:gd name="T68" fmla="*/ 0 w 246"/>
                    <a:gd name="T69" fmla="*/ 0 h 374"/>
                    <a:gd name="T70" fmla="*/ 0 w 246"/>
                    <a:gd name="T71" fmla="*/ 0 h 374"/>
                    <a:gd name="T72" fmla="*/ 0 w 246"/>
                    <a:gd name="T73" fmla="*/ 0 h 374"/>
                    <a:gd name="T74" fmla="*/ 0 w 246"/>
                    <a:gd name="T75" fmla="*/ 0 h 374"/>
                    <a:gd name="T76" fmla="*/ 0 w 246"/>
                    <a:gd name="T77" fmla="*/ 0 h 374"/>
                    <a:gd name="T78" fmla="*/ 0 w 246"/>
                    <a:gd name="T79" fmla="*/ 0 h 374"/>
                    <a:gd name="T80" fmla="*/ 0 w 246"/>
                    <a:gd name="T81" fmla="*/ 0 h 374"/>
                    <a:gd name="T82" fmla="*/ 0 w 246"/>
                    <a:gd name="T83" fmla="*/ 0 h 374"/>
                    <a:gd name="T84" fmla="*/ 0 w 246"/>
                    <a:gd name="T85" fmla="*/ 0 h 374"/>
                    <a:gd name="T86" fmla="*/ 0 w 246"/>
                    <a:gd name="T87" fmla="*/ 0 h 374"/>
                    <a:gd name="T88" fmla="*/ 0 w 246"/>
                    <a:gd name="T89" fmla="*/ 0 h 374"/>
                    <a:gd name="T90" fmla="*/ 0 w 246"/>
                    <a:gd name="T91" fmla="*/ 0 h 374"/>
                    <a:gd name="T92" fmla="*/ 0 w 246"/>
                    <a:gd name="T93" fmla="*/ 0 h 374"/>
                    <a:gd name="T94" fmla="*/ 0 w 246"/>
                    <a:gd name="T95" fmla="*/ 0 h 374"/>
                    <a:gd name="T96" fmla="*/ 0 w 246"/>
                    <a:gd name="T97" fmla="*/ 0 h 374"/>
                    <a:gd name="T98" fmla="*/ 0 w 246"/>
                    <a:gd name="T99" fmla="*/ 0 h 374"/>
                    <a:gd name="T100" fmla="*/ 0 w 246"/>
                    <a:gd name="T101" fmla="*/ 0 h 374"/>
                    <a:gd name="T102" fmla="*/ 0 w 246"/>
                    <a:gd name="T103" fmla="*/ 0 h 374"/>
                    <a:gd name="T104" fmla="*/ 0 w 246"/>
                    <a:gd name="T105" fmla="*/ 0 h 37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246"/>
                    <a:gd name="T160" fmla="*/ 0 h 374"/>
                    <a:gd name="T161" fmla="*/ 246 w 246"/>
                    <a:gd name="T162" fmla="*/ 374 h 374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246" h="374">
                      <a:moveTo>
                        <a:pt x="44" y="374"/>
                      </a:moveTo>
                      <a:lnTo>
                        <a:pt x="44" y="374"/>
                      </a:lnTo>
                      <a:lnTo>
                        <a:pt x="36" y="374"/>
                      </a:lnTo>
                      <a:lnTo>
                        <a:pt x="30" y="372"/>
                      </a:lnTo>
                      <a:lnTo>
                        <a:pt x="22" y="368"/>
                      </a:lnTo>
                      <a:lnTo>
                        <a:pt x="16" y="362"/>
                      </a:lnTo>
                      <a:lnTo>
                        <a:pt x="10" y="356"/>
                      </a:lnTo>
                      <a:lnTo>
                        <a:pt x="8" y="350"/>
                      </a:lnTo>
                      <a:lnTo>
                        <a:pt x="6" y="342"/>
                      </a:lnTo>
                      <a:lnTo>
                        <a:pt x="4" y="334"/>
                      </a:lnTo>
                      <a:lnTo>
                        <a:pt x="6" y="326"/>
                      </a:lnTo>
                      <a:lnTo>
                        <a:pt x="8" y="318"/>
                      </a:lnTo>
                      <a:lnTo>
                        <a:pt x="12" y="312"/>
                      </a:lnTo>
                      <a:lnTo>
                        <a:pt x="18" y="306"/>
                      </a:lnTo>
                      <a:lnTo>
                        <a:pt x="146" y="184"/>
                      </a:lnTo>
                      <a:lnTo>
                        <a:pt x="14" y="70"/>
                      </a:lnTo>
                      <a:lnTo>
                        <a:pt x="8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8" y="12"/>
                      </a:lnTo>
                      <a:lnTo>
                        <a:pt x="14" y="8"/>
                      </a:lnTo>
                      <a:lnTo>
                        <a:pt x="22" y="4"/>
                      </a:lnTo>
                      <a:lnTo>
                        <a:pt x="28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58" y="4"/>
                      </a:lnTo>
                      <a:lnTo>
                        <a:pt x="66" y="8"/>
                      </a:lnTo>
                      <a:lnTo>
                        <a:pt x="232" y="152"/>
                      </a:lnTo>
                      <a:lnTo>
                        <a:pt x="238" y="158"/>
                      </a:lnTo>
                      <a:lnTo>
                        <a:pt x="242" y="164"/>
                      </a:lnTo>
                      <a:lnTo>
                        <a:pt x="244" y="172"/>
                      </a:lnTo>
                      <a:lnTo>
                        <a:pt x="246" y="180"/>
                      </a:lnTo>
                      <a:lnTo>
                        <a:pt x="246" y="188"/>
                      </a:lnTo>
                      <a:lnTo>
                        <a:pt x="242" y="196"/>
                      </a:lnTo>
                      <a:lnTo>
                        <a:pt x="240" y="204"/>
                      </a:lnTo>
                      <a:lnTo>
                        <a:pt x="234" y="210"/>
                      </a:lnTo>
                      <a:lnTo>
                        <a:pt x="72" y="364"/>
                      </a:lnTo>
                      <a:lnTo>
                        <a:pt x="66" y="368"/>
                      </a:lnTo>
                      <a:lnTo>
                        <a:pt x="60" y="372"/>
                      </a:lnTo>
                      <a:lnTo>
                        <a:pt x="52" y="374"/>
                      </a:lnTo>
                      <a:lnTo>
                        <a:pt x="44" y="37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ko-KR" altLang="en-US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</p:grp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E6D6BB3F-DAEE-46F7-8354-F2A09E087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487" y="2573308"/>
            <a:ext cx="318769" cy="318769"/>
          </a:xfrm>
          <a:prstGeom prst="rect">
            <a:avLst/>
          </a:prstGeom>
        </p:spPr>
      </p:pic>
      <p:sp>
        <p:nvSpPr>
          <p:cNvPr id="73" name="Rectangle 262"/>
          <p:cNvSpPr>
            <a:spLocks noChangeArrowheads="1"/>
          </p:cNvSpPr>
          <p:nvPr/>
        </p:nvSpPr>
        <p:spPr bwMode="auto">
          <a:xfrm>
            <a:off x="7360248" y="2573308"/>
            <a:ext cx="2208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90000"/>
              </a:spcBef>
              <a:buClr>
                <a:srgbClr val="969696"/>
              </a:buClr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메인 화면의 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‘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오늘의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할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일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’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에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기일 도래 예정의 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CTR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미확인 건수를 표시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113487" y="3356992"/>
            <a:ext cx="2454781" cy="677108"/>
            <a:chOff x="7113487" y="3796008"/>
            <a:chExt cx="2454781" cy="677108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CE68769D-7128-4807-88C2-CCBF74A3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13487" y="3796008"/>
              <a:ext cx="318769" cy="318769"/>
            </a:xfrm>
            <a:prstGeom prst="rect">
              <a:avLst/>
            </a:prstGeom>
          </p:spPr>
        </p:pic>
        <p:sp>
          <p:nvSpPr>
            <p:cNvPr id="76" name="Rectangle 262"/>
            <p:cNvSpPr>
              <a:spLocks noChangeArrowheads="1"/>
            </p:cNvSpPr>
            <p:nvPr/>
          </p:nvSpPr>
          <p:spPr bwMode="auto">
            <a:xfrm>
              <a:off x="7360248" y="3796008"/>
              <a:ext cx="2208020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85725" indent="-85725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eaLnBrk="1" hangingPunct="1">
                <a:lnSpc>
                  <a:spcPct val="110000"/>
                </a:lnSpc>
                <a:spcBef>
                  <a:spcPct val="90000"/>
                </a:spcBef>
                <a:buClr>
                  <a:srgbClr val="969696"/>
                </a:buClr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기일 잔여 시점에 따라서 메일</a:t>
              </a:r>
              <a:r>
                <a:rPr lang="en-US" altLang="ko-KR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메신저</a:t>
              </a:r>
              <a:r>
                <a:rPr lang="en-US" altLang="ko-KR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, SMS </a:t>
              </a:r>
              <a:r>
                <a: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알림 </a:t>
              </a:r>
              <a:r>
                <a:rPr lang="en-US" altLang="ko-KR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(ex. D-10/D-5/D-1)</a:t>
              </a:r>
              <a:br>
                <a:rPr lang="en-US" altLang="ko-KR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</a:br>
              <a:r>
                <a:rPr lang="en-US" altLang="ko-KR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  - </a:t>
              </a:r>
              <a:r>
                <a: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상세 알림 방식은 고객사의 인프라와 </a:t>
              </a:r>
              <a:br>
                <a: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    현행 시스템을 분석하여 결정</a:t>
              </a: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FB38E40C-4F93-4E56-877A-C28EC1FFA5A5}" type="slidenum">
              <a:rPr altLang="ko-KR" smtClean="0">
                <a:solidFill>
                  <a:srgbClr val="333333"/>
                </a:solidFill>
              </a:rPr>
              <a:pPr/>
              <a:t>6</a:t>
            </a:fld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2.2.2 CTR </a:t>
            </a:r>
            <a:r>
              <a:rPr lang="ko-KR" altLang="en-US" dirty="0"/>
              <a:t>보고서 유효성 검증 기능 강화</a:t>
            </a:r>
          </a:p>
        </p:txBody>
      </p:sp>
      <p:sp>
        <p:nvSpPr>
          <p:cNvPr id="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제안 및 지원 사항</a:t>
            </a:r>
          </a:p>
        </p:txBody>
      </p:sp>
      <p:sp>
        <p:nvSpPr>
          <p:cNvPr id="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350999"/>
            <a:ext cx="9414524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유효성 검증 프로그램을 수행하여 고액현금거래 보고의 오류를 미연에 방지합니다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9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보고서 유효성 검증 기능 강화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2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5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5090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2.2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제안사의 유용한 기능 제안</a:t>
            </a:r>
          </a:p>
        </p:txBody>
      </p:sp>
      <p:sp>
        <p:nvSpPr>
          <p:cNvPr id="16" name="양쪽 모서리가 둥근 사각형 521">
            <a:extLst>
              <a:ext uri="{FF2B5EF4-FFF2-40B4-BE49-F238E27FC236}">
                <a16:creationId xmlns:a16="http://schemas.microsoft.com/office/drawing/2014/main" id="{1D5E882C-61DA-4E5B-9E75-1D8CD7AD4BC4}"/>
              </a:ext>
            </a:extLst>
          </p:cNvPr>
          <p:cNvSpPr/>
          <p:nvPr/>
        </p:nvSpPr>
        <p:spPr>
          <a:xfrm>
            <a:off x="263699" y="2089423"/>
            <a:ext cx="6696000" cy="4399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0E8524-AC0C-463B-8931-3569A2C14623}"/>
              </a:ext>
            </a:extLst>
          </p:cNvPr>
          <p:cNvGrpSpPr/>
          <p:nvPr/>
        </p:nvGrpSpPr>
        <p:grpSpPr>
          <a:xfrm>
            <a:off x="6955778" y="2069250"/>
            <a:ext cx="2717684" cy="4420090"/>
            <a:chOff x="6951840" y="1844822"/>
            <a:chExt cx="2717684" cy="442009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32A5FE-031B-485A-A309-BE2A0750944F}"/>
                </a:ext>
              </a:extLst>
            </p:cNvPr>
            <p:cNvSpPr/>
            <p:nvPr/>
          </p:nvSpPr>
          <p:spPr>
            <a:xfrm>
              <a:off x="6951840" y="1844822"/>
              <a:ext cx="2717340" cy="4420090"/>
            </a:xfrm>
            <a:prstGeom prst="rect">
              <a:avLst/>
            </a:prstGeom>
            <a:solidFill>
              <a:srgbClr val="ECF7FE"/>
            </a:solidFill>
            <a:ln w="12700">
              <a:solidFill>
                <a:srgbClr val="7C8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F28A4B1-C03E-420A-AAB1-A57E91C95B98}"/>
                </a:ext>
              </a:extLst>
            </p:cNvPr>
            <p:cNvGrpSpPr/>
            <p:nvPr/>
          </p:nvGrpSpPr>
          <p:grpSpPr>
            <a:xfrm>
              <a:off x="6951840" y="1844822"/>
              <a:ext cx="2717684" cy="299934"/>
              <a:chOff x="6951840" y="2030557"/>
              <a:chExt cx="2717684" cy="288032"/>
            </a:xfrm>
          </p:grpSpPr>
          <p:sp>
            <p:nvSpPr>
              <p:cNvPr id="20" name="양쪽 모서리가 둥근 사각형 517">
                <a:extLst>
                  <a:ext uri="{FF2B5EF4-FFF2-40B4-BE49-F238E27FC236}">
                    <a16:creationId xmlns:a16="http://schemas.microsoft.com/office/drawing/2014/main" id="{3E3D28BE-959C-480B-8AD1-3B8A1BB208AE}"/>
                  </a:ext>
                </a:extLst>
              </p:cNvPr>
              <p:cNvSpPr/>
              <p:nvPr/>
            </p:nvSpPr>
            <p:spPr>
              <a:xfrm>
                <a:off x="6951840" y="2030557"/>
                <a:ext cx="2717340" cy="288032"/>
              </a:xfrm>
              <a:prstGeom prst="rect">
                <a:avLst/>
              </a:prstGeom>
              <a:solidFill>
                <a:srgbClr val="005E9E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vert="horz" lIns="0" tIns="0" rIns="0" bIns="0" anchor="ctr" anchorCtr="0"/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구현 방안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1" name="양쪽 모서리가 둥근 사각형 517">
                <a:extLst>
                  <a:ext uri="{FF2B5EF4-FFF2-40B4-BE49-F238E27FC236}">
                    <a16:creationId xmlns:a16="http://schemas.microsoft.com/office/drawing/2014/main" id="{44EC17C8-AF98-4F87-8AE2-101CBA21F03A}"/>
                  </a:ext>
                </a:extLst>
              </p:cNvPr>
              <p:cNvSpPr/>
              <p:nvPr/>
            </p:nvSpPr>
            <p:spPr>
              <a:xfrm>
                <a:off x="6951882" y="2030561"/>
                <a:ext cx="2717642" cy="144016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E6D6BB3F-DAEE-46F7-8354-F2A09E08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87" y="2573308"/>
            <a:ext cx="318769" cy="318769"/>
          </a:xfrm>
          <a:prstGeom prst="rect">
            <a:avLst/>
          </a:prstGeom>
        </p:spPr>
      </p:pic>
      <p:sp>
        <p:nvSpPr>
          <p:cNvPr id="59" name="Rectangle 262"/>
          <p:cNvSpPr>
            <a:spLocks noChangeArrowheads="1"/>
          </p:cNvSpPr>
          <p:nvPr/>
        </p:nvSpPr>
        <p:spPr bwMode="auto">
          <a:xfrm>
            <a:off x="7360248" y="2573308"/>
            <a:ext cx="220802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90000"/>
              </a:spcBef>
              <a:buClr>
                <a:srgbClr val="969696"/>
              </a:buClr>
              <a:buSzPct val="80000"/>
            </a:pP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CTR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보고서에 대한 승인처리 완료된 건을 대상으로 유효성 검증을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수행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필수 항목 체크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-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주민번호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사업자번호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법인번호 등 </a:t>
            </a: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</a:br>
            <a:r>
              <a:rPr lang="en-US" altLang="ko-KR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   </a:t>
            </a:r>
            <a:r>
              <a:rPr lang="ko-KR" altLang="en-US" sz="100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유효성 체크 등</a:t>
            </a:r>
            <a:endParaRPr lang="ko-KR" altLang="en-US" sz="100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Arial" panose="020B0604020202020204" pitchFamily="34" charset="0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113487" y="3645024"/>
            <a:ext cx="2454781" cy="318769"/>
            <a:chOff x="7113487" y="3796008"/>
            <a:chExt cx="2454781" cy="318769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E68769D-7128-4807-88C2-CCBF74A3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3487" y="3796008"/>
              <a:ext cx="318769" cy="318769"/>
            </a:xfrm>
            <a:prstGeom prst="rect">
              <a:avLst/>
            </a:prstGeom>
          </p:spPr>
        </p:pic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7360248" y="3796008"/>
              <a:ext cx="2208020" cy="1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85725" indent="-85725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eaLnBrk="1" hangingPunct="1">
                <a:lnSpc>
                  <a:spcPct val="110000"/>
                </a:lnSpc>
                <a:spcBef>
                  <a:spcPct val="90000"/>
                </a:spcBef>
                <a:buClr>
                  <a:srgbClr val="969696"/>
                </a:buClr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Arial" panose="020B0604020202020204" pitchFamily="34" charset="0"/>
                </a:rPr>
                <a:t>오류 발생 부분에 대한 수정 기능 제공</a:t>
              </a:r>
            </a:p>
          </p:txBody>
        </p:sp>
      </p:grp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41"/>
          <a:stretch/>
        </p:blipFill>
        <p:spPr bwMode="auto">
          <a:xfrm>
            <a:off x="577362" y="2464638"/>
            <a:ext cx="4564373" cy="1258800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35"/>
          <a:stretch/>
        </p:blipFill>
        <p:spPr bwMode="auto">
          <a:xfrm>
            <a:off x="2824298" y="2863352"/>
            <a:ext cx="3744520" cy="3543677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555535" y="2251498"/>
            <a:ext cx="1569472" cy="188600"/>
            <a:chOff x="307903" y="2251498"/>
            <a:chExt cx="1569472" cy="188600"/>
          </a:xfrm>
        </p:grpSpPr>
        <p:sp>
          <p:nvSpPr>
            <p:cNvPr id="66" name="Text Box 358" descr="도식1"/>
            <p:cNvSpPr>
              <a:spLocks noChangeArrowheads="1"/>
            </p:cNvSpPr>
            <p:nvPr/>
          </p:nvSpPr>
          <p:spPr bwMode="auto">
            <a:xfrm>
              <a:off x="307903" y="2251498"/>
              <a:ext cx="1569472" cy="188600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2060"/>
                </a:gs>
                <a:gs pos="100000">
                  <a:srgbClr val="0070C0"/>
                </a:gs>
              </a:gsLst>
              <a:lin ang="10800000" scaled="1"/>
              <a:tileRect/>
            </a:gradFill>
            <a:ln w="12700" cap="rnd" cmpd="sng">
              <a:noFill/>
              <a:prstDash val="solid"/>
              <a:headEnd type="none" w="lg" len="med"/>
              <a:tailEnd type="none" w="lg" len="med"/>
            </a:ln>
            <a:effectLst>
              <a:outerShdw blurRad="38100" dist="12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tIns="180000"/>
            <a:lstStyle/>
            <a:p>
              <a:pPr algn="ctr" latinLnBrk="0"/>
              <a:endParaRPr lang="ko-KR" altLang="en-US" sz="10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7" name="Rt40" descr="도식1"/>
            <p:cNvSpPr>
              <a:spLocks noChangeArrowheads="1"/>
            </p:cNvSpPr>
            <p:nvPr/>
          </p:nvSpPr>
          <p:spPr bwMode="auto">
            <a:xfrm>
              <a:off x="655022" y="2270677"/>
              <a:ext cx="875240" cy="153888"/>
            </a:xfrm>
            <a:prstGeom prst="rect">
              <a:avLst/>
            </a:prstGeom>
            <a:noFill/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1270"/>
              </a:sp3d>
            </a:bodyPr>
            <a:lstStyle/>
            <a:p>
              <a:pPr algn="ctr" latinLnBrk="0"/>
              <a:r>
                <a:rPr lang="en-US" altLang="ko-KR" sz="1000" dirty="0" smtClean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CTR </a:t>
              </a:r>
              <a:r>
                <a:rPr lang="ko-KR" altLang="en-US" sz="1000" dirty="0" smtClean="0">
                  <a:solidFill>
                    <a:prstClr val="whit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유효성 검증</a:t>
              </a:r>
            </a:p>
          </p:txBody>
        </p:sp>
      </p:grpSp>
      <p:pic>
        <p:nvPicPr>
          <p:cNvPr id="68" name="Picture 88" descr="예시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4948059" y="2347660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88" descr="예시"/>
          <p:cNvPicPr>
            <a:picLocks noChangeAspect="1" noChangeArrowheads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6375143" y="2757783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1886702" y="3717040"/>
            <a:ext cx="865590" cy="800308"/>
            <a:chOff x="1639070" y="3847787"/>
            <a:chExt cx="865590" cy="800308"/>
          </a:xfrm>
        </p:grpSpPr>
        <p:sp>
          <p:nvSpPr>
            <p:cNvPr id="71" name="자유형 4"/>
            <p:cNvSpPr>
              <a:spLocks/>
            </p:cNvSpPr>
            <p:nvPr/>
          </p:nvSpPr>
          <p:spPr bwMode="auto">
            <a:xfrm rot="5400000" flipV="1">
              <a:off x="1442052" y="4044805"/>
              <a:ext cx="575253" cy="181218"/>
            </a:xfrm>
            <a:prstGeom prst="rect">
              <a:avLst/>
            </a:prstGeom>
            <a:gradFill rotWithShape="1">
              <a:gsLst>
                <a:gs pos="0">
                  <a:srgbClr val="FA067C">
                    <a:alpha val="0"/>
                  </a:srgbClr>
                </a:gs>
                <a:gs pos="100000">
                  <a:srgbClr val="DF0E7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lang="ko-KR" altLang="en-US" sz="3600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2" name="자유형 5"/>
            <p:cNvSpPr>
              <a:spLocks/>
            </p:cNvSpPr>
            <p:nvPr/>
          </p:nvSpPr>
          <p:spPr bwMode="auto">
            <a:xfrm rot="5400000" flipV="1">
              <a:off x="1927326" y="4070762"/>
              <a:ext cx="289081" cy="865586"/>
            </a:xfrm>
            <a:custGeom>
              <a:avLst/>
              <a:gdLst>
                <a:gd name="T0" fmla="*/ 76200 w 354806"/>
                <a:gd name="T1" fmla="*/ 0 h 966788"/>
                <a:gd name="T2" fmla="*/ 278606 w 354806"/>
                <a:gd name="T3" fmla="*/ 202406 h 966788"/>
                <a:gd name="T4" fmla="*/ 278606 w 354806"/>
                <a:gd name="T5" fmla="*/ 788194 h 966788"/>
                <a:gd name="T6" fmla="*/ 354806 w 354806"/>
                <a:gd name="T7" fmla="*/ 788194 h 966788"/>
                <a:gd name="T8" fmla="*/ 176212 w 354806"/>
                <a:gd name="T9" fmla="*/ 966788 h 966788"/>
                <a:gd name="T10" fmla="*/ 0 w 354806"/>
                <a:gd name="T11" fmla="*/ 790576 h 966788"/>
                <a:gd name="T12" fmla="*/ 80962 w 354806"/>
                <a:gd name="T13" fmla="*/ 790576 h 966788"/>
                <a:gd name="T14" fmla="*/ 76200 w 354806"/>
                <a:gd name="T15" fmla="*/ 0 h 9667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4806" h="966788">
                  <a:moveTo>
                    <a:pt x="76200" y="0"/>
                  </a:moveTo>
                  <a:lnTo>
                    <a:pt x="278606" y="202406"/>
                  </a:lnTo>
                  <a:lnTo>
                    <a:pt x="278606" y="788194"/>
                  </a:lnTo>
                  <a:lnTo>
                    <a:pt x="354806" y="788194"/>
                  </a:lnTo>
                  <a:lnTo>
                    <a:pt x="176212" y="966788"/>
                  </a:lnTo>
                  <a:lnTo>
                    <a:pt x="0" y="790576"/>
                  </a:lnTo>
                  <a:lnTo>
                    <a:pt x="80962" y="790576"/>
                  </a:lnTo>
                  <a:cubicBezTo>
                    <a:pt x="79375" y="527051"/>
                    <a:pt x="77787" y="263525"/>
                    <a:pt x="7620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DF0E72"/>
                </a:gs>
                <a:gs pos="48000">
                  <a:srgbClr val="FA067C"/>
                </a:gs>
                <a:gs pos="100000">
                  <a:srgbClr val="DF0E7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FB38E40C-4F93-4E56-877A-C28EC1FFA5A5}" type="slidenum">
              <a:rPr altLang="ko-KR" smtClean="0">
                <a:solidFill>
                  <a:srgbClr val="333333"/>
                </a:solidFill>
              </a:rPr>
              <a:pPr/>
              <a:t>7</a:t>
            </a:fld>
            <a:endParaRPr lang="ko-KR" altLang="en-US" dirty="0">
              <a:solidFill>
                <a:srgbClr val="333333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16496" y="4468588"/>
            <a:ext cx="2865245" cy="1867916"/>
            <a:chOff x="532226" y="4468588"/>
            <a:chExt cx="2865245" cy="186791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0453" y="4662406"/>
              <a:ext cx="2857018" cy="167409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grpSp>
          <p:nvGrpSpPr>
            <p:cNvPr id="36" name="그룹 35"/>
            <p:cNvGrpSpPr/>
            <p:nvPr/>
          </p:nvGrpSpPr>
          <p:grpSpPr>
            <a:xfrm>
              <a:off x="532226" y="4468588"/>
              <a:ext cx="1569472" cy="188600"/>
              <a:chOff x="307903" y="2251498"/>
              <a:chExt cx="1569472" cy="188600"/>
            </a:xfrm>
          </p:grpSpPr>
          <p:sp>
            <p:nvSpPr>
              <p:cNvPr id="37" name="Text Box 358" descr="도식1"/>
              <p:cNvSpPr>
                <a:spLocks noChangeArrowheads="1"/>
              </p:cNvSpPr>
              <p:nvPr/>
            </p:nvSpPr>
            <p:spPr bwMode="auto">
              <a:xfrm>
                <a:off x="307903" y="2251498"/>
                <a:ext cx="1569472" cy="188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rgbClr val="002060"/>
                  </a:gs>
                  <a:gs pos="100000">
                    <a:srgbClr val="0070C0"/>
                  </a:gs>
                </a:gsLst>
                <a:lin ang="10800000" scaled="1"/>
                <a:tileRect/>
              </a:gradFill>
              <a:ln w="12700" cap="rnd" cmpd="sng">
                <a:noFill/>
                <a:prstDash val="solid"/>
                <a:headEnd type="none" w="lg" len="med"/>
                <a:tailEnd type="none" w="lg" len="med"/>
              </a:ln>
              <a:effectLst>
                <a:outerShdw blurRad="38100" dist="12700" dir="5400000" sx="99000" sy="99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tIns="180000"/>
              <a:lstStyle/>
              <a:p>
                <a:pPr algn="ctr" latinLnBrk="0"/>
                <a:endParaRPr lang="ko-KR" altLang="en-US" sz="100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8" name="Rt40" descr="도식1"/>
              <p:cNvSpPr>
                <a:spLocks noChangeArrowheads="1"/>
              </p:cNvSpPr>
              <p:nvPr/>
            </p:nvSpPr>
            <p:spPr bwMode="auto">
              <a:xfrm>
                <a:off x="663038" y="2270677"/>
                <a:ext cx="859210" cy="153888"/>
              </a:xfrm>
              <a:prstGeom prst="rect">
                <a:avLst/>
              </a:prstGeom>
              <a:noFill/>
              <a:ln w="12700" cap="rnd" cmpd="sng">
                <a:noFill/>
                <a:prstDash val="solid"/>
                <a:headEnd type="none" w="lg" len="med"/>
                <a:tailEnd type="none" w="lg" len="med"/>
              </a:ln>
              <a:effectLst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1270"/>
                </a:sp3d>
              </a:bodyPr>
              <a:lstStyle/>
              <a:p>
                <a:pPr algn="ctr" latinLnBrk="0"/>
                <a:r>
                  <a:rPr lang="ko-KR" altLang="en-US" sz="1000" dirty="0" smtClean="0">
                    <a:solidFill>
                      <a:prstClr val="white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유효성 체크 항목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3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2.2.3 CTR </a:t>
            </a:r>
            <a:r>
              <a:rPr lang="ko-KR" altLang="en-US" dirty="0"/>
              <a:t>대체 추정</a:t>
            </a:r>
            <a:r>
              <a:rPr lang="en-US" altLang="ko-KR" dirty="0"/>
              <a:t>(</a:t>
            </a:r>
            <a:r>
              <a:rPr lang="ko-KR" altLang="en-US" dirty="0"/>
              <a:t>의심</a:t>
            </a:r>
            <a:r>
              <a:rPr lang="en-US" altLang="ko-KR" dirty="0"/>
              <a:t>) </a:t>
            </a:r>
            <a:r>
              <a:rPr lang="ko-KR" altLang="en-US" dirty="0"/>
              <a:t>거래에 대한 처리</a:t>
            </a:r>
          </a:p>
        </p:txBody>
      </p:sp>
      <p:sp>
        <p:nvSpPr>
          <p:cNvPr id="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제안 및 지원 사항</a:t>
            </a:r>
          </a:p>
        </p:txBody>
      </p:sp>
      <p:sp>
        <p:nvSpPr>
          <p:cNvPr id="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350999"/>
            <a:ext cx="9414524" cy="191399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대체 처리로 의심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추정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되는 거래에 대한 표기를 통하여 고액현금거래 보고 판단에 대한 편의를 제공합니다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9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대체 추정</a:t>
              </a:r>
              <a:r>
                <a:rPr lang="en-US" altLang="ko-KR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의심</a:t>
              </a:r>
              <a:r>
                <a:rPr lang="en-US" altLang="ko-KR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) </a:t>
              </a: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거래에 대한 처리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2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5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5090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2.2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제안사의 유용한 기능 제안</a:t>
            </a:r>
          </a:p>
        </p:txBody>
      </p:sp>
      <p:sp>
        <p:nvSpPr>
          <p:cNvPr id="16" name="양쪽 모서리가 둥근 사각형 521">
            <a:extLst>
              <a:ext uri="{FF2B5EF4-FFF2-40B4-BE49-F238E27FC236}">
                <a16:creationId xmlns:a16="http://schemas.microsoft.com/office/drawing/2014/main" id="{1D5E882C-61DA-4E5B-9E75-1D8CD7AD4BC4}"/>
              </a:ext>
            </a:extLst>
          </p:cNvPr>
          <p:cNvSpPr/>
          <p:nvPr/>
        </p:nvSpPr>
        <p:spPr>
          <a:xfrm>
            <a:off x="263699" y="2089423"/>
            <a:ext cx="6696000" cy="4399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10E8524-AC0C-463B-8931-3569A2C14623}"/>
              </a:ext>
            </a:extLst>
          </p:cNvPr>
          <p:cNvGrpSpPr/>
          <p:nvPr/>
        </p:nvGrpSpPr>
        <p:grpSpPr>
          <a:xfrm>
            <a:off x="6955778" y="2069250"/>
            <a:ext cx="2717684" cy="4420090"/>
            <a:chOff x="6951840" y="1844822"/>
            <a:chExt cx="2717684" cy="442009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832A5FE-031B-485A-A309-BE2A0750944F}"/>
                </a:ext>
              </a:extLst>
            </p:cNvPr>
            <p:cNvSpPr/>
            <p:nvPr/>
          </p:nvSpPr>
          <p:spPr>
            <a:xfrm>
              <a:off x="6951840" y="1844822"/>
              <a:ext cx="2717340" cy="4420090"/>
            </a:xfrm>
            <a:prstGeom prst="rect">
              <a:avLst/>
            </a:prstGeom>
            <a:solidFill>
              <a:srgbClr val="ECF7FE"/>
            </a:solidFill>
            <a:ln w="12700">
              <a:solidFill>
                <a:srgbClr val="7C8E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F28A4B1-C03E-420A-AAB1-A57E91C95B98}"/>
                </a:ext>
              </a:extLst>
            </p:cNvPr>
            <p:cNvGrpSpPr/>
            <p:nvPr/>
          </p:nvGrpSpPr>
          <p:grpSpPr>
            <a:xfrm>
              <a:off x="6951840" y="1844822"/>
              <a:ext cx="2717684" cy="299934"/>
              <a:chOff x="6951840" y="2030557"/>
              <a:chExt cx="2717684" cy="288032"/>
            </a:xfrm>
          </p:grpSpPr>
          <p:sp>
            <p:nvSpPr>
              <p:cNvPr id="20" name="양쪽 모서리가 둥근 사각형 517">
                <a:extLst>
                  <a:ext uri="{FF2B5EF4-FFF2-40B4-BE49-F238E27FC236}">
                    <a16:creationId xmlns:a16="http://schemas.microsoft.com/office/drawing/2014/main" id="{3E3D28BE-959C-480B-8AD1-3B8A1BB208AE}"/>
                  </a:ext>
                </a:extLst>
              </p:cNvPr>
              <p:cNvSpPr/>
              <p:nvPr/>
            </p:nvSpPr>
            <p:spPr>
              <a:xfrm>
                <a:off x="6951840" y="2030557"/>
                <a:ext cx="2717340" cy="288032"/>
              </a:xfrm>
              <a:prstGeom prst="rect">
                <a:avLst/>
              </a:prstGeom>
              <a:solidFill>
                <a:srgbClr val="005E9E"/>
              </a:solidFill>
              <a:ln>
                <a:noFill/>
              </a:ln>
              <a:effectLst>
                <a:outerShdw blurRad="25400" dist="127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vert="horz" lIns="0" tIns="0" rIns="0" bIns="0" anchor="ctr" anchorCtr="0"/>
              <a:lstStyle/>
              <a:p>
                <a:pPr algn="ctr"/>
                <a:r>
                  <a:rPr lang="ko-KR" altLang="en-US" sz="1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FFFFF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구현 방안</a:t>
                </a:r>
                <a:endParaRPr lang="ko-KR" altLang="en-US" sz="1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21" name="양쪽 모서리가 둥근 사각형 517">
                <a:extLst>
                  <a:ext uri="{FF2B5EF4-FFF2-40B4-BE49-F238E27FC236}">
                    <a16:creationId xmlns:a16="http://schemas.microsoft.com/office/drawing/2014/main" id="{44EC17C8-AF98-4F87-8AE2-101CBA21F03A}"/>
                  </a:ext>
                </a:extLst>
              </p:cNvPr>
              <p:cNvSpPr/>
              <p:nvPr/>
            </p:nvSpPr>
            <p:spPr>
              <a:xfrm>
                <a:off x="6951882" y="2030561"/>
                <a:ext cx="2717642" cy="144016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lt1"/>
                  </a:solidFill>
                </a:endParaRPr>
              </a:p>
            </p:txBody>
          </p:sp>
        </p:grp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6D6BB3F-DAEE-46F7-8354-F2A09E08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87" y="2573308"/>
            <a:ext cx="318769" cy="318769"/>
          </a:xfrm>
          <a:prstGeom prst="rect">
            <a:avLst/>
          </a:prstGeom>
        </p:spPr>
      </p:pic>
      <p:sp>
        <p:nvSpPr>
          <p:cNvPr id="23" name="Rectangle 262"/>
          <p:cNvSpPr>
            <a:spLocks noChangeArrowheads="1"/>
          </p:cNvSpPr>
          <p:nvPr/>
        </p:nvSpPr>
        <p:spPr bwMode="auto">
          <a:xfrm>
            <a:off x="7360248" y="2573308"/>
            <a:ext cx="220802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ct val="90000"/>
              </a:spcBef>
              <a:buClr>
                <a:srgbClr val="969696"/>
              </a:buClr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대체 추정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의심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거래에 대한 표기</a:t>
            </a:r>
            <a:b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</a:b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- (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예시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거래 전후 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시간 내에 취급자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텔러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)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거래 금액의 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95% 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이내 입</a:t>
            </a:r>
            <a:r>
              <a:rPr lang="en-US" altLang="ko-KR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Arial" panose="020B0604020202020204" pitchFamily="34" charset="0"/>
              </a:rPr>
              <a:t>출금 거래가 발생한 경우</a:t>
            </a:r>
          </a:p>
        </p:txBody>
      </p:sp>
      <p:pic>
        <p:nvPicPr>
          <p:cNvPr id="38" name="Picture 3"/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10476" r="1002" b="1181"/>
          <a:stretch/>
        </p:blipFill>
        <p:spPr bwMode="auto">
          <a:xfrm>
            <a:off x="452499" y="2443346"/>
            <a:ext cx="6277251" cy="3816424"/>
          </a:xfrm>
          <a:prstGeom prst="rect">
            <a:avLst/>
          </a:prstGeom>
          <a:noFill/>
          <a:ln w="12700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477753" y="5177852"/>
            <a:ext cx="237562" cy="486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555075" y="3017622"/>
            <a:ext cx="360040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443588" y="2240868"/>
            <a:ext cx="1224000" cy="188600"/>
            <a:chOff x="307903" y="2251498"/>
            <a:chExt cx="1569472" cy="188600"/>
          </a:xfrm>
        </p:grpSpPr>
        <p:sp>
          <p:nvSpPr>
            <p:cNvPr id="42" name="Text Box 358" descr="도식1"/>
            <p:cNvSpPr>
              <a:spLocks noChangeArrowheads="1"/>
            </p:cNvSpPr>
            <p:nvPr/>
          </p:nvSpPr>
          <p:spPr bwMode="auto">
            <a:xfrm>
              <a:off x="307903" y="2251498"/>
              <a:ext cx="1569472" cy="188600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2060"/>
                </a:gs>
                <a:gs pos="100000">
                  <a:srgbClr val="0070C0"/>
                </a:gs>
              </a:gsLst>
              <a:lin ang="10800000" scaled="1"/>
              <a:tileRect/>
            </a:gradFill>
            <a:ln w="12700" cap="rnd" cmpd="sng">
              <a:noFill/>
              <a:prstDash val="solid"/>
              <a:headEnd type="none" w="lg" len="med"/>
              <a:tailEnd type="none" w="lg" len="med"/>
            </a:ln>
            <a:effectLst>
              <a:outerShdw blurRad="38100" dist="12700" dir="5400000" sx="99000" sy="99000" algn="t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tIns="180000"/>
            <a:lstStyle/>
            <a:p>
              <a:pPr algn="ctr" latinLnBrk="0"/>
              <a:endParaRPr lang="ko-KR" altLang="en-US" sz="10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3" name="Rt40" descr="도식1"/>
            <p:cNvSpPr>
              <a:spLocks noChangeArrowheads="1"/>
            </p:cNvSpPr>
            <p:nvPr/>
          </p:nvSpPr>
          <p:spPr bwMode="auto">
            <a:xfrm>
              <a:off x="599336" y="2270677"/>
              <a:ext cx="986616" cy="153888"/>
            </a:xfrm>
            <a:prstGeom prst="rect">
              <a:avLst/>
            </a:prstGeom>
            <a:noFill/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1270"/>
              </a:sp3d>
            </a:bodyPr>
            <a:lstStyle/>
            <a:p>
              <a:pPr algn="ctr" latinLnBrk="0"/>
              <a:r>
                <a:rPr lang="en-US" altLang="ko-KR" sz="1000" b="1" spc="-150" dirty="0" smtClean="0">
                  <a:solidFill>
                    <a:prstClr val="white"/>
                  </a:solidFill>
                  <a:latin typeface="나눔바른고딕" pitchFamily="50" charset="-127"/>
                  <a:ea typeface="나눔바른고딕" pitchFamily="50" charset="-127"/>
                </a:rPr>
                <a:t>CTR </a:t>
              </a:r>
              <a:r>
                <a:rPr lang="ko-KR" altLang="en-US" sz="1000" b="1" spc="-150" dirty="0" smtClean="0">
                  <a:solidFill>
                    <a:prstClr val="white"/>
                  </a:solidFill>
                  <a:latin typeface="나눔바른고딕" pitchFamily="50" charset="-127"/>
                  <a:ea typeface="나눔바른고딕" pitchFamily="50" charset="-127"/>
                </a:rPr>
                <a:t>점검대상 명세</a:t>
              </a:r>
            </a:p>
          </p:txBody>
        </p:sp>
      </p:grpSp>
      <p:sp>
        <p:nvSpPr>
          <p:cNvPr id="44" name="Rectangle 127"/>
          <p:cNvSpPr>
            <a:spLocks noChangeArrowheads="1"/>
          </p:cNvSpPr>
          <p:nvPr/>
        </p:nvSpPr>
        <p:spPr bwMode="gray">
          <a:xfrm>
            <a:off x="848544" y="4999630"/>
            <a:ext cx="360040" cy="79208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endParaRPr kumimoji="0"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884" y="5137115"/>
            <a:ext cx="367408" cy="22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대체</a:t>
            </a:r>
            <a:endParaRPr lang="en-US" altLang="ko-KR" sz="8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21884" y="5263742"/>
            <a:ext cx="367408" cy="224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8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대체</a:t>
            </a:r>
            <a:endParaRPr lang="en-US" altLang="ko-KR" sz="8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7" name="Picture 88" descr="예시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6392961" y="2337777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FB38E40C-4F93-4E56-877A-C28EC1FFA5A5}" type="slidenum">
              <a:rPr altLang="ko-KR" smtClean="0">
                <a:solidFill>
                  <a:srgbClr val="333333"/>
                </a:solidFill>
              </a:rPr>
              <a:pPr/>
              <a:t>8</a:t>
            </a:fld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>
            <a:extLst>
              <a:ext uri="{FF2B5EF4-FFF2-40B4-BE49-F238E27FC236}">
                <a16:creationId xmlns:a16="http://schemas.microsoft.com/office/drawing/2014/main" id="{C1CCFF57-CDCE-471A-845A-2EFA0175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2.2.4 STR </a:t>
            </a:r>
            <a:r>
              <a:rPr lang="ko-KR" altLang="en-US" dirty="0"/>
              <a:t>추출 대상자 검증 자료 제공 방법 개선</a:t>
            </a:r>
          </a:p>
        </p:txBody>
      </p:sp>
      <p:sp>
        <p:nvSpPr>
          <p:cNvPr id="4" name="Rt10">
            <a:extLst>
              <a:ext uri="{FF2B5EF4-FFF2-40B4-BE49-F238E27FC236}">
                <a16:creationId xmlns:a16="http://schemas.microsoft.com/office/drawing/2014/main" id="{E6BDB82E-19E0-4854-A5B9-C066CBD16246}"/>
              </a:ext>
            </a:extLst>
          </p:cNvPr>
          <p:cNvSpPr txBox="1">
            <a:spLocks/>
          </p:cNvSpPr>
          <p:nvPr/>
        </p:nvSpPr>
        <p:spPr bwMode="auto">
          <a:xfrm>
            <a:off x="546831" y="365086"/>
            <a:ext cx="130124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none" lIns="0" tIns="0" rIns="72000" bIns="0" rtlCol="0" anchor="t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11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D00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제안 및 지원 사항</a:t>
            </a:r>
          </a:p>
        </p:txBody>
      </p:sp>
      <p:sp>
        <p:nvSpPr>
          <p:cNvPr id="5" name="Rt5">
            <a:extLst>
              <a:ext uri="{FF2B5EF4-FFF2-40B4-BE49-F238E27FC236}">
                <a16:creationId xmlns:a16="http://schemas.microsoft.com/office/drawing/2014/main" id="{D1977CA0-3642-4E5B-9CD2-41CAA38CC5A2}"/>
              </a:ext>
            </a:extLst>
          </p:cNvPr>
          <p:cNvSpPr txBox="1">
            <a:spLocks/>
          </p:cNvSpPr>
          <p:nvPr/>
        </p:nvSpPr>
        <p:spPr bwMode="auto">
          <a:xfrm>
            <a:off x="188839" y="0"/>
            <a:ext cx="340478" cy="677108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lvl1pPr algn="l" defTabSz="935038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lang="en-US" altLang="en-US" sz="1400" b="0" kern="1200" spc="-50" baseline="0" dirty="0">
                <a:ln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  <a:lvl2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2pPr>
            <a:lvl3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3pPr>
            <a:lvl4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4pPr>
            <a:lvl5pPr algn="l" defTabSz="935038" rtl="0" eaLnBrk="0" fontAlgn="base" latinLnBrk="1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5pPr>
            <a:lvl6pPr marL="457109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6pPr>
            <a:lvl7pPr marL="914217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7pPr>
            <a:lvl8pPr marL="1371326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8pPr>
            <a:lvl9pPr marL="1828434" algn="l" defTabSz="936438" rtl="0" fontAlgn="base" latinLnBrk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굴림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4400" spc="-70" baseline="0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spc="-70" baseline="0" dirty="0">
              <a:solidFill>
                <a:srgbClr val="BD00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LcS5">
            <a:extLst>
              <a:ext uri="{FF2B5EF4-FFF2-40B4-BE49-F238E27FC236}">
                <a16:creationId xmlns:a16="http://schemas.microsoft.com/office/drawing/2014/main" id="{E9BE73A6-6FBF-4E8E-BB01-BBD63BF9F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477" y="1243567"/>
            <a:ext cx="9414524" cy="406265"/>
          </a:xfrm>
          <a:prstGeom prst="rect">
            <a:avLst/>
          </a:prstGeom>
          <a:noFill/>
          <a:ln w="1651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추출된 점검대상 거래의 대상자에 대한 위험평가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Score,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이상거래패턴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STR/CTR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이력 등의 정보를 제공함으로써 보고제외 및 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STR </a:t>
            </a: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보고서 작성 판단을 위한 </a:t>
            </a:r>
            <a:b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검증 자료를 제공합니다</a:t>
            </a:r>
            <a:r>
              <a:rPr lang="en-US" altLang="ko-KR" sz="1100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9" name="Rt3">
            <a:extLst>
              <a:ext uri="{FF2B5EF4-FFF2-40B4-BE49-F238E27FC236}">
                <a16:creationId xmlns:a16="http://schemas.microsoft.com/office/drawing/2014/main" id="{DF2A4D68-48F5-4F85-BAF4-58896BE5ACE2}"/>
              </a:ext>
            </a:extLst>
          </p:cNvPr>
          <p:cNvGrpSpPr/>
          <p:nvPr/>
        </p:nvGrpSpPr>
        <p:grpSpPr>
          <a:xfrm>
            <a:off x="236476" y="1772816"/>
            <a:ext cx="9433048" cy="216024"/>
            <a:chOff x="236476" y="1628800"/>
            <a:chExt cx="9433048" cy="2160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277A3B6-5E4B-4776-A4EE-1D9CFD127956}"/>
                </a:ext>
              </a:extLst>
            </p:cNvPr>
            <p:cNvSpPr/>
            <p:nvPr/>
          </p:nvSpPr>
          <p:spPr>
            <a:xfrm>
              <a:off x="236476" y="1628800"/>
              <a:ext cx="943304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pPr>
                <a:defRPr/>
              </a:pPr>
              <a:r>
                <a:rPr lang="ko-KR" altLang="en-US" sz="1100" dirty="0">
                  <a:ln w="1270"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추출 대상자 검증 자료 제공 방법 개선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9FA5B82-A6A7-4157-8DDA-4FA19F83954A}"/>
                </a:ext>
              </a:extLst>
            </p:cNvPr>
            <p:cNvGrpSpPr/>
            <p:nvPr/>
          </p:nvGrpSpPr>
          <p:grpSpPr>
            <a:xfrm>
              <a:off x="236476" y="1628862"/>
              <a:ext cx="215901" cy="215900"/>
              <a:chOff x="720291" y="2322364"/>
              <a:chExt cx="215901" cy="215900"/>
            </a:xfrm>
          </p:grpSpPr>
          <p:sp>
            <p:nvSpPr>
              <p:cNvPr id="12" name="AutoShape 1602">
                <a:extLst>
                  <a:ext uri="{FF2B5EF4-FFF2-40B4-BE49-F238E27FC236}">
                    <a16:creationId xmlns:a16="http://schemas.microsoft.com/office/drawing/2014/main" id="{599C1B19-8B39-4A16-8382-E6FD9A23D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91" y="2322364"/>
                <a:ext cx="215900" cy="215900"/>
              </a:xfrm>
              <a:prstGeom prst="roundRect">
                <a:avLst>
                  <a:gd name="adj" fmla="val 0"/>
                </a:avLst>
              </a:prstGeom>
              <a:solidFill>
                <a:srgbClr val="BD003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ko-KR" sz="1463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Freeform 1603">
                <a:extLst>
                  <a:ext uri="{FF2B5EF4-FFF2-40B4-BE49-F238E27FC236}">
                    <a16:creationId xmlns:a16="http://schemas.microsoft.com/office/drawing/2014/main" id="{996E7A9C-E8EB-46B9-B837-8713A9E4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9829" y="2322364"/>
                <a:ext cx="106363" cy="185738"/>
              </a:xfrm>
              <a:custGeom>
                <a:avLst/>
                <a:gdLst>
                  <a:gd name="T0" fmla="*/ 78 w 90"/>
                  <a:gd name="T1" fmla="*/ 137 h 158"/>
                  <a:gd name="T2" fmla="*/ 0 w 90"/>
                  <a:gd name="T3" fmla="*/ 84 h 158"/>
                  <a:gd name="T4" fmla="*/ 0 w 90"/>
                  <a:gd name="T5" fmla="*/ 0 h 158"/>
                  <a:gd name="T6" fmla="*/ 78 w 90"/>
                  <a:gd name="T7" fmla="*/ 0 h 158"/>
                  <a:gd name="T8" fmla="*/ 78 w 90"/>
                  <a:gd name="T9" fmla="*/ 137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58">
                    <a:moveTo>
                      <a:pt x="90" y="158"/>
                    </a:moveTo>
                    <a:lnTo>
                      <a:pt x="0" y="97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90" y="158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AutoShape 1604">
                <a:extLst>
                  <a:ext uri="{FF2B5EF4-FFF2-40B4-BE49-F238E27FC236}">
                    <a16:creationId xmlns:a16="http://schemas.microsoft.com/office/drawing/2014/main" id="{CB9540EE-E693-4533-98F1-8F7294641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66" y="2376339"/>
                <a:ext cx="107950" cy="107950"/>
              </a:xfrm>
              <a:prstGeom prst="chevron">
                <a:avLst>
                  <a:gd name="adj" fmla="val 42667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A6B4BA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6941" dir="2700000" algn="ctr" rotWithShape="0">
                        <a:srgbClr val="B5C5CC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1259586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ko-KR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고도 B" panose="02000503000000020004" pitchFamily="2" charset="-127"/>
                  <a:ea typeface="고도 B" panose="02000503000000020004" pitchFamily="2" charset="-127"/>
                  <a:cs typeface="+mn-cs"/>
                </a:endParaRPr>
              </a:p>
            </p:txBody>
          </p:sp>
        </p:grpSp>
      </p:grpSp>
      <p:sp>
        <p:nvSpPr>
          <p:cNvPr id="15" name="Rt9">
            <a:extLst>
              <a:ext uri="{FF2B5EF4-FFF2-40B4-BE49-F238E27FC236}">
                <a16:creationId xmlns:a16="http://schemas.microsoft.com/office/drawing/2014/main" id="{A8090357-3C46-4F0F-94A5-8246A41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76" y="656692"/>
            <a:ext cx="150906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2.2 </a:t>
            </a:r>
            <a:r>
              <a:rPr lang="ko-KR" altLang="en-US" sz="1000" spc="-40" dirty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제안사의 유용한 기능 제안</a:t>
            </a:r>
          </a:p>
        </p:txBody>
      </p:sp>
      <p:sp>
        <p:nvSpPr>
          <p:cNvPr id="32" name="이등변 삼각형 31"/>
          <p:cNvSpPr/>
          <p:nvPr/>
        </p:nvSpPr>
        <p:spPr bwMode="auto">
          <a:xfrm rot="5400000">
            <a:off x="4112668" y="4088810"/>
            <a:ext cx="2449011" cy="336302"/>
          </a:xfrm>
          <a:prstGeom prst="triangle">
            <a:avLst>
              <a:gd name="adj" fmla="val 50936"/>
            </a:avLst>
          </a:prstGeom>
          <a:gradFill flip="none" rotWithShape="1">
            <a:gsLst>
              <a:gs pos="50000">
                <a:srgbClr val="B3E6FF"/>
              </a:gs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854053" y="2301200"/>
            <a:ext cx="1120651" cy="216001"/>
          </a:xfrm>
          <a:prstGeom prst="rect">
            <a:avLst/>
          </a:prstGeom>
          <a:solidFill>
            <a:srgbClr val="0077C0"/>
          </a:solidFill>
          <a:ln>
            <a:noFill/>
          </a:ln>
        </p:spPr>
        <p:txBody>
          <a:bodyPr lIns="0" tIns="0" rIns="0" bIns="0" anchor="ctr"/>
          <a:lstStyle>
            <a:defPPr>
              <a:defRPr lang="ko-KR"/>
            </a:defPPr>
            <a:lvl1pPr defTabSz="882650" eaLnBrk="1" hangingPunct="1">
              <a:defRPr sz="900" b="1">
                <a:solidFill>
                  <a:srgbClr val="FFFFFF"/>
                </a:solidFill>
                <a:ea typeface="맑은 고딕" panose="020B0503020000020004" pitchFamily="50" charset="-127"/>
              </a:defRPr>
            </a:lvl1pPr>
            <a:lvl2pPr marL="742950" indent="-285750" defTabSz="882650" eaLnBrk="0" hangingPunct="0"/>
            <a:lvl3pPr marL="1143000" indent="-228600" defTabSz="882650" eaLnBrk="0" hangingPunct="0"/>
            <a:lvl4pPr marL="1600200" indent="-228600" defTabSz="882650" eaLnBrk="0" hangingPunct="0"/>
            <a:lvl5pPr marL="2057400" indent="-228600" defTabSz="882650" eaLnBrk="0" hangingPunct="0"/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ko-KR" altLang="en-US" b="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고객평가모형</a:t>
            </a:r>
            <a:endParaRPr lang="ko-KR" altLang="en-US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849040" y="2541033"/>
            <a:ext cx="1125664" cy="216000"/>
          </a:xfrm>
          <a:prstGeom prst="rect">
            <a:avLst/>
          </a:prstGeom>
          <a:solidFill>
            <a:srgbClr val="2FB0FF"/>
          </a:solidFill>
          <a:ln>
            <a:noFill/>
          </a:ln>
        </p:spPr>
        <p:txBody>
          <a:bodyPr lIns="0" tIns="0" rIns="0" bIns="0" anchor="ctr"/>
          <a:lstStyle>
            <a:defPPr>
              <a:defRPr lang="ko-KR"/>
            </a:defPPr>
            <a:lvl1pPr defTabSz="882650" eaLnBrk="1" hangingPunct="1">
              <a:defRPr sz="900" b="1">
                <a:solidFill>
                  <a:srgbClr val="FFFFFF"/>
                </a:solidFill>
                <a:ea typeface="맑은 고딕" panose="020B0503020000020004" pitchFamily="50" charset="-127"/>
              </a:defRPr>
            </a:lvl1pPr>
            <a:lvl2pPr marL="742950" indent="-285750" defTabSz="882650" eaLnBrk="0" hangingPunct="0"/>
            <a:lvl3pPr marL="1143000" indent="-228600" defTabSz="882650" eaLnBrk="0" hangingPunct="0"/>
            <a:lvl4pPr marL="1600200" indent="-228600" defTabSz="882650" eaLnBrk="0" hangingPunct="0"/>
            <a:lvl5pPr marL="2057400" indent="-228600" defTabSz="882650" eaLnBrk="0" hangingPunct="0"/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ko-KR" altLang="en-US" sz="800" b="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국가위험</a:t>
            </a:r>
            <a:endParaRPr lang="ko-KR" altLang="en-US" sz="800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49040" y="2780865"/>
            <a:ext cx="1125664" cy="216000"/>
          </a:xfrm>
          <a:prstGeom prst="rect">
            <a:avLst/>
          </a:prstGeom>
          <a:solidFill>
            <a:srgbClr val="2FB0FF"/>
          </a:solidFill>
          <a:ln>
            <a:noFill/>
          </a:ln>
        </p:spPr>
        <p:txBody>
          <a:bodyPr lIns="0" tIns="0" rIns="0" bIns="0" anchor="ctr"/>
          <a:lstStyle>
            <a:defPPr>
              <a:defRPr lang="ko-KR"/>
            </a:defPPr>
            <a:lvl1pPr defTabSz="882650" eaLnBrk="1" hangingPunct="1">
              <a:defRPr sz="900" b="1">
                <a:solidFill>
                  <a:srgbClr val="FFFFFF"/>
                </a:solidFill>
                <a:ea typeface="맑은 고딕" panose="020B0503020000020004" pitchFamily="50" charset="-127"/>
              </a:defRPr>
            </a:lvl1pPr>
            <a:lvl2pPr marL="742950" indent="-285750" defTabSz="882650" eaLnBrk="0" hangingPunct="0"/>
            <a:lvl3pPr marL="1143000" indent="-228600" defTabSz="882650" eaLnBrk="0" hangingPunct="0"/>
            <a:lvl4pPr marL="1600200" indent="-228600" defTabSz="882650" eaLnBrk="0" hangingPunct="0"/>
            <a:lvl5pPr marL="2057400" indent="-228600" defTabSz="882650" eaLnBrk="0" hangingPunct="0"/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ko-KR" altLang="en-US" sz="800" b="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고객위험</a:t>
            </a:r>
            <a:endParaRPr lang="ko-KR" altLang="en-US" sz="800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849040" y="3020697"/>
            <a:ext cx="1125664" cy="216000"/>
          </a:xfrm>
          <a:prstGeom prst="rect">
            <a:avLst/>
          </a:prstGeom>
          <a:solidFill>
            <a:srgbClr val="2FB0FF"/>
          </a:solidFill>
          <a:ln>
            <a:noFill/>
          </a:ln>
        </p:spPr>
        <p:txBody>
          <a:bodyPr lIns="0" tIns="0" rIns="0" bIns="0" anchor="ctr"/>
          <a:lstStyle>
            <a:defPPr>
              <a:defRPr lang="ko-KR"/>
            </a:defPPr>
            <a:lvl1pPr defTabSz="882650" eaLnBrk="1" hangingPunct="1">
              <a:defRPr sz="900" b="1">
                <a:solidFill>
                  <a:srgbClr val="FFFFFF"/>
                </a:solidFill>
                <a:ea typeface="맑은 고딕" panose="020B0503020000020004" pitchFamily="50" charset="-127"/>
              </a:defRPr>
            </a:lvl1pPr>
            <a:lvl2pPr marL="742950" indent="-285750" defTabSz="882650" eaLnBrk="0" hangingPunct="0"/>
            <a:lvl3pPr marL="1143000" indent="-228600" defTabSz="882650" eaLnBrk="0" hangingPunct="0"/>
            <a:lvl4pPr marL="1600200" indent="-228600" defTabSz="882650" eaLnBrk="0" hangingPunct="0"/>
            <a:lvl5pPr marL="2057400" indent="-228600" defTabSz="882650" eaLnBrk="0" hangingPunct="0"/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ko-KR" altLang="en-US" sz="800" b="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상품위험</a:t>
            </a:r>
            <a:endParaRPr lang="ko-KR" altLang="en-US" sz="800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849040" y="3260530"/>
            <a:ext cx="1125664" cy="216000"/>
          </a:xfrm>
          <a:prstGeom prst="rect">
            <a:avLst/>
          </a:prstGeom>
          <a:solidFill>
            <a:srgbClr val="2FB0FF"/>
          </a:solidFill>
          <a:ln>
            <a:noFill/>
          </a:ln>
        </p:spPr>
        <p:txBody>
          <a:bodyPr lIns="0" tIns="0" rIns="0" bIns="0" anchor="ctr"/>
          <a:lstStyle>
            <a:defPPr>
              <a:defRPr lang="ko-KR"/>
            </a:defPPr>
            <a:lvl1pPr defTabSz="882650" eaLnBrk="1" hangingPunct="1">
              <a:defRPr sz="900" b="1">
                <a:solidFill>
                  <a:srgbClr val="FFFFFF"/>
                </a:solidFill>
                <a:ea typeface="맑은 고딕" panose="020B0503020000020004" pitchFamily="50" charset="-127"/>
              </a:defRPr>
            </a:lvl1pPr>
            <a:lvl2pPr marL="742950" indent="-285750" defTabSz="882650" eaLnBrk="0" hangingPunct="0"/>
            <a:lvl3pPr marL="1143000" indent="-228600" defTabSz="882650" eaLnBrk="0" hangingPunct="0"/>
            <a:lvl4pPr marL="1600200" indent="-228600" defTabSz="882650" eaLnBrk="0" hangingPunct="0"/>
            <a:lvl5pPr marL="2057400" indent="-228600" defTabSz="882650" eaLnBrk="0" hangingPunct="0"/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ko-KR" altLang="en-US" sz="800" b="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채널위험</a:t>
            </a:r>
            <a:endParaRPr lang="ko-KR" altLang="en-US" sz="800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2006212" y="2301200"/>
            <a:ext cx="2988000" cy="216001"/>
          </a:xfrm>
          <a:prstGeom prst="rect">
            <a:avLst/>
          </a:prstGeom>
          <a:solidFill>
            <a:srgbClr val="0077C0"/>
          </a:solidFill>
          <a:ln>
            <a:noFill/>
          </a:ln>
        </p:spPr>
        <p:txBody>
          <a:bodyPr lIns="0" tIns="0" rIns="0" bIns="0" anchor="ctr"/>
          <a:lstStyle>
            <a:defPPr>
              <a:defRPr lang="ko-KR"/>
            </a:defPPr>
            <a:lvl1pPr defTabSz="882650" eaLnBrk="1" hangingPunct="1">
              <a:defRPr sz="900" b="1">
                <a:solidFill>
                  <a:srgbClr val="FFFFFF"/>
                </a:solidFill>
                <a:ea typeface="맑은 고딕" panose="020B0503020000020004" pitchFamily="50" charset="-127"/>
              </a:defRPr>
            </a:lvl1pPr>
            <a:lvl2pPr marL="742950" indent="-285750" defTabSz="882650" eaLnBrk="0" hangingPunct="0"/>
            <a:lvl3pPr marL="1143000" indent="-228600" defTabSz="882650" eaLnBrk="0" hangingPunct="0"/>
            <a:lvl4pPr marL="1600200" indent="-228600" defTabSz="882650" eaLnBrk="0" hangingPunct="0"/>
            <a:lvl5pPr marL="2057400" indent="-228600" defTabSz="882650" eaLnBrk="0" hangingPunct="0"/>
            <a:lvl6pPr marL="25146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defTabSz="88265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ko-KR" altLang="en-US" b="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위험유형평가모델</a:t>
            </a:r>
            <a:endParaRPr lang="ko-KR" altLang="en-US" b="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2006213" y="2541033"/>
            <a:ext cx="1656000" cy="216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FATF, FIU,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국제기구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국내규정</a:t>
            </a:r>
            <a:endParaRPr lang="ko-KR" altLang="en-US" b="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2006213" y="2780865"/>
            <a:ext cx="1656000" cy="216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직업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연령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신용등재자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거래기간</a:t>
            </a:r>
            <a:endParaRPr lang="ko-KR" altLang="en-US" b="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2006213" y="3020697"/>
            <a:ext cx="1656000" cy="216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익명성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복잡성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신속성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현금가능성</a:t>
            </a:r>
            <a:endParaRPr lang="ko-KR" altLang="en-US" b="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2006213" y="3260530"/>
            <a:ext cx="1656000" cy="216000"/>
          </a:xfrm>
          <a:prstGeom prst="rect">
            <a:avLst/>
          </a:prstGeom>
          <a:solidFill>
            <a:srgbClr val="D3F2FD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익명성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거래량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 이용</a:t>
            </a:r>
            <a:r>
              <a:rPr lang="en-US" altLang="ko-KR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b="0" dirty="0" smtClean="0">
                <a:solidFill>
                  <a:srgbClr val="00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고객관계</a:t>
            </a:r>
            <a:endParaRPr lang="ko-KR" altLang="en-US" b="0" dirty="0">
              <a:solidFill>
                <a:srgbClr val="000000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3711411" y="2541033"/>
            <a:ext cx="1260000" cy="216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다수 항목 체크에 의한 </a:t>
            </a:r>
            <a:r>
              <a:rPr lang="en-US" altLang="ko-KR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Score</a:t>
            </a:r>
            <a:endParaRPr lang="ko-KR" altLang="en-US" sz="700" b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3711411" y="2780865"/>
            <a:ext cx="1260000" cy="216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en-US" altLang="ko-KR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</a:t>
            </a:r>
            <a:r>
              <a:rPr lang="ko-KR" altLang="en-US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보고 비율에 의한 </a:t>
            </a:r>
            <a:r>
              <a:rPr lang="en-US" altLang="ko-KR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Score</a:t>
            </a:r>
            <a:endParaRPr lang="ko-KR" altLang="en-US" sz="700" b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3711411" y="3020697"/>
            <a:ext cx="1260000" cy="216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자금세탁 위험속성에 의한 </a:t>
            </a:r>
            <a:r>
              <a:rPr lang="en-US" altLang="ko-KR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Score</a:t>
            </a:r>
            <a:endParaRPr lang="ko-KR" altLang="en-US" sz="700" b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3711411" y="3260530"/>
            <a:ext cx="1260000" cy="216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defTabSz="882650">
              <a:defRPr sz="8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ctr"/>
            <a:r>
              <a:rPr lang="ko-KR" altLang="en-US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자금세탁 위험속성에 의한 </a:t>
            </a:r>
            <a:r>
              <a:rPr lang="en-US" altLang="ko-KR" sz="700" b="0" dirty="0" smtClean="0"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Score</a:t>
            </a:r>
            <a:endParaRPr lang="ko-KR" altLang="en-US" sz="700" b="0" dirty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3122" y="2204865"/>
            <a:ext cx="338554" cy="1368000"/>
          </a:xfrm>
          <a:prstGeom prst="rect">
            <a:avLst/>
          </a:prstGeom>
          <a:solidFill>
            <a:srgbClr val="00B0F0"/>
          </a:solidFill>
          <a:ln>
            <a:solidFill>
              <a:srgbClr val="64B4DC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위험평가</a:t>
            </a:r>
          </a:p>
        </p:txBody>
      </p:sp>
      <p:sp>
        <p:nvSpPr>
          <p:cNvPr id="67" name="직사각형 66"/>
          <p:cNvSpPr/>
          <p:nvPr/>
        </p:nvSpPr>
        <p:spPr bwMode="auto">
          <a:xfrm>
            <a:off x="705020" y="2204865"/>
            <a:ext cx="4392000" cy="13680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2827" y="3780451"/>
            <a:ext cx="338554" cy="2520000"/>
          </a:xfrm>
          <a:prstGeom prst="rect">
            <a:avLst/>
          </a:prstGeom>
          <a:solidFill>
            <a:srgbClr val="00B0F0"/>
          </a:solidFill>
          <a:ln>
            <a:solidFill>
              <a:srgbClr val="64B4DC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이상거래패턴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704725" y="3780778"/>
            <a:ext cx="4392000" cy="25200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5" y="3888618"/>
            <a:ext cx="2728505" cy="230432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ectangle 98"/>
          <p:cNvSpPr>
            <a:spLocks noChangeArrowheads="1"/>
          </p:cNvSpPr>
          <p:nvPr/>
        </p:nvSpPr>
        <p:spPr bwMode="auto">
          <a:xfrm>
            <a:off x="4376990" y="3996863"/>
            <a:ext cx="504000" cy="332658"/>
          </a:xfrm>
          <a:prstGeom prst="rect">
            <a:avLst/>
          </a:prstGeom>
          <a:solidFill>
            <a:srgbClr val="C80063"/>
          </a:solidFill>
          <a:ln>
            <a:noFill/>
          </a:ln>
          <a:effectLst>
            <a:outerShdw blurRad="38100" dist="12700" dir="5400000" sx="99000" sy="99000" algn="ctr" rotWithShape="0">
              <a:schemeClr val="tx1">
                <a:alpha val="25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고위</a:t>
            </a:r>
            <a:r>
              <a:rPr lang="ko-KR" alt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험</a:t>
            </a:r>
            <a:endParaRPr lang="en-US" altLang="ko-KR" sz="1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2" name="Rectangle 99"/>
          <p:cNvSpPr>
            <a:spLocks noChangeArrowheads="1"/>
          </p:cNvSpPr>
          <p:nvPr/>
        </p:nvSpPr>
        <p:spPr bwMode="auto">
          <a:xfrm>
            <a:off x="4374680" y="4348779"/>
            <a:ext cx="504000" cy="1060394"/>
          </a:xfrm>
          <a:prstGeom prst="rect">
            <a:avLst/>
          </a:prstGeom>
          <a:solidFill>
            <a:schemeClr val="bg1"/>
          </a:solidFill>
          <a:ln w="19050" cap="flat" cmpd="sng" algn="ctr">
            <a:gradFill>
              <a:gsLst>
                <a:gs pos="1000">
                  <a:srgbClr val="3ACCFF"/>
                </a:gs>
                <a:gs pos="50000">
                  <a:srgbClr val="0079C1"/>
                </a:gs>
                <a:gs pos="100000">
                  <a:srgbClr val="002D7A"/>
                </a:gs>
              </a:gsLst>
              <a:lin ang="3600000" scaled="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1018896" latinLnBrk="0">
              <a:buClr>
                <a:srgbClr val="000000"/>
              </a:buClr>
              <a:tabLst>
                <a:tab pos="3767698" algn="l"/>
              </a:tabLst>
            </a:pPr>
            <a:r>
              <a:rPr lang="ko-KR" altLang="en-US" sz="1000" spc="-100" dirty="0" smtClean="0">
                <a:ln w="0"/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중위</a:t>
            </a:r>
            <a:r>
              <a:rPr lang="ko-KR" altLang="en-US" sz="1000" spc="-100" dirty="0">
                <a:ln w="0"/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험</a:t>
            </a:r>
            <a:endParaRPr lang="en-US" altLang="ko-KR" sz="1000" spc="-100" dirty="0">
              <a:ln w="0"/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3" name="Rectangle 100"/>
          <p:cNvSpPr>
            <a:spLocks noChangeArrowheads="1"/>
          </p:cNvSpPr>
          <p:nvPr/>
        </p:nvSpPr>
        <p:spPr bwMode="auto">
          <a:xfrm>
            <a:off x="4374680" y="5435696"/>
            <a:ext cx="504000" cy="648997"/>
          </a:xfrm>
          <a:prstGeom prst="rect">
            <a:avLst/>
          </a:prstGeom>
          <a:solidFill>
            <a:schemeClr val="bg1"/>
          </a:solidFill>
          <a:ln w="19050" cap="flat" cmpd="sng" algn="ctr">
            <a:gradFill>
              <a:gsLst>
                <a:gs pos="1000">
                  <a:srgbClr val="3ACCFF"/>
                </a:gs>
                <a:gs pos="50000">
                  <a:srgbClr val="0079C1"/>
                </a:gs>
                <a:gs pos="100000">
                  <a:srgbClr val="002D7A"/>
                </a:gs>
              </a:gsLst>
              <a:lin ang="3600000" scaled="0"/>
            </a:gra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defTabSz="1018896" latinLnBrk="0">
              <a:buClr>
                <a:srgbClr val="000000"/>
              </a:buClr>
              <a:tabLst>
                <a:tab pos="3767698" algn="l"/>
              </a:tabLst>
            </a:pPr>
            <a:r>
              <a:rPr lang="ko-KR" altLang="en-US" sz="1000" spc="-100" dirty="0" smtClean="0">
                <a:ln w="0"/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저위</a:t>
            </a:r>
            <a:r>
              <a:rPr lang="ko-KR" altLang="en-US" sz="1000" spc="-100" dirty="0">
                <a:ln w="0"/>
                <a:solidFill>
                  <a:srgbClr val="0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험</a:t>
            </a:r>
            <a:endParaRPr lang="en-US" altLang="ko-KR" sz="1000" spc="-100" dirty="0">
              <a:ln w="0"/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74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4800537" y="3723060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 bwMode="auto">
          <a:xfrm>
            <a:off x="5529079" y="2204864"/>
            <a:ext cx="4059613" cy="4104000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6" name="AutoShape 15"/>
          <p:cNvSpPr>
            <a:spLocks noChangeArrowheads="1"/>
          </p:cNvSpPr>
          <p:nvPr/>
        </p:nvSpPr>
        <p:spPr bwMode="gray">
          <a:xfrm>
            <a:off x="5664959" y="5112635"/>
            <a:ext cx="3767042" cy="144000"/>
          </a:xfrm>
          <a:prstGeom prst="roundRect">
            <a:avLst>
              <a:gd name="adj" fmla="val 0"/>
            </a:avLst>
          </a:prstGeom>
          <a:pattFill prst="dkHorz">
            <a:fgClr>
              <a:srgbClr val="E8F8FE"/>
            </a:fgClr>
            <a:bgClr>
              <a:srgbClr val="D3F2FD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800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 spc="-81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점검대상 요약정보</a:t>
            </a:r>
            <a:endParaRPr lang="ko-KR" altLang="en-US" sz="900" spc="-81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7" name="Text Box 616"/>
          <p:cNvSpPr txBox="1">
            <a:spLocks noChangeArrowheads="1"/>
          </p:cNvSpPr>
          <p:nvPr/>
        </p:nvSpPr>
        <p:spPr bwMode="auto">
          <a:xfrm>
            <a:off x="5673100" y="5288405"/>
            <a:ext cx="3888540" cy="102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92075" indent="-92075" defTabSz="8794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defTabSz="8794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defTabSz="8794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defTabSz="8794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defTabSz="879475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algn="ctr" defTabSz="87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algn="ctr" defTabSz="87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algn="ctr" defTabSz="87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algn="ctr" defTabSz="8794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 indent="0" defTabSz="819483" eaLnBrk="1" latinLnBrk="0" hangingPunct="1">
              <a:lnSpc>
                <a:spcPct val="120000"/>
              </a:lnSpc>
              <a:spcBef>
                <a:spcPts val="100"/>
              </a:spcBef>
              <a:buClr>
                <a:srgbClr val="333333"/>
              </a:buClr>
              <a:buSzPct val="100000"/>
              <a:tabLst>
                <a:tab pos="525463" algn="l"/>
              </a:tabLst>
            </a:pP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 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점검대상 상세 정보 화면과는 별도의 화면으로 </a:t>
            </a:r>
            <a:r>
              <a:rPr lang="ko-KR" altLang="en-US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점검대상자에 대한 고객정보</a:t>
            </a:r>
            <a:r>
              <a:rPr lang="en-US" altLang="ko-KR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위험평가결과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b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</a:t>
            </a:r>
            <a:r>
              <a:rPr lang="ko-KR" altLang="en-US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이상거래패턴결과</a:t>
            </a:r>
            <a:r>
              <a:rPr lang="en-US" altLang="ko-KR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STR/CTR</a:t>
            </a:r>
            <a:r>
              <a:rPr lang="ko-KR" altLang="en-US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이력 요약정보를 한눈에 확인 할 수 있는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화면</a:t>
            </a:r>
            <a:endParaRPr lang="en-US" altLang="ko-KR" sz="900" spc="-50" dirty="0" smtClean="0">
              <a:ln>
                <a:solidFill>
                  <a:srgbClr val="000000">
                    <a:lumMod val="75000"/>
                    <a:lumOff val="25000"/>
                    <a:alpha val="20000"/>
                  </a:srgbClr>
                </a:solidFill>
              </a:ln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lvl="1" indent="0" defTabSz="819483" eaLnBrk="1" latinLnBrk="0" hangingPunct="1">
              <a:lnSpc>
                <a:spcPct val="120000"/>
              </a:lnSpc>
              <a:spcBef>
                <a:spcPts val="100"/>
              </a:spcBef>
              <a:buClr>
                <a:srgbClr val="333333"/>
              </a:buClr>
              <a:buSzPct val="100000"/>
              <a:tabLst>
                <a:tab pos="525463" algn="l"/>
              </a:tabLst>
            </a:pPr>
            <a:r>
              <a:rPr lang="en-US" altLang="ko-KR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점검대상 추출 시 자동 작성되는 점검대상에 대한 요약 문구 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 </a:t>
            </a:r>
            <a:r>
              <a:rPr lang="ko-KR" altLang="en-US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고객 위험평가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(RA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위험점수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고객확인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(CDD/EDD),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상품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국가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고객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/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채널위험 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/>
            </a:r>
            <a:b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정보 등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en-US" altLang="ko-KR" sz="900" spc="-50" dirty="0">
              <a:ln>
                <a:solidFill>
                  <a:srgbClr val="000000">
                    <a:lumMod val="75000"/>
                    <a:lumOff val="25000"/>
                    <a:alpha val="20000"/>
                  </a:srgbClr>
                </a:solidFill>
              </a:ln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lvl="1" indent="0" defTabSz="819483" eaLnBrk="1" latinLnBrk="0" hangingPunct="1">
              <a:lnSpc>
                <a:spcPct val="120000"/>
              </a:lnSpc>
              <a:spcBef>
                <a:spcPts val="100"/>
              </a:spcBef>
              <a:buClr>
                <a:srgbClr val="333333"/>
              </a:buClr>
              <a:buSzPct val="100000"/>
              <a:tabLst>
                <a:tab pos="525463" algn="l"/>
              </a:tabLst>
            </a:pPr>
            <a:r>
              <a:rPr lang="en-US" altLang="ko-KR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900" spc="-50" dirty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이상거래패턴 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 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기준일에 대한 이상거래패턴 분석 결과</a:t>
            </a:r>
            <a:r>
              <a:rPr lang="en-US" altLang="ko-KR" sz="900" spc="-50" dirty="0" smtClean="0">
                <a:ln>
                  <a:solidFill>
                    <a:srgbClr val="000000">
                      <a:lumMod val="75000"/>
                      <a:lumOff val="25000"/>
                      <a:alpha val="20000"/>
                    </a:srgbClr>
                  </a:solidFill>
                </a:ln>
                <a:solidFill>
                  <a:srgbClr val="333333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en-US" altLang="ko-KR" sz="900" spc="-50" dirty="0">
              <a:ln>
                <a:solidFill>
                  <a:srgbClr val="000000">
                    <a:lumMod val="75000"/>
                    <a:lumOff val="25000"/>
                    <a:alpha val="20000"/>
                  </a:srgbClr>
                </a:solidFill>
              </a:ln>
              <a:solidFill>
                <a:srgbClr val="333333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60" y="2349260"/>
            <a:ext cx="38290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직사각형 78"/>
          <p:cNvSpPr/>
          <p:nvPr/>
        </p:nvSpPr>
        <p:spPr bwMode="auto">
          <a:xfrm>
            <a:off x="5634424" y="2342910"/>
            <a:ext cx="3848922" cy="2721878"/>
          </a:xfrm>
          <a:prstGeom prst="rect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0" name="Rectangle 325"/>
          <p:cNvSpPr>
            <a:spLocks noChangeArrowheads="1"/>
          </p:cNvSpPr>
          <p:nvPr/>
        </p:nvSpPr>
        <p:spPr bwMode="auto">
          <a:xfrm>
            <a:off x="5630319" y="2714534"/>
            <a:ext cx="3843091" cy="235025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lIns="91338" tIns="45668" rIns="91338" bIns="45668" anchor="ctr">
            <a:noAutofit/>
          </a:bodyPr>
          <a:lstStyle>
            <a:lvl1pPr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1pPr>
            <a:lvl2pPr marL="742950" indent="-285750"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2pPr>
            <a:lvl3pPr marL="1143000" indent="-228600"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3pPr>
            <a:lvl4pPr marL="1600200" indent="-228600"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4pPr>
            <a:lvl5pPr marL="2057400" indent="-228600"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3300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/>
            <a:endParaRPr lang="ko-KR" altLang="en-US" sz="1800" dirty="0">
              <a:ln w="28575">
                <a:solidFill>
                  <a:prstClr val="black"/>
                </a:solidFill>
              </a:ln>
              <a:solidFill>
                <a:srgbClr val="00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1" name="Oval 64"/>
          <p:cNvSpPr>
            <a:spLocks noChangeArrowheads="1"/>
          </p:cNvSpPr>
          <p:nvPr/>
        </p:nvSpPr>
        <p:spPr bwMode="auto">
          <a:xfrm>
            <a:off x="5562193" y="2270678"/>
            <a:ext cx="144462" cy="144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EF6"/>
              </a:gs>
              <a:gs pos="100000">
                <a:srgbClr val="00669E"/>
              </a:gs>
            </a:gsLst>
            <a:lin ang="5400000" scaled="1"/>
          </a:gradFill>
          <a:ln w="9525" algn="ctr">
            <a:solidFill>
              <a:srgbClr val="00517E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 defTabSz="1419225"/>
            <a:r>
              <a:rPr lang="en-US" altLang="ko-KR" sz="800" b="1" dirty="0" smtClean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anose="02020603050405020304" pitchFamily="18" charset="0"/>
              </a:rPr>
              <a:t>1</a:t>
            </a:r>
            <a:endParaRPr lang="en-US" altLang="ko-KR" sz="800" b="1" dirty="0">
              <a:solidFill>
                <a:srgbClr val="FFFFFF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2" name="Oval 64"/>
          <p:cNvSpPr>
            <a:spLocks noChangeArrowheads="1"/>
          </p:cNvSpPr>
          <p:nvPr/>
        </p:nvSpPr>
        <p:spPr bwMode="auto">
          <a:xfrm>
            <a:off x="7041290" y="2754992"/>
            <a:ext cx="144462" cy="144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EF6"/>
              </a:gs>
              <a:gs pos="100000">
                <a:srgbClr val="00669E"/>
              </a:gs>
            </a:gsLst>
            <a:lin ang="5400000" scaled="1"/>
          </a:gradFill>
          <a:ln w="9525" algn="ctr">
            <a:solidFill>
              <a:srgbClr val="00517E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 defTabSz="1419225"/>
            <a:r>
              <a:rPr lang="en-US" altLang="ko-KR" sz="800" b="1" dirty="0" smtClean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anose="02020603050405020304" pitchFamily="18" charset="0"/>
              </a:rPr>
              <a:t>3</a:t>
            </a:r>
            <a:endParaRPr lang="en-US" altLang="ko-KR" sz="800" b="1" dirty="0">
              <a:solidFill>
                <a:srgbClr val="FFFFFF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3" name="Oval 64"/>
          <p:cNvSpPr>
            <a:spLocks noChangeArrowheads="1"/>
          </p:cNvSpPr>
          <p:nvPr/>
        </p:nvSpPr>
        <p:spPr bwMode="auto">
          <a:xfrm>
            <a:off x="8204133" y="2754992"/>
            <a:ext cx="144462" cy="144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EF6"/>
              </a:gs>
              <a:gs pos="100000">
                <a:srgbClr val="00669E"/>
              </a:gs>
            </a:gsLst>
            <a:lin ang="5400000" scaled="1"/>
          </a:gradFill>
          <a:ln w="9525" algn="ctr">
            <a:solidFill>
              <a:srgbClr val="00517E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 defTabSz="1419225"/>
            <a:r>
              <a:rPr lang="en-US" altLang="ko-KR" sz="800" b="1" dirty="0" smtClean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anose="02020603050405020304" pitchFamily="18" charset="0"/>
              </a:rPr>
              <a:t>4</a:t>
            </a:r>
            <a:endParaRPr lang="en-US" altLang="ko-KR" sz="800" b="1" dirty="0">
              <a:solidFill>
                <a:srgbClr val="FFFFFF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4" name="Oval 64"/>
          <p:cNvSpPr>
            <a:spLocks noChangeArrowheads="1"/>
          </p:cNvSpPr>
          <p:nvPr/>
        </p:nvSpPr>
        <p:spPr bwMode="auto">
          <a:xfrm>
            <a:off x="7301770" y="2407347"/>
            <a:ext cx="144462" cy="144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EF6"/>
              </a:gs>
              <a:gs pos="100000">
                <a:srgbClr val="00669E"/>
              </a:gs>
            </a:gsLst>
            <a:lin ang="5400000" scaled="1"/>
          </a:gradFill>
          <a:ln w="9525" algn="ctr">
            <a:solidFill>
              <a:srgbClr val="00517E"/>
            </a:solidFill>
            <a:round/>
            <a:headEnd/>
            <a:tailEnd/>
          </a:ln>
          <a:extLst/>
        </p:spPr>
        <p:txBody>
          <a:bodyPr lIns="0" tIns="0" rIns="0" bIns="0" anchor="ctr"/>
          <a:lstStyle/>
          <a:p>
            <a:pPr algn="ctr" defTabSz="1419225"/>
            <a:r>
              <a:rPr lang="en-US" altLang="ko-KR" sz="800" b="1" dirty="0">
                <a:solidFill>
                  <a:srgbClr val="FFFFF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85" name="LcS57" descr="화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3007419" y="4517874"/>
            <a:ext cx="1914263" cy="8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4754961" y="2155038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8" descr="예시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8177">
            <a:off x="9219459" y="2155038"/>
            <a:ext cx="3873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D00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Ⅶ </a:t>
            </a:r>
            <a:r>
              <a:rPr lang="en-US" altLang="ko-KR" dirty="0" smtClean="0">
                <a:solidFill>
                  <a:srgbClr val="333333"/>
                </a:solidFill>
              </a:rPr>
              <a:t>- </a:t>
            </a:r>
            <a:fld id="{FB38E40C-4F93-4E56-877A-C28EC1FFA5A5}" type="slidenum">
              <a:rPr altLang="ko-KR" smtClean="0">
                <a:solidFill>
                  <a:srgbClr val="333333"/>
                </a:solidFill>
              </a:rPr>
              <a:pPr/>
              <a:t>9</a:t>
            </a:fld>
            <a:endParaRPr lang="ko-KR" alt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4908</TotalTime>
  <Words>1377</Words>
  <Application>Microsoft Office PowerPoint</Application>
  <PresentationFormat>A4 용지(210x297mm)</PresentationFormat>
  <Paragraphs>322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30" baseType="lpstr">
      <vt:lpstr>Rix모던고딕 B</vt:lpstr>
      <vt:lpstr>함초롬돋움</vt:lpstr>
      <vt:lpstr>맑은 고딕</vt:lpstr>
      <vt:lpstr>고도 B</vt:lpstr>
      <vt:lpstr>나눔스퀘어 ExtraBold</vt:lpstr>
      <vt:lpstr>KoPub돋움체 Medium</vt:lpstr>
      <vt:lpstr>Times New Roman</vt:lpstr>
      <vt:lpstr>굴림</vt:lpstr>
      <vt:lpstr>Calibri</vt:lpstr>
      <vt:lpstr>Wingdings</vt:lpstr>
      <vt:lpstr>KoPub돋움체 Bold</vt:lpstr>
      <vt:lpstr>Arial</vt:lpstr>
      <vt:lpstr>나눔바른고딕</vt:lpstr>
      <vt:lpstr>나눔스퀘어 Bold</vt:lpstr>
      <vt:lpstr>뫼비우스 Regular</vt:lpstr>
      <vt:lpstr>나눔스퀘어</vt:lpstr>
      <vt:lpstr>KoPub돋움체 Light</vt:lpstr>
      <vt:lpstr>ollehche_v2</vt:lpstr>
      <vt:lpstr>Office 테마</vt:lpstr>
      <vt:lpstr>1.1 고객사 사전 준비사항</vt:lpstr>
      <vt:lpstr>2.1 추가 제안</vt:lpstr>
      <vt:lpstr>2.1.1 머신러닝 기반 STR 고도화 PoC </vt:lpstr>
      <vt:lpstr>2.1.2 STR 대량 연계 보고</vt:lpstr>
      <vt:lpstr>2.2 제안사의 유용한 기능 제안</vt:lpstr>
      <vt:lpstr>2.2.1 CTR보고 지연 방지</vt:lpstr>
      <vt:lpstr>2.2.2 CTR 보고서 유효성 검증 기능 강화</vt:lpstr>
      <vt:lpstr>2.2.3 CTR 대체 추정(의심) 거래에 대한 처리</vt:lpstr>
      <vt:lpstr>2.2.4 STR 추출 대상자 검증 자료 제공 방법 개선</vt:lpstr>
      <vt:lpstr>2.2.5 STR KoFIU 보고파일 검증 강화</vt:lpstr>
      <vt:lpstr>2.2.6 AML 통제유형 거래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HJK</dc:creator>
  <cp:lastModifiedBy>finan</cp:lastModifiedBy>
  <cp:revision>422</cp:revision>
  <cp:lastPrinted>2019-06-10T06:16:46Z</cp:lastPrinted>
  <dcterms:created xsi:type="dcterms:W3CDTF">2019-05-30T06:18:26Z</dcterms:created>
  <dcterms:modified xsi:type="dcterms:W3CDTF">2019-07-15T10:17:46Z</dcterms:modified>
</cp:coreProperties>
</file>