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25" r:id="rId2"/>
    <p:sldId id="326" r:id="rId3"/>
    <p:sldId id="337" r:id="rId4"/>
    <p:sldId id="328" r:id="rId5"/>
    <p:sldId id="329" r:id="rId6"/>
    <p:sldId id="333" r:id="rId7"/>
    <p:sldId id="331" r:id="rId8"/>
    <p:sldId id="334" r:id="rId9"/>
    <p:sldId id="335" r:id="rId10"/>
    <p:sldId id="340" r:id="rId11"/>
  </p:sldIdLst>
  <p:sldSz cx="9906000" cy="6858000" type="A4"/>
  <p:notesSz cx="6807200" cy="9939338"/>
  <p:embeddedFontLst>
    <p:embeddedFont>
      <p:font typeface="나눔스퀘어 ExtraBold" panose="020B0600000101010101" pitchFamily="50" charset="-127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KoPub돋움체 Medium" panose="00000600000000000000" pitchFamily="2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스퀘어 Bold" panose="020B0600000101010101" pitchFamily="50" charset="-127"/>
      <p:bold r:id="rId22"/>
    </p:embeddedFont>
    <p:embeddedFont>
      <p:font typeface="나눔스퀘어" panose="020B0600000101010101" pitchFamily="50" charset="-127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BD0032"/>
    <a:srgbClr val="22A8F0"/>
    <a:srgbClr val="B2B2B2"/>
    <a:srgbClr val="EAEAEA"/>
    <a:srgbClr val="FFFFFF"/>
    <a:srgbClr val="0089E6"/>
    <a:srgbClr val="F2F2F2"/>
    <a:srgbClr val="A6A6A6"/>
    <a:srgbClr val="B8A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8" autoAdjust="0"/>
    <p:restoredTop sz="94660"/>
  </p:normalViewPr>
  <p:slideViewPr>
    <p:cSldViewPr>
      <p:cViewPr varScale="1">
        <p:scale>
          <a:sx n="134" d="100"/>
          <a:sy n="134" d="100"/>
        </p:scale>
        <p:origin x="33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888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A34EB-F473-42B3-942E-BC6A6728210C}" type="datetimeFigureOut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7628-D3A1-449D-BBEA-64C41526DB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91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B007A-C98A-4A1A-9B99-D97238764C43}" type="datetimeFigureOut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6AE7B-178D-4BD8-9B4D-42D3360397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21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AE7B-178D-4BD8-9B4D-42D33603977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02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1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D8A81D-03E4-40ED-90B2-497BE4BDB031}"/>
              </a:ext>
            </a:extLst>
          </p:cNvPr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50" name="Rt0">
              <a:extLst>
                <a:ext uri="{FF2B5EF4-FFF2-40B4-BE49-F238E27FC236}">
                  <a16:creationId xmlns:a16="http://schemas.microsoft.com/office/drawing/2014/main" id="{24156E51-B391-413D-B9E5-BA9BC8135C43}"/>
                </a:ext>
              </a:extLst>
            </p:cNvPr>
            <p:cNvSpPr/>
            <p:nvPr userDrawn="1"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t0">
              <a:extLst>
                <a:ext uri="{FF2B5EF4-FFF2-40B4-BE49-F238E27FC236}">
                  <a16:creationId xmlns:a16="http://schemas.microsoft.com/office/drawing/2014/main" id="{52A6C175-CB03-4159-8413-D278FA859F7D}"/>
                </a:ext>
              </a:extLst>
            </p:cNvPr>
            <p:cNvSpPr/>
            <p:nvPr userDrawn="1"/>
          </p:nvSpPr>
          <p:spPr>
            <a:xfrm>
              <a:off x="0" y="0"/>
              <a:ext cx="9906000" cy="11247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49E4C8-1312-4A7B-9B92-7859AF52FA0D}"/>
              </a:ext>
            </a:extLst>
          </p:cNvPr>
          <p:cNvSpPr/>
          <p:nvPr userDrawn="1"/>
        </p:nvSpPr>
        <p:spPr>
          <a:xfrm>
            <a:off x="4736976" y="6632877"/>
            <a:ext cx="612000" cy="1207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0D6999-D5CC-44D6-8812-229E7628C6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46" y="6609609"/>
            <a:ext cx="655678" cy="167284"/>
          </a:xfrm>
          <a:prstGeom prst="rect">
            <a:avLst/>
          </a:prstGeom>
        </p:spPr>
      </p:pic>
      <p:sp>
        <p:nvSpPr>
          <p:cNvPr id="11" name="Rt4">
            <a:extLst>
              <a:ext uri="{FF2B5EF4-FFF2-40B4-BE49-F238E27FC236}">
                <a16:creationId xmlns:a16="http://schemas.microsoft.com/office/drawing/2014/main" id="{419B297D-343C-4591-9038-F5B37CE0BCD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064568" y="6631696"/>
            <a:ext cx="1024639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 defTabSz="457200">
              <a:lnSpc>
                <a:spcPct val="100000"/>
              </a:lnSpc>
              <a:defRPr/>
            </a:pPr>
            <a:r>
              <a:rPr lang="ko-KR" altLang="en-US" sz="8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자금세탁방지시스템 재구축</a:t>
            </a:r>
            <a:endParaRPr lang="ko-KR" altLang="en-US" sz="8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4736976" y="6630514"/>
            <a:ext cx="588303" cy="1231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80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F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별첨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‹#›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pic>
        <p:nvPicPr>
          <p:cNvPr id="41" name="Picture 5">
            <a:extLst>
              <a:ext uri="{FF2B5EF4-FFF2-40B4-BE49-F238E27FC236}">
                <a16:creationId xmlns:a16="http://schemas.microsoft.com/office/drawing/2014/main" id="{D3C2F2B1-3B48-4102-A1E5-0A0C67FBA4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AFEFF"/>
              </a:clrFrom>
              <a:clrTo>
                <a:srgbClr val="FA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6" y="6629373"/>
            <a:ext cx="792088" cy="12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6476" y="836712"/>
            <a:ext cx="9433048" cy="20005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30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defTabSz="457200" latinLnBrk="0">
              <a:buFont typeface="Wingdings" pitchFamily="2" charset="2"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9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12540" y="365086"/>
            <a:ext cx="234640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산출물 연관 관계도 및 주요 산출물 템플릿</a:t>
            </a:r>
            <a:endParaRPr lang="ko-KR" altLang="en-US" sz="1100" spc="-4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BD003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40" name="그룹 39"/>
          <p:cNvGrpSpPr/>
          <p:nvPr userDrawn="1"/>
        </p:nvGrpSpPr>
        <p:grpSpPr>
          <a:xfrm>
            <a:off x="200025" y="345723"/>
            <a:ext cx="540058" cy="188640"/>
            <a:chOff x="4736976" y="2805472"/>
            <a:chExt cx="540058" cy="18864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A1797B9-F733-4B09-A2EA-AA7D62970967}"/>
                </a:ext>
              </a:extLst>
            </p:cNvPr>
            <p:cNvSpPr/>
            <p:nvPr userDrawn="1"/>
          </p:nvSpPr>
          <p:spPr>
            <a:xfrm>
              <a:off x="4736976" y="2805472"/>
              <a:ext cx="540058" cy="188640"/>
            </a:xfrm>
            <a:prstGeom prst="rect">
              <a:avLst/>
            </a:prstGeom>
            <a:solidFill>
              <a:srgbClr val="BD003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en-US" sz="1463" kern="0" dirty="0">
                <a:solidFill>
                  <a:srgbClr val="BD0032"/>
                </a:solidFill>
              </a:endParaRPr>
            </a:p>
          </p:txBody>
        </p:sp>
        <p:sp>
          <p:nvSpPr>
            <p:cNvPr id="44" name="Text Box 535">
              <a:extLst>
                <a:ext uri="{FF2B5EF4-FFF2-40B4-BE49-F238E27FC236}">
                  <a16:creationId xmlns:a16="http://schemas.microsoft.com/office/drawing/2014/main" id="{DE4DA09B-E38B-4E22-AB01-82EAEC1D231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858407" y="2822848"/>
              <a:ext cx="29719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spc="-4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별첨</a:t>
              </a:r>
              <a:r>
                <a:rPr lang="en-US" altLang="ko-KR" sz="1000" spc="-4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30E2B06-67A0-40DA-874C-59090B2A493F}"/>
                </a:ext>
              </a:extLst>
            </p:cNvPr>
            <p:cNvSpPr/>
            <p:nvPr userDrawn="1"/>
          </p:nvSpPr>
          <p:spPr>
            <a:xfrm>
              <a:off x="4736976" y="2805473"/>
              <a:ext cx="540058" cy="8062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6FA9D72-DE66-40DF-AA17-9E3F7A98F2D3}"/>
              </a:ext>
            </a:extLst>
          </p:cNvPr>
          <p:cNvGrpSpPr/>
          <p:nvPr userDrawn="1"/>
        </p:nvGrpSpPr>
        <p:grpSpPr>
          <a:xfrm>
            <a:off x="8567738" y="8890"/>
            <a:ext cx="1338262" cy="1115854"/>
            <a:chOff x="8567738" y="8890"/>
            <a:chExt cx="1338262" cy="1115854"/>
          </a:xfrm>
        </p:grpSpPr>
        <p:pic>
          <p:nvPicPr>
            <p:cNvPr id="54" name="LcS7">
              <a:extLst>
                <a:ext uri="{FF2B5EF4-FFF2-40B4-BE49-F238E27FC236}">
                  <a16:creationId xmlns:a16="http://schemas.microsoft.com/office/drawing/2014/main" id="{A890237F-ECC5-43E0-BFEB-3AA459750A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607" r="13230"/>
            <a:stretch/>
          </p:blipFill>
          <p:spPr>
            <a:xfrm flipH="1">
              <a:off x="8567738" y="8890"/>
              <a:ext cx="1338262" cy="1115854"/>
            </a:xfrm>
            <a:prstGeom prst="rect">
              <a:avLst/>
            </a:prstGeom>
          </p:spPr>
        </p:pic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7FB34E8-3497-4BAF-8FE0-F5CF9AAD356E}"/>
                </a:ext>
              </a:extLst>
            </p:cNvPr>
            <p:cNvGrpSpPr/>
            <p:nvPr/>
          </p:nvGrpSpPr>
          <p:grpSpPr>
            <a:xfrm>
              <a:off x="8758725" y="516324"/>
              <a:ext cx="649188" cy="428400"/>
              <a:chOff x="8855369" y="517526"/>
              <a:chExt cx="647794" cy="427480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86FC0C43-86B2-411E-8C51-E2C82465A2C9}"/>
                  </a:ext>
                </a:extLst>
              </p:cNvPr>
              <p:cNvGrpSpPr/>
              <p:nvPr/>
            </p:nvGrpSpPr>
            <p:grpSpPr>
              <a:xfrm>
                <a:off x="8855369" y="517526"/>
                <a:ext cx="647794" cy="427480"/>
                <a:chOff x="6575425" y="140208"/>
                <a:chExt cx="2554035" cy="1685417"/>
              </a:xfrm>
            </p:grpSpPr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8815CFAB-E9A4-4256-A88A-F6BDAD522E4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579753" y="140208"/>
                  <a:ext cx="2549707" cy="499918"/>
                  <a:chOff x="632520" y="1556792"/>
                  <a:chExt cx="8640960" cy="972108"/>
                </a:xfrm>
              </p:grpSpPr>
              <p:grpSp>
                <p:nvGrpSpPr>
                  <p:cNvPr id="60" name="그룹 59">
                    <a:extLst>
                      <a:ext uri="{FF2B5EF4-FFF2-40B4-BE49-F238E27FC236}">
                        <a16:creationId xmlns:a16="http://schemas.microsoft.com/office/drawing/2014/main" id="{B22A993F-64DE-472C-A994-EB3C5E66900E}"/>
                      </a:ext>
                    </a:extLst>
                  </p:cNvPr>
                  <p:cNvGrpSpPr/>
                  <p:nvPr/>
                </p:nvGrpSpPr>
                <p:grpSpPr>
                  <a:xfrm>
                    <a:off x="632520" y="1556792"/>
                    <a:ext cx="4320480" cy="900100"/>
                    <a:chOff x="632520" y="1556792"/>
                    <a:chExt cx="8640960" cy="900100"/>
                  </a:xfrm>
                </p:grpSpPr>
                <p:sp>
                  <p:nvSpPr>
                    <p:cNvPr id="63" name="직사각형 62">
                      <a:extLst>
                        <a:ext uri="{FF2B5EF4-FFF2-40B4-BE49-F238E27FC236}">
                          <a16:creationId xmlns:a16="http://schemas.microsoft.com/office/drawing/2014/main" id="{14EC3A6C-FAFF-4612-A20B-29C72F679B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520" y="2024844"/>
                      <a:ext cx="8640960" cy="432048"/>
                    </a:xfrm>
                    <a:prstGeom prst="rect">
                      <a:avLst/>
                    </a:prstGeom>
                    <a:solidFill>
                      <a:srgbClr val="B8AA97"/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endParaRPr lang="ko-KR" altLang="en-US" sz="1463" kern="0" dirty="0">
                        <a:solidFill>
                          <a:srgbClr val="BD0032"/>
                        </a:solidFill>
                      </a:endParaRPr>
                    </a:p>
                  </p:txBody>
                </p:sp>
                <p:sp>
                  <p:nvSpPr>
                    <p:cNvPr id="64" name="직사각형 63">
                      <a:extLst>
                        <a:ext uri="{FF2B5EF4-FFF2-40B4-BE49-F238E27FC236}">
                          <a16:creationId xmlns:a16="http://schemas.microsoft.com/office/drawing/2014/main" id="{120B013E-ACA8-4AD7-A973-3A4E83FBC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520" y="1556792"/>
                      <a:ext cx="8640960" cy="486321"/>
                    </a:xfrm>
                    <a:prstGeom prst="rect">
                      <a:avLst/>
                    </a:prstGeom>
                    <a:gradFill>
                      <a:gsLst>
                        <a:gs pos="70000">
                          <a:srgbClr val="BD0032"/>
                        </a:gs>
                        <a:gs pos="100000">
                          <a:srgbClr val="920026"/>
                        </a:gs>
                      </a:gsLst>
                      <a:lin ang="5400000" scaled="1"/>
                    </a:gra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endParaRPr lang="ko-KR" altLang="en-US" sz="1463" kern="0" dirty="0">
                        <a:solidFill>
                          <a:srgbClr val="BD0032"/>
                        </a:solidFill>
                      </a:endParaRPr>
                    </a:p>
                  </p:txBody>
                </p:sp>
              </p:grpSp>
              <p:sp>
                <p:nvSpPr>
                  <p:cNvPr id="61" name="화살표: 오각형 63">
                    <a:extLst>
                      <a:ext uri="{FF2B5EF4-FFF2-40B4-BE49-F238E27FC236}">
                        <a16:creationId xmlns:a16="http://schemas.microsoft.com/office/drawing/2014/main" id="{F4EAFC4A-E104-40C0-8613-FD528731826A}"/>
                      </a:ext>
                    </a:extLst>
                  </p:cNvPr>
                  <p:cNvSpPr/>
                  <p:nvPr/>
                </p:nvSpPr>
                <p:spPr>
                  <a:xfrm flipH="1">
                    <a:off x="4160918" y="1556792"/>
                    <a:ext cx="5112562" cy="972108"/>
                  </a:xfrm>
                  <a:prstGeom prst="homePlate">
                    <a:avLst>
                      <a:gd name="adj" fmla="val 4216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2" name="자유형: 도형 64">
                    <a:extLst>
                      <a:ext uri="{FF2B5EF4-FFF2-40B4-BE49-F238E27FC236}">
                        <a16:creationId xmlns:a16="http://schemas.microsoft.com/office/drawing/2014/main" id="{53C23B5D-D437-490F-9C71-4B8D7AB2BDAB}"/>
                      </a:ext>
                    </a:extLst>
                  </p:cNvPr>
                  <p:cNvSpPr/>
                  <p:nvPr/>
                </p:nvSpPr>
                <p:spPr>
                  <a:xfrm>
                    <a:off x="4160044" y="1559719"/>
                    <a:ext cx="5105401" cy="966787"/>
                  </a:xfrm>
                  <a:custGeom>
                    <a:avLst/>
                    <a:gdLst>
                      <a:gd name="connsiteX0" fmla="*/ 407194 w 5105400"/>
                      <a:gd name="connsiteY0" fmla="*/ 0 h 966787"/>
                      <a:gd name="connsiteX1" fmla="*/ 0 w 5105400"/>
                      <a:gd name="connsiteY1" fmla="*/ 481012 h 966787"/>
                      <a:gd name="connsiteX2" fmla="*/ 409575 w 5105400"/>
                      <a:gd name="connsiteY2" fmla="*/ 966787 h 966787"/>
                      <a:gd name="connsiteX3" fmla="*/ 5105400 w 5105400"/>
                      <a:gd name="connsiteY3" fmla="*/ 966787 h 966787"/>
                      <a:gd name="connsiteX0" fmla="*/ 700848 w 5105400"/>
                      <a:gd name="connsiteY0" fmla="*/ 0 h 966787"/>
                      <a:gd name="connsiteX1" fmla="*/ 0 w 5105400"/>
                      <a:gd name="connsiteY1" fmla="*/ 481012 h 966787"/>
                      <a:gd name="connsiteX2" fmla="*/ 409575 w 5105400"/>
                      <a:gd name="connsiteY2" fmla="*/ 966787 h 966787"/>
                      <a:gd name="connsiteX3" fmla="*/ 5105400 w 5105400"/>
                      <a:gd name="connsiteY3" fmla="*/ 966787 h 966787"/>
                      <a:gd name="connsiteX0" fmla="*/ 700848 w 5105400"/>
                      <a:gd name="connsiteY0" fmla="*/ 0 h 966787"/>
                      <a:gd name="connsiteX1" fmla="*/ 0 w 5105400"/>
                      <a:gd name="connsiteY1" fmla="*/ 481012 h 966787"/>
                      <a:gd name="connsiteX2" fmla="*/ 709101 w 5105400"/>
                      <a:gd name="connsiteY2" fmla="*/ 966787 h 966787"/>
                      <a:gd name="connsiteX3" fmla="*/ 5105400 w 5105400"/>
                      <a:gd name="connsiteY3" fmla="*/ 966787 h 966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105400" h="966787">
                        <a:moveTo>
                          <a:pt x="700848" y="0"/>
                        </a:moveTo>
                        <a:lnTo>
                          <a:pt x="0" y="481012"/>
                        </a:lnTo>
                        <a:lnTo>
                          <a:pt x="709101" y="966787"/>
                        </a:lnTo>
                        <a:lnTo>
                          <a:pt x="5105400" y="966787"/>
                        </a:lnTo>
                      </a:path>
                    </a:pathLst>
                  </a:custGeom>
                  <a:noFill/>
                  <a:ln w="2540" cap="rnd">
                    <a:solidFill>
                      <a:srgbClr val="B8A997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59" name="자유형: 도형 61">
                  <a:extLst>
                    <a:ext uri="{FF2B5EF4-FFF2-40B4-BE49-F238E27FC236}">
                      <a16:creationId xmlns:a16="http://schemas.microsoft.com/office/drawing/2014/main" id="{E103A543-C84E-4EE6-B030-B2E234A2DCD0}"/>
                    </a:ext>
                  </a:extLst>
                </p:cNvPr>
                <p:cNvSpPr/>
                <p:nvPr/>
              </p:nvSpPr>
              <p:spPr>
                <a:xfrm>
                  <a:off x="6575425" y="142875"/>
                  <a:ext cx="2552700" cy="1682750"/>
                </a:xfrm>
                <a:custGeom>
                  <a:avLst/>
                  <a:gdLst>
                    <a:gd name="connsiteX0" fmla="*/ 2540000 w 2540000"/>
                    <a:gd name="connsiteY0" fmla="*/ 492125 h 1682750"/>
                    <a:gd name="connsiteX1" fmla="*/ 2540000 w 2540000"/>
                    <a:gd name="connsiteY1" fmla="*/ 1682750 h 1682750"/>
                    <a:gd name="connsiteX2" fmla="*/ 0 w 2540000"/>
                    <a:gd name="connsiteY2" fmla="*/ 1682750 h 1682750"/>
                    <a:gd name="connsiteX3" fmla="*/ 0 w 2540000"/>
                    <a:gd name="connsiteY3" fmla="*/ 0 h 1682750"/>
                    <a:gd name="connsiteX0" fmla="*/ 2540000 w 2540000"/>
                    <a:gd name="connsiteY0" fmla="*/ 496583 h 1682750"/>
                    <a:gd name="connsiteX1" fmla="*/ 2540000 w 2540000"/>
                    <a:gd name="connsiteY1" fmla="*/ 1682750 h 1682750"/>
                    <a:gd name="connsiteX2" fmla="*/ 0 w 2540000"/>
                    <a:gd name="connsiteY2" fmla="*/ 1682750 h 1682750"/>
                    <a:gd name="connsiteX3" fmla="*/ 0 w 2540000"/>
                    <a:gd name="connsiteY3" fmla="*/ 0 h 168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0000" h="1682750">
                      <a:moveTo>
                        <a:pt x="2540000" y="496583"/>
                      </a:moveTo>
                      <a:lnTo>
                        <a:pt x="2540000" y="1682750"/>
                      </a:lnTo>
                      <a:lnTo>
                        <a:pt x="0" y="16827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" cap="rnd">
                  <a:solidFill>
                    <a:srgbClr val="B8A997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57" name="Picture 5">
                <a:extLst>
                  <a:ext uri="{FF2B5EF4-FFF2-40B4-BE49-F238E27FC236}">
                    <a16:creationId xmlns:a16="http://schemas.microsoft.com/office/drawing/2014/main" id="{09ADA508-3A4E-4232-BA36-356905D5D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AFEFF"/>
                  </a:clrFrom>
                  <a:clrTo>
                    <a:srgbClr val="FA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3784" y="558065"/>
                <a:ext cx="283458" cy="45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Text Box 3">
            <a:extLst>
              <a:ext uri="{FF2B5EF4-FFF2-40B4-BE49-F238E27FC236}">
                <a16:creationId xmlns:a16="http://schemas.microsoft.com/office/drawing/2014/main" id="{82E63A56-E528-464E-8663-CD30FD4DF4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94470" y="679804"/>
            <a:ext cx="5777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3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Digital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3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AML</a:t>
            </a:r>
            <a:endParaRPr lang="ko-KR" altLang="en-US" sz="800" spc="-5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62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74DFEC4-AA20-446D-95CE-D169FB4B038C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476" y="836712"/>
            <a:ext cx="943304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lvl="0" defTabSz="457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0371" y="6630514"/>
            <a:ext cx="24525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>
              <a:defRPr lang="ko-KR" altLang="en-US" sz="80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F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fld id="{3DC40A3E-F5CA-407E-AADD-A11338E18F4C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81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1300" kern="1200" dirty="0">
          <a:ln w="1270">
            <a:solidFill>
              <a:schemeClr val="accent1">
                <a:alpha val="0"/>
              </a:schemeClr>
            </a:solidFill>
          </a:ln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산출물 연관 관계도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090113"/>
              </p:ext>
            </p:extLst>
          </p:nvPr>
        </p:nvGraphicFramePr>
        <p:xfrm>
          <a:off x="255756" y="1290320"/>
          <a:ext cx="9440898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60">
                  <a:extLst>
                    <a:ext uri="{9D8B030D-6E8A-4147-A177-3AD203B41FA5}">
                      <a16:colId xmlns:a16="http://schemas.microsoft.com/office/drawing/2014/main" val="2498481149"/>
                    </a:ext>
                  </a:extLst>
                </a:gridCol>
                <a:gridCol w="1001016">
                  <a:extLst>
                    <a:ext uri="{9D8B030D-6E8A-4147-A177-3AD203B41FA5}">
                      <a16:colId xmlns:a16="http://schemas.microsoft.com/office/drawing/2014/main" val="935903741"/>
                    </a:ext>
                  </a:extLst>
                </a:gridCol>
                <a:gridCol w="2496333">
                  <a:extLst>
                    <a:ext uri="{9D8B030D-6E8A-4147-A177-3AD203B41FA5}">
                      <a16:colId xmlns:a16="http://schemas.microsoft.com/office/drawing/2014/main" val="1251116246"/>
                    </a:ext>
                  </a:extLst>
                </a:gridCol>
                <a:gridCol w="2154151">
                  <a:extLst>
                    <a:ext uri="{9D8B030D-6E8A-4147-A177-3AD203B41FA5}">
                      <a16:colId xmlns:a16="http://schemas.microsoft.com/office/drawing/2014/main" val="1045199154"/>
                    </a:ext>
                  </a:extLst>
                </a:gridCol>
                <a:gridCol w="1832055">
                  <a:extLst>
                    <a:ext uri="{9D8B030D-6E8A-4147-A177-3AD203B41FA5}">
                      <a16:colId xmlns:a16="http://schemas.microsoft.com/office/drawing/2014/main" val="3322941794"/>
                    </a:ext>
                  </a:extLst>
                </a:gridCol>
                <a:gridCol w="1573483">
                  <a:extLst>
                    <a:ext uri="{9D8B030D-6E8A-4147-A177-3AD203B41FA5}">
                      <a16:colId xmlns:a16="http://schemas.microsoft.com/office/drawing/2014/main" val="391442086"/>
                    </a:ext>
                  </a:extLst>
                </a:gridCol>
              </a:tblGrid>
              <a:tr h="38159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</a:t>
                      </a:r>
                      <a:r>
                        <a:rPr lang="en-US" altLang="ko-KR" sz="12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계획</a:t>
                      </a:r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</a:t>
                      </a:r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설계</a:t>
                      </a:r>
                      <a:r>
                        <a:rPr lang="en-US" altLang="ko-KR" sz="12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개발</a:t>
                      </a:r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</a:t>
                      </a:r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이행</a:t>
                      </a:r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160595"/>
                  </a:ext>
                </a:extLst>
              </a:tr>
              <a:tr h="1305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관리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업무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208472"/>
                  </a:ext>
                </a:extLst>
              </a:tr>
              <a:tr h="2063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WE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B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40886"/>
                  </a:ext>
                </a:extLst>
              </a:tr>
              <a:tr h="1471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151235"/>
                  </a:ext>
                </a:extLst>
              </a:tr>
            </a:tbl>
          </a:graphicData>
        </a:graphic>
      </p:graphicFrame>
      <p:sp>
        <p:nvSpPr>
          <p:cNvPr id="16" name="Rectangle 7" descr="5차전산센터ob-10"/>
          <p:cNvSpPr>
            <a:spLocks noChangeArrowheads="1"/>
          </p:cNvSpPr>
          <p:nvPr/>
        </p:nvSpPr>
        <p:spPr bwMode="auto">
          <a:xfrm>
            <a:off x="758259" y="2278397"/>
            <a:ext cx="702354" cy="41606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사업수행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계획서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품질보증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계획서</a:t>
            </a:r>
            <a:endParaRPr lang="ko-KR" altLang="en-US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1" name="Rectangle 7" descr="5차전산센터ob-10"/>
          <p:cNvSpPr>
            <a:spLocks noChangeArrowheads="1"/>
          </p:cNvSpPr>
          <p:nvPr/>
        </p:nvSpPr>
        <p:spPr bwMode="auto">
          <a:xfrm>
            <a:off x="5604877" y="3614085"/>
            <a:ext cx="642126" cy="7907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단위테스트</a:t>
            </a:r>
            <a:r>
              <a:rPr kumimoji="0"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체크리스트</a:t>
            </a:r>
            <a:endParaRPr lang="ko-KR" altLang="en-US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3" name="Rectangle 7" descr="5차전산센터ob-10"/>
          <p:cNvSpPr>
            <a:spLocks noChangeArrowheads="1"/>
          </p:cNvSpPr>
          <p:nvPr/>
        </p:nvSpPr>
        <p:spPr bwMode="auto">
          <a:xfrm>
            <a:off x="6465168" y="3785121"/>
            <a:ext cx="1382163" cy="14998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통합</a:t>
            </a:r>
            <a:r>
              <a:rPr kumimoji="0"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성능</a:t>
            </a:r>
            <a:r>
              <a:rPr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인수</a:t>
            </a: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테스트</a:t>
            </a:r>
            <a:r>
              <a:rPr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테스트 계획서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테스트 결과서</a:t>
            </a:r>
            <a:endParaRPr kumimoji="0"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5" name="Rectangle 7" descr="5차전산센터ob-10"/>
          <p:cNvSpPr>
            <a:spLocks noChangeArrowheads="1"/>
          </p:cNvSpPr>
          <p:nvPr/>
        </p:nvSpPr>
        <p:spPr bwMode="auto">
          <a:xfrm>
            <a:off x="8220087" y="2800340"/>
            <a:ext cx="1250945" cy="49502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시범운영</a:t>
            </a:r>
            <a:r>
              <a:rPr kumimoji="0"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/OPEN</a:t>
            </a:r>
          </a:p>
        </p:txBody>
      </p:sp>
      <p:sp>
        <p:nvSpPr>
          <p:cNvPr id="36" name="Rectangle 7" descr="5차전산센터ob-10"/>
          <p:cNvSpPr>
            <a:spLocks noChangeArrowheads="1"/>
          </p:cNvSpPr>
          <p:nvPr/>
        </p:nvSpPr>
        <p:spPr bwMode="auto">
          <a:xfrm>
            <a:off x="8216386" y="3730039"/>
            <a:ext cx="1250945" cy="198378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endParaRPr lang="en-US" altLang="ko-KR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이행계획서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이행결과서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endParaRPr kumimoji="0" lang="en-US" altLang="ko-KR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endParaRPr kumimoji="0"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Rectangle 7" descr="5차전산센터ob-10"/>
          <p:cNvSpPr>
            <a:spLocks noChangeArrowheads="1"/>
          </p:cNvSpPr>
          <p:nvPr/>
        </p:nvSpPr>
        <p:spPr bwMode="auto">
          <a:xfrm>
            <a:off x="759649" y="1736812"/>
            <a:ext cx="700963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 </a:t>
            </a:r>
            <a:endParaRPr kumimoji="0"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시작</a:t>
            </a:r>
            <a:endParaRPr kumimoji="0" lang="en-US" altLang="ko-KR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8" name="Rectangle 7" descr="5차전산센터ob-10"/>
          <p:cNvSpPr>
            <a:spLocks noChangeArrowheads="1"/>
          </p:cNvSpPr>
          <p:nvPr/>
        </p:nvSpPr>
        <p:spPr bwMode="auto">
          <a:xfrm>
            <a:off x="8211522" y="2118153"/>
            <a:ext cx="1250945" cy="49502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</a:t>
            </a:r>
            <a:endParaRPr kumimoji="0"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종료</a:t>
            </a:r>
            <a:endParaRPr kumimoji="0"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41" name="꺾인 연결선 70"/>
          <p:cNvCxnSpPr>
            <a:stCxn id="37" idx="2"/>
            <a:endCxn id="16" idx="0"/>
          </p:cNvCxnSpPr>
          <p:nvPr/>
        </p:nvCxnSpPr>
        <p:spPr>
          <a:xfrm flipH="1">
            <a:off x="1109436" y="2024844"/>
            <a:ext cx="695" cy="253553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01" idx="3"/>
            <a:endCxn id="23" idx="1"/>
          </p:cNvCxnSpPr>
          <p:nvPr/>
        </p:nvCxnSpPr>
        <p:spPr>
          <a:xfrm>
            <a:off x="4041409" y="5317782"/>
            <a:ext cx="299770" cy="53233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9" idx="3"/>
            <a:endCxn id="31" idx="1"/>
          </p:cNvCxnSpPr>
          <p:nvPr/>
        </p:nvCxnSpPr>
        <p:spPr>
          <a:xfrm flipV="1">
            <a:off x="5277036" y="4009456"/>
            <a:ext cx="327841" cy="983665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0" idx="3"/>
            <a:endCxn id="31" idx="1"/>
          </p:cNvCxnSpPr>
          <p:nvPr/>
        </p:nvCxnSpPr>
        <p:spPr>
          <a:xfrm flipV="1">
            <a:off x="5276575" y="4009456"/>
            <a:ext cx="328302" cy="387300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2" idx="3"/>
            <a:endCxn id="31" idx="1"/>
          </p:cNvCxnSpPr>
          <p:nvPr/>
        </p:nvCxnSpPr>
        <p:spPr>
          <a:xfrm>
            <a:off x="5277140" y="3792984"/>
            <a:ext cx="327737" cy="216472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36" idx="0"/>
            <a:endCxn id="35" idx="2"/>
          </p:cNvCxnSpPr>
          <p:nvPr/>
        </p:nvCxnSpPr>
        <p:spPr>
          <a:xfrm flipV="1">
            <a:off x="8841859" y="3295365"/>
            <a:ext cx="3701" cy="434674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5" idx="0"/>
            <a:endCxn id="38" idx="2"/>
          </p:cNvCxnSpPr>
          <p:nvPr/>
        </p:nvCxnSpPr>
        <p:spPr>
          <a:xfrm rot="16200000" flipV="1">
            <a:off x="8747697" y="2702476"/>
            <a:ext cx="187162" cy="8565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23" idx="2"/>
            <a:endCxn id="302" idx="1"/>
          </p:cNvCxnSpPr>
          <p:nvPr/>
        </p:nvCxnSpPr>
        <p:spPr>
          <a:xfrm rot="16200000" flipH="1">
            <a:off x="4828085" y="6025756"/>
            <a:ext cx="178121" cy="215933"/>
          </a:xfrm>
          <a:prstGeom prst="bentConnector2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3" idx="3"/>
            <a:endCxn id="29" idx="1"/>
          </p:cNvCxnSpPr>
          <p:nvPr/>
        </p:nvCxnSpPr>
        <p:spPr>
          <a:xfrm>
            <a:off x="3792022" y="3952160"/>
            <a:ext cx="549014" cy="1040961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73" idx="3"/>
            <a:endCxn id="62" idx="1"/>
          </p:cNvCxnSpPr>
          <p:nvPr/>
        </p:nvCxnSpPr>
        <p:spPr>
          <a:xfrm flipV="1">
            <a:off x="3792022" y="3198448"/>
            <a:ext cx="548910" cy="753712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7" descr="5차전산센터ob-10"/>
          <p:cNvSpPr>
            <a:spLocks noChangeArrowheads="1"/>
          </p:cNvSpPr>
          <p:nvPr/>
        </p:nvSpPr>
        <p:spPr bwMode="auto">
          <a:xfrm>
            <a:off x="1712640" y="5099903"/>
            <a:ext cx="66970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현황분석서</a:t>
            </a:r>
            <a:endParaRPr kumimoji="0"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(DATA)</a:t>
            </a:r>
            <a:endParaRPr kumimoji="0" lang="en-US" altLang="ko-KR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7" descr="5차전산센터ob-10"/>
          <p:cNvSpPr>
            <a:spLocks noChangeArrowheads="1"/>
          </p:cNvSpPr>
          <p:nvPr/>
        </p:nvSpPr>
        <p:spPr bwMode="auto">
          <a:xfrm>
            <a:off x="2576736" y="3121536"/>
            <a:ext cx="262148" cy="32260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항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</a:t>
            </a:r>
          </a:p>
        </p:txBody>
      </p:sp>
      <p:sp>
        <p:nvSpPr>
          <p:cNvPr id="21" name="Rectangle 7" descr="5차전산센터ob-10"/>
          <p:cNvSpPr>
            <a:spLocks noChangeArrowheads="1"/>
          </p:cNvSpPr>
          <p:nvPr/>
        </p:nvSpPr>
        <p:spPr bwMode="auto">
          <a:xfrm>
            <a:off x="1712640" y="3284984"/>
            <a:ext cx="66970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현황분석서</a:t>
            </a:r>
            <a:endParaRPr kumimoji="0"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(BIZ)</a:t>
            </a:r>
            <a:endParaRPr kumimoji="0" lang="en-US" altLang="ko-KR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9" name="꺾인 연결선 38"/>
          <p:cNvCxnSpPr>
            <a:stCxn id="16" idx="3"/>
            <a:endCxn id="18" idx="1"/>
          </p:cNvCxnSpPr>
          <p:nvPr/>
        </p:nvCxnSpPr>
        <p:spPr>
          <a:xfrm>
            <a:off x="1460613" y="4358698"/>
            <a:ext cx="252027" cy="957229"/>
          </a:xfrm>
          <a:prstGeom prst="bentConnector3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6" idx="3"/>
            <a:endCxn id="21" idx="1"/>
          </p:cNvCxnSpPr>
          <p:nvPr/>
        </p:nvCxnSpPr>
        <p:spPr>
          <a:xfrm flipV="1">
            <a:off x="1460613" y="3501008"/>
            <a:ext cx="252027" cy="857690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1" idx="3"/>
            <a:endCxn id="20" idx="1"/>
          </p:cNvCxnSpPr>
          <p:nvPr/>
        </p:nvCxnSpPr>
        <p:spPr>
          <a:xfrm>
            <a:off x="2382345" y="3501008"/>
            <a:ext cx="194391" cy="1233539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8" idx="3"/>
            <a:endCxn id="20" idx="1"/>
          </p:cNvCxnSpPr>
          <p:nvPr/>
        </p:nvCxnSpPr>
        <p:spPr>
          <a:xfrm flipV="1">
            <a:off x="2382345" y="4734547"/>
            <a:ext cx="194391" cy="581380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20" idx="3"/>
            <a:endCxn id="73" idx="1"/>
          </p:cNvCxnSpPr>
          <p:nvPr/>
        </p:nvCxnSpPr>
        <p:spPr>
          <a:xfrm flipV="1">
            <a:off x="2838884" y="3952160"/>
            <a:ext cx="710900" cy="782387"/>
          </a:xfrm>
          <a:prstGeom prst="bentConnector3">
            <a:avLst>
              <a:gd name="adj1" fmla="val 34409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" descr="5차전산센터ob-10"/>
          <p:cNvSpPr>
            <a:spLocks noChangeArrowheads="1"/>
          </p:cNvSpPr>
          <p:nvPr/>
        </p:nvSpPr>
        <p:spPr bwMode="auto">
          <a:xfrm>
            <a:off x="3549784" y="3086317"/>
            <a:ext cx="242238" cy="17316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</a:t>
            </a:r>
          </a:p>
        </p:txBody>
      </p:sp>
      <p:sp>
        <p:nvSpPr>
          <p:cNvPr id="101" name="Rectangle 7" descr="5차전산센터ob-10"/>
          <p:cNvSpPr>
            <a:spLocks noChangeArrowheads="1"/>
          </p:cNvSpPr>
          <p:nvPr/>
        </p:nvSpPr>
        <p:spPr bwMode="auto">
          <a:xfrm>
            <a:off x="3310590" y="5101757"/>
            <a:ext cx="730819" cy="4320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엔티티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정의서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02" name="꺾인 연결선 101"/>
          <p:cNvCxnSpPr>
            <a:stCxn id="20" idx="3"/>
            <a:endCxn id="101" idx="1"/>
          </p:cNvCxnSpPr>
          <p:nvPr/>
        </p:nvCxnSpPr>
        <p:spPr>
          <a:xfrm>
            <a:off x="2838884" y="4734547"/>
            <a:ext cx="471706" cy="583235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7" descr="5차전산센터ob-10"/>
          <p:cNvSpPr>
            <a:spLocks noChangeArrowheads="1"/>
          </p:cNvSpPr>
          <p:nvPr/>
        </p:nvSpPr>
        <p:spPr bwMode="auto">
          <a:xfrm>
            <a:off x="4341140" y="3598435"/>
            <a:ext cx="936000" cy="3890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 설계서</a:t>
            </a:r>
            <a:endParaRPr kumimoji="0" lang="en-US" altLang="ko-KR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7" descr="5차전산센터ob-10"/>
          <p:cNvSpPr>
            <a:spLocks noChangeArrowheads="1"/>
          </p:cNvSpPr>
          <p:nvPr/>
        </p:nvSpPr>
        <p:spPr bwMode="auto">
          <a:xfrm>
            <a:off x="4341179" y="5655566"/>
            <a:ext cx="936000" cy="3890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 </a:t>
            </a: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설계서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테이블 정의서</a:t>
            </a:r>
            <a:endParaRPr kumimoji="0" lang="en-US" altLang="ko-KR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Rectangle 7" descr="5차전산센터ob-10"/>
          <p:cNvSpPr>
            <a:spLocks noChangeArrowheads="1"/>
          </p:cNvSpPr>
          <p:nvPr/>
        </p:nvSpPr>
        <p:spPr bwMode="auto">
          <a:xfrm>
            <a:off x="4341036" y="4798572"/>
            <a:ext cx="936000" cy="3890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인터페이스</a:t>
            </a:r>
            <a:endParaRPr kumimoji="0"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설계서</a:t>
            </a:r>
            <a:endParaRPr kumimoji="0" lang="en-US" altLang="ko-KR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Rectangle 7" descr="5차전산센터ob-10"/>
          <p:cNvSpPr>
            <a:spLocks noChangeArrowheads="1"/>
          </p:cNvSpPr>
          <p:nvPr/>
        </p:nvSpPr>
        <p:spPr bwMode="auto">
          <a:xfrm>
            <a:off x="4340575" y="4202207"/>
            <a:ext cx="936000" cy="3890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프로그램 설계서</a:t>
            </a:r>
            <a:endParaRPr kumimoji="0"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</a:t>
            </a:r>
            <a:r>
              <a:rPr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kumimoji="0" lang="en-US" altLang="ko-KR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58" name="직선 화살표 연결선 57"/>
          <p:cNvCxnSpPr>
            <a:stCxn id="22" idx="2"/>
            <a:endCxn id="30" idx="0"/>
          </p:cNvCxnSpPr>
          <p:nvPr/>
        </p:nvCxnSpPr>
        <p:spPr>
          <a:xfrm flipH="1">
            <a:off x="4808575" y="3987532"/>
            <a:ext cx="565" cy="214675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0" idx="2"/>
            <a:endCxn id="29" idx="0"/>
          </p:cNvCxnSpPr>
          <p:nvPr/>
        </p:nvCxnSpPr>
        <p:spPr>
          <a:xfrm>
            <a:off x="4808575" y="4591304"/>
            <a:ext cx="461" cy="20726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7" descr="5차전산센터ob-10"/>
          <p:cNvSpPr>
            <a:spLocks noChangeArrowheads="1"/>
          </p:cNvSpPr>
          <p:nvPr/>
        </p:nvSpPr>
        <p:spPr bwMode="auto">
          <a:xfrm>
            <a:off x="1733888" y="1736811"/>
            <a:ext cx="6315456" cy="26082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요구사항 추적표</a:t>
            </a:r>
            <a:endParaRPr kumimoji="0" lang="en-US" altLang="ko-KR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4" name="Picture 55" descr="예시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71823">
            <a:off x="9325887" y="1729554"/>
            <a:ext cx="387350" cy="20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" name="Rectangle 7" descr="5차전산센터ob-10"/>
          <p:cNvSpPr>
            <a:spLocks noChangeArrowheads="1"/>
          </p:cNvSpPr>
          <p:nvPr/>
        </p:nvSpPr>
        <p:spPr bwMode="auto">
          <a:xfrm>
            <a:off x="3322081" y="5713823"/>
            <a:ext cx="730819" cy="53607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시스템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아키텍처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정의서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20" name="꺾인 연결선 219"/>
          <p:cNvCxnSpPr>
            <a:stCxn id="20" idx="3"/>
            <a:endCxn id="219" idx="1"/>
          </p:cNvCxnSpPr>
          <p:nvPr/>
        </p:nvCxnSpPr>
        <p:spPr>
          <a:xfrm>
            <a:off x="2838884" y="4734547"/>
            <a:ext cx="483197" cy="1247315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31" idx="3"/>
            <a:endCxn id="33" idx="1"/>
          </p:cNvCxnSpPr>
          <p:nvPr/>
        </p:nvCxnSpPr>
        <p:spPr>
          <a:xfrm>
            <a:off x="6247003" y="4009456"/>
            <a:ext cx="218165" cy="525582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7" descr="5차전산센터ob-10"/>
          <p:cNvSpPr>
            <a:spLocks noChangeArrowheads="1"/>
          </p:cNvSpPr>
          <p:nvPr/>
        </p:nvSpPr>
        <p:spPr bwMode="auto">
          <a:xfrm>
            <a:off x="6472432" y="2600908"/>
            <a:ext cx="1375387" cy="87473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</a:t>
            </a:r>
            <a:r>
              <a:rPr kumimoji="0"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운영자 교육</a:t>
            </a:r>
            <a:r>
              <a:rPr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교육계획서</a:t>
            </a:r>
            <a:endParaRPr kumimoji="0"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교육결과보고서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 매뉴얼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운영자 매뉴얼</a:t>
            </a:r>
            <a:endParaRPr kumimoji="0"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86" name="꺾인 연결선 285"/>
          <p:cNvCxnSpPr>
            <a:stCxn id="33" idx="3"/>
            <a:endCxn id="36" idx="1"/>
          </p:cNvCxnSpPr>
          <p:nvPr/>
        </p:nvCxnSpPr>
        <p:spPr>
          <a:xfrm>
            <a:off x="7847331" y="4535038"/>
            <a:ext cx="369055" cy="18689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꺾인 연결선 288"/>
          <p:cNvCxnSpPr>
            <a:stCxn id="32" idx="3"/>
            <a:endCxn id="35" idx="1"/>
          </p:cNvCxnSpPr>
          <p:nvPr/>
        </p:nvCxnSpPr>
        <p:spPr>
          <a:xfrm>
            <a:off x="7847819" y="3038277"/>
            <a:ext cx="372268" cy="9576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7" descr="5차전산센터ob-10"/>
          <p:cNvSpPr>
            <a:spLocks noChangeArrowheads="1"/>
          </p:cNvSpPr>
          <p:nvPr/>
        </p:nvSpPr>
        <p:spPr bwMode="auto">
          <a:xfrm>
            <a:off x="5025112" y="6028235"/>
            <a:ext cx="936000" cy="3890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프로그램 설계서</a:t>
            </a:r>
            <a:endParaRPr kumimoji="0"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배치</a:t>
            </a:r>
            <a:r>
              <a:rPr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kumimoji="0" lang="en-US" altLang="ko-KR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61" name="꺾인 연결선 60"/>
          <p:cNvCxnSpPr>
            <a:stCxn id="73" idx="2"/>
            <a:endCxn id="101" idx="0"/>
          </p:cNvCxnSpPr>
          <p:nvPr/>
        </p:nvCxnSpPr>
        <p:spPr>
          <a:xfrm rot="16200000" flipH="1">
            <a:off x="3531574" y="4957331"/>
            <a:ext cx="283754" cy="509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03215" y="5107186"/>
            <a:ext cx="7707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엔티티도출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2900191" y="3681028"/>
            <a:ext cx="801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업무프로세스확인</a:t>
            </a:r>
            <a:endParaRPr lang="ko-KR" altLang="en-US" sz="700" dirty="0"/>
          </a:p>
        </p:txBody>
      </p:sp>
      <p:sp>
        <p:nvSpPr>
          <p:cNvPr id="110" name="Rectangle 7" descr="5차전산센터ob-10"/>
          <p:cNvSpPr>
            <a:spLocks noChangeArrowheads="1"/>
          </p:cNvSpPr>
          <p:nvPr/>
        </p:nvSpPr>
        <p:spPr bwMode="auto">
          <a:xfrm>
            <a:off x="4218588" y="2128337"/>
            <a:ext cx="936000" cy="3890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QA</a:t>
            </a: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검토보고서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r>
              <a:rPr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설계공정</a:t>
            </a:r>
            <a:r>
              <a:rPr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kumimoji="0" lang="en-US" altLang="ko-KR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4" name="Rectangle 7" descr="5차전산센터ob-10"/>
          <p:cNvSpPr>
            <a:spLocks noChangeArrowheads="1"/>
          </p:cNvSpPr>
          <p:nvPr/>
        </p:nvSpPr>
        <p:spPr bwMode="auto">
          <a:xfrm>
            <a:off x="6911818" y="2115164"/>
            <a:ext cx="936000" cy="3890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QA</a:t>
            </a:r>
            <a:r>
              <a:rPr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검토보고서</a:t>
            </a:r>
            <a:endParaRPr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구현</a:t>
            </a:r>
            <a:r>
              <a:rPr kumimoji="0"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테스트공정</a:t>
            </a:r>
            <a:r>
              <a:rPr kumimoji="0" lang="en-US" altLang="ko-KR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kumimoji="0" lang="en-US" altLang="ko-KR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2" name="Rectangle 7" descr="5차전산센터ob-10"/>
          <p:cNvSpPr>
            <a:spLocks noChangeArrowheads="1"/>
          </p:cNvSpPr>
          <p:nvPr/>
        </p:nvSpPr>
        <p:spPr bwMode="auto">
          <a:xfrm>
            <a:off x="4340932" y="3003899"/>
            <a:ext cx="936000" cy="3890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메뉴구조도</a:t>
            </a:r>
            <a:endParaRPr kumimoji="0" lang="en-US" altLang="ko-KR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64" name="직선 화살표 연결선 63"/>
          <p:cNvCxnSpPr>
            <a:stCxn id="62" idx="2"/>
            <a:endCxn id="22" idx="0"/>
          </p:cNvCxnSpPr>
          <p:nvPr/>
        </p:nvCxnSpPr>
        <p:spPr>
          <a:xfrm>
            <a:off x="4808932" y="3392996"/>
            <a:ext cx="208" cy="205439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왼쪽/오른쪽 화살표 7"/>
          <p:cNvSpPr/>
          <p:nvPr/>
        </p:nvSpPr>
        <p:spPr>
          <a:xfrm rot="5400000">
            <a:off x="4517753" y="5306674"/>
            <a:ext cx="337669" cy="216879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728707" y="5218982"/>
            <a:ext cx="839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데이터모델설계</a:t>
            </a:r>
            <a:endParaRPr lang="en-US" altLang="ko-KR" sz="700" dirty="0" smtClean="0"/>
          </a:p>
          <a:p>
            <a:r>
              <a:rPr lang="en-US" altLang="ko-KR" sz="700" dirty="0" smtClean="0"/>
              <a:t>WEB</a:t>
            </a:r>
            <a:r>
              <a:rPr lang="ko-KR" altLang="en-US" sz="700" dirty="0" smtClean="0"/>
              <a:t>설계간 정합성</a:t>
            </a:r>
            <a:r>
              <a:rPr lang="en-US" altLang="ko-KR" sz="700" dirty="0" smtClean="0"/>
              <a:t>CHECK</a:t>
            </a:r>
            <a:endParaRPr lang="ko-KR" altLang="en-US" sz="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55218" y="6630514"/>
            <a:ext cx="403957" cy="123111"/>
          </a:xfrm>
        </p:spPr>
        <p:txBody>
          <a:bodyPr/>
          <a:lstStyle/>
          <a:p>
            <a:r>
              <a:rPr lang="ko-KR" altLang="en-US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별첨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1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66" name="Rectangle 7" descr="5차전산센터ob-10"/>
          <p:cNvSpPr>
            <a:spLocks noChangeArrowheads="1"/>
          </p:cNvSpPr>
          <p:nvPr/>
        </p:nvSpPr>
        <p:spPr bwMode="auto">
          <a:xfrm>
            <a:off x="5591623" y="4527382"/>
            <a:ext cx="630337" cy="3890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통합테스트</a:t>
            </a:r>
            <a:endParaRPr kumimoji="0" lang="en-US" altLang="ko-KR" sz="1000" spc="-45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81909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3375885" algn="l"/>
              </a:tabLst>
            </a:pPr>
            <a:r>
              <a:rPr kumimoji="0" lang="ko-KR" altLang="en-US" sz="1000" spc="-4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시나리오</a:t>
            </a:r>
            <a:endParaRPr kumimoji="0" lang="en-US" altLang="ko-KR" sz="1000" spc="-45" dirty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89" name="꺾인 연결선 88"/>
          <p:cNvCxnSpPr>
            <a:stCxn id="30" idx="3"/>
            <a:endCxn id="66" idx="1"/>
          </p:cNvCxnSpPr>
          <p:nvPr/>
        </p:nvCxnSpPr>
        <p:spPr>
          <a:xfrm>
            <a:off x="5276575" y="4396756"/>
            <a:ext cx="315048" cy="325175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>
            <a:off x="6235845" y="4684942"/>
            <a:ext cx="236587" cy="1735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5400000" flipH="1" flipV="1">
            <a:off x="4729917" y="5316391"/>
            <a:ext cx="1421931" cy="175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76" y="836712"/>
            <a:ext cx="9433048" cy="20005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산출물 템플릿 </a:t>
            </a:r>
            <a:r>
              <a:rPr lang="en-US" altLang="ko-KR" dirty="0" smtClean="0"/>
              <a:t>(9/9) - </a:t>
            </a:r>
            <a:r>
              <a:rPr lang="ko-KR" altLang="en-US" dirty="0" smtClean="0"/>
              <a:t>관리산출물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일정표</a:t>
            </a:r>
            <a:r>
              <a:rPr lang="en-US" altLang="ko-KR" dirty="0" smtClean="0"/>
              <a:t>(WBS)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24761" y="6630514"/>
            <a:ext cx="464871" cy="123111"/>
          </a:xfrm>
        </p:spPr>
        <p:txBody>
          <a:bodyPr/>
          <a:lstStyle/>
          <a:p>
            <a:r>
              <a:rPr lang="ko-KR" altLang="en-US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별첨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10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1" y="1304764"/>
            <a:ext cx="9293637" cy="51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76" y="836712"/>
            <a:ext cx="9433048" cy="20005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산출물 템플릿 </a:t>
            </a:r>
            <a:r>
              <a:rPr lang="en-US" altLang="ko-KR" dirty="0" smtClean="0"/>
              <a:t>(1/9) – </a:t>
            </a:r>
            <a:r>
              <a:rPr lang="ko-KR" altLang="en-US" dirty="0" smtClean="0"/>
              <a:t>분석단계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요구사항정의서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7" y="1339117"/>
            <a:ext cx="9296804" cy="504221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55218" y="6630514"/>
            <a:ext cx="403957" cy="123111"/>
          </a:xfrm>
        </p:spPr>
        <p:txBody>
          <a:bodyPr/>
          <a:lstStyle/>
          <a:p>
            <a:r>
              <a:rPr lang="ko-KR" altLang="en-US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별첨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2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459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76" y="836712"/>
            <a:ext cx="9433048" cy="20005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산출물 템플릿 </a:t>
            </a:r>
            <a:r>
              <a:rPr lang="en-US" altLang="ko-KR" dirty="0" smtClean="0"/>
              <a:t>(2/9) - </a:t>
            </a:r>
            <a:r>
              <a:rPr lang="ko-KR" altLang="en-US" dirty="0" smtClean="0"/>
              <a:t>분석단계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 정의서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40" y="1339116"/>
            <a:ext cx="8073069" cy="507450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55218" y="6630514"/>
            <a:ext cx="403957" cy="123111"/>
          </a:xfrm>
        </p:spPr>
        <p:txBody>
          <a:bodyPr/>
          <a:lstStyle/>
          <a:p>
            <a:r>
              <a:rPr lang="ko-KR" altLang="en-US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별첨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3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142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76" y="836712"/>
            <a:ext cx="9433048" cy="20005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산출물 템플릿 </a:t>
            </a:r>
            <a:r>
              <a:rPr lang="en-US" altLang="ko-KR" dirty="0" smtClean="0"/>
              <a:t>(3/9) - </a:t>
            </a:r>
            <a:r>
              <a:rPr lang="ko-KR" altLang="en-US" dirty="0" smtClean="0"/>
              <a:t>설계단계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7" y="1339116"/>
            <a:ext cx="5508613" cy="37326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20" y="3429000"/>
            <a:ext cx="5365998" cy="304038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55218" y="6630514"/>
            <a:ext cx="403957" cy="123111"/>
          </a:xfrm>
        </p:spPr>
        <p:txBody>
          <a:bodyPr/>
          <a:lstStyle/>
          <a:p>
            <a:r>
              <a:rPr lang="ko-KR" altLang="en-US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별첨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4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229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76" y="836712"/>
            <a:ext cx="9433048" cy="20005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산출물 템플릿 </a:t>
            </a:r>
            <a:r>
              <a:rPr lang="en-US" altLang="ko-KR" dirty="0" smtClean="0"/>
              <a:t>(4/9) - </a:t>
            </a:r>
            <a:r>
              <a:rPr lang="ko-KR" altLang="en-US" dirty="0" smtClean="0"/>
              <a:t>설계단계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설계서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6" y="1306860"/>
            <a:ext cx="4989884" cy="515714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55218" y="6630514"/>
            <a:ext cx="403957" cy="123111"/>
          </a:xfrm>
        </p:spPr>
        <p:txBody>
          <a:bodyPr/>
          <a:lstStyle/>
          <a:p>
            <a:r>
              <a:rPr lang="ko-KR" altLang="en-US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별첨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5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881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76" y="836712"/>
            <a:ext cx="9433048" cy="20005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산출물 템플릿 </a:t>
            </a:r>
            <a:r>
              <a:rPr lang="en-US" altLang="ko-KR" dirty="0" smtClean="0"/>
              <a:t>(5/9) - </a:t>
            </a:r>
            <a:r>
              <a:rPr lang="ko-KR" altLang="en-US" dirty="0" smtClean="0"/>
              <a:t>설계단계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 정의서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12" y="1276380"/>
            <a:ext cx="7375040" cy="517695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55218" y="6630514"/>
            <a:ext cx="403957" cy="123111"/>
          </a:xfrm>
        </p:spPr>
        <p:txBody>
          <a:bodyPr/>
          <a:lstStyle/>
          <a:p>
            <a:r>
              <a:rPr lang="ko-KR" altLang="en-US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별첨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6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784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76" y="836712"/>
            <a:ext cx="9433048" cy="20005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산출물 템플릿 </a:t>
            </a:r>
            <a:r>
              <a:rPr lang="en-US" altLang="ko-KR" dirty="0" smtClean="0"/>
              <a:t>(6/9) - </a:t>
            </a:r>
            <a:r>
              <a:rPr lang="ko-KR" altLang="en-US" dirty="0" smtClean="0"/>
              <a:t>설계단계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통합테스트 시나리오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2" y="1325560"/>
            <a:ext cx="9096039" cy="501012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55218" y="6630514"/>
            <a:ext cx="403957" cy="123111"/>
          </a:xfrm>
        </p:spPr>
        <p:txBody>
          <a:bodyPr/>
          <a:lstStyle/>
          <a:p>
            <a:r>
              <a:rPr lang="ko-KR" altLang="en-US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별첨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7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407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76" y="836712"/>
            <a:ext cx="9433048" cy="20005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산출물 템플릿 </a:t>
            </a:r>
            <a:r>
              <a:rPr lang="en-US" altLang="ko-KR" dirty="0" smtClean="0"/>
              <a:t>(7/9)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개발단계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단위테스트 체크리스트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5" y="1333944"/>
            <a:ext cx="9273948" cy="51182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55218" y="6630514"/>
            <a:ext cx="403957" cy="123111"/>
          </a:xfrm>
        </p:spPr>
        <p:txBody>
          <a:bodyPr/>
          <a:lstStyle/>
          <a:p>
            <a:r>
              <a:rPr lang="ko-KR" altLang="en-US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별첨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8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213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76" y="836712"/>
            <a:ext cx="9433048" cy="20005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산출물 템플릿 </a:t>
            </a:r>
            <a:r>
              <a:rPr lang="en-US" altLang="ko-KR" dirty="0" smtClean="0"/>
              <a:t>(8/9) - </a:t>
            </a:r>
            <a:r>
              <a:rPr lang="ko-KR" altLang="en-US" dirty="0" smtClean="0"/>
              <a:t>관리산출물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요구사항 추적표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7" y="1333748"/>
            <a:ext cx="9236250" cy="51263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55218" y="6630514"/>
            <a:ext cx="403957" cy="123111"/>
          </a:xfrm>
        </p:spPr>
        <p:txBody>
          <a:bodyPr/>
          <a:lstStyle/>
          <a:p>
            <a:r>
              <a:rPr lang="ko-KR" altLang="en-US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별첨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9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703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2901</TotalTime>
  <Words>293</Words>
  <Application>Microsoft Office PowerPoint</Application>
  <PresentationFormat>A4 용지(210x297mm)</PresentationFormat>
  <Paragraphs>97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나눔스퀘어 ExtraBold</vt:lpstr>
      <vt:lpstr>Calibri</vt:lpstr>
      <vt:lpstr>KoPub돋움체 Medium</vt:lpstr>
      <vt:lpstr>맑은 고딕</vt:lpstr>
      <vt:lpstr>나눔스퀘어 Bold</vt:lpstr>
      <vt:lpstr>나눔스퀘어</vt:lpstr>
      <vt:lpstr>Wingdings</vt:lpstr>
      <vt:lpstr>Arial</vt:lpstr>
      <vt:lpstr>Office 테마</vt:lpstr>
      <vt:lpstr>1. 산출물 연관 관계도</vt:lpstr>
      <vt:lpstr>2. 주요 산출물 템플릿 (1/9) – 분석단계 : 요구사항정의서</vt:lpstr>
      <vt:lpstr>2. 주요 산출물 템플릿 (2/9) - 분석단계 : 프로세스 정의서</vt:lpstr>
      <vt:lpstr>2. 주요 산출물 템플릿 (3/9) - 설계단계 : 화면 설계서</vt:lpstr>
      <vt:lpstr>2. 주요 산출물 템플릿 (4/9) - 설계단계 : 프로그램 설계서</vt:lpstr>
      <vt:lpstr>2. 주요 산출물 템플릿 (5/9) - 설계단계 : 테이블 정의서</vt:lpstr>
      <vt:lpstr>2. 주요 산출물 템플릿 (6/9) - 설계단계 : 통합테스트 시나리오</vt:lpstr>
      <vt:lpstr>2. 주요 산출물 템플릿 (7/9) - 개발단계 : 단위테스트 체크리스트</vt:lpstr>
      <vt:lpstr>2. 주요 산출물 템플릿 (8/9) - 관리산출물 : 요구사항 추적표</vt:lpstr>
      <vt:lpstr>2. 주요 산출물 템플릿 (9/9) - 관리산출물 : 프로젝트 일정표(WBS)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HJK</dc:creator>
  <cp:lastModifiedBy>finan</cp:lastModifiedBy>
  <cp:revision>248</cp:revision>
  <cp:lastPrinted>2019-06-21T01:20:39Z</cp:lastPrinted>
  <dcterms:created xsi:type="dcterms:W3CDTF">2019-05-30T06:18:26Z</dcterms:created>
  <dcterms:modified xsi:type="dcterms:W3CDTF">2019-07-15T10:18:28Z</dcterms:modified>
</cp:coreProperties>
</file>