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96" r:id="rId4"/>
    <p:sldId id="286" r:id="rId5"/>
    <p:sldId id="287" r:id="rId6"/>
    <p:sldId id="289" r:id="rId7"/>
    <p:sldId id="288" r:id="rId8"/>
    <p:sldId id="290" r:id="rId9"/>
    <p:sldId id="285" r:id="rId10"/>
    <p:sldId id="281" r:id="rId11"/>
    <p:sldId id="291" r:id="rId12"/>
    <p:sldId id="292" r:id="rId13"/>
    <p:sldId id="293" r:id="rId14"/>
    <p:sldId id="298" r:id="rId15"/>
    <p:sldId id="299" r:id="rId16"/>
    <p:sldId id="295" r:id="rId17"/>
    <p:sldId id="28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0" autoAdjust="0"/>
    <p:restoredTop sz="94661" autoAdjust="0"/>
  </p:normalViewPr>
  <p:slideViewPr>
    <p:cSldViewPr snapToGrid="0">
      <p:cViewPr>
        <p:scale>
          <a:sx n="75" d="100"/>
          <a:sy n="75" d="100"/>
        </p:scale>
        <p:origin x="493" y="464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11CE2-9872-438B-B01C-DD65E8F10586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833E1-63C6-4279-87E8-4A8423CF6A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833E1-63C6-4279-87E8-4A8423CF6A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2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833E1-63C6-4279-87E8-4A8423CF6A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2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643606" y="4422787"/>
            <a:ext cx="1875294" cy="36398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E6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37825" y="2351559"/>
            <a:ext cx="6281075" cy="143936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5E6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643606" y="5016278"/>
            <a:ext cx="187529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rgbClr val="5E606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0517" y="608539"/>
            <a:ext cx="1580226" cy="840321"/>
          </a:xfrm>
          <a:prstGeom prst="rect">
            <a:avLst/>
          </a:prstGeom>
        </p:spPr>
      </p:pic>
      <p:sp>
        <p:nvSpPr>
          <p:cNvPr id="12" name="išļîdè"/>
          <p:cNvSpPr/>
          <p:nvPr userDrawn="1"/>
        </p:nvSpPr>
        <p:spPr>
          <a:xfrm>
            <a:off x="2800842" y="1028700"/>
            <a:ext cx="9391158" cy="101600"/>
          </a:xfrm>
          <a:prstGeom prst="rect">
            <a:avLst/>
          </a:prstGeom>
          <a:gradFill>
            <a:gsLst>
              <a:gs pos="27000">
                <a:schemeClr val="accent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išļîdè"/>
          <p:cNvSpPr/>
          <p:nvPr userDrawn="1"/>
        </p:nvSpPr>
        <p:spPr>
          <a:xfrm flipH="1" flipV="1">
            <a:off x="-1" y="1028700"/>
            <a:ext cx="1300517" cy="101600"/>
          </a:xfrm>
          <a:prstGeom prst="rect">
            <a:avLst/>
          </a:prstGeom>
          <a:solidFill>
            <a:srgbClr val="21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5E6066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ct val="200000"/>
              </a:lnSpc>
              <a:defRPr sz="2400">
                <a:solidFill>
                  <a:srgbClr val="5E6066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solidFill>
                  <a:srgbClr val="5E6066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文献汇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5E6066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ct val="200000"/>
              </a:lnSpc>
              <a:defRPr sz="2400">
                <a:solidFill>
                  <a:srgbClr val="5E6066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solidFill>
                  <a:srgbClr val="5E6066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4013201" y="6235700"/>
            <a:ext cx="6085840" cy="49022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5E6066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5132614" cy="5006975"/>
          </a:xfrm>
        </p:spPr>
        <p:txBody>
          <a:bodyPr/>
          <a:lstStyle>
            <a:lvl1pPr>
              <a:lnSpc>
                <a:spcPct val="200000"/>
              </a:lnSpc>
              <a:defRPr sz="2400">
                <a:solidFill>
                  <a:srgbClr val="5E6066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solidFill>
                  <a:srgbClr val="5E6066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800">
                <a:solidFill>
                  <a:srgbClr val="5E6066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10"/>
          <p:cNvSpPr>
            <a:spLocks noGrp="1"/>
          </p:cNvSpPr>
          <p:nvPr>
            <p:ph sz="quarter" idx="14"/>
          </p:nvPr>
        </p:nvSpPr>
        <p:spPr>
          <a:xfrm>
            <a:off x="6386287" y="1121228"/>
            <a:ext cx="5132614" cy="5006975"/>
          </a:xfrm>
        </p:spPr>
        <p:txBody>
          <a:bodyPr/>
          <a:lstStyle>
            <a:lvl1pPr>
              <a:lnSpc>
                <a:spcPct val="200000"/>
              </a:lnSpc>
              <a:defRPr sz="2400">
                <a:solidFill>
                  <a:srgbClr val="5E6066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solidFill>
                  <a:srgbClr val="5E6066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defRPr>
                <a:solidFill>
                  <a:srgbClr val="5E6066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5E6066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2453" y="1193016"/>
            <a:ext cx="5788982" cy="322027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2453" y="5098014"/>
            <a:ext cx="578898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2455" y="4801743"/>
            <a:ext cx="578898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157" name="图片 156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85" y="2363259"/>
            <a:ext cx="7696415" cy="44885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5400937" y="6298771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bk object 16"/>
          <p:cNvSpPr/>
          <p:nvPr userDrawn="1"/>
        </p:nvSpPr>
        <p:spPr>
          <a:xfrm>
            <a:off x="0" y="210362"/>
            <a:ext cx="228600" cy="1056640"/>
          </a:xfrm>
          <a:custGeom>
            <a:avLst/>
            <a:gdLst/>
            <a:ahLst/>
            <a:cxnLst/>
            <a:rect l="l" t="t" r="r" b="b"/>
            <a:pathLst>
              <a:path w="228600" h="1056640">
                <a:moveTo>
                  <a:pt x="0" y="1056335"/>
                </a:moveTo>
                <a:lnTo>
                  <a:pt x="228320" y="1056335"/>
                </a:lnTo>
                <a:lnTo>
                  <a:pt x="228320" y="0"/>
                </a:lnTo>
                <a:lnTo>
                  <a:pt x="0" y="0"/>
                </a:lnTo>
                <a:lnTo>
                  <a:pt x="0" y="1056335"/>
                </a:lnTo>
                <a:close/>
              </a:path>
            </a:pathLst>
          </a:custGeom>
          <a:solidFill>
            <a:srgbClr val="214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2337" y="6349407"/>
            <a:ext cx="2404230" cy="31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5E606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DeepLearningSystem/tree/main" TargetMode="External"/><Relationship Id="rId2" Type="http://schemas.openxmlformats.org/officeDocument/2006/relationships/hyperlink" Target="https://efficientml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469734" y="3886472"/>
            <a:ext cx="1000125" cy="380365"/>
          </a:xfrm>
        </p:spPr>
        <p:txBody>
          <a:bodyPr>
            <a:noAutofit/>
          </a:bodyPr>
          <a:lstStyle/>
          <a:p>
            <a:r>
              <a:rPr lang="zh-CN" altLang="en-US" dirty="0"/>
              <a:t>周晰朗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675585" y="1847800"/>
            <a:ext cx="8840830" cy="143576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Floating-Point Representations</a:t>
            </a:r>
            <a:br>
              <a:rPr lang="en-US" altLang="zh-CN" sz="3200" dirty="0"/>
            </a:br>
            <a:br>
              <a:rPr lang="en-US" altLang="zh-CN" sz="2800" dirty="0"/>
            </a:br>
            <a:r>
              <a:rPr lang="en-US" altLang="zh-CN" sz="2800" dirty="0"/>
              <a:t>17.5 Rounding Schemes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638295" y="6305359"/>
            <a:ext cx="1181998" cy="296271"/>
          </a:xfrm>
        </p:spPr>
        <p:txBody>
          <a:bodyPr/>
          <a:lstStyle/>
          <a:p>
            <a:r>
              <a:rPr lang="en-US" altLang="zh-CN" dirty="0"/>
              <a:t>2023.12.13</a:t>
            </a:r>
            <a:endParaRPr lang="zh-CN" altLang="en-US" dirty="0"/>
          </a:p>
        </p:txBody>
      </p:sp>
      <p:sp>
        <p:nvSpPr>
          <p:cNvPr id="11" name="副标题 1">
            <a:extLst>
              <a:ext uri="{FF2B5EF4-FFF2-40B4-BE49-F238E27FC236}">
                <a16:creationId xmlns:a16="http://schemas.microsoft.com/office/drawing/2014/main" id="{B1B8E473-61FA-4575-ACDD-68E6B2D70044}"/>
              </a:ext>
            </a:extLst>
          </p:cNvPr>
          <p:cNvSpPr txBox="1">
            <a:spLocks/>
          </p:cNvSpPr>
          <p:nvPr/>
        </p:nvSpPr>
        <p:spPr>
          <a:xfrm>
            <a:off x="5065176" y="4315735"/>
            <a:ext cx="1809240" cy="3900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5E606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22112020068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7E91-48E7-4F7C-94D9-FE7F880D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Bit-Width Operations are Cheap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CDA49-254A-43AB-8A2C-D574C9BCC1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6F403-36A3-4B80-8248-B3287B5C5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AE5BD7-9517-4299-8801-EBF04630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6" y="1912368"/>
            <a:ext cx="6405691" cy="32040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315CC7-4EDF-4DC6-B01B-2BAE0B40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73" y="1502796"/>
            <a:ext cx="3932238" cy="42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D3A3-C5B7-48B9-A59E-2AA2BF95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Bit-width in Neural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EB297-2137-4E00-A8FA-C10218DA49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5C971-C303-4387-B518-2DBDFDC38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B47E8-45D1-4EFE-AF23-CF13D56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28" y="1170004"/>
            <a:ext cx="6299153" cy="49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9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03584-6C9D-4140-AFCB-EA28397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464B4-7A22-4FBB-A4B2-FFEDA1D64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4CAAC-98EB-48FB-B910-3E32854C3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97D0DE-C6EE-4AC6-A8D6-7CAEC403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56" y="1282187"/>
            <a:ext cx="9292098" cy="47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4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89D3-301B-4A10-BB05-9C9A3601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C95F-E28F-48B2-8E79-63C7EB1E92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3B0C1-847E-441B-B77D-79D332876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E2FCE7-804A-4988-947F-EF098259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44" y="3633786"/>
            <a:ext cx="4547400" cy="23895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52092A-E6BA-4344-B80A-A290BF5A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27" y="1698572"/>
            <a:ext cx="3333019" cy="3460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F27EF0-CF3E-4EE0-B8A1-6D472E5E1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35" y="1220255"/>
            <a:ext cx="5432782" cy="22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0BC9-DC80-4EC8-90E2-2EF9A3AF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435BA-1992-476C-A926-5029AFCFD6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R </a:t>
            </a:r>
            <a:r>
              <a:rPr lang="zh-CN" altLang="en-US" dirty="0"/>
              <a:t>表示输入的浮点数据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Q </a:t>
            </a:r>
            <a:r>
              <a:rPr lang="zh-CN" altLang="en-US" dirty="0"/>
              <a:t>表示量化之后的定点数据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Z </a:t>
            </a:r>
            <a:r>
              <a:rPr lang="zh-CN" altLang="en-US" dirty="0"/>
              <a:t>表示零点（</a:t>
            </a:r>
            <a:r>
              <a:rPr lang="en-US" altLang="zh-CN" dirty="0"/>
              <a:t>Zero Point</a:t>
            </a:r>
            <a:r>
              <a:rPr lang="zh-CN" altLang="en-US" dirty="0"/>
              <a:t>）的数值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 </a:t>
            </a:r>
            <a:r>
              <a:rPr lang="zh-CN" altLang="en-US" dirty="0"/>
              <a:t>表示缩放因子（</a:t>
            </a:r>
            <a:r>
              <a:rPr lang="en-US" altLang="zh-CN" dirty="0"/>
              <a:t>Scale</a:t>
            </a:r>
            <a:r>
              <a:rPr lang="zh-CN" altLang="en-US" dirty="0"/>
              <a:t>）的数值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CA27A-E548-4298-9960-C407BB64F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91CC87-FBAC-4D42-8E1D-CBFE484EA5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Rmax</a:t>
            </a:r>
            <a:r>
              <a:rPr lang="en-US" altLang="zh-CN" dirty="0"/>
              <a:t> </a:t>
            </a:r>
            <a:r>
              <a:rPr lang="zh-CN" altLang="en-US" dirty="0"/>
              <a:t>表示输入浮点数据中的最大值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Rmin</a:t>
            </a:r>
            <a:r>
              <a:rPr lang="en-US" altLang="zh-CN" dirty="0"/>
              <a:t> </a:t>
            </a:r>
            <a:r>
              <a:rPr lang="zh-CN" altLang="en-US" dirty="0"/>
              <a:t>表示输入浮点数据中的最小值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Qmax</a:t>
            </a:r>
            <a:r>
              <a:rPr lang="en-US" altLang="zh-CN" dirty="0"/>
              <a:t> </a:t>
            </a:r>
            <a:r>
              <a:rPr lang="zh-CN" altLang="en-US" dirty="0"/>
              <a:t>表示最大的定点值（</a:t>
            </a:r>
            <a:r>
              <a:rPr lang="en-US" altLang="zh-CN" dirty="0"/>
              <a:t>127 / 255)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Qmin</a:t>
            </a:r>
            <a:r>
              <a:rPr lang="en-US" altLang="zh-CN" dirty="0"/>
              <a:t> </a:t>
            </a:r>
            <a:r>
              <a:rPr lang="zh-CN" altLang="en-US" dirty="0"/>
              <a:t>表示最小的定点值（</a:t>
            </a:r>
            <a:r>
              <a:rPr lang="en-US" altLang="zh-CN" dirty="0"/>
              <a:t>-128 / 0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82250-4D1F-4E61-A25F-7B5D4D4F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4" y="1506018"/>
            <a:ext cx="2527281" cy="1532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C04E6B-F613-486D-AB2E-3A3B23E0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37" y="1506018"/>
            <a:ext cx="2709313" cy="1553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75B7C2-4FE1-4A65-BC9C-26C32217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675" y="720726"/>
            <a:ext cx="3157262" cy="9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4A37A-2BD4-4F1B-9F1B-01F497A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Linear 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53568-1AF9-4107-A8FA-4EEB118B7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4531F-F3A5-4D3E-B6D6-CDA0448C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F5C86D-6F14-48A2-B2F5-A07E5749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7" y="1993586"/>
            <a:ext cx="10436535" cy="28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0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C3F8-47F1-47D4-B233-6A5D5E9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AA43A-20D6-440C-8CBF-5D93D40E7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5C234-13FD-42D7-84E6-1B109E774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458AB5-31F5-402B-B1F8-E5FD3735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31" y="3872296"/>
            <a:ext cx="3840540" cy="2226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385D29-3879-490F-9374-76D90D1B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97" y="1318745"/>
            <a:ext cx="3203171" cy="2365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9C992D-3C90-431D-A8C6-DDD30F0F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77" y="1877520"/>
            <a:ext cx="4368768" cy="2243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DD4BF0-1AA9-4A19-8C9D-2DE71F511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78" y="4224359"/>
            <a:ext cx="4871541" cy="15219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98023B-32C5-4195-800F-71D2DA119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266" y="1293479"/>
            <a:ext cx="1549389" cy="4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2CB62-726F-481D-B217-DF78DCEF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7B865-EE06-4AD5-8791-CB1353D024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MIT 6.5940 </a:t>
            </a:r>
            <a:r>
              <a:rPr lang="en-US" altLang="zh-CN" sz="2000" dirty="0" err="1"/>
              <a:t>TinyML</a:t>
            </a:r>
            <a:r>
              <a:rPr lang="en-US" altLang="zh-CN" sz="2000" dirty="0"/>
              <a:t> and Efficient Deep Learning Computing </a:t>
            </a:r>
            <a:r>
              <a:rPr lang="en-US" altLang="zh-CN" sz="2000" dirty="0">
                <a:hlinkClick r:id="rId2"/>
              </a:rPr>
              <a:t>https://efficientml.ai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https://github.com/chenzomi12/DeepLearningSystem/tree/main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Jacob B, </a:t>
            </a:r>
            <a:r>
              <a:rPr lang="en-US" altLang="zh-CN" sz="2000" dirty="0" err="1"/>
              <a:t>Kligys</a:t>
            </a:r>
            <a:r>
              <a:rPr lang="en-US" altLang="zh-CN" sz="2000" dirty="0"/>
              <a:t> S, Chen B, et al. Quantization and training of neural networks for efficient integer-arithmetic-only inference[C]//Proceedings of the IEEE conference on computer vision and pattern recognition. 2018: 2704-2713.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1A97C-3FD6-4CFE-BACF-1FC4FD45C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7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C18A-94F0-4099-B75F-CF879E4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A7B48-98D9-4F72-81F9-06DF1DF4A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D9D11-F485-4118-83E0-14954F62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91" y="2087997"/>
            <a:ext cx="3218719" cy="3243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461434-17EE-4337-B752-83C518FB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32" y="1970494"/>
            <a:ext cx="3352133" cy="34405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9D5647-D4A7-4984-B99C-437FDABD9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230" y="1116194"/>
            <a:ext cx="7382879" cy="7069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1C18CC-AC0D-4F30-890B-578D6544CF22}"/>
              </a:ext>
            </a:extLst>
          </p:cNvPr>
          <p:cNvSpPr txBox="1"/>
          <p:nvPr/>
        </p:nvSpPr>
        <p:spPr>
          <a:xfrm>
            <a:off x="1240483" y="5411020"/>
            <a:ext cx="4444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Fig1. Truncation or chopping of a signed-magnitude number (same as round toward 0).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60A8B5-6371-4F08-A15C-545997EF840E}"/>
              </a:ext>
            </a:extLst>
          </p:cNvPr>
          <p:cNvSpPr txBox="1"/>
          <p:nvPr/>
        </p:nvSpPr>
        <p:spPr>
          <a:xfrm>
            <a:off x="6672910" y="5413877"/>
            <a:ext cx="444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Fig2. Truncation or chopping of a 2’s-complement number (same as downward-directed </a:t>
            </a:r>
            <a:r>
              <a:rPr lang="en-US" altLang="zh-CN" sz="1400" dirty="0" err="1"/>
              <a:t>rounding,or</a:t>
            </a:r>
            <a:r>
              <a:rPr lang="en-US" altLang="zh-CN" sz="1400" dirty="0"/>
              <a:t> rounding toward −∞).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96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C18A-94F0-4099-B75F-CF879E4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A7B48-98D9-4F72-81F9-06DF1DF4A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461434-17EE-4337-B752-83C518FB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22" y="1408162"/>
            <a:ext cx="3352133" cy="34405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60A8B5-6371-4F08-A15C-545997EF840E}"/>
              </a:ext>
            </a:extLst>
          </p:cNvPr>
          <p:cNvSpPr txBox="1"/>
          <p:nvPr/>
        </p:nvSpPr>
        <p:spPr>
          <a:xfrm>
            <a:off x="951798" y="4983572"/>
            <a:ext cx="444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Fig2. Truncation or chopping of a 2’s-complement number (same as downward-directed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rounding,or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rounding toward −∞).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538DC2-CD03-49D4-B579-E05566A9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84" y="2086154"/>
            <a:ext cx="3750706" cy="4571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C8AB18-9C86-403C-AA94-787E300B6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144" y="3049868"/>
            <a:ext cx="2031985" cy="342897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FBF6D1-D746-4401-BFFE-13F646AD59F4}"/>
              </a:ext>
            </a:extLst>
          </p:cNvPr>
          <p:cNvCxnSpPr>
            <a:cxnSpLocks/>
          </p:cNvCxnSpPr>
          <p:nvPr/>
        </p:nvCxnSpPr>
        <p:spPr>
          <a:xfrm>
            <a:off x="7076137" y="2646039"/>
            <a:ext cx="0" cy="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68263B-CB2F-43D1-99D1-5EC7CDD0BC4A}"/>
              </a:ext>
            </a:extLst>
          </p:cNvPr>
          <p:cNvCxnSpPr>
            <a:cxnSpLocks/>
          </p:cNvCxnSpPr>
          <p:nvPr/>
        </p:nvCxnSpPr>
        <p:spPr>
          <a:xfrm>
            <a:off x="7076137" y="3467531"/>
            <a:ext cx="0" cy="358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5B6C62-E38E-4FF5-AC3F-DA61AE72549F}"/>
              </a:ext>
            </a:extLst>
          </p:cNvPr>
          <p:cNvSpPr txBox="1"/>
          <p:nvPr/>
        </p:nvSpPr>
        <p:spPr>
          <a:xfrm>
            <a:off x="6565148" y="38992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04BEB3-BCF3-4ADB-8095-C72FC9F4DD43}"/>
              </a:ext>
            </a:extLst>
          </p:cNvPr>
          <p:cNvSpPr txBox="1"/>
          <p:nvPr/>
        </p:nvSpPr>
        <p:spPr>
          <a:xfrm>
            <a:off x="9137927" y="2199765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1110.11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8C45FD-666F-4EB0-8040-F9B4D420FAB2}"/>
              </a:ext>
            </a:extLst>
          </p:cNvPr>
          <p:cNvSpPr txBox="1"/>
          <p:nvPr/>
        </p:nvSpPr>
        <p:spPr>
          <a:xfrm>
            <a:off x="9256366" y="3036650"/>
            <a:ext cx="7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2B8025-D0F7-4B0C-8334-5A48BA21FEB8}"/>
              </a:ext>
            </a:extLst>
          </p:cNvPr>
          <p:cNvSpPr txBox="1"/>
          <p:nvPr/>
        </p:nvSpPr>
        <p:spPr>
          <a:xfrm>
            <a:off x="10395972" y="3036650"/>
            <a:ext cx="13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1010(-2)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6EFE85-8DDA-493F-8156-3123A9E84FB1}"/>
              </a:ext>
            </a:extLst>
          </p:cNvPr>
          <p:cNvSpPr txBox="1"/>
          <p:nvPr/>
        </p:nvSpPr>
        <p:spPr>
          <a:xfrm>
            <a:off x="9284622" y="1797229"/>
            <a:ext cx="6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E67498-70AB-4D2E-918F-725C6D45E1BB}"/>
              </a:ext>
            </a:extLst>
          </p:cNvPr>
          <p:cNvSpPr txBox="1"/>
          <p:nvPr/>
        </p:nvSpPr>
        <p:spPr>
          <a:xfrm>
            <a:off x="10410101" y="1797229"/>
            <a:ext cx="6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D760071-25BF-47A7-B43C-8BDDF6FEF72F}"/>
              </a:ext>
            </a:extLst>
          </p:cNvPr>
          <p:cNvSpPr txBox="1"/>
          <p:nvPr/>
        </p:nvSpPr>
        <p:spPr>
          <a:xfrm>
            <a:off x="10248832" y="2182909"/>
            <a:ext cx="16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1001.01(-1.25)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320AE7-F8A8-49EA-B92C-42817E2A85C6}"/>
              </a:ext>
            </a:extLst>
          </p:cNvPr>
          <p:cNvCxnSpPr>
            <a:cxnSpLocks/>
          </p:cNvCxnSpPr>
          <p:nvPr/>
        </p:nvCxnSpPr>
        <p:spPr>
          <a:xfrm>
            <a:off x="9621026" y="2646038"/>
            <a:ext cx="0" cy="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AE6664-35ED-4993-B5AD-EA796A7E4A2B}"/>
              </a:ext>
            </a:extLst>
          </p:cNvPr>
          <p:cNvCxnSpPr>
            <a:cxnSpLocks/>
          </p:cNvCxnSpPr>
          <p:nvPr/>
        </p:nvCxnSpPr>
        <p:spPr>
          <a:xfrm>
            <a:off x="10736724" y="2646037"/>
            <a:ext cx="0" cy="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5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69A97-8693-4E35-B3CE-278A2FC6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Rtna</a:t>
            </a:r>
            <a:r>
              <a:rPr lang="en-US" altLang="zh-CN" dirty="0"/>
              <a:t>/</a:t>
            </a:r>
            <a:r>
              <a:rPr lang="en-US" altLang="zh-CN" dirty="0" err="1"/>
              <a:t>Rtne</a:t>
            </a:r>
            <a:r>
              <a:rPr lang="en-US" altLang="zh-CN" dirty="0"/>
              <a:t>/</a:t>
            </a:r>
            <a:r>
              <a:rPr lang="en-US" altLang="zh-CN" dirty="0" err="1"/>
              <a:t>Rtno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B4ECB-E55B-47F2-B13F-67119F66CC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133C0-6B61-4472-81B1-68EF11A5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815EBD-6484-4F73-AB70-747801AC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45" y="1888124"/>
            <a:ext cx="2967919" cy="30817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067D35-02B8-4B9E-8614-A4363FEF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52" y="1919768"/>
            <a:ext cx="2911834" cy="30184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81A23E-1AA3-41E3-B6C9-1DBA8C6E91DE}"/>
              </a:ext>
            </a:extLst>
          </p:cNvPr>
          <p:cNvSpPr txBox="1"/>
          <p:nvPr/>
        </p:nvSpPr>
        <p:spPr>
          <a:xfrm>
            <a:off x="1687557" y="5035146"/>
            <a:ext cx="2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1.5(2) + 2.5(3) = 5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69DF0E-8146-4BDE-A349-CB662E5A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81" y="1856480"/>
            <a:ext cx="2967919" cy="30777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C1F00A-C935-4137-9810-F1324041444D}"/>
              </a:ext>
            </a:extLst>
          </p:cNvPr>
          <p:cNvSpPr txBox="1"/>
          <p:nvPr/>
        </p:nvSpPr>
        <p:spPr>
          <a:xfrm>
            <a:off x="5401034" y="5035146"/>
            <a:ext cx="21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1.5(2) + 2.5(2) = 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174156-9B16-4B91-B4E4-7967131EBF4D}"/>
              </a:ext>
            </a:extLst>
          </p:cNvPr>
          <p:cNvSpPr txBox="1"/>
          <p:nvPr/>
        </p:nvSpPr>
        <p:spPr>
          <a:xfrm>
            <a:off x="8510697" y="5035146"/>
            <a:ext cx="215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1.5(1) +2.5(3)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D70B-73D9-4F0C-8413-C626F78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Jamming/von Neumann rounding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9AE92-5EA2-402B-B96C-185013F815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63D93-D940-4B66-9358-FE127DC5D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6BFB1B-F763-442B-9787-BB2C8120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6" y="1497228"/>
            <a:ext cx="3882216" cy="39584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5A2D6C-546D-4CF3-96EE-A7F5A7A1C107}"/>
              </a:ext>
            </a:extLst>
          </p:cNvPr>
          <p:cNvSpPr txBox="1"/>
          <p:nvPr/>
        </p:nvSpPr>
        <p:spPr>
          <a:xfrm>
            <a:off x="6846988" y="2497319"/>
            <a:ext cx="21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1.5(1) + 2.5(3) = 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FEF6A-8925-4C5A-B891-2DD05C32F927}"/>
              </a:ext>
            </a:extLst>
          </p:cNvPr>
          <p:cNvSpPr txBox="1"/>
          <p:nvPr/>
        </p:nvSpPr>
        <p:spPr>
          <a:xfrm>
            <a:off x="6846988" y="3947964"/>
            <a:ext cx="21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0.1(1) + 2.1(3)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33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A151-7959-4E15-83A4-348D675E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FCD0D-C5FE-4F01-8344-2FBEC46CE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A82B5-4741-4442-ADEE-4C872CA8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81" y="1628855"/>
            <a:ext cx="3781606" cy="3831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A05270-629F-4E7C-9033-E7A40EB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8" y="2313264"/>
            <a:ext cx="5446163" cy="9103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631E34-F917-497E-9C9E-22AAE632C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88" y="3732170"/>
            <a:ext cx="6026724" cy="64227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E1905A9-ADA0-44C3-B4D5-DC96AA06E9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2EBD-4F5E-4E58-B3AF-94278479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Up/Down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9F5CD-3F23-4599-A193-0C9FEB2F7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0FF0FC-695B-4729-916F-0D816F7E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29" y="1428097"/>
            <a:ext cx="4055741" cy="4147917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80CCE28-E8E3-47F9-A6A2-AAF38C0E92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403312" y="1481621"/>
            <a:ext cx="3989201" cy="40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055A-5EE5-43A5-ADEA-F46166A2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596535-0E95-4BA9-AC6B-576490CAFD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51227" y="3521605"/>
            <a:ext cx="1087959" cy="22436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3E60E-FE76-46FE-A74F-6C7FE06CF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71A2C1-A60C-4C4C-894B-1B315617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31" y="1198010"/>
            <a:ext cx="6690498" cy="3966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34AF89-2479-4B2F-9E61-0721E96D10B0}"/>
              </a:ext>
            </a:extLst>
          </p:cNvPr>
          <p:cNvSpPr txBox="1"/>
          <p:nvPr/>
        </p:nvSpPr>
        <p:spPr>
          <a:xfrm>
            <a:off x="7312564" y="1519777"/>
            <a:ext cx="209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.100 + .0555 = .1555</a:t>
            </a:r>
          </a:p>
          <a:p>
            <a:r>
              <a:rPr lang="en-US" altLang="zh-CN" sz="1600" dirty="0"/>
              <a:t>                     = .156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FD5B8-F2D1-4D73-A8D4-A23492554F03}"/>
              </a:ext>
            </a:extLst>
          </p:cNvPr>
          <p:cNvSpPr txBox="1"/>
          <p:nvPr/>
        </p:nvSpPr>
        <p:spPr>
          <a:xfrm>
            <a:off x="7989996" y="108848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Rtna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2759DB-81F4-42DB-9252-E7FFA902B263}"/>
              </a:ext>
            </a:extLst>
          </p:cNvPr>
          <p:cNvSpPr txBox="1"/>
          <p:nvPr/>
        </p:nvSpPr>
        <p:spPr>
          <a:xfrm>
            <a:off x="7375003" y="2219493"/>
            <a:ext cx="209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.156 - .0555 = .1005 </a:t>
            </a:r>
          </a:p>
          <a:p>
            <a:r>
              <a:rPr lang="en-US" altLang="zh-CN" sz="1600" dirty="0"/>
              <a:t>                    = </a:t>
            </a:r>
            <a:r>
              <a:rPr lang="en-US" altLang="zh-CN" sz="1600" dirty="0">
                <a:solidFill>
                  <a:srgbClr val="FF0000"/>
                </a:solidFill>
              </a:rPr>
              <a:t>.101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BACAA-EF48-4B3D-B7AD-23B9D58D26DB}"/>
              </a:ext>
            </a:extLst>
          </p:cNvPr>
          <p:cNvSpPr txBox="1"/>
          <p:nvPr/>
        </p:nvSpPr>
        <p:spPr>
          <a:xfrm>
            <a:off x="10158448" y="1053142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Rtne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AB5E5E-B01B-4E5C-AE1E-475B179892C1}"/>
              </a:ext>
            </a:extLst>
          </p:cNvPr>
          <p:cNvSpPr txBox="1"/>
          <p:nvPr/>
        </p:nvSpPr>
        <p:spPr>
          <a:xfrm>
            <a:off x="9429889" y="1503503"/>
            <a:ext cx="209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.100 + .0555 = .1555</a:t>
            </a:r>
          </a:p>
          <a:p>
            <a:r>
              <a:rPr lang="en-US" altLang="zh-CN" sz="1600" dirty="0"/>
              <a:t>                     = .156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F8CD7-9B6B-4388-9BCE-F7FE3FB1B268}"/>
              </a:ext>
            </a:extLst>
          </p:cNvPr>
          <p:cNvSpPr txBox="1"/>
          <p:nvPr/>
        </p:nvSpPr>
        <p:spPr>
          <a:xfrm>
            <a:off x="9465601" y="2227630"/>
            <a:ext cx="209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.156 - .0555 = .1005 </a:t>
            </a:r>
          </a:p>
          <a:p>
            <a:r>
              <a:rPr lang="en-US" altLang="zh-CN" sz="1600" dirty="0"/>
              <a:t>                    = </a:t>
            </a:r>
            <a:r>
              <a:rPr lang="en-US" altLang="zh-CN" sz="1600" dirty="0">
                <a:solidFill>
                  <a:srgbClr val="FF0000"/>
                </a:solidFill>
              </a:rPr>
              <a:t>.100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02A5ED-9553-4208-A97C-0F4D720FCA25}"/>
              </a:ext>
            </a:extLst>
          </p:cNvPr>
          <p:cNvCxnSpPr>
            <a:cxnSpLocks/>
          </p:cNvCxnSpPr>
          <p:nvPr/>
        </p:nvCxnSpPr>
        <p:spPr>
          <a:xfrm>
            <a:off x="8036718" y="1898792"/>
            <a:ext cx="0" cy="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0B780E-293A-4706-9DE5-85DF9958053D}"/>
              </a:ext>
            </a:extLst>
          </p:cNvPr>
          <p:cNvCxnSpPr>
            <a:cxnSpLocks/>
          </p:cNvCxnSpPr>
          <p:nvPr/>
        </p:nvCxnSpPr>
        <p:spPr>
          <a:xfrm>
            <a:off x="10158448" y="1855599"/>
            <a:ext cx="0" cy="320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76EE-BA9C-4477-88D1-B9A3A608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560" y="2423221"/>
            <a:ext cx="4184880" cy="730420"/>
          </a:xfrm>
        </p:spPr>
        <p:txBody>
          <a:bodyPr/>
          <a:lstStyle/>
          <a:p>
            <a:r>
              <a:rPr lang="en-US" altLang="zh-CN" dirty="0"/>
              <a:t>Why rounding 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7D9F7-3943-4D86-8892-07CD6E24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061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BhZDA5OGEzNjBmNmNjMDBkMmZjZjkwMjJkZjJkNjIifQ=="/>
</p:tagLst>
</file>

<file path=ppt/theme/theme1.xml><?xml version="1.0" encoding="utf-8"?>
<a:theme xmlns:a="http://schemas.openxmlformats.org/drawingml/2006/main" name="周晰朗的模板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529F"/>
      </a:accent1>
      <a:accent2>
        <a:srgbClr val="2276C6"/>
      </a:accent2>
      <a:accent3>
        <a:srgbClr val="85ACD1"/>
      </a:accent3>
      <a:accent4>
        <a:srgbClr val="AECCE8"/>
      </a:accent4>
      <a:accent5>
        <a:srgbClr val="989898"/>
      </a:accent5>
      <a:accent6>
        <a:srgbClr val="BFBFBF"/>
      </a:accent6>
      <a:hlink>
        <a:srgbClr val="00529F"/>
      </a:hlink>
      <a:folHlink>
        <a:srgbClr val="BFBFBF"/>
      </a:folHlink>
    </a:clrScheme>
    <a:fontScheme name="nd3ohwc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361</Words>
  <Application>Microsoft Office PowerPoint</Application>
  <PresentationFormat>宽屏</PresentationFormat>
  <Paragraphs>82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微软雅黑</vt:lpstr>
      <vt:lpstr>Arial</vt:lpstr>
      <vt:lpstr>周晰朗的模板</vt:lpstr>
      <vt:lpstr>Floating-Point Representations  17.5 Rounding Schemes</vt:lpstr>
      <vt:lpstr>Chop</vt:lpstr>
      <vt:lpstr>Chop</vt:lpstr>
      <vt:lpstr>Rtna/Rtne/Rtno</vt:lpstr>
      <vt:lpstr>Jamming/von Neumann rounding</vt:lpstr>
      <vt:lpstr>ROM</vt:lpstr>
      <vt:lpstr>Up/Down</vt:lpstr>
      <vt:lpstr>Problem</vt:lpstr>
      <vt:lpstr>Why rounding ？</vt:lpstr>
      <vt:lpstr>Low Bit-Width Operations are Cheap</vt:lpstr>
      <vt:lpstr>Bit-width in Neural Network</vt:lpstr>
      <vt:lpstr>Quantization</vt:lpstr>
      <vt:lpstr>Quantization</vt:lpstr>
      <vt:lpstr>Quantization</vt:lpstr>
      <vt:lpstr> Linear Quantization</vt:lpstr>
      <vt:lpstr>Quantization</vt:lpstr>
      <vt:lpstr>References</vt:lpstr>
    </vt:vector>
  </TitlesOfParts>
  <Company>复旦大学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阿朗组会汇报</dc:title>
  <dc:creator>周晰朗</dc:creator>
  <cp:keywords>未经允许，请勿使用本模板</cp:keywords>
  <cp:lastModifiedBy>1105227363@qq.com</cp:lastModifiedBy>
  <cp:revision>120</cp:revision>
  <dcterms:created xsi:type="dcterms:W3CDTF">2022-10-14T09:46:00Z</dcterms:created>
  <dcterms:modified xsi:type="dcterms:W3CDTF">2023-12-13T05:03:07Z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E9D0202AC2034C1883F94412C3ECA075_12</vt:lpwstr>
  </property>
  <property fmtid="{D5CDD505-2E9C-101B-9397-08002B2CF9AE}" pid="3" name="KSOProductBuildVer">
    <vt:lpwstr>2052-12.1.0.15374</vt:lpwstr>
  </property>
</Properties>
</file>