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3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1" r:id="rId3"/>
    <p:sldId id="333" r:id="rId4"/>
    <p:sldId id="310" r:id="rId5"/>
    <p:sldId id="381" r:id="rId6"/>
    <p:sldId id="364" r:id="rId7"/>
    <p:sldId id="363" r:id="rId8"/>
    <p:sldId id="324" r:id="rId9"/>
    <p:sldId id="320" r:id="rId10"/>
    <p:sldId id="315" r:id="rId11"/>
    <p:sldId id="316" r:id="rId12"/>
    <p:sldId id="317" r:id="rId13"/>
    <p:sldId id="380" r:id="rId14"/>
    <p:sldId id="378" r:id="rId15"/>
    <p:sldId id="365" r:id="rId16"/>
    <p:sldId id="334" r:id="rId17"/>
    <p:sldId id="340" r:id="rId18"/>
    <p:sldId id="318" r:id="rId19"/>
    <p:sldId id="372" r:id="rId20"/>
    <p:sldId id="337" r:id="rId21"/>
    <p:sldId id="338" r:id="rId22"/>
    <p:sldId id="339" r:id="rId23"/>
    <p:sldId id="375" r:id="rId24"/>
    <p:sldId id="376" r:id="rId25"/>
    <p:sldId id="377" r:id="rId26"/>
    <p:sldId id="322" r:id="rId27"/>
    <p:sldId id="374" r:id="rId28"/>
    <p:sldId id="351" r:id="rId29"/>
    <p:sldId id="367" r:id="rId30"/>
    <p:sldId id="357" r:id="rId31"/>
    <p:sldId id="285" r:id="rId32"/>
  </p:sldIdLst>
  <p:sldSz cx="9144000" cy="6858000" type="screen4x3"/>
  <p:notesSz cx="69977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5">
          <p15:clr>
            <a:srgbClr val="A4A3A4"/>
          </p15:clr>
        </p15:guide>
        <p15:guide id="2" pos="22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FF00"/>
    <a:srgbClr val="F90707"/>
    <a:srgbClr val="CC00FF"/>
    <a:srgbClr val="0033CC"/>
    <a:srgbClr val="0099FF"/>
    <a:srgbClr val="CC00CC"/>
    <a:srgbClr val="CCCCFF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00" autoAdjust="0"/>
    <p:restoredTop sz="98049" autoAdjust="0"/>
  </p:normalViewPr>
  <p:slideViewPr>
    <p:cSldViewPr>
      <p:cViewPr varScale="1">
        <p:scale>
          <a:sx n="128" d="100"/>
          <a:sy n="128" d="100"/>
        </p:scale>
        <p:origin x="110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40"/>
    </p:cViewPr>
  </p:sorterViewPr>
  <p:notesViewPr>
    <p:cSldViewPr>
      <p:cViewPr>
        <p:scale>
          <a:sx n="75" d="100"/>
          <a:sy n="75" d="100"/>
        </p:scale>
        <p:origin x="-612" y="792"/>
      </p:cViewPr>
      <p:guideLst>
        <p:guide orient="horz" pos="2925"/>
        <p:guide pos="22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101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809" tIns="47905" rIns="95809" bIns="47905" numCol="1" anchor="t" anchorCtr="0" compatLnSpc="1">
            <a:prstTxWarp prst="textNoShape">
              <a:avLst/>
            </a:prstTxWarp>
          </a:bodyPr>
          <a:lstStyle>
            <a:lvl1pPr defTabSz="957263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92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21012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809" tIns="47905" rIns="95809" bIns="47905" numCol="1" anchor="t" anchorCtr="0" compatLnSpc="1">
            <a:prstTxWarp prst="textNoShape">
              <a:avLst/>
            </a:prstTxWarp>
          </a:bodyPr>
          <a:lstStyle>
            <a:lvl1pPr algn="r" defTabSz="957263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92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7613"/>
            <a:ext cx="3021013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809" tIns="47905" rIns="95809" bIns="47905" numCol="1" anchor="b" anchorCtr="0" compatLnSpc="1">
            <a:prstTxWarp prst="textNoShape">
              <a:avLst/>
            </a:prstTxWarp>
          </a:bodyPr>
          <a:lstStyle>
            <a:lvl1pPr defTabSz="957263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392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7613"/>
            <a:ext cx="3021012" cy="449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5809" tIns="47905" rIns="95809" bIns="47905" numCol="1" anchor="b" anchorCtr="0" compatLnSpc="1">
            <a:prstTxWarp prst="textNoShape">
              <a:avLst/>
            </a:prstTxWarp>
          </a:bodyPr>
          <a:lstStyle>
            <a:lvl1pPr algn="r" defTabSz="957263">
              <a:defRPr sz="1200" b="0"/>
            </a:lvl1pPr>
          </a:lstStyle>
          <a:p>
            <a:pPr>
              <a:defRPr/>
            </a:pPr>
            <a:fld id="{B06B94CB-3127-104F-9CB0-6ABCB8381BDD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3713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295" tIns="47148" rIns="94295" bIns="47148" numCol="1" anchor="t" anchorCtr="0" compatLnSpc="1">
            <a:prstTxWarp prst="textNoShape">
              <a:avLst/>
            </a:prstTxWarp>
          </a:bodyPr>
          <a:lstStyle>
            <a:lvl1pPr defTabSz="942975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3712" cy="465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295" tIns="47148" rIns="94295" bIns="47148" numCol="1" anchor="t" anchorCtr="0" compatLnSpc="1">
            <a:prstTxWarp prst="textNoShape">
              <a:avLst/>
            </a:prstTxWarp>
          </a:bodyPr>
          <a:lstStyle>
            <a:lvl1pPr algn="r" defTabSz="942975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5325"/>
            <a:ext cx="4641850" cy="34813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30800" cy="4179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295" tIns="47148" rIns="94295" bIns="4714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/>
              <a:t>Click to edit Master text styles</a:t>
            </a:r>
          </a:p>
          <a:p>
            <a:pPr lvl="1"/>
            <a:r>
              <a:rPr lang="en-US" altLang="he-IL" noProof="0"/>
              <a:t>Second level</a:t>
            </a:r>
          </a:p>
          <a:p>
            <a:pPr lvl="2"/>
            <a:r>
              <a:rPr lang="en-US" altLang="he-IL" noProof="0"/>
              <a:t>Third level</a:t>
            </a:r>
          </a:p>
          <a:p>
            <a:pPr lvl="3"/>
            <a:r>
              <a:rPr lang="en-US" altLang="he-IL" noProof="0"/>
              <a:t>Fourth level</a:t>
            </a:r>
          </a:p>
          <a:p>
            <a:pPr lvl="4"/>
            <a:r>
              <a:rPr lang="en-US" altLang="he-IL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3713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295" tIns="47148" rIns="94295" bIns="47148" numCol="1" anchor="b" anchorCtr="0" compatLnSpc="1">
            <a:prstTxWarp prst="textNoShape">
              <a:avLst/>
            </a:prstTxWarp>
          </a:bodyPr>
          <a:lstStyle>
            <a:lvl1pPr defTabSz="942975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3712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4295" tIns="47148" rIns="94295" bIns="47148" numCol="1" anchor="b" anchorCtr="0" compatLnSpc="1">
            <a:prstTxWarp prst="textNoShape">
              <a:avLst/>
            </a:prstTxWarp>
          </a:bodyPr>
          <a:lstStyle>
            <a:lvl1pPr algn="r" defTabSz="942975">
              <a:defRPr sz="1200" b="0"/>
            </a:lvl1pPr>
          </a:lstStyle>
          <a:p>
            <a:pPr>
              <a:defRPr/>
            </a:pPr>
            <a:fld id="{3FBAAAF7-6711-5C45-8968-27C2500CC5D4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F7B3878-4CF2-E642-9505-F82E8E451E93}" type="slidenum">
              <a:rPr lang="en-US" altLang="en-US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685800"/>
            <a:ext cx="7721600" cy="1143000"/>
          </a:xfrm>
        </p:spPr>
        <p:txBody>
          <a:bodyPr anchor="b"/>
          <a:lstStyle>
            <a:lvl1pPr>
              <a:defRPr/>
            </a:lvl1pPr>
          </a:lstStyle>
          <a:p>
            <a:pPr lvl="0"/>
            <a:r>
              <a:rPr lang="en-US" altLang="he-IL" noProof="0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886200"/>
            <a:ext cx="6400800" cy="1771650"/>
          </a:xfrm>
        </p:spPr>
        <p:txBody>
          <a:bodyPr/>
          <a:lstStyle>
            <a:lvl1pPr marL="0" indent="0">
              <a:buFont typeface="Wingdings" charset="2"/>
              <a:buNone/>
              <a:defRPr>
                <a:latin typeface="Arial Black" charset="0"/>
              </a:defRPr>
            </a:lvl1pPr>
          </a:lstStyle>
          <a:p>
            <a:pPr lvl="0"/>
            <a:r>
              <a:rPr lang="en-US" altLang="he-IL" noProof="0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11200" y="6229350"/>
            <a:ext cx="19304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49600" y="6229350"/>
            <a:ext cx="2844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604000" y="6229350"/>
            <a:ext cx="1828800" cy="514350"/>
          </a:xfrm>
        </p:spPr>
        <p:txBody>
          <a:bodyPr/>
          <a:lstStyle>
            <a:lvl1pPr>
              <a:defRPr>
                <a:solidFill>
                  <a:srgbClr val="5E574E"/>
                </a:solidFill>
              </a:defRPr>
            </a:lvl1pPr>
          </a:lstStyle>
          <a:p>
            <a:pPr>
              <a:defRPr/>
            </a:pPr>
            <a:fld id="{7023BE1B-3420-4949-80E9-7D0725D9A1B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2822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D9A636-00ED-534F-8F53-23519672DC6F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727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743700" y="228600"/>
            <a:ext cx="2146300" cy="6400800"/>
          </a:xfrm>
        </p:spPr>
        <p:txBody>
          <a:bodyPr vert="eaVert"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286500" cy="64008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CAA0F-454B-F34A-8BB4-E1D7D877785E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123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ol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09000" cy="1143000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idx="1"/>
          </p:nvPr>
        </p:nvSpPr>
        <p:spPr>
          <a:xfrm>
            <a:off x="304800" y="1524000"/>
            <a:ext cx="8534400" cy="5105400"/>
          </a:xfrm>
        </p:spPr>
        <p:txBody>
          <a:bodyPr/>
          <a:lstStyle/>
          <a:p>
            <a:pPr lvl="0"/>
            <a:endParaRPr lang="it-IT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D6BFF4-31E4-A447-A509-B9058E6693DF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306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olo e testo sopra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509000" cy="1143000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304800" y="1524000"/>
            <a:ext cx="8534400" cy="2476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04800" y="4152900"/>
            <a:ext cx="8534400" cy="24765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0ABC3-92D3-2048-84D7-51241580C0E0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307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467448-56C7-184F-AA66-BB70BC2D0775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456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30BF18-71B1-8C4C-AF3A-AF099FBF0E55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254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191000" cy="51054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191000" cy="51054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6ADD70-AFCC-6344-A1A8-0E734B1E7A88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3956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1B116-CD0C-5940-8825-DF9D475E12A5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11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E4307D-CBC1-E844-9861-E3C33C3C512F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8237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00ECF7-DD84-D04F-8392-A2412ACB28E3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4928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B7815-080F-A147-B494-8FF7C6D78145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29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6FF49-D371-3D40-9CE3-9FE6118FE58B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096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>
          <a:outerShdw blurRad="63500" dist="107763" dir="2700000" algn="ctr" rotWithShape="0">
            <a:srgbClr val="000000">
              <a:alpha val="74998"/>
            </a:srgbClr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228600"/>
            <a:ext cx="8509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524000"/>
            <a:ext cx="853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2970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29350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970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15200" y="64008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b="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fld id="{F52CD1C9-D1C5-E74B-81D4-2A03CAFCC6B6}" type="slidenum">
              <a:rPr lang="en-US" altLang="en-US"/>
              <a:pPr>
                <a:defRPr/>
              </a:pPr>
              <a:t>‹N›</a:t>
            </a:fld>
            <a:endParaRPr lang="en-US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4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8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Black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Black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Black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Black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Black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Black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Black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3800">
          <a:solidFill>
            <a:schemeClr val="tx2"/>
          </a:solidFill>
          <a:latin typeface="Arial Black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charset="2"/>
        <a:buChar char="l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Symbol" charset="2"/>
        <a:buChar char="·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Monotype Sorts" charset="2"/>
        <a:buChar char="x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E101D52-1EA0-4047-9A6C-B9DFED5B07E2}" type="slidenum">
              <a:rPr kumimoji="0" lang="en-US" altLang="en-US" sz="1400">
                <a:solidFill>
                  <a:srgbClr val="5E574E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</a:t>
            </a:fld>
            <a:endParaRPr kumimoji="0" lang="en-US" altLang="en-US" sz="1400">
              <a:solidFill>
                <a:srgbClr val="5E574E"/>
              </a:solidFill>
              <a:latin typeface="Arial" charset="0"/>
            </a:endParaRPr>
          </a:p>
        </p:txBody>
      </p:sp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711200" y="1600200"/>
            <a:ext cx="77216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3800" b="0" dirty="0">
                <a:solidFill>
                  <a:schemeClr val="tx2"/>
                </a:solidFill>
                <a:latin typeface="Arial Black" charset="0"/>
              </a:rPr>
              <a:t>Semantic Analysis,</a:t>
            </a:r>
          </a:p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en-US" altLang="he-IL" sz="3800" b="0" dirty="0">
                <a:solidFill>
                  <a:schemeClr val="tx2"/>
                </a:solidFill>
                <a:latin typeface="Arial Black" charset="0"/>
              </a:rPr>
              <a:t>Symbol Tables </a:t>
            </a:r>
            <a:br>
              <a:rPr lang="en-US" altLang="he-IL" sz="3800" b="0" dirty="0">
                <a:solidFill>
                  <a:schemeClr val="tx2"/>
                </a:solidFill>
                <a:latin typeface="Arial Black" charset="0"/>
              </a:rPr>
            </a:br>
            <a:r>
              <a:rPr lang="en-US" altLang="he-IL" sz="3800" b="0" dirty="0">
                <a:solidFill>
                  <a:schemeClr val="tx2"/>
                </a:solidFill>
                <a:latin typeface="Arial Black" charset="0"/>
              </a:rPr>
              <a:t>and Scoping Rules</a:t>
            </a:r>
          </a:p>
        </p:txBody>
      </p:sp>
    </p:spTree>
  </p:cSld>
  <p:clrMapOvr>
    <a:masterClrMapping/>
  </p:clrMapOvr>
  <p:transition advTm="14208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16A2029-3328-C345-A4EF-F59EDFA04BB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Scope of Class Definitions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Cannot be nested (non vi </a:t>
            </a:r>
            <a:r>
              <a:rPr lang="en-US" altLang="x-none" dirty="0" err="1"/>
              <a:t>sono</a:t>
            </a:r>
            <a:r>
              <a:rPr lang="en-US" altLang="x-none" dirty="0"/>
              <a:t> </a:t>
            </a:r>
            <a:r>
              <a:rPr lang="en-US" altLang="x-none" dirty="0" err="1"/>
              <a:t>classi</a:t>
            </a:r>
            <a:r>
              <a:rPr lang="en-US" altLang="x-none" dirty="0"/>
              <a:t> </a:t>
            </a:r>
            <a:r>
              <a:rPr lang="en-US" altLang="x-none" dirty="0" err="1"/>
              <a:t>annidate</a:t>
            </a:r>
            <a:r>
              <a:rPr lang="en-US" altLang="x-none" dirty="0"/>
              <a:t> e se vi </a:t>
            </a:r>
            <a:r>
              <a:rPr lang="en-US" altLang="x-none" dirty="0" err="1"/>
              <a:t>sono</a:t>
            </a:r>
            <a:r>
              <a:rPr lang="en-US" altLang="x-none" dirty="0"/>
              <a:t> le </a:t>
            </a:r>
            <a:r>
              <a:rPr lang="en-US" altLang="x-none" dirty="0" err="1"/>
              <a:t>classi</a:t>
            </a:r>
            <a:r>
              <a:rPr lang="en-US" altLang="x-none" dirty="0"/>
              <a:t> </a:t>
            </a:r>
            <a:r>
              <a:rPr lang="en-US" altLang="x-none" dirty="0" err="1"/>
              <a:t>inerne</a:t>
            </a:r>
            <a:r>
              <a:rPr lang="en-US" altLang="x-none" dirty="0"/>
              <a:t> non </a:t>
            </a:r>
            <a:r>
              <a:rPr lang="en-US" altLang="x-none" dirty="0" err="1"/>
              <a:t>vedono</a:t>
            </a:r>
            <a:r>
              <a:rPr lang="en-US" altLang="x-none" dirty="0"/>
              <a:t> </a:t>
            </a:r>
            <a:r>
              <a:rPr lang="en-US" altLang="x-none" dirty="0" err="1"/>
              <a:t>dichiarazioi</a:t>
            </a:r>
            <a:r>
              <a:rPr lang="en-US" altLang="x-none" dirty="0"/>
              <a:t> </a:t>
            </a:r>
            <a:r>
              <a:rPr lang="en-US" altLang="x-none" dirty="0" err="1"/>
              <a:t>delle</a:t>
            </a:r>
            <a:r>
              <a:rPr lang="en-US" altLang="x-none" dirty="0"/>
              <a:t> </a:t>
            </a:r>
            <a:r>
              <a:rPr lang="en-US" altLang="x-none" dirty="0" err="1"/>
              <a:t>classi</a:t>
            </a:r>
            <a:r>
              <a:rPr lang="en-US" altLang="x-none" dirty="0"/>
              <a:t> </a:t>
            </a:r>
            <a:r>
              <a:rPr lang="en-US" altLang="x-none" dirty="0" err="1"/>
              <a:t>esterne</a:t>
            </a:r>
            <a:r>
              <a:rPr lang="en-US" altLang="x-none" dirty="0"/>
              <a:t>)</a:t>
            </a:r>
          </a:p>
          <a:p>
            <a:r>
              <a:rPr lang="en-US" altLang="x-none" dirty="0"/>
              <a:t>Globally visible</a:t>
            </a:r>
          </a:p>
          <a:p>
            <a:r>
              <a:rPr lang="en-US" altLang="x-none" dirty="0"/>
              <a:t>Class name can be used before it is defined</a:t>
            </a:r>
          </a:p>
          <a:p>
            <a:pPr>
              <a:buFont typeface="Wingdings" charset="2"/>
              <a:buNone/>
            </a:pPr>
            <a:r>
              <a:rPr lang="en-US" altLang="x-none" dirty="0"/>
              <a:t>	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Class Foo {</a:t>
            </a:r>
          </a:p>
          <a:p>
            <a:pPr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		… let y : Bar in …</a:t>
            </a:r>
          </a:p>
          <a:p>
            <a:pPr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	Class Bar {</a:t>
            </a:r>
          </a:p>
          <a:p>
            <a:pPr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		…</a:t>
            </a:r>
          </a:p>
          <a:p>
            <a:pPr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>
              <a:buFont typeface="Wingdings" charset="2"/>
              <a:buNone/>
            </a:pP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31A0E10-F9BB-6D40-9AED-756609B5B4D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Scope of Attributes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Global within the class in which they are defined</a:t>
            </a:r>
          </a:p>
          <a:p>
            <a:r>
              <a:rPr lang="en-US" altLang="x-none"/>
              <a:t>Can be used before defined in the class</a:t>
            </a:r>
          </a:p>
          <a:p>
            <a:pPr>
              <a:buFont typeface="Wingdings" charset="2"/>
              <a:buNone/>
            </a:pPr>
            <a:endParaRPr lang="en-US" altLang="x-none"/>
          </a:p>
          <a:p>
            <a:pPr>
              <a:buFont typeface="Wingdings" charset="2"/>
              <a:buNone/>
            </a:pPr>
            <a:r>
              <a:rPr lang="en-US" altLang="x-none"/>
              <a:t>	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Class Foo {</a:t>
            </a:r>
          </a:p>
          <a:p>
            <a:pPr>
              <a:buFont typeface="Wingdings" charset="2"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		f() : Int { a };</a:t>
            </a:r>
          </a:p>
          <a:p>
            <a:pPr>
              <a:buFont typeface="Wingdings" charset="2"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		a : Int </a:t>
            </a:r>
            <a:r>
              <a:rPr lang="en-US" altLang="x-none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 0;</a:t>
            </a:r>
          </a:p>
          <a:p>
            <a:pPr>
              <a:buFont typeface="Wingdings" charset="2"/>
              <a:buNone/>
            </a:pPr>
            <a:r>
              <a:rPr lang="en-US" altLang="x-none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BB10805-BE87-594A-BC8D-5108A6458D8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Scope of Methods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Method need not be defined in the class in which it is used, but in some parent class</a:t>
            </a:r>
          </a:p>
          <a:p>
            <a:r>
              <a:rPr lang="en-US" altLang="x-none"/>
              <a:t>Overriding  - methods may be redefined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class A { 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foo():Int { …};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class B inherits A { };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class C { </a:t>
            </a:r>
            <a:b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b : B </a:t>
            </a:r>
            <a:r>
              <a:rPr lang="en-US" altLang="x-none" sz="240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 new B;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bar():Int{ b.foo() }; 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635146A-1FAE-0841-8D1D-E0E74A8B3C2C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Scope of Methods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Overriding  - methods may be redefined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class A { 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foo():Int { …};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class B inherits A { 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foo():Int {…};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class C { </a:t>
            </a:r>
            <a:b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</a:b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b : B </a:t>
            </a:r>
            <a:r>
              <a:rPr lang="en-US" altLang="x-none" sz="240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 new B;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	bar():Int{ b.foo() }; </a:t>
            </a:r>
          </a:p>
          <a:p>
            <a:pPr>
              <a:buFont typeface="Wingdings" charset="2"/>
              <a:buNone/>
            </a:pPr>
            <a:r>
              <a:rPr lang="en-US" altLang="x-none" sz="240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0207217-70CE-BC45-9E69-7C5FF4414B2A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Some Cool Scope Rules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local variable declared before use</a:t>
            </a:r>
          </a:p>
          <a:p>
            <a:r>
              <a:rPr lang="en-US" altLang="x-none" dirty="0"/>
              <a:t>attributes need not be declared before use</a:t>
            </a:r>
          </a:p>
          <a:p>
            <a:r>
              <a:rPr lang="en-US" altLang="x-none" dirty="0"/>
              <a:t>variables cannot be defined multiple times in same scope, but can be redefined in nested scopes</a:t>
            </a:r>
          </a:p>
          <a:p>
            <a:pPr>
              <a:buFont typeface="Wingdings" charset="2"/>
              <a:buNone/>
            </a:pP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	class A {</a:t>
            </a:r>
          </a:p>
          <a:p>
            <a:pPr>
              <a:buFont typeface="Wingdings" charset="2"/>
              <a:buNone/>
            </a:pP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	 x : String </a:t>
            </a: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 “a”;</a:t>
            </a:r>
            <a:endParaRPr lang="en-US" altLang="x-none" sz="240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   foo(x : Int, x : String): SELF_TYPE{ x };</a:t>
            </a:r>
          </a:p>
          <a:p>
            <a:pPr>
              <a:buFont typeface="Wingdings" charset="2"/>
              <a:buNone/>
            </a:pPr>
            <a:r>
              <a:rPr lang="en-US" altLang="x-none" sz="2400" dirty="0">
                <a:latin typeface="Courier New" charset="0"/>
                <a:ea typeface="Courier New" charset="0"/>
                <a:cs typeface="Courier New" charset="0"/>
              </a:rPr>
              <a:t>	};</a:t>
            </a:r>
          </a:p>
          <a:p>
            <a:r>
              <a:rPr lang="en-US" altLang="x-none" dirty="0"/>
              <a:t>it is allowed to shadow method parameters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27BF293-A53F-B64E-AFA8-E28FAEDDA5D8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What is Symbol Table ?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Scopes implemented using </a:t>
            </a:r>
            <a:r>
              <a:rPr lang="en-US" altLang="x-none">
                <a:solidFill>
                  <a:schemeClr val="tx2"/>
                </a:solidFill>
              </a:rPr>
              <a:t>symbol tables</a:t>
            </a:r>
            <a:endParaRPr lang="en-US" altLang="x-none"/>
          </a:p>
          <a:p>
            <a:endParaRPr lang="en-US" altLang="x-none"/>
          </a:p>
          <a:p>
            <a:r>
              <a:rPr lang="en-US" altLang="x-none"/>
              <a:t>Data-structure for “look-up”</a:t>
            </a:r>
          </a:p>
          <a:p>
            <a:pPr lvl="1"/>
            <a:r>
              <a:rPr lang="en-US" altLang="x-none"/>
              <a:t>key – identifier </a:t>
            </a:r>
          </a:p>
          <a:p>
            <a:pPr lvl="1"/>
            <a:r>
              <a:rPr lang="en-US" altLang="x-none"/>
              <a:t>value – type of identifier, other semantic properties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ACC8629-CCB5-7B46-ACA8-6F54DE453202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Symbol Table -  1</a:t>
            </a:r>
            <a:r>
              <a:rPr lang="en-US" altLang="x-none" baseline="30000"/>
              <a:t>st</a:t>
            </a:r>
            <a:r>
              <a:rPr lang="en-US" altLang="x-none"/>
              <a:t> Attempt</a:t>
            </a:r>
          </a:p>
        </p:txBody>
      </p:sp>
      <p:graphicFrame>
        <p:nvGraphicFramePr>
          <p:cNvPr id="670723" name="Group 3"/>
          <p:cNvGraphicFramePr>
            <a:graphicFrameLocks noGrp="1"/>
          </p:cNvGraphicFramePr>
          <p:nvPr>
            <p:ph idx="1"/>
          </p:nvPr>
        </p:nvGraphicFramePr>
        <p:xfrm>
          <a:off x="1219200" y="4168775"/>
          <a:ext cx="6553200" cy="212725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-&gt;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0755" name="Text Box 35"/>
          <p:cNvSpPr txBox="1">
            <a:spLocks noChangeArrowheads="1"/>
          </p:cNvSpPr>
          <p:nvPr/>
        </p:nvSpPr>
        <p:spPr bwMode="auto">
          <a:xfrm>
            <a:off x="1600200" y="1660525"/>
            <a:ext cx="5562600" cy="2225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sz="2000" b="0">
                <a:latin typeface="Courier New" charset="0"/>
                <a:ea typeface="Courier New" charset="0"/>
                <a:cs typeface="Courier New" charset="0"/>
              </a:rPr>
              <a:t>class Test {</a:t>
            </a:r>
          </a:p>
          <a:p>
            <a:pPr>
              <a:defRPr/>
            </a:pPr>
            <a:r>
              <a:rPr lang="en-US" altLang="x-none" sz="2000" b="0">
                <a:latin typeface="Courier New" charset="0"/>
                <a:ea typeface="Courier New" charset="0"/>
                <a:cs typeface="Courier New" charset="0"/>
              </a:rPr>
              <a:t>  a: Int </a:t>
            </a:r>
            <a:r>
              <a:rPr lang="en-US" altLang="x-none" sz="20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lang="en-US" altLang="x-none" sz="2000" b="0">
                <a:latin typeface="Courier New" charset="0"/>
                <a:ea typeface="Courier New" charset="0"/>
                <a:cs typeface="Courier New" charset="0"/>
              </a:rPr>
              <a:t> 39;</a:t>
            </a:r>
          </a:p>
          <a:p>
            <a:pPr>
              <a:defRPr/>
            </a:pPr>
            <a:r>
              <a:rPr lang="en-US" altLang="x-none" sz="2000" b="0">
                <a:latin typeface="Courier New" charset="0"/>
                <a:ea typeface="Courier New" charset="0"/>
                <a:cs typeface="Courier New" charset="0"/>
              </a:rPr>
              <a:t>  test(): Int {</a:t>
            </a:r>
          </a:p>
          <a:p>
            <a:pPr>
              <a:defRPr/>
            </a:pPr>
            <a:r>
              <a:rPr lang="en-US" altLang="x-none" sz="2000" b="0">
                <a:latin typeface="Courier New" charset="0"/>
                <a:ea typeface="Courier New" charset="0"/>
                <a:cs typeface="Courier New" charset="0"/>
              </a:rPr>
              <a:t>    let b:Int </a:t>
            </a:r>
            <a:r>
              <a:rPr lang="en-US" altLang="x-none" sz="20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 </a:t>
            </a:r>
            <a:r>
              <a:rPr lang="en-US" altLang="x-none" sz="2000" b="0">
                <a:latin typeface="Courier New" charset="0"/>
                <a:ea typeface="Courier New" charset="0"/>
                <a:cs typeface="Courier New" charset="0"/>
              </a:rPr>
              <a:t>3 in </a:t>
            </a:r>
          </a:p>
          <a:p>
            <a:pPr>
              <a:defRPr/>
            </a:pPr>
            <a:r>
              <a:rPr lang="en-US" altLang="x-none" sz="2000" b="0">
                <a:latin typeface="Courier New" charset="0"/>
                <a:ea typeface="Courier New" charset="0"/>
                <a:cs typeface="Courier New" charset="0"/>
              </a:rPr>
              <a:t>    	a + b</a:t>
            </a:r>
          </a:p>
          <a:p>
            <a:pPr>
              <a:defRPr/>
            </a:pPr>
            <a:r>
              <a:rPr lang="en-US" altLang="x-none" sz="2000" b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pPr>
              <a:defRPr/>
            </a:pPr>
            <a:r>
              <a:rPr lang="en-US" altLang="x-none" sz="2000" b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A8C0212C-7F21-7F46-B95F-13FCDF4C4F03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Symbol Table -  1</a:t>
            </a:r>
            <a:r>
              <a:rPr lang="en-US" altLang="x-none" baseline="30000"/>
              <a:t>st</a:t>
            </a:r>
            <a:r>
              <a:rPr lang="en-US" altLang="x-none"/>
              <a:t> Attempt</a:t>
            </a:r>
          </a:p>
        </p:txBody>
      </p:sp>
      <p:graphicFrame>
        <p:nvGraphicFramePr>
          <p:cNvPr id="676867" name="Group 3"/>
          <p:cNvGraphicFramePr>
            <a:graphicFrameLocks noGrp="1"/>
          </p:cNvGraphicFramePr>
          <p:nvPr>
            <p:ph idx="1"/>
          </p:nvPr>
        </p:nvGraphicFramePr>
        <p:xfrm>
          <a:off x="1219200" y="4168775"/>
          <a:ext cx="6553200" cy="212725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90707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90707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90707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90707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method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 -&gt; Int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90707"/>
                          </a:solidFill>
                          <a:effectLst/>
                          <a:latin typeface="Tahoma" charset="0"/>
                        </a:rPr>
                        <a:t>a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90707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90707"/>
                          </a:solidFill>
                          <a:effectLst/>
                          <a:latin typeface="Tahoma" charset="0"/>
                        </a:rPr>
                        <a:t>String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90707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76899" name="Text Box 35"/>
          <p:cNvSpPr txBox="1">
            <a:spLocks noChangeArrowheads="1"/>
          </p:cNvSpPr>
          <p:nvPr/>
        </p:nvSpPr>
        <p:spPr bwMode="auto">
          <a:xfrm>
            <a:off x="1600200" y="1660525"/>
            <a:ext cx="55626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2000" b="0">
                <a:latin typeface="Courier New" charset="0"/>
                <a:ea typeface="Courier New" charset="0"/>
                <a:cs typeface="Courier New" charset="0"/>
              </a:rPr>
              <a:t>class Test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2000" b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0" lang="en-US" altLang="x-none" sz="2000" b="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</a:rPr>
              <a:t>a: Int </a:t>
            </a:r>
            <a:r>
              <a:rPr kumimoji="0" lang="en-US" altLang="x-none" sz="2000" b="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2000" b="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</a:rPr>
              <a:t> 39;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2000" b="0">
                <a:latin typeface="Courier New" charset="0"/>
                <a:ea typeface="Courier New" charset="0"/>
                <a:cs typeface="Courier New" charset="0"/>
              </a:rPr>
              <a:t>  test(): Int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2000" b="0">
                <a:latin typeface="Courier New" charset="0"/>
                <a:ea typeface="Courier New" charset="0"/>
                <a:cs typeface="Courier New" charset="0"/>
              </a:rPr>
              <a:t>    </a:t>
            </a:r>
            <a:r>
              <a:rPr kumimoji="0" lang="en-US" altLang="x-none" sz="2000" b="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</a:rPr>
              <a:t>let a: String </a:t>
            </a:r>
            <a:r>
              <a:rPr kumimoji="0" lang="en-US" altLang="x-none" sz="2000" b="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 “hello”,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20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 </a:t>
            </a:r>
            <a:r>
              <a:rPr kumimoji="0" lang="en-US" altLang="x-none" sz="2000" b="0">
                <a:latin typeface="Courier New" charset="0"/>
                <a:ea typeface="Courier New" charset="0"/>
                <a:cs typeface="Courier New" charset="0"/>
              </a:rPr>
              <a:t>b:Int </a:t>
            </a:r>
            <a:r>
              <a:rPr kumimoji="0" lang="en-US" altLang="x-none" sz="20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 </a:t>
            </a:r>
            <a:r>
              <a:rPr kumimoji="0" lang="en-US" altLang="x-none" sz="2000" b="0">
                <a:latin typeface="Courier New" charset="0"/>
                <a:ea typeface="Courier New" charset="0"/>
                <a:cs typeface="Courier New" charset="0"/>
              </a:rPr>
              <a:t>3 in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2000" b="0">
                <a:latin typeface="Courier New" charset="0"/>
                <a:ea typeface="Courier New" charset="0"/>
                <a:cs typeface="Courier New" charset="0"/>
              </a:rPr>
              <a:t>    	b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2000" b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2000" b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E2D840F-6878-3742-A8E1-279844D12B5D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18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Implementing Scopes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Let </a:t>
            </a:r>
            <a:r>
              <a:rPr lang="en-US" altLang="x-none" dirty="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</a:rPr>
              <a:t>x : Int </a:t>
            </a:r>
            <a:r>
              <a:rPr lang="en-US" altLang="x-none" dirty="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 0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in </a:t>
            </a:r>
            <a:r>
              <a:rPr lang="en-US" altLang="x-none" dirty="0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e</a:t>
            </a:r>
            <a:endParaRPr lang="en-US" altLang="x-none" dirty="0">
              <a:solidFill>
                <a:srgbClr val="00FF00"/>
              </a:solidFill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x-none" dirty="0"/>
          </a:p>
          <a:p>
            <a:r>
              <a:rPr lang="en-US" altLang="x-none" dirty="0"/>
              <a:t>before processing </a:t>
            </a:r>
            <a:r>
              <a:rPr lang="en-US" altLang="x-none" dirty="0">
                <a:solidFill>
                  <a:srgbClr val="00FF00"/>
                </a:solidFill>
              </a:rPr>
              <a:t>e</a:t>
            </a:r>
          </a:p>
          <a:p>
            <a:pPr lvl="1"/>
            <a:r>
              <a:rPr lang="en-US" altLang="x-none" b="1" u="sng" dirty="0"/>
              <a:t>add</a:t>
            </a:r>
            <a:r>
              <a:rPr lang="en-US" altLang="x-none" dirty="0"/>
              <a:t> </a:t>
            </a:r>
            <a:r>
              <a:rPr lang="en-US" altLang="x-none" dirty="0">
                <a:solidFill>
                  <a:srgbClr val="F90707"/>
                </a:solidFill>
              </a:rPr>
              <a:t>definition of x </a:t>
            </a:r>
            <a:r>
              <a:rPr lang="en-US" altLang="x-none" dirty="0"/>
              <a:t>to current definitions (defined just before entering this let instruction)</a:t>
            </a:r>
          </a:p>
          <a:p>
            <a:pPr lvl="1"/>
            <a:r>
              <a:rPr lang="en-US" altLang="x-none" b="1" u="sng" dirty="0"/>
              <a:t>override</a:t>
            </a:r>
            <a:r>
              <a:rPr lang="en-US" altLang="x-none" dirty="0"/>
              <a:t> any other previous definition of x</a:t>
            </a:r>
          </a:p>
          <a:p>
            <a:r>
              <a:rPr lang="en-US" altLang="x-none" dirty="0"/>
              <a:t>after processing </a:t>
            </a:r>
            <a:r>
              <a:rPr lang="en-US" altLang="x-none" dirty="0">
                <a:solidFill>
                  <a:srgbClr val="00FF00"/>
                </a:solidFill>
              </a:rPr>
              <a:t>e</a:t>
            </a:r>
          </a:p>
          <a:p>
            <a:pPr lvl="1"/>
            <a:r>
              <a:rPr lang="en-US" altLang="x-none" b="1" u="sng" dirty="0"/>
              <a:t>remove</a:t>
            </a:r>
            <a:r>
              <a:rPr lang="en-US" altLang="x-none" dirty="0"/>
              <a:t> </a:t>
            </a:r>
            <a:r>
              <a:rPr lang="en-US" altLang="x-none" dirty="0">
                <a:solidFill>
                  <a:srgbClr val="FF0000"/>
                </a:solidFill>
              </a:rPr>
              <a:t>definition of x </a:t>
            </a:r>
          </a:p>
          <a:p>
            <a:pPr lvl="1"/>
            <a:r>
              <a:rPr lang="en-US" altLang="x-none" b="1" u="sng" dirty="0"/>
              <a:t>restore</a:t>
            </a:r>
            <a:r>
              <a:rPr lang="en-US" altLang="x-none" dirty="0"/>
              <a:t> old definition of x</a:t>
            </a:r>
          </a:p>
          <a:p>
            <a:pPr>
              <a:buFont typeface="Wingdings" charset="2"/>
              <a:buNone/>
            </a:pPr>
            <a:endParaRPr lang="en-US" altLang="x-non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C2B8C6C-48BD-4340-819D-134FF46CBDBB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7772400" cy="762000"/>
          </a:xfrm>
        </p:spPr>
        <p:txBody>
          <a:bodyPr/>
          <a:lstStyle/>
          <a:p>
            <a:r>
              <a:rPr lang="en-US" altLang="x-none"/>
              <a:t>Symbol Table – 2</a:t>
            </a:r>
            <a:r>
              <a:rPr lang="en-US" altLang="x-none" baseline="30000"/>
              <a:t>nd</a:t>
            </a:r>
            <a:r>
              <a:rPr lang="en-US" altLang="x-none"/>
              <a:t> Attempt</a:t>
            </a:r>
          </a:p>
        </p:txBody>
      </p:sp>
      <p:sp>
        <p:nvSpPr>
          <p:cNvPr id="720899" name="Text Box 3"/>
          <p:cNvSpPr txBox="1">
            <a:spLocks noChangeArrowheads="1"/>
          </p:cNvSpPr>
          <p:nvPr/>
        </p:nvSpPr>
        <p:spPr bwMode="auto">
          <a:xfrm>
            <a:off x="827088" y="1731963"/>
            <a:ext cx="4506912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class Foo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value : Int 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39;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test(b:Int) : Int {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  value + b	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setValue(c:Int):Int {{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  value 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c;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  let d:Int 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c in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     c 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c + d;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     value 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c;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  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}};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x-none" sz="1800" b="0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A492C03-D021-A742-86EA-39848961984C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432800" cy="1143000"/>
          </a:xfrm>
        </p:spPr>
        <p:txBody>
          <a:bodyPr/>
          <a:lstStyle/>
          <a:p>
            <a:r>
              <a:rPr lang="en-US" altLang="x-none" dirty="0"/>
              <a:t>Cool Semantic Analysis ?</a:t>
            </a:r>
          </a:p>
        </p:txBody>
      </p:sp>
      <p:sp>
        <p:nvSpPr>
          <p:cNvPr id="64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buFont typeface="Wingdings" charset="2"/>
              <a:buAutoNum type="arabicPeriod"/>
            </a:pPr>
            <a:r>
              <a:rPr lang="it-IT" sz="2400" dirty="0"/>
              <a:t>An </a:t>
            </a:r>
            <a:r>
              <a:rPr lang="it-IT" sz="2400" dirty="0" err="1"/>
              <a:t>identifier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be </a:t>
            </a:r>
            <a:r>
              <a:rPr lang="it-IT" sz="2400" dirty="0" err="1"/>
              <a:t>declared</a:t>
            </a:r>
            <a:r>
              <a:rPr lang="it-IT" sz="2400" dirty="0"/>
              <a:t> (in the </a:t>
            </a:r>
            <a:r>
              <a:rPr lang="it-IT" sz="2400" dirty="0" err="1"/>
              <a:t>same</a:t>
            </a:r>
            <a:r>
              <a:rPr lang="it-IT" sz="2400" dirty="0"/>
              <a:t> scope) </a:t>
            </a:r>
            <a:r>
              <a:rPr lang="it-IT" sz="2400" dirty="0" err="1"/>
              <a:t>at</a:t>
            </a:r>
            <a:r>
              <a:rPr lang="it-IT" sz="2400" dirty="0"/>
              <a:t> </a:t>
            </a:r>
            <a:r>
              <a:rPr lang="it-IT" sz="2400" dirty="0" err="1"/>
              <a:t>most</a:t>
            </a:r>
            <a:r>
              <a:rPr lang="it-IT" sz="2400" dirty="0"/>
              <a:t> once </a:t>
            </a:r>
          </a:p>
          <a:p>
            <a:pPr marL="533400" indent="-533400">
              <a:buFont typeface="Wingdings" charset="2"/>
              <a:buAutoNum type="arabicPeriod"/>
            </a:pPr>
            <a:r>
              <a:rPr lang="it-IT" sz="2400" dirty="0"/>
              <a:t>An </a:t>
            </a:r>
            <a:r>
              <a:rPr lang="it-IT" sz="2400" dirty="0" err="1"/>
              <a:t>identifier</a:t>
            </a:r>
            <a:r>
              <a:rPr lang="it-IT" sz="2400" dirty="0"/>
              <a:t>  </a:t>
            </a:r>
            <a:r>
              <a:rPr lang="it-IT" sz="2400" dirty="0" err="1"/>
              <a:t>should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be </a:t>
            </a:r>
            <a:r>
              <a:rPr lang="it-IT" sz="2400" dirty="0" err="1"/>
              <a:t>used</a:t>
            </a:r>
            <a:r>
              <a:rPr lang="it-IT" sz="2400" dirty="0"/>
              <a:t> </a:t>
            </a:r>
            <a:r>
              <a:rPr lang="it-IT" sz="2400" dirty="0" err="1"/>
              <a:t>if</a:t>
            </a:r>
            <a:r>
              <a:rPr lang="it-IT" sz="2400" dirty="0"/>
              <a:t> </a:t>
            </a:r>
            <a:r>
              <a:rPr lang="it-IT" sz="2400" dirty="0" err="1"/>
              <a:t>not</a:t>
            </a:r>
            <a:r>
              <a:rPr lang="it-IT" sz="2400" dirty="0"/>
              <a:t> </a:t>
            </a:r>
            <a:r>
              <a:rPr lang="it-IT" sz="2400" dirty="0" err="1"/>
              <a:t>declared</a:t>
            </a:r>
            <a:r>
              <a:rPr lang="it-IT" sz="2400" dirty="0"/>
              <a:t>. </a:t>
            </a:r>
          </a:p>
          <a:p>
            <a:pPr marL="533400" indent="-533400">
              <a:buFont typeface="Wingdings" charset="2"/>
              <a:buAutoNum type="arabicPeriod"/>
            </a:pPr>
            <a:r>
              <a:rPr lang="it-IT" sz="2400" dirty="0" err="1"/>
              <a:t>Type</a:t>
            </a:r>
            <a:r>
              <a:rPr lang="it-IT" sz="2400" dirty="0"/>
              <a:t> of the </a:t>
            </a:r>
            <a:r>
              <a:rPr lang="it-IT" sz="2400" dirty="0" err="1"/>
              <a:t>left-hand</a:t>
            </a:r>
            <a:r>
              <a:rPr lang="it-IT" sz="2400" dirty="0"/>
              <a:t> side of an </a:t>
            </a:r>
            <a:r>
              <a:rPr lang="it-IT" sz="2400" dirty="0" err="1"/>
              <a:t>assignment</a:t>
            </a:r>
            <a:r>
              <a:rPr lang="it-IT" sz="2400" dirty="0"/>
              <a:t> </a:t>
            </a:r>
            <a:r>
              <a:rPr lang="it-IT" sz="2400" dirty="0" err="1"/>
              <a:t>should</a:t>
            </a:r>
            <a:r>
              <a:rPr lang="it-IT" sz="2400" dirty="0"/>
              <a:t> match the </a:t>
            </a:r>
            <a:r>
              <a:rPr lang="it-IT" sz="2400" dirty="0" err="1"/>
              <a:t>type</a:t>
            </a:r>
            <a:r>
              <a:rPr lang="it-IT" sz="2400" dirty="0"/>
              <a:t> of the right-</a:t>
            </a:r>
            <a:r>
              <a:rPr lang="it-IT" sz="2400" dirty="0" err="1"/>
              <a:t>hand</a:t>
            </a:r>
            <a:r>
              <a:rPr lang="it-IT" sz="2400" dirty="0"/>
              <a:t> side</a:t>
            </a:r>
          </a:p>
          <a:p>
            <a:pPr marL="533400" indent="-533400">
              <a:buFont typeface="Wingdings" charset="2"/>
              <a:buAutoNum type="arabicPeriod"/>
            </a:pPr>
            <a:r>
              <a:rPr lang="en-US" altLang="x-none" sz="2400" dirty="0"/>
              <a:t>Inheritance relations should not cause “loops”</a:t>
            </a:r>
          </a:p>
          <a:p>
            <a:pPr marL="533400" indent="-533400">
              <a:buFont typeface="Wingdings" charset="2"/>
              <a:buAutoNum type="arabicPeriod"/>
            </a:pPr>
            <a:r>
              <a:rPr lang="en-US" altLang="x-none" sz="2400" dirty="0"/>
              <a:t>Classes should be defined only once</a:t>
            </a:r>
          </a:p>
          <a:p>
            <a:pPr marL="533400" indent="-533400">
              <a:buFont typeface="Wingdings" charset="2"/>
              <a:buAutoNum type="arabicPeriod"/>
            </a:pPr>
            <a:r>
              <a:rPr lang="en-US" altLang="x-none" sz="2400" dirty="0"/>
              <a:t>Methods in a class  should be  defined only once</a:t>
            </a:r>
          </a:p>
          <a:p>
            <a:pPr marL="533400" indent="-533400">
              <a:buFont typeface="Wingdings" charset="2"/>
              <a:buAutoNum type="arabicPeriod"/>
            </a:pPr>
            <a:r>
              <a:rPr lang="en-US" altLang="x-none" sz="2400" dirty="0"/>
              <a:t>Number of arguments (in call) should match the number of formals (in declaration) and the corresponding types</a:t>
            </a:r>
          </a:p>
          <a:p>
            <a:pPr marL="533400" indent="-533400">
              <a:buFont typeface="Wingdings" charset="2"/>
              <a:buAutoNum type="arabicPeriod"/>
            </a:pPr>
            <a:r>
              <a:rPr lang="en-US" altLang="x-none" sz="2400" dirty="0"/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409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196F427-CB43-D843-B251-45AECEE88A90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Symbol Table – 2</a:t>
            </a:r>
            <a:r>
              <a:rPr lang="en-US" altLang="x-none" baseline="30000"/>
              <a:t>nd</a:t>
            </a:r>
            <a:r>
              <a:rPr lang="en-US" altLang="x-none"/>
              <a:t> Attempt</a:t>
            </a:r>
          </a:p>
        </p:txBody>
      </p:sp>
      <p:graphicFrame>
        <p:nvGraphicFramePr>
          <p:cNvPr id="673882" name="Group 90"/>
          <p:cNvGraphicFramePr>
            <a:graphicFrameLocks noGrp="1"/>
          </p:cNvGraphicFramePr>
          <p:nvPr/>
        </p:nvGraphicFramePr>
        <p:xfrm>
          <a:off x="2590800" y="1757363"/>
          <a:ext cx="3276600" cy="131127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test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method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-&gt; 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setValue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method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 -&gt; Int 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73822" name="Group 30"/>
          <p:cNvGraphicFramePr>
            <a:graphicFrameLocks noGrp="1"/>
          </p:cNvGraphicFramePr>
          <p:nvPr/>
        </p:nvGraphicFramePr>
        <p:xfrm>
          <a:off x="838200" y="3738563"/>
          <a:ext cx="3276600" cy="579437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3839" name="Group 47"/>
          <p:cNvGraphicFramePr>
            <a:graphicFrameLocks noGrp="1"/>
          </p:cNvGraphicFramePr>
          <p:nvPr/>
        </p:nvGraphicFramePr>
        <p:xfrm>
          <a:off x="4572000" y="3738563"/>
          <a:ext cx="3276600" cy="579437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3856" name="Group 64"/>
          <p:cNvGraphicFramePr>
            <a:graphicFrameLocks noGrp="1"/>
          </p:cNvGraphicFramePr>
          <p:nvPr/>
        </p:nvGraphicFramePr>
        <p:xfrm>
          <a:off x="5105400" y="5060950"/>
          <a:ext cx="3276600" cy="57943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73873" name="AutoShape 81"/>
          <p:cNvCxnSpPr>
            <a:cxnSpLocks noChangeShapeType="1"/>
          </p:cNvCxnSpPr>
          <p:nvPr/>
        </p:nvCxnSpPr>
        <p:spPr bwMode="auto">
          <a:xfrm flipH="1">
            <a:off x="2438400" y="3063875"/>
            <a:ext cx="175260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3874" name="AutoShape 82"/>
          <p:cNvCxnSpPr>
            <a:cxnSpLocks noChangeShapeType="1"/>
          </p:cNvCxnSpPr>
          <p:nvPr/>
        </p:nvCxnSpPr>
        <p:spPr bwMode="auto">
          <a:xfrm>
            <a:off x="4191000" y="3063875"/>
            <a:ext cx="198120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3875" name="AutoShape 83"/>
          <p:cNvCxnSpPr>
            <a:cxnSpLocks noChangeShapeType="1"/>
          </p:cNvCxnSpPr>
          <p:nvPr/>
        </p:nvCxnSpPr>
        <p:spPr bwMode="auto">
          <a:xfrm>
            <a:off x="6172200" y="4316413"/>
            <a:ext cx="533400" cy="744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3876" name="Text Box 84"/>
          <p:cNvSpPr txBox="1">
            <a:spLocks noChangeArrowheads="1"/>
          </p:cNvSpPr>
          <p:nvPr/>
        </p:nvSpPr>
        <p:spPr bwMode="auto">
          <a:xfrm>
            <a:off x="2590800" y="1447800"/>
            <a:ext cx="606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400" b="0">
                <a:latin typeface="Tahoma" charset="0"/>
              </a:rPr>
              <a:t>(Foo)</a:t>
            </a:r>
          </a:p>
        </p:txBody>
      </p:sp>
      <p:sp>
        <p:nvSpPr>
          <p:cNvPr id="673877" name="Text Box 85"/>
          <p:cNvSpPr txBox="1">
            <a:spLocks noChangeArrowheads="1"/>
          </p:cNvSpPr>
          <p:nvPr/>
        </p:nvSpPr>
        <p:spPr bwMode="auto">
          <a:xfrm>
            <a:off x="838200" y="3429000"/>
            <a:ext cx="611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400" b="0">
                <a:latin typeface="Tahoma" charset="0"/>
              </a:rPr>
              <a:t>(test)</a:t>
            </a:r>
          </a:p>
        </p:txBody>
      </p:sp>
      <p:sp>
        <p:nvSpPr>
          <p:cNvPr id="673878" name="Text Box 86"/>
          <p:cNvSpPr txBox="1">
            <a:spLocks noChangeArrowheads="1"/>
          </p:cNvSpPr>
          <p:nvPr/>
        </p:nvSpPr>
        <p:spPr bwMode="auto">
          <a:xfrm>
            <a:off x="6934200" y="3429000"/>
            <a:ext cx="985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400" b="0">
                <a:latin typeface="Tahoma" charset="0"/>
              </a:rPr>
              <a:t>(setValue)</a:t>
            </a:r>
          </a:p>
        </p:txBody>
      </p:sp>
      <p:sp>
        <p:nvSpPr>
          <p:cNvPr id="673879" name="Text Box 87"/>
          <p:cNvSpPr txBox="1">
            <a:spLocks noChangeArrowheads="1"/>
          </p:cNvSpPr>
          <p:nvPr/>
        </p:nvSpPr>
        <p:spPr bwMode="auto">
          <a:xfrm>
            <a:off x="7075488" y="4724400"/>
            <a:ext cx="1458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400" b="0">
                <a:latin typeface="Tahoma" charset="0"/>
              </a:rPr>
              <a:t>(setValue-block)</a:t>
            </a:r>
          </a:p>
        </p:txBody>
      </p:sp>
      <p:sp>
        <p:nvSpPr>
          <p:cNvPr id="673880" name="Text Box 88"/>
          <p:cNvSpPr txBox="1">
            <a:spLocks noChangeArrowheads="1"/>
          </p:cNvSpPr>
          <p:nvPr/>
        </p:nvSpPr>
        <p:spPr bwMode="auto">
          <a:xfrm rot="5400000">
            <a:off x="3952082" y="1153318"/>
            <a:ext cx="5397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2800"/>
              <a:t>…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E7ECF5A-C3FD-644E-A9C1-3581E9C09465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21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Symbol Table Lookup</a:t>
            </a:r>
          </a:p>
        </p:txBody>
      </p:sp>
      <p:graphicFrame>
        <p:nvGraphicFramePr>
          <p:cNvPr id="674914" name="Group 98"/>
          <p:cNvGraphicFramePr>
            <a:graphicFrameLocks noGrp="1"/>
          </p:cNvGraphicFramePr>
          <p:nvPr/>
        </p:nvGraphicFramePr>
        <p:xfrm>
          <a:off x="2590800" y="1757363"/>
          <a:ext cx="3276600" cy="131127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test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method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-&gt; 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setValue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method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 -&gt; int 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74846" name="Group 30"/>
          <p:cNvGraphicFramePr>
            <a:graphicFrameLocks noGrp="1"/>
          </p:cNvGraphicFramePr>
          <p:nvPr/>
        </p:nvGraphicFramePr>
        <p:xfrm>
          <a:off x="838200" y="3738563"/>
          <a:ext cx="3276600" cy="579437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4863" name="Group 47"/>
          <p:cNvGraphicFramePr>
            <a:graphicFrameLocks noGrp="1"/>
          </p:cNvGraphicFramePr>
          <p:nvPr/>
        </p:nvGraphicFramePr>
        <p:xfrm>
          <a:off x="4572000" y="3738563"/>
          <a:ext cx="3276600" cy="579437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4880" name="Group 64"/>
          <p:cNvGraphicFramePr>
            <a:graphicFrameLocks noGrp="1"/>
          </p:cNvGraphicFramePr>
          <p:nvPr/>
        </p:nvGraphicFramePr>
        <p:xfrm>
          <a:off x="5105400" y="5060950"/>
          <a:ext cx="3276600" cy="57943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74897" name="AutoShape 81"/>
          <p:cNvCxnSpPr>
            <a:cxnSpLocks noChangeShapeType="1"/>
          </p:cNvCxnSpPr>
          <p:nvPr/>
        </p:nvCxnSpPr>
        <p:spPr bwMode="auto">
          <a:xfrm flipH="1">
            <a:off x="2438400" y="3063875"/>
            <a:ext cx="175260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4898" name="AutoShape 82"/>
          <p:cNvCxnSpPr>
            <a:cxnSpLocks noChangeShapeType="1"/>
          </p:cNvCxnSpPr>
          <p:nvPr/>
        </p:nvCxnSpPr>
        <p:spPr bwMode="auto">
          <a:xfrm>
            <a:off x="4191000" y="3063875"/>
            <a:ext cx="198120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4899" name="AutoShape 83"/>
          <p:cNvCxnSpPr>
            <a:cxnSpLocks noChangeShapeType="1"/>
          </p:cNvCxnSpPr>
          <p:nvPr/>
        </p:nvCxnSpPr>
        <p:spPr bwMode="auto">
          <a:xfrm>
            <a:off x="6172200" y="4316413"/>
            <a:ext cx="533400" cy="744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4900" name="Text Box 84"/>
          <p:cNvSpPr txBox="1">
            <a:spLocks noChangeArrowheads="1"/>
          </p:cNvSpPr>
          <p:nvPr/>
        </p:nvSpPr>
        <p:spPr bwMode="auto">
          <a:xfrm>
            <a:off x="2590800" y="1447800"/>
            <a:ext cx="606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400" b="0">
                <a:latin typeface="Tahoma" charset="0"/>
              </a:rPr>
              <a:t>(Foo)</a:t>
            </a:r>
          </a:p>
        </p:txBody>
      </p:sp>
      <p:sp>
        <p:nvSpPr>
          <p:cNvPr id="674901" name="Text Box 85"/>
          <p:cNvSpPr txBox="1">
            <a:spLocks noChangeArrowheads="1"/>
          </p:cNvSpPr>
          <p:nvPr/>
        </p:nvSpPr>
        <p:spPr bwMode="auto">
          <a:xfrm>
            <a:off x="838200" y="3429000"/>
            <a:ext cx="655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400" b="0">
                <a:latin typeface="Tahoma" charset="0"/>
              </a:rPr>
              <a:t>(Test)</a:t>
            </a:r>
          </a:p>
        </p:txBody>
      </p:sp>
      <p:sp>
        <p:nvSpPr>
          <p:cNvPr id="674902" name="Text Box 86"/>
          <p:cNvSpPr txBox="1">
            <a:spLocks noChangeArrowheads="1"/>
          </p:cNvSpPr>
          <p:nvPr/>
        </p:nvSpPr>
        <p:spPr bwMode="auto">
          <a:xfrm>
            <a:off x="6934200" y="3429000"/>
            <a:ext cx="985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400" b="0">
                <a:latin typeface="Tahoma" charset="0"/>
              </a:rPr>
              <a:t>(setValue)</a:t>
            </a:r>
          </a:p>
        </p:txBody>
      </p:sp>
      <p:sp>
        <p:nvSpPr>
          <p:cNvPr id="674903" name="Text Box 87"/>
          <p:cNvSpPr txBox="1">
            <a:spLocks noChangeArrowheads="1"/>
          </p:cNvSpPr>
          <p:nvPr/>
        </p:nvSpPr>
        <p:spPr bwMode="auto">
          <a:xfrm>
            <a:off x="7075488" y="4724400"/>
            <a:ext cx="1458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400" b="0">
                <a:latin typeface="Tahoma" charset="0"/>
              </a:rPr>
              <a:t>(setValue-block)</a:t>
            </a:r>
          </a:p>
        </p:txBody>
      </p:sp>
      <p:sp>
        <p:nvSpPr>
          <p:cNvPr id="674904" name="Rectangle 88"/>
          <p:cNvSpPr>
            <a:spLocks noChangeArrowheads="1"/>
          </p:cNvSpPr>
          <p:nvPr/>
        </p:nvSpPr>
        <p:spPr bwMode="auto">
          <a:xfrm>
            <a:off x="304800" y="5048250"/>
            <a:ext cx="45720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setValue(c:Int):Int {{</a:t>
            </a:r>
          </a:p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   value </a:t>
            </a: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c;</a:t>
            </a:r>
          </a:p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   let  d :Int </a:t>
            </a: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c in {</a:t>
            </a:r>
          </a:p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     c </a:t>
            </a: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c + d;</a:t>
            </a:r>
          </a:p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</a:rPr>
              <a:t>value </a:t>
            </a:r>
            <a:r>
              <a:rPr lang="en-US" altLang="x-none" sz="140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lang="en-US" altLang="x-none" sz="140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</a:rPr>
              <a:t> c;</a:t>
            </a:r>
          </a:p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   };</a:t>
            </a:r>
          </a:p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 }};</a:t>
            </a:r>
          </a:p>
        </p:txBody>
      </p:sp>
      <p:sp>
        <p:nvSpPr>
          <p:cNvPr id="674905" name="AutoShape 89"/>
          <p:cNvSpPr>
            <a:spLocks noChangeArrowheads="1"/>
          </p:cNvSpPr>
          <p:nvPr/>
        </p:nvSpPr>
        <p:spPr bwMode="auto">
          <a:xfrm>
            <a:off x="4572000" y="52578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674906" name="Text Box 90"/>
          <p:cNvSpPr txBox="1">
            <a:spLocks noChangeArrowheads="1"/>
          </p:cNvSpPr>
          <p:nvPr/>
        </p:nvSpPr>
        <p:spPr bwMode="auto">
          <a:xfrm>
            <a:off x="3810000" y="5029200"/>
            <a:ext cx="1295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>
                <a:solidFill>
                  <a:srgbClr val="F90707"/>
                </a:solidFill>
                <a:latin typeface="Tahoma" charset="0"/>
              </a:rPr>
              <a:t>Lookup(value)</a:t>
            </a:r>
          </a:p>
        </p:txBody>
      </p:sp>
      <p:cxnSp>
        <p:nvCxnSpPr>
          <p:cNvPr id="674907" name="AutoShape 91"/>
          <p:cNvCxnSpPr>
            <a:cxnSpLocks noChangeShapeType="1"/>
          </p:cNvCxnSpPr>
          <p:nvPr/>
        </p:nvCxnSpPr>
        <p:spPr bwMode="auto">
          <a:xfrm flipH="1" flipV="1">
            <a:off x="7848600" y="3890963"/>
            <a:ext cx="533400" cy="1322387"/>
          </a:xfrm>
          <a:prstGeom prst="curvedConnector3">
            <a:avLst>
              <a:gd name="adj1" fmla="val -42856"/>
            </a:avLst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4908" name="AutoShape 92"/>
          <p:cNvCxnSpPr>
            <a:cxnSpLocks noChangeShapeType="1"/>
          </p:cNvCxnSpPr>
          <p:nvPr/>
        </p:nvCxnSpPr>
        <p:spPr bwMode="auto">
          <a:xfrm flipH="1" flipV="1">
            <a:off x="5867400" y="1909763"/>
            <a:ext cx="1981200" cy="1981200"/>
          </a:xfrm>
          <a:prstGeom prst="curvedConnector3">
            <a:avLst>
              <a:gd name="adj1" fmla="val -11537"/>
            </a:avLst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4909" name="Rectangle 93"/>
          <p:cNvSpPr>
            <a:spLocks noChangeArrowheads="1"/>
          </p:cNvSpPr>
          <p:nvPr/>
        </p:nvSpPr>
        <p:spPr bwMode="auto">
          <a:xfrm>
            <a:off x="2590800" y="2057400"/>
            <a:ext cx="3267075" cy="276225"/>
          </a:xfrm>
          <a:prstGeom prst="rect">
            <a:avLst/>
          </a:prstGeom>
          <a:noFill/>
          <a:ln w="19050">
            <a:solidFill>
              <a:srgbClr val="FF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x-none" altLang="x-none" b="0">
              <a:solidFill>
                <a:srgbClr val="F90707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4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4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4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74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74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905" grpId="0" animBg="1"/>
      <p:bldP spid="674906" grpId="0"/>
      <p:bldP spid="67490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CD4B912-278C-2F4E-99B9-6EEA04281342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22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Symbol Table Lookup</a:t>
            </a:r>
          </a:p>
        </p:txBody>
      </p:sp>
      <p:graphicFrame>
        <p:nvGraphicFramePr>
          <p:cNvPr id="675937" name="Group 97"/>
          <p:cNvGraphicFramePr>
            <a:graphicFrameLocks noGrp="1"/>
          </p:cNvGraphicFramePr>
          <p:nvPr/>
        </p:nvGraphicFramePr>
        <p:xfrm>
          <a:off x="2743200" y="1528763"/>
          <a:ext cx="3276600" cy="1311276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4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value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5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test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method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-&gt; int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42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setValue</a:t>
                      </a:r>
                    </a:p>
                  </a:txBody>
                  <a:tcPr marT="45742" marB="4574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method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 -&gt; int </a:t>
                      </a: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T="45742" marB="4574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75870" name="Group 30"/>
          <p:cNvGraphicFramePr>
            <a:graphicFrameLocks noGrp="1"/>
          </p:cNvGraphicFramePr>
          <p:nvPr/>
        </p:nvGraphicFramePr>
        <p:xfrm>
          <a:off x="990600" y="3509963"/>
          <a:ext cx="3276600" cy="579437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b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5887" name="Group 47"/>
          <p:cNvGraphicFramePr>
            <a:graphicFrameLocks noGrp="1"/>
          </p:cNvGraphicFramePr>
          <p:nvPr/>
        </p:nvGraphicFramePr>
        <p:xfrm>
          <a:off x="4724400" y="3509963"/>
          <a:ext cx="3276600" cy="579437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c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75904" name="Group 64"/>
          <p:cNvGraphicFramePr>
            <a:graphicFrameLocks noGrp="1"/>
          </p:cNvGraphicFramePr>
          <p:nvPr/>
        </p:nvGraphicFramePr>
        <p:xfrm>
          <a:off x="5257800" y="4832350"/>
          <a:ext cx="3276600" cy="57943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67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Type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Properties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7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d</a:t>
                      </a:r>
                    </a:p>
                  </a:txBody>
                  <a:tcPr marT="45745" marB="4574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var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int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…</a:t>
                      </a:r>
                    </a:p>
                  </a:txBody>
                  <a:tcPr marT="45745" marB="4574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75921" name="AutoShape 81"/>
          <p:cNvCxnSpPr>
            <a:cxnSpLocks noChangeShapeType="1"/>
          </p:cNvCxnSpPr>
          <p:nvPr/>
        </p:nvCxnSpPr>
        <p:spPr bwMode="auto">
          <a:xfrm flipH="1">
            <a:off x="2590800" y="2835275"/>
            <a:ext cx="175260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5922" name="AutoShape 82"/>
          <p:cNvCxnSpPr>
            <a:cxnSpLocks noChangeShapeType="1"/>
          </p:cNvCxnSpPr>
          <p:nvPr/>
        </p:nvCxnSpPr>
        <p:spPr bwMode="auto">
          <a:xfrm>
            <a:off x="4343400" y="2835275"/>
            <a:ext cx="1981200" cy="6746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5923" name="AutoShape 83"/>
          <p:cNvCxnSpPr>
            <a:cxnSpLocks noChangeShapeType="1"/>
          </p:cNvCxnSpPr>
          <p:nvPr/>
        </p:nvCxnSpPr>
        <p:spPr bwMode="auto">
          <a:xfrm>
            <a:off x="6324600" y="4087813"/>
            <a:ext cx="533400" cy="7445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5924" name="Text Box 84"/>
          <p:cNvSpPr txBox="1">
            <a:spLocks noChangeArrowheads="1"/>
          </p:cNvSpPr>
          <p:nvPr/>
        </p:nvSpPr>
        <p:spPr bwMode="auto">
          <a:xfrm>
            <a:off x="2743200" y="1219200"/>
            <a:ext cx="6064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400" b="0">
                <a:latin typeface="Tahoma" charset="0"/>
              </a:rPr>
              <a:t>(Foo)</a:t>
            </a:r>
          </a:p>
        </p:txBody>
      </p:sp>
      <p:sp>
        <p:nvSpPr>
          <p:cNvPr id="675925" name="Text Box 85"/>
          <p:cNvSpPr txBox="1">
            <a:spLocks noChangeArrowheads="1"/>
          </p:cNvSpPr>
          <p:nvPr/>
        </p:nvSpPr>
        <p:spPr bwMode="auto">
          <a:xfrm>
            <a:off x="990600" y="3200400"/>
            <a:ext cx="655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400" b="0">
                <a:latin typeface="Tahoma" charset="0"/>
              </a:rPr>
              <a:t>(Test)</a:t>
            </a:r>
          </a:p>
        </p:txBody>
      </p:sp>
      <p:sp>
        <p:nvSpPr>
          <p:cNvPr id="675926" name="Text Box 86"/>
          <p:cNvSpPr txBox="1">
            <a:spLocks noChangeArrowheads="1"/>
          </p:cNvSpPr>
          <p:nvPr/>
        </p:nvSpPr>
        <p:spPr bwMode="auto">
          <a:xfrm>
            <a:off x="7086600" y="3200400"/>
            <a:ext cx="9858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400" b="0">
                <a:latin typeface="Tahoma" charset="0"/>
              </a:rPr>
              <a:t>(setValue)</a:t>
            </a:r>
          </a:p>
        </p:txBody>
      </p:sp>
      <p:sp>
        <p:nvSpPr>
          <p:cNvPr id="675927" name="Text Box 87"/>
          <p:cNvSpPr txBox="1">
            <a:spLocks noChangeArrowheads="1"/>
          </p:cNvSpPr>
          <p:nvPr/>
        </p:nvSpPr>
        <p:spPr bwMode="auto">
          <a:xfrm>
            <a:off x="7227888" y="4495800"/>
            <a:ext cx="14589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400" b="0">
                <a:latin typeface="Tahoma" charset="0"/>
              </a:rPr>
              <a:t>(setValue-block)</a:t>
            </a:r>
          </a:p>
        </p:txBody>
      </p:sp>
      <p:sp>
        <p:nvSpPr>
          <p:cNvPr id="675929" name="AutoShape 89"/>
          <p:cNvSpPr>
            <a:spLocks noChangeArrowheads="1"/>
          </p:cNvSpPr>
          <p:nvPr/>
        </p:nvSpPr>
        <p:spPr bwMode="auto">
          <a:xfrm>
            <a:off x="4724400" y="5029200"/>
            <a:ext cx="381000" cy="304800"/>
          </a:xfrm>
          <a:prstGeom prst="rightArrow">
            <a:avLst>
              <a:gd name="adj1" fmla="val 50000"/>
              <a:gd name="adj2" fmla="val 31250"/>
            </a:avLst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675930" name="Text Box 90"/>
          <p:cNvSpPr txBox="1">
            <a:spLocks noChangeArrowheads="1"/>
          </p:cNvSpPr>
          <p:nvPr/>
        </p:nvSpPr>
        <p:spPr bwMode="auto">
          <a:xfrm>
            <a:off x="3733800" y="4800600"/>
            <a:ext cx="1543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>
                <a:solidFill>
                  <a:srgbClr val="F90707"/>
                </a:solidFill>
                <a:latin typeface="Tahoma" charset="0"/>
              </a:rPr>
              <a:t>Lookup(myValue)</a:t>
            </a:r>
          </a:p>
        </p:txBody>
      </p:sp>
      <p:cxnSp>
        <p:nvCxnSpPr>
          <p:cNvPr id="675931" name="AutoShape 91"/>
          <p:cNvCxnSpPr>
            <a:cxnSpLocks noChangeShapeType="1"/>
          </p:cNvCxnSpPr>
          <p:nvPr/>
        </p:nvCxnSpPr>
        <p:spPr bwMode="auto">
          <a:xfrm flipH="1" flipV="1">
            <a:off x="8001000" y="3662363"/>
            <a:ext cx="533400" cy="1322387"/>
          </a:xfrm>
          <a:prstGeom prst="curvedConnector3">
            <a:avLst>
              <a:gd name="adj1" fmla="val -42856"/>
            </a:avLst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5932" name="AutoShape 92"/>
          <p:cNvCxnSpPr>
            <a:cxnSpLocks noChangeShapeType="1"/>
          </p:cNvCxnSpPr>
          <p:nvPr/>
        </p:nvCxnSpPr>
        <p:spPr bwMode="auto">
          <a:xfrm flipH="1" flipV="1">
            <a:off x="6019800" y="1681163"/>
            <a:ext cx="1981200" cy="1981200"/>
          </a:xfrm>
          <a:prstGeom prst="curvedConnector3">
            <a:avLst>
              <a:gd name="adj1" fmla="val -11537"/>
            </a:avLst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675933" name="AutoShape 93"/>
          <p:cNvCxnSpPr>
            <a:cxnSpLocks noChangeShapeType="1"/>
          </p:cNvCxnSpPr>
          <p:nvPr/>
        </p:nvCxnSpPr>
        <p:spPr bwMode="auto">
          <a:xfrm rot="16200000">
            <a:off x="6224588" y="909637"/>
            <a:ext cx="400050" cy="809625"/>
          </a:xfrm>
          <a:prstGeom prst="curvedConnector2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75934" name="Text Box 94"/>
          <p:cNvSpPr txBox="1">
            <a:spLocks noChangeArrowheads="1"/>
          </p:cNvSpPr>
          <p:nvPr/>
        </p:nvSpPr>
        <p:spPr bwMode="auto">
          <a:xfrm>
            <a:off x="6886575" y="895350"/>
            <a:ext cx="1046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b="0">
                <a:solidFill>
                  <a:srgbClr val="F90707"/>
                </a:solidFill>
                <a:latin typeface="Tahoma" charset="0"/>
              </a:rPr>
              <a:t>Error !</a:t>
            </a:r>
          </a:p>
        </p:txBody>
      </p:sp>
      <p:sp>
        <p:nvSpPr>
          <p:cNvPr id="675935" name="Rectangle 95"/>
          <p:cNvSpPr>
            <a:spLocks noChangeArrowheads="1"/>
          </p:cNvSpPr>
          <p:nvPr/>
        </p:nvSpPr>
        <p:spPr bwMode="auto">
          <a:xfrm>
            <a:off x="304800" y="5048250"/>
            <a:ext cx="4572000" cy="158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setValue(c:Int):Int {{</a:t>
            </a:r>
          </a:p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   value </a:t>
            </a: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c;</a:t>
            </a:r>
          </a:p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   let  d :Int </a:t>
            </a: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c in {</a:t>
            </a:r>
          </a:p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     c </a:t>
            </a: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c + d;</a:t>
            </a:r>
          </a:p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     </a:t>
            </a:r>
            <a:r>
              <a:rPr lang="en-US" altLang="x-none" sz="1400" b="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</a:rPr>
              <a:t>myV</a:t>
            </a:r>
            <a:r>
              <a:rPr lang="en-US" altLang="x-none" sz="140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</a:rPr>
              <a:t>alue </a:t>
            </a:r>
            <a:r>
              <a:rPr lang="en-US" altLang="x-none" sz="140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lang="en-US" altLang="x-none" sz="140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</a:rPr>
              <a:t> c;</a:t>
            </a:r>
          </a:p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   };</a:t>
            </a:r>
          </a:p>
          <a:p>
            <a:pPr>
              <a:defRPr/>
            </a:pPr>
            <a:r>
              <a:rPr lang="en-US" altLang="x-none" sz="1400" b="0">
                <a:latin typeface="Courier New" charset="0"/>
                <a:ea typeface="Courier New" charset="0"/>
                <a:cs typeface="Courier New" charset="0"/>
              </a:rPr>
              <a:t>  }};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75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75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75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75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675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29" grpId="0" animBg="1"/>
      <p:bldP spid="675930" grpId="0"/>
      <p:bldP spid="6759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BEE495A-8CE2-A24C-ADE7-22A8415F1433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7772400" cy="762000"/>
          </a:xfrm>
        </p:spPr>
        <p:txBody>
          <a:bodyPr/>
          <a:lstStyle/>
          <a:p>
            <a:r>
              <a:rPr lang="en-US" altLang="x-none" sz="3000"/>
              <a:t>Symbol Table Construction </a:t>
            </a:r>
          </a:p>
        </p:txBody>
      </p:sp>
      <p:sp>
        <p:nvSpPr>
          <p:cNvPr id="727043" name="Text Box 3"/>
          <p:cNvSpPr txBox="1">
            <a:spLocks noChangeArrowheads="1"/>
          </p:cNvSpPr>
          <p:nvPr/>
        </p:nvSpPr>
        <p:spPr bwMode="auto">
          <a:xfrm>
            <a:off x="152400" y="1046163"/>
            <a:ext cx="4506913" cy="393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class Foo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value : Int 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39;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test(b:Int) : Int {  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  value + b;	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setValue(c:Int):Int {{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  value 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c;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  let d:Int 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c in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     c 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c + d;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     value 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c;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  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  }};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x-none" sz="1800" b="0">
              <a:latin typeface="Courier New" charset="0"/>
              <a:ea typeface="Courier New" charset="0"/>
              <a:cs typeface="Courier New" charset="0"/>
            </a:endParaRPr>
          </a:p>
        </p:txBody>
      </p:sp>
      <p:cxnSp>
        <p:nvCxnSpPr>
          <p:cNvPr id="727044" name="AutoShape 4"/>
          <p:cNvCxnSpPr>
            <a:cxnSpLocks noChangeShapeType="1"/>
            <a:stCxn id="727051" idx="6"/>
            <a:endCxn id="727054" idx="0"/>
          </p:cNvCxnSpPr>
          <p:nvPr/>
        </p:nvCxnSpPr>
        <p:spPr bwMode="auto">
          <a:xfrm flipH="1">
            <a:off x="3549650" y="3613150"/>
            <a:ext cx="690563" cy="2249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7046" name="AutoShape 6"/>
          <p:cNvCxnSpPr>
            <a:cxnSpLocks noChangeShapeType="1"/>
            <a:stCxn id="727062" idx="4"/>
            <a:endCxn id="727049" idx="0"/>
          </p:cNvCxnSpPr>
          <p:nvPr/>
        </p:nvCxnSpPr>
        <p:spPr bwMode="auto">
          <a:xfrm flipH="1">
            <a:off x="4354513" y="2411413"/>
            <a:ext cx="609600" cy="703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7047" name="AutoShape 7"/>
          <p:cNvCxnSpPr>
            <a:cxnSpLocks noChangeShapeType="1"/>
            <a:stCxn id="727063" idx="4"/>
            <a:endCxn id="727057" idx="0"/>
          </p:cNvCxnSpPr>
          <p:nvPr/>
        </p:nvCxnSpPr>
        <p:spPr bwMode="auto">
          <a:xfrm>
            <a:off x="5354638" y="2413000"/>
            <a:ext cx="1057275" cy="7159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7048" name="AutoShape 8"/>
          <p:cNvSpPr>
            <a:spLocks noChangeArrowheads="1"/>
          </p:cNvSpPr>
          <p:nvPr/>
        </p:nvSpPr>
        <p:spPr bwMode="auto">
          <a:xfrm>
            <a:off x="3954463" y="3160713"/>
            <a:ext cx="10033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27049" name="Text Box 9"/>
          <p:cNvSpPr txBox="1">
            <a:spLocks noChangeArrowheads="1"/>
          </p:cNvSpPr>
          <p:nvPr/>
        </p:nvSpPr>
        <p:spPr bwMode="auto">
          <a:xfrm>
            <a:off x="4011613" y="3114675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Method</a:t>
            </a:r>
          </a:p>
        </p:txBody>
      </p:sp>
      <p:sp>
        <p:nvSpPr>
          <p:cNvPr id="727050" name="Line 10"/>
          <p:cNvSpPr>
            <a:spLocks noChangeShapeType="1"/>
          </p:cNvSpPr>
          <p:nvPr/>
        </p:nvSpPr>
        <p:spPr bwMode="auto">
          <a:xfrm flipV="1">
            <a:off x="3954463" y="3349625"/>
            <a:ext cx="1011237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27051" name="Oval 11"/>
          <p:cNvSpPr>
            <a:spLocks noChangeArrowheads="1"/>
          </p:cNvSpPr>
          <p:nvPr/>
        </p:nvSpPr>
        <p:spPr bwMode="auto">
          <a:xfrm>
            <a:off x="4164013" y="357505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grpSp>
        <p:nvGrpSpPr>
          <p:cNvPr id="40971" name="Group 12"/>
          <p:cNvGrpSpPr>
            <a:grpSpLocks/>
          </p:cNvGrpSpPr>
          <p:nvPr/>
        </p:nvGrpSpPr>
        <p:grpSpPr bwMode="auto">
          <a:xfrm>
            <a:off x="3268663" y="5862638"/>
            <a:ext cx="601662" cy="503237"/>
            <a:chOff x="1243" y="3178"/>
            <a:chExt cx="576" cy="317"/>
          </a:xfrm>
        </p:grpSpPr>
        <p:sp>
          <p:nvSpPr>
            <p:cNvPr id="727053" name="AutoShape 13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7054" name="Text Box 14"/>
            <p:cNvSpPr txBox="1">
              <a:spLocks noChangeArrowheads="1"/>
            </p:cNvSpPr>
            <p:nvPr/>
          </p:nvSpPr>
          <p:spPr bwMode="auto">
            <a:xfrm>
              <a:off x="1279" y="3178"/>
              <a:ext cx="4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7055" name="Line 15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sp>
        <p:nvSpPr>
          <p:cNvPr id="727056" name="AutoShape 16"/>
          <p:cNvSpPr>
            <a:spLocks noChangeArrowheads="1"/>
          </p:cNvSpPr>
          <p:nvPr/>
        </p:nvSpPr>
        <p:spPr bwMode="auto">
          <a:xfrm>
            <a:off x="6011863" y="3175000"/>
            <a:ext cx="1219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27057" name="Text Box 17"/>
          <p:cNvSpPr txBox="1">
            <a:spLocks noChangeArrowheads="1"/>
          </p:cNvSpPr>
          <p:nvPr/>
        </p:nvSpPr>
        <p:spPr bwMode="auto">
          <a:xfrm>
            <a:off x="6069013" y="3128963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Method</a:t>
            </a:r>
          </a:p>
        </p:txBody>
      </p:sp>
      <p:sp>
        <p:nvSpPr>
          <p:cNvPr id="727058" name="Line 18"/>
          <p:cNvSpPr>
            <a:spLocks noChangeShapeType="1"/>
          </p:cNvSpPr>
          <p:nvPr/>
        </p:nvSpPr>
        <p:spPr bwMode="auto">
          <a:xfrm>
            <a:off x="6011863" y="3365500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27059" name="AutoShape 19"/>
          <p:cNvSpPr>
            <a:spLocks noChangeArrowheads="1"/>
          </p:cNvSpPr>
          <p:nvPr/>
        </p:nvSpPr>
        <p:spPr bwMode="auto">
          <a:xfrm>
            <a:off x="4716463" y="1920875"/>
            <a:ext cx="145573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27060" name="Text Box 20"/>
          <p:cNvSpPr txBox="1">
            <a:spLocks noChangeArrowheads="1"/>
          </p:cNvSpPr>
          <p:nvPr/>
        </p:nvSpPr>
        <p:spPr bwMode="auto">
          <a:xfrm>
            <a:off x="4773613" y="1874838"/>
            <a:ext cx="5270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Class</a:t>
            </a:r>
          </a:p>
        </p:txBody>
      </p:sp>
      <p:sp>
        <p:nvSpPr>
          <p:cNvPr id="727061" name="Line 21"/>
          <p:cNvSpPr>
            <a:spLocks noChangeShapeType="1"/>
          </p:cNvSpPr>
          <p:nvPr/>
        </p:nvSpPr>
        <p:spPr bwMode="auto">
          <a:xfrm flipV="1">
            <a:off x="4716463" y="2108200"/>
            <a:ext cx="14557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27062" name="Oval 22"/>
          <p:cNvSpPr>
            <a:spLocks noChangeArrowheads="1"/>
          </p:cNvSpPr>
          <p:nvPr/>
        </p:nvSpPr>
        <p:spPr bwMode="auto">
          <a:xfrm>
            <a:off x="4926013" y="2335213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27063" name="Oval 23"/>
          <p:cNvSpPr>
            <a:spLocks noChangeArrowheads="1"/>
          </p:cNvSpPr>
          <p:nvPr/>
        </p:nvSpPr>
        <p:spPr bwMode="auto">
          <a:xfrm>
            <a:off x="5316538" y="2336800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cxnSp>
        <p:nvCxnSpPr>
          <p:cNvPr id="727064" name="AutoShape 24"/>
          <p:cNvCxnSpPr>
            <a:cxnSpLocks noChangeShapeType="1"/>
            <a:stCxn id="727065" idx="2"/>
            <a:endCxn id="727059" idx="0"/>
          </p:cNvCxnSpPr>
          <p:nvPr/>
        </p:nvCxnSpPr>
        <p:spPr bwMode="auto">
          <a:xfrm>
            <a:off x="5445125" y="1544638"/>
            <a:ext cx="0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7065" name="Rectangle 25"/>
          <p:cNvSpPr>
            <a:spLocks noChangeArrowheads="1"/>
          </p:cNvSpPr>
          <p:nvPr/>
        </p:nvSpPr>
        <p:spPr bwMode="auto">
          <a:xfrm>
            <a:off x="5168900" y="1270000"/>
            <a:ext cx="552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x-none" sz="1200" b="0">
                <a:latin typeface="Courier New" charset="0"/>
                <a:ea typeface="Courier New" charset="0"/>
                <a:cs typeface="Courier New" charset="0"/>
              </a:rPr>
              <a:t>root</a:t>
            </a:r>
          </a:p>
        </p:txBody>
      </p:sp>
      <p:sp>
        <p:nvSpPr>
          <p:cNvPr id="727066" name="Text Box 26"/>
          <p:cNvSpPr txBox="1">
            <a:spLocks noChangeArrowheads="1"/>
          </p:cNvSpPr>
          <p:nvPr/>
        </p:nvSpPr>
        <p:spPr bwMode="auto">
          <a:xfrm>
            <a:off x="4648200" y="2108200"/>
            <a:ext cx="914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name=Foo</a:t>
            </a:r>
          </a:p>
        </p:txBody>
      </p:sp>
      <p:sp>
        <p:nvSpPr>
          <p:cNvPr id="727067" name="Text Box 27"/>
          <p:cNvSpPr txBox="1">
            <a:spLocks noChangeArrowheads="1"/>
          </p:cNvSpPr>
          <p:nvPr/>
        </p:nvSpPr>
        <p:spPr bwMode="auto">
          <a:xfrm>
            <a:off x="6019800" y="3352800"/>
            <a:ext cx="12414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name=setValue</a:t>
            </a:r>
          </a:p>
        </p:txBody>
      </p:sp>
      <p:sp>
        <p:nvSpPr>
          <p:cNvPr id="727068" name="Text Box 28"/>
          <p:cNvSpPr txBox="1">
            <a:spLocks noChangeArrowheads="1"/>
          </p:cNvSpPr>
          <p:nvPr/>
        </p:nvSpPr>
        <p:spPr bwMode="auto">
          <a:xfrm>
            <a:off x="3981450" y="3346450"/>
            <a:ext cx="9207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name=test</a:t>
            </a:r>
          </a:p>
        </p:txBody>
      </p:sp>
      <p:grpSp>
        <p:nvGrpSpPr>
          <p:cNvPr id="40985" name="Group 34"/>
          <p:cNvGrpSpPr>
            <a:grpSpLocks/>
          </p:cNvGrpSpPr>
          <p:nvPr/>
        </p:nvGrpSpPr>
        <p:grpSpPr bwMode="auto">
          <a:xfrm>
            <a:off x="5529263" y="4681538"/>
            <a:ext cx="601662" cy="503237"/>
            <a:chOff x="1243" y="3178"/>
            <a:chExt cx="576" cy="317"/>
          </a:xfrm>
        </p:grpSpPr>
        <p:sp>
          <p:nvSpPr>
            <p:cNvPr id="727075" name="AutoShape 35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7076" name="Text Box 36"/>
            <p:cNvSpPr txBox="1">
              <a:spLocks noChangeArrowheads="1"/>
            </p:cNvSpPr>
            <p:nvPr/>
          </p:nvSpPr>
          <p:spPr bwMode="auto">
            <a:xfrm>
              <a:off x="1279" y="3178"/>
              <a:ext cx="4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7077" name="Line 37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grpSp>
        <p:nvGrpSpPr>
          <p:cNvPr id="40986" name="Group 38"/>
          <p:cNvGrpSpPr>
            <a:grpSpLocks/>
          </p:cNvGrpSpPr>
          <p:nvPr/>
        </p:nvGrpSpPr>
        <p:grpSpPr bwMode="auto">
          <a:xfrm>
            <a:off x="7086600" y="4681538"/>
            <a:ext cx="601663" cy="503237"/>
            <a:chOff x="1243" y="3178"/>
            <a:chExt cx="576" cy="317"/>
          </a:xfrm>
        </p:grpSpPr>
        <p:sp>
          <p:nvSpPr>
            <p:cNvPr id="727079" name="AutoShape 39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7080" name="Text Box 40"/>
            <p:cNvSpPr txBox="1">
              <a:spLocks noChangeArrowheads="1"/>
            </p:cNvSpPr>
            <p:nvPr/>
          </p:nvSpPr>
          <p:spPr bwMode="auto">
            <a:xfrm>
              <a:off x="1279" y="3178"/>
              <a:ext cx="37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Let</a:t>
              </a:r>
            </a:p>
          </p:txBody>
        </p:sp>
        <p:sp>
          <p:nvSpPr>
            <p:cNvPr id="727081" name="Line 41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grpSp>
        <p:nvGrpSpPr>
          <p:cNvPr id="40987" name="Group 42"/>
          <p:cNvGrpSpPr>
            <a:grpSpLocks/>
          </p:cNvGrpSpPr>
          <p:nvPr/>
        </p:nvGrpSpPr>
        <p:grpSpPr bwMode="auto">
          <a:xfrm>
            <a:off x="7239000" y="5726113"/>
            <a:ext cx="525463" cy="503237"/>
            <a:chOff x="1243" y="3178"/>
            <a:chExt cx="576" cy="317"/>
          </a:xfrm>
        </p:grpSpPr>
        <p:sp>
          <p:nvSpPr>
            <p:cNvPr id="727083" name="AutoShape 43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7084" name="Text Box 44"/>
            <p:cNvSpPr txBox="1">
              <a:spLocks noChangeArrowheads="1"/>
            </p:cNvSpPr>
            <p:nvPr/>
          </p:nvSpPr>
          <p:spPr bwMode="auto">
            <a:xfrm>
              <a:off x="1280" y="3178"/>
              <a:ext cx="5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7085" name="Line 45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grpSp>
        <p:nvGrpSpPr>
          <p:cNvPr id="40988" name="Group 46"/>
          <p:cNvGrpSpPr>
            <a:grpSpLocks/>
          </p:cNvGrpSpPr>
          <p:nvPr/>
        </p:nvGrpSpPr>
        <p:grpSpPr bwMode="auto">
          <a:xfrm>
            <a:off x="8382000" y="5726113"/>
            <a:ext cx="601663" cy="503237"/>
            <a:chOff x="1243" y="3178"/>
            <a:chExt cx="576" cy="317"/>
          </a:xfrm>
        </p:grpSpPr>
        <p:sp>
          <p:nvSpPr>
            <p:cNvPr id="727087" name="AutoShape 47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7088" name="Text Box 48"/>
            <p:cNvSpPr txBox="1">
              <a:spLocks noChangeArrowheads="1"/>
            </p:cNvSpPr>
            <p:nvPr/>
          </p:nvSpPr>
          <p:spPr bwMode="auto">
            <a:xfrm>
              <a:off x="1279" y="3178"/>
              <a:ext cx="4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7089" name="Line 49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grpSp>
        <p:nvGrpSpPr>
          <p:cNvPr id="40989" name="Group 50"/>
          <p:cNvGrpSpPr>
            <a:grpSpLocks/>
          </p:cNvGrpSpPr>
          <p:nvPr/>
        </p:nvGrpSpPr>
        <p:grpSpPr bwMode="auto">
          <a:xfrm>
            <a:off x="6096000" y="5726113"/>
            <a:ext cx="754063" cy="517525"/>
            <a:chOff x="331" y="3178"/>
            <a:chExt cx="576" cy="326"/>
          </a:xfrm>
        </p:grpSpPr>
        <p:sp>
          <p:nvSpPr>
            <p:cNvPr id="727091" name="AutoShape 51"/>
            <p:cNvSpPr>
              <a:spLocks noChangeArrowheads="1"/>
            </p:cNvSpPr>
            <p:nvPr/>
          </p:nvSpPr>
          <p:spPr bwMode="auto">
            <a:xfrm>
              <a:off x="331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7092" name="Text Box 52"/>
            <p:cNvSpPr txBox="1">
              <a:spLocks noChangeArrowheads="1"/>
            </p:cNvSpPr>
            <p:nvPr/>
          </p:nvSpPr>
          <p:spPr bwMode="auto">
            <a:xfrm>
              <a:off x="367" y="3178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7093" name="Line 53"/>
            <p:cNvSpPr>
              <a:spLocks noChangeShapeType="1"/>
            </p:cNvSpPr>
            <p:nvPr/>
          </p:nvSpPr>
          <p:spPr bwMode="auto">
            <a:xfrm>
              <a:off x="331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7094" name="Text Box 54"/>
            <p:cNvSpPr txBox="1">
              <a:spLocks noChangeArrowheads="1"/>
            </p:cNvSpPr>
            <p:nvPr/>
          </p:nvSpPr>
          <p:spPr bwMode="auto">
            <a:xfrm>
              <a:off x="336" y="3331"/>
              <a:ext cx="14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x-none" altLang="x-none" sz="1200" b="0">
                <a:latin typeface="Tahoma" charset="0"/>
              </a:endParaRPr>
            </a:p>
          </p:txBody>
        </p:sp>
      </p:grpSp>
      <p:cxnSp>
        <p:nvCxnSpPr>
          <p:cNvPr id="727095" name="AutoShape 55"/>
          <p:cNvCxnSpPr>
            <a:cxnSpLocks noChangeShapeType="1"/>
            <a:stCxn id="727056" idx="2"/>
            <a:endCxn id="727075" idx="0"/>
          </p:cNvCxnSpPr>
          <p:nvPr/>
        </p:nvCxnSpPr>
        <p:spPr bwMode="auto">
          <a:xfrm flipH="1">
            <a:off x="5830888" y="3632200"/>
            <a:ext cx="790575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7096" name="AutoShape 56"/>
          <p:cNvCxnSpPr>
            <a:cxnSpLocks noChangeShapeType="1"/>
            <a:stCxn id="727056" idx="2"/>
            <a:endCxn id="727079" idx="0"/>
          </p:cNvCxnSpPr>
          <p:nvPr/>
        </p:nvCxnSpPr>
        <p:spPr bwMode="auto">
          <a:xfrm>
            <a:off x="6621463" y="3632200"/>
            <a:ext cx="766762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7097" name="AutoShape 57"/>
          <p:cNvCxnSpPr>
            <a:cxnSpLocks noChangeShapeType="1"/>
            <a:stCxn id="727079" idx="2"/>
            <a:endCxn id="727092" idx="0"/>
          </p:cNvCxnSpPr>
          <p:nvPr/>
        </p:nvCxnSpPr>
        <p:spPr bwMode="auto">
          <a:xfrm flipH="1">
            <a:off x="6386513" y="5184775"/>
            <a:ext cx="1001712" cy="5413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7098" name="AutoShape 58"/>
          <p:cNvCxnSpPr>
            <a:cxnSpLocks noChangeShapeType="1"/>
            <a:stCxn id="727079" idx="2"/>
            <a:endCxn id="727083" idx="0"/>
          </p:cNvCxnSpPr>
          <p:nvPr/>
        </p:nvCxnSpPr>
        <p:spPr bwMode="auto">
          <a:xfrm>
            <a:off x="7388225" y="5184775"/>
            <a:ext cx="11430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7099" name="AutoShape 59"/>
          <p:cNvCxnSpPr>
            <a:cxnSpLocks noChangeShapeType="1"/>
            <a:stCxn id="727079" idx="2"/>
            <a:endCxn id="727087" idx="0"/>
          </p:cNvCxnSpPr>
          <p:nvPr/>
        </p:nvCxnSpPr>
        <p:spPr bwMode="auto">
          <a:xfrm>
            <a:off x="7388225" y="5184775"/>
            <a:ext cx="129540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7101" name="Rectangle 61"/>
          <p:cNvSpPr>
            <a:spLocks noChangeArrowheads="1"/>
          </p:cNvSpPr>
          <p:nvPr/>
        </p:nvSpPr>
        <p:spPr bwMode="auto">
          <a:xfrm>
            <a:off x="7078663" y="4948238"/>
            <a:ext cx="4984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id=d</a:t>
            </a:r>
          </a:p>
        </p:txBody>
      </p:sp>
      <p:sp>
        <p:nvSpPr>
          <p:cNvPr id="727102" name="Text Box 62"/>
          <p:cNvSpPr txBox="1">
            <a:spLocks noChangeArrowheads="1"/>
          </p:cNvSpPr>
          <p:nvPr/>
        </p:nvSpPr>
        <p:spPr bwMode="auto">
          <a:xfrm>
            <a:off x="6553200" y="6521450"/>
            <a:ext cx="220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600" b="0">
                <a:latin typeface="Tahoma" charset="0"/>
              </a:rPr>
              <a:t>(some details omitted)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5A44036-838D-644D-A723-B26CA2E90491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28066" name="Text Box 2"/>
          <p:cNvSpPr txBox="1">
            <a:spLocks noChangeArrowheads="1"/>
          </p:cNvSpPr>
          <p:nvPr/>
        </p:nvSpPr>
        <p:spPr bwMode="auto">
          <a:xfrm>
            <a:off x="5867400" y="1663700"/>
            <a:ext cx="504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class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09000" cy="914400"/>
          </a:xfrm>
        </p:spPr>
        <p:txBody>
          <a:bodyPr/>
          <a:lstStyle/>
          <a:p>
            <a:r>
              <a:rPr lang="en-US" altLang="x-none" sz="2600"/>
              <a:t>Symbol Table Construction </a:t>
            </a:r>
            <a:br>
              <a:rPr lang="en-US" altLang="x-none" sz="2600"/>
            </a:br>
            <a:r>
              <a:rPr lang="en-US" altLang="x-none" sz="2600"/>
              <a:t>via AST Traversal</a:t>
            </a:r>
          </a:p>
        </p:txBody>
      </p:sp>
      <p:cxnSp>
        <p:nvCxnSpPr>
          <p:cNvPr id="728068" name="AutoShape 4"/>
          <p:cNvCxnSpPr>
            <a:cxnSpLocks noChangeShapeType="1"/>
            <a:stCxn id="728075" idx="6"/>
            <a:endCxn id="728078" idx="0"/>
          </p:cNvCxnSpPr>
          <p:nvPr/>
        </p:nvCxnSpPr>
        <p:spPr bwMode="auto">
          <a:xfrm flipH="1">
            <a:off x="585788" y="3770313"/>
            <a:ext cx="690562" cy="2249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070" name="AutoShape 6"/>
          <p:cNvCxnSpPr>
            <a:cxnSpLocks noChangeShapeType="1"/>
            <a:stCxn id="728086" idx="4"/>
            <a:endCxn id="728073" idx="0"/>
          </p:cNvCxnSpPr>
          <p:nvPr/>
        </p:nvCxnSpPr>
        <p:spPr bwMode="auto">
          <a:xfrm flipH="1">
            <a:off x="1390650" y="2568575"/>
            <a:ext cx="609600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071" name="AutoShape 7"/>
          <p:cNvCxnSpPr>
            <a:cxnSpLocks noChangeShapeType="1"/>
            <a:stCxn id="728087" idx="4"/>
            <a:endCxn id="728081" idx="0"/>
          </p:cNvCxnSpPr>
          <p:nvPr/>
        </p:nvCxnSpPr>
        <p:spPr bwMode="auto">
          <a:xfrm>
            <a:off x="2390775" y="2570163"/>
            <a:ext cx="1057275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8072" name="AutoShape 8"/>
          <p:cNvSpPr>
            <a:spLocks noChangeArrowheads="1"/>
          </p:cNvSpPr>
          <p:nvPr/>
        </p:nvSpPr>
        <p:spPr bwMode="auto">
          <a:xfrm>
            <a:off x="990600" y="3317875"/>
            <a:ext cx="10033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28073" name="Text Box 9"/>
          <p:cNvSpPr txBox="1">
            <a:spLocks noChangeArrowheads="1"/>
          </p:cNvSpPr>
          <p:nvPr/>
        </p:nvSpPr>
        <p:spPr bwMode="auto">
          <a:xfrm>
            <a:off x="1047750" y="3271838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Method</a:t>
            </a:r>
          </a:p>
        </p:txBody>
      </p:sp>
      <p:sp>
        <p:nvSpPr>
          <p:cNvPr id="728074" name="Line 10"/>
          <p:cNvSpPr>
            <a:spLocks noChangeShapeType="1"/>
          </p:cNvSpPr>
          <p:nvPr/>
        </p:nvSpPr>
        <p:spPr bwMode="auto">
          <a:xfrm flipV="1">
            <a:off x="990600" y="3506788"/>
            <a:ext cx="10112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28075" name="Oval 11"/>
          <p:cNvSpPr>
            <a:spLocks noChangeArrowheads="1"/>
          </p:cNvSpPr>
          <p:nvPr/>
        </p:nvSpPr>
        <p:spPr bwMode="auto">
          <a:xfrm>
            <a:off x="1200150" y="3732213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grpSp>
        <p:nvGrpSpPr>
          <p:cNvPr id="41995" name="Group 12"/>
          <p:cNvGrpSpPr>
            <a:grpSpLocks/>
          </p:cNvGrpSpPr>
          <p:nvPr/>
        </p:nvGrpSpPr>
        <p:grpSpPr bwMode="auto">
          <a:xfrm>
            <a:off x="304800" y="6019800"/>
            <a:ext cx="601663" cy="503238"/>
            <a:chOff x="1243" y="3178"/>
            <a:chExt cx="576" cy="317"/>
          </a:xfrm>
        </p:grpSpPr>
        <p:sp>
          <p:nvSpPr>
            <p:cNvPr id="728077" name="AutoShape 13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8078" name="Text Box 14"/>
            <p:cNvSpPr txBox="1">
              <a:spLocks noChangeArrowheads="1"/>
            </p:cNvSpPr>
            <p:nvPr/>
          </p:nvSpPr>
          <p:spPr bwMode="auto">
            <a:xfrm>
              <a:off x="1279" y="3178"/>
              <a:ext cx="4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8079" name="Line 15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sp>
        <p:nvSpPr>
          <p:cNvPr id="728080" name="AutoShape 16"/>
          <p:cNvSpPr>
            <a:spLocks noChangeArrowheads="1"/>
          </p:cNvSpPr>
          <p:nvPr/>
        </p:nvSpPr>
        <p:spPr bwMode="auto">
          <a:xfrm>
            <a:off x="3048000" y="3332163"/>
            <a:ext cx="1219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28081" name="Text Box 17"/>
          <p:cNvSpPr txBox="1">
            <a:spLocks noChangeArrowheads="1"/>
          </p:cNvSpPr>
          <p:nvPr/>
        </p:nvSpPr>
        <p:spPr bwMode="auto">
          <a:xfrm>
            <a:off x="3105150" y="3286125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Method</a:t>
            </a:r>
          </a:p>
        </p:txBody>
      </p:sp>
      <p:sp>
        <p:nvSpPr>
          <p:cNvPr id="728082" name="Line 18"/>
          <p:cNvSpPr>
            <a:spLocks noChangeShapeType="1"/>
          </p:cNvSpPr>
          <p:nvPr/>
        </p:nvSpPr>
        <p:spPr bwMode="auto">
          <a:xfrm>
            <a:off x="3048000" y="35226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28083" name="AutoShape 19"/>
          <p:cNvSpPr>
            <a:spLocks noChangeArrowheads="1"/>
          </p:cNvSpPr>
          <p:nvPr/>
        </p:nvSpPr>
        <p:spPr bwMode="auto">
          <a:xfrm>
            <a:off x="1752600" y="2078038"/>
            <a:ext cx="1455738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28084" name="Text Box 20"/>
          <p:cNvSpPr txBox="1">
            <a:spLocks noChangeArrowheads="1"/>
          </p:cNvSpPr>
          <p:nvPr/>
        </p:nvSpPr>
        <p:spPr bwMode="auto">
          <a:xfrm>
            <a:off x="1809750" y="2032000"/>
            <a:ext cx="527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Class</a:t>
            </a:r>
          </a:p>
        </p:txBody>
      </p:sp>
      <p:sp>
        <p:nvSpPr>
          <p:cNvPr id="728085" name="Line 21"/>
          <p:cNvSpPr>
            <a:spLocks noChangeShapeType="1"/>
          </p:cNvSpPr>
          <p:nvPr/>
        </p:nvSpPr>
        <p:spPr bwMode="auto">
          <a:xfrm flipV="1">
            <a:off x="1752600" y="2265363"/>
            <a:ext cx="145573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28086" name="Oval 22"/>
          <p:cNvSpPr>
            <a:spLocks noChangeArrowheads="1"/>
          </p:cNvSpPr>
          <p:nvPr/>
        </p:nvSpPr>
        <p:spPr bwMode="auto">
          <a:xfrm>
            <a:off x="1962150" y="2492375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28087" name="Oval 23"/>
          <p:cNvSpPr>
            <a:spLocks noChangeArrowheads="1"/>
          </p:cNvSpPr>
          <p:nvPr/>
        </p:nvSpPr>
        <p:spPr bwMode="auto">
          <a:xfrm>
            <a:off x="2352675" y="2493963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cxnSp>
        <p:nvCxnSpPr>
          <p:cNvPr id="728088" name="AutoShape 24"/>
          <p:cNvCxnSpPr>
            <a:cxnSpLocks noChangeShapeType="1"/>
            <a:stCxn id="728089" idx="2"/>
            <a:endCxn id="728083" idx="0"/>
          </p:cNvCxnSpPr>
          <p:nvPr/>
        </p:nvCxnSpPr>
        <p:spPr bwMode="auto">
          <a:xfrm>
            <a:off x="2481263" y="1701800"/>
            <a:ext cx="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8089" name="Rectangle 25"/>
          <p:cNvSpPr>
            <a:spLocks noChangeArrowheads="1"/>
          </p:cNvSpPr>
          <p:nvPr/>
        </p:nvSpPr>
        <p:spPr bwMode="auto">
          <a:xfrm>
            <a:off x="2205038" y="1427163"/>
            <a:ext cx="552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x-none" sz="1200" b="0">
                <a:latin typeface="Courier New" charset="0"/>
                <a:ea typeface="Courier New" charset="0"/>
                <a:cs typeface="Courier New" charset="0"/>
              </a:rPr>
              <a:t>root</a:t>
            </a:r>
          </a:p>
        </p:txBody>
      </p:sp>
      <p:cxnSp>
        <p:nvCxnSpPr>
          <p:cNvPr id="728090" name="AutoShape 26"/>
          <p:cNvCxnSpPr>
            <a:cxnSpLocks noChangeShapeType="1"/>
            <a:stCxn id="728083" idx="1"/>
            <a:endCxn id="728073" idx="0"/>
          </p:cNvCxnSpPr>
          <p:nvPr/>
        </p:nvCxnSpPr>
        <p:spPr bwMode="auto">
          <a:xfrm rot="10800000" flipV="1">
            <a:off x="1390650" y="2306638"/>
            <a:ext cx="361950" cy="965200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091" name="AutoShape 27"/>
          <p:cNvCxnSpPr>
            <a:cxnSpLocks noChangeShapeType="1"/>
            <a:stCxn id="728072" idx="1"/>
            <a:endCxn id="728078" idx="1"/>
          </p:cNvCxnSpPr>
          <p:nvPr/>
        </p:nvCxnSpPr>
        <p:spPr bwMode="auto">
          <a:xfrm rot="10800000" flipV="1">
            <a:off x="342900" y="3546475"/>
            <a:ext cx="647700" cy="2611438"/>
          </a:xfrm>
          <a:prstGeom prst="curvedConnector3">
            <a:avLst>
              <a:gd name="adj1" fmla="val 135296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093" name="AutoShape 29"/>
          <p:cNvCxnSpPr>
            <a:cxnSpLocks noChangeShapeType="1"/>
            <a:stCxn id="728072" idx="1"/>
            <a:endCxn id="728083" idx="1"/>
          </p:cNvCxnSpPr>
          <p:nvPr/>
        </p:nvCxnSpPr>
        <p:spPr bwMode="auto">
          <a:xfrm rot="10800000" flipH="1">
            <a:off x="990600" y="2306638"/>
            <a:ext cx="762000" cy="1239837"/>
          </a:xfrm>
          <a:prstGeom prst="curvedConnector3">
            <a:avLst>
              <a:gd name="adj1" fmla="val -30000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095" name="AutoShape 31"/>
          <p:cNvCxnSpPr>
            <a:cxnSpLocks noChangeShapeType="1"/>
            <a:stCxn id="728077" idx="3"/>
            <a:endCxn id="728102" idx="2"/>
          </p:cNvCxnSpPr>
          <p:nvPr/>
        </p:nvCxnSpPr>
        <p:spPr bwMode="auto">
          <a:xfrm flipV="1">
            <a:off x="906463" y="3778250"/>
            <a:ext cx="571500" cy="2516188"/>
          </a:xfrm>
          <a:prstGeom prst="curvedConnector2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096" name="AutoShape 32"/>
          <p:cNvCxnSpPr>
            <a:cxnSpLocks noChangeShapeType="1"/>
            <a:stCxn id="728083" idx="3"/>
            <a:endCxn id="728080" idx="0"/>
          </p:cNvCxnSpPr>
          <p:nvPr/>
        </p:nvCxnSpPr>
        <p:spPr bwMode="auto">
          <a:xfrm>
            <a:off x="3208338" y="2306638"/>
            <a:ext cx="449262" cy="1025525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097" name="AutoShape 33"/>
          <p:cNvCxnSpPr>
            <a:cxnSpLocks noChangeShapeType="1"/>
            <a:stCxn id="728080" idx="0"/>
            <a:endCxn id="728083" idx="0"/>
          </p:cNvCxnSpPr>
          <p:nvPr/>
        </p:nvCxnSpPr>
        <p:spPr bwMode="auto">
          <a:xfrm rot="5400000" flipH="1">
            <a:off x="2442369" y="2116932"/>
            <a:ext cx="1254125" cy="1176337"/>
          </a:xfrm>
          <a:prstGeom prst="curvedConnector3">
            <a:avLst>
              <a:gd name="adj1" fmla="val 118227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098" name="AutoShape 34"/>
          <p:cNvCxnSpPr>
            <a:cxnSpLocks noChangeShapeType="1"/>
          </p:cNvCxnSpPr>
          <p:nvPr/>
        </p:nvCxnSpPr>
        <p:spPr bwMode="auto">
          <a:xfrm flipV="1">
            <a:off x="2903538" y="1350963"/>
            <a:ext cx="1587" cy="431800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099" name="AutoShape 35"/>
          <p:cNvCxnSpPr>
            <a:cxnSpLocks noChangeShapeType="1"/>
          </p:cNvCxnSpPr>
          <p:nvPr/>
        </p:nvCxnSpPr>
        <p:spPr bwMode="auto">
          <a:xfrm>
            <a:off x="1989138" y="1389063"/>
            <a:ext cx="0" cy="45720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8100" name="Text Box 36"/>
          <p:cNvSpPr txBox="1">
            <a:spLocks noChangeArrowheads="1"/>
          </p:cNvSpPr>
          <p:nvPr/>
        </p:nvSpPr>
        <p:spPr bwMode="auto">
          <a:xfrm>
            <a:off x="1684338" y="2265363"/>
            <a:ext cx="914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name=Foo</a:t>
            </a:r>
          </a:p>
        </p:txBody>
      </p:sp>
      <p:sp>
        <p:nvSpPr>
          <p:cNvPr id="728101" name="Text Box 37"/>
          <p:cNvSpPr txBox="1">
            <a:spLocks noChangeArrowheads="1"/>
          </p:cNvSpPr>
          <p:nvPr/>
        </p:nvSpPr>
        <p:spPr bwMode="auto">
          <a:xfrm>
            <a:off x="3055938" y="3509963"/>
            <a:ext cx="1241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name=setValue</a:t>
            </a:r>
          </a:p>
        </p:txBody>
      </p:sp>
      <p:sp>
        <p:nvSpPr>
          <p:cNvPr id="728102" name="Text Box 38"/>
          <p:cNvSpPr txBox="1">
            <a:spLocks noChangeArrowheads="1"/>
          </p:cNvSpPr>
          <p:nvPr/>
        </p:nvSpPr>
        <p:spPr bwMode="auto">
          <a:xfrm>
            <a:off x="1017588" y="3503613"/>
            <a:ext cx="920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name=test</a:t>
            </a:r>
          </a:p>
        </p:txBody>
      </p:sp>
      <p:grpSp>
        <p:nvGrpSpPr>
          <p:cNvPr id="42017" name="Group 44"/>
          <p:cNvGrpSpPr>
            <a:grpSpLocks/>
          </p:cNvGrpSpPr>
          <p:nvPr/>
        </p:nvGrpSpPr>
        <p:grpSpPr bwMode="auto">
          <a:xfrm>
            <a:off x="2565400" y="4838700"/>
            <a:ext cx="601663" cy="503238"/>
            <a:chOff x="1243" y="3178"/>
            <a:chExt cx="576" cy="317"/>
          </a:xfrm>
        </p:grpSpPr>
        <p:sp>
          <p:nvSpPr>
            <p:cNvPr id="728109" name="AutoShape 45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8110" name="Text Box 46"/>
            <p:cNvSpPr txBox="1">
              <a:spLocks noChangeArrowheads="1"/>
            </p:cNvSpPr>
            <p:nvPr/>
          </p:nvSpPr>
          <p:spPr bwMode="auto">
            <a:xfrm>
              <a:off x="1279" y="3178"/>
              <a:ext cx="4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8111" name="Line 47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grpSp>
        <p:nvGrpSpPr>
          <p:cNvPr id="42018" name="Group 48"/>
          <p:cNvGrpSpPr>
            <a:grpSpLocks/>
          </p:cNvGrpSpPr>
          <p:nvPr/>
        </p:nvGrpSpPr>
        <p:grpSpPr bwMode="auto">
          <a:xfrm>
            <a:off x="4122738" y="4838700"/>
            <a:ext cx="601662" cy="503238"/>
            <a:chOff x="1243" y="3178"/>
            <a:chExt cx="576" cy="317"/>
          </a:xfrm>
        </p:grpSpPr>
        <p:sp>
          <p:nvSpPr>
            <p:cNvPr id="728113" name="AutoShape 49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8114" name="Text Box 50"/>
            <p:cNvSpPr txBox="1">
              <a:spLocks noChangeArrowheads="1"/>
            </p:cNvSpPr>
            <p:nvPr/>
          </p:nvSpPr>
          <p:spPr bwMode="auto">
            <a:xfrm>
              <a:off x="1279" y="3178"/>
              <a:ext cx="37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Let</a:t>
              </a:r>
            </a:p>
          </p:txBody>
        </p:sp>
        <p:sp>
          <p:nvSpPr>
            <p:cNvPr id="728115" name="Line 51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grpSp>
        <p:nvGrpSpPr>
          <p:cNvPr id="42019" name="Group 52"/>
          <p:cNvGrpSpPr>
            <a:grpSpLocks/>
          </p:cNvGrpSpPr>
          <p:nvPr/>
        </p:nvGrpSpPr>
        <p:grpSpPr bwMode="auto">
          <a:xfrm>
            <a:off x="4275138" y="5883275"/>
            <a:ext cx="525462" cy="503238"/>
            <a:chOff x="1243" y="3178"/>
            <a:chExt cx="576" cy="317"/>
          </a:xfrm>
        </p:grpSpPr>
        <p:sp>
          <p:nvSpPr>
            <p:cNvPr id="728117" name="AutoShape 53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8118" name="Text Box 54"/>
            <p:cNvSpPr txBox="1">
              <a:spLocks noChangeArrowheads="1"/>
            </p:cNvSpPr>
            <p:nvPr/>
          </p:nvSpPr>
          <p:spPr bwMode="auto">
            <a:xfrm>
              <a:off x="1280" y="3178"/>
              <a:ext cx="5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8119" name="Line 55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grpSp>
        <p:nvGrpSpPr>
          <p:cNvPr id="42020" name="Group 56"/>
          <p:cNvGrpSpPr>
            <a:grpSpLocks/>
          </p:cNvGrpSpPr>
          <p:nvPr/>
        </p:nvGrpSpPr>
        <p:grpSpPr bwMode="auto">
          <a:xfrm>
            <a:off x="5418138" y="5883275"/>
            <a:ext cx="601662" cy="503238"/>
            <a:chOff x="1243" y="3178"/>
            <a:chExt cx="576" cy="317"/>
          </a:xfrm>
        </p:grpSpPr>
        <p:sp>
          <p:nvSpPr>
            <p:cNvPr id="728121" name="AutoShape 57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8122" name="Text Box 58"/>
            <p:cNvSpPr txBox="1">
              <a:spLocks noChangeArrowheads="1"/>
            </p:cNvSpPr>
            <p:nvPr/>
          </p:nvSpPr>
          <p:spPr bwMode="auto">
            <a:xfrm>
              <a:off x="1279" y="3178"/>
              <a:ext cx="4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8123" name="Line 59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grpSp>
        <p:nvGrpSpPr>
          <p:cNvPr id="42021" name="Group 60"/>
          <p:cNvGrpSpPr>
            <a:grpSpLocks/>
          </p:cNvGrpSpPr>
          <p:nvPr/>
        </p:nvGrpSpPr>
        <p:grpSpPr bwMode="auto">
          <a:xfrm>
            <a:off x="3132138" y="5883275"/>
            <a:ext cx="754062" cy="517525"/>
            <a:chOff x="331" y="3178"/>
            <a:chExt cx="576" cy="326"/>
          </a:xfrm>
        </p:grpSpPr>
        <p:sp>
          <p:nvSpPr>
            <p:cNvPr id="728125" name="AutoShape 61"/>
            <p:cNvSpPr>
              <a:spLocks noChangeArrowheads="1"/>
            </p:cNvSpPr>
            <p:nvPr/>
          </p:nvSpPr>
          <p:spPr bwMode="auto">
            <a:xfrm>
              <a:off x="331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8126" name="Text Box 62"/>
            <p:cNvSpPr txBox="1">
              <a:spLocks noChangeArrowheads="1"/>
            </p:cNvSpPr>
            <p:nvPr/>
          </p:nvSpPr>
          <p:spPr bwMode="auto">
            <a:xfrm>
              <a:off x="367" y="3178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8127" name="Line 63"/>
            <p:cNvSpPr>
              <a:spLocks noChangeShapeType="1"/>
            </p:cNvSpPr>
            <p:nvPr/>
          </p:nvSpPr>
          <p:spPr bwMode="auto">
            <a:xfrm>
              <a:off x="331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8128" name="Text Box 64"/>
            <p:cNvSpPr txBox="1">
              <a:spLocks noChangeArrowheads="1"/>
            </p:cNvSpPr>
            <p:nvPr/>
          </p:nvSpPr>
          <p:spPr bwMode="auto">
            <a:xfrm>
              <a:off x="336" y="3331"/>
              <a:ext cx="14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x-none" altLang="x-none" sz="1200" b="0">
                <a:latin typeface="Tahoma" charset="0"/>
              </a:endParaRPr>
            </a:p>
          </p:txBody>
        </p:sp>
      </p:grpSp>
      <p:cxnSp>
        <p:nvCxnSpPr>
          <p:cNvPr id="728129" name="AutoShape 65"/>
          <p:cNvCxnSpPr>
            <a:cxnSpLocks noChangeShapeType="1"/>
            <a:stCxn id="728080" idx="2"/>
            <a:endCxn id="728109" idx="0"/>
          </p:cNvCxnSpPr>
          <p:nvPr/>
        </p:nvCxnSpPr>
        <p:spPr bwMode="auto">
          <a:xfrm flipH="1">
            <a:off x="2867025" y="3789363"/>
            <a:ext cx="790575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130" name="AutoShape 66"/>
          <p:cNvCxnSpPr>
            <a:cxnSpLocks noChangeShapeType="1"/>
            <a:stCxn id="728080" idx="2"/>
            <a:endCxn id="728113" idx="0"/>
          </p:cNvCxnSpPr>
          <p:nvPr/>
        </p:nvCxnSpPr>
        <p:spPr bwMode="auto">
          <a:xfrm>
            <a:off x="3657600" y="3789363"/>
            <a:ext cx="766763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131" name="AutoShape 67"/>
          <p:cNvCxnSpPr>
            <a:cxnSpLocks noChangeShapeType="1"/>
            <a:stCxn id="728113" idx="2"/>
            <a:endCxn id="728126" idx="0"/>
          </p:cNvCxnSpPr>
          <p:nvPr/>
        </p:nvCxnSpPr>
        <p:spPr bwMode="auto">
          <a:xfrm flipH="1">
            <a:off x="3422650" y="5341938"/>
            <a:ext cx="1001713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132" name="AutoShape 68"/>
          <p:cNvCxnSpPr>
            <a:cxnSpLocks noChangeShapeType="1"/>
            <a:stCxn id="728113" idx="2"/>
            <a:endCxn id="728117" idx="0"/>
          </p:cNvCxnSpPr>
          <p:nvPr/>
        </p:nvCxnSpPr>
        <p:spPr bwMode="auto">
          <a:xfrm>
            <a:off x="4424363" y="5341938"/>
            <a:ext cx="11430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133" name="AutoShape 69"/>
          <p:cNvCxnSpPr>
            <a:cxnSpLocks noChangeShapeType="1"/>
            <a:stCxn id="728113" idx="2"/>
            <a:endCxn id="728121" idx="0"/>
          </p:cNvCxnSpPr>
          <p:nvPr/>
        </p:nvCxnSpPr>
        <p:spPr bwMode="auto">
          <a:xfrm>
            <a:off x="4424363" y="5341938"/>
            <a:ext cx="129540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134" name="AutoShape 70"/>
          <p:cNvCxnSpPr>
            <a:cxnSpLocks noChangeShapeType="1"/>
            <a:stCxn id="728080" idx="1"/>
            <a:endCxn id="728109" idx="0"/>
          </p:cNvCxnSpPr>
          <p:nvPr/>
        </p:nvCxnSpPr>
        <p:spPr bwMode="auto">
          <a:xfrm rot="10800000" flipV="1">
            <a:off x="2867025" y="3560763"/>
            <a:ext cx="180975" cy="1323975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135" name="AutoShape 71"/>
          <p:cNvCxnSpPr>
            <a:cxnSpLocks noChangeShapeType="1"/>
            <a:stCxn id="728080" idx="3"/>
            <a:endCxn id="728113" idx="0"/>
          </p:cNvCxnSpPr>
          <p:nvPr/>
        </p:nvCxnSpPr>
        <p:spPr bwMode="auto">
          <a:xfrm>
            <a:off x="4267200" y="3560763"/>
            <a:ext cx="157163" cy="1323975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136" name="AutoShape 72"/>
          <p:cNvCxnSpPr>
            <a:cxnSpLocks noChangeShapeType="1"/>
            <a:stCxn id="728113" idx="1"/>
            <a:endCxn id="728125" idx="0"/>
          </p:cNvCxnSpPr>
          <p:nvPr/>
        </p:nvCxnSpPr>
        <p:spPr bwMode="auto">
          <a:xfrm rot="10800000" flipV="1">
            <a:off x="3509963" y="5113338"/>
            <a:ext cx="612775" cy="815975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137" name="AutoShape 73"/>
          <p:cNvCxnSpPr>
            <a:cxnSpLocks noChangeShapeType="1"/>
            <a:stCxn id="728113" idx="2"/>
            <a:endCxn id="728117" idx="1"/>
          </p:cNvCxnSpPr>
          <p:nvPr/>
        </p:nvCxnSpPr>
        <p:spPr bwMode="auto">
          <a:xfrm rot="5400000">
            <a:off x="3941763" y="5675313"/>
            <a:ext cx="815975" cy="149225"/>
          </a:xfrm>
          <a:prstGeom prst="curvedConnector4">
            <a:avLst>
              <a:gd name="adj1" fmla="val 35991"/>
              <a:gd name="adj2" fmla="val 25319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138" name="AutoShape 74"/>
          <p:cNvCxnSpPr>
            <a:cxnSpLocks noChangeShapeType="1"/>
            <a:stCxn id="728113" idx="3"/>
            <a:endCxn id="728121" idx="0"/>
          </p:cNvCxnSpPr>
          <p:nvPr/>
        </p:nvCxnSpPr>
        <p:spPr bwMode="auto">
          <a:xfrm>
            <a:off x="4724400" y="5113338"/>
            <a:ext cx="995363" cy="815975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8139" name="Text Box 75"/>
          <p:cNvSpPr txBox="1">
            <a:spLocks noChangeArrowheads="1"/>
          </p:cNvSpPr>
          <p:nvPr/>
        </p:nvSpPr>
        <p:spPr bwMode="auto">
          <a:xfrm>
            <a:off x="6553200" y="6521450"/>
            <a:ext cx="220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600" b="0">
                <a:latin typeface="Tahoma" charset="0"/>
              </a:rPr>
              <a:t>(some details omitted)</a:t>
            </a:r>
          </a:p>
        </p:txBody>
      </p:sp>
      <p:cxnSp>
        <p:nvCxnSpPr>
          <p:cNvPr id="728140" name="AutoShape 76"/>
          <p:cNvCxnSpPr>
            <a:cxnSpLocks noChangeShapeType="1"/>
            <a:stCxn id="728109" idx="1"/>
            <a:endCxn id="728080" idx="1"/>
          </p:cNvCxnSpPr>
          <p:nvPr/>
        </p:nvCxnSpPr>
        <p:spPr bwMode="auto">
          <a:xfrm rot="10800000" flipH="1">
            <a:off x="2565400" y="3560763"/>
            <a:ext cx="482600" cy="1552575"/>
          </a:xfrm>
          <a:prstGeom prst="curvedConnector3">
            <a:avLst>
              <a:gd name="adj1" fmla="val -47370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141" name="AutoShape 77"/>
          <p:cNvCxnSpPr>
            <a:cxnSpLocks noChangeShapeType="1"/>
            <a:stCxn id="728113" idx="3"/>
            <a:endCxn id="728080" idx="3"/>
          </p:cNvCxnSpPr>
          <p:nvPr/>
        </p:nvCxnSpPr>
        <p:spPr bwMode="auto">
          <a:xfrm flipH="1" flipV="1">
            <a:off x="4267200" y="3560763"/>
            <a:ext cx="457200" cy="1552575"/>
          </a:xfrm>
          <a:prstGeom prst="curvedConnector3">
            <a:avLst>
              <a:gd name="adj1" fmla="val -50000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142" name="AutoShape 78"/>
          <p:cNvCxnSpPr>
            <a:cxnSpLocks noChangeShapeType="1"/>
            <a:stCxn id="728121" idx="3"/>
            <a:endCxn id="728113" idx="3"/>
          </p:cNvCxnSpPr>
          <p:nvPr/>
        </p:nvCxnSpPr>
        <p:spPr bwMode="auto">
          <a:xfrm flipH="1" flipV="1">
            <a:off x="4724400" y="5113338"/>
            <a:ext cx="1295400" cy="1044575"/>
          </a:xfrm>
          <a:prstGeom prst="curvedConnector3">
            <a:avLst>
              <a:gd name="adj1" fmla="val -17648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143" name="AutoShape 79"/>
          <p:cNvCxnSpPr>
            <a:cxnSpLocks noChangeShapeType="1"/>
            <a:stCxn id="728117" idx="3"/>
            <a:endCxn id="728113" idx="3"/>
          </p:cNvCxnSpPr>
          <p:nvPr/>
        </p:nvCxnSpPr>
        <p:spPr bwMode="auto">
          <a:xfrm flipH="1" flipV="1">
            <a:off x="4724400" y="5113338"/>
            <a:ext cx="76200" cy="1044575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144" name="AutoShape 80"/>
          <p:cNvCxnSpPr>
            <a:cxnSpLocks noChangeShapeType="1"/>
            <a:stCxn id="728125" idx="1"/>
            <a:endCxn id="728113" idx="1"/>
          </p:cNvCxnSpPr>
          <p:nvPr/>
        </p:nvCxnSpPr>
        <p:spPr bwMode="auto">
          <a:xfrm rot="10800000" flipH="1">
            <a:off x="3132138" y="5113338"/>
            <a:ext cx="990600" cy="1044575"/>
          </a:xfrm>
          <a:prstGeom prst="curvedConnector3">
            <a:avLst>
              <a:gd name="adj1" fmla="val -23079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728145" name="Group 81"/>
          <p:cNvGraphicFramePr>
            <a:graphicFrameLocks noGrp="1"/>
          </p:cNvGraphicFramePr>
          <p:nvPr/>
        </p:nvGraphicFramePr>
        <p:xfrm>
          <a:off x="5257800" y="1371600"/>
          <a:ext cx="1600200" cy="533400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8162" name="Text Box 98"/>
          <p:cNvSpPr txBox="1">
            <a:spLocks noChangeArrowheads="1"/>
          </p:cNvSpPr>
          <p:nvPr/>
        </p:nvSpPr>
        <p:spPr bwMode="auto">
          <a:xfrm>
            <a:off x="5219700" y="1066800"/>
            <a:ext cx="652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globals</a:t>
            </a:r>
          </a:p>
        </p:txBody>
      </p:sp>
      <p:graphicFrame>
        <p:nvGraphicFramePr>
          <p:cNvPr id="728163" name="Group 99"/>
          <p:cNvGraphicFramePr>
            <a:graphicFrameLocks noGrp="1"/>
          </p:cNvGraphicFramePr>
          <p:nvPr/>
        </p:nvGraphicFramePr>
        <p:xfrm>
          <a:off x="5257800" y="2362200"/>
          <a:ext cx="1981200" cy="762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8185" name="Text Box 121"/>
          <p:cNvSpPr txBox="1">
            <a:spLocks noChangeArrowheads="1"/>
          </p:cNvSpPr>
          <p:nvPr/>
        </p:nvSpPr>
        <p:spPr bwMode="auto">
          <a:xfrm>
            <a:off x="5207000" y="205740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Foo</a:t>
            </a:r>
          </a:p>
        </p:txBody>
      </p:sp>
      <p:graphicFrame>
        <p:nvGraphicFramePr>
          <p:cNvPr id="728186" name="Group 122"/>
          <p:cNvGraphicFramePr>
            <a:graphicFrameLocks noGrp="1"/>
          </p:cNvGraphicFramePr>
          <p:nvPr/>
        </p:nvGraphicFramePr>
        <p:xfrm>
          <a:off x="5257800" y="3733800"/>
          <a:ext cx="1600200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8203" name="Text Box 139"/>
          <p:cNvSpPr txBox="1">
            <a:spLocks noChangeArrowheads="1"/>
          </p:cNvSpPr>
          <p:nvPr/>
        </p:nvSpPr>
        <p:spPr bwMode="auto">
          <a:xfrm>
            <a:off x="5207000" y="3429000"/>
            <a:ext cx="434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test</a:t>
            </a:r>
          </a:p>
        </p:txBody>
      </p:sp>
      <p:graphicFrame>
        <p:nvGraphicFramePr>
          <p:cNvPr id="728204" name="Group 140"/>
          <p:cNvGraphicFramePr>
            <a:graphicFrameLocks noGrp="1"/>
          </p:cNvGraphicFramePr>
          <p:nvPr/>
        </p:nvGraphicFramePr>
        <p:xfrm>
          <a:off x="7162800" y="3721100"/>
          <a:ext cx="1524000" cy="546100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8221" name="Text Box 157"/>
          <p:cNvSpPr txBox="1">
            <a:spLocks noChangeArrowheads="1"/>
          </p:cNvSpPr>
          <p:nvPr/>
        </p:nvSpPr>
        <p:spPr bwMode="auto">
          <a:xfrm>
            <a:off x="7086600" y="3429000"/>
            <a:ext cx="755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setValue</a:t>
            </a:r>
          </a:p>
        </p:txBody>
      </p:sp>
      <p:sp>
        <p:nvSpPr>
          <p:cNvPr id="728222" name="Text Box 158"/>
          <p:cNvSpPr txBox="1">
            <a:spLocks noChangeArrowheads="1"/>
          </p:cNvSpPr>
          <p:nvPr/>
        </p:nvSpPr>
        <p:spPr bwMode="auto">
          <a:xfrm>
            <a:off x="5295900" y="166370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Foo</a:t>
            </a:r>
          </a:p>
        </p:txBody>
      </p:sp>
      <p:sp>
        <p:nvSpPr>
          <p:cNvPr id="728223" name="Text Box 159"/>
          <p:cNvSpPr txBox="1">
            <a:spLocks noChangeArrowheads="1"/>
          </p:cNvSpPr>
          <p:nvPr/>
        </p:nvSpPr>
        <p:spPr bwMode="auto">
          <a:xfrm>
            <a:off x="5248275" y="2641600"/>
            <a:ext cx="434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test</a:t>
            </a:r>
          </a:p>
        </p:txBody>
      </p:sp>
      <p:sp>
        <p:nvSpPr>
          <p:cNvPr id="728224" name="Text Box 160"/>
          <p:cNvSpPr txBox="1">
            <a:spLocks noChangeArrowheads="1"/>
          </p:cNvSpPr>
          <p:nvPr/>
        </p:nvSpPr>
        <p:spPr bwMode="auto">
          <a:xfrm>
            <a:off x="5984875" y="2641600"/>
            <a:ext cx="696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method</a:t>
            </a:r>
          </a:p>
        </p:txBody>
      </p:sp>
      <p:sp>
        <p:nvSpPr>
          <p:cNvPr id="728225" name="Text Box 161"/>
          <p:cNvSpPr txBox="1">
            <a:spLocks noChangeArrowheads="1"/>
          </p:cNvSpPr>
          <p:nvPr/>
        </p:nvSpPr>
        <p:spPr bwMode="auto">
          <a:xfrm>
            <a:off x="5270500" y="2857500"/>
            <a:ext cx="755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setValue</a:t>
            </a:r>
          </a:p>
        </p:txBody>
      </p:sp>
      <p:sp>
        <p:nvSpPr>
          <p:cNvPr id="728226" name="Text Box 162"/>
          <p:cNvSpPr txBox="1">
            <a:spLocks noChangeArrowheads="1"/>
          </p:cNvSpPr>
          <p:nvPr/>
        </p:nvSpPr>
        <p:spPr bwMode="auto">
          <a:xfrm>
            <a:off x="6007100" y="2857500"/>
            <a:ext cx="696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method</a:t>
            </a:r>
          </a:p>
        </p:txBody>
      </p:sp>
      <p:sp>
        <p:nvSpPr>
          <p:cNvPr id="728227" name="Text Box 163"/>
          <p:cNvSpPr txBox="1">
            <a:spLocks noChangeArrowheads="1"/>
          </p:cNvSpPr>
          <p:nvPr/>
        </p:nvSpPr>
        <p:spPr bwMode="auto">
          <a:xfrm>
            <a:off x="5334000" y="400685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b</a:t>
            </a:r>
          </a:p>
        </p:txBody>
      </p:sp>
      <p:sp>
        <p:nvSpPr>
          <p:cNvPr id="728228" name="Text Box 164"/>
          <p:cNvSpPr txBox="1">
            <a:spLocks noChangeArrowheads="1"/>
          </p:cNvSpPr>
          <p:nvPr/>
        </p:nvSpPr>
        <p:spPr bwMode="auto">
          <a:xfrm>
            <a:off x="5892800" y="4006850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var</a:t>
            </a:r>
          </a:p>
        </p:txBody>
      </p:sp>
      <p:sp>
        <p:nvSpPr>
          <p:cNvPr id="728229" name="Text Box 165"/>
          <p:cNvSpPr txBox="1">
            <a:spLocks noChangeArrowheads="1"/>
          </p:cNvSpPr>
          <p:nvPr/>
        </p:nvSpPr>
        <p:spPr bwMode="auto">
          <a:xfrm>
            <a:off x="7199313" y="40132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c</a:t>
            </a:r>
          </a:p>
        </p:txBody>
      </p:sp>
      <p:sp>
        <p:nvSpPr>
          <p:cNvPr id="728230" name="Text Box 166"/>
          <p:cNvSpPr txBox="1">
            <a:spLocks noChangeArrowheads="1"/>
          </p:cNvSpPr>
          <p:nvPr/>
        </p:nvSpPr>
        <p:spPr bwMode="auto">
          <a:xfrm>
            <a:off x="7758113" y="4013200"/>
            <a:ext cx="395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var</a:t>
            </a:r>
          </a:p>
        </p:txBody>
      </p:sp>
      <p:graphicFrame>
        <p:nvGraphicFramePr>
          <p:cNvPr id="728231" name="Group 167"/>
          <p:cNvGraphicFramePr>
            <a:graphicFrameLocks noGrp="1"/>
          </p:cNvGraphicFramePr>
          <p:nvPr/>
        </p:nvGraphicFramePr>
        <p:xfrm>
          <a:off x="7162800" y="4932363"/>
          <a:ext cx="1524000" cy="533400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8248" name="Text Box 184"/>
          <p:cNvSpPr txBox="1">
            <a:spLocks noChangeArrowheads="1"/>
          </p:cNvSpPr>
          <p:nvPr/>
        </p:nvSpPr>
        <p:spPr bwMode="auto">
          <a:xfrm>
            <a:off x="7086600" y="4627563"/>
            <a:ext cx="3921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Let</a:t>
            </a:r>
          </a:p>
        </p:txBody>
      </p:sp>
      <p:sp>
        <p:nvSpPr>
          <p:cNvPr id="728249" name="Text Box 185"/>
          <p:cNvSpPr txBox="1">
            <a:spLocks noChangeArrowheads="1"/>
          </p:cNvSpPr>
          <p:nvPr/>
        </p:nvSpPr>
        <p:spPr bwMode="auto">
          <a:xfrm>
            <a:off x="7199313" y="521176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d</a:t>
            </a:r>
          </a:p>
        </p:txBody>
      </p:sp>
      <p:sp>
        <p:nvSpPr>
          <p:cNvPr id="728250" name="Text Box 186"/>
          <p:cNvSpPr txBox="1">
            <a:spLocks noChangeArrowheads="1"/>
          </p:cNvSpPr>
          <p:nvPr/>
        </p:nvSpPr>
        <p:spPr bwMode="auto">
          <a:xfrm>
            <a:off x="7758113" y="5211763"/>
            <a:ext cx="395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var</a:t>
            </a:r>
          </a:p>
        </p:txBody>
      </p:sp>
      <p:cxnSp>
        <p:nvCxnSpPr>
          <p:cNvPr id="728251" name="AutoShape 187"/>
          <p:cNvCxnSpPr>
            <a:cxnSpLocks noChangeShapeType="1"/>
          </p:cNvCxnSpPr>
          <p:nvPr/>
        </p:nvCxnSpPr>
        <p:spPr bwMode="auto">
          <a:xfrm>
            <a:off x="6096000" y="20574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252" name="AutoShape 188"/>
          <p:cNvCxnSpPr>
            <a:cxnSpLocks noChangeShapeType="1"/>
          </p:cNvCxnSpPr>
          <p:nvPr/>
        </p:nvCxnSpPr>
        <p:spPr bwMode="auto">
          <a:xfrm flipH="1">
            <a:off x="6084888" y="3276600"/>
            <a:ext cx="11112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253" name="AutoShape 189"/>
          <p:cNvCxnSpPr>
            <a:cxnSpLocks noChangeShapeType="1"/>
          </p:cNvCxnSpPr>
          <p:nvPr/>
        </p:nvCxnSpPr>
        <p:spPr bwMode="auto">
          <a:xfrm>
            <a:off x="6400800" y="3276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8254" name="AutoShape 190"/>
          <p:cNvCxnSpPr>
            <a:cxnSpLocks noChangeShapeType="1"/>
          </p:cNvCxnSpPr>
          <p:nvPr/>
        </p:nvCxnSpPr>
        <p:spPr bwMode="auto">
          <a:xfrm flipH="1">
            <a:off x="7924800" y="4419600"/>
            <a:ext cx="11113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8256" name="Rectangle 192"/>
          <p:cNvSpPr>
            <a:spLocks noChangeArrowheads="1"/>
          </p:cNvSpPr>
          <p:nvPr/>
        </p:nvSpPr>
        <p:spPr bwMode="auto">
          <a:xfrm>
            <a:off x="4114800" y="5105400"/>
            <a:ext cx="498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id=d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7A6ACB6-A49E-0BE1-88A8-45CEEA39D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075" y="0"/>
            <a:ext cx="2062162" cy="223400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28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82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7282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900" decel="100000" fill="hold"/>
                                        <p:tgtEl>
                                          <p:spTgt spid="72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82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280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2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900" decel="100000" fill="hold"/>
                                        <p:tgtEl>
                                          <p:spTgt spid="72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2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281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281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28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28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28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28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28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72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282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282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282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282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28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28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0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281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28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28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2820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282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28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728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2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7282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28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728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7282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282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282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28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28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728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000"/>
                                        <p:tgtEl>
                                          <p:spTgt spid="7282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28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28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7282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728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28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282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7282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728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7282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7282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282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0"/>
                                        <p:tgtEl>
                                          <p:spTgt spid="7282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7282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7282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282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28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728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728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72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728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72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7282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728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728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7282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7282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7282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6" dur="500"/>
                                        <p:tgtEl>
                                          <p:spTgt spid="728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7282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728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728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0"/>
                                        <p:tgtEl>
                                          <p:spTgt spid="728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728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 fill="hold"/>
                                        <p:tgtEl>
                                          <p:spTgt spid="728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 nodeType="clickPar">
                      <p:stCondLst>
                        <p:cond delay="indefinite"/>
                      </p:stCondLst>
                      <p:childTnLst>
                        <p:par>
                          <p:cTn id="1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72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 nodeType="clickPar">
                      <p:stCondLst>
                        <p:cond delay="indefinite"/>
                      </p:stCondLst>
                      <p:childTnLst>
                        <p:par>
                          <p:cTn id="1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728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 nodeType="clickPar">
                      <p:stCondLst>
                        <p:cond delay="indefinite"/>
                      </p:stCondLst>
                      <p:childTnLst>
                        <p:par>
                          <p:cTn id="1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72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 nodeType="clickPar">
                      <p:stCondLst>
                        <p:cond delay="indefinite"/>
                      </p:stCondLst>
                      <p:childTnLst>
                        <p:par>
                          <p:cTn id="1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728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72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7" dur="500"/>
                                        <p:tgtEl>
                                          <p:spTgt spid="72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2" dur="500"/>
                                        <p:tgtEl>
                                          <p:spTgt spid="728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728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728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8066" grpId="0"/>
      <p:bldP spid="728185" grpId="0"/>
      <p:bldP spid="728203" grpId="0"/>
      <p:bldP spid="728221" grpId="0"/>
      <p:bldP spid="728222" grpId="0"/>
      <p:bldP spid="728223" grpId="0"/>
      <p:bldP spid="728224" grpId="0"/>
      <p:bldP spid="728225" grpId="0"/>
      <p:bldP spid="728226" grpId="0"/>
      <p:bldP spid="728227" grpId="0"/>
      <p:bldP spid="728228" grpId="0"/>
      <p:bldP spid="728229" grpId="0"/>
      <p:bldP spid="728230" grpId="0"/>
      <p:bldP spid="728248" grpId="0"/>
      <p:bldP spid="728249" grpId="0"/>
      <p:bldP spid="7282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484A079-77DF-F34C-B63D-A5C272104AC3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25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729090" name="Text Box 2"/>
          <p:cNvSpPr txBox="1">
            <a:spLocks noChangeArrowheads="1"/>
          </p:cNvSpPr>
          <p:nvPr/>
        </p:nvSpPr>
        <p:spPr bwMode="auto">
          <a:xfrm>
            <a:off x="5867400" y="1663700"/>
            <a:ext cx="504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class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509000" cy="914400"/>
          </a:xfrm>
        </p:spPr>
        <p:txBody>
          <a:bodyPr/>
          <a:lstStyle/>
          <a:p>
            <a:r>
              <a:rPr lang="en-US" altLang="x-none" sz="2600"/>
              <a:t>Symbol Table Construction </a:t>
            </a:r>
            <a:br>
              <a:rPr lang="en-US" altLang="x-none" sz="2600"/>
            </a:br>
            <a:r>
              <a:rPr lang="en-US" altLang="x-none" sz="2600"/>
              <a:t>via AST Traversal</a:t>
            </a:r>
          </a:p>
        </p:txBody>
      </p:sp>
      <p:cxnSp>
        <p:nvCxnSpPr>
          <p:cNvPr id="729092" name="AutoShape 4"/>
          <p:cNvCxnSpPr>
            <a:cxnSpLocks noChangeShapeType="1"/>
            <a:stCxn id="729099" idx="6"/>
            <a:endCxn id="729102" idx="0"/>
          </p:cNvCxnSpPr>
          <p:nvPr/>
        </p:nvCxnSpPr>
        <p:spPr bwMode="auto">
          <a:xfrm flipH="1">
            <a:off x="585788" y="3770313"/>
            <a:ext cx="690562" cy="2249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094" name="AutoShape 6"/>
          <p:cNvCxnSpPr>
            <a:cxnSpLocks noChangeShapeType="1"/>
            <a:stCxn id="729110" idx="4"/>
            <a:endCxn id="729097" idx="0"/>
          </p:cNvCxnSpPr>
          <p:nvPr/>
        </p:nvCxnSpPr>
        <p:spPr bwMode="auto">
          <a:xfrm flipH="1">
            <a:off x="1390650" y="2568575"/>
            <a:ext cx="609600" cy="7032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095" name="AutoShape 7"/>
          <p:cNvCxnSpPr>
            <a:cxnSpLocks noChangeShapeType="1"/>
            <a:stCxn id="729111" idx="4"/>
            <a:endCxn id="729105" idx="0"/>
          </p:cNvCxnSpPr>
          <p:nvPr/>
        </p:nvCxnSpPr>
        <p:spPr bwMode="auto">
          <a:xfrm>
            <a:off x="2390775" y="2570163"/>
            <a:ext cx="1057275" cy="7159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9096" name="AutoShape 8"/>
          <p:cNvSpPr>
            <a:spLocks noChangeArrowheads="1"/>
          </p:cNvSpPr>
          <p:nvPr/>
        </p:nvSpPr>
        <p:spPr bwMode="auto">
          <a:xfrm>
            <a:off x="990600" y="3317875"/>
            <a:ext cx="10033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29097" name="Text Box 9"/>
          <p:cNvSpPr txBox="1">
            <a:spLocks noChangeArrowheads="1"/>
          </p:cNvSpPr>
          <p:nvPr/>
        </p:nvSpPr>
        <p:spPr bwMode="auto">
          <a:xfrm>
            <a:off x="1047750" y="3271838"/>
            <a:ext cx="685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Method</a:t>
            </a:r>
          </a:p>
        </p:txBody>
      </p:sp>
      <p:sp>
        <p:nvSpPr>
          <p:cNvPr id="729098" name="Line 10"/>
          <p:cNvSpPr>
            <a:spLocks noChangeShapeType="1"/>
          </p:cNvSpPr>
          <p:nvPr/>
        </p:nvSpPr>
        <p:spPr bwMode="auto">
          <a:xfrm flipV="1">
            <a:off x="990600" y="3506788"/>
            <a:ext cx="1011238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29099" name="Oval 11"/>
          <p:cNvSpPr>
            <a:spLocks noChangeArrowheads="1"/>
          </p:cNvSpPr>
          <p:nvPr/>
        </p:nvSpPr>
        <p:spPr bwMode="auto">
          <a:xfrm>
            <a:off x="1200150" y="3732213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grpSp>
        <p:nvGrpSpPr>
          <p:cNvPr id="43019" name="Group 12"/>
          <p:cNvGrpSpPr>
            <a:grpSpLocks/>
          </p:cNvGrpSpPr>
          <p:nvPr/>
        </p:nvGrpSpPr>
        <p:grpSpPr bwMode="auto">
          <a:xfrm>
            <a:off x="304800" y="6019800"/>
            <a:ext cx="601663" cy="503238"/>
            <a:chOff x="1243" y="3178"/>
            <a:chExt cx="576" cy="317"/>
          </a:xfrm>
        </p:grpSpPr>
        <p:sp>
          <p:nvSpPr>
            <p:cNvPr id="729101" name="AutoShape 13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9102" name="Text Box 14"/>
            <p:cNvSpPr txBox="1">
              <a:spLocks noChangeArrowheads="1"/>
            </p:cNvSpPr>
            <p:nvPr/>
          </p:nvSpPr>
          <p:spPr bwMode="auto">
            <a:xfrm>
              <a:off x="1279" y="3178"/>
              <a:ext cx="4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9103" name="Line 15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sp>
        <p:nvSpPr>
          <p:cNvPr id="729104" name="AutoShape 16"/>
          <p:cNvSpPr>
            <a:spLocks noChangeArrowheads="1"/>
          </p:cNvSpPr>
          <p:nvPr/>
        </p:nvSpPr>
        <p:spPr bwMode="auto">
          <a:xfrm>
            <a:off x="3048000" y="3332163"/>
            <a:ext cx="12192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29105" name="Text Box 17"/>
          <p:cNvSpPr txBox="1">
            <a:spLocks noChangeArrowheads="1"/>
          </p:cNvSpPr>
          <p:nvPr/>
        </p:nvSpPr>
        <p:spPr bwMode="auto">
          <a:xfrm>
            <a:off x="3105150" y="3286125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Method</a:t>
            </a:r>
          </a:p>
        </p:txBody>
      </p:sp>
      <p:sp>
        <p:nvSpPr>
          <p:cNvPr id="729106" name="Line 18"/>
          <p:cNvSpPr>
            <a:spLocks noChangeShapeType="1"/>
          </p:cNvSpPr>
          <p:nvPr/>
        </p:nvSpPr>
        <p:spPr bwMode="auto">
          <a:xfrm>
            <a:off x="3048000" y="3522663"/>
            <a:ext cx="1219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29107" name="AutoShape 19"/>
          <p:cNvSpPr>
            <a:spLocks noChangeArrowheads="1"/>
          </p:cNvSpPr>
          <p:nvPr/>
        </p:nvSpPr>
        <p:spPr bwMode="auto">
          <a:xfrm>
            <a:off x="1752600" y="2078038"/>
            <a:ext cx="1455738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29108" name="Text Box 20"/>
          <p:cNvSpPr txBox="1">
            <a:spLocks noChangeArrowheads="1"/>
          </p:cNvSpPr>
          <p:nvPr/>
        </p:nvSpPr>
        <p:spPr bwMode="auto">
          <a:xfrm>
            <a:off x="1809750" y="2032000"/>
            <a:ext cx="5270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Class</a:t>
            </a:r>
          </a:p>
        </p:txBody>
      </p:sp>
      <p:sp>
        <p:nvSpPr>
          <p:cNvPr id="729109" name="Line 21"/>
          <p:cNvSpPr>
            <a:spLocks noChangeShapeType="1"/>
          </p:cNvSpPr>
          <p:nvPr/>
        </p:nvSpPr>
        <p:spPr bwMode="auto">
          <a:xfrm flipV="1">
            <a:off x="1752600" y="2265363"/>
            <a:ext cx="145573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29110" name="Oval 22"/>
          <p:cNvSpPr>
            <a:spLocks noChangeArrowheads="1"/>
          </p:cNvSpPr>
          <p:nvPr/>
        </p:nvSpPr>
        <p:spPr bwMode="auto">
          <a:xfrm>
            <a:off x="1962150" y="2492375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29111" name="Oval 23"/>
          <p:cNvSpPr>
            <a:spLocks noChangeArrowheads="1"/>
          </p:cNvSpPr>
          <p:nvPr/>
        </p:nvSpPr>
        <p:spPr bwMode="auto">
          <a:xfrm>
            <a:off x="2352675" y="2493963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cxnSp>
        <p:nvCxnSpPr>
          <p:cNvPr id="729112" name="AutoShape 24"/>
          <p:cNvCxnSpPr>
            <a:cxnSpLocks noChangeShapeType="1"/>
            <a:stCxn id="729113" idx="2"/>
            <a:endCxn id="729107" idx="0"/>
          </p:cNvCxnSpPr>
          <p:nvPr/>
        </p:nvCxnSpPr>
        <p:spPr bwMode="auto">
          <a:xfrm>
            <a:off x="2481263" y="1701800"/>
            <a:ext cx="0" cy="37623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9113" name="Rectangle 25"/>
          <p:cNvSpPr>
            <a:spLocks noChangeArrowheads="1"/>
          </p:cNvSpPr>
          <p:nvPr/>
        </p:nvSpPr>
        <p:spPr bwMode="auto">
          <a:xfrm>
            <a:off x="2205038" y="1427163"/>
            <a:ext cx="5524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x-none" sz="1200" b="0">
                <a:latin typeface="Courier New" charset="0"/>
                <a:ea typeface="Courier New" charset="0"/>
                <a:cs typeface="Courier New" charset="0"/>
              </a:rPr>
              <a:t>root</a:t>
            </a:r>
          </a:p>
        </p:txBody>
      </p:sp>
      <p:cxnSp>
        <p:nvCxnSpPr>
          <p:cNvPr id="729114" name="AutoShape 26"/>
          <p:cNvCxnSpPr>
            <a:cxnSpLocks noChangeShapeType="1"/>
            <a:stCxn id="729107" idx="1"/>
            <a:endCxn id="729097" idx="0"/>
          </p:cNvCxnSpPr>
          <p:nvPr/>
        </p:nvCxnSpPr>
        <p:spPr bwMode="auto">
          <a:xfrm rot="10800000" flipV="1">
            <a:off x="1390650" y="2306638"/>
            <a:ext cx="361950" cy="965200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15" name="AutoShape 27"/>
          <p:cNvCxnSpPr>
            <a:cxnSpLocks noChangeShapeType="1"/>
            <a:stCxn id="729096" idx="1"/>
            <a:endCxn id="729102" idx="1"/>
          </p:cNvCxnSpPr>
          <p:nvPr/>
        </p:nvCxnSpPr>
        <p:spPr bwMode="auto">
          <a:xfrm rot="10800000" flipV="1">
            <a:off x="342900" y="3546475"/>
            <a:ext cx="647700" cy="2611438"/>
          </a:xfrm>
          <a:prstGeom prst="curvedConnector3">
            <a:avLst>
              <a:gd name="adj1" fmla="val 135296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17" name="AutoShape 29"/>
          <p:cNvCxnSpPr>
            <a:cxnSpLocks noChangeShapeType="1"/>
            <a:stCxn id="729096" idx="1"/>
            <a:endCxn id="729107" idx="1"/>
          </p:cNvCxnSpPr>
          <p:nvPr/>
        </p:nvCxnSpPr>
        <p:spPr bwMode="auto">
          <a:xfrm rot="10800000" flipH="1">
            <a:off x="990600" y="2306638"/>
            <a:ext cx="762000" cy="1239837"/>
          </a:xfrm>
          <a:prstGeom prst="curvedConnector3">
            <a:avLst>
              <a:gd name="adj1" fmla="val -30000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19" name="AutoShape 31"/>
          <p:cNvCxnSpPr>
            <a:cxnSpLocks noChangeShapeType="1"/>
            <a:stCxn id="729101" idx="3"/>
            <a:endCxn id="729126" idx="2"/>
          </p:cNvCxnSpPr>
          <p:nvPr/>
        </p:nvCxnSpPr>
        <p:spPr bwMode="auto">
          <a:xfrm flipV="1">
            <a:off x="906463" y="3778250"/>
            <a:ext cx="571500" cy="2516188"/>
          </a:xfrm>
          <a:prstGeom prst="curvedConnector2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20" name="AutoShape 32"/>
          <p:cNvCxnSpPr>
            <a:cxnSpLocks noChangeShapeType="1"/>
            <a:stCxn id="729107" idx="3"/>
            <a:endCxn id="729104" idx="0"/>
          </p:cNvCxnSpPr>
          <p:nvPr/>
        </p:nvCxnSpPr>
        <p:spPr bwMode="auto">
          <a:xfrm>
            <a:off x="3208338" y="2306638"/>
            <a:ext cx="449262" cy="1025525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21" name="AutoShape 33"/>
          <p:cNvCxnSpPr>
            <a:cxnSpLocks noChangeShapeType="1"/>
            <a:stCxn id="729104" idx="0"/>
            <a:endCxn id="729107" idx="0"/>
          </p:cNvCxnSpPr>
          <p:nvPr/>
        </p:nvCxnSpPr>
        <p:spPr bwMode="auto">
          <a:xfrm rot="5400000" flipH="1">
            <a:off x="2442369" y="2116932"/>
            <a:ext cx="1254125" cy="1176337"/>
          </a:xfrm>
          <a:prstGeom prst="curvedConnector3">
            <a:avLst>
              <a:gd name="adj1" fmla="val 118227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22" name="AutoShape 34"/>
          <p:cNvCxnSpPr>
            <a:cxnSpLocks noChangeShapeType="1"/>
          </p:cNvCxnSpPr>
          <p:nvPr/>
        </p:nvCxnSpPr>
        <p:spPr bwMode="auto">
          <a:xfrm flipV="1">
            <a:off x="2903538" y="1350963"/>
            <a:ext cx="1587" cy="431800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23" name="AutoShape 35"/>
          <p:cNvCxnSpPr>
            <a:cxnSpLocks noChangeShapeType="1"/>
          </p:cNvCxnSpPr>
          <p:nvPr/>
        </p:nvCxnSpPr>
        <p:spPr bwMode="auto">
          <a:xfrm>
            <a:off x="1989138" y="1389063"/>
            <a:ext cx="0" cy="45720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9124" name="Text Box 36"/>
          <p:cNvSpPr txBox="1">
            <a:spLocks noChangeArrowheads="1"/>
          </p:cNvSpPr>
          <p:nvPr/>
        </p:nvSpPr>
        <p:spPr bwMode="auto">
          <a:xfrm>
            <a:off x="1684338" y="2265363"/>
            <a:ext cx="9144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name=Foo</a:t>
            </a:r>
          </a:p>
        </p:txBody>
      </p:sp>
      <p:sp>
        <p:nvSpPr>
          <p:cNvPr id="729125" name="Text Box 37"/>
          <p:cNvSpPr txBox="1">
            <a:spLocks noChangeArrowheads="1"/>
          </p:cNvSpPr>
          <p:nvPr/>
        </p:nvSpPr>
        <p:spPr bwMode="auto">
          <a:xfrm>
            <a:off x="3055938" y="3509963"/>
            <a:ext cx="12414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name=setValue</a:t>
            </a:r>
          </a:p>
        </p:txBody>
      </p:sp>
      <p:sp>
        <p:nvSpPr>
          <p:cNvPr id="729126" name="Text Box 38"/>
          <p:cNvSpPr txBox="1">
            <a:spLocks noChangeArrowheads="1"/>
          </p:cNvSpPr>
          <p:nvPr/>
        </p:nvSpPr>
        <p:spPr bwMode="auto">
          <a:xfrm>
            <a:off x="1017588" y="3503613"/>
            <a:ext cx="9207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name=test</a:t>
            </a:r>
          </a:p>
        </p:txBody>
      </p:sp>
      <p:grpSp>
        <p:nvGrpSpPr>
          <p:cNvPr id="43041" name="Group 44"/>
          <p:cNvGrpSpPr>
            <a:grpSpLocks/>
          </p:cNvGrpSpPr>
          <p:nvPr/>
        </p:nvGrpSpPr>
        <p:grpSpPr bwMode="auto">
          <a:xfrm>
            <a:off x="2565400" y="4838700"/>
            <a:ext cx="601663" cy="503238"/>
            <a:chOff x="1243" y="3178"/>
            <a:chExt cx="576" cy="317"/>
          </a:xfrm>
        </p:grpSpPr>
        <p:sp>
          <p:nvSpPr>
            <p:cNvPr id="729133" name="AutoShape 45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9134" name="Text Box 46"/>
            <p:cNvSpPr txBox="1">
              <a:spLocks noChangeArrowheads="1"/>
            </p:cNvSpPr>
            <p:nvPr/>
          </p:nvSpPr>
          <p:spPr bwMode="auto">
            <a:xfrm>
              <a:off x="1279" y="3178"/>
              <a:ext cx="4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9135" name="Line 47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grpSp>
        <p:nvGrpSpPr>
          <p:cNvPr id="43042" name="Group 48"/>
          <p:cNvGrpSpPr>
            <a:grpSpLocks/>
          </p:cNvGrpSpPr>
          <p:nvPr/>
        </p:nvGrpSpPr>
        <p:grpSpPr bwMode="auto">
          <a:xfrm>
            <a:off x="4122738" y="4838700"/>
            <a:ext cx="601662" cy="503238"/>
            <a:chOff x="1243" y="3178"/>
            <a:chExt cx="576" cy="317"/>
          </a:xfrm>
        </p:grpSpPr>
        <p:sp>
          <p:nvSpPr>
            <p:cNvPr id="729137" name="AutoShape 49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9138" name="Text Box 50"/>
            <p:cNvSpPr txBox="1">
              <a:spLocks noChangeArrowheads="1"/>
            </p:cNvSpPr>
            <p:nvPr/>
          </p:nvSpPr>
          <p:spPr bwMode="auto">
            <a:xfrm>
              <a:off x="1279" y="3178"/>
              <a:ext cx="37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Let</a:t>
              </a:r>
            </a:p>
          </p:txBody>
        </p:sp>
        <p:sp>
          <p:nvSpPr>
            <p:cNvPr id="729139" name="Line 51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grpSp>
        <p:nvGrpSpPr>
          <p:cNvPr id="43043" name="Group 52"/>
          <p:cNvGrpSpPr>
            <a:grpSpLocks/>
          </p:cNvGrpSpPr>
          <p:nvPr/>
        </p:nvGrpSpPr>
        <p:grpSpPr bwMode="auto">
          <a:xfrm>
            <a:off x="4275138" y="5883275"/>
            <a:ext cx="525462" cy="503238"/>
            <a:chOff x="1243" y="3178"/>
            <a:chExt cx="576" cy="317"/>
          </a:xfrm>
        </p:grpSpPr>
        <p:sp>
          <p:nvSpPr>
            <p:cNvPr id="729141" name="AutoShape 53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9142" name="Text Box 54"/>
            <p:cNvSpPr txBox="1">
              <a:spLocks noChangeArrowheads="1"/>
            </p:cNvSpPr>
            <p:nvPr/>
          </p:nvSpPr>
          <p:spPr bwMode="auto">
            <a:xfrm>
              <a:off x="1280" y="3178"/>
              <a:ext cx="5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9143" name="Line 55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grpSp>
        <p:nvGrpSpPr>
          <p:cNvPr id="43044" name="Group 56"/>
          <p:cNvGrpSpPr>
            <a:grpSpLocks/>
          </p:cNvGrpSpPr>
          <p:nvPr/>
        </p:nvGrpSpPr>
        <p:grpSpPr bwMode="auto">
          <a:xfrm>
            <a:off x="5418138" y="5883275"/>
            <a:ext cx="601662" cy="503238"/>
            <a:chOff x="1243" y="3178"/>
            <a:chExt cx="576" cy="317"/>
          </a:xfrm>
        </p:grpSpPr>
        <p:sp>
          <p:nvSpPr>
            <p:cNvPr id="729145" name="AutoShape 57"/>
            <p:cNvSpPr>
              <a:spLocks noChangeArrowheads="1"/>
            </p:cNvSpPr>
            <p:nvPr/>
          </p:nvSpPr>
          <p:spPr bwMode="auto">
            <a:xfrm>
              <a:off x="1243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9146" name="Text Box 58"/>
            <p:cNvSpPr txBox="1">
              <a:spLocks noChangeArrowheads="1"/>
            </p:cNvSpPr>
            <p:nvPr/>
          </p:nvSpPr>
          <p:spPr bwMode="auto">
            <a:xfrm>
              <a:off x="1279" y="3178"/>
              <a:ext cx="46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9147" name="Line 59"/>
            <p:cNvSpPr>
              <a:spLocks noChangeShapeType="1"/>
            </p:cNvSpPr>
            <p:nvPr/>
          </p:nvSpPr>
          <p:spPr bwMode="auto">
            <a:xfrm>
              <a:off x="1243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</p:grpSp>
      <p:grpSp>
        <p:nvGrpSpPr>
          <p:cNvPr id="43045" name="Group 60"/>
          <p:cNvGrpSpPr>
            <a:grpSpLocks/>
          </p:cNvGrpSpPr>
          <p:nvPr/>
        </p:nvGrpSpPr>
        <p:grpSpPr bwMode="auto">
          <a:xfrm>
            <a:off x="3132138" y="5883275"/>
            <a:ext cx="754062" cy="517525"/>
            <a:chOff x="331" y="3178"/>
            <a:chExt cx="576" cy="326"/>
          </a:xfrm>
        </p:grpSpPr>
        <p:sp>
          <p:nvSpPr>
            <p:cNvPr id="729149" name="AutoShape 61"/>
            <p:cNvSpPr>
              <a:spLocks noChangeArrowheads="1"/>
            </p:cNvSpPr>
            <p:nvPr/>
          </p:nvSpPr>
          <p:spPr bwMode="auto">
            <a:xfrm>
              <a:off x="331" y="3207"/>
              <a:ext cx="576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9150" name="Text Box 62"/>
            <p:cNvSpPr txBox="1">
              <a:spLocks noChangeArrowheads="1"/>
            </p:cNvSpPr>
            <p:nvPr/>
          </p:nvSpPr>
          <p:spPr bwMode="auto">
            <a:xfrm>
              <a:off x="367" y="3178"/>
              <a:ext cx="37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Expr</a:t>
              </a:r>
            </a:p>
          </p:txBody>
        </p:sp>
        <p:sp>
          <p:nvSpPr>
            <p:cNvPr id="729151" name="Line 63"/>
            <p:cNvSpPr>
              <a:spLocks noChangeShapeType="1"/>
            </p:cNvSpPr>
            <p:nvPr/>
          </p:nvSpPr>
          <p:spPr bwMode="auto">
            <a:xfrm>
              <a:off x="331" y="3327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29152" name="Text Box 64"/>
            <p:cNvSpPr txBox="1">
              <a:spLocks noChangeArrowheads="1"/>
            </p:cNvSpPr>
            <p:nvPr/>
          </p:nvSpPr>
          <p:spPr bwMode="auto">
            <a:xfrm>
              <a:off x="336" y="3331"/>
              <a:ext cx="14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endParaRPr lang="x-none" altLang="x-none" sz="1200" b="0">
                <a:latin typeface="Tahoma" charset="0"/>
              </a:endParaRPr>
            </a:p>
          </p:txBody>
        </p:sp>
      </p:grpSp>
      <p:cxnSp>
        <p:nvCxnSpPr>
          <p:cNvPr id="729153" name="AutoShape 65"/>
          <p:cNvCxnSpPr>
            <a:cxnSpLocks noChangeShapeType="1"/>
            <a:stCxn id="729104" idx="2"/>
            <a:endCxn id="729133" idx="0"/>
          </p:cNvCxnSpPr>
          <p:nvPr/>
        </p:nvCxnSpPr>
        <p:spPr bwMode="auto">
          <a:xfrm flipH="1">
            <a:off x="2867025" y="3789363"/>
            <a:ext cx="790575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54" name="AutoShape 66"/>
          <p:cNvCxnSpPr>
            <a:cxnSpLocks noChangeShapeType="1"/>
            <a:stCxn id="729104" idx="2"/>
            <a:endCxn id="729137" idx="0"/>
          </p:cNvCxnSpPr>
          <p:nvPr/>
        </p:nvCxnSpPr>
        <p:spPr bwMode="auto">
          <a:xfrm>
            <a:off x="3657600" y="3789363"/>
            <a:ext cx="766763" cy="1095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55" name="AutoShape 67"/>
          <p:cNvCxnSpPr>
            <a:cxnSpLocks noChangeShapeType="1"/>
            <a:stCxn id="729137" idx="2"/>
            <a:endCxn id="729150" idx="0"/>
          </p:cNvCxnSpPr>
          <p:nvPr/>
        </p:nvCxnSpPr>
        <p:spPr bwMode="auto">
          <a:xfrm flipH="1">
            <a:off x="3422650" y="5341938"/>
            <a:ext cx="1001713" cy="541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56" name="AutoShape 68"/>
          <p:cNvCxnSpPr>
            <a:cxnSpLocks noChangeShapeType="1"/>
            <a:stCxn id="729137" idx="2"/>
            <a:endCxn id="729141" idx="0"/>
          </p:cNvCxnSpPr>
          <p:nvPr/>
        </p:nvCxnSpPr>
        <p:spPr bwMode="auto">
          <a:xfrm>
            <a:off x="4424363" y="5341938"/>
            <a:ext cx="11430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57" name="AutoShape 69"/>
          <p:cNvCxnSpPr>
            <a:cxnSpLocks noChangeShapeType="1"/>
            <a:stCxn id="729137" idx="2"/>
            <a:endCxn id="729145" idx="0"/>
          </p:cNvCxnSpPr>
          <p:nvPr/>
        </p:nvCxnSpPr>
        <p:spPr bwMode="auto">
          <a:xfrm>
            <a:off x="4424363" y="5341938"/>
            <a:ext cx="1295400" cy="5873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58" name="AutoShape 70"/>
          <p:cNvCxnSpPr>
            <a:cxnSpLocks noChangeShapeType="1"/>
            <a:stCxn id="729104" idx="1"/>
            <a:endCxn id="729133" idx="0"/>
          </p:cNvCxnSpPr>
          <p:nvPr/>
        </p:nvCxnSpPr>
        <p:spPr bwMode="auto">
          <a:xfrm rot="10800000" flipV="1">
            <a:off x="2867025" y="3560763"/>
            <a:ext cx="180975" cy="1323975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59" name="AutoShape 71"/>
          <p:cNvCxnSpPr>
            <a:cxnSpLocks noChangeShapeType="1"/>
            <a:stCxn id="729104" idx="3"/>
            <a:endCxn id="729137" idx="0"/>
          </p:cNvCxnSpPr>
          <p:nvPr/>
        </p:nvCxnSpPr>
        <p:spPr bwMode="auto">
          <a:xfrm>
            <a:off x="4267200" y="3560763"/>
            <a:ext cx="157163" cy="1323975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60" name="AutoShape 72"/>
          <p:cNvCxnSpPr>
            <a:cxnSpLocks noChangeShapeType="1"/>
            <a:stCxn id="729137" idx="1"/>
            <a:endCxn id="729149" idx="0"/>
          </p:cNvCxnSpPr>
          <p:nvPr/>
        </p:nvCxnSpPr>
        <p:spPr bwMode="auto">
          <a:xfrm rot="10800000" flipV="1">
            <a:off x="3509963" y="5113338"/>
            <a:ext cx="612775" cy="815975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61" name="AutoShape 73"/>
          <p:cNvCxnSpPr>
            <a:cxnSpLocks noChangeShapeType="1"/>
            <a:stCxn id="729137" idx="2"/>
            <a:endCxn id="729141" idx="1"/>
          </p:cNvCxnSpPr>
          <p:nvPr/>
        </p:nvCxnSpPr>
        <p:spPr bwMode="auto">
          <a:xfrm rot="5400000">
            <a:off x="3941763" y="5675313"/>
            <a:ext cx="815975" cy="149225"/>
          </a:xfrm>
          <a:prstGeom prst="curvedConnector4">
            <a:avLst>
              <a:gd name="adj1" fmla="val 35991"/>
              <a:gd name="adj2" fmla="val 25319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62" name="AutoShape 74"/>
          <p:cNvCxnSpPr>
            <a:cxnSpLocks noChangeShapeType="1"/>
            <a:stCxn id="729137" idx="3"/>
            <a:endCxn id="729145" idx="0"/>
          </p:cNvCxnSpPr>
          <p:nvPr/>
        </p:nvCxnSpPr>
        <p:spPr bwMode="auto">
          <a:xfrm>
            <a:off x="4724400" y="5113338"/>
            <a:ext cx="995363" cy="815975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9163" name="Text Box 75"/>
          <p:cNvSpPr txBox="1">
            <a:spLocks noChangeArrowheads="1"/>
          </p:cNvSpPr>
          <p:nvPr/>
        </p:nvSpPr>
        <p:spPr bwMode="auto">
          <a:xfrm>
            <a:off x="6553200" y="6521450"/>
            <a:ext cx="22066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600" b="0">
                <a:latin typeface="Tahoma" charset="0"/>
              </a:rPr>
              <a:t>(some details omitted)</a:t>
            </a:r>
          </a:p>
        </p:txBody>
      </p:sp>
      <p:cxnSp>
        <p:nvCxnSpPr>
          <p:cNvPr id="729164" name="AutoShape 76"/>
          <p:cNvCxnSpPr>
            <a:cxnSpLocks noChangeShapeType="1"/>
            <a:stCxn id="729133" idx="1"/>
            <a:endCxn id="729104" idx="1"/>
          </p:cNvCxnSpPr>
          <p:nvPr/>
        </p:nvCxnSpPr>
        <p:spPr bwMode="auto">
          <a:xfrm rot="10800000" flipH="1">
            <a:off x="2565400" y="3560763"/>
            <a:ext cx="482600" cy="1552575"/>
          </a:xfrm>
          <a:prstGeom prst="curvedConnector3">
            <a:avLst>
              <a:gd name="adj1" fmla="val -47370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65" name="AutoShape 77"/>
          <p:cNvCxnSpPr>
            <a:cxnSpLocks noChangeShapeType="1"/>
            <a:stCxn id="729137" idx="3"/>
            <a:endCxn id="729104" idx="3"/>
          </p:cNvCxnSpPr>
          <p:nvPr/>
        </p:nvCxnSpPr>
        <p:spPr bwMode="auto">
          <a:xfrm flipH="1" flipV="1">
            <a:off x="4267200" y="3560763"/>
            <a:ext cx="457200" cy="1552575"/>
          </a:xfrm>
          <a:prstGeom prst="curvedConnector3">
            <a:avLst>
              <a:gd name="adj1" fmla="val -50000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66" name="AutoShape 78"/>
          <p:cNvCxnSpPr>
            <a:cxnSpLocks noChangeShapeType="1"/>
            <a:stCxn id="729145" idx="3"/>
            <a:endCxn id="729137" idx="3"/>
          </p:cNvCxnSpPr>
          <p:nvPr/>
        </p:nvCxnSpPr>
        <p:spPr bwMode="auto">
          <a:xfrm flipH="1" flipV="1">
            <a:off x="4724400" y="5113338"/>
            <a:ext cx="1295400" cy="1044575"/>
          </a:xfrm>
          <a:prstGeom prst="curvedConnector3">
            <a:avLst>
              <a:gd name="adj1" fmla="val -17648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67" name="AutoShape 79"/>
          <p:cNvCxnSpPr>
            <a:cxnSpLocks noChangeShapeType="1"/>
            <a:stCxn id="729141" idx="3"/>
            <a:endCxn id="729137" idx="3"/>
          </p:cNvCxnSpPr>
          <p:nvPr/>
        </p:nvCxnSpPr>
        <p:spPr bwMode="auto">
          <a:xfrm flipH="1" flipV="1">
            <a:off x="4724400" y="5113338"/>
            <a:ext cx="76200" cy="1044575"/>
          </a:xfrm>
          <a:prstGeom prst="curvedConnector3">
            <a:avLst>
              <a:gd name="adj1" fmla="val -300000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168" name="AutoShape 80"/>
          <p:cNvCxnSpPr>
            <a:cxnSpLocks noChangeShapeType="1"/>
            <a:stCxn id="729149" idx="1"/>
            <a:endCxn id="729137" idx="1"/>
          </p:cNvCxnSpPr>
          <p:nvPr/>
        </p:nvCxnSpPr>
        <p:spPr bwMode="auto">
          <a:xfrm rot="10800000" flipH="1">
            <a:off x="3132138" y="5113338"/>
            <a:ext cx="990600" cy="1044575"/>
          </a:xfrm>
          <a:prstGeom prst="curvedConnector3">
            <a:avLst>
              <a:gd name="adj1" fmla="val -23079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aphicFrame>
        <p:nvGraphicFramePr>
          <p:cNvPr id="729169" name="Group 81"/>
          <p:cNvGraphicFramePr>
            <a:graphicFrameLocks noGrp="1"/>
          </p:cNvGraphicFramePr>
          <p:nvPr/>
        </p:nvGraphicFramePr>
        <p:xfrm>
          <a:off x="5257800" y="1371600"/>
          <a:ext cx="1600200" cy="533400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9186" name="Text Box 98"/>
          <p:cNvSpPr txBox="1">
            <a:spLocks noChangeArrowheads="1"/>
          </p:cNvSpPr>
          <p:nvPr/>
        </p:nvSpPr>
        <p:spPr bwMode="auto">
          <a:xfrm>
            <a:off x="5219700" y="1066800"/>
            <a:ext cx="652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globals</a:t>
            </a:r>
          </a:p>
        </p:txBody>
      </p:sp>
      <p:graphicFrame>
        <p:nvGraphicFramePr>
          <p:cNvPr id="729187" name="Group 99"/>
          <p:cNvGraphicFramePr>
            <a:graphicFrameLocks noGrp="1"/>
          </p:cNvGraphicFramePr>
          <p:nvPr/>
        </p:nvGraphicFramePr>
        <p:xfrm>
          <a:off x="5257800" y="2362200"/>
          <a:ext cx="1981200" cy="7620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9209" name="Text Box 121"/>
          <p:cNvSpPr txBox="1">
            <a:spLocks noChangeArrowheads="1"/>
          </p:cNvSpPr>
          <p:nvPr/>
        </p:nvSpPr>
        <p:spPr bwMode="auto">
          <a:xfrm>
            <a:off x="5207000" y="205740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Foo</a:t>
            </a:r>
          </a:p>
        </p:txBody>
      </p:sp>
      <p:graphicFrame>
        <p:nvGraphicFramePr>
          <p:cNvPr id="729210" name="Group 122"/>
          <p:cNvGraphicFramePr>
            <a:graphicFrameLocks noGrp="1"/>
          </p:cNvGraphicFramePr>
          <p:nvPr/>
        </p:nvGraphicFramePr>
        <p:xfrm>
          <a:off x="5257800" y="3733800"/>
          <a:ext cx="1600200" cy="53340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9227" name="Text Box 139"/>
          <p:cNvSpPr txBox="1">
            <a:spLocks noChangeArrowheads="1"/>
          </p:cNvSpPr>
          <p:nvPr/>
        </p:nvSpPr>
        <p:spPr bwMode="auto">
          <a:xfrm>
            <a:off x="5207000" y="3429000"/>
            <a:ext cx="434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test</a:t>
            </a:r>
          </a:p>
        </p:txBody>
      </p:sp>
      <p:graphicFrame>
        <p:nvGraphicFramePr>
          <p:cNvPr id="729228" name="Group 140"/>
          <p:cNvGraphicFramePr>
            <a:graphicFrameLocks noGrp="1"/>
          </p:cNvGraphicFramePr>
          <p:nvPr/>
        </p:nvGraphicFramePr>
        <p:xfrm>
          <a:off x="7162800" y="3721100"/>
          <a:ext cx="1524000" cy="546100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9245" name="Text Box 157"/>
          <p:cNvSpPr txBox="1">
            <a:spLocks noChangeArrowheads="1"/>
          </p:cNvSpPr>
          <p:nvPr/>
        </p:nvSpPr>
        <p:spPr bwMode="auto">
          <a:xfrm>
            <a:off x="7086600" y="3429000"/>
            <a:ext cx="755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setValue</a:t>
            </a:r>
          </a:p>
        </p:txBody>
      </p:sp>
      <p:sp>
        <p:nvSpPr>
          <p:cNvPr id="729246" name="Text Box 158"/>
          <p:cNvSpPr txBox="1">
            <a:spLocks noChangeArrowheads="1"/>
          </p:cNvSpPr>
          <p:nvPr/>
        </p:nvSpPr>
        <p:spPr bwMode="auto">
          <a:xfrm>
            <a:off x="5295900" y="1663700"/>
            <a:ext cx="4286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Foo</a:t>
            </a:r>
          </a:p>
        </p:txBody>
      </p:sp>
      <p:sp>
        <p:nvSpPr>
          <p:cNvPr id="729247" name="Text Box 159"/>
          <p:cNvSpPr txBox="1">
            <a:spLocks noChangeArrowheads="1"/>
          </p:cNvSpPr>
          <p:nvPr/>
        </p:nvSpPr>
        <p:spPr bwMode="auto">
          <a:xfrm>
            <a:off x="5248275" y="2641600"/>
            <a:ext cx="4349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test</a:t>
            </a:r>
          </a:p>
        </p:txBody>
      </p:sp>
      <p:sp>
        <p:nvSpPr>
          <p:cNvPr id="729248" name="Text Box 160"/>
          <p:cNvSpPr txBox="1">
            <a:spLocks noChangeArrowheads="1"/>
          </p:cNvSpPr>
          <p:nvPr/>
        </p:nvSpPr>
        <p:spPr bwMode="auto">
          <a:xfrm>
            <a:off x="5984875" y="2641600"/>
            <a:ext cx="696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method</a:t>
            </a:r>
          </a:p>
        </p:txBody>
      </p:sp>
      <p:sp>
        <p:nvSpPr>
          <p:cNvPr id="729249" name="Text Box 161"/>
          <p:cNvSpPr txBox="1">
            <a:spLocks noChangeArrowheads="1"/>
          </p:cNvSpPr>
          <p:nvPr/>
        </p:nvSpPr>
        <p:spPr bwMode="auto">
          <a:xfrm>
            <a:off x="5270500" y="2857500"/>
            <a:ext cx="755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setValue</a:t>
            </a:r>
          </a:p>
        </p:txBody>
      </p:sp>
      <p:sp>
        <p:nvSpPr>
          <p:cNvPr id="729250" name="Text Box 162"/>
          <p:cNvSpPr txBox="1">
            <a:spLocks noChangeArrowheads="1"/>
          </p:cNvSpPr>
          <p:nvPr/>
        </p:nvSpPr>
        <p:spPr bwMode="auto">
          <a:xfrm>
            <a:off x="6007100" y="2857500"/>
            <a:ext cx="696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method</a:t>
            </a:r>
          </a:p>
        </p:txBody>
      </p:sp>
      <p:sp>
        <p:nvSpPr>
          <p:cNvPr id="729251" name="Text Box 163"/>
          <p:cNvSpPr txBox="1">
            <a:spLocks noChangeArrowheads="1"/>
          </p:cNvSpPr>
          <p:nvPr/>
        </p:nvSpPr>
        <p:spPr bwMode="auto">
          <a:xfrm>
            <a:off x="5334000" y="4006850"/>
            <a:ext cx="268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b</a:t>
            </a:r>
          </a:p>
        </p:txBody>
      </p:sp>
      <p:sp>
        <p:nvSpPr>
          <p:cNvPr id="729252" name="Text Box 164"/>
          <p:cNvSpPr txBox="1">
            <a:spLocks noChangeArrowheads="1"/>
          </p:cNvSpPr>
          <p:nvPr/>
        </p:nvSpPr>
        <p:spPr bwMode="auto">
          <a:xfrm>
            <a:off x="5892800" y="4006850"/>
            <a:ext cx="39528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var</a:t>
            </a:r>
          </a:p>
        </p:txBody>
      </p:sp>
      <p:sp>
        <p:nvSpPr>
          <p:cNvPr id="729253" name="Text Box 165"/>
          <p:cNvSpPr txBox="1">
            <a:spLocks noChangeArrowheads="1"/>
          </p:cNvSpPr>
          <p:nvPr/>
        </p:nvSpPr>
        <p:spPr bwMode="auto">
          <a:xfrm>
            <a:off x="7199313" y="4013200"/>
            <a:ext cx="254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c</a:t>
            </a:r>
          </a:p>
        </p:txBody>
      </p:sp>
      <p:sp>
        <p:nvSpPr>
          <p:cNvPr id="729254" name="Text Box 166"/>
          <p:cNvSpPr txBox="1">
            <a:spLocks noChangeArrowheads="1"/>
          </p:cNvSpPr>
          <p:nvPr/>
        </p:nvSpPr>
        <p:spPr bwMode="auto">
          <a:xfrm>
            <a:off x="7758113" y="4013200"/>
            <a:ext cx="395287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var</a:t>
            </a:r>
          </a:p>
        </p:txBody>
      </p:sp>
      <p:graphicFrame>
        <p:nvGraphicFramePr>
          <p:cNvPr id="729255" name="Group 167"/>
          <p:cNvGraphicFramePr>
            <a:graphicFrameLocks noGrp="1"/>
          </p:cNvGraphicFramePr>
          <p:nvPr/>
        </p:nvGraphicFramePr>
        <p:xfrm>
          <a:off x="7162800" y="4932363"/>
          <a:ext cx="1524000" cy="533400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8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9272" name="Text Box 184"/>
          <p:cNvSpPr txBox="1">
            <a:spLocks noChangeArrowheads="1"/>
          </p:cNvSpPr>
          <p:nvPr/>
        </p:nvSpPr>
        <p:spPr bwMode="auto">
          <a:xfrm>
            <a:off x="7086600" y="4627563"/>
            <a:ext cx="39211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Let</a:t>
            </a:r>
          </a:p>
        </p:txBody>
      </p:sp>
      <p:sp>
        <p:nvSpPr>
          <p:cNvPr id="729273" name="Text Box 185"/>
          <p:cNvSpPr txBox="1">
            <a:spLocks noChangeArrowheads="1"/>
          </p:cNvSpPr>
          <p:nvPr/>
        </p:nvSpPr>
        <p:spPr bwMode="auto">
          <a:xfrm>
            <a:off x="7199313" y="5211763"/>
            <a:ext cx="268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d</a:t>
            </a:r>
          </a:p>
        </p:txBody>
      </p:sp>
      <p:sp>
        <p:nvSpPr>
          <p:cNvPr id="729274" name="Text Box 186"/>
          <p:cNvSpPr txBox="1">
            <a:spLocks noChangeArrowheads="1"/>
          </p:cNvSpPr>
          <p:nvPr/>
        </p:nvSpPr>
        <p:spPr bwMode="auto">
          <a:xfrm>
            <a:off x="7758113" y="5211763"/>
            <a:ext cx="395287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var</a:t>
            </a:r>
          </a:p>
        </p:txBody>
      </p:sp>
      <p:cxnSp>
        <p:nvCxnSpPr>
          <p:cNvPr id="729275" name="AutoShape 187"/>
          <p:cNvCxnSpPr>
            <a:cxnSpLocks noChangeShapeType="1"/>
          </p:cNvCxnSpPr>
          <p:nvPr/>
        </p:nvCxnSpPr>
        <p:spPr bwMode="auto">
          <a:xfrm>
            <a:off x="6096000" y="2057400"/>
            <a:ext cx="76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276" name="AutoShape 188"/>
          <p:cNvCxnSpPr>
            <a:cxnSpLocks noChangeShapeType="1"/>
          </p:cNvCxnSpPr>
          <p:nvPr/>
        </p:nvCxnSpPr>
        <p:spPr bwMode="auto">
          <a:xfrm flipH="1">
            <a:off x="6084888" y="3276600"/>
            <a:ext cx="11112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277" name="AutoShape 189"/>
          <p:cNvCxnSpPr>
            <a:cxnSpLocks noChangeShapeType="1"/>
          </p:cNvCxnSpPr>
          <p:nvPr/>
        </p:nvCxnSpPr>
        <p:spPr bwMode="auto">
          <a:xfrm>
            <a:off x="6400800" y="3276600"/>
            <a:ext cx="609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278" name="AutoShape 190"/>
          <p:cNvCxnSpPr>
            <a:cxnSpLocks noChangeShapeType="1"/>
          </p:cNvCxnSpPr>
          <p:nvPr/>
        </p:nvCxnSpPr>
        <p:spPr bwMode="auto">
          <a:xfrm flipH="1">
            <a:off x="7924800" y="4419600"/>
            <a:ext cx="11113" cy="2667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29280" name="Rectangle 192"/>
          <p:cNvSpPr>
            <a:spLocks noChangeArrowheads="1"/>
          </p:cNvSpPr>
          <p:nvPr/>
        </p:nvSpPr>
        <p:spPr bwMode="auto">
          <a:xfrm>
            <a:off x="4114800" y="5105400"/>
            <a:ext cx="4984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id=d</a:t>
            </a:r>
          </a:p>
        </p:txBody>
      </p:sp>
      <p:cxnSp>
        <p:nvCxnSpPr>
          <p:cNvPr id="729281" name="AutoShape 193"/>
          <p:cNvCxnSpPr>
            <a:cxnSpLocks noChangeShapeType="1"/>
          </p:cNvCxnSpPr>
          <p:nvPr/>
        </p:nvCxnSpPr>
        <p:spPr bwMode="auto">
          <a:xfrm>
            <a:off x="4724400" y="5113338"/>
            <a:ext cx="995363" cy="815975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282" name="AutoShape 194"/>
          <p:cNvCxnSpPr>
            <a:cxnSpLocks noChangeShapeType="1"/>
          </p:cNvCxnSpPr>
          <p:nvPr/>
        </p:nvCxnSpPr>
        <p:spPr bwMode="auto">
          <a:xfrm flipH="1" flipV="1">
            <a:off x="4724400" y="5113338"/>
            <a:ext cx="1295400" cy="1044575"/>
          </a:xfrm>
          <a:prstGeom prst="curvedConnector3">
            <a:avLst>
              <a:gd name="adj1" fmla="val -17648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283" name="AutoShape 195"/>
          <p:cNvCxnSpPr>
            <a:cxnSpLocks noChangeShapeType="1"/>
          </p:cNvCxnSpPr>
          <p:nvPr/>
        </p:nvCxnSpPr>
        <p:spPr bwMode="auto">
          <a:xfrm flipV="1">
            <a:off x="3208338" y="1357313"/>
            <a:ext cx="2049462" cy="949325"/>
          </a:xfrm>
          <a:prstGeom prst="curvedConnector4">
            <a:avLst>
              <a:gd name="adj1" fmla="val 49963"/>
              <a:gd name="adj2" fmla="val 122574"/>
            </a:avLst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284" name="AutoShape 196"/>
          <p:cNvCxnSpPr>
            <a:cxnSpLocks noChangeShapeType="1"/>
          </p:cNvCxnSpPr>
          <p:nvPr/>
        </p:nvCxnSpPr>
        <p:spPr bwMode="auto">
          <a:xfrm flipV="1">
            <a:off x="2022475" y="2514600"/>
            <a:ext cx="3235325" cy="895350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285" name="AutoShape 197"/>
          <p:cNvCxnSpPr>
            <a:cxnSpLocks noChangeShapeType="1"/>
          </p:cNvCxnSpPr>
          <p:nvPr/>
        </p:nvCxnSpPr>
        <p:spPr bwMode="auto">
          <a:xfrm flipV="1">
            <a:off x="4267200" y="2514600"/>
            <a:ext cx="990600" cy="1046163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286" name="AutoShape 198"/>
          <p:cNvCxnSpPr>
            <a:cxnSpLocks noChangeShapeType="1"/>
          </p:cNvCxnSpPr>
          <p:nvPr/>
        </p:nvCxnSpPr>
        <p:spPr bwMode="auto">
          <a:xfrm>
            <a:off x="4724400" y="5113338"/>
            <a:ext cx="2438400" cy="373062"/>
          </a:xfrm>
          <a:prstGeom prst="curvedConnector3">
            <a:avLst>
              <a:gd name="adj1" fmla="val 50000"/>
            </a:avLst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287" name="AutoShape 199"/>
          <p:cNvCxnSpPr>
            <a:cxnSpLocks noChangeShapeType="1"/>
          </p:cNvCxnSpPr>
          <p:nvPr/>
        </p:nvCxnSpPr>
        <p:spPr bwMode="auto">
          <a:xfrm flipV="1">
            <a:off x="6019800" y="5486400"/>
            <a:ext cx="1936750" cy="671513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288" name="AutoShape 200"/>
          <p:cNvCxnSpPr>
            <a:cxnSpLocks noChangeShapeType="1"/>
          </p:cNvCxnSpPr>
          <p:nvPr/>
        </p:nvCxnSpPr>
        <p:spPr bwMode="auto">
          <a:xfrm rot="5400000" flipH="1" flipV="1">
            <a:off x="5797550" y="4227513"/>
            <a:ext cx="900113" cy="3417887"/>
          </a:xfrm>
          <a:prstGeom prst="curvedConnector3">
            <a:avLst>
              <a:gd name="adj1" fmla="val -25398"/>
            </a:avLst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289" name="AutoShape 201"/>
          <p:cNvCxnSpPr>
            <a:cxnSpLocks noChangeShapeType="1"/>
          </p:cNvCxnSpPr>
          <p:nvPr/>
        </p:nvCxnSpPr>
        <p:spPr bwMode="auto">
          <a:xfrm rot="5400000" flipH="1" flipV="1">
            <a:off x="5214938" y="3659187"/>
            <a:ext cx="914400" cy="4568825"/>
          </a:xfrm>
          <a:prstGeom prst="curvedConnector3">
            <a:avLst>
              <a:gd name="adj1" fmla="val -25000"/>
            </a:avLst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290" name="AutoShape 202"/>
          <p:cNvCxnSpPr>
            <a:cxnSpLocks noChangeShapeType="1"/>
            <a:endCxn id="729253" idx="2"/>
          </p:cNvCxnSpPr>
          <p:nvPr/>
        </p:nvCxnSpPr>
        <p:spPr bwMode="auto">
          <a:xfrm flipV="1">
            <a:off x="2867025" y="4287838"/>
            <a:ext cx="4459288" cy="1054100"/>
          </a:xfrm>
          <a:prstGeom prst="curvedConnector2">
            <a:avLst/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29291" name="AutoShape 203"/>
          <p:cNvCxnSpPr>
            <a:cxnSpLocks noChangeShapeType="1"/>
            <a:stCxn id="729101" idx="3"/>
          </p:cNvCxnSpPr>
          <p:nvPr/>
        </p:nvCxnSpPr>
        <p:spPr bwMode="auto">
          <a:xfrm flipV="1">
            <a:off x="906463" y="3886200"/>
            <a:ext cx="4351337" cy="2408238"/>
          </a:xfrm>
          <a:prstGeom prst="curvedConnector3">
            <a:avLst>
              <a:gd name="adj1" fmla="val 49981"/>
            </a:avLst>
          </a:prstGeom>
          <a:noFill/>
          <a:ln w="3810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pic>
        <p:nvPicPr>
          <p:cNvPr id="2" name="Immagine 1">
            <a:extLst>
              <a:ext uri="{FF2B5EF4-FFF2-40B4-BE49-F238E27FC236}">
                <a16:creationId xmlns:a16="http://schemas.microsoft.com/office/drawing/2014/main" id="{9F52ABA3-0772-A8F9-3EF6-730E3EB65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0751" y="-1975"/>
            <a:ext cx="2062162" cy="223400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BD11EBE-7233-5E4E-B965-D5F33EC0570B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Implementation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SymbolTable.java</a:t>
            </a:r>
          </a:p>
          <a:p>
            <a:pPr lvl="1"/>
            <a:r>
              <a:rPr lang="en-US" altLang="x-none"/>
              <a:t>symbol table -  stack of scopes</a:t>
            </a:r>
          </a:p>
          <a:p>
            <a:pPr lvl="1"/>
            <a:r>
              <a:rPr lang="en-US" altLang="x-none"/>
              <a:t>scope – hash table &lt;key, value&gt;</a:t>
            </a:r>
          </a:p>
          <a:p>
            <a:pPr lvl="1"/>
            <a:r>
              <a:rPr lang="en-US" altLang="x-none"/>
              <a:t>key is AbstractSymbol</a:t>
            </a:r>
          </a:p>
          <a:p>
            <a:pPr lvl="1"/>
            <a:r>
              <a:rPr lang="en-US" altLang="x-none"/>
              <a:t>value is Object  </a:t>
            </a:r>
          </a:p>
          <a:p>
            <a:pPr lvl="2"/>
            <a:r>
              <a:rPr lang="en-US" altLang="x-none">
                <a:solidFill>
                  <a:schemeClr val="tx2"/>
                </a:solidFill>
              </a:rPr>
              <a:t> generic</a:t>
            </a:r>
            <a:r>
              <a:rPr lang="en-US" altLang="x-none"/>
              <a:t> – do we need store and lookup in other cases ?</a:t>
            </a:r>
          </a:p>
          <a:p>
            <a:endParaRPr lang="en-US" altLang="x-none">
              <a:latin typeface="Courier New" charset="0"/>
              <a:ea typeface="Courier New" charset="0"/>
              <a:cs typeface="Courier New" charset="0"/>
            </a:endParaRPr>
          </a:p>
          <a:p>
            <a:r>
              <a:rPr lang="en-US" altLang="x-none">
                <a:latin typeface="Courier New" charset="0"/>
                <a:ea typeface="Courier New" charset="0"/>
                <a:cs typeface="Courier New" charset="0"/>
              </a:rPr>
              <a:t>SymtabExample.java</a:t>
            </a:r>
          </a:p>
          <a:p>
            <a:endParaRPr lang="en-US" altLang="x-none">
              <a:latin typeface="Courier New" charset="0"/>
              <a:ea typeface="Courier New" charset="0"/>
              <a:cs typeface="Courier New" charset="0"/>
            </a:endParaRPr>
          </a:p>
          <a:p>
            <a:endParaRPr lang="en-US" altLang="x-non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egnaposto numero diapositiva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58962DCA-F05E-4940-84D1-096AE642F06B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Implementation</a:t>
            </a:r>
          </a:p>
        </p:txBody>
      </p:sp>
      <p:graphicFrame>
        <p:nvGraphicFramePr>
          <p:cNvPr id="722947" name="Group 3"/>
          <p:cNvGraphicFramePr>
            <a:graphicFrameLocks noGrp="1"/>
          </p:cNvGraphicFramePr>
          <p:nvPr>
            <p:ph sz="half" idx="2"/>
          </p:nvPr>
        </p:nvGraphicFramePr>
        <p:xfrm>
          <a:off x="304800" y="2895600"/>
          <a:ext cx="8610600" cy="3657600"/>
        </p:xfrm>
        <a:graphic>
          <a:graphicData uri="http://schemas.openxmlformats.org/drawingml/2006/table">
            <a:tbl>
              <a:tblPr/>
              <a:tblGrid>
                <a:gridCol w="2460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49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5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enterScope()  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start a new nested scope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8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lookup(x)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finds current x (or null)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addId(x)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adds a symbol x to the table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8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probe(x)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true if x defined in current 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0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exitScope()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exit current scope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6C243EB-E300-D64F-B2E2-6E36E9C9D2A6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28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400"/>
              <a:t>Implementation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r>
              <a:rPr lang="en-US" altLang="x-none"/>
              <a:t>Symbol table key should combine </a:t>
            </a:r>
            <a:r>
              <a:rPr lang="en-US" altLang="x-none">
                <a:solidFill>
                  <a:schemeClr val="tx2"/>
                </a:solidFill>
              </a:rPr>
              <a:t>id and kind </a:t>
            </a:r>
          </a:p>
          <a:p>
            <a:pPr lvl="1"/>
            <a:r>
              <a:rPr lang="en-US" altLang="x-none"/>
              <a:t>separating table in advance according to kinds</a:t>
            </a:r>
          </a:p>
          <a:p>
            <a:pPr lvl="1">
              <a:buFont typeface="Symbol" charset="2"/>
              <a:buNone/>
            </a:pPr>
            <a:r>
              <a:rPr lang="en-US" altLang="x-none"/>
              <a:t>	method, attribute/local variable bindings, classes</a:t>
            </a:r>
          </a:p>
          <a:p>
            <a:pPr>
              <a:buFont typeface="Wingdings" charset="2"/>
              <a:buNone/>
            </a:pPr>
            <a:endParaRPr lang="en-US" altLang="x-none"/>
          </a:p>
          <a:p>
            <a:pPr lvl="1"/>
            <a:r>
              <a:rPr lang="en-US" altLang="x-none"/>
              <a:t>implement using 2-level maps </a:t>
            </a:r>
            <a:br>
              <a:rPr lang="en-US" altLang="x-none"/>
            </a:br>
            <a:r>
              <a:rPr lang="en-US" altLang="x-none"/>
              <a:t>(kind-&gt;id-&gt;value)</a:t>
            </a:r>
          </a:p>
          <a:p>
            <a:pPr lvl="1"/>
            <a:r>
              <a:rPr lang="en-US" altLang="x-none"/>
              <a:t>implement this using key objects </a:t>
            </a:r>
            <a:br>
              <a:rPr lang="en-US" altLang="x-none"/>
            </a:br>
            <a:r>
              <a:rPr lang="en-US" altLang="x-none"/>
              <a:t>( (kind,id)-&gt;value) )</a:t>
            </a:r>
          </a:p>
          <a:p>
            <a:endParaRPr lang="en-US" altLang="x-non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7A36A13-B116-0F49-891A-86E8D9E3D784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Symbol Tables (cont’d)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 sz="1800">
                <a:latin typeface="Courier New" charset="0"/>
                <a:ea typeface="Courier New" charset="0"/>
                <a:cs typeface="Courier New" charset="0"/>
              </a:rPr>
              <a:t>class A { </a:t>
            </a:r>
          </a:p>
          <a:p>
            <a:pPr>
              <a:buFont typeface="Wingdings" charset="2"/>
              <a:buNone/>
            </a:pPr>
            <a:r>
              <a:rPr lang="en-US" altLang="x-none" sz="1800">
                <a:latin typeface="Courier New" charset="0"/>
                <a:ea typeface="Courier New" charset="0"/>
                <a:cs typeface="Courier New" charset="0"/>
              </a:rPr>
              <a:t>	foo() {</a:t>
            </a:r>
          </a:p>
          <a:p>
            <a:pPr>
              <a:buFont typeface="Wingdings" charset="2"/>
              <a:buNone/>
            </a:pPr>
            <a:r>
              <a:rPr lang="en-US" altLang="x-none" sz="1800">
                <a:latin typeface="Courier New" charset="0"/>
                <a:ea typeface="Courier New" charset="0"/>
                <a:cs typeface="Courier New" charset="0"/>
              </a:rPr>
              <a:t>		bar();</a:t>
            </a:r>
          </a:p>
          <a:p>
            <a:pPr>
              <a:buFont typeface="Wingdings" charset="2"/>
              <a:buNone/>
            </a:pPr>
            <a:r>
              <a:rPr lang="en-US" altLang="x-none" sz="180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>
              <a:buFont typeface="Wingdings" charset="2"/>
              <a:buNone/>
            </a:pPr>
            <a:r>
              <a:rPr lang="en-US" altLang="x-none" sz="1800">
                <a:latin typeface="Courier New" charset="0"/>
                <a:ea typeface="Courier New" charset="0"/>
                <a:cs typeface="Courier New" charset="0"/>
              </a:rPr>
              <a:t>	bar() {</a:t>
            </a:r>
          </a:p>
          <a:p>
            <a:pPr>
              <a:buFont typeface="Wingdings" charset="2"/>
              <a:buNone/>
            </a:pPr>
            <a:r>
              <a:rPr lang="en-US" altLang="x-none" sz="1800">
                <a:latin typeface="Courier New" charset="0"/>
                <a:ea typeface="Courier New" charset="0"/>
                <a:cs typeface="Courier New" charset="0"/>
              </a:rPr>
              <a:t>		…</a:t>
            </a:r>
          </a:p>
          <a:p>
            <a:pPr>
              <a:buFont typeface="Wingdings" charset="2"/>
              <a:buNone/>
            </a:pPr>
            <a:r>
              <a:rPr lang="en-US" altLang="x-none" sz="1800">
                <a:latin typeface="Courier New" charset="0"/>
                <a:ea typeface="Courier New" charset="0"/>
                <a:cs typeface="Courier New" charset="0"/>
              </a:rPr>
              <a:t>	}</a:t>
            </a:r>
          </a:p>
          <a:p>
            <a:pPr>
              <a:buFont typeface="Wingdings" charset="2"/>
              <a:buNone/>
            </a:pPr>
            <a:r>
              <a:rPr lang="en-US" altLang="x-none" sz="180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cxnSp>
        <p:nvCxnSpPr>
          <p:cNvPr id="714756" name="AutoShape 4"/>
          <p:cNvCxnSpPr>
            <a:cxnSpLocks noChangeShapeType="1"/>
            <a:stCxn id="714777" idx="6"/>
            <a:endCxn id="714782" idx="0"/>
          </p:cNvCxnSpPr>
          <p:nvPr/>
        </p:nvCxnSpPr>
        <p:spPr bwMode="auto">
          <a:xfrm flipH="1">
            <a:off x="3971925" y="3559175"/>
            <a:ext cx="1038225" cy="565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4757" name="AutoShape 5"/>
          <p:cNvCxnSpPr>
            <a:cxnSpLocks noChangeShapeType="1"/>
            <a:stCxn id="714778" idx="5"/>
            <a:endCxn id="714787" idx="0"/>
          </p:cNvCxnSpPr>
          <p:nvPr/>
        </p:nvCxnSpPr>
        <p:spPr bwMode="auto">
          <a:xfrm>
            <a:off x="5389563" y="3587750"/>
            <a:ext cx="828675" cy="536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4758" name="AutoShape 6"/>
          <p:cNvCxnSpPr>
            <a:cxnSpLocks noChangeShapeType="1"/>
            <a:stCxn id="714762" idx="4"/>
            <a:endCxn id="714775" idx="0"/>
          </p:cNvCxnSpPr>
          <p:nvPr/>
        </p:nvCxnSpPr>
        <p:spPr bwMode="auto">
          <a:xfrm flipH="1">
            <a:off x="5045075" y="2665413"/>
            <a:ext cx="174625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4759" name="AutoShape 7"/>
          <p:cNvSpPr>
            <a:spLocks noChangeArrowheads="1"/>
          </p:cNvSpPr>
          <p:nvPr/>
        </p:nvSpPr>
        <p:spPr bwMode="auto">
          <a:xfrm>
            <a:off x="4564063" y="2174875"/>
            <a:ext cx="1227137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14760" name="Text Box 8"/>
          <p:cNvSpPr txBox="1">
            <a:spLocks noChangeArrowheads="1"/>
          </p:cNvSpPr>
          <p:nvPr/>
        </p:nvSpPr>
        <p:spPr bwMode="auto">
          <a:xfrm>
            <a:off x="4621213" y="2128838"/>
            <a:ext cx="7540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Program</a:t>
            </a:r>
          </a:p>
        </p:txBody>
      </p:sp>
      <p:sp>
        <p:nvSpPr>
          <p:cNvPr id="714761" name="Line 9"/>
          <p:cNvSpPr>
            <a:spLocks noChangeShapeType="1"/>
          </p:cNvSpPr>
          <p:nvPr/>
        </p:nvSpPr>
        <p:spPr bwMode="auto">
          <a:xfrm flipV="1">
            <a:off x="4564063" y="2362200"/>
            <a:ext cx="122713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14762" name="Oval 10"/>
          <p:cNvSpPr>
            <a:spLocks noChangeArrowheads="1"/>
          </p:cNvSpPr>
          <p:nvPr/>
        </p:nvSpPr>
        <p:spPr bwMode="auto">
          <a:xfrm>
            <a:off x="5181600" y="2589213"/>
            <a:ext cx="76200" cy="76200"/>
          </a:xfrm>
          <a:prstGeom prst="ellipse">
            <a:avLst/>
          </a:prstGeom>
          <a:solidFill>
            <a:srgbClr val="FF33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cxnSp>
        <p:nvCxnSpPr>
          <p:cNvPr id="714763" name="AutoShape 11"/>
          <p:cNvCxnSpPr>
            <a:cxnSpLocks noChangeShapeType="1"/>
            <a:stCxn id="714764" idx="2"/>
            <a:endCxn id="714759" idx="0"/>
          </p:cNvCxnSpPr>
          <p:nvPr/>
        </p:nvCxnSpPr>
        <p:spPr bwMode="auto">
          <a:xfrm>
            <a:off x="5172075" y="1798638"/>
            <a:ext cx="6350" cy="3762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4764" name="Rectangle 12"/>
          <p:cNvSpPr>
            <a:spLocks noChangeArrowheads="1"/>
          </p:cNvSpPr>
          <p:nvPr/>
        </p:nvSpPr>
        <p:spPr bwMode="auto">
          <a:xfrm>
            <a:off x="4895850" y="1524000"/>
            <a:ext cx="5524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x-none" sz="1200" b="0">
                <a:latin typeface="Courier New" charset="0"/>
                <a:ea typeface="Courier New" charset="0"/>
                <a:cs typeface="Courier New" charset="0"/>
              </a:rPr>
              <a:t>root</a:t>
            </a:r>
          </a:p>
        </p:txBody>
      </p:sp>
      <p:cxnSp>
        <p:nvCxnSpPr>
          <p:cNvPr id="714765" name="AutoShape 13"/>
          <p:cNvCxnSpPr>
            <a:cxnSpLocks noChangeShapeType="1"/>
            <a:stCxn id="714759" idx="1"/>
            <a:endCxn id="714775" idx="0"/>
          </p:cNvCxnSpPr>
          <p:nvPr/>
        </p:nvCxnSpPr>
        <p:spPr bwMode="auto">
          <a:xfrm rot="10800000" flipH="1" flipV="1">
            <a:off x="4564063" y="2403475"/>
            <a:ext cx="481012" cy="657225"/>
          </a:xfrm>
          <a:prstGeom prst="curvedConnector4">
            <a:avLst>
              <a:gd name="adj1" fmla="val -47523"/>
              <a:gd name="adj2" fmla="val 67394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4766" name="AutoShape 14"/>
          <p:cNvCxnSpPr>
            <a:cxnSpLocks noChangeShapeType="1"/>
            <a:stCxn id="714774" idx="1"/>
            <a:endCxn id="714781" idx="1"/>
          </p:cNvCxnSpPr>
          <p:nvPr/>
        </p:nvCxnSpPr>
        <p:spPr bwMode="auto">
          <a:xfrm rot="10800000" flipV="1">
            <a:off x="3581400" y="3335338"/>
            <a:ext cx="1143000" cy="1166812"/>
          </a:xfrm>
          <a:prstGeom prst="curvedConnector3">
            <a:avLst>
              <a:gd name="adj1" fmla="val 12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4767" name="AutoShape 15"/>
          <p:cNvCxnSpPr>
            <a:cxnSpLocks noChangeShapeType="1"/>
            <a:stCxn id="714784" idx="3"/>
            <a:endCxn id="714774" idx="2"/>
          </p:cNvCxnSpPr>
          <p:nvPr/>
        </p:nvCxnSpPr>
        <p:spPr bwMode="auto">
          <a:xfrm flipV="1">
            <a:off x="4216400" y="3563938"/>
            <a:ext cx="1009650" cy="1031875"/>
          </a:xfrm>
          <a:prstGeom prst="curvedConnector2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4768" name="AutoShape 16"/>
          <p:cNvCxnSpPr>
            <a:cxnSpLocks noChangeShapeType="1"/>
            <a:stCxn id="714776" idx="1"/>
            <a:endCxn id="714759" idx="3"/>
          </p:cNvCxnSpPr>
          <p:nvPr/>
        </p:nvCxnSpPr>
        <p:spPr bwMode="auto">
          <a:xfrm rot="16200000">
            <a:off x="5316537" y="2822576"/>
            <a:ext cx="893763" cy="55562"/>
          </a:xfrm>
          <a:prstGeom prst="curvedConnector4">
            <a:avLst>
              <a:gd name="adj1" fmla="val 37301"/>
              <a:gd name="adj2" fmla="val 511431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4769" name="AutoShape 17"/>
          <p:cNvCxnSpPr>
            <a:cxnSpLocks noChangeShapeType="1"/>
            <a:stCxn id="714778" idx="4"/>
            <a:endCxn id="714786" idx="1"/>
          </p:cNvCxnSpPr>
          <p:nvPr/>
        </p:nvCxnSpPr>
        <p:spPr bwMode="auto">
          <a:xfrm rot="16200000" flipH="1">
            <a:off x="5124451" y="3836987"/>
            <a:ext cx="912812" cy="436563"/>
          </a:xfrm>
          <a:prstGeom prst="curvedConnector2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4770" name="AutoShape 18"/>
          <p:cNvCxnSpPr>
            <a:cxnSpLocks noChangeShapeType="1"/>
            <a:stCxn id="714786" idx="3"/>
            <a:endCxn id="714774" idx="3"/>
          </p:cNvCxnSpPr>
          <p:nvPr/>
        </p:nvCxnSpPr>
        <p:spPr bwMode="auto">
          <a:xfrm flipH="1" flipV="1">
            <a:off x="5727700" y="3335338"/>
            <a:ext cx="1282700" cy="1176337"/>
          </a:xfrm>
          <a:prstGeom prst="curvedConnector3">
            <a:avLst>
              <a:gd name="adj1" fmla="val -17824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4771" name="AutoShape 19"/>
          <p:cNvCxnSpPr>
            <a:cxnSpLocks noChangeShapeType="1"/>
          </p:cNvCxnSpPr>
          <p:nvPr/>
        </p:nvCxnSpPr>
        <p:spPr bwMode="auto">
          <a:xfrm flipV="1">
            <a:off x="5534025" y="1447800"/>
            <a:ext cx="1588" cy="431800"/>
          </a:xfrm>
          <a:prstGeom prst="straightConnector1">
            <a:avLst/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4772" name="AutoShape 20"/>
          <p:cNvCxnSpPr>
            <a:cxnSpLocks noChangeShapeType="1"/>
          </p:cNvCxnSpPr>
          <p:nvPr/>
        </p:nvCxnSpPr>
        <p:spPr bwMode="auto">
          <a:xfrm>
            <a:off x="4800600" y="1485900"/>
            <a:ext cx="0" cy="457200"/>
          </a:xfrm>
          <a:prstGeom prst="straightConnector1">
            <a:avLst/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7125" name="Group 21"/>
          <p:cNvGrpSpPr>
            <a:grpSpLocks/>
          </p:cNvGrpSpPr>
          <p:nvPr/>
        </p:nvGrpSpPr>
        <p:grpSpPr bwMode="auto">
          <a:xfrm>
            <a:off x="4724400" y="3060700"/>
            <a:ext cx="1011238" cy="538163"/>
            <a:chOff x="1248" y="1882"/>
            <a:chExt cx="637" cy="339"/>
          </a:xfrm>
        </p:grpSpPr>
        <p:sp>
          <p:nvSpPr>
            <p:cNvPr id="714774" name="AutoShape 22"/>
            <p:cNvSpPr>
              <a:spLocks noChangeArrowheads="1"/>
            </p:cNvSpPr>
            <p:nvPr/>
          </p:nvSpPr>
          <p:spPr bwMode="auto">
            <a:xfrm>
              <a:off x="1248" y="1911"/>
              <a:ext cx="632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14775" name="Text Box 23"/>
            <p:cNvSpPr txBox="1">
              <a:spLocks noChangeArrowheads="1"/>
            </p:cNvSpPr>
            <p:nvPr/>
          </p:nvSpPr>
          <p:spPr bwMode="auto">
            <a:xfrm>
              <a:off x="1284" y="1882"/>
              <a:ext cx="3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Class</a:t>
              </a:r>
            </a:p>
          </p:txBody>
        </p:sp>
        <p:sp>
          <p:nvSpPr>
            <p:cNvPr id="714776" name="Line 24"/>
            <p:cNvSpPr>
              <a:spLocks noChangeShapeType="1"/>
            </p:cNvSpPr>
            <p:nvPr/>
          </p:nvSpPr>
          <p:spPr bwMode="auto">
            <a:xfrm flipV="1">
              <a:off x="1248" y="2030"/>
              <a:ext cx="637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14777" name="Oval 25"/>
            <p:cNvSpPr>
              <a:spLocks noChangeArrowheads="1"/>
            </p:cNvSpPr>
            <p:nvPr/>
          </p:nvSpPr>
          <p:spPr bwMode="auto">
            <a:xfrm>
              <a:off x="1380" y="2172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14778" name="Oval 26"/>
            <p:cNvSpPr>
              <a:spLocks noChangeArrowheads="1"/>
            </p:cNvSpPr>
            <p:nvPr/>
          </p:nvSpPr>
          <p:spPr bwMode="auto">
            <a:xfrm>
              <a:off x="1626" y="2173"/>
              <a:ext cx="48" cy="48"/>
            </a:xfrm>
            <a:prstGeom prst="ellipse">
              <a:avLst/>
            </a:prstGeom>
            <a:solidFill>
              <a:srgbClr val="FF33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14779" name="Text Box 27"/>
            <p:cNvSpPr txBox="1">
              <a:spLocks noChangeArrowheads="1"/>
            </p:cNvSpPr>
            <p:nvPr/>
          </p:nvSpPr>
          <p:spPr bwMode="auto">
            <a:xfrm>
              <a:off x="1265" y="2028"/>
              <a:ext cx="31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id=A</a:t>
              </a:r>
            </a:p>
          </p:txBody>
        </p:sp>
      </p:grpSp>
      <p:grpSp>
        <p:nvGrpSpPr>
          <p:cNvPr id="47126" name="Group 28"/>
          <p:cNvGrpSpPr>
            <a:grpSpLocks/>
          </p:cNvGrpSpPr>
          <p:nvPr/>
        </p:nvGrpSpPr>
        <p:grpSpPr bwMode="auto">
          <a:xfrm>
            <a:off x="3581400" y="4124325"/>
            <a:ext cx="1143000" cy="708025"/>
            <a:chOff x="2352" y="2962"/>
            <a:chExt cx="720" cy="446"/>
          </a:xfrm>
        </p:grpSpPr>
        <p:sp>
          <p:nvSpPr>
            <p:cNvPr id="714781" name="AutoShape 29"/>
            <p:cNvSpPr>
              <a:spLocks noChangeArrowheads="1"/>
            </p:cNvSpPr>
            <p:nvPr/>
          </p:nvSpPr>
          <p:spPr bwMode="auto">
            <a:xfrm>
              <a:off x="2352" y="2991"/>
              <a:ext cx="720" cy="41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14782" name="Text Box 30"/>
            <p:cNvSpPr txBox="1">
              <a:spLocks noChangeArrowheads="1"/>
            </p:cNvSpPr>
            <p:nvPr/>
          </p:nvSpPr>
          <p:spPr bwMode="auto">
            <a:xfrm>
              <a:off x="2382" y="2962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Method</a:t>
              </a:r>
            </a:p>
          </p:txBody>
        </p:sp>
        <p:sp>
          <p:nvSpPr>
            <p:cNvPr id="714783" name="Line 31"/>
            <p:cNvSpPr>
              <a:spLocks noChangeShapeType="1"/>
            </p:cNvSpPr>
            <p:nvPr/>
          </p:nvSpPr>
          <p:spPr bwMode="auto">
            <a:xfrm>
              <a:off x="2352" y="3111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14784" name="Text Box 32"/>
            <p:cNvSpPr txBox="1">
              <a:spLocks noChangeArrowheads="1"/>
            </p:cNvSpPr>
            <p:nvPr/>
          </p:nvSpPr>
          <p:spPr bwMode="auto">
            <a:xfrm>
              <a:off x="2356" y="3115"/>
              <a:ext cx="3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id=foo</a:t>
              </a:r>
            </a:p>
            <a:p>
              <a:pPr>
                <a:defRPr/>
              </a:pPr>
              <a:endParaRPr lang="en-US" altLang="x-none" sz="1200" b="0">
                <a:latin typeface="Tahoma" charset="0"/>
              </a:endParaRPr>
            </a:p>
          </p:txBody>
        </p:sp>
      </p:grpSp>
      <p:grpSp>
        <p:nvGrpSpPr>
          <p:cNvPr id="47127" name="Group 33"/>
          <p:cNvGrpSpPr>
            <a:grpSpLocks/>
          </p:cNvGrpSpPr>
          <p:nvPr/>
        </p:nvGrpSpPr>
        <p:grpSpPr bwMode="auto">
          <a:xfrm>
            <a:off x="5799138" y="4124325"/>
            <a:ext cx="1211262" cy="708025"/>
            <a:chOff x="1541" y="2879"/>
            <a:chExt cx="763" cy="446"/>
          </a:xfrm>
        </p:grpSpPr>
        <p:sp>
          <p:nvSpPr>
            <p:cNvPr id="714786" name="AutoShape 34"/>
            <p:cNvSpPr>
              <a:spLocks noChangeArrowheads="1"/>
            </p:cNvSpPr>
            <p:nvPr/>
          </p:nvSpPr>
          <p:spPr bwMode="auto">
            <a:xfrm>
              <a:off x="1541" y="2920"/>
              <a:ext cx="763" cy="40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14787" name="Text Box 35"/>
            <p:cNvSpPr txBox="1">
              <a:spLocks noChangeArrowheads="1"/>
            </p:cNvSpPr>
            <p:nvPr/>
          </p:nvSpPr>
          <p:spPr bwMode="auto">
            <a:xfrm>
              <a:off x="1589" y="2879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Method</a:t>
              </a:r>
            </a:p>
          </p:txBody>
        </p:sp>
        <p:sp>
          <p:nvSpPr>
            <p:cNvPr id="714788" name="Line 36"/>
            <p:cNvSpPr>
              <a:spLocks noChangeShapeType="1"/>
            </p:cNvSpPr>
            <p:nvPr/>
          </p:nvSpPr>
          <p:spPr bwMode="auto">
            <a:xfrm>
              <a:off x="1541" y="3035"/>
              <a:ext cx="7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14789" name="Text Box 37"/>
            <p:cNvSpPr txBox="1">
              <a:spLocks noChangeArrowheads="1"/>
            </p:cNvSpPr>
            <p:nvPr/>
          </p:nvSpPr>
          <p:spPr bwMode="auto">
            <a:xfrm>
              <a:off x="1584" y="3037"/>
              <a:ext cx="39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id=bar</a:t>
              </a:r>
            </a:p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         </a:t>
              </a:r>
            </a:p>
          </p:txBody>
        </p:sp>
      </p:grpSp>
      <p:grpSp>
        <p:nvGrpSpPr>
          <p:cNvPr id="47128" name="Group 38"/>
          <p:cNvGrpSpPr>
            <a:grpSpLocks/>
          </p:cNvGrpSpPr>
          <p:nvPr/>
        </p:nvGrpSpPr>
        <p:grpSpPr bwMode="auto">
          <a:xfrm>
            <a:off x="3632200" y="5270500"/>
            <a:ext cx="1016000" cy="520700"/>
            <a:chOff x="2960" y="2869"/>
            <a:chExt cx="640" cy="328"/>
          </a:xfrm>
        </p:grpSpPr>
        <p:sp>
          <p:nvSpPr>
            <p:cNvPr id="714791" name="AutoShape 39"/>
            <p:cNvSpPr>
              <a:spLocks noChangeArrowheads="1"/>
            </p:cNvSpPr>
            <p:nvPr/>
          </p:nvSpPr>
          <p:spPr bwMode="auto">
            <a:xfrm>
              <a:off x="2960" y="2898"/>
              <a:ext cx="640" cy="28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14792" name="Text Box 40"/>
            <p:cNvSpPr txBox="1">
              <a:spLocks noChangeArrowheads="1"/>
            </p:cNvSpPr>
            <p:nvPr/>
          </p:nvSpPr>
          <p:spPr bwMode="auto">
            <a:xfrm>
              <a:off x="2984" y="2869"/>
              <a:ext cx="46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dispatch</a:t>
              </a:r>
            </a:p>
          </p:txBody>
        </p:sp>
        <p:sp>
          <p:nvSpPr>
            <p:cNvPr id="714793" name="Line 41"/>
            <p:cNvSpPr>
              <a:spLocks noChangeShapeType="1"/>
            </p:cNvSpPr>
            <p:nvPr/>
          </p:nvSpPr>
          <p:spPr bwMode="auto">
            <a:xfrm>
              <a:off x="2960" y="3018"/>
              <a:ext cx="6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it-IT"/>
            </a:p>
          </p:txBody>
        </p:sp>
        <p:sp>
          <p:nvSpPr>
            <p:cNvPr id="714794" name="Text Box 42"/>
            <p:cNvSpPr txBox="1">
              <a:spLocks noChangeArrowheads="1"/>
            </p:cNvSpPr>
            <p:nvPr/>
          </p:nvSpPr>
          <p:spPr bwMode="auto">
            <a:xfrm>
              <a:off x="3024" y="3024"/>
              <a:ext cx="473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altLang="x-none" sz="1200" b="0">
                  <a:latin typeface="Tahoma" charset="0"/>
                </a:rPr>
                <a:t>id=bar()</a:t>
              </a:r>
            </a:p>
          </p:txBody>
        </p:sp>
      </p:grpSp>
      <p:cxnSp>
        <p:nvCxnSpPr>
          <p:cNvPr id="714795" name="AutoShape 43"/>
          <p:cNvCxnSpPr>
            <a:cxnSpLocks noChangeShapeType="1"/>
            <a:stCxn id="714781" idx="1"/>
            <a:endCxn id="714791" idx="1"/>
          </p:cNvCxnSpPr>
          <p:nvPr/>
        </p:nvCxnSpPr>
        <p:spPr bwMode="auto">
          <a:xfrm rot="10800000" flipH="1" flipV="1">
            <a:off x="3581400" y="4502150"/>
            <a:ext cx="50800" cy="1042988"/>
          </a:xfrm>
          <a:prstGeom prst="curvedConnector3">
            <a:avLst>
              <a:gd name="adj1" fmla="val -450000"/>
            </a:avLst>
          </a:prstGeom>
          <a:noFill/>
          <a:ln w="9525">
            <a:solidFill>
              <a:srgbClr val="FF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4796" name="AutoShape 44"/>
          <p:cNvCxnSpPr>
            <a:cxnSpLocks noChangeShapeType="1"/>
            <a:stCxn id="714784" idx="2"/>
            <a:endCxn id="714791" idx="0"/>
          </p:cNvCxnSpPr>
          <p:nvPr/>
        </p:nvCxnSpPr>
        <p:spPr bwMode="auto">
          <a:xfrm>
            <a:off x="3902075" y="4824413"/>
            <a:ext cx="238125" cy="49212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714797" name="AutoShape 45"/>
          <p:cNvCxnSpPr>
            <a:cxnSpLocks noChangeShapeType="1"/>
            <a:stCxn id="714791" idx="3"/>
            <a:endCxn id="714781" idx="3"/>
          </p:cNvCxnSpPr>
          <p:nvPr/>
        </p:nvCxnSpPr>
        <p:spPr bwMode="auto">
          <a:xfrm flipV="1">
            <a:off x="4648200" y="4502150"/>
            <a:ext cx="76200" cy="1042988"/>
          </a:xfrm>
          <a:prstGeom prst="curvedConnector3">
            <a:avLst>
              <a:gd name="adj1" fmla="val 400000"/>
            </a:avLst>
          </a:prstGeom>
          <a:noFill/>
          <a:ln w="9525">
            <a:solidFill>
              <a:srgbClr val="00FF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4798" name="Text Box 46"/>
          <p:cNvSpPr txBox="1">
            <a:spLocks noChangeArrowheads="1"/>
          </p:cNvSpPr>
          <p:nvPr/>
        </p:nvSpPr>
        <p:spPr bwMode="auto">
          <a:xfrm>
            <a:off x="7518400" y="1663700"/>
            <a:ext cx="5048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class</a:t>
            </a:r>
          </a:p>
        </p:txBody>
      </p:sp>
      <p:graphicFrame>
        <p:nvGraphicFramePr>
          <p:cNvPr id="714799" name="Group 47"/>
          <p:cNvGraphicFramePr>
            <a:graphicFrameLocks noGrp="1"/>
          </p:cNvGraphicFramePr>
          <p:nvPr/>
        </p:nvGraphicFramePr>
        <p:xfrm>
          <a:off x="6908800" y="1371600"/>
          <a:ext cx="1600200" cy="533400"/>
        </p:xfrm>
        <a:graphic>
          <a:graphicData uri="http://schemas.openxmlformats.org/drawingml/2006/table">
            <a:tbl>
              <a:tblPr/>
              <a:tblGrid>
                <a:gridCol w="561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4816" name="Text Box 64"/>
          <p:cNvSpPr txBox="1">
            <a:spLocks noChangeArrowheads="1"/>
          </p:cNvSpPr>
          <p:nvPr/>
        </p:nvSpPr>
        <p:spPr bwMode="auto">
          <a:xfrm>
            <a:off x="6870700" y="1066800"/>
            <a:ext cx="652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globals</a:t>
            </a:r>
          </a:p>
        </p:txBody>
      </p:sp>
      <p:graphicFrame>
        <p:nvGraphicFramePr>
          <p:cNvPr id="714817" name="Group 65"/>
          <p:cNvGraphicFramePr>
            <a:graphicFrameLocks noGrp="1"/>
          </p:cNvGraphicFramePr>
          <p:nvPr/>
        </p:nvGraphicFramePr>
        <p:xfrm>
          <a:off x="6832600" y="2362200"/>
          <a:ext cx="1985963" cy="762000"/>
        </p:xfrm>
        <a:graphic>
          <a:graphicData uri="http://schemas.openxmlformats.org/drawingml/2006/table">
            <a:tbl>
              <a:tblPr/>
              <a:tblGrid>
                <a:gridCol w="761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0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7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Symbol</a:t>
                      </a: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1" lang="en-US" altLang="x-none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</a:rPr>
                        <a:t>kind</a:t>
                      </a: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25" marR="914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" charset="2"/>
                        <a:defRPr kumimoji="1" sz="2400">
                          <a:solidFill>
                            <a:schemeClr val="tx1"/>
                          </a:solidFill>
                          <a:latin typeface="Tahoma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Symbol" charset="2"/>
                        <a:defRPr kumimoji="1" sz="2000">
                          <a:solidFill>
                            <a:schemeClr val="tx1"/>
                          </a:solidFill>
                          <a:latin typeface="Tahoma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Monotype Sorts" charset="2"/>
                        <a:defRPr kumimoji="1">
                          <a:solidFill>
                            <a:schemeClr val="tx1"/>
                          </a:solidFill>
                          <a:latin typeface="Tahoma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600">
                          <a:solidFill>
                            <a:schemeClr val="tx1"/>
                          </a:solidFill>
                          <a:latin typeface="Tahoma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defRPr kumimoji="1" sz="1400">
                          <a:solidFill>
                            <a:schemeClr val="tx1"/>
                          </a:solidFill>
                          <a:latin typeface="Tahoma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1" lang="x-none" altLang="x-none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</a:endParaRPr>
                    </a:p>
                  </a:txBody>
                  <a:tcPr marL="91425" marR="914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14839" name="Text Box 87"/>
          <p:cNvSpPr txBox="1">
            <a:spLocks noChangeArrowheads="1"/>
          </p:cNvSpPr>
          <p:nvPr/>
        </p:nvSpPr>
        <p:spPr bwMode="auto">
          <a:xfrm>
            <a:off x="6781800" y="205740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A</a:t>
            </a:r>
          </a:p>
        </p:txBody>
      </p:sp>
      <p:sp>
        <p:nvSpPr>
          <p:cNvPr id="714840" name="Text Box 88"/>
          <p:cNvSpPr txBox="1">
            <a:spLocks noChangeArrowheads="1"/>
          </p:cNvSpPr>
          <p:nvPr/>
        </p:nvSpPr>
        <p:spPr bwMode="auto">
          <a:xfrm>
            <a:off x="6946900" y="166370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A</a:t>
            </a:r>
          </a:p>
        </p:txBody>
      </p:sp>
      <p:sp>
        <p:nvSpPr>
          <p:cNvPr id="714841" name="Text Box 89"/>
          <p:cNvSpPr txBox="1">
            <a:spLocks noChangeArrowheads="1"/>
          </p:cNvSpPr>
          <p:nvPr/>
        </p:nvSpPr>
        <p:spPr bwMode="auto">
          <a:xfrm>
            <a:off x="6899275" y="2641600"/>
            <a:ext cx="398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foo</a:t>
            </a:r>
          </a:p>
        </p:txBody>
      </p:sp>
      <p:sp>
        <p:nvSpPr>
          <p:cNvPr id="714842" name="Text Box 90"/>
          <p:cNvSpPr txBox="1">
            <a:spLocks noChangeArrowheads="1"/>
          </p:cNvSpPr>
          <p:nvPr/>
        </p:nvSpPr>
        <p:spPr bwMode="auto">
          <a:xfrm>
            <a:off x="7635875" y="2641600"/>
            <a:ext cx="696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method</a:t>
            </a:r>
          </a:p>
        </p:txBody>
      </p:sp>
      <p:sp>
        <p:nvSpPr>
          <p:cNvPr id="714843" name="Text Box 91"/>
          <p:cNvSpPr txBox="1">
            <a:spLocks noChangeArrowheads="1"/>
          </p:cNvSpPr>
          <p:nvPr/>
        </p:nvSpPr>
        <p:spPr bwMode="auto">
          <a:xfrm>
            <a:off x="6921500" y="2857500"/>
            <a:ext cx="403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bar</a:t>
            </a:r>
          </a:p>
        </p:txBody>
      </p:sp>
      <p:sp>
        <p:nvSpPr>
          <p:cNvPr id="714844" name="Text Box 92"/>
          <p:cNvSpPr txBox="1">
            <a:spLocks noChangeArrowheads="1"/>
          </p:cNvSpPr>
          <p:nvPr/>
        </p:nvSpPr>
        <p:spPr bwMode="auto">
          <a:xfrm>
            <a:off x="7635875" y="2857500"/>
            <a:ext cx="69691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method</a:t>
            </a:r>
          </a:p>
        </p:txBody>
      </p:sp>
      <p:cxnSp>
        <p:nvCxnSpPr>
          <p:cNvPr id="714845" name="AutoShape 93"/>
          <p:cNvCxnSpPr>
            <a:cxnSpLocks noChangeShapeType="1"/>
          </p:cNvCxnSpPr>
          <p:nvPr/>
        </p:nvCxnSpPr>
        <p:spPr bwMode="auto">
          <a:xfrm>
            <a:off x="7747000" y="2057400"/>
            <a:ext cx="9525" cy="2190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14846" name="AutoShape 94"/>
          <p:cNvSpPr>
            <a:spLocks noChangeArrowheads="1"/>
          </p:cNvSpPr>
          <p:nvPr/>
        </p:nvSpPr>
        <p:spPr bwMode="auto">
          <a:xfrm>
            <a:off x="4343400" y="4724400"/>
            <a:ext cx="1752600" cy="1371600"/>
          </a:xfrm>
          <a:prstGeom prst="irregularSeal2">
            <a:avLst/>
          </a:prstGeom>
          <a:solidFill>
            <a:srgbClr val="FF33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r>
              <a:rPr lang="en-US" altLang="x-none" sz="1200" b="0">
                <a:latin typeface="Tahoma" charset="0"/>
              </a:rPr>
              <a:t>Undefined</a:t>
            </a:r>
            <a:br>
              <a:rPr lang="en-US" altLang="x-none" sz="1200" b="0">
                <a:latin typeface="Tahoma" charset="0"/>
              </a:rPr>
            </a:br>
            <a:r>
              <a:rPr lang="en-US" altLang="x-none" sz="1200" b="0">
                <a:latin typeface="Tahoma" charset="0"/>
              </a:rPr>
              <a:t> identifier bar()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148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4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900" decel="100000" fill="hold"/>
                                        <p:tgtEl>
                                          <p:spTgt spid="71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4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4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4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900" decel="100000" fill="hold"/>
                                        <p:tgtEl>
                                          <p:spTgt spid="714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14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48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4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4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4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148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148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148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1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48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48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48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148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148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148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714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148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7148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714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1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71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6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7148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4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4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7148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714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14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1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71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9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714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4798" grpId="0"/>
      <p:bldP spid="714839" grpId="0"/>
      <p:bldP spid="714840" grpId="0"/>
      <p:bldP spid="714841" grpId="0"/>
      <p:bldP spid="714842" grpId="0"/>
      <p:bldP spid="714843" grpId="0"/>
      <p:bldP spid="714844" grpId="0"/>
      <p:bldP spid="71484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AE40AAC-6C34-E241-A9E9-49F9BBB323BC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Semantic Analysis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Checking for “correct meaning”</a:t>
            </a:r>
          </a:p>
          <a:p>
            <a:pPr lvl="1"/>
            <a:r>
              <a:rPr lang="en-US" altLang="x-none" dirty="0"/>
              <a:t>Warn about dubious meaning</a:t>
            </a:r>
          </a:p>
          <a:p>
            <a:r>
              <a:rPr lang="en-US" altLang="x-none" dirty="0"/>
              <a:t>Long-distance and deep relations</a:t>
            </a:r>
          </a:p>
          <a:p>
            <a:pPr lvl="1"/>
            <a:r>
              <a:rPr lang="en-US" altLang="x-none" dirty="0" err="1"/>
              <a:t>Lexer</a:t>
            </a:r>
            <a:r>
              <a:rPr lang="en-US" altLang="x-none" dirty="0"/>
              <a:t> and parser are only short-distance</a:t>
            </a:r>
          </a:p>
          <a:p>
            <a:pPr lvl="1">
              <a:buFont typeface="Symbol" charset="2"/>
              <a:buNone/>
            </a:pPr>
            <a:endParaRPr lang="en-US" altLang="x-none" dirty="0"/>
          </a:p>
          <a:p>
            <a:r>
              <a:rPr lang="en-US" altLang="x-none" dirty="0"/>
              <a:t>Implemented </a:t>
            </a:r>
            <a:r>
              <a:rPr lang="en-US" altLang="x-none" dirty="0">
                <a:solidFill>
                  <a:schemeClr val="tx2"/>
                </a:solidFill>
              </a:rPr>
              <a:t>using AST traversals</a:t>
            </a:r>
          </a:p>
          <a:p>
            <a:pPr lvl="1"/>
            <a:endParaRPr lang="en-US" altLang="x-none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8114F31-80FF-864C-925D-A73DDB2B1CF3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30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Passes </a:t>
            </a:r>
          </a:p>
        </p:txBody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en-US" altLang="x-none"/>
          </a:p>
          <a:p>
            <a:r>
              <a:rPr lang="en-US" altLang="x-none"/>
              <a:t>Semantic analysis requires multiple passes</a:t>
            </a:r>
          </a:p>
          <a:p>
            <a:pPr lvl="1"/>
            <a:r>
              <a:rPr lang="en-US" altLang="x-none"/>
              <a:t>probably more than 2</a:t>
            </a:r>
          </a:p>
          <a:p>
            <a:pPr>
              <a:buFont typeface="Wingdings" charset="2"/>
              <a:buNone/>
            </a:pPr>
            <a:endParaRPr lang="en-US" altLang="x-none"/>
          </a:p>
          <a:p>
            <a:r>
              <a:rPr lang="en-US" altLang="x-none"/>
              <a:t>pass 1: build symbol table</a:t>
            </a:r>
          </a:p>
          <a:p>
            <a:r>
              <a:rPr lang="en-US" altLang="x-none"/>
              <a:t>pass 2: do the checking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51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CustomShape 1"/>
          <p:cNvSpPr/>
          <p:nvPr/>
        </p:nvSpPr>
        <p:spPr>
          <a:xfrm>
            <a:off x="7315200" y="6400800"/>
            <a:ext cx="1905120" cy="4572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b">
            <a:normAutofit/>
          </a:bodyPr>
          <a:lstStyle/>
          <a:p>
            <a:pPr algn="r">
              <a:lnSpc>
                <a:spcPct val="100000"/>
              </a:lnSpc>
              <a:spcBef>
                <a:spcPts val="87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fld id="{1D0DAF30-AD23-42CC-851A-B6D2E25D9637}" type="slidenum">
              <a:rPr lang="en-US" sz="1400" b="0" strike="noStrike" spc="-1">
                <a:solidFill>
                  <a:srgbClr val="000000"/>
                </a:solidFill>
                <a:latin typeface="Arial"/>
              </a:rPr>
              <a:t>31</a:t>
            </a:fld>
            <a:endParaRPr lang="it-IT" sz="1400" b="1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6" name="TextShape 2"/>
          <p:cNvSpPr txBox="1"/>
          <p:nvPr/>
        </p:nvSpPr>
        <p:spPr>
          <a:xfrm>
            <a:off x="380880" y="228240"/>
            <a:ext cx="8508960" cy="11430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3800" b="0" strike="noStrike" spc="-1">
                <a:solidFill>
                  <a:srgbClr val="FFCC00"/>
                </a:solidFill>
                <a:latin typeface="Arial Black"/>
              </a:rPr>
              <a:t>Symbol Tables (cont’d)</a:t>
            </a:r>
            <a:endParaRPr lang="it-IT" sz="3800" b="0" strike="noStrike" spc="-1">
              <a:solidFill>
                <a:srgbClr val="FFCC00"/>
              </a:solidFill>
              <a:latin typeface="Arial Black"/>
            </a:endParaRPr>
          </a:p>
        </p:txBody>
      </p:sp>
      <p:sp>
        <p:nvSpPr>
          <p:cNvPr id="567" name="TextShape 3"/>
          <p:cNvSpPr txBox="1"/>
          <p:nvPr/>
        </p:nvSpPr>
        <p:spPr>
          <a:xfrm>
            <a:off x="304920" y="1523880"/>
            <a:ext cx="8534160" cy="5105520"/>
          </a:xfrm>
          <a:prstGeom prst="rect">
            <a:avLst/>
          </a:prstGeom>
          <a:noFill/>
          <a:ln w="0">
            <a:noFill/>
          </a:ln>
        </p:spPr>
        <p:txBody>
          <a:bodyPr>
            <a:normAutofit/>
          </a:bodyPr>
          <a:lstStyle/>
          <a:p>
            <a:pPr marL="342720" indent="-342720">
              <a:lnSpc>
                <a:spcPct val="100000"/>
              </a:lnSpc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class A { </a:t>
            </a:r>
            <a:endParaRPr lang="it-IT" sz="1800" b="0" strike="noStrike" spc="-1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100000"/>
              </a:lnSpc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	foo() {</a:t>
            </a:r>
            <a:endParaRPr lang="it-IT" sz="1800" b="0" strike="noStrike" spc="-1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100000"/>
              </a:lnSpc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		bar();</a:t>
            </a:r>
            <a:endParaRPr lang="it-IT" sz="1800" b="0" strike="noStrike" spc="-1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100000"/>
              </a:lnSpc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	}</a:t>
            </a:r>
            <a:endParaRPr lang="it-IT" sz="1800" b="0" strike="noStrike" spc="-1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100000"/>
              </a:lnSpc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	bar() {</a:t>
            </a:r>
            <a:endParaRPr lang="it-IT" sz="1800" b="0" strike="noStrike" spc="-1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100000"/>
              </a:lnSpc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		…</a:t>
            </a:r>
            <a:endParaRPr lang="it-IT" sz="1800" b="0" strike="noStrike" spc="-1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100000"/>
              </a:lnSpc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	}</a:t>
            </a:r>
            <a:endParaRPr lang="it-IT" sz="1800" b="0" strike="noStrike" spc="-1">
              <a:solidFill>
                <a:srgbClr val="FFFFFF"/>
              </a:solidFill>
              <a:latin typeface="Tahoma"/>
            </a:endParaRPr>
          </a:p>
          <a:p>
            <a:pPr marL="342720" indent="-342720">
              <a:lnSpc>
                <a:spcPct val="100000"/>
              </a:lnSpc>
              <a:spcBef>
                <a:spcPts val="448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}</a:t>
            </a:r>
            <a:endParaRPr lang="it-IT" sz="1800" b="0" strike="noStrike" spc="-1">
              <a:solidFill>
                <a:srgbClr val="FFFFFF"/>
              </a:solidFill>
              <a:latin typeface="Tahoma"/>
            </a:endParaRPr>
          </a:p>
        </p:txBody>
      </p:sp>
      <p:cxnSp>
        <p:nvCxnSpPr>
          <p:cNvPr id="568" name="Line 4"/>
          <p:cNvCxnSpPr/>
          <p:nvPr/>
        </p:nvCxnSpPr>
        <p:spPr>
          <a:xfrm flipH="1">
            <a:off x="3971520" y="3559320"/>
            <a:ext cx="1058040" cy="565200"/>
          </a:xfrm>
          <a:prstGeom prst="straightConnector1">
            <a:avLst/>
          </a:prstGeom>
          <a:ln w="9360">
            <a:solidFill>
              <a:srgbClr val="FFFFFF"/>
            </a:solidFill>
            <a:miter/>
          </a:ln>
        </p:spPr>
      </p:cxnSp>
      <p:cxnSp>
        <p:nvCxnSpPr>
          <p:cNvPr id="569" name="Line 5"/>
          <p:cNvCxnSpPr/>
          <p:nvPr/>
        </p:nvCxnSpPr>
        <p:spPr>
          <a:xfrm>
            <a:off x="5408640" y="3587760"/>
            <a:ext cx="809280" cy="536760"/>
          </a:xfrm>
          <a:prstGeom prst="straightConnector1">
            <a:avLst/>
          </a:prstGeom>
          <a:ln w="9360">
            <a:solidFill>
              <a:srgbClr val="FFFFFF"/>
            </a:solidFill>
            <a:miter/>
          </a:ln>
        </p:spPr>
      </p:cxnSp>
      <p:cxnSp>
        <p:nvCxnSpPr>
          <p:cNvPr id="570" name="Line 6"/>
          <p:cNvCxnSpPr/>
          <p:nvPr/>
        </p:nvCxnSpPr>
        <p:spPr>
          <a:xfrm flipH="1">
            <a:off x="5063760" y="2665440"/>
            <a:ext cx="156240" cy="395640"/>
          </a:xfrm>
          <a:prstGeom prst="straightConnector1">
            <a:avLst/>
          </a:prstGeom>
          <a:ln w="9360">
            <a:solidFill>
              <a:srgbClr val="FFFFFF"/>
            </a:solidFill>
            <a:miter/>
          </a:ln>
        </p:spPr>
      </p:cxnSp>
      <p:sp>
        <p:nvSpPr>
          <p:cNvPr id="571" name="CustomShape 7"/>
          <p:cNvSpPr/>
          <p:nvPr/>
        </p:nvSpPr>
        <p:spPr>
          <a:xfrm>
            <a:off x="4564080" y="2174760"/>
            <a:ext cx="1227240" cy="457200"/>
          </a:xfrm>
          <a:custGeom>
            <a:avLst/>
            <a:gdLst/>
            <a:ahLst/>
            <a:cxnLst/>
            <a:rect l="0" t="0" r="r" b="b"/>
            <a:pathLst>
              <a:path w="3411" h="1272">
                <a:moveTo>
                  <a:pt x="211" y="0"/>
                </a:moveTo>
                <a:lnTo>
                  <a:pt x="212" y="0"/>
                </a:lnTo>
                <a:cubicBezTo>
                  <a:pt x="175" y="0"/>
                  <a:pt x="138" y="10"/>
                  <a:pt x="106" y="28"/>
                </a:cubicBezTo>
                <a:cubicBezTo>
                  <a:pt x="74" y="47"/>
                  <a:pt x="47" y="74"/>
                  <a:pt x="28" y="106"/>
                </a:cubicBezTo>
                <a:cubicBezTo>
                  <a:pt x="10" y="138"/>
                  <a:pt x="0" y="175"/>
                  <a:pt x="0" y="212"/>
                </a:cubicBezTo>
                <a:lnTo>
                  <a:pt x="0" y="1059"/>
                </a:lnTo>
                <a:lnTo>
                  <a:pt x="0" y="1059"/>
                </a:lnTo>
                <a:cubicBezTo>
                  <a:pt x="0" y="1096"/>
                  <a:pt x="10" y="1133"/>
                  <a:pt x="28" y="1165"/>
                </a:cubicBezTo>
                <a:cubicBezTo>
                  <a:pt x="47" y="1197"/>
                  <a:pt x="74" y="1224"/>
                  <a:pt x="106" y="1243"/>
                </a:cubicBezTo>
                <a:cubicBezTo>
                  <a:pt x="138" y="1261"/>
                  <a:pt x="175" y="1271"/>
                  <a:pt x="212" y="1271"/>
                </a:cubicBezTo>
                <a:lnTo>
                  <a:pt x="3198" y="1271"/>
                </a:lnTo>
                <a:lnTo>
                  <a:pt x="3198" y="1271"/>
                </a:lnTo>
                <a:cubicBezTo>
                  <a:pt x="3235" y="1271"/>
                  <a:pt x="3272" y="1261"/>
                  <a:pt x="3304" y="1243"/>
                </a:cubicBezTo>
                <a:cubicBezTo>
                  <a:pt x="3336" y="1224"/>
                  <a:pt x="3363" y="1197"/>
                  <a:pt x="3382" y="1165"/>
                </a:cubicBezTo>
                <a:cubicBezTo>
                  <a:pt x="3400" y="1133"/>
                  <a:pt x="3410" y="1096"/>
                  <a:pt x="3410" y="1059"/>
                </a:cubicBezTo>
                <a:lnTo>
                  <a:pt x="3410" y="211"/>
                </a:lnTo>
                <a:lnTo>
                  <a:pt x="3410" y="212"/>
                </a:lnTo>
                <a:lnTo>
                  <a:pt x="3410" y="212"/>
                </a:lnTo>
                <a:cubicBezTo>
                  <a:pt x="3410" y="175"/>
                  <a:pt x="3400" y="138"/>
                  <a:pt x="3382" y="106"/>
                </a:cubicBezTo>
                <a:cubicBezTo>
                  <a:pt x="3363" y="74"/>
                  <a:pt x="3336" y="47"/>
                  <a:pt x="3304" y="28"/>
                </a:cubicBezTo>
                <a:cubicBezTo>
                  <a:pt x="3272" y="10"/>
                  <a:pt x="3235" y="0"/>
                  <a:pt x="3198" y="0"/>
                </a:cubicBezTo>
                <a:lnTo>
                  <a:pt x="211" y="0"/>
                </a:lnTo>
              </a:path>
            </a:pathLst>
          </a:custGeom>
          <a:solidFill>
            <a:srgbClr val="0066FF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it-IT"/>
          </a:p>
        </p:txBody>
      </p:sp>
      <p:sp>
        <p:nvSpPr>
          <p:cNvPr id="572" name="CustomShape 8"/>
          <p:cNvSpPr/>
          <p:nvPr/>
        </p:nvSpPr>
        <p:spPr>
          <a:xfrm>
            <a:off x="4624200" y="2128680"/>
            <a:ext cx="747720" cy="27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Tahoma"/>
              </a:rPr>
              <a:t>Program</a:t>
            </a:r>
            <a:endParaRPr lang="it-IT" sz="1200" b="1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3" name="Line 9"/>
          <p:cNvSpPr/>
          <p:nvPr/>
        </p:nvSpPr>
        <p:spPr>
          <a:xfrm flipV="1">
            <a:off x="4564080" y="2362320"/>
            <a:ext cx="1227240" cy="2880"/>
          </a:xfrm>
          <a:prstGeom prst="line">
            <a:avLst/>
          </a:prstGeom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it-IT"/>
          </a:p>
        </p:txBody>
      </p:sp>
      <p:sp>
        <p:nvSpPr>
          <p:cNvPr id="574" name="CustomShape 10"/>
          <p:cNvSpPr/>
          <p:nvPr/>
        </p:nvSpPr>
        <p:spPr>
          <a:xfrm>
            <a:off x="5181480" y="2589120"/>
            <a:ext cx="76320" cy="76320"/>
          </a:xfrm>
          <a:prstGeom prst="ellipse">
            <a:avLst/>
          </a:prstGeom>
          <a:solidFill>
            <a:srgbClr val="FF3300"/>
          </a:solidFill>
          <a:ln w="9360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it-IT"/>
          </a:p>
        </p:txBody>
      </p:sp>
      <p:cxnSp>
        <p:nvCxnSpPr>
          <p:cNvPr id="575" name="Line 11"/>
          <p:cNvCxnSpPr>
            <a:endCxn id="571" idx="0"/>
          </p:cNvCxnSpPr>
          <p:nvPr/>
        </p:nvCxnSpPr>
        <p:spPr>
          <a:xfrm>
            <a:off x="5172120" y="1800360"/>
            <a:ext cx="5760" cy="374760"/>
          </a:xfrm>
          <a:prstGeom prst="straightConnector1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</p:cxnSp>
      <p:sp>
        <p:nvSpPr>
          <p:cNvPr id="576" name="CustomShape 12"/>
          <p:cNvSpPr/>
          <p:nvPr/>
        </p:nvSpPr>
        <p:spPr>
          <a:xfrm>
            <a:off x="4898880" y="1523880"/>
            <a:ext cx="546480" cy="276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Courier New"/>
                <a:ea typeface="Courier New"/>
              </a:rPr>
              <a:t>root</a:t>
            </a:r>
            <a:endParaRPr lang="it-IT" sz="1200" b="1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577" name="Line 13"/>
          <p:cNvCxnSpPr>
            <a:stCxn id="571" idx="1"/>
          </p:cNvCxnSpPr>
          <p:nvPr/>
        </p:nvCxnSpPr>
        <p:spPr>
          <a:xfrm>
            <a:off x="4564080" y="2403360"/>
            <a:ext cx="500040" cy="657720"/>
          </a:xfrm>
          <a:prstGeom prst="curvedConnector3">
            <a:avLst/>
          </a:prstGeom>
          <a:ln w="9360">
            <a:solidFill>
              <a:srgbClr val="FF3300"/>
            </a:solidFill>
            <a:miter/>
            <a:tailEnd type="triangle" w="med" len="med"/>
          </a:ln>
        </p:spPr>
      </p:cxnSp>
      <p:cxnSp>
        <p:nvCxnSpPr>
          <p:cNvPr id="578" name="Line 14"/>
          <p:cNvCxnSpPr/>
          <p:nvPr/>
        </p:nvCxnSpPr>
        <p:spPr>
          <a:xfrm flipH="1">
            <a:off x="3581280" y="3335400"/>
            <a:ext cx="1162440" cy="1165680"/>
          </a:xfrm>
          <a:prstGeom prst="curvedConnector3">
            <a:avLst/>
          </a:prstGeom>
          <a:ln w="9360">
            <a:solidFill>
              <a:srgbClr val="FF3300"/>
            </a:solidFill>
            <a:miter/>
            <a:tailEnd type="triangle" w="med" len="med"/>
          </a:ln>
        </p:spPr>
      </p:cxnSp>
      <p:cxnSp>
        <p:nvCxnSpPr>
          <p:cNvPr id="579" name="Line 15"/>
          <p:cNvCxnSpPr/>
          <p:nvPr/>
        </p:nvCxnSpPr>
        <p:spPr>
          <a:xfrm flipV="1">
            <a:off x="4213800" y="3564000"/>
            <a:ext cx="1031400" cy="1032480"/>
          </a:xfrm>
          <a:prstGeom prst="curvedConnector3">
            <a:avLst/>
          </a:prstGeom>
          <a:ln w="9360">
            <a:solidFill>
              <a:srgbClr val="00FF00"/>
            </a:solidFill>
            <a:miter/>
            <a:tailEnd type="triangle" w="med" len="med"/>
          </a:ln>
        </p:spPr>
      </p:cxnSp>
      <p:cxnSp>
        <p:nvCxnSpPr>
          <p:cNvPr id="580" name="Line 16"/>
          <p:cNvCxnSpPr>
            <a:endCxn id="571" idx="3"/>
          </p:cNvCxnSpPr>
          <p:nvPr/>
        </p:nvCxnSpPr>
        <p:spPr>
          <a:xfrm flipV="1">
            <a:off x="5753880" y="2403360"/>
            <a:ext cx="37800" cy="892800"/>
          </a:xfrm>
          <a:prstGeom prst="curvedConnector3">
            <a:avLst/>
          </a:prstGeom>
          <a:ln w="9360">
            <a:solidFill>
              <a:srgbClr val="00FF00"/>
            </a:solidFill>
            <a:miter/>
            <a:tailEnd type="triangle" w="med" len="med"/>
          </a:ln>
        </p:spPr>
      </p:cxnSp>
      <p:cxnSp>
        <p:nvCxnSpPr>
          <p:cNvPr id="581" name="Line 17"/>
          <p:cNvCxnSpPr/>
          <p:nvPr/>
        </p:nvCxnSpPr>
        <p:spPr>
          <a:xfrm>
            <a:off x="5381640" y="3598920"/>
            <a:ext cx="417960" cy="911880"/>
          </a:xfrm>
          <a:prstGeom prst="curvedConnector3">
            <a:avLst/>
          </a:prstGeom>
          <a:ln w="9360">
            <a:solidFill>
              <a:srgbClr val="FF3300"/>
            </a:solidFill>
            <a:miter/>
            <a:tailEnd type="triangle" w="med" len="med"/>
          </a:ln>
        </p:spPr>
      </p:cxnSp>
      <p:cxnSp>
        <p:nvCxnSpPr>
          <p:cNvPr id="582" name="Line 18"/>
          <p:cNvCxnSpPr/>
          <p:nvPr/>
        </p:nvCxnSpPr>
        <p:spPr>
          <a:xfrm flipH="1" flipV="1">
            <a:off x="5746680" y="3335400"/>
            <a:ext cx="1263960" cy="1175400"/>
          </a:xfrm>
          <a:prstGeom prst="curvedConnector3">
            <a:avLst/>
          </a:prstGeom>
          <a:ln w="9360">
            <a:solidFill>
              <a:srgbClr val="00FF00"/>
            </a:solidFill>
            <a:miter/>
            <a:tailEnd type="triangle" w="med" len="med"/>
          </a:ln>
        </p:spPr>
      </p:cxnSp>
      <p:cxnSp>
        <p:nvCxnSpPr>
          <p:cNvPr id="583" name="Line 19"/>
          <p:cNvCxnSpPr/>
          <p:nvPr/>
        </p:nvCxnSpPr>
        <p:spPr>
          <a:xfrm flipV="1">
            <a:off x="5533560" y="1447200"/>
            <a:ext cx="2520" cy="432360"/>
          </a:xfrm>
          <a:prstGeom prst="straightConnector1">
            <a:avLst/>
          </a:prstGeom>
          <a:ln w="9360">
            <a:solidFill>
              <a:srgbClr val="00FF00"/>
            </a:solidFill>
            <a:miter/>
            <a:tailEnd type="triangle" w="med" len="med"/>
          </a:ln>
        </p:spPr>
      </p:cxnSp>
      <p:cxnSp>
        <p:nvCxnSpPr>
          <p:cNvPr id="584" name="Line 20"/>
          <p:cNvCxnSpPr/>
          <p:nvPr/>
        </p:nvCxnSpPr>
        <p:spPr>
          <a:xfrm>
            <a:off x="4800240" y="1486080"/>
            <a:ext cx="1080" cy="457920"/>
          </a:xfrm>
          <a:prstGeom prst="straightConnector1">
            <a:avLst/>
          </a:prstGeom>
          <a:ln w="9360">
            <a:solidFill>
              <a:srgbClr val="FF3300"/>
            </a:solidFill>
            <a:miter/>
            <a:tailEnd type="triangle" w="med" len="med"/>
          </a:ln>
        </p:spPr>
      </p:cxnSp>
      <p:grpSp>
        <p:nvGrpSpPr>
          <p:cNvPr id="585" name="Group 21"/>
          <p:cNvGrpSpPr/>
          <p:nvPr/>
        </p:nvGrpSpPr>
        <p:grpSpPr>
          <a:xfrm>
            <a:off x="4743360" y="3060720"/>
            <a:ext cx="1011240" cy="538200"/>
            <a:chOff x="4743360" y="3060720"/>
            <a:chExt cx="1011240" cy="538200"/>
          </a:xfrm>
        </p:grpSpPr>
        <p:sp>
          <p:nvSpPr>
            <p:cNvPr id="586" name="CustomShape 22"/>
            <p:cNvSpPr/>
            <p:nvPr/>
          </p:nvSpPr>
          <p:spPr>
            <a:xfrm>
              <a:off x="4743360" y="3106800"/>
              <a:ext cx="1003320" cy="457200"/>
            </a:xfrm>
            <a:custGeom>
              <a:avLst/>
              <a:gdLst/>
              <a:ahLst/>
              <a:cxnLst/>
              <a:rect l="0" t="0" r="r" b="b"/>
              <a:pathLst>
                <a:path w="2789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2576" y="1271"/>
                  </a:lnTo>
                  <a:lnTo>
                    <a:pt x="2576" y="1271"/>
                  </a:lnTo>
                  <a:cubicBezTo>
                    <a:pt x="2613" y="1271"/>
                    <a:pt x="2650" y="1261"/>
                    <a:pt x="2682" y="1243"/>
                  </a:cubicBezTo>
                  <a:cubicBezTo>
                    <a:pt x="2714" y="1224"/>
                    <a:pt x="2741" y="1197"/>
                    <a:pt x="2760" y="1165"/>
                  </a:cubicBezTo>
                  <a:cubicBezTo>
                    <a:pt x="2778" y="1133"/>
                    <a:pt x="2788" y="1096"/>
                    <a:pt x="2788" y="1059"/>
                  </a:cubicBezTo>
                  <a:lnTo>
                    <a:pt x="2787" y="211"/>
                  </a:lnTo>
                  <a:lnTo>
                    <a:pt x="2788" y="212"/>
                  </a:lnTo>
                  <a:lnTo>
                    <a:pt x="2788" y="212"/>
                  </a:lnTo>
                  <a:cubicBezTo>
                    <a:pt x="2788" y="175"/>
                    <a:pt x="2778" y="138"/>
                    <a:pt x="2760" y="106"/>
                  </a:cubicBezTo>
                  <a:cubicBezTo>
                    <a:pt x="2741" y="74"/>
                    <a:pt x="2714" y="47"/>
                    <a:pt x="2682" y="28"/>
                  </a:cubicBezTo>
                  <a:cubicBezTo>
                    <a:pt x="2650" y="10"/>
                    <a:pt x="2613" y="0"/>
                    <a:pt x="2576" y="0"/>
                  </a:cubicBezTo>
                  <a:lnTo>
                    <a:pt x="211" y="0"/>
                  </a:lnTo>
                </a:path>
              </a:pathLst>
            </a:custGeom>
            <a:solidFill>
              <a:srgbClr val="0066FF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it-IT"/>
            </a:p>
          </p:txBody>
        </p:sp>
        <p:sp>
          <p:nvSpPr>
            <p:cNvPr id="587" name="CustomShape 23"/>
            <p:cNvSpPr/>
            <p:nvPr/>
          </p:nvSpPr>
          <p:spPr>
            <a:xfrm>
              <a:off x="4802040" y="3060720"/>
              <a:ext cx="523800" cy="276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Tahoma"/>
                </a:rPr>
                <a:t>Class</a:t>
              </a:r>
              <a:endParaRPr lang="it-IT" sz="1200" b="1" strike="noStrike" spc="-1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588" name="Line 24"/>
            <p:cNvSpPr/>
            <p:nvPr/>
          </p:nvSpPr>
          <p:spPr>
            <a:xfrm flipV="1">
              <a:off x="4743360" y="3295800"/>
              <a:ext cx="1011240" cy="144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it-IT"/>
            </a:p>
          </p:txBody>
        </p:sp>
        <p:sp>
          <p:nvSpPr>
            <p:cNvPr id="589" name="CustomShape 25"/>
            <p:cNvSpPr/>
            <p:nvPr/>
          </p:nvSpPr>
          <p:spPr>
            <a:xfrm>
              <a:off x="4952880" y="3521160"/>
              <a:ext cx="76320" cy="76320"/>
            </a:xfrm>
            <a:prstGeom prst="ellipse">
              <a:avLst/>
            </a:prstGeom>
            <a:solidFill>
              <a:srgbClr val="FF330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it-IT"/>
            </a:p>
          </p:txBody>
        </p:sp>
        <p:sp>
          <p:nvSpPr>
            <p:cNvPr id="590" name="CustomShape 26"/>
            <p:cNvSpPr/>
            <p:nvPr/>
          </p:nvSpPr>
          <p:spPr>
            <a:xfrm>
              <a:off x="5343480" y="3522600"/>
              <a:ext cx="76320" cy="76320"/>
            </a:xfrm>
            <a:prstGeom prst="ellipse">
              <a:avLst/>
            </a:prstGeom>
            <a:solidFill>
              <a:srgbClr val="FF3300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it-IT"/>
            </a:p>
          </p:txBody>
        </p:sp>
        <p:sp>
          <p:nvSpPr>
            <p:cNvPr id="591" name="CustomShape 27"/>
            <p:cNvSpPr/>
            <p:nvPr/>
          </p:nvSpPr>
          <p:spPr>
            <a:xfrm>
              <a:off x="4772520" y="3292560"/>
              <a:ext cx="502200" cy="276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Tahoma"/>
                </a:rPr>
                <a:t>id=A</a:t>
              </a:r>
              <a:endParaRPr lang="it-IT" sz="1200" b="1" strike="noStrike" spc="-1">
                <a:solidFill>
                  <a:srgbClr val="FFFFFF"/>
                </a:solidFill>
                <a:latin typeface="Times New Roman"/>
              </a:endParaRPr>
            </a:p>
          </p:txBody>
        </p:sp>
      </p:grpSp>
      <p:grpSp>
        <p:nvGrpSpPr>
          <p:cNvPr id="592" name="Group 28"/>
          <p:cNvGrpSpPr/>
          <p:nvPr/>
        </p:nvGrpSpPr>
        <p:grpSpPr>
          <a:xfrm>
            <a:off x="3581280" y="4124160"/>
            <a:ext cx="1143000" cy="707760"/>
            <a:chOff x="3581280" y="4124160"/>
            <a:chExt cx="1143000" cy="707760"/>
          </a:xfrm>
        </p:grpSpPr>
        <p:sp>
          <p:nvSpPr>
            <p:cNvPr id="593" name="CustomShape 29"/>
            <p:cNvSpPr/>
            <p:nvPr/>
          </p:nvSpPr>
          <p:spPr>
            <a:xfrm>
              <a:off x="3581280" y="4169880"/>
              <a:ext cx="1143000" cy="662040"/>
            </a:xfrm>
            <a:custGeom>
              <a:avLst/>
              <a:gdLst/>
              <a:ahLst/>
              <a:cxnLst/>
              <a:rect l="0" t="0" r="r" b="b"/>
              <a:pathLst>
                <a:path w="3177" h="1841">
                  <a:moveTo>
                    <a:pt x="306" y="0"/>
                  </a:moveTo>
                  <a:lnTo>
                    <a:pt x="307" y="0"/>
                  </a:lnTo>
                  <a:cubicBezTo>
                    <a:pt x="253" y="0"/>
                    <a:pt x="200" y="14"/>
                    <a:pt x="153" y="41"/>
                  </a:cubicBezTo>
                  <a:cubicBezTo>
                    <a:pt x="107" y="68"/>
                    <a:pt x="68" y="107"/>
                    <a:pt x="41" y="153"/>
                  </a:cubicBezTo>
                  <a:cubicBezTo>
                    <a:pt x="14" y="200"/>
                    <a:pt x="0" y="253"/>
                    <a:pt x="0" y="307"/>
                  </a:cubicBezTo>
                  <a:lnTo>
                    <a:pt x="0" y="1533"/>
                  </a:lnTo>
                  <a:lnTo>
                    <a:pt x="0" y="1533"/>
                  </a:lnTo>
                  <a:cubicBezTo>
                    <a:pt x="0" y="1587"/>
                    <a:pt x="14" y="1640"/>
                    <a:pt x="41" y="1687"/>
                  </a:cubicBezTo>
                  <a:cubicBezTo>
                    <a:pt x="68" y="1733"/>
                    <a:pt x="107" y="1772"/>
                    <a:pt x="153" y="1799"/>
                  </a:cubicBezTo>
                  <a:cubicBezTo>
                    <a:pt x="200" y="1826"/>
                    <a:pt x="253" y="1840"/>
                    <a:pt x="307" y="1840"/>
                  </a:cubicBezTo>
                  <a:lnTo>
                    <a:pt x="2869" y="1840"/>
                  </a:lnTo>
                  <a:lnTo>
                    <a:pt x="2869" y="1840"/>
                  </a:lnTo>
                  <a:cubicBezTo>
                    <a:pt x="2923" y="1840"/>
                    <a:pt x="2976" y="1826"/>
                    <a:pt x="3023" y="1799"/>
                  </a:cubicBezTo>
                  <a:cubicBezTo>
                    <a:pt x="3069" y="1772"/>
                    <a:pt x="3108" y="1733"/>
                    <a:pt x="3135" y="1687"/>
                  </a:cubicBezTo>
                  <a:cubicBezTo>
                    <a:pt x="3162" y="1640"/>
                    <a:pt x="3176" y="1587"/>
                    <a:pt x="3176" y="1533"/>
                  </a:cubicBezTo>
                  <a:lnTo>
                    <a:pt x="3176" y="306"/>
                  </a:lnTo>
                  <a:lnTo>
                    <a:pt x="3176" y="307"/>
                  </a:lnTo>
                  <a:lnTo>
                    <a:pt x="3176" y="307"/>
                  </a:lnTo>
                  <a:cubicBezTo>
                    <a:pt x="3176" y="253"/>
                    <a:pt x="3162" y="200"/>
                    <a:pt x="3135" y="153"/>
                  </a:cubicBezTo>
                  <a:cubicBezTo>
                    <a:pt x="3108" y="107"/>
                    <a:pt x="3069" y="68"/>
                    <a:pt x="3023" y="41"/>
                  </a:cubicBezTo>
                  <a:cubicBezTo>
                    <a:pt x="2976" y="14"/>
                    <a:pt x="2923" y="0"/>
                    <a:pt x="2869" y="0"/>
                  </a:cubicBezTo>
                  <a:lnTo>
                    <a:pt x="306" y="0"/>
                  </a:lnTo>
                </a:path>
              </a:pathLst>
            </a:custGeom>
            <a:solidFill>
              <a:srgbClr val="0066FF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it-IT"/>
            </a:p>
          </p:txBody>
        </p:sp>
        <p:sp>
          <p:nvSpPr>
            <p:cNvPr id="594" name="CustomShape 30"/>
            <p:cNvSpPr/>
            <p:nvPr/>
          </p:nvSpPr>
          <p:spPr>
            <a:xfrm>
              <a:off x="3631320" y="4124160"/>
              <a:ext cx="680760" cy="276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Tahoma"/>
                </a:rPr>
                <a:t>Method</a:t>
              </a:r>
              <a:endParaRPr lang="it-IT" sz="1200" b="1" strike="noStrike" spc="-1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595" name="Line 31"/>
            <p:cNvSpPr/>
            <p:nvPr/>
          </p:nvSpPr>
          <p:spPr>
            <a:xfrm>
              <a:off x="3581280" y="4360680"/>
              <a:ext cx="1143000" cy="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it-IT"/>
            </a:p>
          </p:txBody>
        </p:sp>
        <p:sp>
          <p:nvSpPr>
            <p:cNvPr id="596" name="CustomShape 32"/>
            <p:cNvSpPr/>
            <p:nvPr/>
          </p:nvSpPr>
          <p:spPr>
            <a:xfrm>
              <a:off x="3589560" y="4366800"/>
              <a:ext cx="624240" cy="459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Tahoma"/>
                </a:rPr>
                <a:t>id=foo</a:t>
              </a:r>
              <a:endParaRPr lang="it-IT" sz="1200" b="1" strike="noStrike" spc="-1">
                <a:solidFill>
                  <a:srgbClr val="FFFFFF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it-IT" sz="1200" b="1" strike="noStrike" spc="-1">
                <a:solidFill>
                  <a:srgbClr val="FFFFFF"/>
                </a:solidFill>
                <a:latin typeface="Times New Roman"/>
              </a:endParaRPr>
            </a:p>
          </p:txBody>
        </p:sp>
      </p:grpSp>
      <p:grpSp>
        <p:nvGrpSpPr>
          <p:cNvPr id="597" name="Group 33"/>
          <p:cNvGrpSpPr/>
          <p:nvPr/>
        </p:nvGrpSpPr>
        <p:grpSpPr>
          <a:xfrm>
            <a:off x="5799240" y="4124160"/>
            <a:ext cx="1211040" cy="709560"/>
            <a:chOff x="5799240" y="4124160"/>
            <a:chExt cx="1211040" cy="709560"/>
          </a:xfrm>
        </p:grpSpPr>
        <p:sp>
          <p:nvSpPr>
            <p:cNvPr id="598" name="CustomShape 34"/>
            <p:cNvSpPr/>
            <p:nvPr/>
          </p:nvSpPr>
          <p:spPr>
            <a:xfrm>
              <a:off x="5799240" y="4188960"/>
              <a:ext cx="1211040" cy="642960"/>
            </a:xfrm>
            <a:custGeom>
              <a:avLst/>
              <a:gdLst/>
              <a:ahLst/>
              <a:cxnLst/>
              <a:rect l="0" t="0" r="r" b="b"/>
              <a:pathLst>
                <a:path w="3366" h="1788">
                  <a:moveTo>
                    <a:pt x="297" y="0"/>
                  </a:moveTo>
                  <a:lnTo>
                    <a:pt x="298" y="0"/>
                  </a:lnTo>
                  <a:cubicBezTo>
                    <a:pt x="246" y="0"/>
                    <a:pt x="194" y="14"/>
                    <a:pt x="149" y="40"/>
                  </a:cubicBezTo>
                  <a:cubicBezTo>
                    <a:pt x="104" y="66"/>
                    <a:pt x="66" y="104"/>
                    <a:pt x="40" y="149"/>
                  </a:cubicBezTo>
                  <a:cubicBezTo>
                    <a:pt x="14" y="194"/>
                    <a:pt x="0" y="246"/>
                    <a:pt x="0" y="298"/>
                  </a:cubicBezTo>
                  <a:lnTo>
                    <a:pt x="0" y="1489"/>
                  </a:lnTo>
                  <a:lnTo>
                    <a:pt x="0" y="1489"/>
                  </a:lnTo>
                  <a:cubicBezTo>
                    <a:pt x="0" y="1541"/>
                    <a:pt x="14" y="1593"/>
                    <a:pt x="40" y="1638"/>
                  </a:cubicBezTo>
                  <a:cubicBezTo>
                    <a:pt x="66" y="1683"/>
                    <a:pt x="104" y="1721"/>
                    <a:pt x="149" y="1747"/>
                  </a:cubicBezTo>
                  <a:cubicBezTo>
                    <a:pt x="194" y="1773"/>
                    <a:pt x="246" y="1787"/>
                    <a:pt x="298" y="1787"/>
                  </a:cubicBezTo>
                  <a:lnTo>
                    <a:pt x="3067" y="1786"/>
                  </a:lnTo>
                  <a:lnTo>
                    <a:pt x="3067" y="1787"/>
                  </a:lnTo>
                  <a:cubicBezTo>
                    <a:pt x="3119" y="1787"/>
                    <a:pt x="3171" y="1773"/>
                    <a:pt x="3216" y="1747"/>
                  </a:cubicBezTo>
                  <a:cubicBezTo>
                    <a:pt x="3261" y="1721"/>
                    <a:pt x="3299" y="1683"/>
                    <a:pt x="3325" y="1638"/>
                  </a:cubicBezTo>
                  <a:cubicBezTo>
                    <a:pt x="3351" y="1593"/>
                    <a:pt x="3365" y="1541"/>
                    <a:pt x="3365" y="1489"/>
                  </a:cubicBezTo>
                  <a:lnTo>
                    <a:pt x="3364" y="297"/>
                  </a:lnTo>
                  <a:lnTo>
                    <a:pt x="3365" y="298"/>
                  </a:lnTo>
                  <a:lnTo>
                    <a:pt x="3365" y="298"/>
                  </a:lnTo>
                  <a:cubicBezTo>
                    <a:pt x="3365" y="246"/>
                    <a:pt x="3351" y="194"/>
                    <a:pt x="3325" y="149"/>
                  </a:cubicBezTo>
                  <a:cubicBezTo>
                    <a:pt x="3299" y="104"/>
                    <a:pt x="3261" y="66"/>
                    <a:pt x="3216" y="40"/>
                  </a:cubicBezTo>
                  <a:cubicBezTo>
                    <a:pt x="3171" y="14"/>
                    <a:pt x="3119" y="0"/>
                    <a:pt x="3067" y="0"/>
                  </a:cubicBezTo>
                  <a:lnTo>
                    <a:pt x="297" y="0"/>
                  </a:lnTo>
                </a:path>
              </a:pathLst>
            </a:custGeom>
            <a:solidFill>
              <a:srgbClr val="0066FF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it-IT"/>
            </a:p>
          </p:txBody>
        </p:sp>
        <p:sp>
          <p:nvSpPr>
            <p:cNvPr id="599" name="CustomShape 35"/>
            <p:cNvSpPr/>
            <p:nvPr/>
          </p:nvSpPr>
          <p:spPr>
            <a:xfrm>
              <a:off x="5877360" y="4124160"/>
              <a:ext cx="680760" cy="276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Tahoma"/>
                </a:rPr>
                <a:t>Method</a:t>
              </a:r>
              <a:endParaRPr lang="it-IT" sz="1200" b="1" strike="noStrike" spc="-1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600" name="Line 36"/>
            <p:cNvSpPr/>
            <p:nvPr/>
          </p:nvSpPr>
          <p:spPr>
            <a:xfrm>
              <a:off x="5799240" y="4371840"/>
              <a:ext cx="1211040" cy="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it-IT"/>
            </a:p>
          </p:txBody>
        </p:sp>
        <p:sp>
          <p:nvSpPr>
            <p:cNvPr id="601" name="CustomShape 37"/>
            <p:cNvSpPr/>
            <p:nvPr/>
          </p:nvSpPr>
          <p:spPr>
            <a:xfrm>
              <a:off x="5869080" y="4374720"/>
              <a:ext cx="628920" cy="45900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Tahoma"/>
                </a:rPr>
                <a:t>id=bar</a:t>
              </a:r>
              <a:endParaRPr lang="it-IT" sz="1200" b="1" strike="noStrike" spc="-1">
                <a:solidFill>
                  <a:srgbClr val="FFFFFF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it-IT" sz="1200" b="1" strike="noStrike" spc="-1">
                <a:solidFill>
                  <a:srgbClr val="FFFFFF"/>
                </a:solidFill>
                <a:latin typeface="Times New Roman"/>
              </a:endParaRPr>
            </a:p>
          </p:txBody>
        </p:sp>
      </p:grpSp>
      <p:grpSp>
        <p:nvGrpSpPr>
          <p:cNvPr id="602" name="Group 38"/>
          <p:cNvGrpSpPr/>
          <p:nvPr/>
        </p:nvGrpSpPr>
        <p:grpSpPr>
          <a:xfrm>
            <a:off x="3632040" y="5270400"/>
            <a:ext cx="1015920" cy="522720"/>
            <a:chOff x="3632040" y="5270400"/>
            <a:chExt cx="1015920" cy="522720"/>
          </a:xfrm>
        </p:grpSpPr>
        <p:sp>
          <p:nvSpPr>
            <p:cNvPr id="603" name="CustomShape 39"/>
            <p:cNvSpPr/>
            <p:nvPr/>
          </p:nvSpPr>
          <p:spPr>
            <a:xfrm>
              <a:off x="3632040" y="5316480"/>
              <a:ext cx="1015920" cy="457200"/>
            </a:xfrm>
            <a:custGeom>
              <a:avLst/>
              <a:gdLst/>
              <a:ahLst/>
              <a:cxnLst/>
              <a:rect l="0" t="0" r="r" b="b"/>
              <a:pathLst>
                <a:path w="2824" h="1272">
                  <a:moveTo>
                    <a:pt x="211" y="0"/>
                  </a:moveTo>
                  <a:lnTo>
                    <a:pt x="212" y="0"/>
                  </a:lnTo>
                  <a:cubicBezTo>
                    <a:pt x="175" y="0"/>
                    <a:pt x="138" y="10"/>
                    <a:pt x="106" y="28"/>
                  </a:cubicBezTo>
                  <a:cubicBezTo>
                    <a:pt x="74" y="47"/>
                    <a:pt x="47" y="74"/>
                    <a:pt x="28" y="106"/>
                  </a:cubicBezTo>
                  <a:cubicBezTo>
                    <a:pt x="10" y="138"/>
                    <a:pt x="0" y="175"/>
                    <a:pt x="0" y="212"/>
                  </a:cubicBezTo>
                  <a:lnTo>
                    <a:pt x="0" y="1059"/>
                  </a:lnTo>
                  <a:lnTo>
                    <a:pt x="0" y="1059"/>
                  </a:lnTo>
                  <a:cubicBezTo>
                    <a:pt x="0" y="1096"/>
                    <a:pt x="10" y="1133"/>
                    <a:pt x="28" y="1165"/>
                  </a:cubicBezTo>
                  <a:cubicBezTo>
                    <a:pt x="47" y="1197"/>
                    <a:pt x="74" y="1224"/>
                    <a:pt x="106" y="1243"/>
                  </a:cubicBezTo>
                  <a:cubicBezTo>
                    <a:pt x="138" y="1261"/>
                    <a:pt x="175" y="1271"/>
                    <a:pt x="212" y="1271"/>
                  </a:cubicBezTo>
                  <a:lnTo>
                    <a:pt x="2611" y="1271"/>
                  </a:lnTo>
                  <a:lnTo>
                    <a:pt x="2611" y="1271"/>
                  </a:lnTo>
                  <a:cubicBezTo>
                    <a:pt x="2648" y="1271"/>
                    <a:pt x="2685" y="1261"/>
                    <a:pt x="2717" y="1243"/>
                  </a:cubicBezTo>
                  <a:cubicBezTo>
                    <a:pt x="2749" y="1224"/>
                    <a:pt x="2776" y="1197"/>
                    <a:pt x="2795" y="1165"/>
                  </a:cubicBezTo>
                  <a:cubicBezTo>
                    <a:pt x="2813" y="1133"/>
                    <a:pt x="2823" y="1096"/>
                    <a:pt x="2823" y="1059"/>
                  </a:cubicBezTo>
                  <a:lnTo>
                    <a:pt x="2823" y="211"/>
                  </a:lnTo>
                  <a:lnTo>
                    <a:pt x="2823" y="212"/>
                  </a:lnTo>
                  <a:lnTo>
                    <a:pt x="2823" y="212"/>
                  </a:lnTo>
                  <a:cubicBezTo>
                    <a:pt x="2823" y="175"/>
                    <a:pt x="2813" y="138"/>
                    <a:pt x="2795" y="106"/>
                  </a:cubicBezTo>
                  <a:cubicBezTo>
                    <a:pt x="2776" y="74"/>
                    <a:pt x="2749" y="47"/>
                    <a:pt x="2717" y="28"/>
                  </a:cubicBezTo>
                  <a:cubicBezTo>
                    <a:pt x="2685" y="10"/>
                    <a:pt x="2648" y="0"/>
                    <a:pt x="2611" y="0"/>
                  </a:cubicBezTo>
                  <a:lnTo>
                    <a:pt x="211" y="0"/>
                  </a:lnTo>
                </a:path>
              </a:pathLst>
            </a:custGeom>
            <a:solidFill>
              <a:srgbClr val="0066FF"/>
            </a:solidFill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it-IT"/>
            </a:p>
          </p:txBody>
        </p:sp>
        <p:sp>
          <p:nvSpPr>
            <p:cNvPr id="604" name="CustomShape 40"/>
            <p:cNvSpPr/>
            <p:nvPr/>
          </p:nvSpPr>
          <p:spPr>
            <a:xfrm>
              <a:off x="3672000" y="5270400"/>
              <a:ext cx="756720" cy="276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Tahoma"/>
                </a:rPr>
                <a:t>Dispatch</a:t>
              </a:r>
              <a:endParaRPr lang="it-IT" sz="1200" b="1" strike="noStrike" spc="-1">
                <a:solidFill>
                  <a:srgbClr val="FFFFFF"/>
                </a:solidFill>
                <a:latin typeface="Times New Roman"/>
              </a:endParaRPr>
            </a:p>
          </p:txBody>
        </p:sp>
        <p:sp>
          <p:nvSpPr>
            <p:cNvPr id="605" name="Line 41"/>
            <p:cNvSpPr/>
            <p:nvPr/>
          </p:nvSpPr>
          <p:spPr>
            <a:xfrm>
              <a:off x="3632040" y="5507280"/>
              <a:ext cx="1012680" cy="0"/>
            </a:xfrm>
            <a:prstGeom prst="line">
              <a:avLst/>
            </a:prstGeom>
            <a:ln w="9360">
              <a:solidFill>
                <a:srgbClr val="FFFFFF"/>
              </a:solidFill>
              <a:miter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/>
            <a:lstStyle/>
            <a:p>
              <a:endParaRPr lang="it-IT"/>
            </a:p>
          </p:txBody>
        </p:sp>
        <p:sp>
          <p:nvSpPr>
            <p:cNvPr id="606" name="CustomShape 42"/>
            <p:cNvSpPr/>
            <p:nvPr/>
          </p:nvSpPr>
          <p:spPr>
            <a:xfrm>
              <a:off x="3736800" y="5516640"/>
              <a:ext cx="744480" cy="276480"/>
            </a:xfrm>
            <a:custGeom>
              <a:avLst/>
              <a:gdLst/>
              <a:ahLst/>
              <a:cxn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6800" rIns="90000" bIns="46800">
              <a:spAutoFit/>
            </a:bodyPr>
            <a:lstStyle/>
            <a:p>
              <a:pPr>
                <a:lnSpc>
                  <a:spcPct val="100000"/>
                </a:lnSpc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200" b="0" strike="noStrike" spc="-1">
                  <a:solidFill>
                    <a:srgbClr val="FFFFFF"/>
                  </a:solidFill>
                  <a:latin typeface="Tahoma"/>
                </a:rPr>
                <a:t>id=bar()</a:t>
              </a:r>
              <a:endParaRPr lang="it-IT" sz="1200" b="1" strike="noStrike" spc="-1">
                <a:solidFill>
                  <a:srgbClr val="FFFFFF"/>
                </a:solidFill>
                <a:latin typeface="Times New Roman"/>
              </a:endParaRPr>
            </a:p>
          </p:txBody>
        </p:sp>
      </p:grpSp>
      <p:cxnSp>
        <p:nvCxnSpPr>
          <p:cNvPr id="607" name="Line 43"/>
          <p:cNvCxnSpPr>
            <a:stCxn id="593" idx="1"/>
            <a:endCxn id="603" idx="1"/>
          </p:cNvCxnSpPr>
          <p:nvPr/>
        </p:nvCxnSpPr>
        <p:spPr>
          <a:xfrm>
            <a:off x="3581280" y="4500720"/>
            <a:ext cx="51120" cy="1044720"/>
          </a:xfrm>
          <a:prstGeom prst="curvedConnector3">
            <a:avLst/>
          </a:prstGeom>
          <a:ln w="9360">
            <a:solidFill>
              <a:srgbClr val="FF3300"/>
            </a:solidFill>
            <a:miter/>
            <a:tailEnd type="triangle" w="med" len="med"/>
          </a:ln>
        </p:spPr>
      </p:cxnSp>
      <p:cxnSp>
        <p:nvCxnSpPr>
          <p:cNvPr id="608" name="Line 44"/>
          <p:cNvCxnSpPr>
            <a:stCxn id="596" idx="2"/>
            <a:endCxn id="603" idx="0"/>
          </p:cNvCxnSpPr>
          <p:nvPr/>
        </p:nvCxnSpPr>
        <p:spPr>
          <a:xfrm>
            <a:off x="3901680" y="4825800"/>
            <a:ext cx="238680" cy="491040"/>
          </a:xfrm>
          <a:prstGeom prst="straightConnector1">
            <a:avLst/>
          </a:prstGeom>
          <a:ln w="9360">
            <a:solidFill>
              <a:srgbClr val="FFFFFF"/>
            </a:solidFill>
            <a:miter/>
          </a:ln>
        </p:spPr>
      </p:cxnSp>
      <p:cxnSp>
        <p:nvCxnSpPr>
          <p:cNvPr id="609" name="Line 45"/>
          <p:cNvCxnSpPr>
            <a:stCxn id="603" idx="3"/>
            <a:endCxn id="593" idx="3"/>
          </p:cNvCxnSpPr>
          <p:nvPr/>
        </p:nvCxnSpPr>
        <p:spPr>
          <a:xfrm flipV="1">
            <a:off x="4647960" y="4500720"/>
            <a:ext cx="76680" cy="1044720"/>
          </a:xfrm>
          <a:prstGeom prst="curvedConnector3">
            <a:avLst/>
          </a:prstGeom>
          <a:ln w="9360">
            <a:solidFill>
              <a:srgbClr val="00FF00"/>
            </a:solidFill>
            <a:miter/>
            <a:tailEnd type="triangle" w="med" len="med"/>
          </a:ln>
        </p:spPr>
      </p:cxnSp>
      <p:sp>
        <p:nvSpPr>
          <p:cNvPr id="610" name="CustomShape 46"/>
          <p:cNvSpPr/>
          <p:nvPr/>
        </p:nvSpPr>
        <p:spPr>
          <a:xfrm>
            <a:off x="7519680" y="1663560"/>
            <a:ext cx="502200" cy="27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Tahoma"/>
              </a:rPr>
              <a:t>class</a:t>
            </a:r>
            <a:endParaRPr lang="it-IT" sz="1200" b="1" strike="noStrike" spc="-1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611" name="Table 47"/>
          <p:cNvGraphicFramePr/>
          <p:nvPr/>
        </p:nvGraphicFramePr>
        <p:xfrm>
          <a:off x="6908760" y="1371600"/>
          <a:ext cx="1600200" cy="731520"/>
        </p:xfrm>
        <a:graphic>
          <a:graphicData uri="http://schemas.openxmlformats.org/drawingml/2006/table">
            <a:tbl>
              <a:tblPr/>
              <a:tblGrid>
                <a:gridCol w="56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8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800" b="1" strike="noStrike" spc="-1">
                          <a:solidFill>
                            <a:srgbClr val="FFFFFF"/>
                          </a:solidFill>
                          <a:latin typeface="Tahoma"/>
                        </a:rPr>
                        <a:t>Symbol</a:t>
                      </a:r>
                      <a:endParaRPr lang="it-IT" sz="800" b="1" strike="noStrike" spc="-1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1368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368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8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800" b="1" strike="noStrike" spc="-1">
                          <a:solidFill>
                            <a:srgbClr val="FFFFFF"/>
                          </a:solidFill>
                          <a:latin typeface="Tahoma"/>
                        </a:rPr>
                        <a:t>kind</a:t>
                      </a:r>
                      <a:endParaRPr lang="it-IT" sz="800" b="1" strike="noStrike" spc="-1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368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368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13680">
                      <a:solidFill>
                        <a:srgbClr val="FFFFFF"/>
                      </a:solidFill>
                    </a:lnR>
                    <a:lnT w="1368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1368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36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36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36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 marL="90000" marR="90000">
                    <a:lnL w="5760">
                      <a:solidFill>
                        <a:srgbClr val="FFFFFF"/>
                      </a:solidFill>
                    </a:lnL>
                    <a:lnR w="1368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368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2" name="CustomShape 48"/>
          <p:cNvSpPr/>
          <p:nvPr/>
        </p:nvSpPr>
        <p:spPr>
          <a:xfrm>
            <a:off x="6872400" y="1066680"/>
            <a:ext cx="648720" cy="27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Tahoma"/>
              </a:rPr>
              <a:t>globals</a:t>
            </a:r>
            <a:endParaRPr lang="it-IT" sz="1200" b="1" strike="noStrike" spc="-1">
              <a:solidFill>
                <a:srgbClr val="FFFFFF"/>
              </a:solidFill>
              <a:latin typeface="Times New Roman"/>
            </a:endParaRPr>
          </a:p>
        </p:txBody>
      </p:sp>
      <p:graphicFrame>
        <p:nvGraphicFramePr>
          <p:cNvPr id="613" name="Table 49"/>
          <p:cNvGraphicFramePr/>
          <p:nvPr/>
        </p:nvGraphicFramePr>
        <p:xfrm>
          <a:off x="6832440" y="2362320"/>
          <a:ext cx="2184480" cy="1097280"/>
        </p:xfrm>
        <a:graphic>
          <a:graphicData uri="http://schemas.openxmlformats.org/drawingml/2006/table">
            <a:tbl>
              <a:tblPr/>
              <a:tblGrid>
                <a:gridCol w="825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5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8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800" b="1" strike="noStrike" spc="-1">
                          <a:solidFill>
                            <a:srgbClr val="FFFFFF"/>
                          </a:solidFill>
                          <a:latin typeface="Tahoma"/>
                        </a:rPr>
                        <a:t>Symbol</a:t>
                      </a:r>
                      <a:endParaRPr lang="it-IT" sz="800" b="1" strike="noStrike" spc="-1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>
                    <a:lnL w="1368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368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8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800" b="1" strike="noStrike" spc="-1">
                          <a:solidFill>
                            <a:srgbClr val="FFFFFF"/>
                          </a:solidFill>
                          <a:latin typeface="Tahoma"/>
                        </a:rPr>
                        <a:t>kind</a:t>
                      </a:r>
                      <a:endParaRPr lang="it-IT" sz="800" b="1" strike="noStrike" spc="-1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368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1368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98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lang="en-US" sz="800" b="1" strike="noStrike" spc="-1">
                          <a:solidFill>
                            <a:srgbClr val="FFFFFF"/>
                          </a:solidFill>
                          <a:latin typeface="Tahoma"/>
                        </a:rPr>
                        <a:t>FREF</a:t>
                      </a:r>
                      <a:endParaRPr lang="it-IT" sz="800" b="1" strike="noStrike" spc="-1">
                        <a:solidFill>
                          <a:srgbClr val="FFFFFF"/>
                        </a:solidFill>
                        <a:latin typeface="Times New Roman"/>
                      </a:endParaRPr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13680">
                      <a:solidFill>
                        <a:srgbClr val="FFFFFF"/>
                      </a:solidFill>
                    </a:lnR>
                    <a:lnT w="1368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368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1368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576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368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36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36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576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3680">
                      <a:solidFill>
                        <a:srgbClr val="FFFFFF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5760">
                      <a:solidFill>
                        <a:srgbClr val="FFFFFF"/>
                      </a:solidFill>
                    </a:lnL>
                    <a:lnR w="13680">
                      <a:solidFill>
                        <a:srgbClr val="FFFFFF"/>
                      </a:solidFill>
                    </a:lnR>
                    <a:lnT w="5760">
                      <a:solidFill>
                        <a:srgbClr val="FFFFFF"/>
                      </a:solidFill>
                    </a:lnT>
                    <a:lnB w="13680">
                      <a:solidFill>
                        <a:srgbClr val="FFFFFF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14" name="CustomShape 50"/>
          <p:cNvSpPr/>
          <p:nvPr/>
        </p:nvSpPr>
        <p:spPr>
          <a:xfrm>
            <a:off x="6783840" y="2057400"/>
            <a:ext cx="272160" cy="27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Tahoma"/>
              </a:rPr>
              <a:t>A</a:t>
            </a:r>
            <a:endParaRPr lang="it-IT" sz="1200" b="1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5" name="CustomShape 51"/>
          <p:cNvSpPr/>
          <p:nvPr/>
        </p:nvSpPr>
        <p:spPr>
          <a:xfrm>
            <a:off x="6948720" y="1663560"/>
            <a:ext cx="272160" cy="27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Tahoma"/>
              </a:rPr>
              <a:t>A</a:t>
            </a:r>
            <a:endParaRPr lang="it-IT" sz="1200" b="1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6" name="CustomShape 52"/>
          <p:cNvSpPr/>
          <p:nvPr/>
        </p:nvSpPr>
        <p:spPr>
          <a:xfrm>
            <a:off x="6901200" y="2641680"/>
            <a:ext cx="394200" cy="27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Tahoma"/>
              </a:rPr>
              <a:t>foo</a:t>
            </a:r>
            <a:endParaRPr lang="it-IT" sz="1200" b="1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7" name="CustomShape 53"/>
          <p:cNvSpPr/>
          <p:nvPr/>
        </p:nvSpPr>
        <p:spPr>
          <a:xfrm>
            <a:off x="7638840" y="2641680"/>
            <a:ext cx="691200" cy="27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Tahoma"/>
              </a:rPr>
              <a:t>method</a:t>
            </a:r>
            <a:endParaRPr lang="it-IT" sz="1200" b="1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8" name="CustomShape 54"/>
          <p:cNvSpPr/>
          <p:nvPr/>
        </p:nvSpPr>
        <p:spPr>
          <a:xfrm>
            <a:off x="6923520" y="2857680"/>
            <a:ext cx="398520" cy="27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Tahoma"/>
              </a:rPr>
              <a:t>bar</a:t>
            </a:r>
            <a:endParaRPr lang="it-IT" sz="1200" b="1" strike="noStrike" spc="-1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9" name="CustomShape 55"/>
          <p:cNvSpPr/>
          <p:nvPr/>
        </p:nvSpPr>
        <p:spPr>
          <a:xfrm>
            <a:off x="7638840" y="2857680"/>
            <a:ext cx="691200" cy="27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0" strike="noStrike" spc="-1">
                <a:solidFill>
                  <a:srgbClr val="FFFFFF"/>
                </a:solidFill>
                <a:latin typeface="Tahoma"/>
              </a:rPr>
              <a:t>method</a:t>
            </a:r>
            <a:endParaRPr lang="it-IT" sz="1200" b="1" strike="noStrike" spc="-1">
              <a:solidFill>
                <a:srgbClr val="FFFFFF"/>
              </a:solidFill>
              <a:latin typeface="Times New Roman"/>
            </a:endParaRPr>
          </a:p>
        </p:txBody>
      </p:sp>
      <p:cxnSp>
        <p:nvCxnSpPr>
          <p:cNvPr id="620" name="Line 56"/>
          <p:cNvCxnSpPr/>
          <p:nvPr/>
        </p:nvCxnSpPr>
        <p:spPr>
          <a:xfrm>
            <a:off x="7746480" y="2057040"/>
            <a:ext cx="10440" cy="219960"/>
          </a:xfrm>
          <a:prstGeom prst="straightConnector1">
            <a:avLst/>
          </a:prstGeom>
          <a:ln w="9360">
            <a:solidFill>
              <a:srgbClr val="FFFFFF"/>
            </a:solidFill>
            <a:miter/>
            <a:tailEnd type="triangle" w="med" len="med"/>
          </a:ln>
        </p:spPr>
      </p:cxnSp>
      <p:sp>
        <p:nvSpPr>
          <p:cNvPr id="621" name="CustomShape 57"/>
          <p:cNvSpPr/>
          <p:nvPr/>
        </p:nvSpPr>
        <p:spPr>
          <a:xfrm>
            <a:off x="8507520" y="2857680"/>
            <a:ext cx="497880" cy="27648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6800" rIns="90000" bIns="46800">
            <a:spAutoFit/>
          </a:bodyPr>
          <a:lstStyle/>
          <a:p>
            <a:pPr>
              <a:lnSpc>
                <a:spcPct val="100000"/>
              </a:lnSpc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200" b="1" strike="noStrike" spc="-1">
                <a:solidFill>
                  <a:srgbClr val="F90707"/>
                </a:solidFill>
                <a:latin typeface="Tahoma"/>
              </a:rPr>
              <a:t>true</a:t>
            </a:r>
            <a:endParaRPr lang="it-IT" sz="1200" b="1" strike="noStrike" spc="-1">
              <a:solidFill>
                <a:srgbClr val="FFFFFF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8118372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0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7" dur="500"/>
                                        <p:tgtEl>
                                          <p:spTgt spid="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11" dur="500"/>
                                        <p:tgtEl>
                                          <p:spTgt spid="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4" dur="10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15" dur="10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900" fill="hold"/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3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1000"/>
                                        <p:tgtEl>
                                          <p:spTgt spid="6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1" dur="10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900" fill="hold"/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" dur="1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1000"/>
                                        <p:tgtEl>
                                          <p:spTgt spid="6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28" dur="1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" dur="1000" fill="hold"/>
                                        <p:tgtEl>
                                          <p:spTgt spid="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32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5" dur="10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36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" dur="1000" fill="hold"/>
                                        <p:tgtEl>
                                          <p:spTgt spid="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Effect">
                            <p:stCondLst>
                              <p:cond delay="2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41" dur="500"/>
                                        <p:tgtEl>
                                          <p:spTgt spid="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10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45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1000" fill="hold"/>
                                        <p:tgtEl>
                                          <p:spTgt spid="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9" dur="1000"/>
                                        <p:tgtEl>
                                          <p:spTgt spid="6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50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1" dur="1000" fill="hold"/>
                                        <p:tgtEl>
                                          <p:spTgt spid="6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Effect">
                            <p:stCondLst>
                              <p:cond delay="35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55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Effect">
                            <p:stCondLst>
                              <p:cond delay="4000"/>
                            </p:stCondLst>
                            <p:childTnLst>
                              <p:par>
                                <p:cTn id="57" presetID="47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9" dur="10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0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1" dur="1000" fill="hold"/>
                                        <p:tgtEl>
                                          <p:spTgt spid="6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4" dur="10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65" dur="10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1000" fill="hold"/>
                                        <p:tgtEl>
                                          <p:spTgt spid="6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69" dur="10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70" dur="1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1" dur="1000" fill="hold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Effect">
                      <p:stCondLst>
                        <p:cond delay="indefinite"/>
                      </p:stCondLst>
                      <p:childTnLst>
                        <p:par>
                          <p:cTn id="7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76" dur="5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Effect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80" dur="500"/>
                                        <p:tgtEl>
                                          <p:spTgt spid="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8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 additive="repl">
                                        <p:cTn id="84" dur="500"/>
                                        <p:tgtEl>
                                          <p:spTgt spid="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Effect">
                      <p:stCondLst>
                        <p:cond delay="indefinite"/>
                      </p:stCondLst>
                      <p:childTnLst>
                        <p:par>
                          <p:cTn id="86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87" presetID="30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88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 additive="repl">
                                        <p:cTn id="89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-9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2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1" dur="200"/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2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4+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3" dur="800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0.4-0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 nodeType="afterEffect">
                            <p:stCondLst>
                              <p:cond delay="1000"/>
                            </p:stCondLst>
                            <p:childTnLst>
                              <p:par>
                                <p:cTn id="9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98" dur="500"/>
                                        <p:tgtEl>
                                          <p:spTgt spid="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Effect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2" dur="500"/>
                                        <p:tgtEl>
                                          <p:spTgt spid="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 nodeType="afterEffect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 additive="repl">
                                        <p:cTn id="106" dur="500"/>
                                        <p:tgtEl>
                                          <p:spTgt spid="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9A98E01-20B8-3F49-95C9-2CDD036906CB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Scope of an identifier 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The part of the program in which the identifier is </a:t>
            </a:r>
            <a:r>
              <a:rPr lang="en-US" altLang="x-none" dirty="0">
                <a:solidFill>
                  <a:schemeClr val="tx2"/>
                </a:solidFill>
              </a:rPr>
              <a:t>accessible</a:t>
            </a:r>
            <a:r>
              <a:rPr lang="en-US" altLang="x-none" dirty="0"/>
              <a:t> or </a:t>
            </a:r>
            <a:r>
              <a:rPr lang="en-US" altLang="x-none" dirty="0">
                <a:solidFill>
                  <a:schemeClr val="tx2"/>
                </a:solidFill>
              </a:rPr>
              <a:t>visible</a:t>
            </a:r>
          </a:p>
          <a:p>
            <a:r>
              <a:rPr lang="en-US" altLang="x-none" dirty="0"/>
              <a:t>An identifier may have restricted scope</a:t>
            </a:r>
            <a:endParaRPr lang="en-US" altLang="x-none" dirty="0">
              <a:solidFill>
                <a:schemeClr val="tx2"/>
              </a:solidFill>
            </a:endParaRPr>
          </a:p>
          <a:p>
            <a:r>
              <a:rPr lang="en-US" altLang="x-none" dirty="0"/>
              <a:t>Same identifier may refer to different things in different parts of the program</a:t>
            </a:r>
          </a:p>
          <a:p>
            <a:r>
              <a:rPr lang="en-US" altLang="x-none" dirty="0"/>
              <a:t>Different scopes for same name </a:t>
            </a:r>
            <a:r>
              <a:rPr lang="en-US" altLang="x-none" dirty="0">
                <a:solidFill>
                  <a:schemeClr val="tx2"/>
                </a:solidFill>
              </a:rPr>
              <a:t>don’t overlap</a:t>
            </a:r>
          </a:p>
          <a:p>
            <a:r>
              <a:rPr lang="en-US" altLang="x-none" dirty="0"/>
              <a:t>Not all kinds of identifiers follow the </a:t>
            </a:r>
            <a:r>
              <a:rPr lang="en-US" altLang="x-none" dirty="0">
                <a:solidFill>
                  <a:schemeClr val="tx2"/>
                </a:solidFill>
              </a:rPr>
              <a:t>most-closely nested rule </a:t>
            </a:r>
            <a:r>
              <a:rPr lang="en-US" altLang="x-none" dirty="0"/>
              <a:t>(dynamic scoping as an example)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3CBA66-46D3-F410-4252-DB83660E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Simple </a:t>
            </a:r>
            <a:r>
              <a:rPr lang="it-IT" dirty="0" err="1"/>
              <a:t>example</a:t>
            </a:r>
            <a:r>
              <a:rPr lang="it-IT" dirty="0"/>
              <a:t> of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scoping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F23341B-EBE7-5389-D491-93D6E32EE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Bash shell follows </a:t>
            </a:r>
            <a:r>
              <a:rPr lang="it-IT" dirty="0" err="1"/>
              <a:t>dynamic</a:t>
            </a:r>
            <a:r>
              <a:rPr lang="it-IT" dirty="0"/>
              <a:t> </a:t>
            </a:r>
            <a:r>
              <a:rPr lang="it-IT" dirty="0" err="1"/>
              <a:t>scoping</a:t>
            </a:r>
            <a:r>
              <a:rPr lang="it-IT" dirty="0"/>
              <a:t>  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B320A0-AD65-6ACA-0073-FE8226A0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467448-56C7-184F-AA66-BB70BC2D0775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A2BFB1B1-6D56-15E6-C29A-D2CF8D4C50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2859701"/>
            <a:ext cx="7772400" cy="331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85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A1689E6-EAFC-EB47-BA4D-E66E6E8EDFA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76200"/>
            <a:ext cx="7772400" cy="762000"/>
          </a:xfrm>
        </p:spPr>
        <p:txBody>
          <a:bodyPr/>
          <a:lstStyle/>
          <a:p>
            <a:r>
              <a:rPr lang="en-US" altLang="x-none"/>
              <a:t>Scopes</a:t>
            </a:r>
          </a:p>
        </p:txBody>
      </p:sp>
      <p:sp>
        <p:nvSpPr>
          <p:cNvPr id="711683" name="Text Box 3"/>
          <p:cNvSpPr txBox="1">
            <a:spLocks noChangeArrowheads="1"/>
          </p:cNvSpPr>
          <p:nvPr/>
        </p:nvSpPr>
        <p:spPr bwMode="auto">
          <a:xfrm>
            <a:off x="827088" y="769938"/>
            <a:ext cx="4506912" cy="585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class Foo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value : Int 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39;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test() : Int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  let </a:t>
            </a:r>
            <a:r>
              <a:rPr kumimoji="0" lang="en-US" altLang="x-none" sz="1800" b="0" dirty="0" err="1">
                <a:latin typeface="Courier New" charset="0"/>
                <a:ea typeface="Courier New" charset="0"/>
                <a:cs typeface="Courier New" charset="0"/>
              </a:rPr>
              <a:t>b:Int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3 in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  value + b	 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0" lang="en-US" altLang="x-none" sz="1800" b="0" dirty="0" err="1">
                <a:latin typeface="Courier New" charset="0"/>
                <a:ea typeface="Courier New" charset="0"/>
                <a:cs typeface="Courier New" charset="0"/>
              </a:rPr>
              <a:t>setValue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(</a:t>
            </a:r>
            <a:r>
              <a:rPr kumimoji="0" lang="en-US" altLang="x-none" sz="1800" b="0" dirty="0" err="1">
                <a:latin typeface="Courier New" charset="0"/>
                <a:ea typeface="Courier New" charset="0"/>
                <a:cs typeface="Courier New" charset="0"/>
              </a:rPr>
              <a:t>c:Int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):Int {{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  value 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c;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  let </a:t>
            </a:r>
            <a:r>
              <a:rPr kumimoji="0" lang="en-US" altLang="x-none" sz="1800" b="0" dirty="0" err="1">
                <a:latin typeface="Courier New" charset="0"/>
                <a:ea typeface="Courier New" charset="0"/>
                <a:cs typeface="Courier New" charset="0"/>
              </a:rPr>
              <a:t>d:Int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c in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     c 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c + d;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     value 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c;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  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}};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};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x-none" sz="1800" b="0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public class Bar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0" lang="en-US" altLang="x-none" sz="1800" b="0" dirty="0" err="1">
                <a:latin typeface="Courier New" charset="0"/>
                <a:ea typeface="Courier New" charset="0"/>
                <a:cs typeface="Courier New" charset="0"/>
              </a:rPr>
              <a:t>value:Int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42;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</a:t>
            </a:r>
            <a:r>
              <a:rPr kumimoji="0" lang="en-US" altLang="x-none" sz="1800" b="0" dirty="0" err="1">
                <a:latin typeface="Courier New" charset="0"/>
                <a:ea typeface="Courier New" charset="0"/>
                <a:cs typeface="Courier New" charset="0"/>
              </a:rPr>
              <a:t>setValue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(int c):Int {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	value 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</a:t>
            </a: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c;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  }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x-none" sz="1800" b="0" dirty="0">
                <a:latin typeface="Courier New" charset="0"/>
                <a:ea typeface="Courier New" charset="0"/>
                <a:cs typeface="Courier New" charset="0"/>
              </a:rPr>
              <a:t>}</a:t>
            </a:r>
          </a:p>
        </p:txBody>
      </p:sp>
      <p:sp>
        <p:nvSpPr>
          <p:cNvPr id="711684" name="AutoShape 4"/>
          <p:cNvSpPr>
            <a:spLocks/>
          </p:cNvSpPr>
          <p:nvPr/>
        </p:nvSpPr>
        <p:spPr bwMode="auto">
          <a:xfrm>
            <a:off x="6705600" y="823913"/>
            <a:ext cx="171450" cy="3824287"/>
          </a:xfrm>
          <a:prstGeom prst="rightBrace">
            <a:avLst>
              <a:gd name="adj1" fmla="val 18588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11685" name="Text Box 5"/>
          <p:cNvSpPr txBox="1">
            <a:spLocks noChangeArrowheads="1"/>
          </p:cNvSpPr>
          <p:nvPr/>
        </p:nvSpPr>
        <p:spPr bwMode="auto">
          <a:xfrm>
            <a:off x="6846888" y="2468563"/>
            <a:ext cx="115411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scope of value</a:t>
            </a:r>
          </a:p>
        </p:txBody>
      </p:sp>
      <p:sp>
        <p:nvSpPr>
          <p:cNvPr id="711686" name="AutoShape 6"/>
          <p:cNvSpPr>
            <a:spLocks/>
          </p:cNvSpPr>
          <p:nvPr/>
        </p:nvSpPr>
        <p:spPr bwMode="auto">
          <a:xfrm>
            <a:off x="4257675" y="1433513"/>
            <a:ext cx="74613" cy="990600"/>
          </a:xfrm>
          <a:prstGeom prst="rightBrace">
            <a:avLst>
              <a:gd name="adj1" fmla="val 110638"/>
              <a:gd name="adj2" fmla="val 531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11687" name="Text Box 7"/>
          <p:cNvSpPr txBox="1">
            <a:spLocks noChangeArrowheads="1"/>
          </p:cNvSpPr>
          <p:nvPr/>
        </p:nvSpPr>
        <p:spPr bwMode="auto">
          <a:xfrm>
            <a:off x="4256088" y="1662113"/>
            <a:ext cx="8810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scope of b</a:t>
            </a:r>
          </a:p>
        </p:txBody>
      </p:sp>
      <p:sp>
        <p:nvSpPr>
          <p:cNvPr id="711688" name="AutoShape 8"/>
          <p:cNvSpPr>
            <a:spLocks/>
          </p:cNvSpPr>
          <p:nvPr/>
        </p:nvSpPr>
        <p:spPr bwMode="auto">
          <a:xfrm>
            <a:off x="5562600" y="2576513"/>
            <a:ext cx="152400" cy="1614487"/>
          </a:xfrm>
          <a:prstGeom prst="rightBrace">
            <a:avLst>
              <a:gd name="adj1" fmla="val 88281"/>
              <a:gd name="adj2" fmla="val 531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11689" name="Text Box 9"/>
          <p:cNvSpPr txBox="1">
            <a:spLocks noChangeArrowheads="1"/>
          </p:cNvSpPr>
          <p:nvPr/>
        </p:nvSpPr>
        <p:spPr bwMode="auto">
          <a:xfrm>
            <a:off x="5675313" y="2805113"/>
            <a:ext cx="866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scope of c</a:t>
            </a:r>
          </a:p>
        </p:txBody>
      </p:sp>
      <p:sp>
        <p:nvSpPr>
          <p:cNvPr id="711690" name="AutoShape 10"/>
          <p:cNvSpPr>
            <a:spLocks/>
          </p:cNvSpPr>
          <p:nvPr/>
        </p:nvSpPr>
        <p:spPr bwMode="auto">
          <a:xfrm>
            <a:off x="5667375" y="5638800"/>
            <a:ext cx="76200" cy="762000"/>
          </a:xfrm>
          <a:prstGeom prst="rightBrace">
            <a:avLst>
              <a:gd name="adj1" fmla="val 83333"/>
              <a:gd name="adj2" fmla="val 531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11691" name="Text Box 11"/>
          <p:cNvSpPr txBox="1">
            <a:spLocks noChangeArrowheads="1"/>
          </p:cNvSpPr>
          <p:nvPr/>
        </p:nvSpPr>
        <p:spPr bwMode="auto">
          <a:xfrm>
            <a:off x="5715000" y="5821363"/>
            <a:ext cx="866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scope of c</a:t>
            </a:r>
          </a:p>
        </p:txBody>
      </p:sp>
      <p:sp>
        <p:nvSpPr>
          <p:cNvPr id="711692" name="AutoShape 12"/>
          <p:cNvSpPr>
            <a:spLocks/>
          </p:cNvSpPr>
          <p:nvPr/>
        </p:nvSpPr>
        <p:spPr bwMode="auto">
          <a:xfrm>
            <a:off x="6705600" y="4876800"/>
            <a:ext cx="104775" cy="1600200"/>
          </a:xfrm>
          <a:prstGeom prst="rightBrace">
            <a:avLst>
              <a:gd name="adj1" fmla="val 127273"/>
              <a:gd name="adj2" fmla="val 531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11693" name="Text Box 13"/>
          <p:cNvSpPr txBox="1">
            <a:spLocks noChangeArrowheads="1"/>
          </p:cNvSpPr>
          <p:nvPr/>
        </p:nvSpPr>
        <p:spPr bwMode="auto">
          <a:xfrm>
            <a:off x="6770688" y="5562600"/>
            <a:ext cx="115411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scope of value</a:t>
            </a:r>
          </a:p>
        </p:txBody>
      </p:sp>
      <p:sp>
        <p:nvSpPr>
          <p:cNvPr id="711694" name="AutoShape 14"/>
          <p:cNvSpPr>
            <a:spLocks/>
          </p:cNvSpPr>
          <p:nvPr/>
        </p:nvSpPr>
        <p:spPr bwMode="auto">
          <a:xfrm>
            <a:off x="4191000" y="3109913"/>
            <a:ext cx="152400" cy="928687"/>
          </a:xfrm>
          <a:prstGeom prst="rightBrace">
            <a:avLst>
              <a:gd name="adj1" fmla="val 50781"/>
              <a:gd name="adj2" fmla="val 53125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11695" name="Text Box 15"/>
          <p:cNvSpPr txBox="1">
            <a:spLocks noChangeArrowheads="1"/>
          </p:cNvSpPr>
          <p:nvPr/>
        </p:nvSpPr>
        <p:spPr bwMode="auto">
          <a:xfrm>
            <a:off x="4419600" y="3262313"/>
            <a:ext cx="8810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x-none" sz="1200" b="0">
                <a:latin typeface="Tahoma" charset="0"/>
              </a:rPr>
              <a:t>scope of 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9BF618C-6340-EE45-9197-0D1C3EC3C28F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 sz="3400"/>
              <a:t>Where do identifiers come from ?</a:t>
            </a:r>
          </a:p>
        </p:txBody>
      </p:sp>
      <p:sp>
        <p:nvSpPr>
          <p:cNvPr id="71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2"/>
              <a:buNone/>
            </a:pPr>
            <a:r>
              <a:rPr lang="en-US" altLang="x-none"/>
              <a:t>(How do we introduce identifier bindings in Cool ?)</a:t>
            </a:r>
          </a:p>
          <a:p>
            <a:endParaRPr lang="en-US" altLang="x-none"/>
          </a:p>
          <a:p>
            <a:r>
              <a:rPr lang="en-US" altLang="x-none"/>
              <a:t>Let expressions</a:t>
            </a:r>
          </a:p>
          <a:p>
            <a:r>
              <a:rPr lang="en-US" altLang="x-none"/>
              <a:t>Formal parameters</a:t>
            </a:r>
          </a:p>
          <a:p>
            <a:r>
              <a:rPr lang="en-US" altLang="x-none"/>
              <a:t>Attribute definitions</a:t>
            </a:r>
          </a:p>
          <a:p>
            <a:r>
              <a:rPr lang="en-US" altLang="x-none"/>
              <a:t>Case expressions</a:t>
            </a:r>
          </a:p>
          <a:p>
            <a:endParaRPr lang="en-US" altLang="x-none"/>
          </a:p>
          <a:p>
            <a:r>
              <a:rPr lang="en-US" altLang="x-none"/>
              <a:t>Class declarations (class names)</a:t>
            </a:r>
          </a:p>
          <a:p>
            <a:r>
              <a:rPr lang="en-US" altLang="x-none"/>
              <a:t>Method declarations (method names)</a:t>
            </a:r>
          </a:p>
        </p:txBody>
      </p:sp>
      <p:sp>
        <p:nvSpPr>
          <p:cNvPr id="710660" name="AutoShape 4"/>
          <p:cNvSpPr>
            <a:spLocks/>
          </p:cNvSpPr>
          <p:nvPr/>
        </p:nvSpPr>
        <p:spPr bwMode="auto">
          <a:xfrm>
            <a:off x="3797300" y="2590800"/>
            <a:ext cx="457200" cy="2057400"/>
          </a:xfrm>
          <a:prstGeom prst="rightBrace">
            <a:avLst>
              <a:gd name="adj1" fmla="val 37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710661" name="Rectangle 5"/>
          <p:cNvSpPr>
            <a:spLocks noChangeArrowheads="1"/>
          </p:cNvSpPr>
          <p:nvPr/>
        </p:nvSpPr>
        <p:spPr bwMode="auto">
          <a:xfrm>
            <a:off x="4419600" y="3352800"/>
            <a:ext cx="2044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20000"/>
              </a:spcBef>
              <a:buClr>
                <a:schemeClr val="accent2"/>
              </a:buClr>
              <a:buFont typeface="Wingdings" charset="2"/>
              <a:buNone/>
              <a:defRPr/>
            </a:pPr>
            <a:r>
              <a:rPr kumimoji="1" lang="en-US" altLang="x-none" sz="2800" b="0">
                <a:latin typeface="Tahoma" charset="0"/>
              </a:rPr>
              <a:t>(object ids)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659" grpId="0" build="p"/>
      <p:bldP spid="710660" grpId="0" animBg="1"/>
      <p:bldP spid="71066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C559A58-07C5-A947-9FD0-97580A4F54F7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Scope rules </a:t>
            </a:r>
          </a:p>
        </p:txBody>
      </p:sp>
      <p:sp>
        <p:nvSpPr>
          <p:cNvPr id="65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 dirty="0"/>
              <a:t>Match identifier declarations with uses</a:t>
            </a:r>
          </a:p>
          <a:p>
            <a:pPr>
              <a:buFont typeface="Wingdings" charset="2"/>
              <a:buNone/>
            </a:pPr>
            <a:endParaRPr lang="en-US" altLang="x-none" dirty="0"/>
          </a:p>
          <a:p>
            <a:r>
              <a:rPr lang="en-US" altLang="x-none" dirty="0"/>
              <a:t>Why ? </a:t>
            </a:r>
          </a:p>
          <a:p>
            <a:pPr>
              <a:buFont typeface="Wingdings" charset="2"/>
              <a:buNone/>
            </a:pPr>
            <a:r>
              <a:rPr lang="en-US" altLang="x-none" dirty="0"/>
              <a:t>	for type checking…</a:t>
            </a:r>
          </a:p>
          <a:p>
            <a:pPr>
              <a:buFont typeface="Wingdings" charset="2"/>
              <a:buNone/>
            </a:pPr>
            <a:r>
              <a:rPr lang="en-US" altLang="x-none" dirty="0"/>
              <a:t>  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Let </a:t>
            </a:r>
            <a:r>
              <a:rPr lang="en-US" altLang="x-none" dirty="0">
                <a:solidFill>
                  <a:srgbClr val="F90707"/>
                </a:solidFill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</a:rPr>
              <a:t> : String 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 “</a:t>
            </a:r>
            <a:r>
              <a:rPr lang="en-US" altLang="x-none" dirty="0" err="1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abc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” in </a:t>
            </a:r>
            <a:r>
              <a:rPr lang="en-US" altLang="x-none" dirty="0">
                <a:solidFill>
                  <a:srgbClr val="00FF00"/>
                </a:solidFill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y</a:t>
            </a:r>
            <a:r>
              <a:rPr lang="en-US" altLang="x-none" dirty="0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 + 3</a:t>
            </a:r>
            <a:endParaRPr lang="en-US" altLang="x-none" dirty="0">
              <a:latin typeface="Courier New" charset="0"/>
              <a:ea typeface="Courier New" charset="0"/>
              <a:cs typeface="Courier New" charset="0"/>
            </a:endParaRPr>
          </a:p>
          <a:p>
            <a:pPr>
              <a:buFont typeface="Wingdings" charset="2"/>
              <a:buNone/>
            </a:pPr>
            <a:r>
              <a:rPr lang="en-US" altLang="x-none" dirty="0"/>
              <a:t>  </a:t>
            </a:r>
            <a:r>
              <a:rPr lang="en-US" altLang="x-none" dirty="0">
                <a:solidFill>
                  <a:srgbClr val="FF0000"/>
                </a:solidFill>
              </a:rPr>
              <a:t>  declaration </a:t>
            </a:r>
            <a:r>
              <a:rPr lang="en-US" altLang="x-none" dirty="0"/>
              <a:t>		                   </a:t>
            </a:r>
            <a:r>
              <a:rPr lang="en-US" altLang="x-none" dirty="0">
                <a:solidFill>
                  <a:srgbClr val="00FF00"/>
                </a:solidFill>
              </a:rPr>
              <a:t>use</a:t>
            </a:r>
          </a:p>
          <a:p>
            <a:pPr>
              <a:buFont typeface="Wingdings" charset="2"/>
              <a:buNone/>
            </a:pPr>
            <a:endParaRPr lang="en-US" altLang="x-none" dirty="0"/>
          </a:p>
          <a:p>
            <a:r>
              <a:rPr lang="en-US" altLang="x-none" dirty="0">
                <a:solidFill>
                  <a:schemeClr val="tx2"/>
                </a:solidFill>
              </a:rPr>
              <a:t>Static scope</a:t>
            </a:r>
            <a:r>
              <a:rPr lang="en-US" altLang="x-none" dirty="0"/>
              <a:t> - depends only on the program text, not runtime behavior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8435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egnaposto numero diapositiva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Font typeface="Wingdings" charset="2"/>
              <a:buChar char="l"/>
              <a:defRPr kumimoji="1" sz="2800">
                <a:solidFill>
                  <a:schemeClr val="tx1"/>
                </a:solidFill>
                <a:latin typeface="Tahoma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Symbol" charset="2"/>
              <a:buChar char="·"/>
              <a:defRPr kumimoji="1" sz="2400">
                <a:solidFill>
                  <a:schemeClr val="tx1"/>
                </a:solidFill>
                <a:latin typeface="Tahoma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Monotype Sorts" charset="2"/>
              <a:buChar char="x"/>
              <a:defRPr kumimoji="1" sz="2000">
                <a:solidFill>
                  <a:schemeClr val="tx1"/>
                </a:solidFill>
                <a:latin typeface="Tahoma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>
                <a:solidFill>
                  <a:schemeClr val="tx1"/>
                </a:solidFill>
                <a:latin typeface="Tahoma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1600">
                <a:solidFill>
                  <a:schemeClr val="tx1"/>
                </a:solidFill>
                <a:latin typeface="Tahoma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F2379BC-0C7C-C445-B6B7-22C599B6E882}" type="slidenum">
              <a:rPr kumimoji="0" lang="en-US" altLang="en-US" sz="1400">
                <a:solidFill>
                  <a:schemeClr val="bg2"/>
                </a:solidFill>
                <a:latin typeface="Arial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9</a:t>
            </a:fld>
            <a:endParaRPr kumimoji="0" lang="en-US" altLang="en-US" sz="1400">
              <a:solidFill>
                <a:schemeClr val="bg2"/>
              </a:solidFill>
              <a:latin typeface="Arial" charset="0"/>
            </a:endParaRPr>
          </a:p>
        </p:txBody>
      </p:sp>
      <p:sp>
        <p:nvSpPr>
          <p:cNvPr id="653314" name="Oval 2"/>
          <p:cNvSpPr>
            <a:spLocks noChangeArrowheads="1"/>
          </p:cNvSpPr>
          <p:nvPr/>
        </p:nvSpPr>
        <p:spPr bwMode="auto">
          <a:xfrm>
            <a:off x="1524000" y="2667000"/>
            <a:ext cx="304800" cy="304800"/>
          </a:xfrm>
          <a:prstGeom prst="ellipse">
            <a:avLst/>
          </a:prstGeom>
          <a:solidFill>
            <a:srgbClr val="CC00CC"/>
          </a:solidFill>
          <a:ln w="9525">
            <a:solidFill>
              <a:srgbClr val="CC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653315" name="Oval 3"/>
          <p:cNvSpPr>
            <a:spLocks noChangeArrowheads="1"/>
          </p:cNvSpPr>
          <p:nvPr/>
        </p:nvSpPr>
        <p:spPr bwMode="auto">
          <a:xfrm>
            <a:off x="1371600" y="3200400"/>
            <a:ext cx="304800" cy="304800"/>
          </a:xfrm>
          <a:prstGeom prst="ellipse">
            <a:avLst/>
          </a:prstGeom>
          <a:solidFill>
            <a:srgbClr val="CC00CC"/>
          </a:solidFill>
          <a:ln w="9525">
            <a:solidFill>
              <a:srgbClr val="CC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653316" name="Oval 4"/>
          <p:cNvSpPr>
            <a:spLocks noChangeArrowheads="1"/>
          </p:cNvSpPr>
          <p:nvPr/>
        </p:nvSpPr>
        <p:spPr bwMode="auto">
          <a:xfrm>
            <a:off x="1371600" y="4724400"/>
            <a:ext cx="304800" cy="381000"/>
          </a:xfrm>
          <a:prstGeom prst="ellipse">
            <a:avLst/>
          </a:prstGeom>
          <a:solidFill>
            <a:srgbClr val="CC00CC"/>
          </a:solidFill>
          <a:ln w="9525">
            <a:solidFill>
              <a:srgbClr val="CC00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653317" name="Rectangle 5"/>
          <p:cNvSpPr>
            <a:spLocks noChangeArrowheads="1"/>
          </p:cNvSpPr>
          <p:nvPr/>
        </p:nvSpPr>
        <p:spPr bwMode="auto">
          <a:xfrm>
            <a:off x="1295400" y="41910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653318" name="Rectangle 6"/>
          <p:cNvSpPr>
            <a:spLocks noChangeArrowheads="1"/>
          </p:cNvSpPr>
          <p:nvPr/>
        </p:nvSpPr>
        <p:spPr bwMode="auto">
          <a:xfrm>
            <a:off x="2133600" y="3657600"/>
            <a:ext cx="304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it-IT"/>
          </a:p>
        </p:txBody>
      </p:sp>
      <p:sp>
        <p:nvSpPr>
          <p:cNvPr id="266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x-none"/>
              <a:t>Scope of Let</a:t>
            </a:r>
          </a:p>
        </p:txBody>
      </p:sp>
      <p:sp>
        <p:nvSpPr>
          <p:cNvPr id="26632" name="Rectangle 8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x-none"/>
              <a:t>“most-closely nested” rule</a:t>
            </a:r>
          </a:p>
          <a:p>
            <a:pPr>
              <a:buFont typeface="Wingdings" charset="2"/>
              <a:buNone/>
            </a:pPr>
            <a:endParaRPr lang="en-US" altLang="x-none"/>
          </a:p>
          <a:p>
            <a:pPr>
              <a:buFont typeface="Wingdings" charset="2"/>
              <a:buNone/>
            </a:pPr>
            <a:r>
              <a:rPr lang="en-US" altLang="x-none"/>
              <a:t>	</a:t>
            </a:r>
            <a:r>
              <a:rPr lang="en-US" altLang="x-none" b="1">
                <a:latin typeface="Courier New" charset="0"/>
                <a:ea typeface="Courier New" charset="0"/>
                <a:cs typeface="Courier New" charset="0"/>
              </a:rPr>
              <a:t>let x : Int </a:t>
            </a:r>
            <a:r>
              <a:rPr lang="en-US" altLang="x-none" b="1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 0 in {</a:t>
            </a:r>
          </a:p>
          <a:p>
            <a:pPr>
              <a:buFont typeface="Wingdings" charset="2"/>
              <a:buNone/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  x;</a:t>
            </a:r>
          </a:p>
          <a:p>
            <a:pPr>
              <a:buFont typeface="Wingdings" charset="2"/>
              <a:buNone/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  let x : Int  2 in </a:t>
            </a:r>
          </a:p>
          <a:p>
            <a:pPr>
              <a:buFont typeface="Wingdings" charset="2"/>
              <a:buNone/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	x;</a:t>
            </a:r>
          </a:p>
          <a:p>
            <a:pPr>
              <a:buFont typeface="Wingdings" charset="2"/>
              <a:buNone/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   x;</a:t>
            </a:r>
          </a:p>
          <a:p>
            <a:pPr>
              <a:buFont typeface="Wingdings" charset="2"/>
              <a:buNone/>
            </a:pPr>
            <a:r>
              <a:rPr lang="en-US" altLang="x-none" b="1">
                <a:latin typeface="Courier New" charset="0"/>
                <a:ea typeface="Courier New" charset="0"/>
                <a:cs typeface="Courier New" charset="0"/>
                <a:sym typeface="Wingdings" charset="2"/>
              </a:rPr>
              <a:t>	}</a:t>
            </a:r>
            <a:endParaRPr lang="en-US" altLang="x-none" b="1">
              <a:latin typeface="Courier New" charset="0"/>
              <a:ea typeface="Courier New" charset="0"/>
              <a:cs typeface="Courier New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3314" grpId="0" animBg="1"/>
      <p:bldP spid="653315" grpId="0" animBg="1"/>
      <p:bldP spid="653316" grpId="0" animBg="1"/>
      <p:bldP spid="653317" grpId="0" animBg="1"/>
      <p:bldP spid="653318" grpId="0" animBg="1"/>
    </p:bldLst>
  </p:timing>
</p:sld>
</file>

<file path=ppt/theme/theme1.xml><?xml version="1.0" encoding="utf-8"?>
<a:theme xmlns:a="http://schemas.openxmlformats.org/drawingml/2006/main" name="Contemporary Portrait">
  <a:themeElements>
    <a:clrScheme name="Contemporary Portrait 6">
      <a:dk1>
        <a:srgbClr val="000000"/>
      </a:dk1>
      <a:lt1>
        <a:srgbClr val="FFFFFF"/>
      </a:lt1>
      <a:dk2>
        <a:srgbClr val="000066"/>
      </a:dk2>
      <a:lt2>
        <a:srgbClr val="FFCC00"/>
      </a:lt2>
      <a:accent1>
        <a:srgbClr val="0066FF"/>
      </a:accent1>
      <a:accent2>
        <a:srgbClr val="33CCCC"/>
      </a:accent2>
      <a:accent3>
        <a:srgbClr val="AAAAB8"/>
      </a:accent3>
      <a:accent4>
        <a:srgbClr val="DADADA"/>
      </a:accent4>
      <a:accent5>
        <a:srgbClr val="AAB8FF"/>
      </a:accent5>
      <a:accent6>
        <a:srgbClr val="2DB9B9"/>
      </a:accent6>
      <a:hlink>
        <a:srgbClr val="FF00FF"/>
      </a:hlink>
      <a:folHlink>
        <a:srgbClr val="9933FF"/>
      </a:folHlink>
    </a:clrScheme>
    <a:fontScheme name="Contemporary Portrait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x-none" sz="2400" b="1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Contemporary Portrait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Portrait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Portrait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5691</TotalTime>
  <Words>1793</Words>
  <Application>Microsoft Macintosh PowerPoint</Application>
  <PresentationFormat>Presentazione su schermo (4:3)</PresentationFormat>
  <Paragraphs>601</Paragraphs>
  <Slides>31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8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Courier New</vt:lpstr>
      <vt:lpstr>Monotype Sorts</vt:lpstr>
      <vt:lpstr>Symbol</vt:lpstr>
      <vt:lpstr>Tahoma</vt:lpstr>
      <vt:lpstr>Times New Roman</vt:lpstr>
      <vt:lpstr>Wingdings</vt:lpstr>
      <vt:lpstr>Contemporary Portrait</vt:lpstr>
      <vt:lpstr>Presentazione standard di PowerPoint</vt:lpstr>
      <vt:lpstr>Cool Semantic Analysis ?</vt:lpstr>
      <vt:lpstr>Semantic Analysis</vt:lpstr>
      <vt:lpstr>Scope of an identifier </vt:lpstr>
      <vt:lpstr>Simple example of dynamic scoping</vt:lpstr>
      <vt:lpstr>Scopes</vt:lpstr>
      <vt:lpstr>Where do identifiers come from ?</vt:lpstr>
      <vt:lpstr>Scope rules </vt:lpstr>
      <vt:lpstr>Scope of Let</vt:lpstr>
      <vt:lpstr>Scope of Class Definitions</vt:lpstr>
      <vt:lpstr>Scope of Attributes</vt:lpstr>
      <vt:lpstr>Scope of Methods</vt:lpstr>
      <vt:lpstr>Scope of Methods</vt:lpstr>
      <vt:lpstr>Some Cool Scope Rules</vt:lpstr>
      <vt:lpstr>What is Symbol Table ?</vt:lpstr>
      <vt:lpstr>Symbol Table -  1st Attempt</vt:lpstr>
      <vt:lpstr>Symbol Table -  1st Attempt</vt:lpstr>
      <vt:lpstr>Implementing Scopes</vt:lpstr>
      <vt:lpstr>Symbol Table – 2nd Attempt</vt:lpstr>
      <vt:lpstr>Symbol Table – 2nd Attempt</vt:lpstr>
      <vt:lpstr>Symbol Table Lookup</vt:lpstr>
      <vt:lpstr>Symbol Table Lookup</vt:lpstr>
      <vt:lpstr>Symbol Table Construction </vt:lpstr>
      <vt:lpstr>Symbol Table Construction  via AST Traversal</vt:lpstr>
      <vt:lpstr>Symbol Table Construction  via AST Traversal</vt:lpstr>
      <vt:lpstr>Implementation</vt:lpstr>
      <vt:lpstr>Implementation</vt:lpstr>
      <vt:lpstr>Implementation</vt:lpstr>
      <vt:lpstr>Symbol Tables (cont’d)</vt:lpstr>
      <vt:lpstr>Passes </vt:lpstr>
      <vt:lpstr>Presentazione standard di PowerPoint</vt:lpstr>
    </vt:vector>
  </TitlesOfParts>
  <Company>Tel Aviv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Modern Compiler Design - T2 Parsing</dc:title>
  <dc:creator>Eran Yahav</dc:creator>
  <cp:keywords>compiler design</cp:keywords>
  <cp:lastModifiedBy>Gennaro COSTAGLIOLA</cp:lastModifiedBy>
  <cp:revision>729</cp:revision>
  <cp:lastPrinted>2000-12-23T09:53:11Z</cp:lastPrinted>
  <dcterms:modified xsi:type="dcterms:W3CDTF">2024-12-03T12:31:46Z</dcterms:modified>
</cp:coreProperties>
</file>