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</p:sldMasterIdLst>
  <p:notesMasterIdLst>
    <p:notesMasterId r:id="rId14"/>
  </p:notesMasterIdLst>
  <p:sldIdLst>
    <p:sldId id="379" r:id="rId2"/>
    <p:sldId id="570" r:id="rId3"/>
    <p:sldId id="573" r:id="rId4"/>
    <p:sldId id="571" r:id="rId5"/>
    <p:sldId id="574" r:id="rId6"/>
    <p:sldId id="575" r:id="rId7"/>
    <p:sldId id="572" r:id="rId8"/>
    <p:sldId id="576" r:id="rId9"/>
    <p:sldId id="577" r:id="rId10"/>
    <p:sldId id="578" r:id="rId11"/>
    <p:sldId id="580" r:id="rId12"/>
    <p:sldId id="58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00DA"/>
    <a:srgbClr val="D9D9D9"/>
    <a:srgbClr val="69B19A"/>
    <a:srgbClr val="6FB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63"/>
    <p:restoredTop sz="92835" autoAdjust="0"/>
  </p:normalViewPr>
  <p:slideViewPr>
    <p:cSldViewPr snapToGrid="0">
      <p:cViewPr varScale="1">
        <p:scale>
          <a:sx n="151" d="100"/>
          <a:sy n="151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C1B56-2700-415E-A122-F1370FCB465F}" type="datetimeFigureOut">
              <a:rPr lang="it-IT" smtClean="0"/>
              <a:t>07/03/25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3227-E3CB-4F52-A115-C28EF2F62C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366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B93227-E3CB-4F52-A115-C28EF2F62CB0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270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B93227-E3CB-4F52-A115-C28EF2F62CB0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417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07DDA35-59DB-4247-A332-F10560BC3234}" type="datetime1">
              <a:rPr lang="it-IT" smtClean="0"/>
              <a:t>07/03/25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6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9FC3-F0F2-9F40-AE97-A4CE9C9BDEE8}" type="datetime1">
              <a:rPr lang="it-IT" smtClean="0"/>
              <a:t>07/03/25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0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E8500-7F84-1740-8AB1-76668B5B6B28}" type="datetime1">
              <a:rPr lang="it-IT" smtClean="0"/>
              <a:t>07/03/25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33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362-76B1-0742-95FC-034B3D8DBB3E}" type="datetime1">
              <a:rPr lang="it-IT" smtClean="0"/>
              <a:t>07/03/25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none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59E0C4F-3D7E-B340-A4C4-FD6E9B04EC6A}" type="datetime1">
              <a:rPr lang="it-IT" smtClean="0"/>
              <a:t>07/03/25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80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8B23-5579-3245-8B7A-3D2FB030A5C2}" type="datetime1">
              <a:rPr lang="it-IT" smtClean="0"/>
              <a:t>07/03/25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4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E38D5-ABE1-E741-A9A2-2C8E3D4806FB}" type="datetime1">
              <a:rPr lang="it-IT" smtClean="0"/>
              <a:t>07/03/25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0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D6CA-3E1A-2448-B048-1BA3E66C720A}" type="datetime1">
              <a:rPr lang="it-IT" smtClean="0"/>
              <a:t>07/03/25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8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FBE0B-BECB-7347-90BD-9C02A6AEE306}" type="datetime1">
              <a:rPr lang="it-IT" smtClean="0"/>
              <a:t>07/03/25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8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85FBF52C-FC84-9145-8981-FDF3266F024B}" type="datetime1">
              <a:rPr lang="it-IT" smtClean="0"/>
              <a:t>07/03/25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2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613FF81-3175-CF42-9D9C-7AB2368AAAC4}" type="datetime1">
              <a:rPr lang="it-IT" smtClean="0"/>
              <a:t>07/03/25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779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B37B77-E373-9D48-A55A-F146D06DE7FA}" type="datetime1">
              <a:rPr lang="it-IT" smtClean="0"/>
              <a:t>07/03/25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1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79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8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800" b="1" i="1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olab.research.google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olab.research.google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lab.research.google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cs/getting-started/anaconda/instal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cs/getting-started/anaconda/instal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cs/getting-started/anaconda/install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783B8-9BDD-42A0-9FC8-ED6CB099A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0"/>
          </a:blip>
          <a:srcRect r="10666" b="-1"/>
          <a:stretch/>
        </p:blipFill>
        <p:spPr>
          <a:xfrm>
            <a:off x="0" y="-729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3FF470-24BD-4D3A-A544-3C4CBD44D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 fontScale="90000"/>
          </a:bodyPr>
          <a:lstStyle/>
          <a:p>
            <a:br>
              <a:rPr lang="it-IT" sz="3200" dirty="0"/>
            </a:br>
            <a:r>
              <a:rPr lang="it-IT" i="0" dirty="0"/>
              <a:t>PYTHON</a:t>
            </a:r>
            <a:br>
              <a:rPr lang="it-IT" i="0" dirty="0"/>
            </a:br>
            <a:r>
              <a:rPr lang="it-IT" sz="4000" dirty="0"/>
              <a:t>Primi passi</a:t>
            </a:r>
            <a:br>
              <a:rPr lang="it-IT" i="0" dirty="0"/>
            </a:br>
            <a:br>
              <a:rPr lang="it-IT" b="1" i="0" dirty="0"/>
            </a:br>
            <a:endParaRPr lang="it-IT" sz="2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BE3F69-96AD-4B48-83F6-D91E3B4CF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764323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endParaRPr lang="it-IT" sz="7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t-IT" sz="8000" b="1" dirty="0"/>
              <a:t>Fondamenti di Visione Artificiale e Biometria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3AEDB5E-6A44-D696-9935-C1554297881B}"/>
              </a:ext>
            </a:extLst>
          </p:cNvPr>
          <p:cNvSpPr txBox="1"/>
          <p:nvPr/>
        </p:nvSpPr>
        <p:spPr>
          <a:xfrm>
            <a:off x="1447798" y="5198533"/>
            <a:ext cx="929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2024/2025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929309-7018-C595-82B9-EDB14A78E5F9}"/>
              </a:ext>
            </a:extLst>
          </p:cNvPr>
          <p:cNvSpPr txBox="1"/>
          <p:nvPr/>
        </p:nvSpPr>
        <p:spPr>
          <a:xfrm>
            <a:off x="10634132" y="6417733"/>
            <a:ext cx="15578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Dott.ssa Lucia Cascone</a:t>
            </a:r>
            <a:br>
              <a:rPr lang="it-IT" sz="1050" dirty="0">
                <a:solidFill>
                  <a:schemeClr val="bg1"/>
                </a:solidFill>
              </a:rPr>
            </a:br>
            <a:r>
              <a:rPr lang="it-IT" sz="1050" dirty="0">
                <a:solidFill>
                  <a:schemeClr val="bg1"/>
                </a:solidFill>
              </a:rPr>
              <a:t>lcascone@unisa.it</a:t>
            </a:r>
          </a:p>
        </p:txBody>
      </p:sp>
    </p:spTree>
    <p:extLst>
      <p:ext uri="{BB962C8B-B14F-4D97-AF65-F5344CB8AC3E}">
        <p14:creationId xmlns:p14="http://schemas.microsoft.com/office/powerpoint/2010/main" val="1160569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2FC65-7836-239F-D9D3-F578BA2D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8AB838-D3CD-4C6B-5913-F5491449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7587"/>
            <a:ext cx="10058400" cy="3849624"/>
          </a:xfrm>
        </p:spPr>
        <p:txBody>
          <a:bodyPr>
            <a:normAutofit/>
          </a:bodyPr>
          <a:lstStyle/>
          <a:p>
            <a:r>
              <a:rPr lang="it-IT" dirty="0"/>
              <a:t>Scarica Python: </a:t>
            </a:r>
            <a:r>
              <a:rPr lang="it-IT" dirty="0">
                <a:hlinkClick r:id="rId2"/>
              </a:rPr>
              <a:t>https://www.python.org/downloads/</a:t>
            </a:r>
            <a:endParaRPr lang="it-IT" dirty="0"/>
          </a:p>
          <a:p>
            <a:r>
              <a:rPr lang="it-IT" dirty="0"/>
              <a:t>Installa un editor o IDE: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600" b="1" dirty="0" err="1"/>
              <a:t>PyCharm</a:t>
            </a:r>
            <a:r>
              <a:rPr lang="it-IT" sz="1600" b="1" dirty="0"/>
              <a:t> IDE</a:t>
            </a:r>
            <a:endParaRPr lang="it-IT" sz="1200" b="1" dirty="0"/>
          </a:p>
          <a:p>
            <a:pPr marL="822960" lvl="3" indent="0">
              <a:buNone/>
            </a:pPr>
            <a:r>
              <a:rPr lang="it-IT" sz="1200" b="1" dirty="0" err="1"/>
              <a:t>PyCharm</a:t>
            </a:r>
            <a:r>
              <a:rPr lang="it-IT" sz="1200" b="1" dirty="0"/>
              <a:t> </a:t>
            </a:r>
            <a:r>
              <a:rPr lang="it-IT" sz="1200" dirty="0"/>
              <a:t>è un ambiente di sviluppo per Python tra i più utilizzati e apprezzati al mondo creato dalla Software house </a:t>
            </a:r>
            <a:r>
              <a:rPr lang="it-IT" sz="1200" b="1" dirty="0" err="1"/>
              <a:t>JetBrains</a:t>
            </a:r>
            <a:r>
              <a:rPr lang="it-IT" sz="1200" dirty="0"/>
              <a:t>. È un ambiente di sviluppo che viene spesso utilizzato professionalmente, e per questo motivo </a:t>
            </a:r>
            <a:r>
              <a:rPr lang="it-IT" sz="1200" dirty="0" err="1"/>
              <a:t>JetBrains</a:t>
            </a:r>
            <a:r>
              <a:rPr lang="it-IT" sz="1200" dirty="0"/>
              <a:t> offre due versioni: </a:t>
            </a:r>
            <a:r>
              <a:rPr lang="it-IT" sz="1200" i="1" dirty="0" err="1"/>
              <a:t>professional</a:t>
            </a:r>
            <a:r>
              <a:rPr lang="it-IT" sz="1200" i="1" dirty="0"/>
              <a:t> e community </a:t>
            </a:r>
            <a:r>
              <a:rPr lang="it-IT" sz="1200" dirty="0"/>
              <a:t>(gratuita e open-source).</a:t>
            </a:r>
          </a:p>
          <a:p>
            <a:pPr marL="822960" lvl="3" indent="0">
              <a:lnSpc>
                <a:spcPct val="150000"/>
              </a:lnSpc>
              <a:buNone/>
            </a:pPr>
            <a:endParaRPr lang="it-IT" dirty="0"/>
          </a:p>
          <a:p>
            <a:pPr marL="822960" lvl="3" indent="0">
              <a:buNone/>
            </a:pPr>
            <a:r>
              <a:rPr lang="it-IT" sz="1200" dirty="0"/>
              <a:t>Tra le caratteristiche più acclamate di </a:t>
            </a:r>
            <a:r>
              <a:rPr lang="it-IT" sz="1200" dirty="0" err="1"/>
              <a:t>PyCharm</a:t>
            </a:r>
            <a:r>
              <a:rPr lang="it-IT" sz="1200" dirty="0"/>
              <a:t> abbiamo anzitutto un </a:t>
            </a:r>
            <a:r>
              <a:rPr lang="it-IT" sz="1200" b="1" dirty="0"/>
              <a:t>editor del codice intelligente</a:t>
            </a:r>
            <a:r>
              <a:rPr lang="it-IT" sz="1200" dirty="0"/>
              <a:t>, che fornisce auto-completamento del codice e suggerimenti in fase di scrittura, supporto automatico per il </a:t>
            </a:r>
            <a:r>
              <a:rPr lang="it-IT" sz="1200" dirty="0" err="1"/>
              <a:t>refactoring</a:t>
            </a:r>
            <a:r>
              <a:rPr lang="it-IT" sz="1200" dirty="0"/>
              <a:t>, ispezione del codice alla ricerca di errori, </a:t>
            </a:r>
            <a:r>
              <a:rPr lang="it-IT" sz="1200" b="1" dirty="0"/>
              <a:t>Version Control </a:t>
            </a:r>
            <a:r>
              <a:rPr lang="it-IT" sz="1200" dirty="0"/>
              <a:t>e tante altre caratteristiche.</a:t>
            </a:r>
          </a:p>
          <a:p>
            <a:pPr marL="822960" lvl="3" indent="0">
              <a:buNone/>
            </a:pPr>
            <a:endParaRPr lang="it-IT" sz="1200" dirty="0"/>
          </a:p>
          <a:p>
            <a:pPr marL="274320" lvl="1" indent="0">
              <a:buNone/>
            </a:pPr>
            <a:r>
              <a:rPr lang="it-IT" sz="1200" dirty="0"/>
              <a:t>📌 </a:t>
            </a:r>
            <a:r>
              <a:rPr lang="it-IT" sz="1200" b="1" dirty="0"/>
              <a:t>Come iniziare:</a:t>
            </a:r>
          </a:p>
          <a:p>
            <a:pPr marL="502920" lvl="1" indent="-228600">
              <a:buFont typeface="+mj-lt"/>
              <a:buAutoNum type="arabicPeriod"/>
            </a:pPr>
            <a:r>
              <a:rPr lang="it-IT" sz="1100" dirty="0"/>
              <a:t>Accedi a </a:t>
            </a:r>
            <a:r>
              <a:rPr lang="it-IT" sz="1100" dirty="0">
                <a:hlinkClick r:id="rId3"/>
              </a:rPr>
              <a:t>https://</a:t>
            </a:r>
            <a:r>
              <a:rPr lang="it-IT" sz="1100" dirty="0" err="1">
                <a:hlinkClick r:id="rId3"/>
              </a:rPr>
              <a:t>www.jetbrains.com</a:t>
            </a:r>
            <a:r>
              <a:rPr lang="it-IT" sz="1100" dirty="0">
                <a:hlinkClick r:id="rId3"/>
              </a:rPr>
              <a:t>/</a:t>
            </a:r>
            <a:r>
              <a:rPr lang="it-IT" sz="1100" dirty="0" err="1">
                <a:hlinkClick r:id="rId3"/>
              </a:rPr>
              <a:t>pycharm</a:t>
            </a:r>
            <a:r>
              <a:rPr lang="it-IT" sz="1100" dirty="0">
                <a:hlinkClick r:id="rId3"/>
              </a:rPr>
              <a:t>/</a:t>
            </a:r>
            <a:endParaRPr lang="it-IT" sz="1200" b="1" dirty="0"/>
          </a:p>
        </p:txBody>
      </p:sp>
      <p:pic>
        <p:nvPicPr>
          <p:cNvPr id="5" name="Immagine 4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04CFA2A2-2E21-E15A-7979-C0DF468EA2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823" y="4461684"/>
            <a:ext cx="4331616" cy="1725744"/>
          </a:xfrm>
          <a:prstGeom prst="rect">
            <a:avLst/>
          </a:prstGeom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0AE9B3-B8AA-344A-803A-CE43911E7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08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2FC65-7836-239F-D9D3-F578BA2D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8AB838-D3CD-4C6B-5913-F5491449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7587"/>
            <a:ext cx="10058400" cy="3849624"/>
          </a:xfrm>
        </p:spPr>
        <p:txBody>
          <a:bodyPr>
            <a:normAutofit/>
          </a:bodyPr>
          <a:lstStyle/>
          <a:p>
            <a:r>
              <a:rPr lang="it-IT" dirty="0"/>
              <a:t>Scarica Python: </a:t>
            </a:r>
            <a:r>
              <a:rPr lang="it-IT" dirty="0">
                <a:hlinkClick r:id="rId2"/>
              </a:rPr>
              <a:t>https://www.python.org/downloads/</a:t>
            </a:r>
            <a:endParaRPr lang="it-IT" dirty="0"/>
          </a:p>
          <a:p>
            <a:r>
              <a:rPr lang="it-IT" dirty="0"/>
              <a:t>Installa un editor o IDE: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600" b="1" dirty="0" err="1"/>
              <a:t>PyCharm</a:t>
            </a:r>
            <a:r>
              <a:rPr lang="it-IT" sz="1600" b="1" dirty="0"/>
              <a:t> IDE</a:t>
            </a:r>
            <a:endParaRPr lang="it-IT" sz="1200" b="1" dirty="0"/>
          </a:p>
          <a:p>
            <a:pPr marL="822960" lvl="3" indent="0">
              <a:buNone/>
            </a:pPr>
            <a:r>
              <a:rPr lang="it-IT" sz="1200" b="1" dirty="0" err="1"/>
              <a:t>PyCharm</a:t>
            </a:r>
            <a:r>
              <a:rPr lang="it-IT" sz="1200" b="1" dirty="0"/>
              <a:t> </a:t>
            </a:r>
            <a:r>
              <a:rPr lang="it-IT" sz="1200" dirty="0"/>
              <a:t>è un ambiente di sviluppo per Python tra i più utilizzati e apprezzati al mondo creato dalla Software house </a:t>
            </a:r>
            <a:r>
              <a:rPr lang="it-IT" sz="1200" b="1" dirty="0" err="1"/>
              <a:t>JetBrains</a:t>
            </a:r>
            <a:r>
              <a:rPr lang="it-IT" sz="1200" dirty="0"/>
              <a:t>. È un ambiente di sviluppo che viene spesso utilizzato professionalmente, e per questo motivo </a:t>
            </a:r>
            <a:r>
              <a:rPr lang="it-IT" sz="1200" dirty="0" err="1"/>
              <a:t>JetBrains</a:t>
            </a:r>
            <a:r>
              <a:rPr lang="it-IT" sz="1200" dirty="0"/>
              <a:t> offre due versioni: </a:t>
            </a:r>
            <a:r>
              <a:rPr lang="it-IT" sz="1200" i="1" dirty="0" err="1"/>
              <a:t>professional</a:t>
            </a:r>
            <a:r>
              <a:rPr lang="it-IT" sz="1200" i="1" dirty="0"/>
              <a:t> e community </a:t>
            </a:r>
            <a:r>
              <a:rPr lang="it-IT" sz="1200" dirty="0"/>
              <a:t>(gratuita e open-source).</a:t>
            </a:r>
          </a:p>
          <a:p>
            <a:pPr marL="822960" lvl="3" indent="0">
              <a:lnSpc>
                <a:spcPct val="150000"/>
              </a:lnSpc>
              <a:buNone/>
            </a:pPr>
            <a:endParaRPr lang="it-IT" dirty="0"/>
          </a:p>
          <a:p>
            <a:pPr marL="822960" lvl="3" indent="0">
              <a:buNone/>
            </a:pPr>
            <a:r>
              <a:rPr lang="it-IT" sz="1200" dirty="0"/>
              <a:t>Tra le caratteristiche più acclamate di </a:t>
            </a:r>
            <a:r>
              <a:rPr lang="it-IT" sz="1200" dirty="0" err="1"/>
              <a:t>PyCharm</a:t>
            </a:r>
            <a:r>
              <a:rPr lang="it-IT" sz="1200" dirty="0"/>
              <a:t> abbiamo anzitutto un </a:t>
            </a:r>
            <a:r>
              <a:rPr lang="it-IT" sz="1200" b="1" dirty="0"/>
              <a:t>editor del codice intelligente</a:t>
            </a:r>
            <a:r>
              <a:rPr lang="it-IT" sz="1200" dirty="0"/>
              <a:t>, che fornisce auto-completamento del codice e suggerimenti in fase di scrittura, supporto automatico per il </a:t>
            </a:r>
            <a:r>
              <a:rPr lang="it-IT" sz="1200" dirty="0" err="1"/>
              <a:t>refactoring</a:t>
            </a:r>
            <a:r>
              <a:rPr lang="it-IT" sz="1200" dirty="0"/>
              <a:t>, ispezione del codice alla ricerca di errori, </a:t>
            </a:r>
            <a:r>
              <a:rPr lang="it-IT" sz="1200" b="1" dirty="0"/>
              <a:t>Version Control </a:t>
            </a:r>
            <a:r>
              <a:rPr lang="it-IT" sz="1200" dirty="0"/>
              <a:t>e tante altre caratteristiche.</a:t>
            </a:r>
          </a:p>
          <a:p>
            <a:pPr marL="822960" lvl="3" indent="0">
              <a:buNone/>
            </a:pPr>
            <a:endParaRPr lang="it-IT" sz="1200" dirty="0"/>
          </a:p>
          <a:p>
            <a:pPr marL="274320" lvl="1" indent="0">
              <a:buNone/>
            </a:pPr>
            <a:r>
              <a:rPr lang="it-IT" sz="1200" dirty="0"/>
              <a:t>📌 </a:t>
            </a:r>
            <a:r>
              <a:rPr lang="it-IT" sz="1200" b="1" dirty="0"/>
              <a:t>Come iniziare:</a:t>
            </a:r>
          </a:p>
          <a:p>
            <a:pPr marL="502920" lvl="1" indent="-228600">
              <a:buFont typeface="+mj-lt"/>
              <a:buAutoNum type="arabicPeriod"/>
            </a:pPr>
            <a:r>
              <a:rPr lang="it-IT" sz="1100" dirty="0"/>
              <a:t>Accedi a </a:t>
            </a:r>
            <a:r>
              <a:rPr lang="it-IT" sz="1100" dirty="0">
                <a:hlinkClick r:id="rId3"/>
              </a:rPr>
              <a:t>https://</a:t>
            </a:r>
            <a:r>
              <a:rPr lang="it-IT" sz="1100" dirty="0" err="1">
                <a:hlinkClick r:id="rId3"/>
              </a:rPr>
              <a:t>www.jetbrains.com</a:t>
            </a:r>
            <a:r>
              <a:rPr lang="it-IT" sz="1100" dirty="0">
                <a:hlinkClick r:id="rId3"/>
              </a:rPr>
              <a:t>/</a:t>
            </a:r>
            <a:r>
              <a:rPr lang="it-IT" sz="1100" dirty="0" err="1">
                <a:hlinkClick r:id="rId3"/>
              </a:rPr>
              <a:t>pycharm</a:t>
            </a:r>
            <a:r>
              <a:rPr lang="it-IT" sz="1100" dirty="0">
                <a:hlinkClick r:id="rId3"/>
              </a:rPr>
              <a:t>/</a:t>
            </a:r>
            <a:endParaRPr lang="it-IT" sz="1200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895FA9-E29B-AD6C-7AFF-1B32C7F148A5}"/>
              </a:ext>
            </a:extLst>
          </p:cNvPr>
          <p:cNvSpPr txBox="1"/>
          <p:nvPr/>
        </p:nvSpPr>
        <p:spPr>
          <a:xfrm>
            <a:off x="5915580" y="4777818"/>
            <a:ext cx="5816600" cy="954107"/>
          </a:xfrm>
          <a:prstGeom prst="rect">
            <a:avLst/>
          </a:prstGeom>
          <a:solidFill>
            <a:schemeClr val="bg2">
              <a:lumMod val="90000"/>
            </a:schemeClr>
          </a:solidFill>
          <a:ln w="444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400" dirty="0"/>
              <a:t>Puoi lasciare la sezione </a:t>
            </a:r>
            <a:r>
              <a:rPr lang="it-IT" sz="1400" b="1" dirty="0"/>
              <a:t>Project Interpreter </a:t>
            </a:r>
            <a:r>
              <a:rPr lang="it-IT" sz="1400" dirty="0"/>
              <a:t>con i parametri predefiniti. Di default viene creato un nuovo </a:t>
            </a:r>
            <a:r>
              <a:rPr lang="it-IT" sz="1400" b="1" i="1" dirty="0" err="1"/>
              <a:t>virtualenv</a:t>
            </a:r>
            <a:r>
              <a:rPr lang="it-IT" sz="1400" dirty="0"/>
              <a:t> Python, un ambiente isolato relativo al proprio progetto dove possono essere</a:t>
            </a:r>
          </a:p>
          <a:p>
            <a:r>
              <a:rPr lang="it-IT" sz="1400" dirty="0"/>
              <a:t>installate le librerie senza installarle globalmente.</a:t>
            </a:r>
          </a:p>
        </p:txBody>
      </p:sp>
      <p:pic>
        <p:nvPicPr>
          <p:cNvPr id="7" name="Immagine 6" descr="Immagine che contiene testo, schermata, grafica, Carattere&#10;&#10;Descrizione generata automaticamente">
            <a:extLst>
              <a:ext uri="{FF2B5EF4-FFF2-40B4-BE49-F238E27FC236}">
                <a16:creationId xmlns:a16="http://schemas.microsoft.com/office/drawing/2014/main" id="{D243DD27-6363-072C-D922-AF23CBD67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52" y="518694"/>
            <a:ext cx="3147310" cy="3178862"/>
          </a:xfrm>
          <a:prstGeom prst="rect">
            <a:avLst/>
          </a:prstGeom>
        </p:spPr>
      </p:pic>
      <p:pic>
        <p:nvPicPr>
          <p:cNvPr id="6" name="Immagine 5" descr="Immagine che contiene testo, software, Software multimediale, Icona del computer&#10;&#10;Descrizione generata automaticamente">
            <a:extLst>
              <a:ext uri="{FF2B5EF4-FFF2-40B4-BE49-F238E27FC236}">
                <a16:creationId xmlns:a16="http://schemas.microsoft.com/office/drawing/2014/main" id="{184F40DE-CD31-6E84-7D60-F02BCB182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969" y="3830783"/>
            <a:ext cx="3907214" cy="2423680"/>
          </a:xfrm>
          <a:prstGeom prst="rect">
            <a:avLst/>
          </a:prstGeom>
        </p:spPr>
      </p:pic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24D9983B-121E-8EB4-C4E3-E3F8AEC5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1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783B8-9BDD-42A0-9FC8-ED6CB099A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90000"/>
          </a:blip>
          <a:srcRect r="10666" b="-1"/>
          <a:stretch/>
        </p:blipFill>
        <p:spPr>
          <a:xfrm>
            <a:off x="0" y="-7290"/>
            <a:ext cx="12191999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B4A12B6-EF0D-43E8-8C17-4FAD4D276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>
              <a:lumMod val="85000"/>
              <a:lumOff val="15000"/>
              <a:alpha val="93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107525-0C02-447F-8A3F-553320A72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2"/>
            </a:solidFill>
            <a:prstDash val="solid"/>
            <a:miter lim="800000"/>
          </a:ln>
          <a:effectLst/>
        </p:spPr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3FF470-24BD-4D3A-A544-3C4CBD44D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>
            <a:normAutofit fontScale="90000"/>
          </a:bodyPr>
          <a:lstStyle/>
          <a:p>
            <a:br>
              <a:rPr lang="it-IT" sz="3200" dirty="0"/>
            </a:br>
            <a:r>
              <a:rPr lang="it-IT" i="0" dirty="0"/>
              <a:t>PYTHON</a:t>
            </a:r>
            <a:br>
              <a:rPr lang="it-IT" i="0" dirty="0"/>
            </a:br>
            <a:r>
              <a:rPr lang="it-IT" sz="4000" dirty="0"/>
              <a:t>Primi passi</a:t>
            </a:r>
            <a:br>
              <a:rPr lang="it-IT" i="0" dirty="0"/>
            </a:br>
            <a:br>
              <a:rPr lang="it-IT" b="1" i="0" dirty="0"/>
            </a:br>
            <a:endParaRPr lang="it-IT" sz="24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5BE3F69-96AD-4B48-83F6-D91E3B4CFC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764323"/>
          </a:xfrm>
        </p:spPr>
        <p:txBody>
          <a:bodyPr>
            <a:normAutofit fontScale="32500" lnSpcReduction="20000"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endParaRPr lang="it-IT" sz="7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t-IT" sz="8000" b="1" dirty="0"/>
              <a:t>Fondamenti di Visione Artificiale e Biometria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A42E3-05D8-4A0B-9D4E-20EF581E5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E9A54B-189D-4645-8254-FDC4210EC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1CE48F-D5E4-4520-AF1E-8F85CFBDA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448851-39AD-4943-BF9C-C50704E08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3AEDB5E-6A44-D696-9935-C1554297881B}"/>
              </a:ext>
            </a:extLst>
          </p:cNvPr>
          <p:cNvSpPr txBox="1"/>
          <p:nvPr/>
        </p:nvSpPr>
        <p:spPr>
          <a:xfrm>
            <a:off x="1447798" y="5198533"/>
            <a:ext cx="9296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/>
              <a:t>2024/2025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929309-7018-C595-82B9-EDB14A78E5F9}"/>
              </a:ext>
            </a:extLst>
          </p:cNvPr>
          <p:cNvSpPr txBox="1"/>
          <p:nvPr/>
        </p:nvSpPr>
        <p:spPr>
          <a:xfrm>
            <a:off x="10634132" y="6417733"/>
            <a:ext cx="15578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/>
                </a:solidFill>
              </a:rPr>
              <a:t>Dott.ssa Lucia Cascone</a:t>
            </a:r>
            <a:br>
              <a:rPr lang="it-IT" sz="1050" dirty="0">
                <a:solidFill>
                  <a:schemeClr val="bg1"/>
                </a:solidFill>
              </a:rPr>
            </a:br>
            <a:r>
              <a:rPr lang="it-IT" sz="1050" dirty="0">
                <a:solidFill>
                  <a:schemeClr val="bg1"/>
                </a:solidFill>
              </a:rPr>
              <a:t>lcascone@unisa.it</a:t>
            </a:r>
          </a:p>
        </p:txBody>
      </p:sp>
    </p:spTree>
    <p:extLst>
      <p:ext uri="{BB962C8B-B14F-4D97-AF65-F5344CB8AC3E}">
        <p14:creationId xmlns:p14="http://schemas.microsoft.com/office/powerpoint/2010/main" val="2154476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D2A9B1D-F2E2-B305-484F-682D39D7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it-IT" dirty="0"/>
              <a:t>PYTHON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834F46-E8FF-EEE5-587C-F32CE724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b="1" dirty="0"/>
              <a:t>1. Un linguaggio potente, semplice e versatile: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Sintassi chiara e leggibile</a:t>
            </a:r>
            <a:r>
              <a:rPr lang="it-IT" dirty="0"/>
              <a:t> – Ideale per principianti ed esperti.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Multipiattaforma</a:t>
            </a:r>
            <a:r>
              <a:rPr lang="it-IT" dirty="0"/>
              <a:t> – Funziona su Windows, </a:t>
            </a:r>
            <a:r>
              <a:rPr lang="it-IT" dirty="0" err="1"/>
              <a:t>macOS</a:t>
            </a:r>
            <a:r>
              <a:rPr lang="it-IT" dirty="0"/>
              <a:t> e Linux.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Grande ecosistema di librerie</a:t>
            </a:r>
            <a:r>
              <a:rPr lang="it-IT" dirty="0"/>
              <a:t> – Per AI, Data Science, Web, Automazione, etc.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Comunità attiva e supporto continuo</a:t>
            </a:r>
            <a:r>
              <a:rPr lang="it-IT" dirty="0"/>
              <a:t> – Aggiornamenti costanti e documentazione ricca.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it-IT" dirty="0"/>
          </a:p>
          <a:p>
            <a:pPr>
              <a:lnSpc>
                <a:spcPct val="90000"/>
              </a:lnSpc>
            </a:pPr>
            <a:r>
              <a:rPr lang="it-IT" b="1" dirty="0"/>
              <a:t>2. Dove si usa Python?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Intelligenza Artificiale e Machine Learning</a:t>
            </a:r>
            <a:r>
              <a:rPr lang="it-IT" dirty="0"/>
              <a:t> (</a:t>
            </a:r>
            <a:r>
              <a:rPr lang="it-IT" dirty="0" err="1"/>
              <a:t>TensorFlow</a:t>
            </a:r>
            <a:r>
              <a:rPr lang="it-IT" dirty="0"/>
              <a:t>, </a:t>
            </a:r>
            <a:r>
              <a:rPr lang="it-IT" dirty="0" err="1"/>
              <a:t>PyTorch</a:t>
            </a:r>
            <a:r>
              <a:rPr lang="it-IT" dirty="0"/>
              <a:t>).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Data Science e Analisi Dati</a:t>
            </a:r>
            <a:r>
              <a:rPr lang="it-IT" dirty="0"/>
              <a:t> (</a:t>
            </a:r>
            <a:r>
              <a:rPr lang="it-IT" dirty="0" err="1"/>
              <a:t>Pandas</a:t>
            </a:r>
            <a:r>
              <a:rPr lang="it-IT" dirty="0"/>
              <a:t>, </a:t>
            </a:r>
            <a:r>
              <a:rPr lang="it-IT" dirty="0" err="1"/>
              <a:t>NumPy</a:t>
            </a:r>
            <a:r>
              <a:rPr lang="it-IT" dirty="0"/>
              <a:t>, </a:t>
            </a:r>
            <a:r>
              <a:rPr lang="it-IT" dirty="0" err="1"/>
              <a:t>SciPy</a:t>
            </a:r>
            <a:r>
              <a:rPr lang="it-IT" dirty="0"/>
              <a:t>).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Sviluppo Web</a:t>
            </a:r>
            <a:r>
              <a:rPr lang="it-IT" dirty="0"/>
              <a:t> (Django, </a:t>
            </a:r>
            <a:r>
              <a:rPr lang="it-IT" dirty="0" err="1"/>
              <a:t>Flask</a:t>
            </a:r>
            <a:r>
              <a:rPr lang="it-IT" dirty="0"/>
              <a:t>).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Automazione e Scripting</a:t>
            </a:r>
            <a:r>
              <a:rPr lang="it-IT" dirty="0"/>
              <a:t> (</a:t>
            </a:r>
            <a:r>
              <a:rPr lang="it-IT" dirty="0" err="1"/>
              <a:t>Selenium</a:t>
            </a:r>
            <a:r>
              <a:rPr lang="it-IT" dirty="0"/>
              <a:t>, </a:t>
            </a:r>
            <a:r>
              <a:rPr lang="it-IT" dirty="0" err="1"/>
              <a:t>PyAutoGUI</a:t>
            </a:r>
            <a:r>
              <a:rPr lang="it-IT" dirty="0"/>
              <a:t>).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it-IT" b="1" dirty="0"/>
              <a:t>Game Development</a:t>
            </a:r>
            <a:r>
              <a:rPr lang="it-IT" dirty="0"/>
              <a:t> (</a:t>
            </a:r>
            <a:r>
              <a:rPr lang="it-IT" dirty="0" err="1"/>
              <a:t>Pygame</a:t>
            </a:r>
            <a:r>
              <a:rPr lang="it-IT" dirty="0"/>
              <a:t>).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it-IT" dirty="0"/>
          </a:p>
        </p:txBody>
      </p:sp>
      <p:pic>
        <p:nvPicPr>
          <p:cNvPr id="1026" name="Picture 2" descr="Introduzione alla Programmazione con Python: Un Tutorial per Principianti -  Lorenzo Perucci">
            <a:extLst>
              <a:ext uri="{FF2B5EF4-FFF2-40B4-BE49-F238E27FC236}">
                <a16:creationId xmlns:a16="http://schemas.microsoft.com/office/drawing/2014/main" id="{C345C945-4F31-F7C1-4964-F58A80C6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03" r="55135" b="-2"/>
          <a:stretch/>
        </p:blipFill>
        <p:spPr bwMode="auto">
          <a:xfrm>
            <a:off x="7837371" y="237744"/>
            <a:ext cx="4124416" cy="63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9783FF-B4C3-D048-CA04-3525F46B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96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2FC65-7836-239F-D9D3-F578BA2D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8AB838-D3CD-4C6B-5913-F5491449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20316"/>
            <a:ext cx="10058400" cy="3849624"/>
          </a:xfrm>
        </p:spPr>
        <p:txBody>
          <a:bodyPr/>
          <a:lstStyle/>
          <a:p>
            <a:r>
              <a:rPr lang="it-IT" dirty="0"/>
              <a:t>Scarica Python: </a:t>
            </a:r>
            <a:r>
              <a:rPr lang="it-IT" dirty="0">
                <a:hlinkClick r:id="rId2"/>
              </a:rPr>
              <a:t>https://www.python.org/downloads/</a:t>
            </a:r>
            <a:endParaRPr lang="it-IT" dirty="0"/>
          </a:p>
          <a:p>
            <a:r>
              <a:rPr lang="it-IT" dirty="0"/>
              <a:t>Installa un editor o IDE: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200" b="1" dirty="0"/>
              <a:t>Google </a:t>
            </a:r>
            <a:r>
              <a:rPr lang="it-IT" sz="1200" b="1" dirty="0" err="1"/>
              <a:t>Colab</a:t>
            </a:r>
            <a:endParaRPr lang="it-IT" sz="1200" b="1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200" b="1" dirty="0"/>
              <a:t>Anaconda (</a:t>
            </a:r>
            <a:r>
              <a:rPr lang="it-IT" sz="1200" b="1" dirty="0" err="1"/>
              <a:t>Jupyter</a:t>
            </a:r>
            <a:r>
              <a:rPr lang="it-IT" sz="1200" b="1" dirty="0"/>
              <a:t> Notebook, </a:t>
            </a:r>
            <a:r>
              <a:rPr lang="it-IT" sz="1200" b="1" dirty="0" err="1"/>
              <a:t>Spyder</a:t>
            </a:r>
            <a:r>
              <a:rPr lang="it-IT" sz="1200" b="1" dirty="0"/>
              <a:t>) </a:t>
            </a:r>
            <a:endParaRPr lang="it-IT" sz="1200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200" b="1" dirty="0" err="1"/>
              <a:t>PyCharm</a:t>
            </a:r>
            <a:r>
              <a:rPr lang="it-IT" sz="1200" dirty="0"/>
              <a:t>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200" b="1" dirty="0"/>
              <a:t>VS Code</a:t>
            </a:r>
            <a:r>
              <a:rPr lang="it-IT" sz="1200" dirty="0"/>
              <a:t> </a:t>
            </a:r>
          </a:p>
        </p:txBody>
      </p:sp>
      <p:pic>
        <p:nvPicPr>
          <p:cNvPr id="10" name="Immagine 9" descr="Immagine che contiene testo, Carattere, schermata, numero&#10;&#10;Descrizione generata automaticamente">
            <a:extLst>
              <a:ext uri="{FF2B5EF4-FFF2-40B4-BE49-F238E27FC236}">
                <a16:creationId xmlns:a16="http://schemas.microsoft.com/office/drawing/2014/main" id="{A670F1AA-C03F-003A-CE1F-4AC3E65008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" t="3731" r="846" b="4124"/>
          <a:stretch/>
        </p:blipFill>
        <p:spPr>
          <a:xfrm>
            <a:off x="3949831" y="3429000"/>
            <a:ext cx="7654565" cy="1687398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C97F9EBF-982B-9BF2-A549-B55C8FEB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3</a:t>
            </a:fld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699DD7-9984-2B77-8E6F-1653287DAC2B}"/>
              </a:ext>
            </a:extLst>
          </p:cNvPr>
          <p:cNvSpPr txBox="1"/>
          <p:nvPr/>
        </p:nvSpPr>
        <p:spPr>
          <a:xfrm>
            <a:off x="5915580" y="1860305"/>
            <a:ext cx="2999820" cy="307777"/>
          </a:xfrm>
          <a:prstGeom prst="rect">
            <a:avLst/>
          </a:prstGeom>
          <a:solidFill>
            <a:schemeClr val="bg2">
              <a:lumMod val="90000"/>
            </a:schemeClr>
          </a:solidFill>
          <a:ln w="444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400" b="1" dirty="0"/>
              <a:t>Suggerimento: versione 3.11</a:t>
            </a:r>
          </a:p>
        </p:txBody>
      </p:sp>
    </p:spTree>
    <p:extLst>
      <p:ext uri="{BB962C8B-B14F-4D97-AF65-F5344CB8AC3E}">
        <p14:creationId xmlns:p14="http://schemas.microsoft.com/office/powerpoint/2010/main" val="61508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2FC65-7836-239F-D9D3-F578BA2D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8AB838-D3CD-4C6B-5913-F5491449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7587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Scarica Python: </a:t>
            </a:r>
            <a:r>
              <a:rPr lang="it-IT" dirty="0">
                <a:hlinkClick r:id="rId2"/>
              </a:rPr>
              <a:t>https://www.python.org/downloads/</a:t>
            </a:r>
            <a:endParaRPr lang="it-IT" dirty="0"/>
          </a:p>
          <a:p>
            <a:r>
              <a:rPr lang="it-IT" dirty="0"/>
              <a:t>Installa un editor o IDE: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600" b="1" dirty="0"/>
              <a:t>Google </a:t>
            </a:r>
            <a:r>
              <a:rPr lang="it-IT" sz="1600" b="1" dirty="0" err="1"/>
              <a:t>Colab</a:t>
            </a:r>
            <a:r>
              <a:rPr lang="it-IT" sz="1600" b="1" dirty="0"/>
              <a:t> </a:t>
            </a:r>
            <a:r>
              <a:rPr lang="it-IT" sz="1200" b="1" dirty="0"/>
              <a:t>- L’IDE nel Cloud</a:t>
            </a:r>
          </a:p>
          <a:p>
            <a:pPr marL="822960" lvl="3" indent="0">
              <a:lnSpc>
                <a:spcPct val="150000"/>
              </a:lnSpc>
              <a:buNone/>
            </a:pPr>
            <a:r>
              <a:rPr lang="it-IT" b="1" dirty="0"/>
              <a:t>Google </a:t>
            </a:r>
            <a:r>
              <a:rPr lang="it-IT" b="1" dirty="0" err="1"/>
              <a:t>Colab</a:t>
            </a:r>
            <a:r>
              <a:rPr lang="it-IT" dirty="0"/>
              <a:t> è un ambiente gratuito basato su </a:t>
            </a:r>
            <a:r>
              <a:rPr lang="it-IT" dirty="0" err="1"/>
              <a:t>Jupyter</a:t>
            </a:r>
            <a:r>
              <a:rPr lang="it-IT" dirty="0"/>
              <a:t> Notebook, perfetto per machine learning e data science.</a:t>
            </a:r>
          </a:p>
          <a:p>
            <a:pPr marL="274320" lvl="1" indent="0">
              <a:buNone/>
            </a:pPr>
            <a:endParaRPr lang="it-IT" sz="1000" dirty="0"/>
          </a:p>
          <a:p>
            <a:pPr marL="274320" lvl="1" indent="0">
              <a:buNone/>
            </a:pPr>
            <a:r>
              <a:rPr lang="it-IT" sz="1400" b="1" dirty="0"/>
              <a:t>Vantaggi: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200" b="1" dirty="0"/>
              <a:t>Nessuna installazione</a:t>
            </a:r>
            <a:r>
              <a:rPr lang="it-IT" sz="1200" dirty="0"/>
              <a:t> – Funziona direttamente nel browser.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200" b="1" dirty="0"/>
              <a:t>GPU e TPU gratuite</a:t>
            </a:r>
            <a:r>
              <a:rPr lang="it-IT" sz="1200" dirty="0"/>
              <a:t> – Perfetto per AI e Deep Learning.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200" b="1" dirty="0"/>
              <a:t>Collaborazione in tempo reale</a:t>
            </a:r>
            <a:r>
              <a:rPr lang="it-IT" sz="1200" dirty="0"/>
              <a:t> – Condivisione facile con Google Drive.</a:t>
            </a:r>
          </a:p>
          <a:p>
            <a:pPr marL="274320" lvl="1" indent="0">
              <a:buNone/>
            </a:pPr>
            <a:endParaRPr lang="it-IT" sz="1200" dirty="0"/>
          </a:p>
          <a:p>
            <a:pPr marL="274320" lvl="1" indent="0">
              <a:buNone/>
            </a:pPr>
            <a:r>
              <a:rPr lang="it-IT" sz="1400" dirty="0"/>
              <a:t>📌 </a:t>
            </a:r>
            <a:r>
              <a:rPr lang="it-IT" sz="1400" b="1" dirty="0"/>
              <a:t>Come iniziare:</a:t>
            </a:r>
          </a:p>
          <a:p>
            <a:pPr marL="502920" lvl="1" indent="-228600">
              <a:buFont typeface="+mj-lt"/>
              <a:buAutoNum type="arabicPeriod"/>
            </a:pPr>
            <a:r>
              <a:rPr lang="it-IT" sz="1200" dirty="0"/>
              <a:t>Accedi a </a:t>
            </a:r>
            <a:r>
              <a:rPr lang="it-IT" sz="1200" dirty="0" err="1">
                <a:hlinkClick r:id="rId3"/>
              </a:rPr>
              <a:t>colab.research.google.com</a:t>
            </a:r>
            <a:endParaRPr lang="it-IT" sz="1200" dirty="0"/>
          </a:p>
          <a:p>
            <a:pPr marL="502920" lvl="1" indent="-228600">
              <a:buFont typeface="+mj-lt"/>
              <a:buAutoNum type="arabicPeriod"/>
            </a:pPr>
            <a:r>
              <a:rPr lang="it-IT" sz="1200" dirty="0"/>
              <a:t>Clicca su </a:t>
            </a:r>
            <a:r>
              <a:rPr lang="it-IT" sz="1200" b="1" dirty="0"/>
              <a:t>Nuovo Notebook.</a:t>
            </a:r>
          </a:p>
          <a:p>
            <a:pPr marL="502920" lvl="1" indent="-228600">
              <a:buFont typeface="+mj-lt"/>
              <a:buAutoNum type="arabicPeriod"/>
            </a:pPr>
            <a:r>
              <a:rPr lang="it-IT" sz="1200" dirty="0"/>
              <a:t>Scrivi ed esegui codice Python direttamente nel browser.</a:t>
            </a:r>
          </a:p>
          <a:p>
            <a:pPr marL="822960" lvl="3" indent="0">
              <a:lnSpc>
                <a:spcPct val="150000"/>
              </a:lnSpc>
              <a:buNone/>
            </a:pPr>
            <a:endParaRPr lang="it-IT" sz="800" b="1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it-IT" sz="1200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5CDBA61-A55C-569F-E35D-8D8740B4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74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2FC65-7836-239F-D9D3-F578BA2D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8AB838-D3CD-4C6B-5913-F5491449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7587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Scarica Python: </a:t>
            </a:r>
            <a:r>
              <a:rPr lang="it-IT" dirty="0">
                <a:hlinkClick r:id="rId2"/>
              </a:rPr>
              <a:t>https://www.python.org/downloads/</a:t>
            </a:r>
            <a:endParaRPr lang="it-IT" dirty="0"/>
          </a:p>
          <a:p>
            <a:r>
              <a:rPr lang="it-IT" dirty="0"/>
              <a:t>Installa un editor o IDE: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600" b="1" dirty="0"/>
              <a:t>Google </a:t>
            </a:r>
            <a:r>
              <a:rPr lang="it-IT" sz="1600" b="1" dirty="0" err="1"/>
              <a:t>Colab</a:t>
            </a:r>
            <a:r>
              <a:rPr lang="it-IT" sz="1600" b="1" dirty="0"/>
              <a:t> </a:t>
            </a:r>
            <a:r>
              <a:rPr lang="it-IT" sz="1200" b="1" dirty="0"/>
              <a:t>- L’IDE nel Cloud</a:t>
            </a:r>
          </a:p>
          <a:p>
            <a:pPr marL="822960" lvl="3" indent="0">
              <a:lnSpc>
                <a:spcPct val="150000"/>
              </a:lnSpc>
              <a:buNone/>
            </a:pPr>
            <a:r>
              <a:rPr lang="it-IT" b="1" dirty="0"/>
              <a:t>Google </a:t>
            </a:r>
            <a:r>
              <a:rPr lang="it-IT" b="1" dirty="0" err="1"/>
              <a:t>Colab</a:t>
            </a:r>
            <a:r>
              <a:rPr lang="it-IT" dirty="0"/>
              <a:t> è un ambiente gratuito basato su </a:t>
            </a:r>
            <a:r>
              <a:rPr lang="it-IT" dirty="0" err="1"/>
              <a:t>Jupyter</a:t>
            </a:r>
            <a:r>
              <a:rPr lang="it-IT" dirty="0"/>
              <a:t> Notebook, perfetto per machine learning e data science.</a:t>
            </a:r>
          </a:p>
          <a:p>
            <a:pPr marL="274320" lvl="1" indent="0">
              <a:buNone/>
            </a:pPr>
            <a:endParaRPr lang="it-IT" sz="1000" dirty="0"/>
          </a:p>
          <a:p>
            <a:pPr marL="274320" lvl="1" indent="0">
              <a:buNone/>
            </a:pPr>
            <a:r>
              <a:rPr lang="it-IT" sz="1400" b="1" dirty="0"/>
              <a:t>Vantaggi: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200" b="1" dirty="0"/>
              <a:t>Nessuna installazione</a:t>
            </a:r>
            <a:r>
              <a:rPr lang="it-IT" sz="1200" dirty="0"/>
              <a:t> – Funziona direttamente nel browser.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200" b="1" dirty="0"/>
              <a:t>GPU e TPU gratuite</a:t>
            </a:r>
            <a:r>
              <a:rPr lang="it-IT" sz="1200" dirty="0"/>
              <a:t> – Perfetto per AI e Deep Learning.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200" b="1" dirty="0"/>
              <a:t>Collaborazione in tempo reale</a:t>
            </a:r>
            <a:r>
              <a:rPr lang="it-IT" sz="1200" dirty="0"/>
              <a:t> – Condivisione facile con Google Drive.</a:t>
            </a:r>
          </a:p>
          <a:p>
            <a:pPr marL="274320" lvl="1" indent="0">
              <a:buNone/>
            </a:pPr>
            <a:endParaRPr lang="it-IT" sz="1200" dirty="0"/>
          </a:p>
          <a:p>
            <a:pPr marL="274320" lvl="1" indent="0">
              <a:buNone/>
            </a:pPr>
            <a:r>
              <a:rPr lang="it-IT" sz="1400" dirty="0"/>
              <a:t>📌 </a:t>
            </a:r>
            <a:r>
              <a:rPr lang="it-IT" sz="1400" b="1" dirty="0"/>
              <a:t>Come iniziare:</a:t>
            </a:r>
          </a:p>
          <a:p>
            <a:pPr marL="502920" lvl="1" indent="-228600">
              <a:buFont typeface="+mj-lt"/>
              <a:buAutoNum type="arabicPeriod"/>
            </a:pPr>
            <a:r>
              <a:rPr lang="it-IT" sz="1200" dirty="0"/>
              <a:t>Accedi a </a:t>
            </a:r>
            <a:r>
              <a:rPr lang="it-IT" sz="1200" dirty="0" err="1">
                <a:hlinkClick r:id="rId3"/>
              </a:rPr>
              <a:t>colab.research.google.com</a:t>
            </a:r>
            <a:endParaRPr lang="it-IT" sz="1200" dirty="0"/>
          </a:p>
          <a:p>
            <a:pPr marL="502920" lvl="1" indent="-228600">
              <a:buFont typeface="+mj-lt"/>
              <a:buAutoNum type="arabicPeriod"/>
            </a:pPr>
            <a:r>
              <a:rPr lang="it-IT" sz="1200" dirty="0"/>
              <a:t>Clicca su </a:t>
            </a:r>
            <a:r>
              <a:rPr lang="it-IT" sz="1200" b="1" dirty="0"/>
              <a:t>Nuovo Notebook.</a:t>
            </a:r>
          </a:p>
          <a:p>
            <a:pPr marL="502920" lvl="1" indent="-228600">
              <a:buFont typeface="+mj-lt"/>
              <a:buAutoNum type="arabicPeriod"/>
            </a:pPr>
            <a:r>
              <a:rPr lang="it-IT" sz="1200" dirty="0"/>
              <a:t>Scrivi ed esegui codice Python direttamente nel browser.</a:t>
            </a:r>
          </a:p>
          <a:p>
            <a:pPr marL="822960" lvl="3" indent="0">
              <a:lnSpc>
                <a:spcPct val="150000"/>
              </a:lnSpc>
              <a:buNone/>
            </a:pPr>
            <a:endParaRPr lang="it-IT" sz="800" b="1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it-IT" sz="12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E5ABDB-1429-8B60-C120-2A934C69F47E}"/>
              </a:ext>
            </a:extLst>
          </p:cNvPr>
          <p:cNvSpPr txBox="1"/>
          <p:nvPr/>
        </p:nvSpPr>
        <p:spPr>
          <a:xfrm>
            <a:off x="5877873" y="4693839"/>
            <a:ext cx="5816600" cy="1446550"/>
          </a:xfrm>
          <a:prstGeom prst="rect">
            <a:avLst/>
          </a:prstGeom>
          <a:solidFill>
            <a:schemeClr val="bg2">
              <a:lumMod val="90000"/>
            </a:schemeClr>
          </a:solidFill>
          <a:ln w="444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100" dirty="0"/>
              <a:t>Si possono aggiungere:</a:t>
            </a:r>
          </a:p>
          <a:p>
            <a:r>
              <a:rPr lang="it-IT" sz="1100" dirty="0"/>
              <a:t>• Linee di Testo (per i commenti)</a:t>
            </a:r>
          </a:p>
          <a:p>
            <a:r>
              <a:rPr lang="it-IT" sz="1100" dirty="0"/>
              <a:t>• Linee di Codice (per l’esecuzione)</a:t>
            </a:r>
          </a:p>
          <a:p>
            <a:endParaRPr lang="it-IT" sz="1100" dirty="0"/>
          </a:p>
          <a:p>
            <a:r>
              <a:rPr lang="it-IT" sz="1100" dirty="0"/>
              <a:t>L’Output resta visibile fino al nuovo </a:t>
            </a:r>
            <a:r>
              <a:rPr lang="it-IT" sz="1100" i="1" dirty="0" err="1"/>
              <a:t>run</a:t>
            </a:r>
            <a:r>
              <a:rPr lang="it-IT" sz="1100" dirty="0"/>
              <a:t> della stessa linea di codice.</a:t>
            </a:r>
          </a:p>
          <a:p>
            <a:endParaRPr lang="it-IT" sz="1100" dirty="0"/>
          </a:p>
          <a:p>
            <a:r>
              <a:rPr lang="it-IT" sz="1100" dirty="0"/>
              <a:t>I Dati necessari all’esecuzione del codice (immagini etc.) possono essere caricati nella propria repository Drive e quest’ultima «</a:t>
            </a:r>
            <a:r>
              <a:rPr lang="it-IT" sz="1100" b="1" dirty="0"/>
              <a:t>montata»</a:t>
            </a:r>
            <a:r>
              <a:rPr lang="it-IT" sz="1100" dirty="0"/>
              <a:t> all’inizio del codice.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0B8AE4-D9A2-F4C5-F020-DACEAAD2E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4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2FC65-7836-239F-D9D3-F578BA2D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8AB838-D3CD-4C6B-5913-F54914494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7587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Scarica Python: </a:t>
            </a:r>
            <a:r>
              <a:rPr lang="it-IT" dirty="0">
                <a:hlinkClick r:id="rId2"/>
              </a:rPr>
              <a:t>https://www.python.org/downloads/</a:t>
            </a:r>
            <a:endParaRPr lang="it-IT" dirty="0"/>
          </a:p>
          <a:p>
            <a:r>
              <a:rPr lang="it-IT" dirty="0"/>
              <a:t>Installa un editor o IDE: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600" b="1" dirty="0"/>
              <a:t>Google </a:t>
            </a:r>
            <a:r>
              <a:rPr lang="it-IT" sz="1600" b="1" dirty="0" err="1"/>
              <a:t>Colab</a:t>
            </a:r>
            <a:r>
              <a:rPr lang="it-IT" sz="1600" b="1" dirty="0"/>
              <a:t> </a:t>
            </a:r>
            <a:r>
              <a:rPr lang="it-IT" sz="1200" b="1" dirty="0"/>
              <a:t>- L’IDE nel Cloud</a:t>
            </a:r>
          </a:p>
          <a:p>
            <a:pPr marL="822960" lvl="3" indent="0">
              <a:lnSpc>
                <a:spcPct val="150000"/>
              </a:lnSpc>
              <a:buNone/>
            </a:pPr>
            <a:r>
              <a:rPr lang="it-IT" b="1" dirty="0"/>
              <a:t>Google </a:t>
            </a:r>
            <a:r>
              <a:rPr lang="it-IT" b="1" dirty="0" err="1"/>
              <a:t>Colab</a:t>
            </a:r>
            <a:r>
              <a:rPr lang="it-IT" dirty="0"/>
              <a:t> è un ambiente gratuito basato su </a:t>
            </a:r>
            <a:r>
              <a:rPr lang="it-IT" dirty="0" err="1"/>
              <a:t>Jupyter</a:t>
            </a:r>
            <a:r>
              <a:rPr lang="it-IT" dirty="0"/>
              <a:t> Notebook, perfetto per machine learning e data science.</a:t>
            </a:r>
          </a:p>
          <a:p>
            <a:pPr marL="274320" lvl="1" indent="0">
              <a:buNone/>
            </a:pPr>
            <a:endParaRPr lang="it-IT" sz="1000" dirty="0"/>
          </a:p>
          <a:p>
            <a:pPr marL="274320" lvl="1" indent="0">
              <a:buNone/>
            </a:pPr>
            <a:r>
              <a:rPr lang="it-IT" sz="1400" b="1" dirty="0"/>
              <a:t>Vantaggi: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200" b="1" dirty="0"/>
              <a:t>Nessuna installazione</a:t>
            </a:r>
            <a:r>
              <a:rPr lang="it-IT" sz="1200" dirty="0"/>
              <a:t> – Funziona direttamente nel browser.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200" b="1" dirty="0"/>
              <a:t>GPU e TPU gratuite</a:t>
            </a:r>
            <a:r>
              <a:rPr lang="it-IT" sz="1200" dirty="0"/>
              <a:t> – Perfetto per AI e Deep Learning.</a:t>
            </a:r>
          </a:p>
          <a:p>
            <a:pPr marL="617220" lvl="1" indent="-342900">
              <a:buFont typeface="+mj-lt"/>
              <a:buAutoNum type="arabicPeriod"/>
            </a:pPr>
            <a:r>
              <a:rPr lang="it-IT" sz="1200" b="1" dirty="0"/>
              <a:t>Collaborazione in tempo reale</a:t>
            </a:r>
            <a:r>
              <a:rPr lang="it-IT" sz="1200" dirty="0"/>
              <a:t> – Condivisione facile con Google Drive.</a:t>
            </a:r>
          </a:p>
          <a:p>
            <a:pPr marL="274320" lvl="1" indent="0">
              <a:buNone/>
            </a:pPr>
            <a:endParaRPr lang="it-IT" sz="1200" dirty="0"/>
          </a:p>
          <a:p>
            <a:pPr marL="274320" lvl="1" indent="0">
              <a:buNone/>
            </a:pPr>
            <a:r>
              <a:rPr lang="it-IT" sz="1400" dirty="0"/>
              <a:t>📌 </a:t>
            </a:r>
            <a:r>
              <a:rPr lang="it-IT" sz="1400" b="1" dirty="0"/>
              <a:t>Come iniziare:</a:t>
            </a:r>
          </a:p>
          <a:p>
            <a:pPr marL="502920" lvl="1" indent="-228600">
              <a:buFont typeface="+mj-lt"/>
              <a:buAutoNum type="arabicPeriod"/>
            </a:pPr>
            <a:r>
              <a:rPr lang="it-IT" sz="1200" dirty="0"/>
              <a:t>Accedi a </a:t>
            </a:r>
            <a:r>
              <a:rPr lang="it-IT" sz="1200" dirty="0" err="1">
                <a:hlinkClick r:id="rId3"/>
              </a:rPr>
              <a:t>colab.research.google.com</a:t>
            </a:r>
            <a:endParaRPr lang="it-IT" sz="1200" dirty="0"/>
          </a:p>
          <a:p>
            <a:pPr marL="502920" lvl="1" indent="-228600">
              <a:buFont typeface="+mj-lt"/>
              <a:buAutoNum type="arabicPeriod"/>
            </a:pPr>
            <a:r>
              <a:rPr lang="it-IT" sz="1200" dirty="0"/>
              <a:t>Clicca su </a:t>
            </a:r>
            <a:r>
              <a:rPr lang="it-IT" sz="1200" b="1" dirty="0"/>
              <a:t>Nuovo Notebook.</a:t>
            </a:r>
          </a:p>
          <a:p>
            <a:pPr marL="502920" lvl="1" indent="-228600">
              <a:buFont typeface="+mj-lt"/>
              <a:buAutoNum type="arabicPeriod"/>
            </a:pPr>
            <a:r>
              <a:rPr lang="it-IT" sz="1200" dirty="0"/>
              <a:t>Scrivi ed esegui codice Python direttamente nel browser.</a:t>
            </a:r>
          </a:p>
          <a:p>
            <a:pPr marL="822960" lvl="3" indent="0">
              <a:lnSpc>
                <a:spcPct val="150000"/>
              </a:lnSpc>
              <a:buNone/>
            </a:pPr>
            <a:endParaRPr lang="it-IT" sz="800" b="1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it-IT" sz="1200" b="1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4E5ABDB-1429-8B60-C120-2A934C69F47E}"/>
              </a:ext>
            </a:extLst>
          </p:cNvPr>
          <p:cNvSpPr txBox="1"/>
          <p:nvPr/>
        </p:nvSpPr>
        <p:spPr>
          <a:xfrm>
            <a:off x="5877873" y="4693839"/>
            <a:ext cx="5816600" cy="769441"/>
          </a:xfrm>
          <a:prstGeom prst="rect">
            <a:avLst/>
          </a:prstGeom>
          <a:solidFill>
            <a:schemeClr val="bg2">
              <a:lumMod val="90000"/>
            </a:schemeClr>
          </a:solidFill>
          <a:ln w="444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it-IT" sz="1100" dirty="0"/>
          </a:p>
          <a:p>
            <a:r>
              <a:rPr lang="it-IT" sz="1100" dirty="0"/>
              <a:t>I documenti/programmi scritti su </a:t>
            </a:r>
            <a:r>
              <a:rPr lang="it-IT" sz="1100" b="1" dirty="0" err="1"/>
              <a:t>Colab</a:t>
            </a:r>
            <a:r>
              <a:rPr lang="it-IT" sz="1100" dirty="0"/>
              <a:t> sono chiamati Notebook e verranno salvati</a:t>
            </a:r>
          </a:p>
          <a:p>
            <a:r>
              <a:rPr lang="it-IT" sz="1100" dirty="0"/>
              <a:t>automaticamente sul Google Drive associato al vostro account.</a:t>
            </a:r>
          </a:p>
          <a:p>
            <a:endParaRPr lang="it-IT" sz="11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833C1F-6C62-3244-25B8-0F50ACA14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4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2FC65-7836-239F-D9D3-F578BA2D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DBD8056-E29C-6B7E-DD04-2EA15003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7587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Scarica Python: </a:t>
            </a:r>
            <a:r>
              <a:rPr lang="it-IT" dirty="0">
                <a:hlinkClick r:id="rId2"/>
              </a:rPr>
              <a:t>https://www.python.org/downloads/</a:t>
            </a:r>
            <a:endParaRPr lang="it-IT" dirty="0"/>
          </a:p>
          <a:p>
            <a:r>
              <a:rPr lang="it-IT" dirty="0"/>
              <a:t>Installa un editor o IDE: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600" b="1" dirty="0"/>
              <a:t>Anaconda</a:t>
            </a:r>
            <a:endParaRPr lang="it-IT" sz="1200" b="1" dirty="0"/>
          </a:p>
          <a:p>
            <a:pPr marL="822960" lvl="3" indent="0">
              <a:lnSpc>
                <a:spcPct val="150000"/>
              </a:lnSpc>
              <a:buNone/>
            </a:pPr>
            <a:r>
              <a:rPr lang="it-IT" b="1" dirty="0"/>
              <a:t>Anaconda</a:t>
            </a:r>
            <a:r>
              <a:rPr lang="it-IT" dirty="0"/>
              <a:t> è una piattaforma potente per analisi dati, machine learning e </a:t>
            </a:r>
            <a:r>
              <a:rPr lang="it-IT" dirty="0" err="1"/>
              <a:t>scientific</a:t>
            </a:r>
            <a:r>
              <a:rPr lang="it-IT" dirty="0"/>
              <a:t> computing.</a:t>
            </a:r>
          </a:p>
          <a:p>
            <a:pPr marL="274320" lvl="1" indent="0">
              <a:buNone/>
            </a:pPr>
            <a:endParaRPr lang="it-IT" sz="1000" dirty="0"/>
          </a:p>
          <a:p>
            <a:pPr marL="274320" lvl="1" indent="0">
              <a:buNone/>
            </a:pPr>
            <a:r>
              <a:rPr lang="it-IT" sz="1400" b="1" dirty="0"/>
              <a:t>Include: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it-IT" sz="1200" b="1" dirty="0" err="1"/>
              <a:t>Jupyter</a:t>
            </a:r>
            <a:r>
              <a:rPr lang="it-IT" sz="1200" b="1" dirty="0"/>
              <a:t> Notebook – </a:t>
            </a:r>
            <a:r>
              <a:rPr lang="it-IT" sz="1200" dirty="0"/>
              <a:t>Ambiente di sviluppo interattivo che permette di scrivere ed eseguire codice  in celle. Applicazione Web open source.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it-IT" sz="1200" b="1" dirty="0" err="1"/>
              <a:t>Spyder</a:t>
            </a:r>
            <a:r>
              <a:rPr lang="it-IT" sz="1200" b="1" dirty="0"/>
              <a:t> </a:t>
            </a:r>
            <a:r>
              <a:rPr lang="it-IT" sz="1200" dirty="0"/>
              <a:t>– IDE leggero per scripting Python.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it-IT" sz="1200" b="1" dirty="0"/>
              <a:t>Gestione semplice di pacchetti con </a:t>
            </a:r>
            <a:r>
              <a:rPr lang="it-IT" sz="1200" i="1" dirty="0" err="1"/>
              <a:t>conda</a:t>
            </a:r>
            <a:r>
              <a:rPr lang="it-IT" sz="1200" i="1" dirty="0"/>
              <a:t>   </a:t>
            </a:r>
            <a:r>
              <a:rPr lang="it-IT" sz="1200" dirty="0"/>
              <a:t>[</a:t>
            </a:r>
            <a:r>
              <a:rPr lang="it-IT" sz="1200" dirty="0" err="1"/>
              <a:t>Conda</a:t>
            </a:r>
            <a:r>
              <a:rPr lang="it-IT" sz="1200" dirty="0"/>
              <a:t> è uno strumento, Anaconda è un ecosistema che lo include].</a:t>
            </a:r>
          </a:p>
          <a:p>
            <a:pPr marL="274320" lvl="1" indent="0">
              <a:lnSpc>
                <a:spcPct val="110000"/>
              </a:lnSpc>
              <a:buNone/>
            </a:pPr>
            <a:endParaRPr lang="it-IT" sz="1200" b="1" dirty="0"/>
          </a:p>
          <a:p>
            <a:pPr marL="274320" lvl="1" indent="0">
              <a:buNone/>
            </a:pPr>
            <a:r>
              <a:rPr lang="it-IT" sz="1400" dirty="0"/>
              <a:t>📌 </a:t>
            </a:r>
            <a:r>
              <a:rPr lang="it-IT" sz="1400" b="1" dirty="0"/>
              <a:t>Come iniziare:</a:t>
            </a:r>
          </a:p>
          <a:p>
            <a:pPr marL="502920" lvl="1" indent="-228600">
              <a:buFont typeface="+mj-lt"/>
              <a:buAutoNum type="arabicPeriod"/>
            </a:pPr>
            <a:r>
              <a:rPr lang="it-IT" sz="1200" dirty="0"/>
              <a:t>Accedi a </a:t>
            </a:r>
            <a:r>
              <a:rPr lang="it-IT" sz="1200" dirty="0">
                <a:hlinkClick r:id="rId3"/>
              </a:rPr>
              <a:t>https://www.anaconda.com/docs/getting-started/anaconda/install</a:t>
            </a:r>
            <a:endParaRPr lang="it-IT" sz="1200" dirty="0"/>
          </a:p>
          <a:p>
            <a:pPr marL="502920" lvl="1" indent="-228600">
              <a:lnSpc>
                <a:spcPct val="110000"/>
              </a:lnSpc>
              <a:buFont typeface="+mj-lt"/>
              <a:buAutoNum type="arabicPeriod"/>
            </a:pPr>
            <a:r>
              <a:rPr lang="it-IT" sz="1200" dirty="0"/>
              <a:t>Installa e apri Anaconda Navigator.</a:t>
            </a:r>
          </a:p>
          <a:p>
            <a:pPr marL="274320" lvl="1" indent="0">
              <a:lnSpc>
                <a:spcPct val="110000"/>
              </a:lnSpc>
              <a:buNone/>
            </a:pPr>
            <a:endParaRPr lang="it-IT" sz="1200" dirty="0"/>
          </a:p>
          <a:p>
            <a:pPr marL="822960" lvl="3" indent="0">
              <a:lnSpc>
                <a:spcPct val="150000"/>
              </a:lnSpc>
              <a:buNone/>
            </a:pPr>
            <a:endParaRPr lang="it-IT" sz="800" b="1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it-IT" sz="1200" b="1" dirty="0"/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E317BF79-D4BB-C194-B414-53D22D3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9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2FC65-7836-239F-D9D3-F578BA2D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DBD8056-E29C-6B7E-DD04-2EA15003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7587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Scarica Python: </a:t>
            </a:r>
            <a:r>
              <a:rPr lang="it-IT" dirty="0">
                <a:hlinkClick r:id="rId2"/>
              </a:rPr>
              <a:t>https://www.python.org/downloads/</a:t>
            </a:r>
            <a:endParaRPr lang="it-IT" dirty="0"/>
          </a:p>
          <a:p>
            <a:r>
              <a:rPr lang="it-IT" dirty="0"/>
              <a:t>Installa un editor o IDE: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600" b="1" dirty="0"/>
              <a:t>Anaconda</a:t>
            </a:r>
            <a:endParaRPr lang="it-IT" sz="1200" b="1" dirty="0"/>
          </a:p>
          <a:p>
            <a:pPr marL="822960" lvl="3" indent="0">
              <a:lnSpc>
                <a:spcPct val="150000"/>
              </a:lnSpc>
              <a:buNone/>
            </a:pPr>
            <a:r>
              <a:rPr lang="it-IT" b="1" dirty="0"/>
              <a:t>Anaconda</a:t>
            </a:r>
            <a:r>
              <a:rPr lang="it-IT" dirty="0"/>
              <a:t> è una piattaforma potente per analisi dati, machine learning e </a:t>
            </a:r>
            <a:r>
              <a:rPr lang="it-IT" dirty="0" err="1"/>
              <a:t>scientific</a:t>
            </a:r>
            <a:r>
              <a:rPr lang="it-IT" dirty="0"/>
              <a:t> computing.</a:t>
            </a:r>
          </a:p>
          <a:p>
            <a:pPr marL="274320" lvl="1" indent="0">
              <a:buNone/>
            </a:pPr>
            <a:endParaRPr lang="it-IT" sz="1000" dirty="0"/>
          </a:p>
          <a:p>
            <a:pPr marL="274320" lvl="1" indent="0">
              <a:buNone/>
            </a:pPr>
            <a:r>
              <a:rPr lang="it-IT" sz="1400" b="1" dirty="0"/>
              <a:t>Include: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it-IT" sz="1200" b="1" dirty="0" err="1"/>
              <a:t>Jupyter</a:t>
            </a:r>
            <a:r>
              <a:rPr lang="it-IT" sz="1200" b="1" dirty="0"/>
              <a:t> Notebook – </a:t>
            </a:r>
            <a:r>
              <a:rPr lang="it-IT" sz="1200" dirty="0"/>
              <a:t>Ambiente di sviluppo interattivo che permette di scrivere ed eseguire codice  in celle. Applicazione Web open source.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it-IT" sz="1200" b="1" dirty="0" err="1"/>
              <a:t>Spyder</a:t>
            </a:r>
            <a:r>
              <a:rPr lang="it-IT" sz="1200" b="1" dirty="0"/>
              <a:t> </a:t>
            </a:r>
            <a:r>
              <a:rPr lang="it-IT" sz="1200" dirty="0"/>
              <a:t>– IDE leggero per scripting Python.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it-IT" sz="1200" b="1" dirty="0"/>
              <a:t>Gestione semplice di pacchetti con </a:t>
            </a:r>
            <a:r>
              <a:rPr lang="it-IT" sz="1200" i="1" dirty="0" err="1"/>
              <a:t>conda</a:t>
            </a:r>
            <a:r>
              <a:rPr lang="it-IT" sz="1200" i="1" dirty="0"/>
              <a:t>   </a:t>
            </a:r>
            <a:r>
              <a:rPr lang="it-IT" sz="1200" dirty="0"/>
              <a:t>[</a:t>
            </a:r>
            <a:r>
              <a:rPr lang="it-IT" sz="1200" dirty="0" err="1"/>
              <a:t>Conda</a:t>
            </a:r>
            <a:r>
              <a:rPr lang="it-IT" sz="1200" dirty="0"/>
              <a:t> è uno strumento, Anaconda è un ecosistema che lo include].</a:t>
            </a:r>
          </a:p>
          <a:p>
            <a:pPr marL="274320" lvl="1" indent="0">
              <a:lnSpc>
                <a:spcPct val="110000"/>
              </a:lnSpc>
              <a:buNone/>
            </a:pPr>
            <a:endParaRPr lang="it-IT" sz="1200" b="1" dirty="0"/>
          </a:p>
          <a:p>
            <a:pPr marL="274320" lvl="1" indent="0">
              <a:buNone/>
            </a:pPr>
            <a:r>
              <a:rPr lang="it-IT" sz="1400" dirty="0"/>
              <a:t>📌 </a:t>
            </a:r>
            <a:r>
              <a:rPr lang="it-IT" sz="1400" b="1" dirty="0"/>
              <a:t>Come iniziare:</a:t>
            </a:r>
          </a:p>
          <a:p>
            <a:pPr marL="502920" lvl="1" indent="-228600">
              <a:buFont typeface="+mj-lt"/>
              <a:buAutoNum type="arabicPeriod"/>
            </a:pPr>
            <a:r>
              <a:rPr lang="it-IT" sz="1200" dirty="0"/>
              <a:t>Accedi a </a:t>
            </a:r>
            <a:r>
              <a:rPr lang="it-IT" sz="1200" dirty="0">
                <a:hlinkClick r:id="rId3"/>
              </a:rPr>
              <a:t>https://</a:t>
            </a:r>
            <a:r>
              <a:rPr lang="it-IT" sz="1200" dirty="0" err="1">
                <a:hlinkClick r:id="rId3"/>
              </a:rPr>
              <a:t>www.anaconda.com</a:t>
            </a:r>
            <a:r>
              <a:rPr lang="it-IT" sz="1200" dirty="0">
                <a:hlinkClick r:id="rId3"/>
              </a:rPr>
              <a:t>/</a:t>
            </a:r>
            <a:r>
              <a:rPr lang="it-IT" sz="1200" dirty="0" err="1">
                <a:hlinkClick r:id="rId3"/>
              </a:rPr>
              <a:t>docs</a:t>
            </a:r>
            <a:r>
              <a:rPr lang="it-IT" sz="1200" dirty="0">
                <a:hlinkClick r:id="rId3"/>
              </a:rPr>
              <a:t>/</a:t>
            </a:r>
            <a:r>
              <a:rPr lang="it-IT" sz="1200" dirty="0" err="1">
                <a:hlinkClick r:id="rId3"/>
              </a:rPr>
              <a:t>getting-started</a:t>
            </a:r>
            <a:r>
              <a:rPr lang="it-IT" sz="1200" dirty="0">
                <a:hlinkClick r:id="rId3"/>
              </a:rPr>
              <a:t>/anaconda/</a:t>
            </a:r>
            <a:r>
              <a:rPr lang="it-IT" sz="1200" dirty="0" err="1">
                <a:hlinkClick r:id="rId3"/>
              </a:rPr>
              <a:t>install</a:t>
            </a:r>
            <a:endParaRPr lang="it-IT" sz="1200" dirty="0"/>
          </a:p>
          <a:p>
            <a:pPr marL="502920" lvl="1" indent="-228600">
              <a:lnSpc>
                <a:spcPct val="110000"/>
              </a:lnSpc>
              <a:buFont typeface="+mj-lt"/>
              <a:buAutoNum type="arabicPeriod"/>
            </a:pPr>
            <a:r>
              <a:rPr lang="it-IT" sz="1200" dirty="0"/>
              <a:t>Installa e apri Anaconda Navigator.</a:t>
            </a:r>
          </a:p>
          <a:p>
            <a:pPr marL="274320" lvl="1" indent="0">
              <a:lnSpc>
                <a:spcPct val="110000"/>
              </a:lnSpc>
              <a:buNone/>
            </a:pPr>
            <a:endParaRPr lang="it-IT" sz="1200" dirty="0"/>
          </a:p>
          <a:p>
            <a:pPr marL="822960" lvl="3" indent="0">
              <a:lnSpc>
                <a:spcPct val="150000"/>
              </a:lnSpc>
              <a:buNone/>
            </a:pPr>
            <a:endParaRPr lang="it-IT" sz="800" b="1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it-IT" sz="12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7AB3CBC-0593-B97B-9BC5-6F7FAA04271A}"/>
              </a:ext>
            </a:extLst>
          </p:cNvPr>
          <p:cNvSpPr txBox="1"/>
          <p:nvPr/>
        </p:nvSpPr>
        <p:spPr>
          <a:xfrm>
            <a:off x="5925007" y="5193459"/>
            <a:ext cx="5816600" cy="954107"/>
          </a:xfrm>
          <a:prstGeom prst="rect">
            <a:avLst/>
          </a:prstGeom>
          <a:solidFill>
            <a:schemeClr val="bg2">
              <a:lumMod val="90000"/>
            </a:schemeClr>
          </a:solidFill>
          <a:ln w="444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400" b="1" dirty="0"/>
              <a:t>Perché usare ambienti virtuali?</a:t>
            </a:r>
          </a:p>
          <a:p>
            <a:br>
              <a:rPr lang="it-IT" sz="1400" dirty="0"/>
            </a:br>
            <a:r>
              <a:rPr lang="it-IT" sz="1400" dirty="0"/>
              <a:t>Gli ambienti virtuali permettono di gestire versioni diverse di Python e librerie per progetti specifici, evitando conflitti tra dipendenze.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C6E940-9C35-BA8E-CB8F-0E8E82D6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4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F2FC65-7836-239F-D9D3-F578BA2D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INSTALLAZIONE</a:t>
            </a: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DBD8056-E29C-6B7E-DD04-2EA15003A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7587"/>
            <a:ext cx="10058400" cy="3849624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Scarica Python: </a:t>
            </a:r>
            <a:r>
              <a:rPr lang="it-IT" dirty="0">
                <a:hlinkClick r:id="rId2"/>
              </a:rPr>
              <a:t>https://www.python.org/downloads/</a:t>
            </a:r>
            <a:endParaRPr lang="it-IT" dirty="0"/>
          </a:p>
          <a:p>
            <a:r>
              <a:rPr lang="it-IT" dirty="0"/>
              <a:t>Installa un editor o IDE: 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it-IT" sz="1600" b="1" dirty="0"/>
              <a:t>Anaconda</a:t>
            </a:r>
            <a:endParaRPr lang="it-IT" sz="1200" b="1" dirty="0"/>
          </a:p>
          <a:p>
            <a:pPr marL="822960" lvl="3" indent="0">
              <a:lnSpc>
                <a:spcPct val="150000"/>
              </a:lnSpc>
              <a:buNone/>
            </a:pPr>
            <a:r>
              <a:rPr lang="it-IT" b="1" dirty="0"/>
              <a:t>Anaconda</a:t>
            </a:r>
            <a:r>
              <a:rPr lang="it-IT" dirty="0"/>
              <a:t> è una piattaforma potente per analisi dati, machine learning e </a:t>
            </a:r>
            <a:r>
              <a:rPr lang="it-IT" dirty="0" err="1"/>
              <a:t>scientific</a:t>
            </a:r>
            <a:r>
              <a:rPr lang="it-IT" dirty="0"/>
              <a:t> computing.</a:t>
            </a:r>
          </a:p>
          <a:p>
            <a:pPr marL="274320" lvl="1" indent="0">
              <a:buNone/>
            </a:pPr>
            <a:endParaRPr lang="it-IT" sz="1000" dirty="0"/>
          </a:p>
          <a:p>
            <a:pPr marL="274320" lvl="1" indent="0">
              <a:buNone/>
            </a:pPr>
            <a:r>
              <a:rPr lang="it-IT" sz="1400" b="1" dirty="0"/>
              <a:t>Include: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it-IT" sz="1200" b="1" dirty="0" err="1"/>
              <a:t>Jupyter</a:t>
            </a:r>
            <a:r>
              <a:rPr lang="it-IT" sz="1200" b="1" dirty="0"/>
              <a:t> Notebook – </a:t>
            </a:r>
            <a:r>
              <a:rPr lang="it-IT" sz="1200" dirty="0"/>
              <a:t>Ambiente di sviluppo interattivo che permette di scrivere ed eseguire codice  in celle. Applicazione Web open source.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it-IT" sz="1200" b="1" dirty="0" err="1"/>
              <a:t>Spyder</a:t>
            </a:r>
            <a:r>
              <a:rPr lang="it-IT" sz="1200" b="1" dirty="0"/>
              <a:t> </a:t>
            </a:r>
            <a:r>
              <a:rPr lang="it-IT" sz="1200" dirty="0"/>
              <a:t>– IDE leggero per scripting Python.</a:t>
            </a:r>
          </a:p>
          <a:p>
            <a:pPr marL="617220" lvl="1" indent="-342900">
              <a:lnSpc>
                <a:spcPct val="110000"/>
              </a:lnSpc>
              <a:buFont typeface="+mj-lt"/>
              <a:buAutoNum type="arabicPeriod"/>
            </a:pPr>
            <a:r>
              <a:rPr lang="it-IT" sz="1200" b="1" dirty="0"/>
              <a:t>Gestione semplice di pacchetti con </a:t>
            </a:r>
            <a:r>
              <a:rPr lang="it-IT" sz="1200" i="1" dirty="0" err="1"/>
              <a:t>conda</a:t>
            </a:r>
            <a:r>
              <a:rPr lang="it-IT" sz="1200" i="1" dirty="0"/>
              <a:t>   </a:t>
            </a:r>
            <a:r>
              <a:rPr lang="it-IT" sz="1200" dirty="0"/>
              <a:t>[</a:t>
            </a:r>
            <a:r>
              <a:rPr lang="it-IT" sz="1200" dirty="0" err="1"/>
              <a:t>Conda</a:t>
            </a:r>
            <a:r>
              <a:rPr lang="it-IT" sz="1200" dirty="0"/>
              <a:t> è uno strumento, Anaconda è un ecosistema che lo include].</a:t>
            </a:r>
          </a:p>
          <a:p>
            <a:pPr marL="274320" lvl="1" indent="0">
              <a:lnSpc>
                <a:spcPct val="110000"/>
              </a:lnSpc>
              <a:buNone/>
            </a:pPr>
            <a:endParaRPr lang="it-IT" sz="1200" b="1" dirty="0"/>
          </a:p>
          <a:p>
            <a:pPr marL="274320" lvl="1" indent="0">
              <a:buNone/>
            </a:pPr>
            <a:r>
              <a:rPr lang="it-IT" sz="1400" dirty="0"/>
              <a:t>📌 </a:t>
            </a:r>
            <a:r>
              <a:rPr lang="it-IT" sz="1400" b="1" dirty="0"/>
              <a:t>Come iniziare:</a:t>
            </a:r>
          </a:p>
          <a:p>
            <a:pPr marL="502920" lvl="1" indent="-228600">
              <a:buFont typeface="+mj-lt"/>
              <a:buAutoNum type="arabicPeriod"/>
            </a:pPr>
            <a:r>
              <a:rPr lang="it-IT" sz="1200" dirty="0"/>
              <a:t>Accedi a </a:t>
            </a:r>
            <a:r>
              <a:rPr lang="it-IT" sz="1200" dirty="0">
                <a:hlinkClick r:id="rId3"/>
              </a:rPr>
              <a:t>https://</a:t>
            </a:r>
            <a:r>
              <a:rPr lang="it-IT" sz="1200" dirty="0" err="1">
                <a:hlinkClick r:id="rId3"/>
              </a:rPr>
              <a:t>www.anaconda.com</a:t>
            </a:r>
            <a:r>
              <a:rPr lang="it-IT" sz="1200" dirty="0">
                <a:hlinkClick r:id="rId3"/>
              </a:rPr>
              <a:t>/</a:t>
            </a:r>
            <a:r>
              <a:rPr lang="it-IT" sz="1200" dirty="0" err="1">
                <a:hlinkClick r:id="rId3"/>
              </a:rPr>
              <a:t>docs</a:t>
            </a:r>
            <a:r>
              <a:rPr lang="it-IT" sz="1200" dirty="0">
                <a:hlinkClick r:id="rId3"/>
              </a:rPr>
              <a:t>/</a:t>
            </a:r>
            <a:r>
              <a:rPr lang="it-IT" sz="1200" dirty="0" err="1">
                <a:hlinkClick r:id="rId3"/>
              </a:rPr>
              <a:t>getting-started</a:t>
            </a:r>
            <a:r>
              <a:rPr lang="it-IT" sz="1200" dirty="0">
                <a:hlinkClick r:id="rId3"/>
              </a:rPr>
              <a:t>/anaconda/</a:t>
            </a:r>
            <a:r>
              <a:rPr lang="it-IT" sz="1200" dirty="0" err="1">
                <a:hlinkClick r:id="rId3"/>
              </a:rPr>
              <a:t>install</a:t>
            </a:r>
            <a:endParaRPr lang="it-IT" sz="1200" dirty="0"/>
          </a:p>
          <a:p>
            <a:pPr marL="502920" lvl="1" indent="-228600">
              <a:lnSpc>
                <a:spcPct val="110000"/>
              </a:lnSpc>
              <a:buFont typeface="+mj-lt"/>
              <a:buAutoNum type="arabicPeriod"/>
            </a:pPr>
            <a:r>
              <a:rPr lang="it-IT" sz="1200" dirty="0"/>
              <a:t>Installa e apri Anaconda Navigator.</a:t>
            </a:r>
          </a:p>
          <a:p>
            <a:pPr marL="274320" lvl="1" indent="0">
              <a:lnSpc>
                <a:spcPct val="110000"/>
              </a:lnSpc>
              <a:buNone/>
            </a:pPr>
            <a:endParaRPr lang="it-IT" sz="1200" dirty="0"/>
          </a:p>
          <a:p>
            <a:pPr marL="822960" lvl="3" indent="0">
              <a:lnSpc>
                <a:spcPct val="150000"/>
              </a:lnSpc>
              <a:buNone/>
            </a:pPr>
            <a:endParaRPr lang="it-IT" sz="800" b="1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it-IT" sz="1200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7AB3CBC-0593-B97B-9BC5-6F7FAA04271A}"/>
              </a:ext>
            </a:extLst>
          </p:cNvPr>
          <p:cNvSpPr txBox="1"/>
          <p:nvPr/>
        </p:nvSpPr>
        <p:spPr>
          <a:xfrm>
            <a:off x="5915580" y="4777818"/>
            <a:ext cx="5816600" cy="1384995"/>
          </a:xfrm>
          <a:prstGeom prst="rect">
            <a:avLst/>
          </a:prstGeom>
          <a:solidFill>
            <a:schemeClr val="bg2">
              <a:lumMod val="90000"/>
            </a:schemeClr>
          </a:solidFill>
          <a:ln w="444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it-IT" sz="1400" b="1" dirty="0"/>
              <a:t>Anaconda : creare </a:t>
            </a:r>
            <a:r>
              <a:rPr lang="it-IT" sz="1400" b="1" dirty="0" err="1"/>
              <a:t>environment</a:t>
            </a:r>
            <a:r>
              <a:rPr lang="it-IT" sz="1400" b="1" dirty="0"/>
              <a:t> </a:t>
            </a:r>
          </a:p>
          <a:p>
            <a:endParaRPr lang="it-IT" sz="1400" dirty="0"/>
          </a:p>
          <a:p>
            <a:r>
              <a:rPr lang="it-IT" sz="1400" dirty="0"/>
              <a:t>• Creazione: </a:t>
            </a:r>
            <a:r>
              <a:rPr lang="it-IT" sz="1400" dirty="0" err="1"/>
              <a:t>conda</a:t>
            </a:r>
            <a:r>
              <a:rPr lang="it-IT" sz="1400" dirty="0"/>
              <a:t> create --name </a:t>
            </a:r>
            <a:r>
              <a:rPr lang="it-IT" sz="1400" i="1" dirty="0" err="1"/>
              <a:t>myenv</a:t>
            </a:r>
            <a:r>
              <a:rPr lang="it-IT" sz="1400" i="1" dirty="0"/>
              <a:t> </a:t>
            </a:r>
          </a:p>
          <a:p>
            <a:r>
              <a:rPr lang="it-IT" sz="1400" dirty="0"/>
              <a:t>• Creazione con versione specifica: </a:t>
            </a:r>
            <a:r>
              <a:rPr lang="it-IT" sz="1400" dirty="0" err="1"/>
              <a:t>conda</a:t>
            </a:r>
            <a:r>
              <a:rPr lang="it-IT" sz="1400" dirty="0"/>
              <a:t> create -</a:t>
            </a:r>
            <a:r>
              <a:rPr lang="it-IT" sz="1400" dirty="0" err="1"/>
              <a:t>n</a:t>
            </a:r>
            <a:r>
              <a:rPr lang="it-IT" sz="1400" dirty="0"/>
              <a:t> </a:t>
            </a:r>
            <a:r>
              <a:rPr lang="it-IT" sz="1400" i="1" dirty="0" err="1"/>
              <a:t>myenv</a:t>
            </a:r>
            <a:r>
              <a:rPr lang="it-IT" sz="1400" dirty="0"/>
              <a:t> </a:t>
            </a:r>
            <a:r>
              <a:rPr lang="it-IT" sz="1400" dirty="0" err="1"/>
              <a:t>python</a:t>
            </a:r>
            <a:r>
              <a:rPr lang="it-IT" sz="1400" dirty="0"/>
              <a:t>=3.x </a:t>
            </a:r>
          </a:p>
          <a:p>
            <a:r>
              <a:rPr lang="it-IT" sz="1400" dirty="0"/>
              <a:t>• Attivazione: </a:t>
            </a:r>
            <a:r>
              <a:rPr lang="it-IT" sz="1400" dirty="0" err="1"/>
              <a:t>conda</a:t>
            </a:r>
            <a:r>
              <a:rPr lang="it-IT" sz="1400" dirty="0"/>
              <a:t> </a:t>
            </a:r>
            <a:r>
              <a:rPr lang="it-IT" sz="1400" dirty="0" err="1"/>
              <a:t>activate</a:t>
            </a:r>
            <a:r>
              <a:rPr lang="it-IT" sz="1400" dirty="0"/>
              <a:t> </a:t>
            </a:r>
            <a:r>
              <a:rPr lang="it-IT" sz="1400" i="1" dirty="0" err="1"/>
              <a:t>myenv</a:t>
            </a:r>
            <a:r>
              <a:rPr lang="it-IT" sz="1400" dirty="0"/>
              <a:t> </a:t>
            </a:r>
          </a:p>
          <a:p>
            <a:r>
              <a:rPr lang="it-IT" sz="1400" dirty="0"/>
              <a:t>• Disattivazione: </a:t>
            </a:r>
            <a:r>
              <a:rPr lang="it-IT" sz="1400" dirty="0" err="1"/>
              <a:t>conda</a:t>
            </a:r>
            <a:r>
              <a:rPr lang="it-IT" sz="1400" dirty="0"/>
              <a:t> </a:t>
            </a:r>
            <a:r>
              <a:rPr lang="it-IT" sz="1400" dirty="0" err="1"/>
              <a:t>deactivate</a:t>
            </a:r>
            <a:endParaRPr lang="it-IT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BF9F89-4650-A71A-79DE-0B02E13A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84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RegularSeedRightStep">
      <a:dk1>
        <a:srgbClr val="000000"/>
      </a:dk1>
      <a:lt1>
        <a:srgbClr val="FFFFFF"/>
      </a:lt1>
      <a:dk2>
        <a:srgbClr val="242B41"/>
      </a:dk2>
      <a:lt2>
        <a:srgbClr val="E8E2E5"/>
      </a:lt2>
      <a:accent1>
        <a:srgbClr val="2AB674"/>
      </a:accent1>
      <a:accent2>
        <a:srgbClr val="1DB4AC"/>
      </a:accent2>
      <a:accent3>
        <a:srgbClr val="339FDD"/>
      </a:accent3>
      <a:accent4>
        <a:srgbClr val="294DCD"/>
      </a:accent4>
      <a:accent5>
        <a:srgbClr val="5836DE"/>
      </a:accent5>
      <a:accent6>
        <a:srgbClr val="8A21CB"/>
      </a:accent6>
      <a:hlink>
        <a:srgbClr val="C14781"/>
      </a:hlink>
      <a:folHlink>
        <a:srgbClr val="7F7F7F"/>
      </a:folHlink>
    </a:clrScheme>
    <a:fontScheme name="Savon">
      <a:majorFont>
        <a:latin typeface="Georgia Pro Cond Blac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6559</TotalTime>
  <Words>1325</Words>
  <Application>Microsoft Macintosh PowerPoint</Application>
  <PresentationFormat>Widescreen</PresentationFormat>
  <Paragraphs>173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Garamond</vt:lpstr>
      <vt:lpstr>Georgia Pro</vt:lpstr>
      <vt:lpstr>Georgia Pro Cond Black</vt:lpstr>
      <vt:lpstr>SavonVTI</vt:lpstr>
      <vt:lpstr> PYTHON Primi passi  </vt:lpstr>
      <vt:lpstr>PYTHON</vt:lpstr>
      <vt:lpstr>INSTALLAZIONE</vt:lpstr>
      <vt:lpstr>INSTALLAZIONE</vt:lpstr>
      <vt:lpstr>INSTALLAZIONE</vt:lpstr>
      <vt:lpstr>INSTALLAZIONE</vt:lpstr>
      <vt:lpstr>INSTALLAZIONE</vt:lpstr>
      <vt:lpstr>INSTALLAZIONE</vt:lpstr>
      <vt:lpstr>INSTALLAZIONE</vt:lpstr>
      <vt:lpstr>INSTALLAZIONE</vt:lpstr>
      <vt:lpstr>INSTALLAZIONE</vt:lpstr>
      <vt:lpstr> PYTHON Primi passi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Classificatori  </dc:title>
  <dc:creator>Lucia CASCONE (lcascone@unisa.it)</dc:creator>
  <cp:lastModifiedBy>Lucia CASCONE</cp:lastModifiedBy>
  <cp:revision>38</cp:revision>
  <dcterms:created xsi:type="dcterms:W3CDTF">2020-04-22T20:23:40Z</dcterms:created>
  <dcterms:modified xsi:type="dcterms:W3CDTF">2025-03-07T14:41:50Z</dcterms:modified>
</cp:coreProperties>
</file>