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5" r:id="rId1"/>
  </p:sldMasterIdLst>
  <p:notesMasterIdLst>
    <p:notesMasterId r:id="rId54"/>
  </p:notesMasterIdLst>
  <p:sldIdLst>
    <p:sldId id="294" r:id="rId2"/>
    <p:sldId id="371" r:id="rId3"/>
    <p:sldId id="370" r:id="rId4"/>
    <p:sldId id="365" r:id="rId5"/>
    <p:sldId id="367" r:id="rId6"/>
    <p:sldId id="368" r:id="rId7"/>
    <p:sldId id="312" r:id="rId8"/>
    <p:sldId id="369" r:id="rId9"/>
    <p:sldId id="372" r:id="rId10"/>
    <p:sldId id="373" r:id="rId11"/>
    <p:sldId id="374" r:id="rId12"/>
    <p:sldId id="375" r:id="rId13"/>
    <p:sldId id="364" r:id="rId14"/>
    <p:sldId id="330" r:id="rId15"/>
    <p:sldId id="295" r:id="rId16"/>
    <p:sldId id="329" r:id="rId17"/>
    <p:sldId id="332" r:id="rId18"/>
    <p:sldId id="297" r:id="rId19"/>
    <p:sldId id="333" r:id="rId20"/>
    <p:sldId id="334" r:id="rId21"/>
    <p:sldId id="299" r:id="rId22"/>
    <p:sldId id="336" r:id="rId23"/>
    <p:sldId id="337" r:id="rId24"/>
    <p:sldId id="338" r:id="rId25"/>
    <p:sldId id="339" r:id="rId26"/>
    <p:sldId id="340" r:id="rId27"/>
    <p:sldId id="341" r:id="rId28"/>
    <p:sldId id="335" r:id="rId29"/>
    <p:sldId id="344" r:id="rId30"/>
    <p:sldId id="345" r:id="rId31"/>
    <p:sldId id="343" r:id="rId32"/>
    <p:sldId id="346" r:id="rId33"/>
    <p:sldId id="302" r:id="rId34"/>
    <p:sldId id="347" r:id="rId35"/>
    <p:sldId id="349" r:id="rId36"/>
    <p:sldId id="350" r:id="rId37"/>
    <p:sldId id="352" r:id="rId38"/>
    <p:sldId id="353" r:id="rId39"/>
    <p:sldId id="354" r:id="rId40"/>
    <p:sldId id="355" r:id="rId41"/>
    <p:sldId id="358" r:id="rId42"/>
    <p:sldId id="356" r:id="rId43"/>
    <p:sldId id="348" r:id="rId44"/>
    <p:sldId id="359" r:id="rId45"/>
    <p:sldId id="361" r:id="rId46"/>
    <p:sldId id="360" r:id="rId47"/>
    <p:sldId id="362" r:id="rId48"/>
    <p:sldId id="357" r:id="rId49"/>
    <p:sldId id="303" r:id="rId50"/>
    <p:sldId id="304" r:id="rId51"/>
    <p:sldId id="363" r:id="rId52"/>
    <p:sldId id="378"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87"/>
    <p:restoredTop sz="73182" autoAdjust="0"/>
  </p:normalViewPr>
  <p:slideViewPr>
    <p:cSldViewPr snapToGrid="0">
      <p:cViewPr varScale="1">
        <p:scale>
          <a:sx n="116" d="100"/>
          <a:sy n="116" d="100"/>
        </p:scale>
        <p:origin x="8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BC1B56-2700-415E-A122-F1370FCB465F}" type="datetimeFigureOut">
              <a:rPr lang="it-IT" smtClean="0"/>
              <a:t>22/03/25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B93227-E3CB-4F52-A115-C28EF2F62CB0}" type="slidenum">
              <a:rPr lang="it-IT" smtClean="0"/>
              <a:t>‹N›</a:t>
            </a:fld>
            <a:endParaRPr lang="it-IT"/>
          </a:p>
        </p:txBody>
      </p:sp>
    </p:spTree>
    <p:extLst>
      <p:ext uri="{BB962C8B-B14F-4D97-AF65-F5344CB8AC3E}">
        <p14:creationId xmlns:p14="http://schemas.microsoft.com/office/powerpoint/2010/main" val="329366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1</a:t>
            </a:fld>
            <a:endParaRPr lang="it-IT"/>
          </a:p>
        </p:txBody>
      </p:sp>
    </p:spTree>
    <p:extLst>
      <p:ext uri="{BB962C8B-B14F-4D97-AF65-F5344CB8AC3E}">
        <p14:creationId xmlns:p14="http://schemas.microsoft.com/office/powerpoint/2010/main" val="2837300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12</a:t>
            </a:fld>
            <a:endParaRPr lang="it-IT"/>
          </a:p>
        </p:txBody>
      </p:sp>
    </p:spTree>
    <p:extLst>
      <p:ext uri="{BB962C8B-B14F-4D97-AF65-F5344CB8AC3E}">
        <p14:creationId xmlns:p14="http://schemas.microsoft.com/office/powerpoint/2010/main" val="212521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13</a:t>
            </a:fld>
            <a:endParaRPr lang="it-IT"/>
          </a:p>
        </p:txBody>
      </p:sp>
    </p:spTree>
    <p:extLst>
      <p:ext uri="{BB962C8B-B14F-4D97-AF65-F5344CB8AC3E}">
        <p14:creationId xmlns:p14="http://schemas.microsoft.com/office/powerpoint/2010/main" val="2421737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14</a:t>
            </a:fld>
            <a:endParaRPr lang="it-IT"/>
          </a:p>
        </p:txBody>
      </p:sp>
    </p:spTree>
    <p:extLst>
      <p:ext uri="{BB962C8B-B14F-4D97-AF65-F5344CB8AC3E}">
        <p14:creationId xmlns:p14="http://schemas.microsoft.com/office/powerpoint/2010/main" val="8046472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15</a:t>
            </a:fld>
            <a:endParaRPr lang="it-IT"/>
          </a:p>
        </p:txBody>
      </p:sp>
    </p:spTree>
    <p:extLst>
      <p:ext uri="{BB962C8B-B14F-4D97-AF65-F5344CB8AC3E}">
        <p14:creationId xmlns:p14="http://schemas.microsoft.com/office/powerpoint/2010/main" val="38426379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16</a:t>
            </a:fld>
            <a:endParaRPr lang="it-IT"/>
          </a:p>
        </p:txBody>
      </p:sp>
    </p:spTree>
    <p:extLst>
      <p:ext uri="{BB962C8B-B14F-4D97-AF65-F5344CB8AC3E}">
        <p14:creationId xmlns:p14="http://schemas.microsoft.com/office/powerpoint/2010/main" val="1693933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17</a:t>
            </a:fld>
            <a:endParaRPr lang="it-IT"/>
          </a:p>
        </p:txBody>
      </p:sp>
    </p:spTree>
    <p:extLst>
      <p:ext uri="{BB962C8B-B14F-4D97-AF65-F5344CB8AC3E}">
        <p14:creationId xmlns:p14="http://schemas.microsoft.com/office/powerpoint/2010/main" val="3596386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18</a:t>
            </a:fld>
            <a:endParaRPr lang="it-IT"/>
          </a:p>
        </p:txBody>
      </p:sp>
    </p:spTree>
    <p:extLst>
      <p:ext uri="{BB962C8B-B14F-4D97-AF65-F5344CB8AC3E}">
        <p14:creationId xmlns:p14="http://schemas.microsoft.com/office/powerpoint/2010/main" val="519183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19</a:t>
            </a:fld>
            <a:endParaRPr lang="it-IT"/>
          </a:p>
        </p:txBody>
      </p:sp>
    </p:spTree>
    <p:extLst>
      <p:ext uri="{BB962C8B-B14F-4D97-AF65-F5344CB8AC3E}">
        <p14:creationId xmlns:p14="http://schemas.microsoft.com/office/powerpoint/2010/main" val="4167777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20</a:t>
            </a:fld>
            <a:endParaRPr lang="it-IT"/>
          </a:p>
        </p:txBody>
      </p:sp>
    </p:spTree>
    <p:extLst>
      <p:ext uri="{BB962C8B-B14F-4D97-AF65-F5344CB8AC3E}">
        <p14:creationId xmlns:p14="http://schemas.microsoft.com/office/powerpoint/2010/main" val="2662442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21</a:t>
            </a:fld>
            <a:endParaRPr lang="it-IT"/>
          </a:p>
        </p:txBody>
      </p:sp>
    </p:spTree>
    <p:extLst>
      <p:ext uri="{BB962C8B-B14F-4D97-AF65-F5344CB8AC3E}">
        <p14:creationId xmlns:p14="http://schemas.microsoft.com/office/powerpoint/2010/main" val="46880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4</a:t>
            </a:fld>
            <a:endParaRPr lang="it-IT"/>
          </a:p>
        </p:txBody>
      </p:sp>
    </p:spTree>
    <p:extLst>
      <p:ext uri="{BB962C8B-B14F-4D97-AF65-F5344CB8AC3E}">
        <p14:creationId xmlns:p14="http://schemas.microsoft.com/office/powerpoint/2010/main" val="1853477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24</a:t>
            </a:fld>
            <a:endParaRPr lang="it-IT"/>
          </a:p>
        </p:txBody>
      </p:sp>
    </p:spTree>
    <p:extLst>
      <p:ext uri="{BB962C8B-B14F-4D97-AF65-F5344CB8AC3E}">
        <p14:creationId xmlns:p14="http://schemas.microsoft.com/office/powerpoint/2010/main" val="234429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27</a:t>
            </a:fld>
            <a:endParaRPr lang="it-IT"/>
          </a:p>
        </p:txBody>
      </p:sp>
    </p:spTree>
    <p:extLst>
      <p:ext uri="{BB962C8B-B14F-4D97-AF65-F5344CB8AC3E}">
        <p14:creationId xmlns:p14="http://schemas.microsoft.com/office/powerpoint/2010/main" val="3348435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Il filtro non lineare maggiormente usato è quello mediano, il quale sostituisce ad ogni pixel dell’immagine il valore mediano dei suoi vicini, incluso il pixel stesso. Ha quindi il vantaggio di non introdurre nuovi valori di grigio nell’immagine elaborata.</a:t>
            </a:r>
          </a:p>
          <a:p>
            <a:r>
              <a:rPr lang="it-IT" dirty="0"/>
              <a:t>Questo filtro viene applicato principalmente per ridurre il rumore di tipo impulsivo (</a:t>
            </a:r>
            <a:r>
              <a:rPr lang="it-IT" dirty="0" err="1"/>
              <a:t>salt</a:t>
            </a:r>
            <a:r>
              <a:rPr lang="it-IT" dirty="0"/>
              <a:t> e </a:t>
            </a:r>
            <a:r>
              <a:rPr lang="it-IT" dirty="0" err="1"/>
              <a:t>pepper</a:t>
            </a:r>
            <a:r>
              <a:rPr lang="it-IT" dirty="0"/>
              <a:t>). In genere, i filtri non lineari permettono di operare selettivamente attenuando il rumore e preservando le strutture principali dell’immagine, come i bordi.</a:t>
            </a:r>
          </a:p>
        </p:txBody>
      </p:sp>
      <p:sp>
        <p:nvSpPr>
          <p:cNvPr id="4" name="Segnaposto numero diapositiva 3"/>
          <p:cNvSpPr>
            <a:spLocks noGrp="1"/>
          </p:cNvSpPr>
          <p:nvPr>
            <p:ph type="sldNum" sz="quarter" idx="5"/>
          </p:nvPr>
        </p:nvSpPr>
        <p:spPr/>
        <p:txBody>
          <a:bodyPr/>
          <a:lstStyle/>
          <a:p>
            <a:fld id="{6BB93227-E3CB-4F52-A115-C28EF2F62CB0}" type="slidenum">
              <a:rPr lang="it-IT" smtClean="0"/>
              <a:t>28</a:t>
            </a:fld>
            <a:endParaRPr lang="it-IT"/>
          </a:p>
        </p:txBody>
      </p:sp>
    </p:spTree>
    <p:extLst>
      <p:ext uri="{BB962C8B-B14F-4D97-AF65-F5344CB8AC3E}">
        <p14:creationId xmlns:p14="http://schemas.microsoft.com/office/powerpoint/2010/main" val="3315063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32</a:t>
            </a:fld>
            <a:endParaRPr lang="it-IT"/>
          </a:p>
        </p:txBody>
      </p:sp>
    </p:spTree>
    <p:extLst>
      <p:ext uri="{BB962C8B-B14F-4D97-AF65-F5344CB8AC3E}">
        <p14:creationId xmlns:p14="http://schemas.microsoft.com/office/powerpoint/2010/main" val="8542157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lvl="1" algn="just"/>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33</a:t>
            </a:fld>
            <a:endParaRPr lang="it-IT"/>
          </a:p>
        </p:txBody>
      </p:sp>
    </p:spTree>
    <p:extLst>
      <p:ext uri="{BB962C8B-B14F-4D97-AF65-F5344CB8AC3E}">
        <p14:creationId xmlns:p14="http://schemas.microsoft.com/office/powerpoint/2010/main" val="3615541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lvl="1" algn="just"/>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34</a:t>
            </a:fld>
            <a:endParaRPr lang="it-IT"/>
          </a:p>
        </p:txBody>
      </p:sp>
    </p:spTree>
    <p:extLst>
      <p:ext uri="{BB962C8B-B14F-4D97-AF65-F5344CB8AC3E}">
        <p14:creationId xmlns:p14="http://schemas.microsoft.com/office/powerpoint/2010/main" val="439817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lvl="1" algn="just"/>
            <a:r>
              <a:rPr lang="it-IT" sz="2800" b="1" i="0" dirty="0" err="1">
                <a:solidFill>
                  <a:srgbClr val="222222"/>
                </a:solidFill>
                <a:effectLst/>
                <a:latin typeface="-apple-system"/>
              </a:rPr>
              <a:t>ì</a:t>
            </a:r>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35</a:t>
            </a:fld>
            <a:endParaRPr lang="it-IT"/>
          </a:p>
        </p:txBody>
      </p:sp>
    </p:spTree>
    <p:extLst>
      <p:ext uri="{BB962C8B-B14F-4D97-AF65-F5344CB8AC3E}">
        <p14:creationId xmlns:p14="http://schemas.microsoft.com/office/powerpoint/2010/main" val="27491034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lvl="1" algn="just"/>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36</a:t>
            </a:fld>
            <a:endParaRPr lang="it-IT"/>
          </a:p>
        </p:txBody>
      </p:sp>
    </p:spTree>
    <p:extLst>
      <p:ext uri="{BB962C8B-B14F-4D97-AF65-F5344CB8AC3E}">
        <p14:creationId xmlns:p14="http://schemas.microsoft.com/office/powerpoint/2010/main" val="4181868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lvl="1" algn="just"/>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37</a:t>
            </a:fld>
            <a:endParaRPr lang="it-IT"/>
          </a:p>
        </p:txBody>
      </p:sp>
    </p:spTree>
    <p:extLst>
      <p:ext uri="{BB962C8B-B14F-4D97-AF65-F5344CB8AC3E}">
        <p14:creationId xmlns:p14="http://schemas.microsoft.com/office/powerpoint/2010/main" val="25501544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lvl="1" algn="just"/>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38</a:t>
            </a:fld>
            <a:endParaRPr lang="it-IT"/>
          </a:p>
        </p:txBody>
      </p:sp>
    </p:spTree>
    <p:extLst>
      <p:ext uri="{BB962C8B-B14F-4D97-AF65-F5344CB8AC3E}">
        <p14:creationId xmlns:p14="http://schemas.microsoft.com/office/powerpoint/2010/main" val="2397698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5</a:t>
            </a:fld>
            <a:endParaRPr lang="it-IT"/>
          </a:p>
        </p:txBody>
      </p:sp>
    </p:spTree>
    <p:extLst>
      <p:ext uri="{BB962C8B-B14F-4D97-AF65-F5344CB8AC3E}">
        <p14:creationId xmlns:p14="http://schemas.microsoft.com/office/powerpoint/2010/main" val="28870349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lvl="1" algn="just"/>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39</a:t>
            </a:fld>
            <a:endParaRPr lang="it-IT"/>
          </a:p>
        </p:txBody>
      </p:sp>
    </p:spTree>
    <p:extLst>
      <p:ext uri="{BB962C8B-B14F-4D97-AF65-F5344CB8AC3E}">
        <p14:creationId xmlns:p14="http://schemas.microsoft.com/office/powerpoint/2010/main" val="30590248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41</a:t>
            </a:fld>
            <a:endParaRPr lang="it-IT"/>
          </a:p>
        </p:txBody>
      </p:sp>
    </p:spTree>
    <p:extLst>
      <p:ext uri="{BB962C8B-B14F-4D97-AF65-F5344CB8AC3E}">
        <p14:creationId xmlns:p14="http://schemas.microsoft.com/office/powerpoint/2010/main" val="35168185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42</a:t>
            </a:fld>
            <a:endParaRPr lang="it-IT"/>
          </a:p>
        </p:txBody>
      </p:sp>
    </p:spTree>
    <p:extLst>
      <p:ext uri="{BB962C8B-B14F-4D97-AF65-F5344CB8AC3E}">
        <p14:creationId xmlns:p14="http://schemas.microsoft.com/office/powerpoint/2010/main" val="36697033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43</a:t>
            </a:fld>
            <a:endParaRPr lang="it-IT"/>
          </a:p>
        </p:txBody>
      </p:sp>
    </p:spTree>
    <p:extLst>
      <p:ext uri="{BB962C8B-B14F-4D97-AF65-F5344CB8AC3E}">
        <p14:creationId xmlns:p14="http://schemas.microsoft.com/office/powerpoint/2010/main" val="22341773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lvl="1" algn="just"/>
            <a:endParaRPr lang="it-IT" sz="1800"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45</a:t>
            </a:fld>
            <a:endParaRPr lang="it-IT"/>
          </a:p>
        </p:txBody>
      </p:sp>
    </p:spTree>
    <p:extLst>
      <p:ext uri="{BB962C8B-B14F-4D97-AF65-F5344CB8AC3E}">
        <p14:creationId xmlns:p14="http://schemas.microsoft.com/office/powerpoint/2010/main" val="26045370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47</a:t>
            </a:fld>
            <a:endParaRPr lang="it-IT"/>
          </a:p>
        </p:txBody>
      </p:sp>
    </p:spTree>
    <p:extLst>
      <p:ext uri="{BB962C8B-B14F-4D97-AF65-F5344CB8AC3E}">
        <p14:creationId xmlns:p14="http://schemas.microsoft.com/office/powerpoint/2010/main" val="15394301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48</a:t>
            </a:fld>
            <a:endParaRPr lang="it-IT"/>
          </a:p>
        </p:txBody>
      </p:sp>
    </p:spTree>
    <p:extLst>
      <p:ext uri="{BB962C8B-B14F-4D97-AF65-F5344CB8AC3E}">
        <p14:creationId xmlns:p14="http://schemas.microsoft.com/office/powerpoint/2010/main" val="18959597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49</a:t>
            </a:fld>
            <a:endParaRPr lang="it-IT"/>
          </a:p>
        </p:txBody>
      </p:sp>
    </p:spTree>
    <p:extLst>
      <p:ext uri="{BB962C8B-B14F-4D97-AF65-F5344CB8AC3E}">
        <p14:creationId xmlns:p14="http://schemas.microsoft.com/office/powerpoint/2010/main" val="7130945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50</a:t>
            </a:fld>
            <a:endParaRPr lang="it-IT"/>
          </a:p>
        </p:txBody>
      </p:sp>
    </p:spTree>
    <p:extLst>
      <p:ext uri="{BB962C8B-B14F-4D97-AF65-F5344CB8AC3E}">
        <p14:creationId xmlns:p14="http://schemas.microsoft.com/office/powerpoint/2010/main" val="2583184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51</a:t>
            </a:fld>
            <a:endParaRPr lang="it-IT"/>
          </a:p>
        </p:txBody>
      </p:sp>
    </p:spTree>
    <p:extLst>
      <p:ext uri="{BB962C8B-B14F-4D97-AF65-F5344CB8AC3E}">
        <p14:creationId xmlns:p14="http://schemas.microsoft.com/office/powerpoint/2010/main" val="2193463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6</a:t>
            </a:fld>
            <a:endParaRPr lang="it-IT"/>
          </a:p>
        </p:txBody>
      </p:sp>
    </p:spTree>
    <p:extLst>
      <p:ext uri="{BB962C8B-B14F-4D97-AF65-F5344CB8AC3E}">
        <p14:creationId xmlns:p14="http://schemas.microsoft.com/office/powerpoint/2010/main" val="30518672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52</a:t>
            </a:fld>
            <a:endParaRPr lang="it-IT"/>
          </a:p>
        </p:txBody>
      </p:sp>
    </p:spTree>
    <p:extLst>
      <p:ext uri="{BB962C8B-B14F-4D97-AF65-F5344CB8AC3E}">
        <p14:creationId xmlns:p14="http://schemas.microsoft.com/office/powerpoint/2010/main" val="3584053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7</a:t>
            </a:fld>
            <a:endParaRPr lang="it-IT"/>
          </a:p>
        </p:txBody>
      </p:sp>
    </p:spTree>
    <p:extLst>
      <p:ext uri="{BB962C8B-B14F-4D97-AF65-F5344CB8AC3E}">
        <p14:creationId xmlns:p14="http://schemas.microsoft.com/office/powerpoint/2010/main" val="1479373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8</a:t>
            </a:fld>
            <a:endParaRPr lang="it-IT"/>
          </a:p>
        </p:txBody>
      </p:sp>
    </p:spTree>
    <p:extLst>
      <p:ext uri="{BB962C8B-B14F-4D97-AF65-F5344CB8AC3E}">
        <p14:creationId xmlns:p14="http://schemas.microsoft.com/office/powerpoint/2010/main" val="3064831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9</a:t>
            </a:fld>
            <a:endParaRPr lang="it-IT"/>
          </a:p>
        </p:txBody>
      </p:sp>
    </p:spTree>
    <p:extLst>
      <p:ext uri="{BB962C8B-B14F-4D97-AF65-F5344CB8AC3E}">
        <p14:creationId xmlns:p14="http://schemas.microsoft.com/office/powerpoint/2010/main" val="1675868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10</a:t>
            </a:fld>
            <a:endParaRPr lang="it-IT"/>
          </a:p>
        </p:txBody>
      </p:sp>
    </p:spTree>
    <p:extLst>
      <p:ext uri="{BB962C8B-B14F-4D97-AF65-F5344CB8AC3E}">
        <p14:creationId xmlns:p14="http://schemas.microsoft.com/office/powerpoint/2010/main" val="2824669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BB93227-E3CB-4F52-A115-C28EF2F62CB0}" type="slidenum">
              <a:rPr lang="it-IT" smtClean="0"/>
              <a:t>11</a:t>
            </a:fld>
            <a:endParaRPr lang="it-IT"/>
          </a:p>
        </p:txBody>
      </p:sp>
    </p:spTree>
    <p:extLst>
      <p:ext uri="{BB962C8B-B14F-4D97-AF65-F5344CB8AC3E}">
        <p14:creationId xmlns:p14="http://schemas.microsoft.com/office/powerpoint/2010/main" val="3587686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1888713E-15E8-ED4A-B0C8-B91319A496CB}" type="datetime1">
              <a:rPr lang="it-IT" smtClean="0"/>
              <a:t>22/03/25</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a:t>
            </a:fld>
            <a:endParaRPr lang="en-US" dirty="0"/>
          </a:p>
        </p:txBody>
      </p:sp>
    </p:spTree>
    <p:extLst>
      <p:ext uri="{BB962C8B-B14F-4D97-AF65-F5344CB8AC3E}">
        <p14:creationId xmlns:p14="http://schemas.microsoft.com/office/powerpoint/2010/main" val="2852661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5AC77-4886-9143-B7B1-44D4F593F5FA}" type="datetime1">
              <a:rPr lang="it-IT" smtClean="0"/>
              <a:t>22/03/25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1264506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18AE7-49C3-BE4A-93A9-78ADB9F413C4}" type="datetime1">
              <a:rPr lang="it-IT" smtClean="0"/>
              <a:t>22/03/25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814733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477222-F53B-3347-B87B-E49A07B66D6C}" type="datetime1">
              <a:rPr lang="it-IT" smtClean="0"/>
              <a:t>22/03/25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45741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09DC65C1-18DC-D248-93C4-0B3B040AAE06}" type="datetime1">
              <a:rPr lang="it-IT" smtClean="0"/>
              <a:t>22/03/25</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‹N›</a:t>
            </a:fld>
            <a:endParaRPr lang="en-US" dirty="0"/>
          </a:p>
        </p:txBody>
      </p:sp>
    </p:spTree>
    <p:extLst>
      <p:ext uri="{BB962C8B-B14F-4D97-AF65-F5344CB8AC3E}">
        <p14:creationId xmlns:p14="http://schemas.microsoft.com/office/powerpoint/2010/main" val="1560802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CE62A-8B7B-6A41-A2B6-D794F8BEBADB}" type="datetime1">
              <a:rPr lang="it-IT" smtClean="0"/>
              <a:t>22/03/25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2806684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519AA19-AC4E-184F-B43F-0C1F2DDE7AA9}" type="datetime1">
              <a:rPr lang="it-IT" smtClean="0"/>
              <a:t>22/03/25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47810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7D2C75-5CD3-6E4F-B7C6-8C2D715B270E}" type="datetime1">
              <a:rPr lang="it-IT" smtClean="0"/>
              <a:t>22/03/25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3873788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7AA6FA-E21E-C44F-831A-E5BE1ADB4CD4}" type="datetime1">
              <a:rPr lang="it-IT" smtClean="0"/>
              <a:t>22/03/25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‹N›</a:t>
            </a:fld>
            <a:endParaRPr lang="en-US"/>
          </a:p>
        </p:txBody>
      </p:sp>
    </p:spTree>
    <p:extLst>
      <p:ext uri="{BB962C8B-B14F-4D97-AF65-F5344CB8AC3E}">
        <p14:creationId xmlns:p14="http://schemas.microsoft.com/office/powerpoint/2010/main" val="234118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46485DA8-589C-E849-9A38-2F0731848A3A}" type="datetime1">
              <a:rPr lang="it-IT" smtClean="0"/>
              <a:t>22/03/25</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‹N›</a:t>
            </a:fld>
            <a:endParaRPr lang="en-US"/>
          </a:p>
        </p:txBody>
      </p:sp>
    </p:spTree>
    <p:extLst>
      <p:ext uri="{BB962C8B-B14F-4D97-AF65-F5344CB8AC3E}">
        <p14:creationId xmlns:p14="http://schemas.microsoft.com/office/powerpoint/2010/main" val="4268824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CDDBAB24-7777-734C-B33B-5ADDDBDDB0BB}" type="datetime1">
              <a:rPr lang="it-IT" smtClean="0"/>
              <a:t>22/03/25</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‹N›</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47795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C1F73727-E429-F446-8013-2945767F2A90}" type="datetime1">
              <a:rPr lang="it-IT" smtClean="0"/>
              <a:t>22/03/25</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‹N›</a:t>
            </a:fld>
            <a:endParaRPr lang="en-US"/>
          </a:p>
        </p:txBody>
      </p:sp>
    </p:spTree>
    <p:extLst>
      <p:ext uri="{BB962C8B-B14F-4D97-AF65-F5344CB8AC3E}">
        <p14:creationId xmlns:p14="http://schemas.microsoft.com/office/powerpoint/2010/main" val="380881821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79" r:id="rId5"/>
    <p:sldLayoutId id="2147483774" r:id="rId6"/>
    <p:sldLayoutId id="2147483775" r:id="rId7"/>
    <p:sldLayoutId id="2147483776" r:id="rId8"/>
    <p:sldLayoutId id="2147483777" r:id="rId9"/>
    <p:sldLayoutId id="2147483778" r:id="rId10"/>
    <p:sldLayoutId id="2147483780" r:id="rId11"/>
  </p:sldLayoutIdLst>
  <p:hf hdr="0" ftr="0" dt="0"/>
  <p:txStyles>
    <p:titleStyle>
      <a:lvl1pPr algn="l" defTabSz="914400" rtl="0" eaLnBrk="1" latinLnBrk="0" hangingPunct="1">
        <a:lnSpc>
          <a:spcPct val="90000"/>
        </a:lnSpc>
        <a:spcBef>
          <a:spcPct val="0"/>
        </a:spcBef>
        <a:buNone/>
        <a:defRPr lang="en-US" sz="3800" b="1" i="1"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B783B8-9BDD-42A0-9FC8-ED6CB099A529}"/>
              </a:ext>
            </a:extLst>
          </p:cNvPr>
          <p:cNvPicPr>
            <a:picLocks noChangeAspect="1"/>
          </p:cNvPicPr>
          <p:nvPr/>
        </p:nvPicPr>
        <p:blipFill rotWithShape="1">
          <a:blip r:embed="rId3">
            <a:alphaModFix amt="90000"/>
          </a:blip>
          <a:srcRect r="10666" b="-1"/>
          <a:stretch/>
        </p:blipFill>
        <p:spPr>
          <a:xfrm>
            <a:off x="1" y="10"/>
            <a:ext cx="12191999" cy="6857989"/>
          </a:xfrm>
          <a:prstGeom prst="rect">
            <a:avLst/>
          </a:prstGeom>
        </p:spPr>
      </p:pic>
      <p:sp>
        <p:nvSpPr>
          <p:cNvPr id="9" name="Rectangle 8">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11" name="Rectangle 10">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3" name="Sottotitolo 2">
            <a:extLst>
              <a:ext uri="{FF2B5EF4-FFF2-40B4-BE49-F238E27FC236}">
                <a16:creationId xmlns:a16="http://schemas.microsoft.com/office/drawing/2014/main" id="{15BE3F69-96AD-4B48-83F6-D91E3B4CFC54}"/>
              </a:ext>
            </a:extLst>
          </p:cNvPr>
          <p:cNvSpPr>
            <a:spLocks noGrp="1"/>
          </p:cNvSpPr>
          <p:nvPr>
            <p:ph type="subTitle" idx="1"/>
          </p:nvPr>
        </p:nvSpPr>
        <p:spPr>
          <a:xfrm>
            <a:off x="1629101" y="4682062"/>
            <a:ext cx="8936846" cy="457201"/>
          </a:xfrm>
        </p:spPr>
        <p:txBody>
          <a:bodyPr>
            <a:normAutofit fontScale="32500" lnSpcReduction="20000"/>
          </a:bodyPr>
          <a:lstStyle/>
          <a:p>
            <a:pPr>
              <a:lnSpc>
                <a:spcPct val="110000"/>
              </a:lnSpc>
              <a:spcAft>
                <a:spcPts val="600"/>
              </a:spcAft>
            </a:pPr>
            <a:endParaRPr lang="it-IT" sz="700" dirty="0"/>
          </a:p>
          <a:p>
            <a:pPr>
              <a:lnSpc>
                <a:spcPct val="110000"/>
              </a:lnSpc>
              <a:spcAft>
                <a:spcPts val="600"/>
              </a:spcAft>
            </a:pPr>
            <a:r>
              <a:rPr lang="it-IT" sz="5500" b="1" dirty="0"/>
              <a:t>Fondamenti di Visione Artificiale e Biometria</a:t>
            </a:r>
          </a:p>
        </p:txBody>
      </p:sp>
      <p:sp>
        <p:nvSpPr>
          <p:cNvPr id="13" name="Rectangle 12">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5" name="CasellaDiTesto 4">
            <a:extLst>
              <a:ext uri="{FF2B5EF4-FFF2-40B4-BE49-F238E27FC236}">
                <a16:creationId xmlns:a16="http://schemas.microsoft.com/office/drawing/2014/main" id="{7513B02E-E520-3363-E6D7-9ED2452A63DB}"/>
              </a:ext>
            </a:extLst>
          </p:cNvPr>
          <p:cNvSpPr txBox="1"/>
          <p:nvPr/>
        </p:nvSpPr>
        <p:spPr>
          <a:xfrm>
            <a:off x="1447798" y="5198533"/>
            <a:ext cx="9296399" cy="276999"/>
          </a:xfrm>
          <a:prstGeom prst="rect">
            <a:avLst/>
          </a:prstGeom>
          <a:noFill/>
        </p:spPr>
        <p:txBody>
          <a:bodyPr wrap="square" rtlCol="0">
            <a:spAutoFit/>
          </a:bodyPr>
          <a:lstStyle/>
          <a:p>
            <a:pPr algn="ctr"/>
            <a:r>
              <a:rPr lang="it-IT" sz="1200" dirty="0"/>
              <a:t>2024/2025</a:t>
            </a:r>
          </a:p>
        </p:txBody>
      </p:sp>
      <p:sp>
        <p:nvSpPr>
          <p:cNvPr id="6" name="CasellaDiTesto 5">
            <a:extLst>
              <a:ext uri="{FF2B5EF4-FFF2-40B4-BE49-F238E27FC236}">
                <a16:creationId xmlns:a16="http://schemas.microsoft.com/office/drawing/2014/main" id="{02ED00FA-E6D7-BA15-7F0B-507B4F2DB82E}"/>
              </a:ext>
            </a:extLst>
          </p:cNvPr>
          <p:cNvSpPr txBox="1"/>
          <p:nvPr/>
        </p:nvSpPr>
        <p:spPr>
          <a:xfrm>
            <a:off x="10634132" y="6417733"/>
            <a:ext cx="1557867" cy="415498"/>
          </a:xfrm>
          <a:prstGeom prst="rect">
            <a:avLst/>
          </a:prstGeom>
          <a:noFill/>
        </p:spPr>
        <p:txBody>
          <a:bodyPr wrap="square" rtlCol="0">
            <a:spAutoFit/>
          </a:bodyPr>
          <a:lstStyle/>
          <a:p>
            <a:r>
              <a:rPr lang="it-IT" sz="1050" dirty="0">
                <a:solidFill>
                  <a:schemeClr val="bg1"/>
                </a:solidFill>
              </a:rPr>
              <a:t>Dott.ssa Lucia Cascone</a:t>
            </a:r>
            <a:br>
              <a:rPr lang="it-IT" sz="1050" dirty="0">
                <a:solidFill>
                  <a:schemeClr val="bg1"/>
                </a:solidFill>
              </a:rPr>
            </a:br>
            <a:r>
              <a:rPr lang="it-IT" sz="1050" dirty="0">
                <a:solidFill>
                  <a:schemeClr val="bg1"/>
                </a:solidFill>
              </a:rPr>
              <a:t>lcascone@unisa.it</a:t>
            </a:r>
          </a:p>
        </p:txBody>
      </p:sp>
      <p:sp>
        <p:nvSpPr>
          <p:cNvPr id="25" name="Titolo 1">
            <a:extLst>
              <a:ext uri="{FF2B5EF4-FFF2-40B4-BE49-F238E27FC236}">
                <a16:creationId xmlns:a16="http://schemas.microsoft.com/office/drawing/2014/main" id="{45C7E0AB-C004-F0D3-83A9-BD6444B85007}"/>
              </a:ext>
            </a:extLst>
          </p:cNvPr>
          <p:cNvSpPr>
            <a:spLocks noGrp="1"/>
          </p:cNvSpPr>
          <p:nvPr>
            <p:ph type="ctrTitle"/>
          </p:nvPr>
        </p:nvSpPr>
        <p:spPr>
          <a:xfrm>
            <a:off x="1772324" y="2553303"/>
            <a:ext cx="8933796" cy="2437232"/>
          </a:xfrm>
        </p:spPr>
        <p:txBody>
          <a:bodyPr>
            <a:normAutofit/>
          </a:bodyPr>
          <a:lstStyle/>
          <a:p>
            <a:r>
              <a:rPr lang="it-IT" sz="6000" dirty="0"/>
              <a:t>Image Processing in </a:t>
            </a:r>
            <a:r>
              <a:rPr lang="it-IT" sz="6000" dirty="0" err="1"/>
              <a:t>OpenCV</a:t>
            </a:r>
            <a:r>
              <a:rPr lang="it-IT" sz="3200" dirty="0"/>
              <a:t>:</a:t>
            </a:r>
            <a:br>
              <a:rPr lang="it-IT" sz="3200" dirty="0"/>
            </a:br>
            <a:r>
              <a:rPr lang="it-IT" sz="2400" dirty="0">
                <a:solidFill>
                  <a:schemeClr val="tx1"/>
                </a:solidFill>
              </a:rPr>
              <a:t>Image Enhancement </a:t>
            </a:r>
            <a:br>
              <a:rPr lang="it-IT" sz="800" b="1" i="0" dirty="0">
                <a:solidFill>
                  <a:schemeClr val="tx1"/>
                </a:solidFill>
                <a:effectLst/>
                <a:latin typeface="Source Sans 3"/>
              </a:rPr>
            </a:br>
            <a:endParaRPr lang="it-IT" sz="2400" dirty="0">
              <a:solidFill>
                <a:schemeClr val="tx1"/>
              </a:solidFill>
            </a:endParaRPr>
          </a:p>
        </p:txBody>
      </p:sp>
    </p:spTree>
    <p:extLst>
      <p:ext uri="{BB962C8B-B14F-4D97-AF65-F5344CB8AC3E}">
        <p14:creationId xmlns:p14="http://schemas.microsoft.com/office/powerpoint/2010/main" val="13060630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isultato immagini per opencv python LOGO">
            <a:extLst>
              <a:ext uri="{FF2B5EF4-FFF2-40B4-BE49-F238E27FC236}">
                <a16:creationId xmlns:a16="http://schemas.microsoft.com/office/drawing/2014/main" id="{9CE4A043-3F29-4546-86FE-5F5134B6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0449" y="709269"/>
            <a:ext cx="3810000" cy="1238250"/>
          </a:xfrm>
          <a:prstGeom prst="rect">
            <a:avLst/>
          </a:prstGeom>
          <a:noFill/>
          <a:extLst>
            <a:ext uri="{909E8E84-426E-40DD-AFC4-6F175D3DCCD1}">
              <a14:hiddenFill xmlns:a14="http://schemas.microsoft.com/office/drawing/2010/main">
                <a:solidFill>
                  <a:srgbClr val="FFFFFF"/>
                </a:solidFill>
              </a14:hiddenFill>
            </a:ext>
          </a:extLst>
        </p:spPr>
      </p:pic>
      <p:sp>
        <p:nvSpPr>
          <p:cNvPr id="3" name="Titolo 2">
            <a:extLst>
              <a:ext uri="{FF2B5EF4-FFF2-40B4-BE49-F238E27FC236}">
                <a16:creationId xmlns:a16="http://schemas.microsoft.com/office/drawing/2014/main" id="{BFA5B99E-3B86-41BC-399E-D42959CAD2A2}"/>
              </a:ext>
            </a:extLst>
          </p:cNvPr>
          <p:cNvSpPr>
            <a:spLocks noGrp="1"/>
          </p:cNvSpPr>
          <p:nvPr>
            <p:ph type="title"/>
          </p:nvPr>
        </p:nvSpPr>
        <p:spPr/>
        <p:txBody>
          <a:bodyPr/>
          <a:lstStyle/>
          <a:p>
            <a:r>
              <a:rPr lang="it-IT" dirty="0"/>
              <a:t>Image </a:t>
            </a:r>
            <a:r>
              <a:rPr lang="it-IT" dirty="0" err="1"/>
              <a:t>contrast</a:t>
            </a:r>
            <a:r>
              <a:rPr lang="it-IT" dirty="0"/>
              <a:t> (1)</a:t>
            </a:r>
          </a:p>
        </p:txBody>
      </p:sp>
      <p:sp>
        <p:nvSpPr>
          <p:cNvPr id="6" name="Segnaposto contenuto 5">
            <a:extLst>
              <a:ext uri="{FF2B5EF4-FFF2-40B4-BE49-F238E27FC236}">
                <a16:creationId xmlns:a16="http://schemas.microsoft.com/office/drawing/2014/main" id="{9329D01D-0EBB-FE8E-19B5-D74C9376B322}"/>
              </a:ext>
            </a:extLst>
          </p:cNvPr>
          <p:cNvSpPr>
            <a:spLocks noGrp="1"/>
          </p:cNvSpPr>
          <p:nvPr>
            <p:ph idx="1"/>
          </p:nvPr>
        </p:nvSpPr>
        <p:spPr>
          <a:xfrm>
            <a:off x="1066799" y="2103120"/>
            <a:ext cx="3395032" cy="3559550"/>
          </a:xfrm>
        </p:spPr>
        <p:txBody>
          <a:bodyPr>
            <a:normAutofit fontScale="92500" lnSpcReduction="20000"/>
          </a:bodyPr>
          <a:lstStyle/>
          <a:p>
            <a:pPr marL="0" indent="0">
              <a:buNone/>
            </a:pPr>
            <a:r>
              <a:rPr lang="it-IT" sz="2600" b="1" dirty="0" err="1">
                <a:latin typeface="Georgia Pro" panose="02040502050405020303" pitchFamily="18" charset="0"/>
              </a:rPr>
              <a:t>Strecthing</a:t>
            </a:r>
            <a:r>
              <a:rPr lang="it-IT" sz="2600" b="1" dirty="0">
                <a:latin typeface="Georgia Pro" panose="02040502050405020303" pitchFamily="18" charset="0"/>
              </a:rPr>
              <a:t>  </a:t>
            </a:r>
            <a:r>
              <a:rPr lang="it-IT" sz="2400" b="1" dirty="0">
                <a:latin typeface="Georgia Pro" panose="02040502050405020303" pitchFamily="18" charset="0"/>
              </a:rPr>
              <a:t>      </a:t>
            </a:r>
            <a:r>
              <a:rPr lang="it-IT" sz="1400" dirty="0">
                <a:latin typeface="Georgia Pro" panose="02040502050405020303" pitchFamily="18" charset="0"/>
              </a:rPr>
              <a:t>          </a:t>
            </a:r>
          </a:p>
          <a:p>
            <a:pPr marL="0" indent="0">
              <a:buNone/>
            </a:pPr>
            <a:r>
              <a:rPr lang="it-IT" sz="2200" dirty="0">
                <a:latin typeface="Georgia Pro" panose="02040502050405020303" pitchFamily="18" charset="0"/>
              </a:rPr>
              <a:t>Modifica il range dei valori di intensità dell'immagine per occupare l'intero spettro disponibile. In pratica, si "stira" l'istogramma dell'immagine in modo che il valore minimo mappi a 0 e il massimo a 255 (per immagini a 8 bit).</a:t>
            </a:r>
          </a:p>
        </p:txBody>
      </p:sp>
      <p:sp>
        <p:nvSpPr>
          <p:cNvPr id="2" name="Segnaposto contenuto 5">
            <a:extLst>
              <a:ext uri="{FF2B5EF4-FFF2-40B4-BE49-F238E27FC236}">
                <a16:creationId xmlns:a16="http://schemas.microsoft.com/office/drawing/2014/main" id="{AD1440F3-F21A-9EB1-F3C0-807400A44513}"/>
              </a:ext>
            </a:extLst>
          </p:cNvPr>
          <p:cNvSpPr txBox="1">
            <a:spLocks/>
          </p:cNvSpPr>
          <p:nvPr/>
        </p:nvSpPr>
        <p:spPr>
          <a:xfrm>
            <a:off x="7730168" y="2103120"/>
            <a:ext cx="3395032" cy="3559550"/>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it-IT" sz="2400" b="1" dirty="0">
                <a:latin typeface="Georgia Pro" panose="02040502050405020303" pitchFamily="18" charset="0"/>
              </a:rPr>
              <a:t>Equalizzazione       </a:t>
            </a:r>
            <a:r>
              <a:rPr lang="it-IT" dirty="0">
                <a:latin typeface="Georgia Pro" panose="02040502050405020303" pitchFamily="18" charset="0"/>
              </a:rPr>
              <a:t>            </a:t>
            </a:r>
          </a:p>
          <a:p>
            <a:pPr marL="0" indent="0">
              <a:buFont typeface="Garamond" pitchFamily="18" charset="0"/>
              <a:buNone/>
            </a:pPr>
            <a:r>
              <a:rPr lang="it-IT" sz="2000" dirty="0">
                <a:latin typeface="Georgia Pro" panose="02040502050405020303" pitchFamily="18" charset="0"/>
              </a:rPr>
              <a:t>Ridistribuisce i valori di intensità dei pixel per ottenere una distribuzione più uniforme.</a:t>
            </a:r>
          </a:p>
        </p:txBody>
      </p:sp>
      <p:sp>
        <p:nvSpPr>
          <p:cNvPr id="4" name="Segnaposto numero diapositiva 3">
            <a:extLst>
              <a:ext uri="{FF2B5EF4-FFF2-40B4-BE49-F238E27FC236}">
                <a16:creationId xmlns:a16="http://schemas.microsoft.com/office/drawing/2014/main" id="{6F024397-3E72-6A32-BEA0-A5E1568F8D7E}"/>
              </a:ext>
            </a:extLst>
          </p:cNvPr>
          <p:cNvSpPr>
            <a:spLocks noGrp="1"/>
          </p:cNvSpPr>
          <p:nvPr>
            <p:ph type="sldNum" sz="quarter" idx="12"/>
          </p:nvPr>
        </p:nvSpPr>
        <p:spPr/>
        <p:txBody>
          <a:bodyPr/>
          <a:lstStyle/>
          <a:p>
            <a:fld id="{34B7E4EF-A1BD-40F4-AB7B-04F084DD991D}" type="slidenum">
              <a:rPr lang="en-US" smtClean="0"/>
              <a:t>10</a:t>
            </a:fld>
            <a:endParaRPr lang="en-US"/>
          </a:p>
        </p:txBody>
      </p:sp>
    </p:spTree>
    <p:extLst>
      <p:ext uri="{BB962C8B-B14F-4D97-AF65-F5344CB8AC3E}">
        <p14:creationId xmlns:p14="http://schemas.microsoft.com/office/powerpoint/2010/main" val="2654533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isultato immagini per opencv python LOGO">
            <a:extLst>
              <a:ext uri="{FF2B5EF4-FFF2-40B4-BE49-F238E27FC236}">
                <a16:creationId xmlns:a16="http://schemas.microsoft.com/office/drawing/2014/main" id="{9CE4A043-3F29-4546-86FE-5F5134B6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0449" y="709269"/>
            <a:ext cx="3810000" cy="1238250"/>
          </a:xfrm>
          <a:prstGeom prst="rect">
            <a:avLst/>
          </a:prstGeom>
          <a:noFill/>
          <a:extLst>
            <a:ext uri="{909E8E84-426E-40DD-AFC4-6F175D3DCCD1}">
              <a14:hiddenFill xmlns:a14="http://schemas.microsoft.com/office/drawing/2010/main">
                <a:solidFill>
                  <a:srgbClr val="FFFFFF"/>
                </a:solidFill>
              </a14:hiddenFill>
            </a:ext>
          </a:extLst>
        </p:spPr>
      </p:pic>
      <p:sp>
        <p:nvSpPr>
          <p:cNvPr id="3" name="Titolo 2">
            <a:extLst>
              <a:ext uri="{FF2B5EF4-FFF2-40B4-BE49-F238E27FC236}">
                <a16:creationId xmlns:a16="http://schemas.microsoft.com/office/drawing/2014/main" id="{BFA5B99E-3B86-41BC-399E-D42959CAD2A2}"/>
              </a:ext>
            </a:extLst>
          </p:cNvPr>
          <p:cNvSpPr>
            <a:spLocks noGrp="1"/>
          </p:cNvSpPr>
          <p:nvPr>
            <p:ph type="title"/>
          </p:nvPr>
        </p:nvSpPr>
        <p:spPr/>
        <p:txBody>
          <a:bodyPr/>
          <a:lstStyle/>
          <a:p>
            <a:r>
              <a:rPr lang="it-IT" dirty="0"/>
              <a:t>Image </a:t>
            </a:r>
            <a:r>
              <a:rPr lang="it-IT" dirty="0" err="1"/>
              <a:t>contrast</a:t>
            </a:r>
            <a:r>
              <a:rPr lang="it-IT" dirty="0"/>
              <a:t> (2)</a:t>
            </a:r>
          </a:p>
        </p:txBody>
      </p:sp>
      <p:sp>
        <p:nvSpPr>
          <p:cNvPr id="6" name="Segnaposto contenuto 5">
            <a:extLst>
              <a:ext uri="{FF2B5EF4-FFF2-40B4-BE49-F238E27FC236}">
                <a16:creationId xmlns:a16="http://schemas.microsoft.com/office/drawing/2014/main" id="{9329D01D-0EBB-FE8E-19B5-D74C9376B322}"/>
              </a:ext>
            </a:extLst>
          </p:cNvPr>
          <p:cNvSpPr>
            <a:spLocks noGrp="1"/>
          </p:cNvSpPr>
          <p:nvPr>
            <p:ph idx="1"/>
          </p:nvPr>
        </p:nvSpPr>
        <p:spPr>
          <a:xfrm>
            <a:off x="1066799" y="2103120"/>
            <a:ext cx="3395032" cy="3559550"/>
          </a:xfrm>
        </p:spPr>
        <p:txBody>
          <a:bodyPr>
            <a:normAutofit fontScale="92500" lnSpcReduction="20000"/>
          </a:bodyPr>
          <a:lstStyle/>
          <a:p>
            <a:pPr marL="0" indent="0">
              <a:buNone/>
            </a:pPr>
            <a:r>
              <a:rPr lang="it-IT" sz="2600" b="1" dirty="0" err="1">
                <a:latin typeface="Georgia Pro" panose="02040502050405020303" pitchFamily="18" charset="0"/>
              </a:rPr>
              <a:t>Strecthing</a:t>
            </a:r>
            <a:r>
              <a:rPr lang="it-IT" sz="2600" b="1" dirty="0">
                <a:latin typeface="Georgia Pro" panose="02040502050405020303" pitchFamily="18" charset="0"/>
              </a:rPr>
              <a:t>  </a:t>
            </a:r>
            <a:r>
              <a:rPr lang="it-IT" sz="2400" b="1" dirty="0">
                <a:latin typeface="Georgia Pro" panose="02040502050405020303" pitchFamily="18" charset="0"/>
              </a:rPr>
              <a:t>      </a:t>
            </a:r>
            <a:r>
              <a:rPr lang="it-IT" sz="1400" dirty="0">
                <a:latin typeface="Georgia Pro" panose="02040502050405020303" pitchFamily="18" charset="0"/>
              </a:rPr>
              <a:t>          </a:t>
            </a:r>
          </a:p>
          <a:p>
            <a:pPr marL="0" indent="0">
              <a:buNone/>
            </a:pPr>
            <a:r>
              <a:rPr lang="it-IT" sz="2200" dirty="0">
                <a:latin typeface="Georgia Pro" panose="02040502050405020303" pitchFamily="18" charset="0"/>
              </a:rPr>
              <a:t>Modifica il range dei valori di intensità dell'immagine per occupare l'intero spettro disponibile. In pratica, si "stira" l'istogramma dell'immagine in modo che il valore minimo mappi a 0 e il massimo a 255 (per immagini a 8 bit).</a:t>
            </a:r>
          </a:p>
        </p:txBody>
      </p:sp>
      <p:sp>
        <p:nvSpPr>
          <p:cNvPr id="2" name="Segnaposto contenuto 5">
            <a:extLst>
              <a:ext uri="{FF2B5EF4-FFF2-40B4-BE49-F238E27FC236}">
                <a16:creationId xmlns:a16="http://schemas.microsoft.com/office/drawing/2014/main" id="{AD1440F3-F21A-9EB1-F3C0-807400A44513}"/>
              </a:ext>
            </a:extLst>
          </p:cNvPr>
          <p:cNvSpPr txBox="1">
            <a:spLocks/>
          </p:cNvSpPr>
          <p:nvPr/>
        </p:nvSpPr>
        <p:spPr>
          <a:xfrm>
            <a:off x="6558710" y="2477801"/>
            <a:ext cx="5064085" cy="2810187"/>
          </a:xfrm>
          <a:prstGeom prst="rect">
            <a:avLst/>
          </a:prstGeom>
          <a:noFill/>
          <a:ln w="19050">
            <a:noFill/>
          </a:ln>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it-IT" sz="1600" dirty="0" err="1"/>
              <a:t>min_val</a:t>
            </a:r>
            <a:r>
              <a:rPr lang="it-IT" sz="1600" dirty="0"/>
              <a:t>, </a:t>
            </a:r>
            <a:r>
              <a:rPr lang="it-IT" sz="1600" dirty="0" err="1"/>
              <a:t>max_val</a:t>
            </a:r>
            <a:r>
              <a:rPr lang="it-IT" sz="1600" dirty="0"/>
              <a:t>, </a:t>
            </a:r>
            <a:r>
              <a:rPr lang="it-IT" sz="1600" dirty="0" err="1"/>
              <a:t>min_loc</a:t>
            </a:r>
            <a:r>
              <a:rPr lang="it-IT" sz="1600" dirty="0"/>
              <a:t>, </a:t>
            </a:r>
            <a:r>
              <a:rPr lang="it-IT" sz="1600" dirty="0" err="1"/>
              <a:t>max_loc</a:t>
            </a:r>
            <a:r>
              <a:rPr lang="it-IT" sz="1600" dirty="0"/>
              <a:t> = </a:t>
            </a:r>
            <a:r>
              <a:rPr lang="it-IT" sz="1600" b="1" dirty="0">
                <a:solidFill>
                  <a:schemeClr val="accent4"/>
                </a:solidFill>
              </a:rPr>
              <a:t>cv2</a:t>
            </a:r>
            <a:r>
              <a:rPr lang="it-IT" sz="1600" dirty="0"/>
              <a:t>.minMaxLoc(image)</a:t>
            </a:r>
          </a:p>
          <a:p>
            <a:pPr marL="0" indent="0">
              <a:buFont typeface="Garamond" pitchFamily="18" charset="0"/>
              <a:buNone/>
            </a:pPr>
            <a:br>
              <a:rPr lang="it-IT" sz="1600" dirty="0"/>
            </a:br>
            <a:r>
              <a:rPr lang="it-IT" sz="1600" dirty="0" err="1"/>
              <a:t>stretched_image</a:t>
            </a:r>
            <a:r>
              <a:rPr lang="it-IT" sz="1600" dirty="0"/>
              <a:t> = 255 * (image - </a:t>
            </a:r>
            <a:r>
              <a:rPr lang="it-IT" sz="1600" dirty="0" err="1"/>
              <a:t>min_val</a:t>
            </a:r>
            <a:r>
              <a:rPr lang="it-IT" sz="1600" dirty="0"/>
              <a:t>)/(</a:t>
            </a:r>
            <a:r>
              <a:rPr lang="it-IT" sz="1600" dirty="0" err="1"/>
              <a:t>max_val</a:t>
            </a:r>
            <a:r>
              <a:rPr lang="it-IT" sz="1600" dirty="0"/>
              <a:t> - </a:t>
            </a:r>
            <a:r>
              <a:rPr lang="it-IT" sz="1600" dirty="0" err="1"/>
              <a:t>min_val</a:t>
            </a:r>
            <a:r>
              <a:rPr lang="it-IT" sz="1600" dirty="0"/>
              <a:t>)</a:t>
            </a:r>
          </a:p>
          <a:p>
            <a:pPr marL="0" indent="0">
              <a:buFont typeface="Garamond" pitchFamily="18" charset="0"/>
              <a:buNone/>
            </a:pPr>
            <a:br>
              <a:rPr lang="it-IT" sz="1600" dirty="0"/>
            </a:br>
            <a:r>
              <a:rPr lang="it-IT" sz="1600" dirty="0" err="1"/>
              <a:t>stretched_image</a:t>
            </a:r>
            <a:r>
              <a:rPr lang="it-IT" sz="1600" dirty="0"/>
              <a:t> = </a:t>
            </a:r>
            <a:r>
              <a:rPr lang="it-IT" sz="1600" b="1" dirty="0" err="1">
                <a:solidFill>
                  <a:schemeClr val="accent4"/>
                </a:solidFill>
              </a:rPr>
              <a:t>np</a:t>
            </a:r>
            <a:r>
              <a:rPr lang="it-IT" sz="1600" dirty="0" err="1"/>
              <a:t>.clip</a:t>
            </a:r>
            <a:r>
              <a:rPr lang="it-IT" sz="1600" dirty="0"/>
              <a:t>(</a:t>
            </a:r>
            <a:r>
              <a:rPr lang="it-IT" sz="1600" dirty="0" err="1"/>
              <a:t>stretched_image</a:t>
            </a:r>
            <a:r>
              <a:rPr lang="it-IT" sz="1600" dirty="0"/>
              <a:t>, 0, 255).</a:t>
            </a:r>
            <a:r>
              <a:rPr lang="it-IT" sz="1600" dirty="0" err="1"/>
              <a:t>astype</a:t>
            </a:r>
            <a:r>
              <a:rPr lang="it-IT" sz="1600" dirty="0"/>
              <a:t>(np.uint8)</a:t>
            </a:r>
          </a:p>
        </p:txBody>
      </p:sp>
      <p:sp>
        <p:nvSpPr>
          <p:cNvPr id="4" name="Segnaposto numero diapositiva 3">
            <a:extLst>
              <a:ext uri="{FF2B5EF4-FFF2-40B4-BE49-F238E27FC236}">
                <a16:creationId xmlns:a16="http://schemas.microsoft.com/office/drawing/2014/main" id="{40CF753B-E9BE-F30F-A3AD-01A20644D111}"/>
              </a:ext>
            </a:extLst>
          </p:cNvPr>
          <p:cNvSpPr>
            <a:spLocks noGrp="1"/>
          </p:cNvSpPr>
          <p:nvPr>
            <p:ph type="sldNum" sz="quarter" idx="12"/>
          </p:nvPr>
        </p:nvSpPr>
        <p:spPr/>
        <p:txBody>
          <a:bodyPr/>
          <a:lstStyle/>
          <a:p>
            <a:fld id="{34B7E4EF-A1BD-40F4-AB7B-04F084DD991D}" type="slidenum">
              <a:rPr lang="en-US" smtClean="0"/>
              <a:t>11</a:t>
            </a:fld>
            <a:endParaRPr lang="en-US"/>
          </a:p>
        </p:txBody>
      </p:sp>
    </p:spTree>
    <p:extLst>
      <p:ext uri="{BB962C8B-B14F-4D97-AF65-F5344CB8AC3E}">
        <p14:creationId xmlns:p14="http://schemas.microsoft.com/office/powerpoint/2010/main" val="1797868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isultato immagini per opencv python LOGO">
            <a:extLst>
              <a:ext uri="{FF2B5EF4-FFF2-40B4-BE49-F238E27FC236}">
                <a16:creationId xmlns:a16="http://schemas.microsoft.com/office/drawing/2014/main" id="{9CE4A043-3F29-4546-86FE-5F5134B6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0449" y="709269"/>
            <a:ext cx="3810000" cy="1238250"/>
          </a:xfrm>
          <a:prstGeom prst="rect">
            <a:avLst/>
          </a:prstGeom>
          <a:noFill/>
          <a:extLst>
            <a:ext uri="{909E8E84-426E-40DD-AFC4-6F175D3DCCD1}">
              <a14:hiddenFill xmlns:a14="http://schemas.microsoft.com/office/drawing/2010/main">
                <a:solidFill>
                  <a:srgbClr val="FFFFFF"/>
                </a:solidFill>
              </a14:hiddenFill>
            </a:ext>
          </a:extLst>
        </p:spPr>
      </p:pic>
      <p:sp>
        <p:nvSpPr>
          <p:cNvPr id="3" name="Titolo 2">
            <a:extLst>
              <a:ext uri="{FF2B5EF4-FFF2-40B4-BE49-F238E27FC236}">
                <a16:creationId xmlns:a16="http://schemas.microsoft.com/office/drawing/2014/main" id="{BFA5B99E-3B86-41BC-399E-D42959CAD2A2}"/>
              </a:ext>
            </a:extLst>
          </p:cNvPr>
          <p:cNvSpPr>
            <a:spLocks noGrp="1"/>
          </p:cNvSpPr>
          <p:nvPr>
            <p:ph type="title"/>
          </p:nvPr>
        </p:nvSpPr>
        <p:spPr/>
        <p:txBody>
          <a:bodyPr/>
          <a:lstStyle/>
          <a:p>
            <a:r>
              <a:rPr lang="it-IT" dirty="0"/>
              <a:t>Image </a:t>
            </a:r>
            <a:r>
              <a:rPr lang="it-IT" dirty="0" err="1"/>
              <a:t>contrast</a:t>
            </a:r>
            <a:r>
              <a:rPr lang="it-IT" dirty="0"/>
              <a:t> (3)</a:t>
            </a:r>
          </a:p>
        </p:txBody>
      </p:sp>
      <p:sp>
        <p:nvSpPr>
          <p:cNvPr id="6" name="Segnaposto contenuto 5">
            <a:extLst>
              <a:ext uri="{FF2B5EF4-FFF2-40B4-BE49-F238E27FC236}">
                <a16:creationId xmlns:a16="http://schemas.microsoft.com/office/drawing/2014/main" id="{9329D01D-0EBB-FE8E-19B5-D74C9376B322}"/>
              </a:ext>
            </a:extLst>
          </p:cNvPr>
          <p:cNvSpPr>
            <a:spLocks noGrp="1"/>
          </p:cNvSpPr>
          <p:nvPr>
            <p:ph idx="1"/>
          </p:nvPr>
        </p:nvSpPr>
        <p:spPr>
          <a:xfrm>
            <a:off x="1066800" y="2268373"/>
            <a:ext cx="3395032" cy="2111863"/>
          </a:xfrm>
        </p:spPr>
        <p:txBody>
          <a:bodyPr>
            <a:normAutofit/>
          </a:bodyPr>
          <a:lstStyle/>
          <a:p>
            <a:pPr marL="0" indent="0">
              <a:spcBef>
                <a:spcPts val="0"/>
              </a:spcBef>
              <a:buNone/>
            </a:pPr>
            <a:r>
              <a:rPr lang="it-IT" sz="1800" dirty="0" err="1"/>
              <a:t>equ</a:t>
            </a:r>
            <a:r>
              <a:rPr lang="it-IT" sz="1800" dirty="0"/>
              <a:t> = cv2.</a:t>
            </a:r>
            <a:r>
              <a:rPr lang="it-IT" sz="1800" b="1" dirty="0">
                <a:solidFill>
                  <a:schemeClr val="accent4"/>
                </a:solidFill>
              </a:rPr>
              <a:t>equalizeHist</a:t>
            </a:r>
            <a:r>
              <a:rPr lang="it-IT" sz="1800" dirty="0"/>
              <a:t>(</a:t>
            </a:r>
            <a:r>
              <a:rPr lang="it-IT" sz="1800" dirty="0" err="1"/>
              <a:t>img</a:t>
            </a:r>
            <a:r>
              <a:rPr lang="it-IT" sz="1800" dirty="0"/>
              <a:t>)</a:t>
            </a:r>
          </a:p>
          <a:p>
            <a:pPr marL="0" indent="0">
              <a:spcBef>
                <a:spcPts val="0"/>
              </a:spcBef>
              <a:buNone/>
            </a:pPr>
            <a:endParaRPr lang="it-IT" sz="1800" dirty="0"/>
          </a:p>
          <a:p>
            <a:pPr marL="0" indent="0">
              <a:spcBef>
                <a:spcPts val="0"/>
              </a:spcBef>
              <a:buNone/>
            </a:pPr>
            <a:r>
              <a:rPr lang="it-IT" sz="1800" dirty="0"/>
              <a:t>#</a:t>
            </a:r>
            <a:r>
              <a:rPr lang="it-IT" sz="1800" dirty="0" err="1"/>
              <a:t>stacking</a:t>
            </a:r>
            <a:r>
              <a:rPr lang="it-IT" sz="1800" dirty="0"/>
              <a:t> images side-by-side </a:t>
            </a:r>
          </a:p>
          <a:p>
            <a:pPr marL="0" indent="0">
              <a:spcBef>
                <a:spcPts val="0"/>
              </a:spcBef>
              <a:buNone/>
            </a:pPr>
            <a:r>
              <a:rPr lang="it-IT" sz="1800" dirty="0"/>
              <a:t> res = </a:t>
            </a:r>
            <a:r>
              <a:rPr lang="it-IT" sz="1800" dirty="0" err="1"/>
              <a:t>np.hstack</a:t>
            </a:r>
            <a:r>
              <a:rPr lang="it-IT" sz="1800" dirty="0"/>
              <a:t>((</a:t>
            </a:r>
            <a:r>
              <a:rPr lang="it-IT" sz="1800" dirty="0" err="1"/>
              <a:t>img</a:t>
            </a:r>
            <a:r>
              <a:rPr lang="it-IT" sz="1800" dirty="0"/>
              <a:t>, </a:t>
            </a:r>
            <a:r>
              <a:rPr lang="it-IT" sz="1800" dirty="0" err="1"/>
              <a:t>equ</a:t>
            </a:r>
            <a:r>
              <a:rPr lang="it-IT" sz="1800" dirty="0"/>
              <a:t>)) </a:t>
            </a:r>
          </a:p>
          <a:p>
            <a:pPr marL="0" indent="0">
              <a:spcBef>
                <a:spcPts val="0"/>
              </a:spcBef>
              <a:buNone/>
            </a:pPr>
            <a:r>
              <a:rPr lang="it-IT" sz="1800" dirty="0"/>
              <a:t>cv2.imwrite(‘</a:t>
            </a:r>
            <a:r>
              <a:rPr lang="it-IT" sz="1800" dirty="0" err="1">
                <a:solidFill>
                  <a:schemeClr val="bg2">
                    <a:lumMod val="50000"/>
                  </a:schemeClr>
                </a:solidFill>
              </a:rPr>
              <a:t>img.png</a:t>
            </a:r>
            <a:r>
              <a:rPr lang="it-IT" sz="1800" dirty="0"/>
              <a:t>’, res) </a:t>
            </a:r>
            <a:endParaRPr lang="it-IT" dirty="0">
              <a:latin typeface="Georgia Pro" panose="02040502050405020303" pitchFamily="18" charset="0"/>
            </a:endParaRPr>
          </a:p>
        </p:txBody>
      </p:sp>
      <p:sp>
        <p:nvSpPr>
          <p:cNvPr id="2" name="Segnaposto contenuto 5">
            <a:extLst>
              <a:ext uri="{FF2B5EF4-FFF2-40B4-BE49-F238E27FC236}">
                <a16:creationId xmlns:a16="http://schemas.microsoft.com/office/drawing/2014/main" id="{AD1440F3-F21A-9EB1-F3C0-807400A44513}"/>
              </a:ext>
            </a:extLst>
          </p:cNvPr>
          <p:cNvSpPr txBox="1">
            <a:spLocks/>
          </p:cNvSpPr>
          <p:nvPr/>
        </p:nvSpPr>
        <p:spPr>
          <a:xfrm>
            <a:off x="7730168" y="2103120"/>
            <a:ext cx="3395032" cy="3559550"/>
          </a:xfrm>
          <a:prstGeom prst="rect">
            <a:avLst/>
          </a:prstGeom>
        </p:spPr>
        <p:txBody>
          <a:bodyPr vert="horz" lIns="91440" tIns="45720" rIns="91440" bIns="45720" rtlCol="0">
            <a:norm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it-IT" sz="2400" b="1" dirty="0">
                <a:latin typeface="Georgia Pro" panose="02040502050405020303" pitchFamily="18" charset="0"/>
              </a:rPr>
              <a:t>Equalizzazione       </a:t>
            </a:r>
            <a:r>
              <a:rPr lang="it-IT" dirty="0">
                <a:latin typeface="Georgia Pro" panose="02040502050405020303" pitchFamily="18" charset="0"/>
              </a:rPr>
              <a:t>            </a:t>
            </a:r>
          </a:p>
          <a:p>
            <a:pPr marL="0" indent="0">
              <a:buFont typeface="Garamond" pitchFamily="18" charset="0"/>
              <a:buNone/>
            </a:pPr>
            <a:r>
              <a:rPr lang="it-IT" sz="2000" dirty="0">
                <a:latin typeface="Georgia Pro" panose="02040502050405020303" pitchFamily="18" charset="0"/>
              </a:rPr>
              <a:t>Ridistribuisce i valori di intensità dei pixel per ottenere una distribuzione più uniforme.</a:t>
            </a:r>
          </a:p>
        </p:txBody>
      </p:sp>
      <p:pic>
        <p:nvPicPr>
          <p:cNvPr id="4" name="Immagine 3">
            <a:extLst>
              <a:ext uri="{FF2B5EF4-FFF2-40B4-BE49-F238E27FC236}">
                <a16:creationId xmlns:a16="http://schemas.microsoft.com/office/drawing/2014/main" id="{8EA41451-5315-4C52-B63F-68E9C1093D0E}"/>
              </a:ext>
            </a:extLst>
          </p:cNvPr>
          <p:cNvPicPr>
            <a:picLocks noChangeAspect="1"/>
          </p:cNvPicPr>
          <p:nvPr/>
        </p:nvPicPr>
        <p:blipFill rotWithShape="1">
          <a:blip r:embed="rId4"/>
          <a:srcRect b="4378"/>
          <a:stretch/>
        </p:blipFill>
        <p:spPr>
          <a:xfrm>
            <a:off x="1066800" y="4380236"/>
            <a:ext cx="3969759" cy="1701866"/>
          </a:xfrm>
          <a:prstGeom prst="rect">
            <a:avLst/>
          </a:prstGeom>
        </p:spPr>
      </p:pic>
      <p:sp>
        <p:nvSpPr>
          <p:cNvPr id="7" name="Segnaposto numero diapositiva 6">
            <a:extLst>
              <a:ext uri="{FF2B5EF4-FFF2-40B4-BE49-F238E27FC236}">
                <a16:creationId xmlns:a16="http://schemas.microsoft.com/office/drawing/2014/main" id="{5F48A865-08E5-E5F6-7F57-52F71B9C5270}"/>
              </a:ext>
            </a:extLst>
          </p:cNvPr>
          <p:cNvSpPr>
            <a:spLocks noGrp="1"/>
          </p:cNvSpPr>
          <p:nvPr>
            <p:ph type="sldNum" sz="quarter" idx="12"/>
          </p:nvPr>
        </p:nvSpPr>
        <p:spPr/>
        <p:txBody>
          <a:bodyPr/>
          <a:lstStyle/>
          <a:p>
            <a:fld id="{34B7E4EF-A1BD-40F4-AB7B-04F084DD991D}" type="slidenum">
              <a:rPr lang="en-US" smtClean="0"/>
              <a:t>12</a:t>
            </a:fld>
            <a:endParaRPr lang="en-US"/>
          </a:p>
        </p:txBody>
      </p:sp>
    </p:spTree>
    <p:extLst>
      <p:ext uri="{BB962C8B-B14F-4D97-AF65-F5344CB8AC3E}">
        <p14:creationId xmlns:p14="http://schemas.microsoft.com/office/powerpoint/2010/main" val="914980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B783B8-9BDD-42A0-9FC8-ED6CB099A529}"/>
              </a:ext>
            </a:extLst>
          </p:cNvPr>
          <p:cNvPicPr>
            <a:picLocks noChangeAspect="1"/>
          </p:cNvPicPr>
          <p:nvPr/>
        </p:nvPicPr>
        <p:blipFill rotWithShape="1">
          <a:blip r:embed="rId3">
            <a:alphaModFix amt="90000"/>
          </a:blip>
          <a:srcRect r="10666" b="-1"/>
          <a:stretch/>
        </p:blipFill>
        <p:spPr>
          <a:xfrm>
            <a:off x="1" y="10"/>
            <a:ext cx="12191999" cy="6857989"/>
          </a:xfrm>
          <a:prstGeom prst="rect">
            <a:avLst/>
          </a:prstGeom>
        </p:spPr>
      </p:pic>
      <p:sp>
        <p:nvSpPr>
          <p:cNvPr id="9" name="Rectangle 8">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11" name="Rectangle 10">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olo 1">
            <a:extLst>
              <a:ext uri="{FF2B5EF4-FFF2-40B4-BE49-F238E27FC236}">
                <a16:creationId xmlns:a16="http://schemas.microsoft.com/office/drawing/2014/main" id="{BA3FF470-24BD-4D3A-A544-3C4CBD44D88D}"/>
              </a:ext>
            </a:extLst>
          </p:cNvPr>
          <p:cNvSpPr>
            <a:spLocks noGrp="1"/>
          </p:cNvSpPr>
          <p:nvPr>
            <p:ph type="ctrTitle"/>
          </p:nvPr>
        </p:nvSpPr>
        <p:spPr>
          <a:xfrm>
            <a:off x="1629103" y="2244830"/>
            <a:ext cx="8933796" cy="2437232"/>
          </a:xfrm>
        </p:spPr>
        <p:txBody>
          <a:bodyPr>
            <a:normAutofit/>
          </a:bodyPr>
          <a:lstStyle/>
          <a:p>
            <a:r>
              <a:rPr lang="it-IT" sz="6000" dirty="0"/>
              <a:t>Image Processing in OpenCV</a:t>
            </a:r>
            <a:r>
              <a:rPr lang="it-IT" sz="3200" dirty="0"/>
              <a:t>:</a:t>
            </a:r>
            <a:br>
              <a:rPr lang="it-IT" sz="3200" dirty="0"/>
            </a:br>
            <a:r>
              <a:rPr lang="it-IT" sz="2400" dirty="0"/>
              <a:t>Image Filtering</a:t>
            </a:r>
          </a:p>
        </p:txBody>
      </p:sp>
      <p:sp>
        <p:nvSpPr>
          <p:cNvPr id="3" name="Sottotitolo 2">
            <a:extLst>
              <a:ext uri="{FF2B5EF4-FFF2-40B4-BE49-F238E27FC236}">
                <a16:creationId xmlns:a16="http://schemas.microsoft.com/office/drawing/2014/main" id="{15BE3F69-96AD-4B48-83F6-D91E3B4CFC54}"/>
              </a:ext>
            </a:extLst>
          </p:cNvPr>
          <p:cNvSpPr>
            <a:spLocks noGrp="1"/>
          </p:cNvSpPr>
          <p:nvPr>
            <p:ph type="subTitle" idx="1"/>
          </p:nvPr>
        </p:nvSpPr>
        <p:spPr>
          <a:xfrm>
            <a:off x="1629101" y="4682062"/>
            <a:ext cx="8936846" cy="457201"/>
          </a:xfrm>
        </p:spPr>
        <p:txBody>
          <a:bodyPr>
            <a:normAutofit fontScale="32500" lnSpcReduction="20000"/>
          </a:bodyPr>
          <a:lstStyle/>
          <a:p>
            <a:pPr>
              <a:lnSpc>
                <a:spcPct val="110000"/>
              </a:lnSpc>
              <a:spcAft>
                <a:spcPts val="600"/>
              </a:spcAft>
            </a:pPr>
            <a:endParaRPr lang="it-IT" sz="700" dirty="0"/>
          </a:p>
          <a:p>
            <a:pPr>
              <a:lnSpc>
                <a:spcPct val="110000"/>
              </a:lnSpc>
              <a:spcAft>
                <a:spcPts val="600"/>
              </a:spcAft>
            </a:pPr>
            <a:r>
              <a:rPr lang="it-IT" sz="5500" b="1" dirty="0"/>
              <a:t>Fondamenti di Visione Artificiale e Biometria</a:t>
            </a:r>
          </a:p>
        </p:txBody>
      </p:sp>
      <p:sp>
        <p:nvSpPr>
          <p:cNvPr id="13" name="Rectangle 12">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5" name="CasellaDiTesto 4">
            <a:extLst>
              <a:ext uri="{FF2B5EF4-FFF2-40B4-BE49-F238E27FC236}">
                <a16:creationId xmlns:a16="http://schemas.microsoft.com/office/drawing/2014/main" id="{7A16D14E-A4D7-A4BE-BD0C-DCB955E035D8}"/>
              </a:ext>
            </a:extLst>
          </p:cNvPr>
          <p:cNvSpPr txBox="1"/>
          <p:nvPr/>
        </p:nvSpPr>
        <p:spPr>
          <a:xfrm>
            <a:off x="1447798" y="5198533"/>
            <a:ext cx="9296399" cy="276999"/>
          </a:xfrm>
          <a:prstGeom prst="rect">
            <a:avLst/>
          </a:prstGeom>
          <a:noFill/>
        </p:spPr>
        <p:txBody>
          <a:bodyPr wrap="square" rtlCol="0">
            <a:spAutoFit/>
          </a:bodyPr>
          <a:lstStyle/>
          <a:p>
            <a:pPr algn="ctr"/>
            <a:r>
              <a:rPr lang="it-IT" sz="1200" dirty="0"/>
              <a:t>2024/2025</a:t>
            </a:r>
          </a:p>
        </p:txBody>
      </p:sp>
      <p:sp>
        <p:nvSpPr>
          <p:cNvPr id="6" name="CasellaDiTesto 5">
            <a:extLst>
              <a:ext uri="{FF2B5EF4-FFF2-40B4-BE49-F238E27FC236}">
                <a16:creationId xmlns:a16="http://schemas.microsoft.com/office/drawing/2014/main" id="{AA12162E-27CE-3D20-97D6-3920EECA1574}"/>
              </a:ext>
            </a:extLst>
          </p:cNvPr>
          <p:cNvSpPr txBox="1"/>
          <p:nvPr/>
        </p:nvSpPr>
        <p:spPr>
          <a:xfrm>
            <a:off x="10634132" y="6417733"/>
            <a:ext cx="1557867" cy="415498"/>
          </a:xfrm>
          <a:prstGeom prst="rect">
            <a:avLst/>
          </a:prstGeom>
          <a:noFill/>
        </p:spPr>
        <p:txBody>
          <a:bodyPr wrap="square" rtlCol="0">
            <a:spAutoFit/>
          </a:bodyPr>
          <a:lstStyle/>
          <a:p>
            <a:r>
              <a:rPr lang="it-IT" sz="1050" dirty="0">
                <a:solidFill>
                  <a:schemeClr val="bg1"/>
                </a:solidFill>
              </a:rPr>
              <a:t>Dott.ssa Lucia Cascone</a:t>
            </a:r>
            <a:br>
              <a:rPr lang="it-IT" sz="1050" dirty="0">
                <a:solidFill>
                  <a:schemeClr val="bg1"/>
                </a:solidFill>
              </a:rPr>
            </a:br>
            <a:r>
              <a:rPr lang="it-IT" sz="1050" dirty="0">
                <a:solidFill>
                  <a:schemeClr val="bg1"/>
                </a:solidFill>
              </a:rPr>
              <a:t>lcascone@unisa.it</a:t>
            </a:r>
          </a:p>
        </p:txBody>
      </p:sp>
    </p:spTree>
    <p:extLst>
      <p:ext uri="{BB962C8B-B14F-4D97-AF65-F5344CB8AC3E}">
        <p14:creationId xmlns:p14="http://schemas.microsoft.com/office/powerpoint/2010/main" val="54301216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AD7C3-6A38-4736-9130-E9F3BFCD7C16}"/>
              </a:ext>
            </a:extLst>
          </p:cNvPr>
          <p:cNvSpPr>
            <a:spLocks noGrp="1"/>
          </p:cNvSpPr>
          <p:nvPr>
            <p:ph type="title"/>
          </p:nvPr>
        </p:nvSpPr>
        <p:spPr/>
        <p:txBody>
          <a:bodyPr/>
          <a:lstStyle/>
          <a:p>
            <a:r>
              <a:rPr lang="it-IT" dirty="0"/>
              <a:t>Image Filtering (1)</a:t>
            </a:r>
          </a:p>
        </p:txBody>
      </p:sp>
      <p:sp>
        <p:nvSpPr>
          <p:cNvPr id="3" name="Segnaposto contenuto 2">
            <a:extLst>
              <a:ext uri="{FF2B5EF4-FFF2-40B4-BE49-F238E27FC236}">
                <a16:creationId xmlns:a16="http://schemas.microsoft.com/office/drawing/2014/main" id="{EB142E0C-0F5F-4C56-B785-4CDCF47B029A}"/>
              </a:ext>
            </a:extLst>
          </p:cNvPr>
          <p:cNvSpPr>
            <a:spLocks noGrp="1"/>
          </p:cNvSpPr>
          <p:nvPr>
            <p:ph idx="1"/>
          </p:nvPr>
        </p:nvSpPr>
        <p:spPr>
          <a:xfrm>
            <a:off x="1066800" y="1907171"/>
            <a:ext cx="10058400" cy="4339883"/>
          </a:xfrm>
        </p:spPr>
        <p:txBody>
          <a:bodyPr>
            <a:noAutofit/>
          </a:bodyPr>
          <a:lstStyle/>
          <a:p>
            <a:pPr algn="just"/>
            <a:r>
              <a:rPr lang="it-IT" sz="2400" b="1" dirty="0"/>
              <a:t>Filtro</a:t>
            </a:r>
            <a:r>
              <a:rPr lang="it-IT" sz="2400" dirty="0"/>
              <a:t> delle immagini: strumento popolare utilizzato nell'elaborazione delle immagini.</a:t>
            </a:r>
          </a:p>
          <a:p>
            <a:pPr marL="731520" lvl="1" indent="-457200" algn="just">
              <a:buFont typeface="+mj-lt"/>
              <a:buAutoNum type="arabicPeriod"/>
            </a:pPr>
            <a:r>
              <a:rPr lang="it-IT" sz="2300" dirty="0"/>
              <a:t>Sono utilizzati per rimuovere il rumore e qualsiasi caratteristica indesiderata da un'immagine, esaltarne i particolari ed estrarne informazioni.</a:t>
            </a:r>
          </a:p>
          <a:p>
            <a:pPr algn="just"/>
            <a:r>
              <a:rPr lang="it-IT" sz="2400" dirty="0"/>
              <a:t>Esistono tre tipi di filtraggi spaziali:</a:t>
            </a:r>
          </a:p>
          <a:p>
            <a:pPr marL="731520" lvl="1" indent="-457200" algn="just">
              <a:buFont typeface="+mj-lt"/>
              <a:buAutoNum type="arabicPeriod"/>
            </a:pPr>
            <a:r>
              <a:rPr lang="it-IT" sz="2300" dirty="0"/>
              <a:t>Puntuali</a:t>
            </a:r>
          </a:p>
          <a:p>
            <a:pPr marL="731520" lvl="1" indent="-457200" algn="just">
              <a:buFont typeface="+mj-lt"/>
              <a:buAutoNum type="arabicPeriod"/>
            </a:pPr>
            <a:r>
              <a:rPr lang="it-IT" sz="2300" dirty="0"/>
              <a:t>Locali</a:t>
            </a:r>
          </a:p>
          <a:p>
            <a:pPr marL="731520" lvl="1" indent="-457200" algn="just">
              <a:buFont typeface="+mj-lt"/>
              <a:buAutoNum type="arabicPeriod"/>
            </a:pPr>
            <a:r>
              <a:rPr lang="it-IT" sz="2300" dirty="0"/>
              <a:t>Globali</a:t>
            </a:r>
            <a:endParaRPr lang="it-IT" sz="2100" dirty="0"/>
          </a:p>
          <a:p>
            <a:pPr marL="0" indent="0">
              <a:buNone/>
            </a:pPr>
            <a:endParaRPr lang="it-IT" sz="1800" dirty="0">
              <a:cs typeface="Arial" panose="020B0604020202020204" pitchFamily="34" charset="0"/>
            </a:endParaRPr>
          </a:p>
          <a:p>
            <a:pPr marL="0" indent="0" fontAlgn="base">
              <a:buNone/>
            </a:pPr>
            <a:endParaRPr lang="it-IT" sz="1800" dirty="0"/>
          </a:p>
          <a:p>
            <a:pPr marL="0" indent="0" fontAlgn="base">
              <a:buNone/>
            </a:pPr>
            <a:endParaRPr lang="it-IT" sz="1800" dirty="0"/>
          </a:p>
          <a:p>
            <a:pPr marL="0" indent="0" fontAlgn="base">
              <a:buNone/>
            </a:pPr>
            <a:br>
              <a:rPr lang="it-IT" sz="1800" dirty="0"/>
            </a:br>
            <a:br>
              <a:rPr lang="it-IT" sz="1200" dirty="0"/>
            </a:br>
            <a:br>
              <a:rPr lang="it-IT" dirty="0"/>
            </a:br>
            <a:endParaRPr lang="it-IT" dirty="0"/>
          </a:p>
          <a:p>
            <a:pPr algn="just"/>
            <a:endParaRPr lang="it-IT" sz="1800" dirty="0"/>
          </a:p>
        </p:txBody>
      </p:sp>
      <p:pic>
        <p:nvPicPr>
          <p:cNvPr id="5" name="Picture 2" descr="Risultato immagini per opencv python LOGO">
            <a:extLst>
              <a:ext uri="{FF2B5EF4-FFF2-40B4-BE49-F238E27FC236}">
                <a16:creationId xmlns:a16="http://schemas.microsoft.com/office/drawing/2014/main" id="{9CE4A043-3F29-4546-86FE-5F5134B6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0449" y="709269"/>
            <a:ext cx="3810000" cy="1238250"/>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numero diapositiva 3">
            <a:extLst>
              <a:ext uri="{FF2B5EF4-FFF2-40B4-BE49-F238E27FC236}">
                <a16:creationId xmlns:a16="http://schemas.microsoft.com/office/drawing/2014/main" id="{8180C756-4F8E-6D45-78CF-C395CB9094F1}"/>
              </a:ext>
            </a:extLst>
          </p:cNvPr>
          <p:cNvSpPr>
            <a:spLocks noGrp="1"/>
          </p:cNvSpPr>
          <p:nvPr>
            <p:ph type="sldNum" sz="quarter" idx="12"/>
          </p:nvPr>
        </p:nvSpPr>
        <p:spPr/>
        <p:txBody>
          <a:bodyPr/>
          <a:lstStyle/>
          <a:p>
            <a:fld id="{34B7E4EF-A1BD-40F4-AB7B-04F084DD991D}" type="slidenum">
              <a:rPr lang="en-US" smtClean="0"/>
              <a:t>14</a:t>
            </a:fld>
            <a:endParaRPr lang="en-US"/>
          </a:p>
        </p:txBody>
      </p:sp>
    </p:spTree>
    <p:extLst>
      <p:ext uri="{BB962C8B-B14F-4D97-AF65-F5344CB8AC3E}">
        <p14:creationId xmlns:p14="http://schemas.microsoft.com/office/powerpoint/2010/main" val="1740368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AD7C3-6A38-4736-9130-E9F3BFCD7C16}"/>
              </a:ext>
            </a:extLst>
          </p:cNvPr>
          <p:cNvSpPr>
            <a:spLocks noGrp="1"/>
          </p:cNvSpPr>
          <p:nvPr>
            <p:ph type="title"/>
          </p:nvPr>
        </p:nvSpPr>
        <p:spPr/>
        <p:txBody>
          <a:bodyPr/>
          <a:lstStyle/>
          <a:p>
            <a:r>
              <a:rPr lang="it-IT" dirty="0"/>
              <a:t>Image Filtering (2)</a:t>
            </a:r>
          </a:p>
        </p:txBody>
      </p:sp>
      <p:sp>
        <p:nvSpPr>
          <p:cNvPr id="3" name="Segnaposto contenuto 2">
            <a:extLst>
              <a:ext uri="{FF2B5EF4-FFF2-40B4-BE49-F238E27FC236}">
                <a16:creationId xmlns:a16="http://schemas.microsoft.com/office/drawing/2014/main" id="{EB142E0C-0F5F-4C56-B785-4CDCF47B029A}"/>
              </a:ext>
            </a:extLst>
          </p:cNvPr>
          <p:cNvSpPr>
            <a:spLocks noGrp="1"/>
          </p:cNvSpPr>
          <p:nvPr>
            <p:ph idx="1"/>
          </p:nvPr>
        </p:nvSpPr>
        <p:spPr>
          <a:xfrm>
            <a:off x="1066800" y="1907171"/>
            <a:ext cx="10058400" cy="4339883"/>
          </a:xfrm>
        </p:spPr>
        <p:txBody>
          <a:bodyPr>
            <a:noAutofit/>
          </a:bodyPr>
          <a:lstStyle/>
          <a:p>
            <a:r>
              <a:rPr lang="it-IT" sz="2000" b="1" dirty="0">
                <a:effectLst/>
                <a:latin typeface="Georgia Pro" panose="02040502050405020303" pitchFamily="18" charset="0"/>
              </a:rPr>
              <a:t>Filtri puntuali: </a:t>
            </a:r>
            <a:r>
              <a:rPr lang="it-IT" sz="2000" dirty="0">
                <a:effectLst/>
                <a:latin typeface="Georgia Pro" panose="02040502050405020303" pitchFamily="18" charset="0"/>
              </a:rPr>
              <a:t>Utilizzo di tabelle di conversione LUT.</a:t>
            </a:r>
          </a:p>
          <a:p>
            <a:r>
              <a:rPr lang="it-IT" sz="2000" b="1" dirty="0">
                <a:effectLst/>
                <a:latin typeface="Georgia Pro" panose="02040502050405020303" pitchFamily="18" charset="0"/>
              </a:rPr>
              <a:t>Filtri locali: </a:t>
            </a:r>
            <a:r>
              <a:rPr lang="it-IT" sz="2000" dirty="0">
                <a:effectLst/>
                <a:latin typeface="Georgia Pro" panose="02040502050405020303" pitchFamily="18" charset="0"/>
              </a:rPr>
              <a:t>Modificano un pixel non soltanto in base al suo valore, ma anche a quello di un insieme di pixel in un </a:t>
            </a:r>
            <a:r>
              <a:rPr lang="it-IT" sz="2000" b="1" dirty="0">
                <a:effectLst/>
                <a:latin typeface="Georgia Pro" panose="02040502050405020303" pitchFamily="18" charset="0"/>
              </a:rPr>
              <a:t>intorno </a:t>
            </a:r>
            <a:r>
              <a:rPr lang="it-IT" sz="2000" dirty="0">
                <a:effectLst/>
                <a:latin typeface="Georgia Pro" panose="02040502050405020303" pitchFamily="18" charset="0"/>
              </a:rPr>
              <a:t>che lo circonda.</a:t>
            </a:r>
          </a:p>
          <a:p>
            <a:r>
              <a:rPr lang="it-IT" sz="2000" b="1" dirty="0">
                <a:effectLst/>
                <a:latin typeface="Georgia Pro" panose="02040502050405020303" pitchFamily="18" charset="0"/>
              </a:rPr>
              <a:t>Filtri globali: </a:t>
            </a:r>
            <a:r>
              <a:rPr lang="it-IT" sz="2000" dirty="0">
                <a:effectLst/>
                <a:latin typeface="Georgia Pro" panose="02040502050405020303" pitchFamily="18" charset="0"/>
              </a:rPr>
              <a:t>Forniscono il valore di un pixel utilizzando i valori di </a:t>
            </a:r>
            <a:r>
              <a:rPr lang="it-IT" sz="2000" b="1" dirty="0">
                <a:effectLst/>
                <a:latin typeface="Georgia Pro" panose="02040502050405020303" pitchFamily="18" charset="0"/>
              </a:rPr>
              <a:t>tutti</a:t>
            </a:r>
            <a:r>
              <a:rPr lang="it-IT" sz="2000" dirty="0">
                <a:effectLst/>
                <a:latin typeface="Georgia Pro" panose="02040502050405020303" pitchFamily="18" charset="0"/>
              </a:rPr>
              <a:t> i pixel dell’immagine originale.</a:t>
            </a:r>
          </a:p>
        </p:txBody>
      </p:sp>
      <p:pic>
        <p:nvPicPr>
          <p:cNvPr id="5" name="Picture 2" descr="Risultato immagini per opencv python LOGO">
            <a:extLst>
              <a:ext uri="{FF2B5EF4-FFF2-40B4-BE49-F238E27FC236}">
                <a16:creationId xmlns:a16="http://schemas.microsoft.com/office/drawing/2014/main" id="{9CE4A043-3F29-4546-86FE-5F5134B6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0449" y="709269"/>
            <a:ext cx="3810000" cy="1238250"/>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numero diapositiva 3">
            <a:extLst>
              <a:ext uri="{FF2B5EF4-FFF2-40B4-BE49-F238E27FC236}">
                <a16:creationId xmlns:a16="http://schemas.microsoft.com/office/drawing/2014/main" id="{323D77A4-E3F4-6D54-8650-C4AE35A0C5C8}"/>
              </a:ext>
            </a:extLst>
          </p:cNvPr>
          <p:cNvSpPr>
            <a:spLocks noGrp="1"/>
          </p:cNvSpPr>
          <p:nvPr>
            <p:ph type="sldNum" sz="quarter" idx="12"/>
          </p:nvPr>
        </p:nvSpPr>
        <p:spPr/>
        <p:txBody>
          <a:bodyPr/>
          <a:lstStyle/>
          <a:p>
            <a:fld id="{34B7E4EF-A1BD-40F4-AB7B-04F084DD991D}" type="slidenum">
              <a:rPr lang="en-US" smtClean="0"/>
              <a:t>15</a:t>
            </a:fld>
            <a:endParaRPr lang="en-US"/>
          </a:p>
        </p:txBody>
      </p:sp>
    </p:spTree>
    <p:extLst>
      <p:ext uri="{BB962C8B-B14F-4D97-AF65-F5344CB8AC3E}">
        <p14:creationId xmlns:p14="http://schemas.microsoft.com/office/powerpoint/2010/main" val="832323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AD7C3-6A38-4736-9130-E9F3BFCD7C16}"/>
              </a:ext>
            </a:extLst>
          </p:cNvPr>
          <p:cNvSpPr>
            <a:spLocks noGrp="1"/>
          </p:cNvSpPr>
          <p:nvPr>
            <p:ph type="title"/>
          </p:nvPr>
        </p:nvSpPr>
        <p:spPr/>
        <p:txBody>
          <a:bodyPr/>
          <a:lstStyle/>
          <a:p>
            <a:r>
              <a:rPr lang="it-IT" dirty="0"/>
              <a:t>Filtri Puntuali</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EB142E0C-0F5F-4C56-B785-4CDCF47B029A}"/>
                  </a:ext>
                </a:extLst>
              </p:cNvPr>
              <p:cNvSpPr>
                <a:spLocks noGrp="1"/>
              </p:cNvSpPr>
              <p:nvPr>
                <p:ph idx="1"/>
              </p:nvPr>
            </p:nvSpPr>
            <p:spPr>
              <a:xfrm>
                <a:off x="1066800" y="1907171"/>
                <a:ext cx="10058400" cy="4339883"/>
              </a:xfrm>
            </p:spPr>
            <p:txBody>
              <a:bodyPr>
                <a:noAutofit/>
              </a:bodyPr>
              <a:lstStyle/>
              <a:p>
                <a:pPr algn="just"/>
                <a:r>
                  <a:rPr lang="it-IT" sz="2400" dirty="0"/>
                  <a:t>La LUT rappresenta la funzione di trasformazione del valore </a:t>
                </a:r>
                <a:r>
                  <a:rPr lang="it-IT" sz="2400" i="1" dirty="0" err="1"/>
                  <a:t>r</a:t>
                </a:r>
                <a:r>
                  <a:rPr lang="it-IT" sz="2400" dirty="0"/>
                  <a:t> di </a:t>
                </a:r>
                <a14:m>
                  <m:oMath xmlns:m="http://schemas.openxmlformats.org/officeDocument/2006/math">
                    <m:r>
                      <a:rPr lang="it-IT" sz="2400" b="0" i="1" smtClean="0">
                        <a:latin typeface="Cambria Math" panose="02040503050406030204" pitchFamily="18" charset="0"/>
                      </a:rPr>
                      <m:t>𝑓</m:t>
                    </m:r>
                    <m:r>
                      <a:rPr lang="it-IT" sz="2400" b="0" i="1" smtClean="0">
                        <a:latin typeface="Cambria Math" panose="02040503050406030204" pitchFamily="18" charset="0"/>
                      </a:rPr>
                      <m:t>(</m:t>
                    </m:r>
                    <m:r>
                      <a:rPr lang="it-IT" sz="2400" b="0" i="1" smtClean="0">
                        <a:latin typeface="Cambria Math" panose="02040503050406030204" pitchFamily="18" charset="0"/>
                      </a:rPr>
                      <m:t>𝑥</m:t>
                    </m:r>
                    <m:r>
                      <a:rPr lang="it-IT" sz="2400" b="0" i="1" smtClean="0">
                        <a:latin typeface="Cambria Math" panose="02040503050406030204" pitchFamily="18" charset="0"/>
                      </a:rPr>
                      <m:t>,</m:t>
                    </m:r>
                    <m:r>
                      <a:rPr lang="it-IT" sz="2400" b="0" i="1" smtClean="0">
                        <a:latin typeface="Cambria Math" panose="02040503050406030204" pitchFamily="18" charset="0"/>
                      </a:rPr>
                      <m:t>𝑦</m:t>
                    </m:r>
                    <m:r>
                      <a:rPr lang="it-IT" sz="2400" b="0" i="1" smtClean="0">
                        <a:latin typeface="Cambria Math" panose="02040503050406030204" pitchFamily="18" charset="0"/>
                      </a:rPr>
                      <m:t>)</m:t>
                    </m:r>
                  </m:oMath>
                </a14:m>
                <a:r>
                  <a:rPr lang="it-IT" sz="2400" dirty="0"/>
                  <a:t> al valore </a:t>
                </a:r>
                <a:r>
                  <a:rPr lang="it-IT" sz="2400" i="1" dirty="0" err="1"/>
                  <a:t>s</a:t>
                </a:r>
                <a:r>
                  <a:rPr lang="it-IT" sz="2400" dirty="0"/>
                  <a:t> di </a:t>
                </a:r>
                <a14:m>
                  <m:oMath xmlns:m="http://schemas.openxmlformats.org/officeDocument/2006/math">
                    <m:r>
                      <a:rPr lang="it-IT" sz="2400" b="0" i="1" smtClean="0">
                        <a:latin typeface="Cambria Math" panose="02040503050406030204" pitchFamily="18" charset="0"/>
                      </a:rPr>
                      <m:t>𝑔</m:t>
                    </m:r>
                    <m:d>
                      <m:dPr>
                        <m:ctrlPr>
                          <a:rPr lang="it-IT" sz="2400" b="0" i="1" smtClean="0">
                            <a:latin typeface="Cambria Math" panose="02040503050406030204" pitchFamily="18" charset="0"/>
                          </a:rPr>
                        </m:ctrlPr>
                      </m:dPr>
                      <m:e>
                        <m:r>
                          <a:rPr lang="it-IT" sz="2400" b="0" i="1" smtClean="0">
                            <a:latin typeface="Cambria Math" panose="02040503050406030204" pitchFamily="18" charset="0"/>
                          </a:rPr>
                          <m:t>𝑥</m:t>
                        </m:r>
                        <m:r>
                          <a:rPr lang="it-IT" sz="2400" b="0" i="1" smtClean="0">
                            <a:latin typeface="Cambria Math" panose="02040503050406030204" pitchFamily="18" charset="0"/>
                          </a:rPr>
                          <m:t>,</m:t>
                        </m:r>
                        <m:r>
                          <a:rPr lang="it-IT" sz="2400" b="0" i="1" smtClean="0">
                            <a:latin typeface="Cambria Math" panose="02040503050406030204" pitchFamily="18" charset="0"/>
                          </a:rPr>
                          <m:t>𝑦</m:t>
                        </m:r>
                      </m:e>
                    </m:d>
                    <m:r>
                      <a:rPr lang="it-IT" sz="2400" b="0" i="1" smtClean="0">
                        <a:latin typeface="Cambria Math" panose="02040503050406030204" pitchFamily="18" charset="0"/>
                      </a:rPr>
                      <m:t>.</m:t>
                    </m:r>
                  </m:oMath>
                </a14:m>
                <a:endParaRPr lang="it-IT" sz="1800" dirty="0">
                  <a:cs typeface="Arial" panose="020B0604020202020204" pitchFamily="34" charset="0"/>
                </a:endParaRPr>
              </a:p>
              <a:p>
                <a:pPr marL="0" indent="0" fontAlgn="base">
                  <a:buNone/>
                </a:pPr>
                <a:endParaRPr lang="it-IT" sz="1800" dirty="0"/>
              </a:p>
              <a:p>
                <a:pPr marL="0" indent="0" fontAlgn="base">
                  <a:buNone/>
                </a:pPr>
                <a:endParaRPr lang="it-IT" sz="1800" dirty="0"/>
              </a:p>
              <a:p>
                <a:pPr marL="0" indent="0" fontAlgn="base">
                  <a:buNone/>
                </a:pPr>
                <a:br>
                  <a:rPr lang="it-IT" sz="1800" dirty="0"/>
                </a:br>
                <a:br>
                  <a:rPr lang="it-IT" sz="1200" dirty="0"/>
                </a:br>
                <a:br>
                  <a:rPr lang="it-IT" dirty="0"/>
                </a:br>
                <a:endParaRPr lang="it-IT" dirty="0"/>
              </a:p>
              <a:p>
                <a:pPr algn="just"/>
                <a:endParaRPr lang="it-IT" sz="1800" dirty="0"/>
              </a:p>
            </p:txBody>
          </p:sp>
        </mc:Choice>
        <mc:Fallback xmlns="">
          <p:sp>
            <p:nvSpPr>
              <p:cNvPr id="3" name="Segnaposto contenuto 2">
                <a:extLst>
                  <a:ext uri="{FF2B5EF4-FFF2-40B4-BE49-F238E27FC236}">
                    <a16:creationId xmlns:a16="http://schemas.microsoft.com/office/drawing/2014/main" id="{EB142E0C-0F5F-4C56-B785-4CDCF47B029A}"/>
                  </a:ext>
                </a:extLst>
              </p:cNvPr>
              <p:cNvSpPr>
                <a:spLocks noGrp="1" noRot="1" noChangeAspect="1" noMove="1" noResize="1" noEditPoints="1" noAdjustHandles="1" noChangeArrowheads="1" noChangeShapeType="1" noTextEdit="1"/>
              </p:cNvSpPr>
              <p:nvPr>
                <p:ph idx="1"/>
              </p:nvPr>
            </p:nvSpPr>
            <p:spPr>
              <a:xfrm>
                <a:off x="1066800" y="1907171"/>
                <a:ext cx="10058400" cy="4339883"/>
              </a:xfrm>
              <a:blipFill>
                <a:blip r:embed="rId3"/>
                <a:stretch>
                  <a:fillRect l="-883" r="-378"/>
                </a:stretch>
              </a:blipFill>
            </p:spPr>
            <p:txBody>
              <a:bodyPr/>
              <a:lstStyle/>
              <a:p>
                <a:r>
                  <a:rPr lang="it-IT">
                    <a:noFill/>
                  </a:rPr>
                  <a:t> </a:t>
                </a:r>
              </a:p>
            </p:txBody>
          </p:sp>
        </mc:Fallback>
      </mc:AlternateContent>
      <p:pic>
        <p:nvPicPr>
          <p:cNvPr id="5" name="Picture 2" descr="Risultato immagini per opencv python LOGO">
            <a:extLst>
              <a:ext uri="{FF2B5EF4-FFF2-40B4-BE49-F238E27FC236}">
                <a16:creationId xmlns:a16="http://schemas.microsoft.com/office/drawing/2014/main" id="{9CE4A043-3F29-4546-86FE-5F5134B681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0449" y="709269"/>
            <a:ext cx="3810000" cy="1238250"/>
          </a:xfrm>
          <a:prstGeom prst="rect">
            <a:avLst/>
          </a:prstGeom>
          <a:noFill/>
          <a:extLst>
            <a:ext uri="{909E8E84-426E-40DD-AFC4-6F175D3DCCD1}">
              <a14:hiddenFill xmlns:a14="http://schemas.microsoft.com/office/drawing/2010/main">
                <a:solidFill>
                  <a:srgbClr val="FFFFFF"/>
                </a:solidFill>
              </a14:hiddenFill>
            </a:ext>
          </a:extLst>
        </p:spPr>
      </p:pic>
      <p:sp>
        <p:nvSpPr>
          <p:cNvPr id="10" name="Rettangolo 9">
            <a:extLst>
              <a:ext uri="{FF2B5EF4-FFF2-40B4-BE49-F238E27FC236}">
                <a16:creationId xmlns:a16="http://schemas.microsoft.com/office/drawing/2014/main" id="{D17BA7BF-F13C-7023-1BAE-90B23C385580}"/>
              </a:ext>
            </a:extLst>
          </p:cNvPr>
          <p:cNvSpPr/>
          <p:nvPr/>
        </p:nvSpPr>
        <p:spPr>
          <a:xfrm>
            <a:off x="1255923" y="3021604"/>
            <a:ext cx="9961851" cy="163620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grpSp>
        <p:nvGrpSpPr>
          <p:cNvPr id="11" name="Gruppo 10">
            <a:extLst>
              <a:ext uri="{FF2B5EF4-FFF2-40B4-BE49-F238E27FC236}">
                <a16:creationId xmlns:a16="http://schemas.microsoft.com/office/drawing/2014/main" id="{16FE3D84-017D-A6D0-5638-54201825396A}"/>
              </a:ext>
            </a:extLst>
          </p:cNvPr>
          <p:cNvGrpSpPr/>
          <p:nvPr/>
        </p:nvGrpSpPr>
        <p:grpSpPr>
          <a:xfrm>
            <a:off x="1119665" y="3021604"/>
            <a:ext cx="9952670" cy="1636212"/>
            <a:chOff x="1265104" y="3021604"/>
            <a:chExt cx="9952670" cy="1636212"/>
          </a:xfrm>
        </p:grpSpPr>
        <p:pic>
          <p:nvPicPr>
            <p:cNvPr id="4" name="Immagine 3">
              <a:extLst>
                <a:ext uri="{FF2B5EF4-FFF2-40B4-BE49-F238E27FC236}">
                  <a16:creationId xmlns:a16="http://schemas.microsoft.com/office/drawing/2014/main" id="{D72D2B15-BDCF-CE0E-F9C8-03EF6A967E2F}"/>
                </a:ext>
              </a:extLst>
            </p:cNvPr>
            <p:cNvPicPr>
              <a:picLocks noChangeAspect="1"/>
            </p:cNvPicPr>
            <p:nvPr/>
          </p:nvPicPr>
          <p:blipFill>
            <a:blip r:embed="rId5"/>
            <a:stretch>
              <a:fillRect/>
            </a:stretch>
          </p:blipFill>
          <p:spPr>
            <a:xfrm>
              <a:off x="1265104" y="3021605"/>
              <a:ext cx="1577248" cy="1636211"/>
            </a:xfrm>
            <a:prstGeom prst="rect">
              <a:avLst/>
            </a:prstGeom>
          </p:spPr>
        </p:pic>
        <p:pic>
          <p:nvPicPr>
            <p:cNvPr id="6" name="Immagine 5">
              <a:extLst>
                <a:ext uri="{FF2B5EF4-FFF2-40B4-BE49-F238E27FC236}">
                  <a16:creationId xmlns:a16="http://schemas.microsoft.com/office/drawing/2014/main" id="{5E1ADB10-03C8-98C7-06BF-A8388CC5DF4F}"/>
                </a:ext>
              </a:extLst>
            </p:cNvPr>
            <p:cNvPicPr>
              <a:picLocks noChangeAspect="1"/>
            </p:cNvPicPr>
            <p:nvPr/>
          </p:nvPicPr>
          <p:blipFill>
            <a:blip r:embed="rId6"/>
            <a:stretch>
              <a:fillRect/>
            </a:stretch>
          </p:blipFill>
          <p:spPr>
            <a:xfrm>
              <a:off x="3167042" y="3021605"/>
              <a:ext cx="1679649" cy="1636210"/>
            </a:xfrm>
            <a:prstGeom prst="rect">
              <a:avLst/>
            </a:prstGeom>
          </p:spPr>
        </p:pic>
        <p:pic>
          <p:nvPicPr>
            <p:cNvPr id="7" name="Immagine 6">
              <a:extLst>
                <a:ext uri="{FF2B5EF4-FFF2-40B4-BE49-F238E27FC236}">
                  <a16:creationId xmlns:a16="http://schemas.microsoft.com/office/drawing/2014/main" id="{C0142FBD-78F6-BF04-0FDD-C32294D09541}"/>
                </a:ext>
              </a:extLst>
            </p:cNvPr>
            <p:cNvPicPr>
              <a:picLocks noChangeAspect="1"/>
            </p:cNvPicPr>
            <p:nvPr/>
          </p:nvPicPr>
          <p:blipFill>
            <a:blip r:embed="rId7"/>
            <a:stretch>
              <a:fillRect/>
            </a:stretch>
          </p:blipFill>
          <p:spPr>
            <a:xfrm>
              <a:off x="9422710" y="3021604"/>
              <a:ext cx="1795064" cy="1636209"/>
            </a:xfrm>
            <a:prstGeom prst="rect">
              <a:avLst/>
            </a:prstGeom>
          </p:spPr>
        </p:pic>
        <p:pic>
          <p:nvPicPr>
            <p:cNvPr id="8" name="Immagine 7">
              <a:extLst>
                <a:ext uri="{FF2B5EF4-FFF2-40B4-BE49-F238E27FC236}">
                  <a16:creationId xmlns:a16="http://schemas.microsoft.com/office/drawing/2014/main" id="{EA181E1A-DE88-2BE2-965B-F5E4DE6C6B84}"/>
                </a:ext>
              </a:extLst>
            </p:cNvPr>
            <p:cNvPicPr>
              <a:picLocks noChangeAspect="1"/>
            </p:cNvPicPr>
            <p:nvPr/>
          </p:nvPicPr>
          <p:blipFill>
            <a:blip r:embed="rId8"/>
            <a:stretch>
              <a:fillRect/>
            </a:stretch>
          </p:blipFill>
          <p:spPr>
            <a:xfrm>
              <a:off x="5171380" y="3021605"/>
              <a:ext cx="1415099" cy="1636208"/>
            </a:xfrm>
            <a:prstGeom prst="rect">
              <a:avLst/>
            </a:prstGeom>
          </p:spPr>
        </p:pic>
        <p:pic>
          <p:nvPicPr>
            <p:cNvPr id="9" name="Immagine 8">
              <a:extLst>
                <a:ext uri="{FF2B5EF4-FFF2-40B4-BE49-F238E27FC236}">
                  <a16:creationId xmlns:a16="http://schemas.microsoft.com/office/drawing/2014/main" id="{CD2A29B4-E377-482E-347B-3DD615AAEDDF}"/>
                </a:ext>
              </a:extLst>
            </p:cNvPr>
            <p:cNvPicPr>
              <a:picLocks noChangeAspect="1"/>
            </p:cNvPicPr>
            <p:nvPr/>
          </p:nvPicPr>
          <p:blipFill>
            <a:blip r:embed="rId9"/>
            <a:stretch>
              <a:fillRect/>
            </a:stretch>
          </p:blipFill>
          <p:spPr>
            <a:xfrm>
              <a:off x="6911167" y="3021604"/>
              <a:ext cx="2186855" cy="1636208"/>
            </a:xfrm>
            <a:prstGeom prst="rect">
              <a:avLst/>
            </a:prstGeom>
          </p:spPr>
        </p:pic>
      </p:grpSp>
      <p:sp>
        <p:nvSpPr>
          <p:cNvPr id="12" name="Segnaposto numero diapositiva 11">
            <a:extLst>
              <a:ext uri="{FF2B5EF4-FFF2-40B4-BE49-F238E27FC236}">
                <a16:creationId xmlns:a16="http://schemas.microsoft.com/office/drawing/2014/main" id="{D2B997EE-B8B4-6025-FC33-169C58683388}"/>
              </a:ext>
            </a:extLst>
          </p:cNvPr>
          <p:cNvSpPr>
            <a:spLocks noGrp="1"/>
          </p:cNvSpPr>
          <p:nvPr>
            <p:ph type="sldNum" sz="quarter" idx="12"/>
          </p:nvPr>
        </p:nvSpPr>
        <p:spPr/>
        <p:txBody>
          <a:bodyPr/>
          <a:lstStyle/>
          <a:p>
            <a:fld id="{34B7E4EF-A1BD-40F4-AB7B-04F084DD991D}" type="slidenum">
              <a:rPr lang="en-US" smtClean="0"/>
              <a:t>16</a:t>
            </a:fld>
            <a:endParaRPr lang="en-US"/>
          </a:p>
        </p:txBody>
      </p:sp>
    </p:spTree>
    <p:extLst>
      <p:ext uri="{BB962C8B-B14F-4D97-AF65-F5344CB8AC3E}">
        <p14:creationId xmlns:p14="http://schemas.microsoft.com/office/powerpoint/2010/main" val="1030019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AD7C3-6A38-4736-9130-E9F3BFCD7C16}"/>
              </a:ext>
            </a:extLst>
          </p:cNvPr>
          <p:cNvSpPr>
            <a:spLocks noGrp="1"/>
          </p:cNvSpPr>
          <p:nvPr>
            <p:ph type="title"/>
          </p:nvPr>
        </p:nvSpPr>
        <p:spPr/>
        <p:txBody>
          <a:bodyPr/>
          <a:lstStyle/>
          <a:p>
            <a:r>
              <a:rPr lang="it-IT" dirty="0"/>
              <a:t>Filtri Locali</a:t>
            </a:r>
          </a:p>
        </p:txBody>
      </p:sp>
      <p:sp>
        <p:nvSpPr>
          <p:cNvPr id="3" name="Segnaposto contenuto 2">
            <a:extLst>
              <a:ext uri="{FF2B5EF4-FFF2-40B4-BE49-F238E27FC236}">
                <a16:creationId xmlns:a16="http://schemas.microsoft.com/office/drawing/2014/main" id="{EB142E0C-0F5F-4C56-B785-4CDCF47B029A}"/>
              </a:ext>
            </a:extLst>
          </p:cNvPr>
          <p:cNvSpPr>
            <a:spLocks noGrp="1"/>
          </p:cNvSpPr>
          <p:nvPr>
            <p:ph idx="1"/>
          </p:nvPr>
        </p:nvSpPr>
        <p:spPr>
          <a:xfrm>
            <a:off x="1066800" y="1907171"/>
            <a:ext cx="10058400" cy="4339883"/>
          </a:xfrm>
        </p:spPr>
        <p:txBody>
          <a:bodyPr>
            <a:noAutofit/>
          </a:bodyPr>
          <a:lstStyle/>
          <a:p>
            <a:pPr marL="0" indent="0" algn="just">
              <a:buNone/>
            </a:pPr>
            <a:r>
              <a:rPr lang="it-IT" sz="2000" dirty="0"/>
              <a:t>Modificano un pixel non soltanto in base al suo valore, ma anche a quello di un insieme di pixel  in un intorno che  lo circonda. </a:t>
            </a:r>
          </a:p>
          <a:p>
            <a:pPr marL="0" indent="0" algn="just">
              <a:buNone/>
            </a:pPr>
            <a:r>
              <a:rPr lang="it-IT" sz="2000" dirty="0"/>
              <a:t>Per realizzare un processo di </a:t>
            </a:r>
            <a:r>
              <a:rPr lang="it-IT" sz="2000" b="1" dirty="0"/>
              <a:t>filtraggio</a:t>
            </a:r>
            <a:r>
              <a:rPr lang="it-IT" sz="2000" dirty="0"/>
              <a:t> di questo tipo abbiamo bisogno di un filtro, chiamato anche </a:t>
            </a:r>
            <a:r>
              <a:rPr lang="it-IT" sz="2000" b="1" dirty="0"/>
              <a:t>maschera</a:t>
            </a:r>
            <a:r>
              <a:rPr lang="it-IT" sz="2000" dirty="0"/>
              <a:t>:</a:t>
            </a:r>
          </a:p>
          <a:p>
            <a:pPr lvl="1" algn="just"/>
            <a:r>
              <a:rPr lang="it-IT" sz="1900" dirty="0"/>
              <a:t>finestra quadrata bidimensionale</a:t>
            </a:r>
          </a:p>
          <a:p>
            <a:pPr marL="0" indent="0" algn="just">
              <a:buNone/>
            </a:pPr>
            <a:r>
              <a:rPr lang="it-IT" sz="2000" dirty="0"/>
              <a:t>Il filtro includerà numeri, definiti </a:t>
            </a:r>
            <a:r>
              <a:rPr lang="it-IT" sz="2000" b="1" dirty="0"/>
              <a:t>coefficienti</a:t>
            </a:r>
            <a:r>
              <a:rPr lang="it-IT" sz="2000" dirty="0"/>
              <a:t>, i quali determinano l'effetto del filtro e l'aspetto dell'immagine di output.</a:t>
            </a:r>
          </a:p>
          <a:p>
            <a:pPr marL="0" indent="0" algn="just">
              <a:buNone/>
            </a:pPr>
            <a:r>
              <a:rPr lang="it-IT" sz="2000" dirty="0"/>
              <a:t>Cardinalità dispari in modo tale che il pixel in esame si trovi al centro.</a:t>
            </a:r>
            <a:endParaRPr lang="it-IT" sz="1800" dirty="0"/>
          </a:p>
          <a:p>
            <a:pPr marL="0" indent="0" algn="just">
              <a:buNone/>
            </a:pPr>
            <a:endParaRPr lang="it-IT" sz="2000" dirty="0"/>
          </a:p>
          <a:p>
            <a:pPr marL="0" indent="0" algn="just">
              <a:buNone/>
            </a:pPr>
            <a:endParaRPr lang="it-IT" sz="2000" dirty="0"/>
          </a:p>
        </p:txBody>
      </p:sp>
      <p:pic>
        <p:nvPicPr>
          <p:cNvPr id="5" name="Picture 2" descr="Risultato immagini per opencv python LOGO">
            <a:extLst>
              <a:ext uri="{FF2B5EF4-FFF2-40B4-BE49-F238E27FC236}">
                <a16:creationId xmlns:a16="http://schemas.microsoft.com/office/drawing/2014/main" id="{9CE4A043-3F29-4546-86FE-5F5134B6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0449" y="709269"/>
            <a:ext cx="38100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4" name="Immagine 3">
            <a:extLst>
              <a:ext uri="{FF2B5EF4-FFF2-40B4-BE49-F238E27FC236}">
                <a16:creationId xmlns:a16="http://schemas.microsoft.com/office/drawing/2014/main" id="{6AA16E18-E2F5-4CB5-A91F-6A36E4536118}"/>
              </a:ext>
            </a:extLst>
          </p:cNvPr>
          <p:cNvPicPr>
            <a:picLocks noChangeAspect="1"/>
          </p:cNvPicPr>
          <p:nvPr/>
        </p:nvPicPr>
        <p:blipFill>
          <a:blip r:embed="rId4"/>
          <a:stretch>
            <a:fillRect/>
          </a:stretch>
        </p:blipFill>
        <p:spPr>
          <a:xfrm>
            <a:off x="9613367" y="4959545"/>
            <a:ext cx="1511833" cy="1189186"/>
          </a:xfrm>
          <a:prstGeom prst="rect">
            <a:avLst/>
          </a:prstGeom>
          <a:effectLst>
            <a:outerShdw blurRad="50800" dist="38100" dir="5400000" algn="t" rotWithShape="0">
              <a:prstClr val="black">
                <a:alpha val="40000"/>
              </a:prstClr>
            </a:outerShdw>
          </a:effectLst>
        </p:spPr>
      </p:pic>
      <p:sp>
        <p:nvSpPr>
          <p:cNvPr id="6" name="Segnaposto numero diapositiva 5">
            <a:extLst>
              <a:ext uri="{FF2B5EF4-FFF2-40B4-BE49-F238E27FC236}">
                <a16:creationId xmlns:a16="http://schemas.microsoft.com/office/drawing/2014/main" id="{DA0B6183-0A77-B14F-9EA5-F8AB3EE9592D}"/>
              </a:ext>
            </a:extLst>
          </p:cNvPr>
          <p:cNvSpPr>
            <a:spLocks noGrp="1"/>
          </p:cNvSpPr>
          <p:nvPr>
            <p:ph type="sldNum" sz="quarter" idx="12"/>
          </p:nvPr>
        </p:nvSpPr>
        <p:spPr/>
        <p:txBody>
          <a:bodyPr/>
          <a:lstStyle/>
          <a:p>
            <a:fld id="{34B7E4EF-A1BD-40F4-AB7B-04F084DD991D}" type="slidenum">
              <a:rPr lang="en-US" smtClean="0"/>
              <a:t>17</a:t>
            </a:fld>
            <a:endParaRPr lang="en-US"/>
          </a:p>
        </p:txBody>
      </p:sp>
    </p:spTree>
    <p:extLst>
      <p:ext uri="{BB962C8B-B14F-4D97-AF65-F5344CB8AC3E}">
        <p14:creationId xmlns:p14="http://schemas.microsoft.com/office/powerpoint/2010/main" val="1424606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6C4D022-E2BC-435F-9CDB-44DC57C07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C926CAD6-45B1-4A85-A196-E722067B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3480" y="0"/>
            <a:ext cx="6525472" cy="6858000"/>
          </a:xfrm>
          <a:prstGeom prst="rect">
            <a:avLst/>
          </a:prstGeom>
          <a:solidFill>
            <a:schemeClr val="tx1">
              <a:lumMod val="85000"/>
              <a:lumOff val="15000"/>
            </a:schemeClr>
          </a:solidFill>
          <a:ln w="6350" cap="sq" cmpd="sng" algn="ctr">
            <a:noFill/>
            <a:prstDash val="solid"/>
            <a:miter lim="800000"/>
          </a:ln>
          <a:effectLst/>
        </p:spPr>
      </p:sp>
      <p:sp>
        <p:nvSpPr>
          <p:cNvPr id="1035" name="Rectangle 1034">
            <a:extLst>
              <a:ext uri="{FF2B5EF4-FFF2-40B4-BE49-F238E27FC236}">
                <a16:creationId xmlns:a16="http://schemas.microsoft.com/office/drawing/2014/main" id="{0E0936D5-2DCE-48A4-93BC-BA7861B4E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81848" y="320040"/>
            <a:ext cx="5888736" cy="6217920"/>
          </a:xfrm>
          <a:prstGeom prst="rect">
            <a:avLst/>
          </a:prstGeom>
          <a:noFill/>
          <a:ln w="6350" cap="sq" cmpd="sng" algn="ctr">
            <a:solidFill>
              <a:schemeClr val="tx1"/>
            </a:solidFill>
            <a:prstDash val="solid"/>
            <a:miter lim="800000"/>
          </a:ln>
          <a:effectLst>
            <a:softEdge rad="0"/>
          </a:effectLst>
        </p:spPr>
      </p:sp>
      <p:sp>
        <p:nvSpPr>
          <p:cNvPr id="2" name="Titolo 1">
            <a:extLst>
              <a:ext uri="{FF2B5EF4-FFF2-40B4-BE49-F238E27FC236}">
                <a16:creationId xmlns:a16="http://schemas.microsoft.com/office/drawing/2014/main" id="{5CEAD7C3-6A38-4736-9130-E9F3BFCD7C16}"/>
              </a:ext>
            </a:extLst>
          </p:cNvPr>
          <p:cNvSpPr>
            <a:spLocks noGrp="1"/>
          </p:cNvSpPr>
          <p:nvPr>
            <p:ph type="title"/>
          </p:nvPr>
        </p:nvSpPr>
        <p:spPr>
          <a:xfrm>
            <a:off x="6303580" y="642594"/>
            <a:ext cx="5245269" cy="1371600"/>
          </a:xfrm>
        </p:spPr>
        <p:txBody>
          <a:bodyPr>
            <a:normAutofit/>
          </a:bodyPr>
          <a:lstStyle/>
          <a:p>
            <a:r>
              <a:rPr lang="it-IT" sz="4000" dirty="0">
                <a:solidFill>
                  <a:schemeClr val="bg1"/>
                </a:solidFill>
              </a:rPr>
              <a:t>Filtri Locali</a:t>
            </a:r>
          </a:p>
        </p:txBody>
      </p:sp>
      <p:pic>
        <p:nvPicPr>
          <p:cNvPr id="1026" name="Picture 2" descr="Computer Vision: Convolution Basics | by Harsh Yadav | Towards Data Science">
            <a:extLst>
              <a:ext uri="{FF2B5EF4-FFF2-40B4-BE49-F238E27FC236}">
                <a16:creationId xmlns:a16="http://schemas.microsoft.com/office/drawing/2014/main" id="{E135498D-D4F3-BCC8-EA49-A40490518FA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50123" y="1024669"/>
            <a:ext cx="4022049" cy="4571899"/>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contenuto 2">
            <a:extLst>
              <a:ext uri="{FF2B5EF4-FFF2-40B4-BE49-F238E27FC236}">
                <a16:creationId xmlns:a16="http://schemas.microsoft.com/office/drawing/2014/main" id="{EB142E0C-0F5F-4C56-B785-4CDCF47B029A}"/>
              </a:ext>
            </a:extLst>
          </p:cNvPr>
          <p:cNvSpPr>
            <a:spLocks noGrp="1"/>
          </p:cNvSpPr>
          <p:nvPr>
            <p:ph idx="1"/>
          </p:nvPr>
        </p:nvSpPr>
        <p:spPr>
          <a:xfrm>
            <a:off x="6303580" y="2103120"/>
            <a:ext cx="5245269" cy="3931920"/>
          </a:xfrm>
        </p:spPr>
        <p:txBody>
          <a:bodyPr>
            <a:normAutofit/>
          </a:bodyPr>
          <a:lstStyle/>
          <a:p>
            <a:pPr marL="0" indent="0">
              <a:buNone/>
            </a:pPr>
            <a:r>
              <a:rPr lang="it-IT" sz="1800" dirty="0">
                <a:solidFill>
                  <a:schemeClr val="bg1"/>
                </a:solidFill>
              </a:rPr>
              <a:t>La </a:t>
            </a:r>
            <a:r>
              <a:rPr lang="it-IT" sz="1800" b="1" dirty="0">
                <a:solidFill>
                  <a:schemeClr val="bg1"/>
                </a:solidFill>
              </a:rPr>
              <a:t>finestra</a:t>
            </a:r>
            <a:r>
              <a:rPr lang="it-IT" sz="1800" dirty="0">
                <a:solidFill>
                  <a:schemeClr val="bg1"/>
                </a:solidFill>
              </a:rPr>
              <a:t> verrà posizionata su ciascun pixel nell'immagine, dove il centro del filtro dovrebbe sovrapporsi a quel pixel. </a:t>
            </a:r>
          </a:p>
          <a:p>
            <a:pPr marL="0" indent="0">
              <a:buNone/>
            </a:pPr>
            <a:r>
              <a:rPr lang="it-IT" sz="1800" dirty="0">
                <a:solidFill>
                  <a:schemeClr val="bg1"/>
                </a:solidFill>
              </a:rPr>
              <a:t>Infine, il </a:t>
            </a:r>
            <a:r>
              <a:rPr lang="it-IT" sz="1800" b="1" i="1" dirty="0">
                <a:solidFill>
                  <a:schemeClr val="bg1"/>
                </a:solidFill>
              </a:rPr>
              <a:t>valore centrale </a:t>
            </a:r>
            <a:r>
              <a:rPr lang="it-IT" sz="1800" dirty="0">
                <a:solidFill>
                  <a:schemeClr val="bg1"/>
                </a:solidFill>
              </a:rPr>
              <a:t>del pixel sarà sostituito da un nuovo valore utilizzando una </a:t>
            </a:r>
            <a:r>
              <a:rPr lang="it-IT" sz="1800" i="1" dirty="0">
                <a:solidFill>
                  <a:schemeClr val="bg1"/>
                </a:solidFill>
              </a:rPr>
              <a:t>specifica equazione matematica </a:t>
            </a:r>
            <a:r>
              <a:rPr lang="it-IT" sz="1800" dirty="0">
                <a:solidFill>
                  <a:schemeClr val="bg1"/>
                </a:solidFill>
              </a:rPr>
              <a:t>a seconda del tipo di filtro utilizzato.</a:t>
            </a:r>
          </a:p>
          <a:p>
            <a:pPr marL="0" indent="0" fontAlgn="base">
              <a:buNone/>
            </a:pPr>
            <a:br>
              <a:rPr lang="it-IT" dirty="0">
                <a:solidFill>
                  <a:schemeClr val="bg1"/>
                </a:solidFill>
              </a:rPr>
            </a:br>
            <a:br>
              <a:rPr lang="it-IT" dirty="0">
                <a:solidFill>
                  <a:schemeClr val="bg1"/>
                </a:solidFill>
              </a:rPr>
            </a:br>
            <a:br>
              <a:rPr lang="it-IT" dirty="0">
                <a:solidFill>
                  <a:schemeClr val="bg1"/>
                </a:solidFill>
              </a:rPr>
            </a:br>
            <a:endParaRPr lang="it-IT" dirty="0">
              <a:solidFill>
                <a:schemeClr val="bg1"/>
              </a:solidFill>
            </a:endParaRPr>
          </a:p>
          <a:p>
            <a:endParaRPr lang="it-IT" dirty="0">
              <a:solidFill>
                <a:schemeClr val="bg1"/>
              </a:solidFill>
            </a:endParaRPr>
          </a:p>
        </p:txBody>
      </p:sp>
      <p:sp>
        <p:nvSpPr>
          <p:cNvPr id="4" name="Segnaposto numero diapositiva 3">
            <a:extLst>
              <a:ext uri="{FF2B5EF4-FFF2-40B4-BE49-F238E27FC236}">
                <a16:creationId xmlns:a16="http://schemas.microsoft.com/office/drawing/2014/main" id="{4BE2DFDB-03A1-15E5-D1F5-226729A0198F}"/>
              </a:ext>
            </a:extLst>
          </p:cNvPr>
          <p:cNvSpPr>
            <a:spLocks noGrp="1"/>
          </p:cNvSpPr>
          <p:nvPr>
            <p:ph type="sldNum" sz="quarter" idx="12"/>
          </p:nvPr>
        </p:nvSpPr>
        <p:spPr/>
        <p:txBody>
          <a:bodyPr/>
          <a:lstStyle/>
          <a:p>
            <a:fld id="{34B7E4EF-A1BD-40F4-AB7B-04F084DD991D}" type="slidenum">
              <a:rPr lang="en-US" smtClean="0"/>
              <a:t>18</a:t>
            </a:fld>
            <a:endParaRPr lang="en-US"/>
          </a:p>
        </p:txBody>
      </p:sp>
    </p:spTree>
    <p:extLst>
      <p:ext uri="{BB962C8B-B14F-4D97-AF65-F5344CB8AC3E}">
        <p14:creationId xmlns:p14="http://schemas.microsoft.com/office/powerpoint/2010/main" val="3349241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AD7C3-6A38-4736-9130-E9F3BFCD7C16}"/>
              </a:ext>
            </a:extLst>
          </p:cNvPr>
          <p:cNvSpPr>
            <a:spLocks noGrp="1"/>
          </p:cNvSpPr>
          <p:nvPr>
            <p:ph type="title"/>
          </p:nvPr>
        </p:nvSpPr>
        <p:spPr/>
        <p:txBody>
          <a:bodyPr/>
          <a:lstStyle/>
          <a:p>
            <a:r>
              <a:rPr lang="it-IT" dirty="0"/>
              <a:t>Filtri Locali</a:t>
            </a:r>
          </a:p>
        </p:txBody>
      </p:sp>
      <p:sp>
        <p:nvSpPr>
          <p:cNvPr id="4" name="Segnaposto testo 3">
            <a:extLst>
              <a:ext uri="{FF2B5EF4-FFF2-40B4-BE49-F238E27FC236}">
                <a16:creationId xmlns:a16="http://schemas.microsoft.com/office/drawing/2014/main" id="{CE8EE24A-746E-058D-849A-CD029E688285}"/>
              </a:ext>
            </a:extLst>
          </p:cNvPr>
          <p:cNvSpPr>
            <a:spLocks noGrp="1"/>
          </p:cNvSpPr>
          <p:nvPr>
            <p:ph type="body" idx="1"/>
          </p:nvPr>
        </p:nvSpPr>
        <p:spPr/>
        <p:txBody>
          <a:bodyPr/>
          <a:lstStyle/>
          <a:p>
            <a:r>
              <a:rPr lang="it-IT" dirty="0"/>
              <a:t>Lineari</a:t>
            </a:r>
          </a:p>
        </p:txBody>
      </p:sp>
      <p:sp>
        <p:nvSpPr>
          <p:cNvPr id="3" name="Segnaposto contenuto 2">
            <a:extLst>
              <a:ext uri="{FF2B5EF4-FFF2-40B4-BE49-F238E27FC236}">
                <a16:creationId xmlns:a16="http://schemas.microsoft.com/office/drawing/2014/main" id="{EB142E0C-0F5F-4C56-B785-4CDCF47B029A}"/>
              </a:ext>
            </a:extLst>
          </p:cNvPr>
          <p:cNvSpPr>
            <a:spLocks noGrp="1"/>
          </p:cNvSpPr>
          <p:nvPr>
            <p:ph sz="half" idx="2"/>
          </p:nvPr>
        </p:nvSpPr>
        <p:spPr>
          <a:xfrm>
            <a:off x="1069848" y="2792472"/>
            <a:ext cx="4663440" cy="3586294"/>
          </a:xfrm>
        </p:spPr>
        <p:txBody>
          <a:bodyPr>
            <a:noAutofit/>
          </a:bodyPr>
          <a:lstStyle/>
          <a:p>
            <a:pPr marL="0" indent="0" algn="just">
              <a:buNone/>
            </a:pPr>
            <a:r>
              <a:rPr lang="it-IT" dirty="0">
                <a:latin typeface="Georgia Pro" panose="02040502050405020303" pitchFamily="18" charset="0"/>
              </a:rPr>
              <a:t>Q</a:t>
            </a:r>
            <a:r>
              <a:rPr lang="it-IT" b="0" i="0" dirty="0">
                <a:effectLst/>
                <a:latin typeface="Georgia Pro" panose="02040502050405020303" pitchFamily="18" charset="0"/>
              </a:rPr>
              <a:t>uesti filtri modificano il valore di un pixel in modo lineare, cioè in base ad una combinazione lineare dei valori dei pixel circostanti. </a:t>
            </a:r>
          </a:p>
          <a:p>
            <a:pPr marL="0" indent="0" algn="just">
              <a:buNone/>
            </a:pPr>
            <a:endParaRPr lang="it-IT" dirty="0">
              <a:latin typeface="Georgia Pro" panose="02040502050405020303" pitchFamily="18" charset="0"/>
            </a:endParaRPr>
          </a:p>
          <a:p>
            <a:pPr marL="0" indent="0" algn="just">
              <a:buNone/>
            </a:pPr>
            <a:r>
              <a:rPr lang="it-IT" b="0" i="1" dirty="0">
                <a:effectLst/>
                <a:latin typeface="Georgia Pro" panose="02040502050405020303" pitchFamily="18" charset="0"/>
              </a:rPr>
              <a:t>Esempi di filtri lineari includono i filtri di media</a:t>
            </a:r>
            <a:r>
              <a:rPr lang="it-IT" b="0" i="1" dirty="0">
                <a:solidFill>
                  <a:schemeClr val="bg1">
                    <a:lumMod val="75000"/>
                  </a:schemeClr>
                </a:solidFill>
                <a:effectLst/>
                <a:latin typeface="Georgia Pro" panose="02040502050405020303" pitchFamily="18" charset="0"/>
              </a:rPr>
              <a:t>, </a:t>
            </a:r>
            <a:r>
              <a:rPr lang="it-IT" b="0" i="1" dirty="0">
                <a:solidFill>
                  <a:schemeClr val="bg1">
                    <a:lumMod val="65000"/>
                  </a:schemeClr>
                </a:solidFill>
                <a:effectLst/>
                <a:latin typeface="Georgia Pro" panose="02040502050405020303" pitchFamily="18" charset="0"/>
              </a:rPr>
              <a:t>di </a:t>
            </a:r>
            <a:r>
              <a:rPr lang="it-IT" b="0" i="1" dirty="0" err="1">
                <a:solidFill>
                  <a:schemeClr val="bg1">
                    <a:lumMod val="65000"/>
                  </a:schemeClr>
                </a:solidFill>
                <a:effectLst/>
                <a:latin typeface="Georgia Pro" panose="02040502050405020303" pitchFamily="18" charset="0"/>
              </a:rPr>
              <a:t>Sobel</a:t>
            </a:r>
            <a:r>
              <a:rPr lang="it-IT" b="0" i="1" dirty="0">
                <a:solidFill>
                  <a:schemeClr val="bg1">
                    <a:lumMod val="65000"/>
                  </a:schemeClr>
                </a:solidFill>
                <a:effectLst/>
                <a:latin typeface="Georgia Pro" panose="02040502050405020303" pitchFamily="18" charset="0"/>
              </a:rPr>
              <a:t>, di Laplace.</a:t>
            </a:r>
            <a:endParaRPr lang="it-IT" i="1" dirty="0">
              <a:solidFill>
                <a:schemeClr val="bg1">
                  <a:lumMod val="65000"/>
                </a:schemeClr>
              </a:solidFill>
              <a:latin typeface="Georgia Pro" panose="02040502050405020303" pitchFamily="18" charset="0"/>
            </a:endParaRPr>
          </a:p>
        </p:txBody>
      </p:sp>
      <p:sp>
        <p:nvSpPr>
          <p:cNvPr id="6" name="Segnaposto testo 5">
            <a:extLst>
              <a:ext uri="{FF2B5EF4-FFF2-40B4-BE49-F238E27FC236}">
                <a16:creationId xmlns:a16="http://schemas.microsoft.com/office/drawing/2014/main" id="{D6E5A682-1612-9C82-D2A3-C07B4AAF8F0E}"/>
              </a:ext>
            </a:extLst>
          </p:cNvPr>
          <p:cNvSpPr>
            <a:spLocks noGrp="1"/>
          </p:cNvSpPr>
          <p:nvPr>
            <p:ph type="body" sz="quarter" idx="3"/>
          </p:nvPr>
        </p:nvSpPr>
        <p:spPr/>
        <p:txBody>
          <a:bodyPr/>
          <a:lstStyle/>
          <a:p>
            <a:r>
              <a:rPr lang="it-IT" dirty="0"/>
              <a:t>Non lineari</a:t>
            </a:r>
          </a:p>
        </p:txBody>
      </p:sp>
      <p:sp>
        <p:nvSpPr>
          <p:cNvPr id="7" name="Segnaposto contenuto 6">
            <a:extLst>
              <a:ext uri="{FF2B5EF4-FFF2-40B4-BE49-F238E27FC236}">
                <a16:creationId xmlns:a16="http://schemas.microsoft.com/office/drawing/2014/main" id="{7B9518F6-913E-6B70-C884-440C5FA00E5C}"/>
              </a:ext>
            </a:extLst>
          </p:cNvPr>
          <p:cNvSpPr>
            <a:spLocks noGrp="1"/>
          </p:cNvSpPr>
          <p:nvPr>
            <p:ph sz="quarter" idx="4"/>
          </p:nvPr>
        </p:nvSpPr>
        <p:spPr/>
        <p:txBody>
          <a:bodyPr/>
          <a:lstStyle/>
          <a:p>
            <a:pPr marL="0" indent="0">
              <a:buNone/>
            </a:pPr>
            <a:r>
              <a:rPr lang="it-IT" dirty="0">
                <a:latin typeface="Georgia" panose="02040502050405020303" pitchFamily="18" charset="0"/>
              </a:rPr>
              <a:t>Q</a:t>
            </a:r>
            <a:r>
              <a:rPr lang="it-IT" b="0" i="0" dirty="0">
                <a:effectLst/>
                <a:latin typeface="Georgia" panose="02040502050405020303" pitchFamily="18" charset="0"/>
              </a:rPr>
              <a:t>uesti filtri modificano il valore di un pixel in modo non lineare, cioè utilizzando una funzione che non è una combinazione lineare dei valori dei pixel circostanti. </a:t>
            </a:r>
          </a:p>
          <a:p>
            <a:pPr marL="0" indent="0">
              <a:buNone/>
            </a:pPr>
            <a:endParaRPr lang="it-IT" b="0" i="0" dirty="0">
              <a:effectLst/>
              <a:latin typeface="Georgia" panose="02040502050405020303" pitchFamily="18" charset="0"/>
            </a:endParaRPr>
          </a:p>
          <a:p>
            <a:pPr marL="0" indent="0">
              <a:buNone/>
            </a:pPr>
            <a:r>
              <a:rPr lang="it-IT" b="0" i="1" dirty="0">
                <a:effectLst/>
                <a:latin typeface="Georgia" panose="02040502050405020303" pitchFamily="18" charset="0"/>
              </a:rPr>
              <a:t>Esempi di filtri non lineari includono i filtri di mediana, di massimo e di minimo.</a:t>
            </a:r>
            <a:endParaRPr lang="it-IT" i="1" dirty="0">
              <a:latin typeface="Georgia" panose="02040502050405020303" pitchFamily="18" charset="0"/>
            </a:endParaRPr>
          </a:p>
        </p:txBody>
      </p:sp>
      <p:pic>
        <p:nvPicPr>
          <p:cNvPr id="5" name="Picture 2" descr="Risultato immagini per opencv python LOGO">
            <a:extLst>
              <a:ext uri="{FF2B5EF4-FFF2-40B4-BE49-F238E27FC236}">
                <a16:creationId xmlns:a16="http://schemas.microsoft.com/office/drawing/2014/main" id="{9CE4A043-3F29-4546-86FE-5F5134B6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0449" y="709269"/>
            <a:ext cx="3810000" cy="1238250"/>
          </a:xfrm>
          <a:prstGeom prst="rect">
            <a:avLst/>
          </a:prstGeom>
          <a:noFill/>
          <a:extLst>
            <a:ext uri="{909E8E84-426E-40DD-AFC4-6F175D3DCCD1}">
              <a14:hiddenFill xmlns:a14="http://schemas.microsoft.com/office/drawing/2010/main">
                <a:solidFill>
                  <a:srgbClr val="FFFFFF"/>
                </a:solidFill>
              </a14:hiddenFill>
            </a:ext>
          </a:extLst>
        </p:spPr>
      </p:pic>
      <p:sp>
        <p:nvSpPr>
          <p:cNvPr id="8" name="Segnaposto numero diapositiva 7">
            <a:extLst>
              <a:ext uri="{FF2B5EF4-FFF2-40B4-BE49-F238E27FC236}">
                <a16:creationId xmlns:a16="http://schemas.microsoft.com/office/drawing/2014/main" id="{8FDCB9E7-0AEB-D707-C268-3A8DA0174B2B}"/>
              </a:ext>
            </a:extLst>
          </p:cNvPr>
          <p:cNvSpPr>
            <a:spLocks noGrp="1"/>
          </p:cNvSpPr>
          <p:nvPr>
            <p:ph type="sldNum" sz="quarter" idx="12"/>
          </p:nvPr>
        </p:nvSpPr>
        <p:spPr/>
        <p:txBody>
          <a:bodyPr/>
          <a:lstStyle/>
          <a:p>
            <a:fld id="{34B7E4EF-A1BD-40F4-AB7B-04F084DD991D}" type="slidenum">
              <a:rPr lang="en-US" smtClean="0"/>
              <a:t>19</a:t>
            </a:fld>
            <a:endParaRPr lang="en-US"/>
          </a:p>
        </p:txBody>
      </p:sp>
    </p:spTree>
    <p:extLst>
      <p:ext uri="{BB962C8B-B14F-4D97-AF65-F5344CB8AC3E}">
        <p14:creationId xmlns:p14="http://schemas.microsoft.com/office/powerpoint/2010/main" val="401167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30" name="Rectangle 29">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olo 1">
            <a:extLst>
              <a:ext uri="{FF2B5EF4-FFF2-40B4-BE49-F238E27FC236}">
                <a16:creationId xmlns:a16="http://schemas.microsoft.com/office/drawing/2014/main" id="{F58C4138-8A96-F144-D356-55B98A9A5D71}"/>
              </a:ext>
            </a:extLst>
          </p:cNvPr>
          <p:cNvSpPr>
            <a:spLocks noGrp="1"/>
          </p:cNvSpPr>
          <p:nvPr>
            <p:ph type="title"/>
          </p:nvPr>
        </p:nvSpPr>
        <p:spPr>
          <a:xfrm>
            <a:off x="819720" y="1929615"/>
            <a:ext cx="3765784" cy="3135379"/>
          </a:xfrm>
        </p:spPr>
        <p:txBody>
          <a:bodyPr vert="horz" lIns="91440" tIns="45720" rIns="91440" bIns="45720" rtlCol="0" anchor="ctr">
            <a:normAutofit/>
          </a:bodyPr>
          <a:lstStyle/>
          <a:p>
            <a:pPr algn="ctr">
              <a:lnSpc>
                <a:spcPct val="83000"/>
              </a:lnSpc>
            </a:pPr>
            <a:r>
              <a:rPr lang="it-IT" sz="4800" dirty="0">
                <a:solidFill>
                  <a:schemeClr val="bg1"/>
                </a:solidFill>
              </a:rPr>
              <a:t>Perché dovremmo saperlo fare… </a:t>
            </a:r>
            <a:endParaRPr lang="en-US" sz="4800" b="0" cap="all" spc="-100" dirty="0">
              <a:solidFill>
                <a:schemeClr val="bg1"/>
              </a:solidFill>
            </a:endParaRPr>
          </a:p>
        </p:txBody>
      </p:sp>
      <p:sp>
        <p:nvSpPr>
          <p:cNvPr id="32" name="Rectangle 31">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3">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3" name="Segnaposto numero diapositiva 2">
            <a:extLst>
              <a:ext uri="{FF2B5EF4-FFF2-40B4-BE49-F238E27FC236}">
                <a16:creationId xmlns:a16="http://schemas.microsoft.com/office/drawing/2014/main" id="{5BA99967-7AD5-8E3D-E0C5-24D1F0573F8C}"/>
              </a:ext>
            </a:extLst>
          </p:cNvPr>
          <p:cNvSpPr>
            <a:spLocks noGrp="1"/>
          </p:cNvSpPr>
          <p:nvPr>
            <p:ph type="sldNum" sz="quarter" idx="12"/>
          </p:nvPr>
        </p:nvSpPr>
        <p:spPr/>
        <p:txBody>
          <a:bodyPr/>
          <a:lstStyle/>
          <a:p>
            <a:fld id="{34B7E4EF-A1BD-40F4-AB7B-04F084DD991D}" type="slidenum">
              <a:rPr lang="en-US" smtClean="0"/>
              <a:t>2</a:t>
            </a:fld>
            <a:endParaRPr lang="en-US"/>
          </a:p>
        </p:txBody>
      </p:sp>
    </p:spTree>
    <p:extLst>
      <p:ext uri="{BB962C8B-B14F-4D97-AF65-F5344CB8AC3E}">
        <p14:creationId xmlns:p14="http://schemas.microsoft.com/office/powerpoint/2010/main" val="46494834"/>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AD7C3-6A38-4736-9130-E9F3BFCD7C16}"/>
              </a:ext>
            </a:extLst>
          </p:cNvPr>
          <p:cNvSpPr>
            <a:spLocks noGrp="1"/>
          </p:cNvSpPr>
          <p:nvPr>
            <p:ph type="title"/>
          </p:nvPr>
        </p:nvSpPr>
        <p:spPr/>
        <p:txBody>
          <a:bodyPr/>
          <a:lstStyle/>
          <a:p>
            <a:r>
              <a:rPr lang="it-IT" dirty="0"/>
              <a:t>Filtri Locali</a:t>
            </a:r>
          </a:p>
        </p:txBody>
      </p:sp>
      <p:sp>
        <p:nvSpPr>
          <p:cNvPr id="4" name="Segnaposto testo 3">
            <a:extLst>
              <a:ext uri="{FF2B5EF4-FFF2-40B4-BE49-F238E27FC236}">
                <a16:creationId xmlns:a16="http://schemas.microsoft.com/office/drawing/2014/main" id="{CE8EE24A-746E-058D-849A-CD029E688285}"/>
              </a:ext>
            </a:extLst>
          </p:cNvPr>
          <p:cNvSpPr>
            <a:spLocks noGrp="1"/>
          </p:cNvSpPr>
          <p:nvPr>
            <p:ph type="body" idx="1"/>
          </p:nvPr>
        </p:nvSpPr>
        <p:spPr/>
        <p:txBody>
          <a:bodyPr/>
          <a:lstStyle/>
          <a:p>
            <a:r>
              <a:rPr lang="it-IT" dirty="0"/>
              <a:t>Lineari</a:t>
            </a:r>
          </a:p>
        </p:txBody>
      </p:sp>
      <p:sp>
        <p:nvSpPr>
          <p:cNvPr id="3" name="Segnaposto contenuto 2">
            <a:extLst>
              <a:ext uri="{FF2B5EF4-FFF2-40B4-BE49-F238E27FC236}">
                <a16:creationId xmlns:a16="http://schemas.microsoft.com/office/drawing/2014/main" id="{EB142E0C-0F5F-4C56-B785-4CDCF47B029A}"/>
              </a:ext>
            </a:extLst>
          </p:cNvPr>
          <p:cNvSpPr>
            <a:spLocks noGrp="1"/>
          </p:cNvSpPr>
          <p:nvPr>
            <p:ph sz="half" idx="2"/>
          </p:nvPr>
        </p:nvSpPr>
        <p:spPr>
          <a:xfrm>
            <a:off x="1069848" y="2792472"/>
            <a:ext cx="4663440" cy="3586294"/>
          </a:xfrm>
        </p:spPr>
        <p:txBody>
          <a:bodyPr>
            <a:noAutofit/>
          </a:bodyPr>
          <a:lstStyle/>
          <a:p>
            <a:pPr marL="0" indent="0" algn="just">
              <a:buNone/>
            </a:pPr>
            <a:r>
              <a:rPr lang="it-IT" dirty="0">
                <a:latin typeface="Georgia Pro" panose="02040502050405020303" pitchFamily="18" charset="0"/>
              </a:rPr>
              <a:t>Il filtraggio lineare di un'immagine si ottiene attraverso un'operazione chiamata </a:t>
            </a:r>
            <a:r>
              <a:rPr lang="it-IT" b="1" dirty="0">
                <a:latin typeface="Georgia Pro" panose="02040502050405020303" pitchFamily="18" charset="0"/>
              </a:rPr>
              <a:t>convoluzione</a:t>
            </a:r>
            <a:r>
              <a:rPr lang="it-IT" dirty="0">
                <a:latin typeface="Georgia Pro" panose="02040502050405020303" pitchFamily="18" charset="0"/>
              </a:rPr>
              <a:t>. La convoluzione è una  </a:t>
            </a:r>
            <a:r>
              <a:rPr lang="it-IT" b="0" i="1" dirty="0" err="1">
                <a:solidFill>
                  <a:srgbClr val="000000"/>
                </a:solidFill>
                <a:effectLst/>
                <a:latin typeface="Times" pitchFamily="2" charset="0"/>
              </a:rPr>
              <a:t>neighborhood</a:t>
            </a:r>
            <a:r>
              <a:rPr lang="it-IT" b="0" i="1" dirty="0">
                <a:solidFill>
                  <a:srgbClr val="000000"/>
                </a:solidFill>
                <a:effectLst/>
                <a:latin typeface="Times" pitchFamily="2" charset="0"/>
              </a:rPr>
              <a:t> </a:t>
            </a:r>
            <a:r>
              <a:rPr lang="it-IT" b="0" i="1" dirty="0" err="1">
                <a:solidFill>
                  <a:srgbClr val="000000"/>
                </a:solidFill>
                <a:effectLst/>
                <a:latin typeface="Times" pitchFamily="2" charset="0"/>
              </a:rPr>
              <a:t>operation</a:t>
            </a:r>
            <a:r>
              <a:rPr lang="it-IT" b="0" i="1" dirty="0">
                <a:solidFill>
                  <a:srgbClr val="000000"/>
                </a:solidFill>
                <a:effectLst/>
                <a:latin typeface="Times" pitchFamily="2" charset="0"/>
              </a:rPr>
              <a:t> </a:t>
            </a:r>
            <a:r>
              <a:rPr lang="it-IT" dirty="0">
                <a:latin typeface="Georgia Pro" panose="02040502050405020303" pitchFamily="18" charset="0"/>
              </a:rPr>
              <a:t>in cui ogni pixel di output è la somma pesata dei pixel di input vicini.</a:t>
            </a:r>
            <a:endParaRPr lang="it-IT" i="1" dirty="0">
              <a:latin typeface="Georgia Pro" panose="02040502050405020303" pitchFamily="18" charset="0"/>
            </a:endParaRPr>
          </a:p>
        </p:txBody>
      </p:sp>
      <p:pic>
        <p:nvPicPr>
          <p:cNvPr id="2050" name="Picture 2">
            <a:extLst>
              <a:ext uri="{FF2B5EF4-FFF2-40B4-BE49-F238E27FC236}">
                <a16:creationId xmlns:a16="http://schemas.microsoft.com/office/drawing/2014/main" id="{5D774A7A-D27E-A952-CC71-160B58E1DD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1908" y="1738773"/>
            <a:ext cx="4300244" cy="3804062"/>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Segnaposto numero diapositiva 4">
            <a:extLst>
              <a:ext uri="{FF2B5EF4-FFF2-40B4-BE49-F238E27FC236}">
                <a16:creationId xmlns:a16="http://schemas.microsoft.com/office/drawing/2014/main" id="{638767D0-F893-3C7C-AC5D-B8EB7DF2AD74}"/>
              </a:ext>
            </a:extLst>
          </p:cNvPr>
          <p:cNvSpPr>
            <a:spLocks noGrp="1"/>
          </p:cNvSpPr>
          <p:nvPr>
            <p:ph type="sldNum" sz="quarter" idx="12"/>
          </p:nvPr>
        </p:nvSpPr>
        <p:spPr/>
        <p:txBody>
          <a:bodyPr/>
          <a:lstStyle/>
          <a:p>
            <a:fld id="{34B7E4EF-A1BD-40F4-AB7B-04F084DD991D}" type="slidenum">
              <a:rPr lang="en-US" smtClean="0"/>
              <a:t>20</a:t>
            </a:fld>
            <a:endParaRPr lang="en-US"/>
          </a:p>
        </p:txBody>
      </p:sp>
    </p:spTree>
    <p:extLst>
      <p:ext uri="{BB962C8B-B14F-4D97-AF65-F5344CB8AC3E}">
        <p14:creationId xmlns:p14="http://schemas.microsoft.com/office/powerpoint/2010/main" val="2140790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AD7C3-6A38-4736-9130-E9F3BFCD7C16}"/>
              </a:ext>
            </a:extLst>
          </p:cNvPr>
          <p:cNvSpPr>
            <a:spLocks noGrp="1"/>
          </p:cNvSpPr>
          <p:nvPr>
            <p:ph type="title"/>
          </p:nvPr>
        </p:nvSpPr>
        <p:spPr/>
        <p:txBody>
          <a:bodyPr/>
          <a:lstStyle/>
          <a:p>
            <a:r>
              <a:rPr lang="it-IT" dirty="0" err="1"/>
              <a:t>Mean</a:t>
            </a:r>
            <a:r>
              <a:rPr lang="it-IT" dirty="0"/>
              <a:t> Filters (1)</a:t>
            </a:r>
          </a:p>
        </p:txBody>
      </p:sp>
      <p:sp>
        <p:nvSpPr>
          <p:cNvPr id="3" name="Segnaposto contenuto 2">
            <a:extLst>
              <a:ext uri="{FF2B5EF4-FFF2-40B4-BE49-F238E27FC236}">
                <a16:creationId xmlns:a16="http://schemas.microsoft.com/office/drawing/2014/main" id="{EB142E0C-0F5F-4C56-B785-4CDCF47B029A}"/>
              </a:ext>
            </a:extLst>
          </p:cNvPr>
          <p:cNvSpPr>
            <a:spLocks noGrp="1"/>
          </p:cNvSpPr>
          <p:nvPr>
            <p:ph idx="1"/>
          </p:nvPr>
        </p:nvSpPr>
        <p:spPr>
          <a:xfrm>
            <a:off x="1066800" y="1907171"/>
            <a:ext cx="10058400" cy="4339883"/>
          </a:xfrm>
        </p:spPr>
        <p:txBody>
          <a:bodyPr>
            <a:noAutofit/>
          </a:bodyPr>
          <a:lstStyle/>
          <a:p>
            <a:pPr marL="0" indent="0" algn="just">
              <a:buNone/>
            </a:pPr>
            <a:r>
              <a:rPr lang="it-IT" sz="2400" b="1" dirty="0"/>
              <a:t>Filtro di media</a:t>
            </a:r>
            <a:r>
              <a:rPr lang="it-IT" sz="2400" dirty="0"/>
              <a:t>: questo filtro calcola la media dei valori dei pixel all'interno della finestra e assegna il valore risultante al pixel centrale. Viene utilizzato per sfocare un'immagine al fine di rimuovere il rumore.</a:t>
            </a:r>
          </a:p>
          <a:p>
            <a:pPr marL="0" indent="0" algn="just">
              <a:buNone/>
            </a:pPr>
            <a:br>
              <a:rPr lang="it-IT" dirty="0"/>
            </a:br>
            <a:endParaRPr lang="it-IT" dirty="0"/>
          </a:p>
          <a:p>
            <a:pPr marL="0" indent="0" algn="just">
              <a:buNone/>
            </a:pPr>
            <a:endParaRPr lang="it-IT" dirty="0"/>
          </a:p>
          <a:p>
            <a:pPr algn="just"/>
            <a:endParaRPr lang="it-IT" sz="1800" dirty="0"/>
          </a:p>
        </p:txBody>
      </p:sp>
      <p:pic>
        <p:nvPicPr>
          <p:cNvPr id="5" name="Picture 2" descr="Risultato immagini per opencv python LOGO">
            <a:extLst>
              <a:ext uri="{FF2B5EF4-FFF2-40B4-BE49-F238E27FC236}">
                <a16:creationId xmlns:a16="http://schemas.microsoft.com/office/drawing/2014/main" id="{9CE4A043-3F29-4546-86FE-5F5134B6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0449" y="709269"/>
            <a:ext cx="3810000" cy="1238250"/>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numero diapositiva 3">
            <a:extLst>
              <a:ext uri="{FF2B5EF4-FFF2-40B4-BE49-F238E27FC236}">
                <a16:creationId xmlns:a16="http://schemas.microsoft.com/office/drawing/2014/main" id="{7BF1FB9F-E677-2208-6D07-E642FA8F5C4B}"/>
              </a:ext>
            </a:extLst>
          </p:cNvPr>
          <p:cNvSpPr>
            <a:spLocks noGrp="1"/>
          </p:cNvSpPr>
          <p:nvPr>
            <p:ph type="sldNum" sz="quarter" idx="12"/>
          </p:nvPr>
        </p:nvSpPr>
        <p:spPr/>
        <p:txBody>
          <a:bodyPr/>
          <a:lstStyle/>
          <a:p>
            <a:fld id="{34B7E4EF-A1BD-40F4-AB7B-04F084DD991D}" type="slidenum">
              <a:rPr lang="en-US" smtClean="0"/>
              <a:t>21</a:t>
            </a:fld>
            <a:endParaRPr lang="en-US"/>
          </a:p>
        </p:txBody>
      </p:sp>
    </p:spTree>
    <p:extLst>
      <p:ext uri="{BB962C8B-B14F-4D97-AF65-F5344CB8AC3E}">
        <p14:creationId xmlns:p14="http://schemas.microsoft.com/office/powerpoint/2010/main" val="760522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6464C46D-C9C7-43C6-E2C0-2B49722C59CF}"/>
              </a:ext>
            </a:extLst>
          </p:cNvPr>
          <p:cNvSpPr>
            <a:spLocks noGrp="1"/>
          </p:cNvSpPr>
          <p:nvPr>
            <p:ph type="title"/>
          </p:nvPr>
        </p:nvSpPr>
        <p:spPr/>
        <p:txBody>
          <a:bodyPr/>
          <a:lstStyle/>
          <a:p>
            <a:pPr algn="ctr"/>
            <a:r>
              <a:rPr lang="it-IT" dirty="0"/>
              <a:t>Python</a:t>
            </a:r>
          </a:p>
        </p:txBody>
      </p:sp>
      <p:sp>
        <p:nvSpPr>
          <p:cNvPr id="3" name="Segnaposto contenuto 2">
            <a:extLst>
              <a:ext uri="{FF2B5EF4-FFF2-40B4-BE49-F238E27FC236}">
                <a16:creationId xmlns:a16="http://schemas.microsoft.com/office/drawing/2014/main" id="{FE8802A0-7041-C9A8-0452-42E47A640B9A}"/>
              </a:ext>
            </a:extLst>
          </p:cNvPr>
          <p:cNvSpPr>
            <a:spLocks noGrp="1"/>
          </p:cNvSpPr>
          <p:nvPr>
            <p:ph idx="1"/>
          </p:nvPr>
        </p:nvSpPr>
        <p:spPr>
          <a:xfrm>
            <a:off x="685800" y="341523"/>
            <a:ext cx="6858000" cy="6246563"/>
          </a:xfrm>
        </p:spPr>
        <p:txBody>
          <a:bodyPr>
            <a:normAutofit fontScale="92500" lnSpcReduction="10000"/>
          </a:bodyPr>
          <a:lstStyle/>
          <a:p>
            <a:pPr marL="0" indent="0">
              <a:buNone/>
            </a:pPr>
            <a:r>
              <a:rPr lang="it-IT" sz="1400" b="0" i="0" dirty="0">
                <a:solidFill>
                  <a:srgbClr val="00B050"/>
                </a:solidFill>
                <a:effectLst/>
              </a:rPr>
              <a:t>import</a:t>
            </a:r>
            <a:r>
              <a:rPr lang="it-IT" sz="1400" b="0" i="0" dirty="0">
                <a:effectLst/>
              </a:rPr>
              <a:t> </a:t>
            </a:r>
            <a:r>
              <a:rPr lang="it-IT" sz="1400" b="0" i="0" dirty="0" err="1">
                <a:solidFill>
                  <a:schemeClr val="accent4"/>
                </a:solidFill>
                <a:effectLst/>
              </a:rPr>
              <a:t>numpy</a:t>
            </a:r>
            <a:r>
              <a:rPr lang="it-IT" sz="1400" b="0" i="0" dirty="0">
                <a:effectLst/>
              </a:rPr>
              <a:t> </a:t>
            </a:r>
            <a:r>
              <a:rPr lang="it-IT" sz="1400" b="0" i="0" dirty="0" err="1">
                <a:effectLst/>
              </a:rPr>
              <a:t>as</a:t>
            </a:r>
            <a:r>
              <a:rPr lang="it-IT" sz="1400" b="0" i="0" dirty="0">
                <a:effectLst/>
              </a:rPr>
              <a:t> </a:t>
            </a:r>
            <a:r>
              <a:rPr lang="it-IT" sz="1400" b="0" i="0" dirty="0" err="1">
                <a:solidFill>
                  <a:schemeClr val="accent4"/>
                </a:solidFill>
                <a:effectLst/>
              </a:rPr>
              <a:t>np</a:t>
            </a:r>
            <a:r>
              <a:rPr lang="it-IT" sz="1400" b="0" i="0" dirty="0">
                <a:effectLst/>
              </a:rPr>
              <a:t> </a:t>
            </a:r>
          </a:p>
          <a:p>
            <a:pPr marL="0" indent="0">
              <a:buNone/>
            </a:pPr>
            <a:r>
              <a:rPr lang="it-IT" sz="1400" b="0" i="0" dirty="0">
                <a:solidFill>
                  <a:srgbClr val="00B050"/>
                </a:solidFill>
                <a:effectLst/>
              </a:rPr>
              <a:t>import </a:t>
            </a:r>
            <a:r>
              <a:rPr lang="it-IT" sz="1400" b="0" i="0" dirty="0">
                <a:solidFill>
                  <a:schemeClr val="accent4"/>
                </a:solidFill>
                <a:effectLst/>
              </a:rPr>
              <a:t>cv2</a:t>
            </a:r>
          </a:p>
          <a:p>
            <a:pPr marL="0" indent="0">
              <a:buNone/>
            </a:pPr>
            <a:r>
              <a:rPr lang="it-IT" sz="1400" b="0" i="0" dirty="0">
                <a:solidFill>
                  <a:srgbClr val="00B050"/>
                </a:solidFill>
                <a:effectLst/>
              </a:rPr>
              <a:t>from </a:t>
            </a:r>
            <a:r>
              <a:rPr lang="it-IT" sz="1400" b="0" i="0" dirty="0" err="1">
                <a:solidFill>
                  <a:schemeClr val="accent4"/>
                </a:solidFill>
                <a:effectLst/>
              </a:rPr>
              <a:t>matplotlib</a:t>
            </a:r>
            <a:r>
              <a:rPr lang="it-IT" sz="1400" b="0" i="0" dirty="0">
                <a:solidFill>
                  <a:srgbClr val="00B050"/>
                </a:solidFill>
                <a:effectLst/>
              </a:rPr>
              <a:t> import </a:t>
            </a:r>
            <a:r>
              <a:rPr lang="it-IT" sz="1400" b="0" i="0" dirty="0" err="1">
                <a:solidFill>
                  <a:schemeClr val="accent4"/>
                </a:solidFill>
                <a:effectLst/>
              </a:rPr>
              <a:t>pyplot</a:t>
            </a:r>
            <a:r>
              <a:rPr lang="it-IT" sz="1400" b="0" i="0" dirty="0">
                <a:solidFill>
                  <a:schemeClr val="accent4"/>
                </a:solidFill>
                <a:effectLst/>
              </a:rPr>
              <a:t> </a:t>
            </a:r>
            <a:r>
              <a:rPr lang="it-IT" sz="1400" b="0" i="0" dirty="0" err="1">
                <a:solidFill>
                  <a:srgbClr val="00B050"/>
                </a:solidFill>
                <a:effectLst/>
              </a:rPr>
              <a:t>as</a:t>
            </a:r>
            <a:r>
              <a:rPr lang="it-IT" sz="1400" b="0" i="0" dirty="0">
                <a:effectLst/>
              </a:rPr>
              <a:t> </a:t>
            </a:r>
            <a:r>
              <a:rPr lang="it-IT" sz="1400" b="0" i="0" dirty="0" err="1">
                <a:solidFill>
                  <a:schemeClr val="accent4"/>
                </a:solidFill>
                <a:effectLst/>
              </a:rPr>
              <a:t>plt</a:t>
            </a:r>
            <a:endParaRPr lang="it-IT" sz="1400" b="0" i="0" dirty="0">
              <a:solidFill>
                <a:schemeClr val="accent4"/>
              </a:solidFill>
              <a:effectLst/>
            </a:endParaRPr>
          </a:p>
          <a:p>
            <a:pPr marL="0" indent="0">
              <a:buNone/>
            </a:pPr>
            <a:r>
              <a:rPr lang="it-IT" sz="1400" b="0" i="0" dirty="0">
                <a:solidFill>
                  <a:srgbClr val="00B050"/>
                </a:solidFill>
                <a:effectLst/>
              </a:rPr>
              <a:t>from </a:t>
            </a:r>
            <a:r>
              <a:rPr lang="it-IT" sz="1400" b="0" i="0" dirty="0">
                <a:solidFill>
                  <a:schemeClr val="accent4"/>
                </a:solidFill>
                <a:effectLst/>
              </a:rPr>
              <a:t>PIL</a:t>
            </a:r>
            <a:r>
              <a:rPr lang="it-IT" sz="1400" b="0" i="0" dirty="0">
                <a:effectLst/>
              </a:rPr>
              <a:t> </a:t>
            </a:r>
            <a:r>
              <a:rPr lang="it-IT" sz="1400" b="0" i="0" dirty="0">
                <a:solidFill>
                  <a:srgbClr val="00B050"/>
                </a:solidFill>
                <a:effectLst/>
              </a:rPr>
              <a:t>import</a:t>
            </a:r>
            <a:r>
              <a:rPr lang="it-IT" sz="1400" b="0" i="0" dirty="0">
                <a:effectLst/>
              </a:rPr>
              <a:t> </a:t>
            </a:r>
            <a:r>
              <a:rPr lang="it-IT" sz="1400" b="0" i="0" dirty="0">
                <a:solidFill>
                  <a:schemeClr val="accent4"/>
                </a:solidFill>
                <a:effectLst/>
              </a:rPr>
              <a:t>Image, </a:t>
            </a:r>
            <a:r>
              <a:rPr lang="it-IT" sz="1400" b="0" i="0" dirty="0" err="1">
                <a:solidFill>
                  <a:schemeClr val="accent4"/>
                </a:solidFill>
                <a:effectLst/>
              </a:rPr>
              <a:t>ImageFilter</a:t>
            </a:r>
            <a:endParaRPr lang="it-IT" sz="1400" b="0" i="0" dirty="0">
              <a:solidFill>
                <a:schemeClr val="accent4"/>
              </a:solidFill>
              <a:effectLst/>
            </a:endParaRPr>
          </a:p>
          <a:p>
            <a:pPr marL="0" indent="0">
              <a:buNone/>
            </a:pPr>
            <a:r>
              <a:rPr lang="it-IT" sz="1400" b="0" i="0" dirty="0">
                <a:effectLst/>
              </a:rPr>
              <a:t>image = cv2.imread(‘</a:t>
            </a:r>
            <a:r>
              <a:rPr lang="it-IT" sz="1400" b="0" i="0" dirty="0" err="1">
                <a:effectLst/>
              </a:rPr>
              <a:t>img.JPG</a:t>
            </a:r>
            <a:r>
              <a:rPr lang="it-IT" sz="1400" b="0" i="0" dirty="0">
                <a:effectLst/>
              </a:rPr>
              <a:t>’) </a:t>
            </a:r>
          </a:p>
          <a:p>
            <a:pPr marL="0" indent="0">
              <a:buNone/>
            </a:pPr>
            <a:r>
              <a:rPr lang="it-IT" sz="1400" b="0" i="0" dirty="0">
                <a:effectLst/>
              </a:rPr>
              <a:t>image = cv2.cvtColor(image, cv2.COLOR_BGR2HSV) # </a:t>
            </a:r>
            <a:r>
              <a:rPr lang="it-IT" sz="1400" b="0" i="0" dirty="0" err="1">
                <a:effectLst/>
              </a:rPr>
              <a:t>convert</a:t>
            </a:r>
            <a:r>
              <a:rPr lang="it-IT" sz="1400" b="0" i="0" dirty="0">
                <a:effectLst/>
              </a:rPr>
              <a:t> to HSV</a:t>
            </a:r>
          </a:p>
          <a:p>
            <a:pPr marL="0" indent="0">
              <a:buNone/>
            </a:pPr>
            <a:r>
              <a:rPr lang="it-IT" sz="1400" b="0" i="0" dirty="0" err="1">
                <a:effectLst/>
              </a:rPr>
              <a:t>figure_size</a:t>
            </a:r>
            <a:r>
              <a:rPr lang="it-IT" sz="1400" b="0" i="0" dirty="0">
                <a:effectLst/>
              </a:rPr>
              <a:t> = 9 # the </a:t>
            </a:r>
            <a:r>
              <a:rPr lang="it-IT" sz="1400" b="0" i="0" dirty="0" err="1">
                <a:effectLst/>
              </a:rPr>
              <a:t>dimension</a:t>
            </a:r>
            <a:r>
              <a:rPr lang="it-IT" sz="1400" b="0" i="0" dirty="0">
                <a:effectLst/>
              </a:rPr>
              <a:t> of the x and y </a:t>
            </a:r>
            <a:r>
              <a:rPr lang="it-IT" sz="1400" b="0" i="0" dirty="0" err="1">
                <a:effectLst/>
              </a:rPr>
              <a:t>axis</a:t>
            </a:r>
            <a:r>
              <a:rPr lang="it-IT" sz="1400" b="0" i="0" dirty="0">
                <a:effectLst/>
              </a:rPr>
              <a:t> of the </a:t>
            </a:r>
            <a:r>
              <a:rPr lang="it-IT" sz="1400" b="0" i="0" dirty="0" err="1">
                <a:effectLst/>
              </a:rPr>
              <a:t>kernal</a:t>
            </a:r>
            <a:endParaRPr lang="it-IT" sz="1400" b="0" i="0" dirty="0">
              <a:effectLst/>
            </a:endParaRPr>
          </a:p>
          <a:p>
            <a:pPr marL="0" indent="0">
              <a:buNone/>
            </a:pPr>
            <a:r>
              <a:rPr lang="it-IT" sz="1400" b="0" i="0" dirty="0" err="1">
                <a:effectLst/>
              </a:rPr>
              <a:t>new_image</a:t>
            </a:r>
            <a:r>
              <a:rPr lang="it-IT" sz="1400" b="0" i="0" dirty="0">
                <a:effectLst/>
              </a:rPr>
              <a:t> = cv2.blur(image,(</a:t>
            </a:r>
            <a:r>
              <a:rPr lang="it-IT" sz="1400" b="0" i="0" dirty="0" err="1">
                <a:effectLst/>
              </a:rPr>
              <a:t>figure_size</a:t>
            </a:r>
            <a:r>
              <a:rPr lang="it-IT" sz="1400" b="0" i="0" dirty="0">
                <a:effectLst/>
              </a:rPr>
              <a:t>, </a:t>
            </a:r>
            <a:r>
              <a:rPr lang="it-IT" sz="1400" b="0" i="0" dirty="0" err="1">
                <a:effectLst/>
              </a:rPr>
              <a:t>figure_size</a:t>
            </a:r>
            <a:r>
              <a:rPr lang="it-IT" sz="1400" b="0" i="0" dirty="0">
                <a:effectLst/>
              </a:rPr>
              <a:t>))</a:t>
            </a:r>
          </a:p>
          <a:p>
            <a:pPr marL="0" indent="0">
              <a:buNone/>
            </a:pPr>
            <a:r>
              <a:rPr lang="it-IT" sz="1400" b="0" i="0" dirty="0" err="1">
                <a:effectLst/>
              </a:rPr>
              <a:t>plt.figure</a:t>
            </a:r>
            <a:r>
              <a:rPr lang="it-IT" sz="1400" b="0" i="0" dirty="0">
                <a:effectLst/>
              </a:rPr>
              <a:t>(</a:t>
            </a:r>
            <a:r>
              <a:rPr lang="it-IT" sz="1400" b="0" i="0" dirty="0" err="1">
                <a:effectLst/>
              </a:rPr>
              <a:t>figsize</a:t>
            </a:r>
            <a:r>
              <a:rPr lang="it-IT" sz="1400" b="0" i="0" dirty="0">
                <a:effectLst/>
              </a:rPr>
              <a:t>=(11,6))</a:t>
            </a:r>
          </a:p>
          <a:p>
            <a:pPr marL="0" indent="0">
              <a:buNone/>
            </a:pPr>
            <a:r>
              <a:rPr lang="it-IT" sz="1400" b="0" i="0" dirty="0" err="1">
                <a:effectLst/>
              </a:rPr>
              <a:t>plt.subplot</a:t>
            </a:r>
            <a:r>
              <a:rPr lang="it-IT" sz="1400" b="0" i="0" dirty="0">
                <a:effectLst/>
              </a:rPr>
              <a:t>(121)</a:t>
            </a:r>
          </a:p>
          <a:p>
            <a:pPr marL="0" indent="0">
              <a:buNone/>
            </a:pPr>
            <a:r>
              <a:rPr lang="it-IT" sz="1400" b="0" i="0" dirty="0" err="1">
                <a:effectLst/>
              </a:rPr>
              <a:t>plt.imshow</a:t>
            </a:r>
            <a:r>
              <a:rPr lang="it-IT" sz="1400" b="0" i="0" dirty="0">
                <a:effectLst/>
              </a:rPr>
              <a:t>(cv2.cvtColor(image, cv2.COLOR_HSV2RGB))</a:t>
            </a:r>
          </a:p>
          <a:p>
            <a:pPr marL="0" indent="0">
              <a:buNone/>
            </a:pPr>
            <a:r>
              <a:rPr lang="it-IT" sz="1400" b="0" i="0" dirty="0" err="1">
                <a:effectLst/>
              </a:rPr>
              <a:t>plt.title</a:t>
            </a:r>
            <a:r>
              <a:rPr lang="it-IT" sz="1400" b="0" i="0" dirty="0">
                <a:effectLst/>
              </a:rPr>
              <a:t>('</a:t>
            </a:r>
            <a:r>
              <a:rPr lang="it-IT" sz="1400" b="0" i="0" dirty="0" err="1">
                <a:effectLst/>
              </a:rPr>
              <a:t>Original</a:t>
            </a:r>
            <a:r>
              <a:rPr lang="it-IT" sz="1400" b="0" i="0" dirty="0">
                <a:effectLst/>
              </a:rPr>
              <a:t>’)</a:t>
            </a:r>
          </a:p>
          <a:p>
            <a:pPr marL="0" indent="0">
              <a:buNone/>
            </a:pPr>
            <a:r>
              <a:rPr lang="it-IT" sz="1400" b="0" i="0" dirty="0" err="1">
                <a:effectLst/>
              </a:rPr>
              <a:t>plt.xticks</a:t>
            </a:r>
            <a:r>
              <a:rPr lang="it-IT" sz="1400" b="0" i="0" dirty="0">
                <a:effectLst/>
              </a:rPr>
              <a:t>([]), </a:t>
            </a:r>
            <a:r>
              <a:rPr lang="it-IT" sz="1400" b="0" i="0" dirty="0" err="1">
                <a:effectLst/>
              </a:rPr>
              <a:t>plt.yticks</a:t>
            </a:r>
            <a:r>
              <a:rPr lang="it-IT" sz="1400" b="0" i="0" dirty="0">
                <a:effectLst/>
              </a:rPr>
              <a:t>([])</a:t>
            </a:r>
          </a:p>
          <a:p>
            <a:pPr marL="0" indent="0">
              <a:buNone/>
            </a:pPr>
            <a:r>
              <a:rPr lang="it-IT" sz="1400" b="0" i="0" dirty="0" err="1">
                <a:effectLst/>
              </a:rPr>
              <a:t>plt.subplot</a:t>
            </a:r>
            <a:r>
              <a:rPr lang="it-IT" sz="1400" b="0" i="0" dirty="0">
                <a:effectLst/>
              </a:rPr>
              <a:t>(122)</a:t>
            </a:r>
          </a:p>
          <a:p>
            <a:pPr marL="0" indent="0">
              <a:buNone/>
            </a:pPr>
            <a:r>
              <a:rPr lang="it-IT" sz="1400" b="0" i="0" dirty="0" err="1">
                <a:effectLst/>
              </a:rPr>
              <a:t>plt.imshow</a:t>
            </a:r>
            <a:r>
              <a:rPr lang="it-IT" sz="1400" b="0" i="0" dirty="0">
                <a:effectLst/>
              </a:rPr>
              <a:t>(cv2.cvtColor(</a:t>
            </a:r>
            <a:r>
              <a:rPr lang="it-IT" sz="1400" b="0" i="0" dirty="0" err="1">
                <a:effectLst/>
              </a:rPr>
              <a:t>new_image</a:t>
            </a:r>
            <a:r>
              <a:rPr lang="it-IT" sz="1400" b="0" i="0" dirty="0">
                <a:effectLst/>
              </a:rPr>
              <a:t>, cv2.COLOR_HSV2RGB)),</a:t>
            </a:r>
          </a:p>
          <a:p>
            <a:pPr marL="0" indent="0">
              <a:buNone/>
            </a:pPr>
            <a:r>
              <a:rPr lang="it-IT" sz="1400" b="0" i="0" dirty="0" err="1">
                <a:effectLst/>
              </a:rPr>
              <a:t>plt.title</a:t>
            </a:r>
            <a:r>
              <a:rPr lang="it-IT" sz="1400" b="0" i="0" dirty="0">
                <a:effectLst/>
              </a:rPr>
              <a:t>('</a:t>
            </a:r>
            <a:r>
              <a:rPr lang="it-IT" sz="1400" b="0" i="0" dirty="0" err="1">
                <a:effectLst/>
              </a:rPr>
              <a:t>Mean</a:t>
            </a:r>
            <a:r>
              <a:rPr lang="it-IT" sz="1400" b="0" i="0" dirty="0">
                <a:effectLst/>
              </a:rPr>
              <a:t> filter’)</a:t>
            </a:r>
          </a:p>
          <a:p>
            <a:pPr marL="0" indent="0">
              <a:buNone/>
            </a:pPr>
            <a:r>
              <a:rPr lang="it-IT" sz="1400" b="0" i="0" dirty="0" err="1">
                <a:effectLst/>
              </a:rPr>
              <a:t>plt.xticks</a:t>
            </a:r>
            <a:r>
              <a:rPr lang="it-IT" sz="1400" b="0" i="0" dirty="0">
                <a:effectLst/>
              </a:rPr>
              <a:t>([]), </a:t>
            </a:r>
            <a:r>
              <a:rPr lang="it-IT" sz="1400" b="0" i="0" dirty="0" err="1">
                <a:effectLst/>
              </a:rPr>
              <a:t>plt.yticks</a:t>
            </a:r>
            <a:r>
              <a:rPr lang="it-IT" sz="1400" b="0" i="0" dirty="0">
                <a:effectLst/>
              </a:rPr>
              <a:t>([])</a:t>
            </a:r>
          </a:p>
          <a:p>
            <a:pPr marL="0" indent="0">
              <a:buNone/>
            </a:pPr>
            <a:r>
              <a:rPr lang="it-IT" sz="1400" b="0" i="0" dirty="0" err="1">
                <a:effectLst/>
              </a:rPr>
              <a:t>plt.show</a:t>
            </a:r>
            <a:r>
              <a:rPr lang="it-IT" sz="1400" b="0" i="0" dirty="0">
                <a:effectLst/>
              </a:rPr>
              <a:t>()</a:t>
            </a:r>
            <a:endParaRPr lang="it-IT" sz="1400" dirty="0"/>
          </a:p>
        </p:txBody>
      </p:sp>
      <p:sp>
        <p:nvSpPr>
          <p:cNvPr id="5" name="Segnaposto testo 4">
            <a:extLst>
              <a:ext uri="{FF2B5EF4-FFF2-40B4-BE49-F238E27FC236}">
                <a16:creationId xmlns:a16="http://schemas.microsoft.com/office/drawing/2014/main" id="{3F85CFB5-62ED-0B26-0740-D5E18738A013}"/>
              </a:ext>
            </a:extLst>
          </p:cNvPr>
          <p:cNvSpPr>
            <a:spLocks noGrp="1"/>
          </p:cNvSpPr>
          <p:nvPr>
            <p:ph type="body" sz="half" idx="2"/>
          </p:nvPr>
        </p:nvSpPr>
        <p:spPr/>
        <p:txBody>
          <a:bodyPr>
            <a:normAutofit lnSpcReduction="10000"/>
          </a:bodyPr>
          <a:lstStyle/>
          <a:p>
            <a:r>
              <a:rPr lang="it-IT" dirty="0"/>
              <a:t>Quando si ha a che fare con immagini a colori è prima necessario convertire da RGB a HSV poiché le dimensioni di RGB sono dipendenti l'una dall'altra mentre le tre dimensioni in HSV sono indipendenti l'una dall'altra (questo ci permette di applicare filtri a ciascuna delle tre dimensioni separatamente.)</a:t>
            </a:r>
          </a:p>
          <a:p>
            <a:endParaRPr lang="it-IT" dirty="0"/>
          </a:p>
        </p:txBody>
      </p:sp>
      <p:sp>
        <p:nvSpPr>
          <p:cNvPr id="2" name="Segnaposto numero diapositiva 1">
            <a:extLst>
              <a:ext uri="{FF2B5EF4-FFF2-40B4-BE49-F238E27FC236}">
                <a16:creationId xmlns:a16="http://schemas.microsoft.com/office/drawing/2014/main" id="{79219A20-8D07-2B85-0376-AE2F6850FFA7}"/>
              </a:ext>
            </a:extLst>
          </p:cNvPr>
          <p:cNvSpPr>
            <a:spLocks noGrp="1"/>
          </p:cNvSpPr>
          <p:nvPr>
            <p:ph type="sldNum" sz="quarter" idx="12"/>
          </p:nvPr>
        </p:nvSpPr>
        <p:spPr/>
        <p:txBody>
          <a:bodyPr/>
          <a:lstStyle/>
          <a:p>
            <a:fld id="{34B7E4EF-A1BD-40F4-AB7B-04F084DD991D}" type="slidenum">
              <a:rPr lang="en-US" smtClean="0"/>
              <a:t>22</a:t>
            </a:fld>
            <a:endParaRPr lang="en-US"/>
          </a:p>
        </p:txBody>
      </p:sp>
    </p:spTree>
    <p:extLst>
      <p:ext uri="{BB962C8B-B14F-4D97-AF65-F5344CB8AC3E}">
        <p14:creationId xmlns:p14="http://schemas.microsoft.com/office/powerpoint/2010/main" val="828780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6464C46D-C9C7-43C6-E2C0-2B49722C59CF}"/>
              </a:ext>
            </a:extLst>
          </p:cNvPr>
          <p:cNvSpPr>
            <a:spLocks noGrp="1"/>
          </p:cNvSpPr>
          <p:nvPr>
            <p:ph type="title"/>
          </p:nvPr>
        </p:nvSpPr>
        <p:spPr/>
        <p:txBody>
          <a:bodyPr/>
          <a:lstStyle/>
          <a:p>
            <a:pPr algn="ctr"/>
            <a:r>
              <a:rPr lang="it-IT" dirty="0"/>
              <a:t>Attenzione!</a:t>
            </a:r>
          </a:p>
        </p:txBody>
      </p:sp>
      <p:sp>
        <p:nvSpPr>
          <p:cNvPr id="5" name="Segnaposto testo 4">
            <a:extLst>
              <a:ext uri="{FF2B5EF4-FFF2-40B4-BE49-F238E27FC236}">
                <a16:creationId xmlns:a16="http://schemas.microsoft.com/office/drawing/2014/main" id="{3F85CFB5-62ED-0B26-0740-D5E18738A013}"/>
              </a:ext>
            </a:extLst>
          </p:cNvPr>
          <p:cNvSpPr>
            <a:spLocks noGrp="1"/>
          </p:cNvSpPr>
          <p:nvPr>
            <p:ph type="body" sz="half" idx="2"/>
          </p:nvPr>
        </p:nvSpPr>
        <p:spPr/>
        <p:txBody>
          <a:bodyPr>
            <a:normAutofit/>
          </a:bodyPr>
          <a:lstStyle/>
          <a:p>
            <a:r>
              <a:rPr lang="it-IT" dirty="0"/>
              <a:t>Sulle immagini a colori possono andare a crearsi degli artefatti che prima non c’erano!</a:t>
            </a:r>
          </a:p>
          <a:p>
            <a:endParaRPr lang="it-IT" dirty="0"/>
          </a:p>
        </p:txBody>
      </p:sp>
      <p:pic>
        <p:nvPicPr>
          <p:cNvPr id="7" name="Immagine 6" descr="Immagine che contiene testo, interno, posare, parrucchino&#10;&#10;Descrizione generata automaticamente">
            <a:extLst>
              <a:ext uri="{FF2B5EF4-FFF2-40B4-BE49-F238E27FC236}">
                <a16:creationId xmlns:a16="http://schemas.microsoft.com/office/drawing/2014/main" id="{19C184C4-ED16-F7FB-5616-F79E091AD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97" y="1430352"/>
            <a:ext cx="7772400" cy="3936183"/>
          </a:xfrm>
          <a:prstGeom prst="rect">
            <a:avLst/>
          </a:prstGeom>
        </p:spPr>
      </p:pic>
      <p:sp>
        <p:nvSpPr>
          <p:cNvPr id="2" name="Segnaposto numero diapositiva 1">
            <a:extLst>
              <a:ext uri="{FF2B5EF4-FFF2-40B4-BE49-F238E27FC236}">
                <a16:creationId xmlns:a16="http://schemas.microsoft.com/office/drawing/2014/main" id="{C9DAF6A8-7CD0-89E3-29CA-03F3E2E8DEA6}"/>
              </a:ext>
            </a:extLst>
          </p:cNvPr>
          <p:cNvSpPr>
            <a:spLocks noGrp="1"/>
          </p:cNvSpPr>
          <p:nvPr>
            <p:ph type="sldNum" sz="quarter" idx="12"/>
          </p:nvPr>
        </p:nvSpPr>
        <p:spPr/>
        <p:txBody>
          <a:bodyPr/>
          <a:lstStyle/>
          <a:p>
            <a:fld id="{34B7E4EF-A1BD-40F4-AB7B-04F084DD991D}" type="slidenum">
              <a:rPr lang="en-US" smtClean="0"/>
              <a:t>23</a:t>
            </a:fld>
            <a:endParaRPr lang="en-US"/>
          </a:p>
        </p:txBody>
      </p:sp>
    </p:spTree>
    <p:extLst>
      <p:ext uri="{BB962C8B-B14F-4D97-AF65-F5344CB8AC3E}">
        <p14:creationId xmlns:p14="http://schemas.microsoft.com/office/powerpoint/2010/main" val="3029651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AD7C3-6A38-4736-9130-E9F3BFCD7C16}"/>
              </a:ext>
            </a:extLst>
          </p:cNvPr>
          <p:cNvSpPr>
            <a:spLocks noGrp="1"/>
          </p:cNvSpPr>
          <p:nvPr>
            <p:ph type="title"/>
          </p:nvPr>
        </p:nvSpPr>
        <p:spPr/>
        <p:txBody>
          <a:bodyPr/>
          <a:lstStyle/>
          <a:p>
            <a:r>
              <a:rPr lang="it-IT" dirty="0" err="1"/>
              <a:t>Gaussian</a:t>
            </a:r>
            <a:r>
              <a:rPr lang="it-IT" dirty="0"/>
              <a:t> Filter (1)</a:t>
            </a:r>
          </a:p>
        </p:txBody>
      </p:sp>
      <p:sp>
        <p:nvSpPr>
          <p:cNvPr id="3" name="Segnaposto contenuto 2">
            <a:extLst>
              <a:ext uri="{FF2B5EF4-FFF2-40B4-BE49-F238E27FC236}">
                <a16:creationId xmlns:a16="http://schemas.microsoft.com/office/drawing/2014/main" id="{EB142E0C-0F5F-4C56-B785-4CDCF47B029A}"/>
              </a:ext>
            </a:extLst>
          </p:cNvPr>
          <p:cNvSpPr>
            <a:spLocks noGrp="1"/>
          </p:cNvSpPr>
          <p:nvPr>
            <p:ph idx="1"/>
          </p:nvPr>
        </p:nvSpPr>
        <p:spPr>
          <a:xfrm>
            <a:off x="1066800" y="1907171"/>
            <a:ext cx="10058400" cy="4339883"/>
          </a:xfrm>
        </p:spPr>
        <p:txBody>
          <a:bodyPr>
            <a:noAutofit/>
          </a:bodyPr>
          <a:lstStyle/>
          <a:p>
            <a:pPr marL="0" indent="0" algn="just">
              <a:buNone/>
            </a:pPr>
            <a:r>
              <a:rPr lang="it-IT" sz="2400" b="1" dirty="0"/>
              <a:t>Filtro gaussiano: </a:t>
            </a:r>
            <a:r>
              <a:rPr lang="it-IT" sz="2400" dirty="0"/>
              <a:t>il filtro gaussiano è simile al filtro medio, tuttavia comporta una media ponderata dei pixel circostanti e ha un parametro sigma. Il kernel rappresenta un'approssimazione discreta di una distribuzione gaussiana. Sebbene il filtro gaussiano offuschi i bordi di un'immagine (come il filtro medio), svolge un lavoro migliore nel preservare i bordi rispetto a un filtro medio di dimensioni simili.</a:t>
            </a:r>
          </a:p>
          <a:p>
            <a:pPr marL="0" indent="0" algn="just">
              <a:buNone/>
            </a:pPr>
            <a:br>
              <a:rPr lang="it-IT" dirty="0"/>
            </a:br>
            <a:endParaRPr lang="it-IT" dirty="0"/>
          </a:p>
          <a:p>
            <a:pPr marL="0" indent="0" algn="just">
              <a:buNone/>
            </a:pPr>
            <a:endParaRPr lang="it-IT" dirty="0"/>
          </a:p>
          <a:p>
            <a:pPr algn="just"/>
            <a:endParaRPr lang="it-IT" sz="1800" dirty="0"/>
          </a:p>
        </p:txBody>
      </p:sp>
      <p:pic>
        <p:nvPicPr>
          <p:cNvPr id="5" name="Picture 2" descr="Risultato immagini per opencv python LOGO">
            <a:extLst>
              <a:ext uri="{FF2B5EF4-FFF2-40B4-BE49-F238E27FC236}">
                <a16:creationId xmlns:a16="http://schemas.microsoft.com/office/drawing/2014/main" id="{9CE4A043-3F29-4546-86FE-5F5134B6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0449" y="709269"/>
            <a:ext cx="3810000" cy="1238250"/>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numero diapositiva 3">
            <a:extLst>
              <a:ext uri="{FF2B5EF4-FFF2-40B4-BE49-F238E27FC236}">
                <a16:creationId xmlns:a16="http://schemas.microsoft.com/office/drawing/2014/main" id="{B92799EF-210B-2BCF-F3F2-F129386794FF}"/>
              </a:ext>
            </a:extLst>
          </p:cNvPr>
          <p:cNvSpPr>
            <a:spLocks noGrp="1"/>
          </p:cNvSpPr>
          <p:nvPr>
            <p:ph type="sldNum" sz="quarter" idx="12"/>
          </p:nvPr>
        </p:nvSpPr>
        <p:spPr/>
        <p:txBody>
          <a:bodyPr/>
          <a:lstStyle/>
          <a:p>
            <a:fld id="{34B7E4EF-A1BD-40F4-AB7B-04F084DD991D}" type="slidenum">
              <a:rPr lang="en-US" smtClean="0"/>
              <a:t>24</a:t>
            </a:fld>
            <a:endParaRPr lang="en-US"/>
          </a:p>
        </p:txBody>
      </p:sp>
    </p:spTree>
    <p:extLst>
      <p:ext uri="{BB962C8B-B14F-4D97-AF65-F5344CB8AC3E}">
        <p14:creationId xmlns:p14="http://schemas.microsoft.com/office/powerpoint/2010/main" val="2387076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6464C46D-C9C7-43C6-E2C0-2B49722C59CF}"/>
              </a:ext>
            </a:extLst>
          </p:cNvPr>
          <p:cNvSpPr>
            <a:spLocks noGrp="1"/>
          </p:cNvSpPr>
          <p:nvPr>
            <p:ph type="title"/>
          </p:nvPr>
        </p:nvSpPr>
        <p:spPr/>
        <p:txBody>
          <a:bodyPr/>
          <a:lstStyle/>
          <a:p>
            <a:pPr algn="ctr"/>
            <a:r>
              <a:rPr lang="it-IT" dirty="0"/>
              <a:t>Python</a:t>
            </a:r>
          </a:p>
        </p:txBody>
      </p:sp>
      <p:sp>
        <p:nvSpPr>
          <p:cNvPr id="3" name="Segnaposto contenuto 2">
            <a:extLst>
              <a:ext uri="{FF2B5EF4-FFF2-40B4-BE49-F238E27FC236}">
                <a16:creationId xmlns:a16="http://schemas.microsoft.com/office/drawing/2014/main" id="{FE8802A0-7041-C9A8-0452-42E47A640B9A}"/>
              </a:ext>
            </a:extLst>
          </p:cNvPr>
          <p:cNvSpPr>
            <a:spLocks noGrp="1"/>
          </p:cNvSpPr>
          <p:nvPr>
            <p:ph idx="1"/>
          </p:nvPr>
        </p:nvSpPr>
        <p:spPr>
          <a:xfrm>
            <a:off x="685800" y="358884"/>
            <a:ext cx="6858000" cy="6248400"/>
          </a:xfrm>
        </p:spPr>
        <p:txBody>
          <a:bodyPr>
            <a:normAutofit fontScale="70000" lnSpcReduction="20000"/>
          </a:bodyPr>
          <a:lstStyle/>
          <a:p>
            <a:pPr marL="0" indent="0">
              <a:buNone/>
            </a:pPr>
            <a:r>
              <a:rPr lang="it-IT" b="0" i="0" dirty="0">
                <a:solidFill>
                  <a:srgbClr val="00B050"/>
                </a:solidFill>
                <a:effectLst/>
              </a:rPr>
              <a:t>import</a:t>
            </a:r>
            <a:r>
              <a:rPr lang="it-IT" b="0" i="0" dirty="0">
                <a:effectLst/>
              </a:rPr>
              <a:t> </a:t>
            </a:r>
            <a:r>
              <a:rPr lang="it-IT" b="0" i="0" dirty="0" err="1">
                <a:solidFill>
                  <a:schemeClr val="accent4"/>
                </a:solidFill>
                <a:effectLst/>
              </a:rPr>
              <a:t>numpy</a:t>
            </a:r>
            <a:r>
              <a:rPr lang="it-IT" b="0" i="0" dirty="0">
                <a:effectLst/>
              </a:rPr>
              <a:t> </a:t>
            </a:r>
            <a:r>
              <a:rPr lang="it-IT" b="0" i="0" dirty="0" err="1">
                <a:effectLst/>
              </a:rPr>
              <a:t>as</a:t>
            </a:r>
            <a:r>
              <a:rPr lang="it-IT" b="0" i="0" dirty="0">
                <a:effectLst/>
              </a:rPr>
              <a:t> </a:t>
            </a:r>
            <a:r>
              <a:rPr lang="it-IT" b="0" i="0" dirty="0" err="1">
                <a:solidFill>
                  <a:schemeClr val="accent4"/>
                </a:solidFill>
                <a:effectLst/>
              </a:rPr>
              <a:t>np</a:t>
            </a:r>
            <a:r>
              <a:rPr lang="it-IT" b="0" i="0" dirty="0">
                <a:effectLst/>
              </a:rPr>
              <a:t> </a:t>
            </a:r>
          </a:p>
          <a:p>
            <a:pPr marL="0" indent="0">
              <a:buNone/>
            </a:pPr>
            <a:r>
              <a:rPr lang="it-IT" b="0" i="0" dirty="0">
                <a:solidFill>
                  <a:srgbClr val="00B050"/>
                </a:solidFill>
                <a:effectLst/>
              </a:rPr>
              <a:t>import </a:t>
            </a:r>
            <a:r>
              <a:rPr lang="it-IT" b="0" i="0" dirty="0">
                <a:solidFill>
                  <a:schemeClr val="accent4"/>
                </a:solidFill>
                <a:effectLst/>
              </a:rPr>
              <a:t>cv2</a:t>
            </a:r>
          </a:p>
          <a:p>
            <a:pPr marL="0" indent="0">
              <a:buNone/>
            </a:pPr>
            <a:r>
              <a:rPr lang="it-IT" b="0" i="0" dirty="0">
                <a:solidFill>
                  <a:srgbClr val="00B050"/>
                </a:solidFill>
                <a:effectLst/>
              </a:rPr>
              <a:t>from </a:t>
            </a:r>
            <a:r>
              <a:rPr lang="it-IT" b="0" i="0" dirty="0" err="1">
                <a:solidFill>
                  <a:schemeClr val="accent4"/>
                </a:solidFill>
                <a:effectLst/>
              </a:rPr>
              <a:t>matplotlib</a:t>
            </a:r>
            <a:r>
              <a:rPr lang="it-IT" b="0" i="0" dirty="0">
                <a:solidFill>
                  <a:srgbClr val="00B050"/>
                </a:solidFill>
                <a:effectLst/>
              </a:rPr>
              <a:t> import </a:t>
            </a:r>
            <a:r>
              <a:rPr lang="it-IT" b="0" i="0" dirty="0" err="1">
                <a:solidFill>
                  <a:schemeClr val="accent4"/>
                </a:solidFill>
                <a:effectLst/>
              </a:rPr>
              <a:t>pyplot</a:t>
            </a:r>
            <a:r>
              <a:rPr lang="it-IT" b="0" i="0" dirty="0">
                <a:solidFill>
                  <a:schemeClr val="accent4"/>
                </a:solidFill>
                <a:effectLst/>
              </a:rPr>
              <a:t> </a:t>
            </a:r>
            <a:r>
              <a:rPr lang="it-IT" b="0" i="0" dirty="0" err="1">
                <a:solidFill>
                  <a:srgbClr val="00B050"/>
                </a:solidFill>
                <a:effectLst/>
              </a:rPr>
              <a:t>as</a:t>
            </a:r>
            <a:r>
              <a:rPr lang="it-IT" b="0" i="0" dirty="0">
                <a:effectLst/>
              </a:rPr>
              <a:t> </a:t>
            </a:r>
            <a:r>
              <a:rPr lang="it-IT" b="0" i="0" dirty="0" err="1">
                <a:solidFill>
                  <a:schemeClr val="accent4"/>
                </a:solidFill>
                <a:effectLst/>
              </a:rPr>
              <a:t>plt</a:t>
            </a:r>
            <a:endParaRPr lang="it-IT" b="0" i="0" dirty="0">
              <a:solidFill>
                <a:schemeClr val="accent4"/>
              </a:solidFill>
              <a:effectLst/>
            </a:endParaRPr>
          </a:p>
          <a:p>
            <a:pPr marL="0" indent="0">
              <a:buNone/>
            </a:pPr>
            <a:r>
              <a:rPr lang="it-IT" b="0" i="0" dirty="0">
                <a:solidFill>
                  <a:srgbClr val="00B050"/>
                </a:solidFill>
                <a:effectLst/>
              </a:rPr>
              <a:t>from </a:t>
            </a:r>
            <a:r>
              <a:rPr lang="it-IT" b="0" i="0" dirty="0">
                <a:solidFill>
                  <a:schemeClr val="accent4"/>
                </a:solidFill>
                <a:effectLst/>
              </a:rPr>
              <a:t>PIL</a:t>
            </a:r>
            <a:r>
              <a:rPr lang="it-IT" b="0" i="0" dirty="0">
                <a:effectLst/>
              </a:rPr>
              <a:t> </a:t>
            </a:r>
            <a:r>
              <a:rPr lang="it-IT" b="0" i="0" dirty="0">
                <a:solidFill>
                  <a:srgbClr val="00B050"/>
                </a:solidFill>
                <a:effectLst/>
              </a:rPr>
              <a:t>import</a:t>
            </a:r>
            <a:r>
              <a:rPr lang="it-IT" b="0" i="0" dirty="0">
                <a:effectLst/>
              </a:rPr>
              <a:t> </a:t>
            </a:r>
            <a:r>
              <a:rPr lang="it-IT" b="0" i="0" dirty="0">
                <a:solidFill>
                  <a:schemeClr val="accent4"/>
                </a:solidFill>
                <a:effectLst/>
              </a:rPr>
              <a:t>Image, </a:t>
            </a:r>
            <a:r>
              <a:rPr lang="it-IT" b="0" i="0" dirty="0" err="1">
                <a:solidFill>
                  <a:schemeClr val="accent4"/>
                </a:solidFill>
                <a:effectLst/>
              </a:rPr>
              <a:t>ImageFilter</a:t>
            </a:r>
            <a:endParaRPr lang="it-IT" b="0" i="0" dirty="0">
              <a:solidFill>
                <a:schemeClr val="accent4"/>
              </a:solidFill>
              <a:effectLst/>
            </a:endParaRPr>
          </a:p>
          <a:p>
            <a:pPr marL="0" indent="0">
              <a:buNone/>
            </a:pPr>
            <a:r>
              <a:rPr lang="it-IT" b="0" i="0" dirty="0">
                <a:effectLst/>
              </a:rPr>
              <a:t>image = cv2.imread(‘</a:t>
            </a:r>
            <a:r>
              <a:rPr lang="it-IT" b="0" i="0" dirty="0" err="1">
                <a:effectLst/>
              </a:rPr>
              <a:t>img.JPG</a:t>
            </a:r>
            <a:r>
              <a:rPr lang="it-IT" b="0" i="0" dirty="0">
                <a:effectLst/>
              </a:rPr>
              <a:t>’) </a:t>
            </a:r>
          </a:p>
          <a:p>
            <a:pPr marL="0" indent="0">
              <a:buNone/>
            </a:pPr>
            <a:r>
              <a:rPr lang="it-IT" b="0" i="0" dirty="0">
                <a:effectLst/>
              </a:rPr>
              <a:t>image = cv2.cvtColor(image, cv2.COLOR_BGR2HSV) # </a:t>
            </a:r>
            <a:r>
              <a:rPr lang="it-IT" b="0" i="0" dirty="0" err="1">
                <a:effectLst/>
              </a:rPr>
              <a:t>convert</a:t>
            </a:r>
            <a:r>
              <a:rPr lang="it-IT" b="0" i="0" dirty="0">
                <a:effectLst/>
              </a:rPr>
              <a:t> to HSV</a:t>
            </a:r>
          </a:p>
          <a:p>
            <a:pPr marL="0" indent="0">
              <a:buNone/>
            </a:pPr>
            <a:r>
              <a:rPr lang="it-IT" b="0" i="0" dirty="0" err="1">
                <a:effectLst/>
              </a:rPr>
              <a:t>figure_size</a:t>
            </a:r>
            <a:r>
              <a:rPr lang="it-IT" b="0" i="0" dirty="0">
                <a:effectLst/>
              </a:rPr>
              <a:t> = 9 # the </a:t>
            </a:r>
            <a:r>
              <a:rPr lang="it-IT" b="0" i="0" dirty="0" err="1">
                <a:effectLst/>
              </a:rPr>
              <a:t>dimension</a:t>
            </a:r>
            <a:r>
              <a:rPr lang="it-IT" b="0" i="0" dirty="0">
                <a:effectLst/>
              </a:rPr>
              <a:t> of the x and y </a:t>
            </a:r>
            <a:r>
              <a:rPr lang="it-IT" b="0" i="0" dirty="0" err="1">
                <a:effectLst/>
              </a:rPr>
              <a:t>axis</a:t>
            </a:r>
            <a:r>
              <a:rPr lang="it-IT" b="0" i="0" dirty="0">
                <a:effectLst/>
              </a:rPr>
              <a:t> of the </a:t>
            </a:r>
            <a:r>
              <a:rPr lang="it-IT" b="0" i="0" dirty="0" err="1">
                <a:effectLst/>
              </a:rPr>
              <a:t>kernal</a:t>
            </a:r>
            <a:r>
              <a:rPr lang="it-IT" b="0" i="0" dirty="0">
                <a:effectLst/>
              </a:rPr>
              <a:t>.</a:t>
            </a:r>
          </a:p>
          <a:p>
            <a:pPr marL="0" indent="0">
              <a:buNone/>
            </a:pPr>
            <a:r>
              <a:rPr lang="it-IT" b="0" i="0" u="none" strike="noStrike" dirty="0" err="1">
                <a:solidFill>
                  <a:srgbClr val="292929"/>
                </a:solidFill>
                <a:effectLst/>
              </a:rPr>
              <a:t>new_image</a:t>
            </a:r>
            <a:r>
              <a:rPr lang="it-IT" b="0" i="0" u="none" strike="noStrike" dirty="0">
                <a:solidFill>
                  <a:srgbClr val="292929"/>
                </a:solidFill>
                <a:effectLst/>
              </a:rPr>
              <a:t> = cv2.GaussianBlur(image, (</a:t>
            </a:r>
            <a:r>
              <a:rPr lang="it-IT" b="0" i="0" u="none" strike="noStrike" dirty="0" err="1">
                <a:solidFill>
                  <a:srgbClr val="292929"/>
                </a:solidFill>
                <a:effectLst/>
              </a:rPr>
              <a:t>figure_size</a:t>
            </a:r>
            <a:r>
              <a:rPr lang="it-IT" b="0" i="0" u="none" strike="noStrike" dirty="0">
                <a:solidFill>
                  <a:srgbClr val="292929"/>
                </a:solidFill>
                <a:effectLst/>
              </a:rPr>
              <a:t>, </a:t>
            </a:r>
            <a:r>
              <a:rPr lang="it-IT" b="0" i="0" u="none" strike="noStrike" dirty="0" err="1">
                <a:solidFill>
                  <a:srgbClr val="292929"/>
                </a:solidFill>
                <a:effectLst/>
              </a:rPr>
              <a:t>figure_size</a:t>
            </a:r>
            <a:r>
              <a:rPr lang="it-IT" b="0" i="0" u="none" strike="noStrike" dirty="0">
                <a:solidFill>
                  <a:srgbClr val="292929"/>
                </a:solidFill>
                <a:effectLst/>
              </a:rPr>
              <a:t>),0)</a:t>
            </a:r>
          </a:p>
          <a:p>
            <a:pPr marL="0" indent="0">
              <a:buNone/>
            </a:pPr>
            <a:r>
              <a:rPr lang="it-IT" b="0" i="0" dirty="0" err="1">
                <a:effectLst/>
              </a:rPr>
              <a:t>plt.figure</a:t>
            </a:r>
            <a:r>
              <a:rPr lang="it-IT" b="0" i="0" dirty="0">
                <a:effectLst/>
              </a:rPr>
              <a:t>(</a:t>
            </a:r>
            <a:r>
              <a:rPr lang="it-IT" b="0" i="0" dirty="0" err="1">
                <a:effectLst/>
              </a:rPr>
              <a:t>figsize</a:t>
            </a:r>
            <a:r>
              <a:rPr lang="it-IT" b="0" i="0" dirty="0">
                <a:effectLst/>
              </a:rPr>
              <a:t>=(11,6))</a:t>
            </a:r>
          </a:p>
          <a:p>
            <a:pPr marL="0" indent="0">
              <a:buNone/>
            </a:pPr>
            <a:r>
              <a:rPr lang="it-IT" b="0" i="0" dirty="0" err="1">
                <a:effectLst/>
              </a:rPr>
              <a:t>plt.subplot</a:t>
            </a:r>
            <a:r>
              <a:rPr lang="it-IT" b="0" i="0" dirty="0">
                <a:effectLst/>
              </a:rPr>
              <a:t>(121)</a:t>
            </a:r>
          </a:p>
          <a:p>
            <a:pPr marL="0" indent="0">
              <a:buNone/>
            </a:pPr>
            <a:r>
              <a:rPr lang="it-IT" b="0" i="0" dirty="0" err="1">
                <a:effectLst/>
              </a:rPr>
              <a:t>plt.imshow</a:t>
            </a:r>
            <a:r>
              <a:rPr lang="it-IT" b="0" i="0" dirty="0">
                <a:effectLst/>
              </a:rPr>
              <a:t>(cv2.cvtColor(image, cv2.COLOR_HSV2RGB))</a:t>
            </a:r>
          </a:p>
          <a:p>
            <a:pPr marL="0" indent="0">
              <a:buNone/>
            </a:pPr>
            <a:r>
              <a:rPr lang="it-IT" b="0" i="0" dirty="0" err="1">
                <a:effectLst/>
              </a:rPr>
              <a:t>plt.title</a:t>
            </a:r>
            <a:r>
              <a:rPr lang="it-IT" b="0" i="0" dirty="0">
                <a:effectLst/>
              </a:rPr>
              <a:t>('</a:t>
            </a:r>
            <a:r>
              <a:rPr lang="it-IT" b="0" i="0" dirty="0" err="1">
                <a:effectLst/>
              </a:rPr>
              <a:t>Original</a:t>
            </a:r>
            <a:r>
              <a:rPr lang="it-IT" b="0" i="0" dirty="0">
                <a:effectLst/>
              </a:rPr>
              <a:t>’)</a:t>
            </a:r>
          </a:p>
          <a:p>
            <a:pPr marL="0" indent="0">
              <a:buNone/>
            </a:pPr>
            <a:r>
              <a:rPr lang="it-IT" b="0" i="0" dirty="0" err="1">
                <a:effectLst/>
              </a:rPr>
              <a:t>plt.xticks</a:t>
            </a:r>
            <a:r>
              <a:rPr lang="it-IT" b="0" i="0" dirty="0">
                <a:effectLst/>
              </a:rPr>
              <a:t>([])</a:t>
            </a:r>
          </a:p>
          <a:p>
            <a:pPr marL="0" indent="0">
              <a:buNone/>
            </a:pPr>
            <a:r>
              <a:rPr lang="it-IT" b="0" i="0" dirty="0" err="1">
                <a:effectLst/>
              </a:rPr>
              <a:t>plt.yticks</a:t>
            </a:r>
            <a:r>
              <a:rPr lang="it-IT" b="0" i="0" dirty="0">
                <a:effectLst/>
              </a:rPr>
              <a:t>([])</a:t>
            </a:r>
          </a:p>
          <a:p>
            <a:pPr marL="0" indent="0">
              <a:buNone/>
            </a:pPr>
            <a:r>
              <a:rPr lang="it-IT" b="0" i="0" dirty="0" err="1">
                <a:effectLst/>
              </a:rPr>
              <a:t>plt.subplot</a:t>
            </a:r>
            <a:r>
              <a:rPr lang="it-IT" b="0" i="0" dirty="0">
                <a:effectLst/>
              </a:rPr>
              <a:t>(122)</a:t>
            </a:r>
          </a:p>
          <a:p>
            <a:pPr marL="0" indent="0">
              <a:buNone/>
            </a:pPr>
            <a:r>
              <a:rPr lang="it-IT" b="0" i="0" dirty="0">
                <a:effectLst/>
              </a:rPr>
              <a:t> </a:t>
            </a:r>
            <a:r>
              <a:rPr lang="it-IT" b="0" i="0" dirty="0" err="1">
                <a:effectLst/>
              </a:rPr>
              <a:t>plt.imshow</a:t>
            </a:r>
            <a:r>
              <a:rPr lang="it-IT" b="0" i="0" dirty="0">
                <a:effectLst/>
              </a:rPr>
              <a:t>(cv2.cvtColor(</a:t>
            </a:r>
            <a:r>
              <a:rPr lang="it-IT" b="0" i="0" dirty="0" err="1">
                <a:effectLst/>
              </a:rPr>
              <a:t>new_image</a:t>
            </a:r>
            <a:r>
              <a:rPr lang="it-IT" b="0" i="0" dirty="0">
                <a:effectLst/>
              </a:rPr>
              <a:t>, cv2.COLOR_HSV2RGB))</a:t>
            </a:r>
          </a:p>
          <a:p>
            <a:pPr marL="0" indent="0">
              <a:buNone/>
            </a:pPr>
            <a:r>
              <a:rPr lang="it-IT" b="0" i="0" dirty="0" err="1">
                <a:effectLst/>
              </a:rPr>
              <a:t>plt.title</a:t>
            </a:r>
            <a:r>
              <a:rPr lang="it-IT" b="0" i="0" dirty="0">
                <a:effectLst/>
              </a:rPr>
              <a:t>(‘</a:t>
            </a:r>
            <a:r>
              <a:rPr lang="it-IT" b="0" i="0" dirty="0" err="1">
                <a:effectLst/>
              </a:rPr>
              <a:t>Gaussian</a:t>
            </a:r>
            <a:r>
              <a:rPr lang="it-IT" b="0" i="0" dirty="0">
                <a:effectLst/>
              </a:rPr>
              <a:t> filter’)</a:t>
            </a:r>
          </a:p>
          <a:p>
            <a:pPr marL="0" indent="0">
              <a:buNone/>
            </a:pPr>
            <a:r>
              <a:rPr lang="it-IT" b="0" i="0" dirty="0" err="1">
                <a:effectLst/>
              </a:rPr>
              <a:t>plt.xticks</a:t>
            </a:r>
            <a:r>
              <a:rPr lang="it-IT" b="0" i="0" dirty="0">
                <a:effectLst/>
              </a:rPr>
              <a:t>([])</a:t>
            </a:r>
          </a:p>
          <a:p>
            <a:pPr marL="0" indent="0">
              <a:buNone/>
            </a:pPr>
            <a:r>
              <a:rPr lang="it-IT" b="0" i="0" dirty="0">
                <a:effectLst/>
              </a:rPr>
              <a:t> </a:t>
            </a:r>
            <a:r>
              <a:rPr lang="it-IT" b="0" i="0" dirty="0" err="1">
                <a:effectLst/>
              </a:rPr>
              <a:t>plt.yticks</a:t>
            </a:r>
            <a:r>
              <a:rPr lang="it-IT" b="0" i="0" dirty="0">
                <a:effectLst/>
              </a:rPr>
              <a:t>([])</a:t>
            </a:r>
          </a:p>
          <a:p>
            <a:pPr marL="0" indent="0">
              <a:buNone/>
            </a:pPr>
            <a:r>
              <a:rPr lang="it-IT" b="0" i="0" dirty="0" err="1">
                <a:effectLst/>
              </a:rPr>
              <a:t>plt.show</a:t>
            </a:r>
            <a:r>
              <a:rPr lang="it-IT" b="0" i="0" dirty="0">
                <a:effectLst/>
              </a:rPr>
              <a:t>()</a:t>
            </a:r>
            <a:endParaRPr lang="it-IT" dirty="0"/>
          </a:p>
        </p:txBody>
      </p:sp>
      <p:sp>
        <p:nvSpPr>
          <p:cNvPr id="5" name="Segnaposto testo 4">
            <a:extLst>
              <a:ext uri="{FF2B5EF4-FFF2-40B4-BE49-F238E27FC236}">
                <a16:creationId xmlns:a16="http://schemas.microsoft.com/office/drawing/2014/main" id="{3F85CFB5-62ED-0B26-0740-D5E18738A013}"/>
              </a:ext>
            </a:extLst>
          </p:cNvPr>
          <p:cNvSpPr>
            <a:spLocks noGrp="1"/>
          </p:cNvSpPr>
          <p:nvPr>
            <p:ph type="body" sz="half" idx="2"/>
          </p:nvPr>
        </p:nvSpPr>
        <p:spPr/>
        <p:txBody>
          <a:bodyPr>
            <a:normAutofit fontScale="92500" lnSpcReduction="20000"/>
          </a:bodyPr>
          <a:lstStyle/>
          <a:p>
            <a:r>
              <a:rPr lang="it-IT" dirty="0"/>
              <a:t>La funzione "</a:t>
            </a:r>
            <a:r>
              <a:rPr lang="it-IT" dirty="0" err="1"/>
              <a:t>GaussianBlur</a:t>
            </a:r>
            <a:r>
              <a:rPr lang="it-IT" dirty="0"/>
              <a:t>" del pacchetto Open-CV può essere utilizzata per implementare un filtro gaussiano. La funzione consente di specificare la forma del kernel. È inoltre possibile specificare separatamente la deviazione standard per le direzioni x e y. Se viene specificato un solo valore sigma, viene considerato il valore sigma per entrambe le direzioni x e y.</a:t>
            </a:r>
          </a:p>
        </p:txBody>
      </p:sp>
      <p:sp>
        <p:nvSpPr>
          <p:cNvPr id="2" name="Segnaposto numero diapositiva 1">
            <a:extLst>
              <a:ext uri="{FF2B5EF4-FFF2-40B4-BE49-F238E27FC236}">
                <a16:creationId xmlns:a16="http://schemas.microsoft.com/office/drawing/2014/main" id="{AF554149-8B78-D6FD-CDFD-1DBEDD731F51}"/>
              </a:ext>
            </a:extLst>
          </p:cNvPr>
          <p:cNvSpPr>
            <a:spLocks noGrp="1"/>
          </p:cNvSpPr>
          <p:nvPr>
            <p:ph type="sldNum" sz="quarter" idx="12"/>
          </p:nvPr>
        </p:nvSpPr>
        <p:spPr/>
        <p:txBody>
          <a:bodyPr/>
          <a:lstStyle/>
          <a:p>
            <a:fld id="{34B7E4EF-A1BD-40F4-AB7B-04F084DD991D}" type="slidenum">
              <a:rPr lang="en-US" smtClean="0"/>
              <a:t>25</a:t>
            </a:fld>
            <a:endParaRPr lang="en-US"/>
          </a:p>
        </p:txBody>
      </p:sp>
    </p:spTree>
    <p:extLst>
      <p:ext uri="{BB962C8B-B14F-4D97-AF65-F5344CB8AC3E}">
        <p14:creationId xmlns:p14="http://schemas.microsoft.com/office/powerpoint/2010/main" val="983577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C6FED4-7A52-3CFE-8668-1430A1C4CD3E}"/>
              </a:ext>
            </a:extLst>
          </p:cNvPr>
          <p:cNvSpPr>
            <a:spLocks noGrp="1"/>
          </p:cNvSpPr>
          <p:nvPr>
            <p:ph type="title"/>
          </p:nvPr>
        </p:nvSpPr>
        <p:spPr>
          <a:xfrm>
            <a:off x="8303964" y="2473837"/>
            <a:ext cx="3572219" cy="1645920"/>
          </a:xfrm>
        </p:spPr>
        <p:txBody>
          <a:bodyPr>
            <a:normAutofit fontScale="90000"/>
          </a:bodyPr>
          <a:lstStyle/>
          <a:p>
            <a:r>
              <a:rPr lang="it-IT" dirty="0"/>
              <a:t>Filtro Media </a:t>
            </a:r>
            <a:br>
              <a:rPr lang="it-IT" dirty="0"/>
            </a:br>
            <a:r>
              <a:rPr lang="it-IT" dirty="0"/>
              <a:t>vs</a:t>
            </a:r>
            <a:br>
              <a:rPr lang="it-IT" dirty="0"/>
            </a:br>
            <a:r>
              <a:rPr lang="it-IT" dirty="0"/>
              <a:t>Filtro Gaussiano</a:t>
            </a:r>
          </a:p>
        </p:txBody>
      </p:sp>
      <p:sp>
        <p:nvSpPr>
          <p:cNvPr id="3" name="Segnaposto contenuto 2">
            <a:extLst>
              <a:ext uri="{FF2B5EF4-FFF2-40B4-BE49-F238E27FC236}">
                <a16:creationId xmlns:a16="http://schemas.microsoft.com/office/drawing/2014/main" id="{51946A8D-0CC2-1A6D-4465-6F7777C75A2A}"/>
              </a:ext>
            </a:extLst>
          </p:cNvPr>
          <p:cNvSpPr>
            <a:spLocks noGrp="1"/>
          </p:cNvSpPr>
          <p:nvPr>
            <p:ph idx="1"/>
          </p:nvPr>
        </p:nvSpPr>
        <p:spPr/>
        <p:txBody>
          <a:bodyPr numCol="1">
            <a:normAutofit fontScale="92500"/>
          </a:bodyPr>
          <a:lstStyle/>
          <a:p>
            <a:pPr marL="0" indent="0" algn="ctr">
              <a:buNone/>
            </a:pPr>
            <a:endParaRPr lang="it-IT" b="0" i="0" dirty="0">
              <a:effectLst/>
            </a:endParaRPr>
          </a:p>
          <a:p>
            <a:pPr marL="0" indent="0" algn="ctr">
              <a:buNone/>
            </a:pPr>
            <a:endParaRPr lang="it-IT" dirty="0"/>
          </a:p>
          <a:p>
            <a:pPr marL="0" indent="0" algn="ctr">
              <a:buNone/>
            </a:pPr>
            <a:endParaRPr lang="it-IT" b="0" i="0" dirty="0">
              <a:effectLst/>
            </a:endParaRPr>
          </a:p>
          <a:p>
            <a:pPr marL="0" indent="0" algn="ctr">
              <a:buNone/>
            </a:pPr>
            <a:endParaRPr lang="it-IT" dirty="0"/>
          </a:p>
          <a:p>
            <a:pPr marL="0" indent="0" algn="ctr">
              <a:buNone/>
            </a:pPr>
            <a:endParaRPr lang="it-IT" b="0" i="0" dirty="0">
              <a:effectLst/>
            </a:endParaRPr>
          </a:p>
          <a:p>
            <a:pPr marL="0" indent="0" algn="ctr">
              <a:buNone/>
            </a:pPr>
            <a:r>
              <a:rPr lang="it-IT" b="0" i="0" dirty="0">
                <a:effectLst/>
              </a:rPr>
              <a:t>In sintesi, il filtro media è più semplice e </a:t>
            </a:r>
            <a:r>
              <a:rPr lang="it-IT" b="0" i="0" dirty="0" err="1">
                <a:effectLst/>
              </a:rPr>
              <a:t>computazionalmente</a:t>
            </a:r>
            <a:r>
              <a:rPr lang="it-IT" b="0" i="0" dirty="0">
                <a:effectLst/>
              </a:rPr>
              <a:t> più veloce, ma tende a eliminare anche i dettagli fini dell'immagine. Il filtro gaussiano, invece, è più complesso e lento, ma è in grado di conservare meglio i dettagli e i bordi dell'immagine.</a:t>
            </a:r>
          </a:p>
          <a:p>
            <a:pPr marL="0" indent="0" algn="ctr">
              <a:buNone/>
            </a:pPr>
            <a:endParaRPr lang="it-IT" dirty="0"/>
          </a:p>
          <a:p>
            <a:pPr marL="0" indent="0" algn="ctr">
              <a:buNone/>
            </a:pPr>
            <a:r>
              <a:rPr lang="it-IT" dirty="0"/>
              <a:t>Se non sei sicuro di quale filtro utilizzare per il livellamento, è probabile che </a:t>
            </a:r>
            <a:r>
              <a:rPr lang="it-IT" dirty="0" err="1"/>
              <a:t>Gaussian</a:t>
            </a:r>
            <a:r>
              <a:rPr lang="it-IT" dirty="0"/>
              <a:t> sia una scelta più sicura di media, in particolare se il filtro </a:t>
            </a:r>
            <a:r>
              <a:rPr lang="it-IT"/>
              <a:t>è grande.</a:t>
            </a:r>
            <a:endParaRPr lang="it-IT" dirty="0"/>
          </a:p>
        </p:txBody>
      </p:sp>
      <p:sp>
        <p:nvSpPr>
          <p:cNvPr id="4" name="Segnaposto numero diapositiva 3">
            <a:extLst>
              <a:ext uri="{FF2B5EF4-FFF2-40B4-BE49-F238E27FC236}">
                <a16:creationId xmlns:a16="http://schemas.microsoft.com/office/drawing/2014/main" id="{F7B6866F-4EFA-712F-20FB-2C48AA79709F}"/>
              </a:ext>
            </a:extLst>
          </p:cNvPr>
          <p:cNvSpPr>
            <a:spLocks noGrp="1"/>
          </p:cNvSpPr>
          <p:nvPr>
            <p:ph type="sldNum" sz="quarter" idx="12"/>
          </p:nvPr>
        </p:nvSpPr>
        <p:spPr/>
        <p:txBody>
          <a:bodyPr/>
          <a:lstStyle/>
          <a:p>
            <a:fld id="{34B7E4EF-A1BD-40F4-AB7B-04F084DD991D}" type="slidenum">
              <a:rPr lang="en-US" smtClean="0"/>
              <a:t>26</a:t>
            </a:fld>
            <a:endParaRPr lang="en-US"/>
          </a:p>
        </p:txBody>
      </p:sp>
    </p:spTree>
    <p:extLst>
      <p:ext uri="{BB962C8B-B14F-4D97-AF65-F5344CB8AC3E}">
        <p14:creationId xmlns:p14="http://schemas.microsoft.com/office/powerpoint/2010/main" val="3854876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AD7C3-6A38-4736-9130-E9F3BFCD7C16}"/>
              </a:ext>
            </a:extLst>
          </p:cNvPr>
          <p:cNvSpPr>
            <a:spLocks noGrp="1"/>
          </p:cNvSpPr>
          <p:nvPr>
            <p:ph type="title"/>
          </p:nvPr>
        </p:nvSpPr>
        <p:spPr/>
        <p:txBody>
          <a:bodyPr/>
          <a:lstStyle/>
          <a:p>
            <a:r>
              <a:rPr lang="it-IT" dirty="0"/>
              <a:t>Filtri Locali</a:t>
            </a:r>
          </a:p>
        </p:txBody>
      </p:sp>
      <p:sp>
        <p:nvSpPr>
          <p:cNvPr id="4" name="Segnaposto testo 3">
            <a:extLst>
              <a:ext uri="{FF2B5EF4-FFF2-40B4-BE49-F238E27FC236}">
                <a16:creationId xmlns:a16="http://schemas.microsoft.com/office/drawing/2014/main" id="{CE8EE24A-746E-058D-849A-CD029E688285}"/>
              </a:ext>
            </a:extLst>
          </p:cNvPr>
          <p:cNvSpPr>
            <a:spLocks noGrp="1"/>
          </p:cNvSpPr>
          <p:nvPr>
            <p:ph type="body" idx="1"/>
          </p:nvPr>
        </p:nvSpPr>
        <p:spPr/>
        <p:txBody>
          <a:bodyPr/>
          <a:lstStyle/>
          <a:p>
            <a:r>
              <a:rPr lang="it-IT" dirty="0"/>
              <a:t>Non-Lineari</a:t>
            </a:r>
          </a:p>
        </p:txBody>
      </p:sp>
      <p:sp>
        <p:nvSpPr>
          <p:cNvPr id="3" name="Segnaposto contenuto 2">
            <a:extLst>
              <a:ext uri="{FF2B5EF4-FFF2-40B4-BE49-F238E27FC236}">
                <a16:creationId xmlns:a16="http://schemas.microsoft.com/office/drawing/2014/main" id="{EB142E0C-0F5F-4C56-B785-4CDCF47B029A}"/>
              </a:ext>
            </a:extLst>
          </p:cNvPr>
          <p:cNvSpPr>
            <a:spLocks noGrp="1"/>
          </p:cNvSpPr>
          <p:nvPr>
            <p:ph sz="half" idx="2"/>
          </p:nvPr>
        </p:nvSpPr>
        <p:spPr>
          <a:xfrm>
            <a:off x="1069848" y="2792472"/>
            <a:ext cx="5308918" cy="3586294"/>
          </a:xfrm>
        </p:spPr>
        <p:txBody>
          <a:bodyPr>
            <a:noAutofit/>
          </a:bodyPr>
          <a:lstStyle/>
          <a:p>
            <a:pPr marL="0" indent="0" algn="just">
              <a:buNone/>
            </a:pPr>
            <a:r>
              <a:rPr lang="it-IT" dirty="0">
                <a:latin typeface="Georgia Pro" panose="02040502050405020303" pitchFamily="18" charset="0"/>
              </a:rPr>
              <a:t>I filtri non lineari non vengono impiegati nell'elaborazione delle immagini con la stessa frequenza dei filtri lineari, perché </a:t>
            </a:r>
            <a:r>
              <a:rPr lang="it-IT" u="sng" dirty="0">
                <a:latin typeface="Georgia Pro" panose="02040502050405020303" pitchFamily="18" charset="0"/>
              </a:rPr>
              <a:t>in molti casi si basano su euristiche strettamente legate alla particolare applicazione.</a:t>
            </a:r>
            <a:r>
              <a:rPr lang="it-IT" dirty="0">
                <a:latin typeface="Georgia Pro" panose="02040502050405020303" pitchFamily="18" charset="0"/>
              </a:rPr>
              <a:t> L'idea generale nel filtraggio di immagini non lineari è che invece di utilizzare la maschera spaziale in un processo di convoluzione, la maschera viene utilizzata per ottenere i valori dei pixel vicini e quindi i meccanismi di ordinamento producono il pixel di output.</a:t>
            </a:r>
            <a:endParaRPr lang="it-IT" i="1" dirty="0">
              <a:latin typeface="Georgia Pro" panose="02040502050405020303" pitchFamily="18" charset="0"/>
            </a:endParaRPr>
          </a:p>
        </p:txBody>
      </p:sp>
      <p:pic>
        <p:nvPicPr>
          <p:cNvPr id="3074" name="Picture 2" descr="Median Filter - edge preserving filter tutorial - FIVEKO">
            <a:extLst>
              <a:ext uri="{FF2B5EF4-FFF2-40B4-BE49-F238E27FC236}">
                <a16:creationId xmlns:a16="http://schemas.microsoft.com/office/drawing/2014/main" id="{210025AF-5859-D133-B2E6-0A6003BC5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5918" y="2366984"/>
            <a:ext cx="4843648" cy="2027257"/>
          </a:xfrm>
          <a:prstGeom prst="rect">
            <a:avLst/>
          </a:prstGeom>
          <a:noFill/>
          <a:extLst>
            <a:ext uri="{909E8E84-426E-40DD-AFC4-6F175D3DCCD1}">
              <a14:hiddenFill xmlns:a14="http://schemas.microsoft.com/office/drawing/2010/main">
                <a:solidFill>
                  <a:srgbClr val="FFFFFF"/>
                </a:solidFill>
              </a14:hiddenFill>
            </a:ext>
          </a:extLst>
        </p:spPr>
      </p:pic>
      <p:sp>
        <p:nvSpPr>
          <p:cNvPr id="5" name="Segnaposto numero diapositiva 4">
            <a:extLst>
              <a:ext uri="{FF2B5EF4-FFF2-40B4-BE49-F238E27FC236}">
                <a16:creationId xmlns:a16="http://schemas.microsoft.com/office/drawing/2014/main" id="{ABBBB992-4357-1C99-7133-43DEA19AC3A6}"/>
              </a:ext>
            </a:extLst>
          </p:cNvPr>
          <p:cNvSpPr>
            <a:spLocks noGrp="1"/>
          </p:cNvSpPr>
          <p:nvPr>
            <p:ph type="sldNum" sz="quarter" idx="12"/>
          </p:nvPr>
        </p:nvSpPr>
        <p:spPr/>
        <p:txBody>
          <a:bodyPr/>
          <a:lstStyle/>
          <a:p>
            <a:fld id="{34B7E4EF-A1BD-40F4-AB7B-04F084DD991D}" type="slidenum">
              <a:rPr lang="en-US" smtClean="0"/>
              <a:t>27</a:t>
            </a:fld>
            <a:endParaRPr lang="en-US"/>
          </a:p>
        </p:txBody>
      </p:sp>
    </p:spTree>
    <p:extLst>
      <p:ext uri="{BB962C8B-B14F-4D97-AF65-F5344CB8AC3E}">
        <p14:creationId xmlns:p14="http://schemas.microsoft.com/office/powerpoint/2010/main" val="3529055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AD7C3-6A38-4736-9130-E9F3BFCD7C16}"/>
              </a:ext>
            </a:extLst>
          </p:cNvPr>
          <p:cNvSpPr>
            <a:spLocks noGrp="1"/>
          </p:cNvSpPr>
          <p:nvPr>
            <p:ph type="title"/>
          </p:nvPr>
        </p:nvSpPr>
        <p:spPr/>
        <p:txBody>
          <a:bodyPr/>
          <a:lstStyle/>
          <a:p>
            <a:r>
              <a:rPr lang="it-IT" dirty="0" err="1"/>
              <a:t>Median</a:t>
            </a:r>
            <a:r>
              <a:rPr lang="it-IT" dirty="0"/>
              <a:t> Filter (1)</a:t>
            </a:r>
          </a:p>
        </p:txBody>
      </p:sp>
      <p:sp>
        <p:nvSpPr>
          <p:cNvPr id="3" name="Segnaposto contenuto 2">
            <a:extLst>
              <a:ext uri="{FF2B5EF4-FFF2-40B4-BE49-F238E27FC236}">
                <a16:creationId xmlns:a16="http://schemas.microsoft.com/office/drawing/2014/main" id="{EB142E0C-0F5F-4C56-B785-4CDCF47B029A}"/>
              </a:ext>
            </a:extLst>
          </p:cNvPr>
          <p:cNvSpPr>
            <a:spLocks noGrp="1"/>
          </p:cNvSpPr>
          <p:nvPr>
            <p:ph idx="1"/>
          </p:nvPr>
        </p:nvSpPr>
        <p:spPr>
          <a:xfrm>
            <a:off x="1066800" y="1907171"/>
            <a:ext cx="10058400" cy="4339883"/>
          </a:xfrm>
        </p:spPr>
        <p:txBody>
          <a:bodyPr>
            <a:noAutofit/>
          </a:bodyPr>
          <a:lstStyle/>
          <a:p>
            <a:pPr marL="0" indent="0" algn="just">
              <a:buNone/>
            </a:pPr>
            <a:r>
              <a:rPr lang="it-IT" sz="2400" b="1" dirty="0"/>
              <a:t>Filtro mediano: </a:t>
            </a:r>
            <a:r>
              <a:rPr lang="it-IT" sz="2400" dirty="0"/>
              <a:t>In ogni punto ordina numericamente l'elenco dei vicini adiacenti e quindi sostituisci il valore centrale con quello centrale dall'elenco. </a:t>
            </a:r>
          </a:p>
          <a:p>
            <a:pPr marL="0" indent="0" algn="just">
              <a:buNone/>
            </a:pPr>
            <a:endParaRPr lang="it-IT" sz="2400" dirty="0"/>
          </a:p>
          <a:p>
            <a:pPr marL="0" indent="0" algn="just">
              <a:buNone/>
            </a:pPr>
            <a:r>
              <a:rPr lang="it-IT" sz="2400" dirty="0"/>
              <a:t>N.B. L'algoritmo classico utilizza l'ordinamento, che non è molto efficiente e può portare a un ritardo di esecuzione maggiore. Pertanto, nei tentativi di ottimizzazione esistono diverse tecniche per trovare il valore medio.</a:t>
            </a:r>
          </a:p>
          <a:p>
            <a:pPr marL="0" indent="0" algn="just">
              <a:buNone/>
            </a:pPr>
            <a:br>
              <a:rPr lang="it-IT" sz="1200" dirty="0"/>
            </a:br>
            <a:br>
              <a:rPr lang="it-IT" dirty="0"/>
            </a:br>
            <a:endParaRPr lang="it-IT" dirty="0"/>
          </a:p>
          <a:p>
            <a:pPr algn="just"/>
            <a:endParaRPr lang="it-IT" sz="1800" dirty="0"/>
          </a:p>
        </p:txBody>
      </p:sp>
      <p:pic>
        <p:nvPicPr>
          <p:cNvPr id="5" name="Picture 2" descr="Risultato immagini per opencv python LOGO">
            <a:extLst>
              <a:ext uri="{FF2B5EF4-FFF2-40B4-BE49-F238E27FC236}">
                <a16:creationId xmlns:a16="http://schemas.microsoft.com/office/drawing/2014/main" id="{9CE4A043-3F29-4546-86FE-5F5134B6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0449" y="709269"/>
            <a:ext cx="3810000" cy="1238250"/>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numero diapositiva 3">
            <a:extLst>
              <a:ext uri="{FF2B5EF4-FFF2-40B4-BE49-F238E27FC236}">
                <a16:creationId xmlns:a16="http://schemas.microsoft.com/office/drawing/2014/main" id="{0EC3047E-1CCB-A210-D1E7-AFBD0B5362EE}"/>
              </a:ext>
            </a:extLst>
          </p:cNvPr>
          <p:cNvSpPr>
            <a:spLocks noGrp="1"/>
          </p:cNvSpPr>
          <p:nvPr>
            <p:ph type="sldNum" sz="quarter" idx="12"/>
          </p:nvPr>
        </p:nvSpPr>
        <p:spPr/>
        <p:txBody>
          <a:bodyPr/>
          <a:lstStyle/>
          <a:p>
            <a:fld id="{34B7E4EF-A1BD-40F4-AB7B-04F084DD991D}" type="slidenum">
              <a:rPr lang="en-US" smtClean="0"/>
              <a:t>28</a:t>
            </a:fld>
            <a:endParaRPr lang="en-US"/>
          </a:p>
        </p:txBody>
      </p:sp>
    </p:spTree>
    <p:extLst>
      <p:ext uri="{BB962C8B-B14F-4D97-AF65-F5344CB8AC3E}">
        <p14:creationId xmlns:p14="http://schemas.microsoft.com/office/powerpoint/2010/main" val="4140352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6464C46D-C9C7-43C6-E2C0-2B49722C59CF}"/>
              </a:ext>
            </a:extLst>
          </p:cNvPr>
          <p:cNvSpPr>
            <a:spLocks noGrp="1"/>
          </p:cNvSpPr>
          <p:nvPr>
            <p:ph type="title"/>
          </p:nvPr>
        </p:nvSpPr>
        <p:spPr/>
        <p:txBody>
          <a:bodyPr/>
          <a:lstStyle/>
          <a:p>
            <a:pPr algn="ctr"/>
            <a:r>
              <a:rPr lang="it-IT" dirty="0"/>
              <a:t>Python</a:t>
            </a:r>
          </a:p>
        </p:txBody>
      </p:sp>
      <p:sp>
        <p:nvSpPr>
          <p:cNvPr id="3" name="Segnaposto contenuto 2">
            <a:extLst>
              <a:ext uri="{FF2B5EF4-FFF2-40B4-BE49-F238E27FC236}">
                <a16:creationId xmlns:a16="http://schemas.microsoft.com/office/drawing/2014/main" id="{FE8802A0-7041-C9A8-0452-42E47A640B9A}"/>
              </a:ext>
            </a:extLst>
          </p:cNvPr>
          <p:cNvSpPr>
            <a:spLocks noGrp="1"/>
          </p:cNvSpPr>
          <p:nvPr>
            <p:ph idx="1"/>
          </p:nvPr>
        </p:nvSpPr>
        <p:spPr/>
        <p:txBody>
          <a:bodyPr>
            <a:normAutofit fontScale="70000" lnSpcReduction="20000"/>
          </a:bodyPr>
          <a:lstStyle/>
          <a:p>
            <a:pPr marL="0" indent="0">
              <a:buNone/>
            </a:pPr>
            <a:r>
              <a:rPr lang="it-IT" b="0" i="0" dirty="0">
                <a:solidFill>
                  <a:srgbClr val="00B050"/>
                </a:solidFill>
                <a:effectLst/>
              </a:rPr>
              <a:t>import</a:t>
            </a:r>
            <a:r>
              <a:rPr lang="it-IT" b="0" i="0" dirty="0">
                <a:effectLst/>
              </a:rPr>
              <a:t> </a:t>
            </a:r>
            <a:r>
              <a:rPr lang="it-IT" b="0" i="0" dirty="0" err="1">
                <a:solidFill>
                  <a:schemeClr val="accent4"/>
                </a:solidFill>
                <a:effectLst/>
              </a:rPr>
              <a:t>numpy</a:t>
            </a:r>
            <a:r>
              <a:rPr lang="it-IT" b="0" i="0" dirty="0">
                <a:effectLst/>
              </a:rPr>
              <a:t> </a:t>
            </a:r>
            <a:r>
              <a:rPr lang="it-IT" b="0" i="0" dirty="0" err="1">
                <a:effectLst/>
              </a:rPr>
              <a:t>as</a:t>
            </a:r>
            <a:r>
              <a:rPr lang="it-IT" b="0" i="0" dirty="0">
                <a:effectLst/>
              </a:rPr>
              <a:t> </a:t>
            </a:r>
            <a:r>
              <a:rPr lang="it-IT" b="0" i="0" dirty="0" err="1">
                <a:solidFill>
                  <a:schemeClr val="accent4"/>
                </a:solidFill>
                <a:effectLst/>
              </a:rPr>
              <a:t>np</a:t>
            </a:r>
            <a:r>
              <a:rPr lang="it-IT" b="0" i="0" dirty="0">
                <a:effectLst/>
              </a:rPr>
              <a:t> </a:t>
            </a:r>
          </a:p>
          <a:p>
            <a:pPr marL="0" indent="0">
              <a:buNone/>
            </a:pPr>
            <a:r>
              <a:rPr lang="it-IT" b="0" i="0" dirty="0">
                <a:solidFill>
                  <a:srgbClr val="00B050"/>
                </a:solidFill>
                <a:effectLst/>
              </a:rPr>
              <a:t>import </a:t>
            </a:r>
            <a:r>
              <a:rPr lang="it-IT" b="0" i="0" dirty="0">
                <a:solidFill>
                  <a:schemeClr val="accent4"/>
                </a:solidFill>
                <a:effectLst/>
              </a:rPr>
              <a:t>cv2</a:t>
            </a:r>
          </a:p>
          <a:p>
            <a:pPr marL="0" indent="0">
              <a:buNone/>
            </a:pPr>
            <a:r>
              <a:rPr lang="it-IT" b="0" i="0" dirty="0">
                <a:solidFill>
                  <a:srgbClr val="00B050"/>
                </a:solidFill>
                <a:effectLst/>
              </a:rPr>
              <a:t>from </a:t>
            </a:r>
            <a:r>
              <a:rPr lang="it-IT" b="0" i="0" dirty="0" err="1">
                <a:solidFill>
                  <a:schemeClr val="accent4"/>
                </a:solidFill>
                <a:effectLst/>
              </a:rPr>
              <a:t>matplotlib</a:t>
            </a:r>
            <a:r>
              <a:rPr lang="it-IT" b="0" i="0" dirty="0">
                <a:solidFill>
                  <a:srgbClr val="00B050"/>
                </a:solidFill>
                <a:effectLst/>
              </a:rPr>
              <a:t> import </a:t>
            </a:r>
            <a:r>
              <a:rPr lang="it-IT" b="0" i="0" dirty="0" err="1">
                <a:solidFill>
                  <a:schemeClr val="accent4"/>
                </a:solidFill>
                <a:effectLst/>
              </a:rPr>
              <a:t>pyplot</a:t>
            </a:r>
            <a:r>
              <a:rPr lang="it-IT" b="0" i="0" dirty="0">
                <a:solidFill>
                  <a:schemeClr val="accent4"/>
                </a:solidFill>
                <a:effectLst/>
              </a:rPr>
              <a:t> </a:t>
            </a:r>
            <a:r>
              <a:rPr lang="it-IT" b="0" i="0" dirty="0" err="1">
                <a:solidFill>
                  <a:srgbClr val="00B050"/>
                </a:solidFill>
                <a:effectLst/>
              </a:rPr>
              <a:t>as</a:t>
            </a:r>
            <a:r>
              <a:rPr lang="it-IT" b="0" i="0" dirty="0">
                <a:effectLst/>
              </a:rPr>
              <a:t> </a:t>
            </a:r>
            <a:r>
              <a:rPr lang="it-IT" b="0" i="0" dirty="0" err="1">
                <a:solidFill>
                  <a:schemeClr val="accent4"/>
                </a:solidFill>
                <a:effectLst/>
              </a:rPr>
              <a:t>plt</a:t>
            </a:r>
            <a:endParaRPr lang="it-IT" b="0" i="0" dirty="0">
              <a:solidFill>
                <a:schemeClr val="accent4"/>
              </a:solidFill>
              <a:effectLst/>
            </a:endParaRPr>
          </a:p>
          <a:p>
            <a:pPr marL="0" indent="0">
              <a:buNone/>
            </a:pPr>
            <a:r>
              <a:rPr lang="it-IT" b="0" i="0" dirty="0">
                <a:solidFill>
                  <a:srgbClr val="00B050"/>
                </a:solidFill>
                <a:effectLst/>
              </a:rPr>
              <a:t>from </a:t>
            </a:r>
            <a:r>
              <a:rPr lang="it-IT" b="0" i="0" dirty="0">
                <a:solidFill>
                  <a:schemeClr val="accent4"/>
                </a:solidFill>
                <a:effectLst/>
              </a:rPr>
              <a:t>PIL</a:t>
            </a:r>
            <a:r>
              <a:rPr lang="it-IT" b="0" i="0" dirty="0">
                <a:effectLst/>
              </a:rPr>
              <a:t> </a:t>
            </a:r>
            <a:r>
              <a:rPr lang="it-IT" b="0" i="0" dirty="0">
                <a:solidFill>
                  <a:srgbClr val="00B050"/>
                </a:solidFill>
                <a:effectLst/>
              </a:rPr>
              <a:t>import</a:t>
            </a:r>
            <a:r>
              <a:rPr lang="it-IT" b="0" i="0" dirty="0">
                <a:effectLst/>
              </a:rPr>
              <a:t> </a:t>
            </a:r>
            <a:r>
              <a:rPr lang="it-IT" b="0" i="0" dirty="0">
                <a:solidFill>
                  <a:schemeClr val="accent4"/>
                </a:solidFill>
                <a:effectLst/>
              </a:rPr>
              <a:t>Image, </a:t>
            </a:r>
            <a:r>
              <a:rPr lang="it-IT" b="0" i="0" dirty="0" err="1">
                <a:solidFill>
                  <a:schemeClr val="accent4"/>
                </a:solidFill>
                <a:effectLst/>
              </a:rPr>
              <a:t>ImageFilter</a:t>
            </a:r>
            <a:endParaRPr lang="it-IT" b="0" i="0" dirty="0">
              <a:solidFill>
                <a:schemeClr val="accent4"/>
              </a:solidFill>
              <a:effectLst/>
            </a:endParaRPr>
          </a:p>
          <a:p>
            <a:pPr marL="0" indent="0">
              <a:buNone/>
            </a:pPr>
            <a:r>
              <a:rPr lang="it-IT" b="0" i="0" dirty="0">
                <a:effectLst/>
              </a:rPr>
              <a:t>image = cv2.imread(‘</a:t>
            </a:r>
            <a:r>
              <a:rPr lang="it-IT" b="0" i="0" dirty="0" err="1">
                <a:effectLst/>
              </a:rPr>
              <a:t>img.JPG</a:t>
            </a:r>
            <a:r>
              <a:rPr lang="it-IT" b="0" i="0" dirty="0">
                <a:effectLst/>
              </a:rPr>
              <a:t>’) </a:t>
            </a:r>
          </a:p>
          <a:p>
            <a:pPr marL="0" indent="0">
              <a:buNone/>
            </a:pPr>
            <a:r>
              <a:rPr lang="it-IT" b="0" i="0" dirty="0">
                <a:effectLst/>
              </a:rPr>
              <a:t>image = cv2.cvtColor(image, cv2.COLOR_BGR2HSV) # </a:t>
            </a:r>
            <a:r>
              <a:rPr lang="it-IT" b="0" i="0" dirty="0" err="1">
                <a:effectLst/>
              </a:rPr>
              <a:t>convert</a:t>
            </a:r>
            <a:r>
              <a:rPr lang="it-IT" b="0" i="0" dirty="0">
                <a:effectLst/>
              </a:rPr>
              <a:t> to HSV</a:t>
            </a:r>
          </a:p>
          <a:p>
            <a:pPr marL="0" indent="0">
              <a:buNone/>
            </a:pPr>
            <a:r>
              <a:rPr lang="it-IT" b="0" i="0" dirty="0" err="1">
                <a:effectLst/>
              </a:rPr>
              <a:t>figure_size</a:t>
            </a:r>
            <a:r>
              <a:rPr lang="it-IT" b="0" i="0" dirty="0">
                <a:effectLst/>
              </a:rPr>
              <a:t> = 9 # the </a:t>
            </a:r>
            <a:r>
              <a:rPr lang="it-IT" b="0" i="0" dirty="0" err="1">
                <a:effectLst/>
              </a:rPr>
              <a:t>dimension</a:t>
            </a:r>
            <a:r>
              <a:rPr lang="it-IT" b="0" i="0" dirty="0">
                <a:effectLst/>
              </a:rPr>
              <a:t> of the x and y </a:t>
            </a:r>
            <a:r>
              <a:rPr lang="it-IT" b="0" i="0" dirty="0" err="1">
                <a:effectLst/>
              </a:rPr>
              <a:t>axis</a:t>
            </a:r>
            <a:r>
              <a:rPr lang="it-IT" b="0" i="0" dirty="0">
                <a:effectLst/>
              </a:rPr>
              <a:t> of the </a:t>
            </a:r>
            <a:r>
              <a:rPr lang="it-IT" b="0" i="0" dirty="0" err="1">
                <a:effectLst/>
              </a:rPr>
              <a:t>kernal</a:t>
            </a:r>
            <a:r>
              <a:rPr lang="it-IT" b="0" i="0" dirty="0">
                <a:effectLst/>
              </a:rPr>
              <a:t>.</a:t>
            </a:r>
          </a:p>
          <a:p>
            <a:pPr marL="0" indent="0">
              <a:buNone/>
            </a:pPr>
            <a:r>
              <a:rPr lang="it-IT" b="0" i="0" u="none" strike="noStrike" dirty="0" err="1">
                <a:solidFill>
                  <a:srgbClr val="292929"/>
                </a:solidFill>
                <a:effectLst/>
              </a:rPr>
              <a:t>new_image</a:t>
            </a:r>
            <a:r>
              <a:rPr lang="it-IT" b="0" i="0" u="none" strike="noStrike" dirty="0">
                <a:solidFill>
                  <a:srgbClr val="292929"/>
                </a:solidFill>
                <a:effectLst/>
              </a:rPr>
              <a:t> = cv2.medianBlur(image, </a:t>
            </a:r>
            <a:r>
              <a:rPr lang="it-IT" b="0" i="0" u="none" strike="noStrike" dirty="0" err="1">
                <a:solidFill>
                  <a:srgbClr val="292929"/>
                </a:solidFill>
                <a:effectLst/>
              </a:rPr>
              <a:t>figure_size</a:t>
            </a:r>
            <a:r>
              <a:rPr lang="it-IT" b="0" i="0" u="none" strike="noStrike" dirty="0">
                <a:solidFill>
                  <a:srgbClr val="292929"/>
                </a:solidFill>
                <a:effectLst/>
              </a:rPr>
              <a:t>)</a:t>
            </a:r>
          </a:p>
          <a:p>
            <a:pPr marL="0" indent="0">
              <a:buNone/>
            </a:pPr>
            <a:r>
              <a:rPr lang="it-IT" b="0" i="0" dirty="0" err="1">
                <a:effectLst/>
              </a:rPr>
              <a:t>plt.figure</a:t>
            </a:r>
            <a:r>
              <a:rPr lang="it-IT" b="0" i="0" dirty="0">
                <a:effectLst/>
              </a:rPr>
              <a:t>(</a:t>
            </a:r>
            <a:r>
              <a:rPr lang="it-IT" b="0" i="0" dirty="0" err="1">
                <a:effectLst/>
              </a:rPr>
              <a:t>figsize</a:t>
            </a:r>
            <a:r>
              <a:rPr lang="it-IT" b="0" i="0" dirty="0">
                <a:effectLst/>
              </a:rPr>
              <a:t>=(11,6))</a:t>
            </a:r>
          </a:p>
          <a:p>
            <a:pPr marL="0" indent="0">
              <a:buNone/>
            </a:pPr>
            <a:r>
              <a:rPr lang="it-IT" b="0" i="0" dirty="0" err="1">
                <a:effectLst/>
              </a:rPr>
              <a:t>plt.subplot</a:t>
            </a:r>
            <a:r>
              <a:rPr lang="it-IT" b="0" i="0" dirty="0">
                <a:effectLst/>
              </a:rPr>
              <a:t>(121)</a:t>
            </a:r>
          </a:p>
          <a:p>
            <a:pPr marL="0" indent="0">
              <a:buNone/>
            </a:pPr>
            <a:r>
              <a:rPr lang="it-IT" b="0" i="0" dirty="0" err="1">
                <a:effectLst/>
              </a:rPr>
              <a:t>plt.imshow</a:t>
            </a:r>
            <a:r>
              <a:rPr lang="it-IT" b="0" i="0" dirty="0">
                <a:effectLst/>
              </a:rPr>
              <a:t>(cv2.cvtColor(image, cv2.COLOR_HSV2RGB))</a:t>
            </a:r>
          </a:p>
          <a:p>
            <a:pPr marL="0" indent="0">
              <a:buNone/>
            </a:pPr>
            <a:r>
              <a:rPr lang="it-IT" b="0" i="0" dirty="0" err="1">
                <a:effectLst/>
              </a:rPr>
              <a:t>plt.title</a:t>
            </a:r>
            <a:r>
              <a:rPr lang="it-IT" b="0" i="0" dirty="0">
                <a:effectLst/>
              </a:rPr>
              <a:t>('</a:t>
            </a:r>
            <a:r>
              <a:rPr lang="it-IT" b="0" i="0" dirty="0" err="1">
                <a:effectLst/>
              </a:rPr>
              <a:t>Original</a:t>
            </a:r>
            <a:r>
              <a:rPr lang="it-IT" b="0" i="0" dirty="0">
                <a:effectLst/>
              </a:rPr>
              <a:t>')</a:t>
            </a:r>
            <a:r>
              <a:rPr lang="it-IT" b="0" i="0" dirty="0" err="1">
                <a:effectLst/>
              </a:rPr>
              <a:t>plt.xticks</a:t>
            </a:r>
            <a:r>
              <a:rPr lang="it-IT" b="0" i="0" dirty="0">
                <a:effectLst/>
              </a:rPr>
              <a:t>([]), </a:t>
            </a:r>
            <a:r>
              <a:rPr lang="it-IT" b="0" i="0" dirty="0" err="1">
                <a:effectLst/>
              </a:rPr>
              <a:t>plt.yticks</a:t>
            </a:r>
            <a:r>
              <a:rPr lang="it-IT" b="0" i="0" dirty="0">
                <a:effectLst/>
              </a:rPr>
              <a:t>([])</a:t>
            </a:r>
            <a:r>
              <a:rPr lang="it-IT" b="0" i="0" dirty="0" err="1">
                <a:effectLst/>
              </a:rPr>
              <a:t>plt.subplot</a:t>
            </a:r>
            <a:r>
              <a:rPr lang="it-IT" b="0" i="0" dirty="0">
                <a:effectLst/>
              </a:rPr>
              <a:t>(122)</a:t>
            </a:r>
          </a:p>
          <a:p>
            <a:pPr marL="0" indent="0">
              <a:buNone/>
            </a:pPr>
            <a:r>
              <a:rPr lang="it-IT" b="0" i="0" dirty="0">
                <a:effectLst/>
              </a:rPr>
              <a:t> </a:t>
            </a:r>
            <a:r>
              <a:rPr lang="it-IT" b="0" i="0" dirty="0" err="1">
                <a:effectLst/>
              </a:rPr>
              <a:t>plt.imshow</a:t>
            </a:r>
            <a:r>
              <a:rPr lang="it-IT" b="0" i="0" dirty="0">
                <a:effectLst/>
              </a:rPr>
              <a:t>(cv2.cvtColor(</a:t>
            </a:r>
            <a:r>
              <a:rPr lang="it-IT" b="0" i="0" dirty="0" err="1">
                <a:effectLst/>
              </a:rPr>
              <a:t>new_image</a:t>
            </a:r>
            <a:r>
              <a:rPr lang="it-IT" b="0" i="0" dirty="0">
                <a:effectLst/>
              </a:rPr>
              <a:t>, cv2.COLOR_HSV2RGB)),</a:t>
            </a:r>
            <a:r>
              <a:rPr lang="it-IT" b="0" i="0" dirty="0" err="1">
                <a:effectLst/>
              </a:rPr>
              <a:t>plt.title</a:t>
            </a:r>
            <a:r>
              <a:rPr lang="it-IT" b="0" i="0" dirty="0">
                <a:effectLst/>
              </a:rPr>
              <a:t>(‘</a:t>
            </a:r>
            <a:r>
              <a:rPr lang="it-IT" b="0" i="0" dirty="0" err="1">
                <a:effectLst/>
              </a:rPr>
              <a:t>Median</a:t>
            </a:r>
            <a:r>
              <a:rPr lang="it-IT" b="0" i="0" dirty="0">
                <a:effectLst/>
              </a:rPr>
              <a:t> filter’)</a:t>
            </a:r>
          </a:p>
          <a:p>
            <a:pPr marL="0" indent="0">
              <a:buNone/>
            </a:pPr>
            <a:r>
              <a:rPr lang="it-IT" b="0" i="0" dirty="0" err="1">
                <a:effectLst/>
              </a:rPr>
              <a:t>plt.xticks</a:t>
            </a:r>
            <a:r>
              <a:rPr lang="it-IT" b="0" i="0" dirty="0">
                <a:effectLst/>
              </a:rPr>
              <a:t>([]), </a:t>
            </a:r>
            <a:r>
              <a:rPr lang="it-IT" b="0" i="0" dirty="0" err="1">
                <a:effectLst/>
              </a:rPr>
              <a:t>plt.yticks</a:t>
            </a:r>
            <a:r>
              <a:rPr lang="it-IT" b="0" i="0" dirty="0">
                <a:effectLst/>
              </a:rPr>
              <a:t>([])</a:t>
            </a:r>
          </a:p>
          <a:p>
            <a:pPr marL="0" indent="0">
              <a:buNone/>
            </a:pPr>
            <a:r>
              <a:rPr lang="it-IT" b="0" i="0" dirty="0" err="1">
                <a:effectLst/>
              </a:rPr>
              <a:t>plt.show</a:t>
            </a:r>
            <a:r>
              <a:rPr lang="it-IT" b="0" i="0" dirty="0">
                <a:effectLst/>
              </a:rPr>
              <a:t>()</a:t>
            </a:r>
            <a:endParaRPr lang="it-IT" dirty="0"/>
          </a:p>
        </p:txBody>
      </p:sp>
      <p:sp>
        <p:nvSpPr>
          <p:cNvPr id="5" name="Segnaposto testo 4">
            <a:extLst>
              <a:ext uri="{FF2B5EF4-FFF2-40B4-BE49-F238E27FC236}">
                <a16:creationId xmlns:a16="http://schemas.microsoft.com/office/drawing/2014/main" id="{3F85CFB5-62ED-0B26-0740-D5E18738A013}"/>
              </a:ext>
            </a:extLst>
          </p:cNvPr>
          <p:cNvSpPr>
            <a:spLocks noGrp="1"/>
          </p:cNvSpPr>
          <p:nvPr>
            <p:ph type="body" sz="half" idx="2"/>
          </p:nvPr>
        </p:nvSpPr>
        <p:spPr/>
        <p:txBody>
          <a:bodyPr>
            <a:normAutofit/>
          </a:bodyPr>
          <a:lstStyle/>
          <a:p>
            <a:r>
              <a:rPr lang="it-IT" dirty="0"/>
              <a:t>La funzione «</a:t>
            </a:r>
            <a:r>
              <a:rPr lang="it-IT" dirty="0" err="1"/>
              <a:t>medianBlur</a:t>
            </a:r>
            <a:r>
              <a:rPr lang="it-IT" dirty="0"/>
              <a:t>» del pacchetto Open-CV può essere utilizzata per implementare un filtro mediano.</a:t>
            </a:r>
          </a:p>
        </p:txBody>
      </p:sp>
      <p:sp>
        <p:nvSpPr>
          <p:cNvPr id="2" name="Segnaposto numero diapositiva 1">
            <a:extLst>
              <a:ext uri="{FF2B5EF4-FFF2-40B4-BE49-F238E27FC236}">
                <a16:creationId xmlns:a16="http://schemas.microsoft.com/office/drawing/2014/main" id="{4A54284B-E34E-714E-0EDA-AC99E7DE1550}"/>
              </a:ext>
            </a:extLst>
          </p:cNvPr>
          <p:cNvSpPr>
            <a:spLocks noGrp="1"/>
          </p:cNvSpPr>
          <p:nvPr>
            <p:ph type="sldNum" sz="quarter" idx="12"/>
          </p:nvPr>
        </p:nvSpPr>
        <p:spPr/>
        <p:txBody>
          <a:bodyPr/>
          <a:lstStyle/>
          <a:p>
            <a:fld id="{34B7E4EF-A1BD-40F4-AB7B-04F084DD991D}" type="slidenum">
              <a:rPr lang="en-US" smtClean="0"/>
              <a:t>29</a:t>
            </a:fld>
            <a:endParaRPr lang="en-US"/>
          </a:p>
        </p:txBody>
      </p:sp>
    </p:spTree>
    <p:extLst>
      <p:ext uri="{BB962C8B-B14F-4D97-AF65-F5344CB8AC3E}">
        <p14:creationId xmlns:p14="http://schemas.microsoft.com/office/powerpoint/2010/main" val="940197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3" name="Rectangle 12">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7" name="Group 16">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8" name="Straight Connector 17">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3866"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197"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sp>
      <p:sp>
        <p:nvSpPr>
          <p:cNvPr id="30" name="Rectangle 29">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1587" y="806860"/>
            <a:ext cx="3813048" cy="5239512"/>
          </a:xfrm>
          <a:prstGeom prst="rect">
            <a:avLst/>
          </a:prstGeom>
          <a:noFill/>
          <a:ln w="6350" cap="sq" cmpd="sng" algn="ctr">
            <a:solidFill>
              <a:schemeClr val="bg1"/>
            </a:solidFill>
            <a:prstDash val="solid"/>
            <a:miter lim="800000"/>
          </a:ln>
          <a:effectLst/>
        </p:spPr>
      </p:sp>
      <p:sp>
        <p:nvSpPr>
          <p:cNvPr id="2" name="Titolo 1">
            <a:extLst>
              <a:ext uri="{FF2B5EF4-FFF2-40B4-BE49-F238E27FC236}">
                <a16:creationId xmlns:a16="http://schemas.microsoft.com/office/drawing/2014/main" id="{F58C4138-8A96-F144-D356-55B98A9A5D71}"/>
              </a:ext>
            </a:extLst>
          </p:cNvPr>
          <p:cNvSpPr>
            <a:spLocks noGrp="1"/>
          </p:cNvSpPr>
          <p:nvPr>
            <p:ph type="title"/>
          </p:nvPr>
        </p:nvSpPr>
        <p:spPr>
          <a:xfrm>
            <a:off x="819720" y="1929615"/>
            <a:ext cx="3765784" cy="3135379"/>
          </a:xfrm>
        </p:spPr>
        <p:txBody>
          <a:bodyPr vert="horz" lIns="91440" tIns="45720" rIns="91440" bIns="45720" rtlCol="0" anchor="ctr">
            <a:normAutofit/>
          </a:bodyPr>
          <a:lstStyle/>
          <a:p>
            <a:pPr algn="ctr">
              <a:lnSpc>
                <a:spcPct val="83000"/>
              </a:lnSpc>
            </a:pPr>
            <a:r>
              <a:rPr lang="it-IT" sz="4800" dirty="0">
                <a:solidFill>
                  <a:schemeClr val="bg1"/>
                </a:solidFill>
              </a:rPr>
              <a:t>Perché dovremmo saperlo fare… </a:t>
            </a:r>
            <a:endParaRPr lang="en-US" sz="4800" b="0" cap="all" spc="-100" dirty="0">
              <a:solidFill>
                <a:schemeClr val="bg1"/>
              </a:solidFill>
            </a:endParaRPr>
          </a:p>
        </p:txBody>
      </p:sp>
      <p:sp>
        <p:nvSpPr>
          <p:cNvPr id="32" name="Rectangle 31">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7992"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3">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3932"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82292"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4" name="Picture 2">
            <a:extLst>
              <a:ext uri="{FF2B5EF4-FFF2-40B4-BE49-F238E27FC236}">
                <a16:creationId xmlns:a16="http://schemas.microsoft.com/office/drawing/2014/main" id="{6EBE7881-1816-B93B-1139-D763D53C57E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456223" y="640855"/>
            <a:ext cx="6202238" cy="5535498"/>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numero diapositiva 2">
            <a:extLst>
              <a:ext uri="{FF2B5EF4-FFF2-40B4-BE49-F238E27FC236}">
                <a16:creationId xmlns:a16="http://schemas.microsoft.com/office/drawing/2014/main" id="{5088AEF8-71CA-F839-A294-14C4989B433D}"/>
              </a:ext>
            </a:extLst>
          </p:cNvPr>
          <p:cNvSpPr>
            <a:spLocks noGrp="1"/>
          </p:cNvSpPr>
          <p:nvPr>
            <p:ph type="sldNum" sz="quarter" idx="12"/>
          </p:nvPr>
        </p:nvSpPr>
        <p:spPr/>
        <p:txBody>
          <a:bodyPr/>
          <a:lstStyle/>
          <a:p>
            <a:fld id="{34B7E4EF-A1BD-40F4-AB7B-04F084DD991D}" type="slidenum">
              <a:rPr lang="en-US" smtClean="0"/>
              <a:t>3</a:t>
            </a:fld>
            <a:endParaRPr lang="en-US"/>
          </a:p>
        </p:txBody>
      </p:sp>
    </p:spTree>
    <p:extLst>
      <p:ext uri="{BB962C8B-B14F-4D97-AF65-F5344CB8AC3E}">
        <p14:creationId xmlns:p14="http://schemas.microsoft.com/office/powerpoint/2010/main" val="1064447090"/>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6464C46D-C9C7-43C6-E2C0-2B49722C59CF}"/>
              </a:ext>
            </a:extLst>
          </p:cNvPr>
          <p:cNvSpPr>
            <a:spLocks noGrp="1"/>
          </p:cNvSpPr>
          <p:nvPr>
            <p:ph type="title"/>
          </p:nvPr>
        </p:nvSpPr>
        <p:spPr/>
        <p:txBody>
          <a:bodyPr/>
          <a:lstStyle/>
          <a:p>
            <a:pPr algn="ctr"/>
            <a:r>
              <a:rPr lang="it-IT" dirty="0"/>
              <a:t>Python</a:t>
            </a:r>
          </a:p>
        </p:txBody>
      </p:sp>
      <p:sp>
        <p:nvSpPr>
          <p:cNvPr id="3" name="Segnaposto contenuto 2">
            <a:extLst>
              <a:ext uri="{FF2B5EF4-FFF2-40B4-BE49-F238E27FC236}">
                <a16:creationId xmlns:a16="http://schemas.microsoft.com/office/drawing/2014/main" id="{FE8802A0-7041-C9A8-0452-42E47A640B9A}"/>
              </a:ext>
            </a:extLst>
          </p:cNvPr>
          <p:cNvSpPr>
            <a:spLocks noGrp="1"/>
          </p:cNvSpPr>
          <p:nvPr>
            <p:ph idx="1"/>
          </p:nvPr>
        </p:nvSpPr>
        <p:spPr/>
        <p:txBody>
          <a:bodyPr>
            <a:normAutofit fontScale="70000" lnSpcReduction="20000"/>
          </a:bodyPr>
          <a:lstStyle/>
          <a:p>
            <a:pPr marL="0" indent="0">
              <a:buNone/>
            </a:pPr>
            <a:r>
              <a:rPr lang="it-IT" b="0" i="0" dirty="0">
                <a:solidFill>
                  <a:srgbClr val="00B050"/>
                </a:solidFill>
                <a:effectLst/>
              </a:rPr>
              <a:t>import</a:t>
            </a:r>
            <a:r>
              <a:rPr lang="it-IT" b="0" i="0" dirty="0">
                <a:effectLst/>
              </a:rPr>
              <a:t> </a:t>
            </a:r>
            <a:r>
              <a:rPr lang="it-IT" b="0" i="0" dirty="0" err="1">
                <a:solidFill>
                  <a:schemeClr val="accent4"/>
                </a:solidFill>
                <a:effectLst/>
              </a:rPr>
              <a:t>numpy</a:t>
            </a:r>
            <a:r>
              <a:rPr lang="it-IT" b="0" i="0" dirty="0">
                <a:effectLst/>
              </a:rPr>
              <a:t> </a:t>
            </a:r>
            <a:r>
              <a:rPr lang="it-IT" b="0" i="0" dirty="0" err="1">
                <a:effectLst/>
              </a:rPr>
              <a:t>as</a:t>
            </a:r>
            <a:r>
              <a:rPr lang="it-IT" b="0" i="0" dirty="0">
                <a:effectLst/>
              </a:rPr>
              <a:t> </a:t>
            </a:r>
            <a:r>
              <a:rPr lang="it-IT" b="0" i="0" dirty="0" err="1">
                <a:solidFill>
                  <a:schemeClr val="accent4"/>
                </a:solidFill>
                <a:effectLst/>
              </a:rPr>
              <a:t>np</a:t>
            </a:r>
            <a:r>
              <a:rPr lang="it-IT" b="0" i="0" dirty="0">
                <a:effectLst/>
              </a:rPr>
              <a:t> </a:t>
            </a:r>
          </a:p>
          <a:p>
            <a:pPr marL="0" indent="0">
              <a:buNone/>
            </a:pPr>
            <a:r>
              <a:rPr lang="it-IT" b="0" i="0" dirty="0">
                <a:solidFill>
                  <a:srgbClr val="00B050"/>
                </a:solidFill>
                <a:effectLst/>
              </a:rPr>
              <a:t>import </a:t>
            </a:r>
            <a:r>
              <a:rPr lang="it-IT" b="0" i="0" dirty="0">
                <a:solidFill>
                  <a:schemeClr val="accent4"/>
                </a:solidFill>
                <a:effectLst/>
              </a:rPr>
              <a:t>cv2</a:t>
            </a:r>
          </a:p>
          <a:p>
            <a:pPr marL="0" indent="0">
              <a:buNone/>
            </a:pPr>
            <a:r>
              <a:rPr lang="it-IT" b="0" i="0" dirty="0">
                <a:solidFill>
                  <a:srgbClr val="00B050"/>
                </a:solidFill>
                <a:effectLst/>
              </a:rPr>
              <a:t>from </a:t>
            </a:r>
            <a:r>
              <a:rPr lang="it-IT" b="0" i="0" dirty="0" err="1">
                <a:solidFill>
                  <a:schemeClr val="accent4"/>
                </a:solidFill>
                <a:effectLst/>
              </a:rPr>
              <a:t>matplotlib</a:t>
            </a:r>
            <a:r>
              <a:rPr lang="it-IT" b="0" i="0" dirty="0">
                <a:solidFill>
                  <a:srgbClr val="00B050"/>
                </a:solidFill>
                <a:effectLst/>
              </a:rPr>
              <a:t> import </a:t>
            </a:r>
            <a:r>
              <a:rPr lang="it-IT" b="0" i="0" dirty="0" err="1">
                <a:solidFill>
                  <a:schemeClr val="accent4"/>
                </a:solidFill>
                <a:effectLst/>
              </a:rPr>
              <a:t>pyplot</a:t>
            </a:r>
            <a:r>
              <a:rPr lang="it-IT" b="0" i="0" dirty="0">
                <a:solidFill>
                  <a:schemeClr val="accent4"/>
                </a:solidFill>
                <a:effectLst/>
              </a:rPr>
              <a:t> </a:t>
            </a:r>
            <a:r>
              <a:rPr lang="it-IT" b="0" i="0" dirty="0" err="1">
                <a:solidFill>
                  <a:srgbClr val="00B050"/>
                </a:solidFill>
                <a:effectLst/>
              </a:rPr>
              <a:t>as</a:t>
            </a:r>
            <a:r>
              <a:rPr lang="it-IT" b="0" i="0" dirty="0">
                <a:effectLst/>
              </a:rPr>
              <a:t> </a:t>
            </a:r>
            <a:r>
              <a:rPr lang="it-IT" b="0" i="0" dirty="0" err="1">
                <a:solidFill>
                  <a:schemeClr val="accent4"/>
                </a:solidFill>
                <a:effectLst/>
              </a:rPr>
              <a:t>plt</a:t>
            </a:r>
            <a:endParaRPr lang="it-IT" b="0" i="0" dirty="0">
              <a:solidFill>
                <a:schemeClr val="accent4"/>
              </a:solidFill>
              <a:effectLst/>
            </a:endParaRPr>
          </a:p>
          <a:p>
            <a:pPr marL="0" indent="0">
              <a:buNone/>
            </a:pPr>
            <a:r>
              <a:rPr lang="it-IT" b="0" i="0" dirty="0">
                <a:solidFill>
                  <a:srgbClr val="00B050"/>
                </a:solidFill>
                <a:effectLst/>
              </a:rPr>
              <a:t>from </a:t>
            </a:r>
            <a:r>
              <a:rPr lang="it-IT" b="0" i="0" dirty="0">
                <a:solidFill>
                  <a:schemeClr val="accent4"/>
                </a:solidFill>
                <a:effectLst/>
              </a:rPr>
              <a:t>PIL</a:t>
            </a:r>
            <a:r>
              <a:rPr lang="it-IT" b="0" i="0" dirty="0">
                <a:effectLst/>
              </a:rPr>
              <a:t> </a:t>
            </a:r>
            <a:r>
              <a:rPr lang="it-IT" b="0" i="0" dirty="0">
                <a:solidFill>
                  <a:srgbClr val="00B050"/>
                </a:solidFill>
                <a:effectLst/>
              </a:rPr>
              <a:t>import</a:t>
            </a:r>
            <a:r>
              <a:rPr lang="it-IT" b="0" i="0" dirty="0">
                <a:effectLst/>
              </a:rPr>
              <a:t> </a:t>
            </a:r>
            <a:r>
              <a:rPr lang="it-IT" b="0" i="0" dirty="0">
                <a:solidFill>
                  <a:schemeClr val="accent4"/>
                </a:solidFill>
                <a:effectLst/>
              </a:rPr>
              <a:t>Image, </a:t>
            </a:r>
            <a:r>
              <a:rPr lang="it-IT" b="0" i="0" dirty="0" err="1">
                <a:solidFill>
                  <a:schemeClr val="accent4"/>
                </a:solidFill>
                <a:effectLst/>
              </a:rPr>
              <a:t>ImageFilter</a:t>
            </a:r>
            <a:endParaRPr lang="it-IT" b="0" i="0" dirty="0">
              <a:solidFill>
                <a:schemeClr val="accent4"/>
              </a:solidFill>
              <a:effectLst/>
            </a:endParaRPr>
          </a:p>
          <a:p>
            <a:pPr marL="0" indent="0">
              <a:buNone/>
            </a:pPr>
            <a:r>
              <a:rPr lang="it-IT" b="0" i="0" dirty="0">
                <a:effectLst/>
              </a:rPr>
              <a:t>image = cv2.imread(‘</a:t>
            </a:r>
            <a:r>
              <a:rPr lang="it-IT" b="0" i="0" dirty="0" err="1">
                <a:effectLst/>
              </a:rPr>
              <a:t>img.JPG</a:t>
            </a:r>
            <a:r>
              <a:rPr lang="it-IT" b="0" i="0" dirty="0">
                <a:effectLst/>
              </a:rPr>
              <a:t>’) </a:t>
            </a:r>
          </a:p>
          <a:p>
            <a:pPr marL="0" indent="0">
              <a:buNone/>
            </a:pPr>
            <a:r>
              <a:rPr lang="it-IT" b="0" i="0" dirty="0">
                <a:effectLst/>
              </a:rPr>
              <a:t>image = cv2.cvtColor(image, cv2.COLOR_BGR2HSV) # </a:t>
            </a:r>
            <a:r>
              <a:rPr lang="it-IT" b="0" i="0" dirty="0" err="1">
                <a:effectLst/>
              </a:rPr>
              <a:t>convert</a:t>
            </a:r>
            <a:r>
              <a:rPr lang="it-IT" b="0" i="0" dirty="0">
                <a:effectLst/>
              </a:rPr>
              <a:t> to HSV</a:t>
            </a:r>
          </a:p>
          <a:p>
            <a:pPr marL="0" indent="0">
              <a:buNone/>
            </a:pPr>
            <a:r>
              <a:rPr lang="it-IT" b="0" i="0" dirty="0" err="1">
                <a:effectLst/>
              </a:rPr>
              <a:t>figure_size</a:t>
            </a:r>
            <a:r>
              <a:rPr lang="it-IT" b="0" i="0" dirty="0">
                <a:effectLst/>
              </a:rPr>
              <a:t> = 9 # the </a:t>
            </a:r>
            <a:r>
              <a:rPr lang="it-IT" b="0" i="0" dirty="0" err="1">
                <a:effectLst/>
              </a:rPr>
              <a:t>dimension</a:t>
            </a:r>
            <a:r>
              <a:rPr lang="it-IT" b="0" i="0" dirty="0">
                <a:effectLst/>
              </a:rPr>
              <a:t> of the x and y </a:t>
            </a:r>
            <a:r>
              <a:rPr lang="it-IT" b="0" i="0" dirty="0" err="1">
                <a:effectLst/>
              </a:rPr>
              <a:t>axis</a:t>
            </a:r>
            <a:r>
              <a:rPr lang="it-IT" b="0" i="0" dirty="0">
                <a:effectLst/>
              </a:rPr>
              <a:t> of the </a:t>
            </a:r>
            <a:r>
              <a:rPr lang="it-IT" b="0" i="0" dirty="0" err="1">
                <a:effectLst/>
              </a:rPr>
              <a:t>kernal</a:t>
            </a:r>
            <a:r>
              <a:rPr lang="it-IT" b="0" i="0" dirty="0">
                <a:effectLst/>
              </a:rPr>
              <a:t>.</a:t>
            </a:r>
          </a:p>
          <a:p>
            <a:pPr marL="0" indent="0">
              <a:buNone/>
            </a:pPr>
            <a:r>
              <a:rPr lang="it-IT" b="0" i="0" u="none" strike="noStrike" dirty="0" err="1">
                <a:solidFill>
                  <a:srgbClr val="292929"/>
                </a:solidFill>
                <a:effectLst/>
              </a:rPr>
              <a:t>new_image</a:t>
            </a:r>
            <a:r>
              <a:rPr lang="it-IT" b="0" i="0" u="none" strike="noStrike" dirty="0">
                <a:solidFill>
                  <a:srgbClr val="292929"/>
                </a:solidFill>
                <a:effectLst/>
              </a:rPr>
              <a:t> = cv2.medianBlur(image, </a:t>
            </a:r>
            <a:r>
              <a:rPr lang="it-IT" b="0" i="0" u="none" strike="noStrike" dirty="0" err="1">
                <a:solidFill>
                  <a:srgbClr val="292929"/>
                </a:solidFill>
                <a:effectLst/>
              </a:rPr>
              <a:t>figure_size</a:t>
            </a:r>
            <a:r>
              <a:rPr lang="it-IT" b="0" i="0" u="none" strike="noStrike" dirty="0">
                <a:solidFill>
                  <a:srgbClr val="292929"/>
                </a:solidFill>
                <a:effectLst/>
              </a:rPr>
              <a:t>)</a:t>
            </a:r>
          </a:p>
          <a:p>
            <a:pPr marL="0" indent="0">
              <a:buNone/>
            </a:pPr>
            <a:r>
              <a:rPr lang="it-IT" b="0" i="0" dirty="0" err="1">
                <a:effectLst/>
              </a:rPr>
              <a:t>plt.figure</a:t>
            </a:r>
            <a:r>
              <a:rPr lang="it-IT" b="0" i="0" dirty="0">
                <a:effectLst/>
              </a:rPr>
              <a:t>(</a:t>
            </a:r>
            <a:r>
              <a:rPr lang="it-IT" b="0" i="0" dirty="0" err="1">
                <a:effectLst/>
              </a:rPr>
              <a:t>figsize</a:t>
            </a:r>
            <a:r>
              <a:rPr lang="it-IT" b="0" i="0" dirty="0">
                <a:effectLst/>
              </a:rPr>
              <a:t>=(11,6))</a:t>
            </a:r>
          </a:p>
          <a:p>
            <a:pPr marL="0" indent="0">
              <a:buNone/>
            </a:pPr>
            <a:r>
              <a:rPr lang="it-IT" b="0" i="0" dirty="0" err="1">
                <a:effectLst/>
              </a:rPr>
              <a:t>plt.subplot</a:t>
            </a:r>
            <a:r>
              <a:rPr lang="it-IT" b="0" i="0" dirty="0">
                <a:effectLst/>
              </a:rPr>
              <a:t>(121)</a:t>
            </a:r>
          </a:p>
          <a:p>
            <a:pPr marL="0" indent="0">
              <a:buNone/>
            </a:pPr>
            <a:r>
              <a:rPr lang="it-IT" b="0" i="0" dirty="0" err="1">
                <a:effectLst/>
              </a:rPr>
              <a:t>plt.imshow</a:t>
            </a:r>
            <a:r>
              <a:rPr lang="it-IT" b="0" i="0" dirty="0">
                <a:effectLst/>
              </a:rPr>
              <a:t>(cv2.cvtColor(image, cv2.COLOR_HSV2RGB))</a:t>
            </a:r>
          </a:p>
          <a:p>
            <a:pPr marL="0" indent="0">
              <a:buNone/>
            </a:pPr>
            <a:r>
              <a:rPr lang="it-IT" b="0" i="0" dirty="0" err="1">
                <a:effectLst/>
              </a:rPr>
              <a:t>plt.title</a:t>
            </a:r>
            <a:r>
              <a:rPr lang="it-IT" b="0" i="0" dirty="0">
                <a:effectLst/>
              </a:rPr>
              <a:t>('</a:t>
            </a:r>
            <a:r>
              <a:rPr lang="it-IT" b="0" i="0" dirty="0" err="1">
                <a:effectLst/>
              </a:rPr>
              <a:t>Original</a:t>
            </a:r>
            <a:r>
              <a:rPr lang="it-IT" b="0" i="0" dirty="0">
                <a:effectLst/>
              </a:rPr>
              <a:t>')</a:t>
            </a:r>
            <a:r>
              <a:rPr lang="it-IT" b="0" i="0" dirty="0" err="1">
                <a:effectLst/>
              </a:rPr>
              <a:t>plt.xticks</a:t>
            </a:r>
            <a:r>
              <a:rPr lang="it-IT" b="0" i="0" dirty="0">
                <a:effectLst/>
              </a:rPr>
              <a:t>([]), </a:t>
            </a:r>
            <a:r>
              <a:rPr lang="it-IT" b="0" i="0" dirty="0" err="1">
                <a:effectLst/>
              </a:rPr>
              <a:t>plt.yticks</a:t>
            </a:r>
            <a:r>
              <a:rPr lang="it-IT" b="0" i="0" dirty="0">
                <a:effectLst/>
              </a:rPr>
              <a:t>([])</a:t>
            </a:r>
            <a:r>
              <a:rPr lang="it-IT" b="0" i="0" dirty="0" err="1">
                <a:effectLst/>
              </a:rPr>
              <a:t>plt.subplot</a:t>
            </a:r>
            <a:r>
              <a:rPr lang="it-IT" b="0" i="0" dirty="0">
                <a:effectLst/>
              </a:rPr>
              <a:t>(122)</a:t>
            </a:r>
          </a:p>
          <a:p>
            <a:pPr marL="0" indent="0">
              <a:buNone/>
            </a:pPr>
            <a:r>
              <a:rPr lang="it-IT" b="0" i="0" dirty="0">
                <a:effectLst/>
              </a:rPr>
              <a:t> </a:t>
            </a:r>
            <a:r>
              <a:rPr lang="it-IT" b="0" i="0" dirty="0" err="1">
                <a:effectLst/>
              </a:rPr>
              <a:t>plt.imshow</a:t>
            </a:r>
            <a:r>
              <a:rPr lang="it-IT" b="0" i="0" dirty="0">
                <a:effectLst/>
              </a:rPr>
              <a:t>(cv2.cvtColor(</a:t>
            </a:r>
            <a:r>
              <a:rPr lang="it-IT" b="0" i="0" dirty="0" err="1">
                <a:effectLst/>
              </a:rPr>
              <a:t>new_image</a:t>
            </a:r>
            <a:r>
              <a:rPr lang="it-IT" b="0" i="0" dirty="0">
                <a:effectLst/>
              </a:rPr>
              <a:t>, cv2.COLOR_HSV2RGB)),</a:t>
            </a:r>
            <a:r>
              <a:rPr lang="it-IT" b="0" i="0" dirty="0" err="1">
                <a:effectLst/>
              </a:rPr>
              <a:t>plt.title</a:t>
            </a:r>
            <a:r>
              <a:rPr lang="it-IT" b="0" i="0" dirty="0">
                <a:effectLst/>
              </a:rPr>
              <a:t>(‘</a:t>
            </a:r>
            <a:r>
              <a:rPr lang="it-IT" b="0" i="0" dirty="0" err="1">
                <a:effectLst/>
              </a:rPr>
              <a:t>Median</a:t>
            </a:r>
            <a:r>
              <a:rPr lang="it-IT" b="0" i="0" dirty="0">
                <a:effectLst/>
              </a:rPr>
              <a:t> filter’)</a:t>
            </a:r>
          </a:p>
          <a:p>
            <a:pPr marL="0" indent="0">
              <a:buNone/>
            </a:pPr>
            <a:r>
              <a:rPr lang="it-IT" b="0" i="0" dirty="0" err="1">
                <a:effectLst/>
              </a:rPr>
              <a:t>plt.xticks</a:t>
            </a:r>
            <a:r>
              <a:rPr lang="it-IT" b="0" i="0" dirty="0">
                <a:effectLst/>
              </a:rPr>
              <a:t>([]), </a:t>
            </a:r>
            <a:r>
              <a:rPr lang="it-IT" b="0" i="0" dirty="0" err="1">
                <a:effectLst/>
              </a:rPr>
              <a:t>plt.yticks</a:t>
            </a:r>
            <a:r>
              <a:rPr lang="it-IT" b="0" i="0" dirty="0">
                <a:effectLst/>
              </a:rPr>
              <a:t>([])</a:t>
            </a:r>
          </a:p>
          <a:p>
            <a:pPr marL="0" indent="0">
              <a:buNone/>
            </a:pPr>
            <a:r>
              <a:rPr lang="it-IT" b="0" i="0" dirty="0" err="1">
                <a:effectLst/>
              </a:rPr>
              <a:t>plt.show</a:t>
            </a:r>
            <a:r>
              <a:rPr lang="it-IT" b="0" i="0" dirty="0">
                <a:effectLst/>
              </a:rPr>
              <a:t>()</a:t>
            </a:r>
            <a:endParaRPr lang="it-IT" dirty="0"/>
          </a:p>
        </p:txBody>
      </p:sp>
      <p:sp>
        <p:nvSpPr>
          <p:cNvPr id="5" name="Segnaposto testo 4">
            <a:extLst>
              <a:ext uri="{FF2B5EF4-FFF2-40B4-BE49-F238E27FC236}">
                <a16:creationId xmlns:a16="http://schemas.microsoft.com/office/drawing/2014/main" id="{3F85CFB5-62ED-0B26-0740-D5E18738A013}"/>
              </a:ext>
            </a:extLst>
          </p:cNvPr>
          <p:cNvSpPr>
            <a:spLocks noGrp="1"/>
          </p:cNvSpPr>
          <p:nvPr>
            <p:ph type="body" sz="half" idx="2"/>
          </p:nvPr>
        </p:nvSpPr>
        <p:spPr/>
        <p:txBody>
          <a:bodyPr>
            <a:normAutofit/>
          </a:bodyPr>
          <a:lstStyle/>
          <a:p>
            <a:r>
              <a:rPr lang="it-IT" dirty="0"/>
              <a:t>La funzione «</a:t>
            </a:r>
            <a:r>
              <a:rPr lang="it-IT" dirty="0" err="1"/>
              <a:t>medianBlur</a:t>
            </a:r>
            <a:r>
              <a:rPr lang="it-IT" dirty="0"/>
              <a:t>» del pacchetto Open-CV può essere utilizzata per implementare un filtro mediano. A differenza del filtro medio e gaussiano, il filtro mediano non produce artefatti su un'immagine a colori.</a:t>
            </a:r>
          </a:p>
        </p:txBody>
      </p:sp>
      <p:sp>
        <p:nvSpPr>
          <p:cNvPr id="2" name="Segnaposto numero diapositiva 1">
            <a:extLst>
              <a:ext uri="{FF2B5EF4-FFF2-40B4-BE49-F238E27FC236}">
                <a16:creationId xmlns:a16="http://schemas.microsoft.com/office/drawing/2014/main" id="{EE87F9AC-4110-5ED6-ECA6-89491AA8DEC2}"/>
              </a:ext>
            </a:extLst>
          </p:cNvPr>
          <p:cNvSpPr>
            <a:spLocks noGrp="1"/>
          </p:cNvSpPr>
          <p:nvPr>
            <p:ph type="sldNum" sz="quarter" idx="12"/>
          </p:nvPr>
        </p:nvSpPr>
        <p:spPr/>
        <p:txBody>
          <a:bodyPr/>
          <a:lstStyle/>
          <a:p>
            <a:fld id="{34B7E4EF-A1BD-40F4-AB7B-04F084DD991D}" type="slidenum">
              <a:rPr lang="en-US" smtClean="0"/>
              <a:t>30</a:t>
            </a:fld>
            <a:endParaRPr lang="en-US"/>
          </a:p>
        </p:txBody>
      </p:sp>
    </p:spTree>
    <p:extLst>
      <p:ext uri="{BB962C8B-B14F-4D97-AF65-F5344CB8AC3E}">
        <p14:creationId xmlns:p14="http://schemas.microsoft.com/office/powerpoint/2010/main" val="3577866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C6FED4-7A52-3CFE-8668-1430A1C4CD3E}"/>
              </a:ext>
            </a:extLst>
          </p:cNvPr>
          <p:cNvSpPr>
            <a:spLocks noGrp="1"/>
          </p:cNvSpPr>
          <p:nvPr>
            <p:ph type="title"/>
          </p:nvPr>
        </p:nvSpPr>
        <p:spPr>
          <a:xfrm>
            <a:off x="8303964" y="2473837"/>
            <a:ext cx="3572219" cy="1645920"/>
          </a:xfrm>
        </p:spPr>
        <p:txBody>
          <a:bodyPr>
            <a:normAutofit fontScale="90000"/>
          </a:bodyPr>
          <a:lstStyle/>
          <a:p>
            <a:r>
              <a:rPr lang="it-IT" dirty="0"/>
              <a:t>Filtro Mediano </a:t>
            </a:r>
            <a:br>
              <a:rPr lang="it-IT" dirty="0"/>
            </a:br>
            <a:r>
              <a:rPr lang="it-IT" dirty="0"/>
              <a:t>vs</a:t>
            </a:r>
            <a:br>
              <a:rPr lang="it-IT" dirty="0"/>
            </a:br>
            <a:r>
              <a:rPr lang="it-IT" dirty="0"/>
              <a:t>Filtro Medio e Gaussiano</a:t>
            </a:r>
          </a:p>
        </p:txBody>
      </p:sp>
      <p:sp>
        <p:nvSpPr>
          <p:cNvPr id="3" name="Segnaposto contenuto 2">
            <a:extLst>
              <a:ext uri="{FF2B5EF4-FFF2-40B4-BE49-F238E27FC236}">
                <a16:creationId xmlns:a16="http://schemas.microsoft.com/office/drawing/2014/main" id="{51946A8D-0CC2-1A6D-4465-6F7777C75A2A}"/>
              </a:ext>
            </a:extLst>
          </p:cNvPr>
          <p:cNvSpPr>
            <a:spLocks noGrp="1"/>
          </p:cNvSpPr>
          <p:nvPr>
            <p:ph idx="1"/>
          </p:nvPr>
        </p:nvSpPr>
        <p:spPr/>
        <p:txBody>
          <a:bodyPr numCol="1">
            <a:normAutofit/>
          </a:bodyPr>
          <a:lstStyle/>
          <a:p>
            <a:pPr marL="0" indent="0" algn="ctr">
              <a:buNone/>
            </a:pPr>
            <a:endParaRPr lang="it-IT" b="0" i="0" dirty="0">
              <a:effectLst/>
            </a:endParaRPr>
          </a:p>
          <a:p>
            <a:pPr marL="0" indent="0" algn="ctr">
              <a:buNone/>
            </a:pPr>
            <a:endParaRPr lang="it-IT" dirty="0"/>
          </a:p>
          <a:p>
            <a:pPr marL="0" indent="0" algn="ctr">
              <a:buNone/>
            </a:pPr>
            <a:endParaRPr lang="it-IT" b="0" i="0" dirty="0">
              <a:effectLst/>
            </a:endParaRPr>
          </a:p>
          <a:p>
            <a:pPr marL="0" indent="0" algn="ctr">
              <a:buNone/>
            </a:pPr>
            <a:r>
              <a:rPr lang="it-IT" b="0" i="0" dirty="0">
                <a:effectLst/>
              </a:rPr>
              <a:t>Il filtro mediano svolge un lavoro migliore nel rimuovere il rumore sale e pepe rispetto ai filtri medio e gaussiano. Il filtro mediano preserva i bordi di un'immagine.</a:t>
            </a:r>
          </a:p>
          <a:p>
            <a:pPr marL="0" indent="0" algn="ctr">
              <a:buNone/>
            </a:pPr>
            <a:endParaRPr lang="it-IT" dirty="0"/>
          </a:p>
          <a:p>
            <a:pPr marL="0" indent="0" algn="ctr">
              <a:buNone/>
            </a:pPr>
            <a:r>
              <a:rPr lang="it-IT" dirty="0"/>
              <a:t>Tuttavia, uno svantaggio di un filtro mediano è che sembra introdurre patterns o textures che non erano presenti nell'immagine originale, almeno ogni volta che la dimensione del filtro aumenta. Un altro svantaggio è che i grandi filtri mediani tendono ad essere lenti.</a:t>
            </a:r>
          </a:p>
        </p:txBody>
      </p:sp>
      <p:sp>
        <p:nvSpPr>
          <p:cNvPr id="4" name="Segnaposto numero diapositiva 3">
            <a:extLst>
              <a:ext uri="{FF2B5EF4-FFF2-40B4-BE49-F238E27FC236}">
                <a16:creationId xmlns:a16="http://schemas.microsoft.com/office/drawing/2014/main" id="{26912978-B905-023C-3DFE-1622712DFEA5}"/>
              </a:ext>
            </a:extLst>
          </p:cNvPr>
          <p:cNvSpPr>
            <a:spLocks noGrp="1"/>
          </p:cNvSpPr>
          <p:nvPr>
            <p:ph type="sldNum" sz="quarter" idx="12"/>
          </p:nvPr>
        </p:nvSpPr>
        <p:spPr/>
        <p:txBody>
          <a:bodyPr/>
          <a:lstStyle/>
          <a:p>
            <a:fld id="{34B7E4EF-A1BD-40F4-AB7B-04F084DD991D}" type="slidenum">
              <a:rPr lang="en-US" smtClean="0"/>
              <a:t>31</a:t>
            </a:fld>
            <a:endParaRPr lang="en-US"/>
          </a:p>
        </p:txBody>
      </p:sp>
    </p:spTree>
    <p:extLst>
      <p:ext uri="{BB962C8B-B14F-4D97-AF65-F5344CB8AC3E}">
        <p14:creationId xmlns:p14="http://schemas.microsoft.com/office/powerpoint/2010/main" val="4177062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AD7C3-6A38-4736-9130-E9F3BFCD7C16}"/>
              </a:ext>
            </a:extLst>
          </p:cNvPr>
          <p:cNvSpPr>
            <a:spLocks noGrp="1"/>
          </p:cNvSpPr>
          <p:nvPr>
            <p:ph type="title"/>
          </p:nvPr>
        </p:nvSpPr>
        <p:spPr/>
        <p:txBody>
          <a:bodyPr/>
          <a:lstStyle/>
          <a:p>
            <a:r>
              <a:rPr lang="it-IT" dirty="0"/>
              <a:t>Conservative Filter (1)</a:t>
            </a:r>
          </a:p>
        </p:txBody>
      </p:sp>
      <p:sp>
        <p:nvSpPr>
          <p:cNvPr id="3" name="Segnaposto contenuto 2">
            <a:extLst>
              <a:ext uri="{FF2B5EF4-FFF2-40B4-BE49-F238E27FC236}">
                <a16:creationId xmlns:a16="http://schemas.microsoft.com/office/drawing/2014/main" id="{EB142E0C-0F5F-4C56-B785-4CDCF47B029A}"/>
              </a:ext>
            </a:extLst>
          </p:cNvPr>
          <p:cNvSpPr>
            <a:spLocks noGrp="1"/>
          </p:cNvSpPr>
          <p:nvPr>
            <p:ph idx="1"/>
          </p:nvPr>
        </p:nvSpPr>
        <p:spPr>
          <a:xfrm>
            <a:off x="1066800" y="1907171"/>
            <a:ext cx="10058400" cy="4339883"/>
          </a:xfrm>
        </p:spPr>
        <p:txBody>
          <a:bodyPr>
            <a:noAutofit/>
          </a:bodyPr>
          <a:lstStyle/>
          <a:p>
            <a:pPr marL="0" indent="0">
              <a:buNone/>
            </a:pPr>
            <a:r>
              <a:rPr lang="it-IT" sz="2400" b="1" dirty="0"/>
              <a:t>Filtro max e min: </a:t>
            </a:r>
            <a:r>
              <a:rPr lang="it-IT" sz="2400" dirty="0"/>
              <a:t>Determina l'intensità minima e l'intensità massima all'interno di un intorno di un pixel. Se l'intensità del pixel centrale è maggiore del valore massimo, viene sostituita dal valore massimo. Se è inferiore al valore minimo, viene sostituito dal valore minimo. Il filtro conservativo tende a preservare i bordi.</a:t>
            </a:r>
            <a:br>
              <a:rPr lang="it-IT" dirty="0"/>
            </a:br>
            <a:endParaRPr lang="it-IT" dirty="0"/>
          </a:p>
          <a:p>
            <a:pPr algn="just"/>
            <a:endParaRPr lang="it-IT" sz="1800" dirty="0"/>
          </a:p>
        </p:txBody>
      </p:sp>
      <p:pic>
        <p:nvPicPr>
          <p:cNvPr id="5" name="Picture 2" descr="Risultato immagini per opencv python LOGO">
            <a:extLst>
              <a:ext uri="{FF2B5EF4-FFF2-40B4-BE49-F238E27FC236}">
                <a16:creationId xmlns:a16="http://schemas.microsoft.com/office/drawing/2014/main" id="{9CE4A043-3F29-4546-86FE-5F5134B6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0449" y="709269"/>
            <a:ext cx="3810000" cy="1238250"/>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numero diapositiva 3">
            <a:extLst>
              <a:ext uri="{FF2B5EF4-FFF2-40B4-BE49-F238E27FC236}">
                <a16:creationId xmlns:a16="http://schemas.microsoft.com/office/drawing/2014/main" id="{1BD4109A-DCB6-00D7-DF5A-34FA471BADC3}"/>
              </a:ext>
            </a:extLst>
          </p:cNvPr>
          <p:cNvSpPr>
            <a:spLocks noGrp="1"/>
          </p:cNvSpPr>
          <p:nvPr>
            <p:ph type="sldNum" sz="quarter" idx="12"/>
          </p:nvPr>
        </p:nvSpPr>
        <p:spPr/>
        <p:txBody>
          <a:bodyPr/>
          <a:lstStyle/>
          <a:p>
            <a:fld id="{34B7E4EF-A1BD-40F4-AB7B-04F084DD991D}" type="slidenum">
              <a:rPr lang="en-US" smtClean="0"/>
              <a:t>32</a:t>
            </a:fld>
            <a:endParaRPr lang="en-US"/>
          </a:p>
        </p:txBody>
      </p:sp>
    </p:spTree>
    <p:extLst>
      <p:ext uri="{BB962C8B-B14F-4D97-AF65-F5344CB8AC3E}">
        <p14:creationId xmlns:p14="http://schemas.microsoft.com/office/powerpoint/2010/main" val="2353490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AD7C3-6A38-4736-9130-E9F3BFCD7C16}"/>
              </a:ext>
            </a:extLst>
          </p:cNvPr>
          <p:cNvSpPr>
            <a:spLocks noGrp="1"/>
          </p:cNvSpPr>
          <p:nvPr>
            <p:ph type="title"/>
          </p:nvPr>
        </p:nvSpPr>
        <p:spPr/>
        <p:txBody>
          <a:bodyPr/>
          <a:lstStyle/>
          <a:p>
            <a:r>
              <a:rPr lang="it-IT" dirty="0"/>
              <a:t>Edge Detection (1)</a:t>
            </a:r>
          </a:p>
        </p:txBody>
      </p:sp>
      <p:sp>
        <p:nvSpPr>
          <p:cNvPr id="3" name="Segnaposto contenuto 2">
            <a:extLst>
              <a:ext uri="{FF2B5EF4-FFF2-40B4-BE49-F238E27FC236}">
                <a16:creationId xmlns:a16="http://schemas.microsoft.com/office/drawing/2014/main" id="{EB142E0C-0F5F-4C56-B785-4CDCF47B029A}"/>
              </a:ext>
            </a:extLst>
          </p:cNvPr>
          <p:cNvSpPr>
            <a:spLocks noGrp="1"/>
          </p:cNvSpPr>
          <p:nvPr>
            <p:ph idx="1"/>
          </p:nvPr>
        </p:nvSpPr>
        <p:spPr>
          <a:xfrm>
            <a:off x="1066800" y="1907171"/>
            <a:ext cx="10058400" cy="4339883"/>
          </a:xfrm>
        </p:spPr>
        <p:txBody>
          <a:bodyPr>
            <a:noAutofit/>
          </a:bodyPr>
          <a:lstStyle/>
          <a:p>
            <a:pPr lvl="1" algn="just"/>
            <a:r>
              <a:rPr lang="it-IT" sz="1800" b="0" i="0" dirty="0" err="1">
                <a:effectLst/>
              </a:rPr>
              <a:t>L'</a:t>
            </a:r>
            <a:r>
              <a:rPr lang="it-IT" sz="1800" b="1" i="0" dirty="0" err="1">
                <a:effectLst/>
              </a:rPr>
              <a:t>edge</a:t>
            </a:r>
            <a:r>
              <a:rPr lang="it-IT" sz="1800" b="1" i="0" dirty="0">
                <a:effectLst/>
              </a:rPr>
              <a:t> </a:t>
            </a:r>
            <a:r>
              <a:rPr lang="it-IT" sz="1800" b="1" i="0" dirty="0" err="1">
                <a:effectLst/>
              </a:rPr>
              <a:t>detection</a:t>
            </a:r>
            <a:r>
              <a:rPr lang="it-IT" sz="1800" b="1" i="0" dirty="0">
                <a:effectLst/>
              </a:rPr>
              <a:t> </a:t>
            </a:r>
            <a:r>
              <a:rPr lang="it-IT" sz="1800" b="0" i="0" dirty="0">
                <a:effectLst/>
              </a:rPr>
              <a:t>è una tecnica di elaborazione delle immagini che consente di identificare i bordi o le transizioni di intensità dell'immagine. Uno dei metodi più comuni per eseguire </a:t>
            </a:r>
            <a:r>
              <a:rPr lang="it-IT" sz="1800" b="0" i="0" dirty="0" err="1">
                <a:effectLst/>
              </a:rPr>
              <a:t>l'edge</a:t>
            </a:r>
            <a:r>
              <a:rPr lang="it-IT" sz="1800" b="0" i="0" dirty="0">
                <a:effectLst/>
              </a:rPr>
              <a:t> </a:t>
            </a:r>
            <a:r>
              <a:rPr lang="it-IT" sz="1800" b="0" i="0" dirty="0" err="1">
                <a:effectLst/>
              </a:rPr>
              <a:t>detection</a:t>
            </a:r>
            <a:r>
              <a:rPr lang="it-IT" sz="1800" b="0" i="0" dirty="0">
                <a:effectLst/>
              </a:rPr>
              <a:t> è l'utilizzo dei filtri.</a:t>
            </a:r>
          </a:p>
          <a:p>
            <a:pPr lvl="1" algn="just"/>
            <a:endParaRPr lang="it-IT" sz="1800" dirty="0"/>
          </a:p>
          <a:p>
            <a:pPr lvl="1" algn="just"/>
            <a:r>
              <a:rPr lang="it-IT" sz="1800" b="0" i="0" dirty="0">
                <a:effectLst/>
              </a:rPr>
              <a:t>Ci sono diversi tipi di filtri che possono essere utilizzati per eseguire </a:t>
            </a:r>
            <a:r>
              <a:rPr lang="it-IT" sz="1800" b="0" i="0" dirty="0" err="1">
                <a:effectLst/>
              </a:rPr>
              <a:t>l'edge</a:t>
            </a:r>
            <a:r>
              <a:rPr lang="it-IT" sz="1800" b="0" i="0" dirty="0">
                <a:effectLst/>
              </a:rPr>
              <a:t> </a:t>
            </a:r>
            <a:r>
              <a:rPr lang="it-IT" sz="1800" b="0" i="0" dirty="0" err="1">
                <a:effectLst/>
              </a:rPr>
              <a:t>detection</a:t>
            </a:r>
            <a:r>
              <a:rPr lang="it-IT" sz="1800" b="0" i="0" dirty="0">
                <a:effectLst/>
              </a:rPr>
              <a:t>, ma i filtri più comuni sono:</a:t>
            </a:r>
          </a:p>
          <a:p>
            <a:pPr lvl="1" algn="just"/>
            <a:endParaRPr lang="it-IT" sz="1800" b="0" i="0" dirty="0">
              <a:effectLst/>
            </a:endParaRPr>
          </a:p>
          <a:p>
            <a:pPr marL="1440180" lvl="4" indent="-342900" algn="just">
              <a:buFont typeface="+mj-lt"/>
              <a:buAutoNum type="arabicPeriod"/>
            </a:pPr>
            <a:r>
              <a:rPr lang="it-IT" sz="1600" b="1" i="0" dirty="0">
                <a:effectLst/>
              </a:rPr>
              <a:t> il filtro di </a:t>
            </a:r>
            <a:r>
              <a:rPr lang="it-IT" sz="1600" b="1" i="0" dirty="0" err="1">
                <a:effectLst/>
              </a:rPr>
              <a:t>Sobel</a:t>
            </a:r>
            <a:r>
              <a:rPr lang="it-IT" sz="1600" b="1" i="0" dirty="0">
                <a:effectLst/>
              </a:rPr>
              <a:t>, </a:t>
            </a:r>
          </a:p>
          <a:p>
            <a:pPr marL="1440180" lvl="4" indent="-342900" algn="just">
              <a:buFont typeface="+mj-lt"/>
              <a:buAutoNum type="arabicPeriod"/>
            </a:pPr>
            <a:r>
              <a:rPr lang="it-IT" sz="1600" b="1" i="0" dirty="0">
                <a:effectLst/>
              </a:rPr>
              <a:t>il filtro di </a:t>
            </a:r>
            <a:r>
              <a:rPr lang="it-IT" sz="1600" b="1" i="0" dirty="0" err="1">
                <a:effectLst/>
              </a:rPr>
              <a:t>Prewitt</a:t>
            </a:r>
            <a:r>
              <a:rPr lang="it-IT" sz="1600" b="1" i="0" dirty="0">
                <a:effectLst/>
              </a:rPr>
              <a:t> </a:t>
            </a:r>
            <a:endParaRPr lang="it-IT" sz="1600" b="1" dirty="0"/>
          </a:p>
          <a:p>
            <a:pPr marL="1440180" lvl="4" indent="-342900" algn="just">
              <a:buFont typeface="+mj-lt"/>
              <a:buAutoNum type="arabicPeriod"/>
            </a:pPr>
            <a:r>
              <a:rPr lang="it-IT" sz="1600" b="1" i="0" dirty="0">
                <a:effectLst/>
              </a:rPr>
              <a:t>il filtro di </a:t>
            </a:r>
            <a:r>
              <a:rPr lang="it-IT" sz="1600" b="1" i="0" dirty="0" err="1">
                <a:effectLst/>
              </a:rPr>
              <a:t>Canny</a:t>
            </a:r>
            <a:endParaRPr lang="it-IT" sz="1600" b="1" i="0" dirty="0">
              <a:effectLst/>
            </a:endParaRPr>
          </a:p>
          <a:p>
            <a:pPr marL="274320" lvl="1" indent="0" algn="just">
              <a:buNone/>
            </a:pPr>
            <a:endParaRPr lang="it-IT" sz="1800" b="0" i="0" dirty="0">
              <a:effectLst/>
            </a:endParaRPr>
          </a:p>
          <a:p>
            <a:pPr marL="274320" lvl="1" indent="0" algn="just">
              <a:buNone/>
            </a:pPr>
            <a:r>
              <a:rPr lang="it-IT" sz="1800" b="0" i="0" dirty="0">
                <a:effectLst/>
              </a:rPr>
              <a:t>Questi filtri funzionano rilevando le variazioni di intensità dell'immagine in diverse direzioni e </a:t>
            </a:r>
            <a:r>
              <a:rPr lang="it-IT" sz="1800" b="0" i="0" dirty="0" err="1">
                <a:effectLst/>
              </a:rPr>
              <a:t>ampificando</a:t>
            </a:r>
            <a:r>
              <a:rPr lang="it-IT" sz="1800" b="0" i="0" dirty="0">
                <a:effectLst/>
              </a:rPr>
              <a:t> le variazioni più forti, che corrispondono ai bordi dell'immagine.</a:t>
            </a:r>
            <a:endParaRPr lang="it-IT" sz="1800" dirty="0"/>
          </a:p>
        </p:txBody>
      </p:sp>
      <p:pic>
        <p:nvPicPr>
          <p:cNvPr id="5" name="Picture 2" descr="Risultato immagini per opencv python LOGO">
            <a:extLst>
              <a:ext uri="{FF2B5EF4-FFF2-40B4-BE49-F238E27FC236}">
                <a16:creationId xmlns:a16="http://schemas.microsoft.com/office/drawing/2014/main" id="{9CE4A043-3F29-4546-86FE-5F5134B6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0449" y="709269"/>
            <a:ext cx="3810000" cy="1238250"/>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numero diapositiva 3">
            <a:extLst>
              <a:ext uri="{FF2B5EF4-FFF2-40B4-BE49-F238E27FC236}">
                <a16:creationId xmlns:a16="http://schemas.microsoft.com/office/drawing/2014/main" id="{CC2DC965-55B7-63AE-69B1-107E07D1A61A}"/>
              </a:ext>
            </a:extLst>
          </p:cNvPr>
          <p:cNvSpPr>
            <a:spLocks noGrp="1"/>
          </p:cNvSpPr>
          <p:nvPr>
            <p:ph type="sldNum" sz="quarter" idx="12"/>
          </p:nvPr>
        </p:nvSpPr>
        <p:spPr/>
        <p:txBody>
          <a:bodyPr/>
          <a:lstStyle/>
          <a:p>
            <a:fld id="{34B7E4EF-A1BD-40F4-AB7B-04F084DD991D}" type="slidenum">
              <a:rPr lang="en-US" smtClean="0"/>
              <a:t>33</a:t>
            </a:fld>
            <a:endParaRPr lang="en-US"/>
          </a:p>
        </p:txBody>
      </p:sp>
    </p:spTree>
    <p:extLst>
      <p:ext uri="{BB962C8B-B14F-4D97-AF65-F5344CB8AC3E}">
        <p14:creationId xmlns:p14="http://schemas.microsoft.com/office/powerpoint/2010/main" val="1341384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AD7C3-6A38-4736-9130-E9F3BFCD7C16}"/>
              </a:ext>
            </a:extLst>
          </p:cNvPr>
          <p:cNvSpPr>
            <a:spLocks noGrp="1"/>
          </p:cNvSpPr>
          <p:nvPr>
            <p:ph type="title"/>
          </p:nvPr>
        </p:nvSpPr>
        <p:spPr/>
        <p:txBody>
          <a:bodyPr/>
          <a:lstStyle/>
          <a:p>
            <a:r>
              <a:rPr lang="it-IT" dirty="0"/>
              <a:t>Edge </a:t>
            </a:r>
            <a:r>
              <a:rPr lang="it-IT" dirty="0" err="1"/>
              <a:t>Detection</a:t>
            </a:r>
            <a:r>
              <a:rPr lang="it-IT" dirty="0"/>
              <a:t> (2)</a:t>
            </a:r>
          </a:p>
        </p:txBody>
      </p:sp>
      <p:sp>
        <p:nvSpPr>
          <p:cNvPr id="3" name="Segnaposto contenuto 2">
            <a:extLst>
              <a:ext uri="{FF2B5EF4-FFF2-40B4-BE49-F238E27FC236}">
                <a16:creationId xmlns:a16="http://schemas.microsoft.com/office/drawing/2014/main" id="{EB142E0C-0F5F-4C56-B785-4CDCF47B029A}"/>
              </a:ext>
            </a:extLst>
          </p:cNvPr>
          <p:cNvSpPr>
            <a:spLocks noGrp="1"/>
          </p:cNvSpPr>
          <p:nvPr>
            <p:ph idx="1"/>
          </p:nvPr>
        </p:nvSpPr>
        <p:spPr>
          <a:xfrm>
            <a:off x="1066800" y="1907171"/>
            <a:ext cx="10058400" cy="4339883"/>
          </a:xfrm>
        </p:spPr>
        <p:txBody>
          <a:bodyPr>
            <a:noAutofit/>
          </a:bodyPr>
          <a:lstStyle/>
          <a:p>
            <a:pPr algn="just"/>
            <a:r>
              <a:rPr lang="it-IT" sz="2000" b="1" dirty="0"/>
              <a:t>Caso limite: </a:t>
            </a:r>
            <a:r>
              <a:rPr lang="it-IT" sz="2000" dirty="0"/>
              <a:t>immagine </a:t>
            </a:r>
            <a:r>
              <a:rPr lang="it-IT" sz="2000" dirty="0" err="1"/>
              <a:t>binarizzata</a:t>
            </a:r>
            <a:r>
              <a:rPr lang="it-IT" sz="2000" dirty="0"/>
              <a:t> in cui i contorni hanno la massima luminanza e gli altri pixel sono a valore nullo. È spesso utile invertire poi l’immagine in modo che i contorni siano neri su sfondo bianco.</a:t>
            </a:r>
          </a:p>
          <a:p>
            <a:pPr algn="just"/>
            <a:r>
              <a:rPr lang="it-IT" sz="2000" b="1" dirty="0"/>
              <a:t>Quali sono i vantaggi del rilevamento dei bordi? </a:t>
            </a:r>
          </a:p>
          <a:p>
            <a:pPr algn="just"/>
            <a:r>
              <a:rPr lang="it-IT" sz="2000" b="1" dirty="0"/>
              <a:t>Quali sono i limiti del rilevamento dei bordi? </a:t>
            </a:r>
            <a:endParaRPr lang="sv-SE" sz="2000" dirty="0"/>
          </a:p>
        </p:txBody>
      </p:sp>
      <p:pic>
        <p:nvPicPr>
          <p:cNvPr id="5" name="Picture 2" descr="Risultato immagini per opencv python LOGO">
            <a:extLst>
              <a:ext uri="{FF2B5EF4-FFF2-40B4-BE49-F238E27FC236}">
                <a16:creationId xmlns:a16="http://schemas.microsoft.com/office/drawing/2014/main" id="{9CE4A043-3F29-4546-86FE-5F5134B6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0449" y="709269"/>
            <a:ext cx="3810000" cy="1238250"/>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numero diapositiva 3">
            <a:extLst>
              <a:ext uri="{FF2B5EF4-FFF2-40B4-BE49-F238E27FC236}">
                <a16:creationId xmlns:a16="http://schemas.microsoft.com/office/drawing/2014/main" id="{01608219-2F46-8062-792E-9EFE59B9837D}"/>
              </a:ext>
            </a:extLst>
          </p:cNvPr>
          <p:cNvSpPr>
            <a:spLocks noGrp="1"/>
          </p:cNvSpPr>
          <p:nvPr>
            <p:ph type="sldNum" sz="quarter" idx="12"/>
          </p:nvPr>
        </p:nvSpPr>
        <p:spPr/>
        <p:txBody>
          <a:bodyPr/>
          <a:lstStyle/>
          <a:p>
            <a:fld id="{34B7E4EF-A1BD-40F4-AB7B-04F084DD991D}" type="slidenum">
              <a:rPr lang="en-US" smtClean="0"/>
              <a:t>34</a:t>
            </a:fld>
            <a:endParaRPr lang="en-US"/>
          </a:p>
        </p:txBody>
      </p:sp>
    </p:spTree>
    <p:extLst>
      <p:ext uri="{BB962C8B-B14F-4D97-AF65-F5344CB8AC3E}">
        <p14:creationId xmlns:p14="http://schemas.microsoft.com/office/powerpoint/2010/main" val="370733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AD7C3-6A38-4736-9130-E9F3BFCD7C16}"/>
              </a:ext>
            </a:extLst>
          </p:cNvPr>
          <p:cNvSpPr>
            <a:spLocks noGrp="1"/>
          </p:cNvSpPr>
          <p:nvPr>
            <p:ph type="title"/>
          </p:nvPr>
        </p:nvSpPr>
        <p:spPr/>
        <p:txBody>
          <a:bodyPr/>
          <a:lstStyle/>
          <a:p>
            <a:r>
              <a:rPr lang="it-IT" dirty="0"/>
              <a:t>Edge </a:t>
            </a:r>
            <a:r>
              <a:rPr lang="it-IT" dirty="0" err="1"/>
              <a:t>Detection</a:t>
            </a:r>
            <a:r>
              <a:rPr lang="it-IT" dirty="0"/>
              <a:t> (3)</a:t>
            </a:r>
          </a:p>
        </p:txBody>
      </p:sp>
      <p:sp>
        <p:nvSpPr>
          <p:cNvPr id="3" name="Segnaposto contenuto 2">
            <a:extLst>
              <a:ext uri="{FF2B5EF4-FFF2-40B4-BE49-F238E27FC236}">
                <a16:creationId xmlns:a16="http://schemas.microsoft.com/office/drawing/2014/main" id="{EB142E0C-0F5F-4C56-B785-4CDCF47B029A}"/>
              </a:ext>
            </a:extLst>
          </p:cNvPr>
          <p:cNvSpPr>
            <a:spLocks noGrp="1"/>
          </p:cNvSpPr>
          <p:nvPr>
            <p:ph idx="1"/>
          </p:nvPr>
        </p:nvSpPr>
        <p:spPr>
          <a:xfrm>
            <a:off x="1066800" y="1907171"/>
            <a:ext cx="10058400" cy="4339883"/>
          </a:xfrm>
        </p:spPr>
        <p:txBody>
          <a:bodyPr>
            <a:noAutofit/>
          </a:bodyPr>
          <a:lstStyle/>
          <a:p>
            <a:pPr algn="just"/>
            <a:r>
              <a:rPr lang="it-IT" sz="2000" b="1" dirty="0"/>
              <a:t>Caso limite: </a:t>
            </a:r>
            <a:r>
              <a:rPr lang="it-IT" sz="2000" dirty="0"/>
              <a:t>immagine </a:t>
            </a:r>
            <a:r>
              <a:rPr lang="it-IT" sz="2000" dirty="0" err="1"/>
              <a:t>binarizzata</a:t>
            </a:r>
            <a:r>
              <a:rPr lang="it-IT" sz="2000" dirty="0"/>
              <a:t> in cui i contorni hanno la massima luminanza e gli altri pixel sono a valore nullo. È spesso utile invertire poi l’immagine in modo che i contorni siano neri su sfondo bianco.</a:t>
            </a:r>
          </a:p>
          <a:p>
            <a:pPr algn="just"/>
            <a:r>
              <a:rPr lang="it-IT" sz="2000" b="1" dirty="0"/>
              <a:t>Quali sono i vantaggi del rilevamento dei bordi? </a:t>
            </a:r>
            <a:r>
              <a:rPr lang="it-IT" sz="2000" dirty="0"/>
              <a:t>Spesso utilizzato come fase di </a:t>
            </a:r>
            <a:r>
              <a:rPr lang="it-IT" sz="2000" dirty="0" err="1"/>
              <a:t>pre</a:t>
            </a:r>
            <a:r>
              <a:rPr lang="it-IT" sz="2000" dirty="0"/>
              <a:t>-elaborazione prima di ulteriori fasi di elaborazione delle immagini come la segmentazione, l'estrazione di caratteristiche o il riconoscimento delle immagini.</a:t>
            </a:r>
          </a:p>
          <a:p>
            <a:pPr algn="just"/>
            <a:r>
              <a:rPr lang="it-IT" sz="2000" b="1" dirty="0"/>
              <a:t>Quali sono i limiti del rilevamento dei bordi? </a:t>
            </a:r>
            <a:endParaRPr lang="sv-SE" sz="2000" dirty="0"/>
          </a:p>
        </p:txBody>
      </p:sp>
      <p:pic>
        <p:nvPicPr>
          <p:cNvPr id="5" name="Picture 2" descr="Risultato immagini per opencv python LOGO">
            <a:extLst>
              <a:ext uri="{FF2B5EF4-FFF2-40B4-BE49-F238E27FC236}">
                <a16:creationId xmlns:a16="http://schemas.microsoft.com/office/drawing/2014/main" id="{9CE4A043-3F29-4546-86FE-5F5134B6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0449" y="709269"/>
            <a:ext cx="3810000" cy="1238250"/>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numero diapositiva 3">
            <a:extLst>
              <a:ext uri="{FF2B5EF4-FFF2-40B4-BE49-F238E27FC236}">
                <a16:creationId xmlns:a16="http://schemas.microsoft.com/office/drawing/2014/main" id="{86A4DBCD-3361-7B11-112E-CE9E24254721}"/>
              </a:ext>
            </a:extLst>
          </p:cNvPr>
          <p:cNvSpPr>
            <a:spLocks noGrp="1"/>
          </p:cNvSpPr>
          <p:nvPr>
            <p:ph type="sldNum" sz="quarter" idx="12"/>
          </p:nvPr>
        </p:nvSpPr>
        <p:spPr/>
        <p:txBody>
          <a:bodyPr/>
          <a:lstStyle/>
          <a:p>
            <a:fld id="{34B7E4EF-A1BD-40F4-AB7B-04F084DD991D}" type="slidenum">
              <a:rPr lang="en-US" smtClean="0"/>
              <a:t>35</a:t>
            </a:fld>
            <a:endParaRPr lang="en-US"/>
          </a:p>
        </p:txBody>
      </p:sp>
    </p:spTree>
    <p:extLst>
      <p:ext uri="{BB962C8B-B14F-4D97-AF65-F5344CB8AC3E}">
        <p14:creationId xmlns:p14="http://schemas.microsoft.com/office/powerpoint/2010/main" val="1684156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AD7C3-6A38-4736-9130-E9F3BFCD7C16}"/>
              </a:ext>
            </a:extLst>
          </p:cNvPr>
          <p:cNvSpPr>
            <a:spLocks noGrp="1"/>
          </p:cNvSpPr>
          <p:nvPr>
            <p:ph type="title"/>
          </p:nvPr>
        </p:nvSpPr>
        <p:spPr/>
        <p:txBody>
          <a:bodyPr/>
          <a:lstStyle/>
          <a:p>
            <a:r>
              <a:rPr lang="it-IT" dirty="0"/>
              <a:t>Edge </a:t>
            </a:r>
            <a:r>
              <a:rPr lang="it-IT" dirty="0" err="1"/>
              <a:t>Detection</a:t>
            </a:r>
            <a:r>
              <a:rPr lang="it-IT" dirty="0"/>
              <a:t> (4)</a:t>
            </a:r>
          </a:p>
        </p:txBody>
      </p:sp>
      <p:sp>
        <p:nvSpPr>
          <p:cNvPr id="3" name="Segnaposto contenuto 2">
            <a:extLst>
              <a:ext uri="{FF2B5EF4-FFF2-40B4-BE49-F238E27FC236}">
                <a16:creationId xmlns:a16="http://schemas.microsoft.com/office/drawing/2014/main" id="{EB142E0C-0F5F-4C56-B785-4CDCF47B029A}"/>
              </a:ext>
            </a:extLst>
          </p:cNvPr>
          <p:cNvSpPr>
            <a:spLocks noGrp="1"/>
          </p:cNvSpPr>
          <p:nvPr>
            <p:ph idx="1"/>
          </p:nvPr>
        </p:nvSpPr>
        <p:spPr>
          <a:xfrm>
            <a:off x="1066800" y="1907171"/>
            <a:ext cx="10058400" cy="4339883"/>
          </a:xfrm>
        </p:spPr>
        <p:txBody>
          <a:bodyPr>
            <a:noAutofit/>
          </a:bodyPr>
          <a:lstStyle/>
          <a:p>
            <a:pPr algn="just"/>
            <a:r>
              <a:rPr lang="it-IT" sz="2000" b="1" dirty="0"/>
              <a:t>Caso limite: </a:t>
            </a:r>
            <a:r>
              <a:rPr lang="it-IT" sz="2000" dirty="0"/>
              <a:t>immagine </a:t>
            </a:r>
            <a:r>
              <a:rPr lang="it-IT" sz="2000" dirty="0" err="1"/>
              <a:t>binarizzata</a:t>
            </a:r>
            <a:r>
              <a:rPr lang="it-IT" sz="2000" dirty="0"/>
              <a:t> in cui i contorni hanno la massima luminanza e gli altri pixel sono a valore nullo. È spesso utile invertire poi l’immagine in modo che i contorni siano neri su sfondo bianco.</a:t>
            </a:r>
          </a:p>
          <a:p>
            <a:pPr algn="just"/>
            <a:r>
              <a:rPr lang="it-IT" sz="2000" b="1" dirty="0"/>
              <a:t>Quali sono i vantaggi del rilevamento dei bordi? </a:t>
            </a:r>
            <a:r>
              <a:rPr lang="it-IT" sz="2000" dirty="0"/>
              <a:t>Spesso utilizzato come fase di </a:t>
            </a:r>
            <a:r>
              <a:rPr lang="it-IT" sz="2000" dirty="0" err="1"/>
              <a:t>pre</a:t>
            </a:r>
            <a:r>
              <a:rPr lang="it-IT" sz="2000" dirty="0"/>
              <a:t>-elaborazione prima di ulteriori fasi di elaborazione delle immagini come la segmentazione, l'estrazione di caratteristiche o il riconoscimento delle immagini.</a:t>
            </a:r>
          </a:p>
          <a:p>
            <a:pPr algn="just"/>
            <a:r>
              <a:rPr lang="it-IT" sz="2000" b="1" dirty="0"/>
              <a:t>Quali sono i limiti del rilevamento dei bordi? </a:t>
            </a:r>
            <a:r>
              <a:rPr lang="it-IT" sz="2000" b="0" i="0" dirty="0">
                <a:solidFill>
                  <a:srgbClr val="222222"/>
                </a:solidFill>
                <a:effectLst/>
              </a:rPr>
              <a:t>Le immagini di scarsa qualità potrebbero non fornire un contrasto sufficiente per rilevare con precisione i bordi. </a:t>
            </a:r>
            <a:endParaRPr lang="sv-SE" sz="2000" dirty="0"/>
          </a:p>
        </p:txBody>
      </p:sp>
      <p:pic>
        <p:nvPicPr>
          <p:cNvPr id="5" name="Picture 2" descr="Risultato immagini per opencv python LOGO">
            <a:extLst>
              <a:ext uri="{FF2B5EF4-FFF2-40B4-BE49-F238E27FC236}">
                <a16:creationId xmlns:a16="http://schemas.microsoft.com/office/drawing/2014/main" id="{9CE4A043-3F29-4546-86FE-5F5134B6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0449" y="709269"/>
            <a:ext cx="3810000" cy="1238250"/>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numero diapositiva 3">
            <a:extLst>
              <a:ext uri="{FF2B5EF4-FFF2-40B4-BE49-F238E27FC236}">
                <a16:creationId xmlns:a16="http://schemas.microsoft.com/office/drawing/2014/main" id="{9077AA22-8867-6533-C202-5270714C2991}"/>
              </a:ext>
            </a:extLst>
          </p:cNvPr>
          <p:cNvSpPr>
            <a:spLocks noGrp="1"/>
          </p:cNvSpPr>
          <p:nvPr>
            <p:ph type="sldNum" sz="quarter" idx="12"/>
          </p:nvPr>
        </p:nvSpPr>
        <p:spPr/>
        <p:txBody>
          <a:bodyPr/>
          <a:lstStyle/>
          <a:p>
            <a:fld id="{34B7E4EF-A1BD-40F4-AB7B-04F084DD991D}" type="slidenum">
              <a:rPr lang="en-US" smtClean="0"/>
              <a:t>36</a:t>
            </a:fld>
            <a:endParaRPr lang="en-US"/>
          </a:p>
        </p:txBody>
      </p:sp>
    </p:spTree>
    <p:extLst>
      <p:ext uri="{BB962C8B-B14F-4D97-AF65-F5344CB8AC3E}">
        <p14:creationId xmlns:p14="http://schemas.microsoft.com/office/powerpoint/2010/main" val="9124696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AD7C3-6A38-4736-9130-E9F3BFCD7C16}"/>
              </a:ext>
            </a:extLst>
          </p:cNvPr>
          <p:cNvSpPr>
            <a:spLocks noGrp="1"/>
          </p:cNvSpPr>
          <p:nvPr>
            <p:ph type="title"/>
          </p:nvPr>
        </p:nvSpPr>
        <p:spPr/>
        <p:txBody>
          <a:bodyPr/>
          <a:lstStyle/>
          <a:p>
            <a:r>
              <a:rPr lang="it-IT" dirty="0"/>
              <a:t>Edge </a:t>
            </a:r>
            <a:r>
              <a:rPr lang="it-IT" dirty="0" err="1"/>
              <a:t>Detection</a:t>
            </a:r>
            <a:r>
              <a:rPr lang="it-IT" dirty="0"/>
              <a:t> (5)</a:t>
            </a:r>
          </a:p>
        </p:txBody>
      </p:sp>
      <p:sp>
        <p:nvSpPr>
          <p:cNvPr id="3" name="Segnaposto contenuto 2">
            <a:extLst>
              <a:ext uri="{FF2B5EF4-FFF2-40B4-BE49-F238E27FC236}">
                <a16:creationId xmlns:a16="http://schemas.microsoft.com/office/drawing/2014/main" id="{EB142E0C-0F5F-4C56-B785-4CDCF47B029A}"/>
              </a:ext>
            </a:extLst>
          </p:cNvPr>
          <p:cNvSpPr>
            <a:spLocks noGrp="1"/>
          </p:cNvSpPr>
          <p:nvPr>
            <p:ph idx="1"/>
          </p:nvPr>
        </p:nvSpPr>
        <p:spPr>
          <a:xfrm>
            <a:off x="1066800" y="1907171"/>
            <a:ext cx="10058400" cy="4339883"/>
          </a:xfrm>
        </p:spPr>
        <p:txBody>
          <a:bodyPr>
            <a:noAutofit/>
          </a:bodyPr>
          <a:lstStyle/>
          <a:p>
            <a:pPr algn="just"/>
            <a:r>
              <a:rPr lang="sv-SE" sz="2000" dirty="0"/>
              <a:t>Per </a:t>
            </a:r>
            <a:r>
              <a:rPr lang="sv-SE" sz="2000" dirty="0" err="1"/>
              <a:t>intercettare</a:t>
            </a:r>
            <a:r>
              <a:rPr lang="sv-SE" sz="2000" dirty="0"/>
              <a:t> </a:t>
            </a:r>
            <a:r>
              <a:rPr lang="sv-SE" sz="2000" dirty="0" err="1"/>
              <a:t>un</a:t>
            </a:r>
            <a:r>
              <a:rPr lang="sv-SE" sz="2000" dirty="0"/>
              <a:t> </a:t>
            </a:r>
            <a:r>
              <a:rPr lang="sv-SE" sz="2000" dirty="0" err="1"/>
              <a:t>bordo</a:t>
            </a:r>
            <a:r>
              <a:rPr lang="sv-SE" sz="2000" dirty="0"/>
              <a:t>, </a:t>
            </a:r>
            <a:r>
              <a:rPr lang="sv-SE" sz="2000" dirty="0" err="1"/>
              <a:t>che</a:t>
            </a:r>
            <a:r>
              <a:rPr lang="sv-SE" sz="2000" dirty="0"/>
              <a:t> </a:t>
            </a:r>
            <a:r>
              <a:rPr lang="sv-SE" sz="2000" dirty="0" err="1"/>
              <a:t>variazione</a:t>
            </a:r>
            <a:r>
              <a:rPr lang="sv-SE" sz="2000" dirty="0"/>
              <a:t> ci </a:t>
            </a:r>
            <a:r>
              <a:rPr lang="sv-SE" sz="2000" dirty="0" err="1"/>
              <a:t>interessa</a:t>
            </a:r>
            <a:r>
              <a:rPr lang="sv-SE" sz="2000" dirty="0"/>
              <a:t>? </a:t>
            </a:r>
          </a:p>
        </p:txBody>
      </p:sp>
      <p:pic>
        <p:nvPicPr>
          <p:cNvPr id="5" name="Picture 2" descr="Risultato immagini per opencv python LOGO">
            <a:extLst>
              <a:ext uri="{FF2B5EF4-FFF2-40B4-BE49-F238E27FC236}">
                <a16:creationId xmlns:a16="http://schemas.microsoft.com/office/drawing/2014/main" id="{9CE4A043-3F29-4546-86FE-5F5134B6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0449" y="709269"/>
            <a:ext cx="3810000" cy="1238250"/>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numero diapositiva 3">
            <a:extLst>
              <a:ext uri="{FF2B5EF4-FFF2-40B4-BE49-F238E27FC236}">
                <a16:creationId xmlns:a16="http://schemas.microsoft.com/office/drawing/2014/main" id="{4C4933DD-48C6-7130-4794-E674A42F7D52}"/>
              </a:ext>
            </a:extLst>
          </p:cNvPr>
          <p:cNvSpPr>
            <a:spLocks noGrp="1"/>
          </p:cNvSpPr>
          <p:nvPr>
            <p:ph type="sldNum" sz="quarter" idx="12"/>
          </p:nvPr>
        </p:nvSpPr>
        <p:spPr/>
        <p:txBody>
          <a:bodyPr/>
          <a:lstStyle/>
          <a:p>
            <a:fld id="{34B7E4EF-A1BD-40F4-AB7B-04F084DD991D}" type="slidenum">
              <a:rPr lang="en-US" smtClean="0"/>
              <a:t>37</a:t>
            </a:fld>
            <a:endParaRPr lang="en-US"/>
          </a:p>
        </p:txBody>
      </p:sp>
    </p:spTree>
    <p:extLst>
      <p:ext uri="{BB962C8B-B14F-4D97-AF65-F5344CB8AC3E}">
        <p14:creationId xmlns:p14="http://schemas.microsoft.com/office/powerpoint/2010/main" val="2647283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AD7C3-6A38-4736-9130-E9F3BFCD7C16}"/>
              </a:ext>
            </a:extLst>
          </p:cNvPr>
          <p:cNvSpPr>
            <a:spLocks noGrp="1"/>
          </p:cNvSpPr>
          <p:nvPr>
            <p:ph type="title"/>
          </p:nvPr>
        </p:nvSpPr>
        <p:spPr/>
        <p:txBody>
          <a:bodyPr/>
          <a:lstStyle/>
          <a:p>
            <a:r>
              <a:rPr lang="it-IT" dirty="0"/>
              <a:t>Edge </a:t>
            </a:r>
            <a:r>
              <a:rPr lang="it-IT" dirty="0" err="1"/>
              <a:t>Detection</a:t>
            </a:r>
            <a:r>
              <a:rPr lang="it-IT" dirty="0"/>
              <a:t> (6)</a:t>
            </a:r>
          </a:p>
        </p:txBody>
      </p:sp>
      <p:sp>
        <p:nvSpPr>
          <p:cNvPr id="3" name="Segnaposto contenuto 2">
            <a:extLst>
              <a:ext uri="{FF2B5EF4-FFF2-40B4-BE49-F238E27FC236}">
                <a16:creationId xmlns:a16="http://schemas.microsoft.com/office/drawing/2014/main" id="{EB142E0C-0F5F-4C56-B785-4CDCF47B029A}"/>
              </a:ext>
            </a:extLst>
          </p:cNvPr>
          <p:cNvSpPr>
            <a:spLocks noGrp="1"/>
          </p:cNvSpPr>
          <p:nvPr>
            <p:ph idx="1"/>
          </p:nvPr>
        </p:nvSpPr>
        <p:spPr>
          <a:xfrm>
            <a:off x="1066800" y="1907171"/>
            <a:ext cx="10058400" cy="4339883"/>
          </a:xfrm>
        </p:spPr>
        <p:txBody>
          <a:bodyPr>
            <a:noAutofit/>
          </a:bodyPr>
          <a:lstStyle/>
          <a:p>
            <a:pPr algn="just"/>
            <a:r>
              <a:rPr lang="sv-SE" sz="2000" dirty="0"/>
              <a:t>Per </a:t>
            </a:r>
            <a:r>
              <a:rPr lang="sv-SE" sz="2000" dirty="0" err="1"/>
              <a:t>intercettare</a:t>
            </a:r>
            <a:r>
              <a:rPr lang="sv-SE" sz="2000" dirty="0"/>
              <a:t> </a:t>
            </a:r>
            <a:r>
              <a:rPr lang="sv-SE" sz="2000" dirty="0" err="1"/>
              <a:t>un</a:t>
            </a:r>
            <a:r>
              <a:rPr lang="sv-SE" sz="2000" dirty="0"/>
              <a:t> </a:t>
            </a:r>
            <a:r>
              <a:rPr lang="sv-SE" sz="2000" dirty="0" err="1"/>
              <a:t>bordo</a:t>
            </a:r>
            <a:r>
              <a:rPr lang="sv-SE" sz="2000" dirty="0"/>
              <a:t>, </a:t>
            </a:r>
            <a:r>
              <a:rPr lang="sv-SE" sz="2000" dirty="0" err="1"/>
              <a:t>che</a:t>
            </a:r>
            <a:r>
              <a:rPr lang="sv-SE" sz="2000" dirty="0"/>
              <a:t> </a:t>
            </a:r>
            <a:r>
              <a:rPr lang="sv-SE" sz="2000" dirty="0" err="1"/>
              <a:t>variazione</a:t>
            </a:r>
            <a:r>
              <a:rPr lang="sv-SE" sz="2000" dirty="0"/>
              <a:t> ci </a:t>
            </a:r>
            <a:r>
              <a:rPr lang="sv-SE" sz="2000" dirty="0" err="1"/>
              <a:t>interessa</a:t>
            </a:r>
            <a:r>
              <a:rPr lang="sv-SE" sz="2000" dirty="0"/>
              <a:t>? </a:t>
            </a:r>
            <a:r>
              <a:rPr lang="sv-SE" sz="2000" dirty="0" err="1"/>
              <a:t>Quella</a:t>
            </a:r>
            <a:r>
              <a:rPr lang="sv-SE" sz="2000" dirty="0"/>
              <a:t> di </a:t>
            </a:r>
            <a:r>
              <a:rPr lang="sv-SE" sz="2000" b="1" dirty="0" err="1"/>
              <a:t>colore</a:t>
            </a:r>
            <a:r>
              <a:rPr lang="sv-SE" sz="2000" dirty="0"/>
              <a:t>!</a:t>
            </a:r>
          </a:p>
          <a:p>
            <a:pPr algn="just"/>
            <a:r>
              <a:rPr lang="sv-SE" sz="2000" dirty="0"/>
              <a:t> </a:t>
            </a:r>
            <a:r>
              <a:rPr lang="sv-SE" sz="2000" dirty="0" err="1"/>
              <a:t>Quale</a:t>
            </a:r>
            <a:r>
              <a:rPr lang="sv-SE" sz="2000" dirty="0"/>
              <a:t> </a:t>
            </a:r>
            <a:r>
              <a:rPr lang="it-IT" sz="2000" b="0" i="0" dirty="0">
                <a:effectLst/>
              </a:rPr>
              <a:t>operazione matematica ci permette di ottenere dei valori numerici che indicano la rapidità con cui un valore varia?  </a:t>
            </a:r>
            <a:endParaRPr lang="sv-SE" sz="2000" b="1" dirty="0"/>
          </a:p>
        </p:txBody>
      </p:sp>
      <p:pic>
        <p:nvPicPr>
          <p:cNvPr id="5" name="Picture 2" descr="Risultato immagini per opencv python LOGO">
            <a:extLst>
              <a:ext uri="{FF2B5EF4-FFF2-40B4-BE49-F238E27FC236}">
                <a16:creationId xmlns:a16="http://schemas.microsoft.com/office/drawing/2014/main" id="{9CE4A043-3F29-4546-86FE-5F5134B6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0449" y="709269"/>
            <a:ext cx="3810000" cy="1238250"/>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numero diapositiva 3">
            <a:extLst>
              <a:ext uri="{FF2B5EF4-FFF2-40B4-BE49-F238E27FC236}">
                <a16:creationId xmlns:a16="http://schemas.microsoft.com/office/drawing/2014/main" id="{570E3FD4-E971-C876-09B3-5A65A6471C6C}"/>
              </a:ext>
            </a:extLst>
          </p:cNvPr>
          <p:cNvSpPr>
            <a:spLocks noGrp="1"/>
          </p:cNvSpPr>
          <p:nvPr>
            <p:ph type="sldNum" sz="quarter" idx="12"/>
          </p:nvPr>
        </p:nvSpPr>
        <p:spPr/>
        <p:txBody>
          <a:bodyPr/>
          <a:lstStyle/>
          <a:p>
            <a:fld id="{34B7E4EF-A1BD-40F4-AB7B-04F084DD991D}" type="slidenum">
              <a:rPr lang="en-US" smtClean="0"/>
              <a:t>38</a:t>
            </a:fld>
            <a:endParaRPr lang="en-US"/>
          </a:p>
        </p:txBody>
      </p:sp>
    </p:spTree>
    <p:extLst>
      <p:ext uri="{BB962C8B-B14F-4D97-AF65-F5344CB8AC3E}">
        <p14:creationId xmlns:p14="http://schemas.microsoft.com/office/powerpoint/2010/main" val="2957120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AD7C3-6A38-4736-9130-E9F3BFCD7C16}"/>
              </a:ext>
            </a:extLst>
          </p:cNvPr>
          <p:cNvSpPr>
            <a:spLocks noGrp="1"/>
          </p:cNvSpPr>
          <p:nvPr>
            <p:ph type="title"/>
          </p:nvPr>
        </p:nvSpPr>
        <p:spPr/>
        <p:txBody>
          <a:bodyPr/>
          <a:lstStyle/>
          <a:p>
            <a:r>
              <a:rPr lang="it-IT" dirty="0"/>
              <a:t>Edge </a:t>
            </a:r>
            <a:r>
              <a:rPr lang="it-IT" dirty="0" err="1"/>
              <a:t>Detection</a:t>
            </a:r>
            <a:r>
              <a:rPr lang="it-IT" dirty="0"/>
              <a:t> (7)</a:t>
            </a:r>
          </a:p>
        </p:txBody>
      </p:sp>
      <p:sp>
        <p:nvSpPr>
          <p:cNvPr id="3" name="Segnaposto contenuto 2">
            <a:extLst>
              <a:ext uri="{FF2B5EF4-FFF2-40B4-BE49-F238E27FC236}">
                <a16:creationId xmlns:a16="http://schemas.microsoft.com/office/drawing/2014/main" id="{EB142E0C-0F5F-4C56-B785-4CDCF47B029A}"/>
              </a:ext>
            </a:extLst>
          </p:cNvPr>
          <p:cNvSpPr>
            <a:spLocks noGrp="1"/>
          </p:cNvSpPr>
          <p:nvPr>
            <p:ph idx="1"/>
          </p:nvPr>
        </p:nvSpPr>
        <p:spPr>
          <a:xfrm>
            <a:off x="1066800" y="1907171"/>
            <a:ext cx="10058400" cy="4339883"/>
          </a:xfrm>
        </p:spPr>
        <p:txBody>
          <a:bodyPr>
            <a:noAutofit/>
          </a:bodyPr>
          <a:lstStyle/>
          <a:p>
            <a:pPr algn="just"/>
            <a:r>
              <a:rPr lang="sv-SE" sz="2000" dirty="0"/>
              <a:t>Per </a:t>
            </a:r>
            <a:r>
              <a:rPr lang="sv-SE" sz="2000" dirty="0" err="1"/>
              <a:t>intercettare</a:t>
            </a:r>
            <a:r>
              <a:rPr lang="sv-SE" sz="2000" dirty="0"/>
              <a:t> </a:t>
            </a:r>
            <a:r>
              <a:rPr lang="sv-SE" sz="2000" dirty="0" err="1"/>
              <a:t>un</a:t>
            </a:r>
            <a:r>
              <a:rPr lang="sv-SE" sz="2000" dirty="0"/>
              <a:t> </a:t>
            </a:r>
            <a:r>
              <a:rPr lang="sv-SE" sz="2000" dirty="0" err="1"/>
              <a:t>bordo</a:t>
            </a:r>
            <a:r>
              <a:rPr lang="sv-SE" sz="2000" dirty="0"/>
              <a:t>, </a:t>
            </a:r>
            <a:r>
              <a:rPr lang="sv-SE" sz="2000" dirty="0" err="1"/>
              <a:t>che</a:t>
            </a:r>
            <a:r>
              <a:rPr lang="sv-SE" sz="2000" dirty="0"/>
              <a:t> </a:t>
            </a:r>
            <a:r>
              <a:rPr lang="sv-SE" sz="2000" dirty="0" err="1"/>
              <a:t>variazione</a:t>
            </a:r>
            <a:r>
              <a:rPr lang="sv-SE" sz="2000" dirty="0"/>
              <a:t> ci </a:t>
            </a:r>
            <a:r>
              <a:rPr lang="sv-SE" sz="2000" dirty="0" err="1"/>
              <a:t>interessa</a:t>
            </a:r>
            <a:r>
              <a:rPr lang="sv-SE" sz="2000" dirty="0"/>
              <a:t>? </a:t>
            </a:r>
            <a:r>
              <a:rPr lang="sv-SE" sz="2000" dirty="0" err="1"/>
              <a:t>Quella</a:t>
            </a:r>
            <a:r>
              <a:rPr lang="sv-SE" sz="2000" dirty="0"/>
              <a:t> di </a:t>
            </a:r>
            <a:r>
              <a:rPr lang="sv-SE" sz="2000" b="1" dirty="0" err="1"/>
              <a:t>colore</a:t>
            </a:r>
            <a:r>
              <a:rPr lang="sv-SE" sz="2000" dirty="0"/>
              <a:t>!</a:t>
            </a:r>
          </a:p>
          <a:p>
            <a:pPr algn="just"/>
            <a:r>
              <a:rPr lang="sv-SE" sz="2000" dirty="0"/>
              <a:t> </a:t>
            </a:r>
            <a:r>
              <a:rPr lang="sv-SE" sz="2000" dirty="0" err="1"/>
              <a:t>Quale</a:t>
            </a:r>
            <a:r>
              <a:rPr lang="sv-SE" sz="2000" dirty="0"/>
              <a:t> </a:t>
            </a:r>
            <a:r>
              <a:rPr lang="it-IT" sz="2000" b="0" i="0" dirty="0">
                <a:effectLst/>
              </a:rPr>
              <a:t>operazione matematica ci permette di ottenere dei valori numerici che indicano la rapidità con cui un valore varia?  </a:t>
            </a:r>
            <a:r>
              <a:rPr lang="it-IT" sz="2000" b="1" i="0" dirty="0">
                <a:effectLst/>
              </a:rPr>
              <a:t>La derivata.</a:t>
            </a:r>
          </a:p>
          <a:p>
            <a:pPr algn="just"/>
            <a:r>
              <a:rPr lang="sv-SE" sz="2000" b="1" dirty="0" err="1"/>
              <a:t>Nel</a:t>
            </a:r>
            <a:r>
              <a:rPr lang="sv-SE" sz="2000" b="1" dirty="0"/>
              <a:t> </a:t>
            </a:r>
            <a:r>
              <a:rPr lang="sv-SE" sz="2000" b="1" dirty="0" err="1"/>
              <a:t>caso</a:t>
            </a:r>
            <a:r>
              <a:rPr lang="sv-SE" sz="2000" b="1" dirty="0"/>
              <a:t> di </a:t>
            </a:r>
            <a:r>
              <a:rPr lang="sv-SE" sz="2000" b="1" dirty="0" err="1"/>
              <a:t>segnali</a:t>
            </a:r>
            <a:r>
              <a:rPr lang="sv-SE" sz="2000" b="1" dirty="0"/>
              <a:t> </a:t>
            </a:r>
            <a:r>
              <a:rPr lang="sv-SE" sz="2000" b="1" dirty="0" err="1"/>
              <a:t>bidimensionali</a:t>
            </a:r>
            <a:r>
              <a:rPr lang="sv-SE" sz="2000" b="1" dirty="0"/>
              <a:t> (come le </a:t>
            </a:r>
            <a:r>
              <a:rPr lang="sv-SE" sz="2000" b="1" dirty="0" err="1"/>
              <a:t>immagini</a:t>
            </a:r>
            <a:r>
              <a:rPr lang="sv-SE" sz="2000" b="1" dirty="0"/>
              <a:t>), si </a:t>
            </a:r>
            <a:r>
              <a:rPr lang="sv-SE" sz="2000" b="1" dirty="0" err="1"/>
              <a:t>devono</a:t>
            </a:r>
            <a:r>
              <a:rPr lang="sv-SE" sz="2000" b="1" dirty="0"/>
              <a:t> </a:t>
            </a:r>
            <a:r>
              <a:rPr lang="sv-SE" sz="2000" b="1" dirty="0" err="1"/>
              <a:t>considerare</a:t>
            </a:r>
            <a:r>
              <a:rPr lang="sv-SE" sz="2000" b="1" dirty="0"/>
              <a:t> le </a:t>
            </a:r>
            <a:r>
              <a:rPr lang="sv-SE" sz="2000" b="1" dirty="0" err="1"/>
              <a:t>derivate</a:t>
            </a:r>
            <a:r>
              <a:rPr lang="sv-SE" sz="2000" b="1" dirty="0"/>
              <a:t> </a:t>
            </a:r>
            <a:r>
              <a:rPr lang="sv-SE" sz="2000" b="1" dirty="0" err="1"/>
              <a:t>parziali</a:t>
            </a:r>
            <a:r>
              <a:rPr lang="sv-SE" sz="2000" b="1" dirty="0"/>
              <a:t>.</a:t>
            </a:r>
          </a:p>
        </p:txBody>
      </p:sp>
      <p:pic>
        <p:nvPicPr>
          <p:cNvPr id="5" name="Picture 2" descr="Risultato immagini per opencv python LOGO">
            <a:extLst>
              <a:ext uri="{FF2B5EF4-FFF2-40B4-BE49-F238E27FC236}">
                <a16:creationId xmlns:a16="http://schemas.microsoft.com/office/drawing/2014/main" id="{9CE4A043-3F29-4546-86FE-5F5134B6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0449" y="709269"/>
            <a:ext cx="3810000" cy="1238250"/>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numero diapositiva 3">
            <a:extLst>
              <a:ext uri="{FF2B5EF4-FFF2-40B4-BE49-F238E27FC236}">
                <a16:creationId xmlns:a16="http://schemas.microsoft.com/office/drawing/2014/main" id="{1CFF71BA-000F-7365-F7FB-69ABC46A3D36}"/>
              </a:ext>
            </a:extLst>
          </p:cNvPr>
          <p:cNvSpPr>
            <a:spLocks noGrp="1"/>
          </p:cNvSpPr>
          <p:nvPr>
            <p:ph type="sldNum" sz="quarter" idx="12"/>
          </p:nvPr>
        </p:nvSpPr>
        <p:spPr/>
        <p:txBody>
          <a:bodyPr/>
          <a:lstStyle/>
          <a:p>
            <a:fld id="{34B7E4EF-A1BD-40F4-AB7B-04F084DD991D}" type="slidenum">
              <a:rPr lang="en-US" smtClean="0"/>
              <a:t>39</a:t>
            </a:fld>
            <a:endParaRPr lang="en-US"/>
          </a:p>
        </p:txBody>
      </p:sp>
    </p:spTree>
    <p:extLst>
      <p:ext uri="{BB962C8B-B14F-4D97-AF65-F5344CB8AC3E}">
        <p14:creationId xmlns:p14="http://schemas.microsoft.com/office/powerpoint/2010/main" val="2338728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AD7C3-6A38-4736-9130-E9F3BFCD7C16}"/>
              </a:ext>
            </a:extLst>
          </p:cNvPr>
          <p:cNvSpPr>
            <a:spLocks noGrp="1"/>
          </p:cNvSpPr>
          <p:nvPr>
            <p:ph type="title"/>
          </p:nvPr>
        </p:nvSpPr>
        <p:spPr>
          <a:xfrm>
            <a:off x="1066800" y="1228093"/>
            <a:ext cx="10058400" cy="1097497"/>
          </a:xfrm>
        </p:spPr>
        <p:txBody>
          <a:bodyPr>
            <a:normAutofit fontScale="90000"/>
          </a:bodyPr>
          <a:lstStyle/>
          <a:p>
            <a:r>
              <a:rPr lang="it-IT" dirty="0"/>
              <a:t>Image </a:t>
            </a:r>
            <a:r>
              <a:rPr lang="it-IT" dirty="0" err="1"/>
              <a:t>Intensity</a:t>
            </a:r>
            <a:r>
              <a:rPr lang="it-IT" dirty="0"/>
              <a:t> </a:t>
            </a:r>
            <a:br>
              <a:rPr lang="it-IT" dirty="0"/>
            </a:br>
            <a:r>
              <a:rPr lang="it-IT" dirty="0"/>
              <a:t>vs </a:t>
            </a:r>
            <a:br>
              <a:rPr lang="it-IT" dirty="0"/>
            </a:br>
            <a:r>
              <a:rPr lang="it-IT" dirty="0"/>
              <a:t>Image </a:t>
            </a:r>
            <a:r>
              <a:rPr lang="it-IT" dirty="0" err="1"/>
              <a:t>Brightness</a:t>
            </a:r>
            <a:r>
              <a:rPr lang="it-IT" dirty="0"/>
              <a:t> (1)</a:t>
            </a:r>
            <a:br>
              <a:rPr lang="it-IT" dirty="0"/>
            </a:br>
            <a:endParaRPr lang="it-IT" dirty="0"/>
          </a:p>
        </p:txBody>
      </p:sp>
      <p:sp>
        <p:nvSpPr>
          <p:cNvPr id="3" name="Segnaposto contenuto 2">
            <a:extLst>
              <a:ext uri="{FF2B5EF4-FFF2-40B4-BE49-F238E27FC236}">
                <a16:creationId xmlns:a16="http://schemas.microsoft.com/office/drawing/2014/main" id="{EB142E0C-0F5F-4C56-B785-4CDCF47B029A}"/>
              </a:ext>
            </a:extLst>
          </p:cNvPr>
          <p:cNvSpPr>
            <a:spLocks noGrp="1"/>
          </p:cNvSpPr>
          <p:nvPr>
            <p:ph idx="1"/>
          </p:nvPr>
        </p:nvSpPr>
        <p:spPr>
          <a:xfrm>
            <a:off x="1066800" y="2401676"/>
            <a:ext cx="3670453" cy="2866976"/>
          </a:xfrm>
        </p:spPr>
        <p:txBody>
          <a:bodyPr>
            <a:noAutofit/>
          </a:bodyPr>
          <a:lstStyle/>
          <a:p>
            <a:pPr>
              <a:buFont typeface="Arial" panose="020B0604020202020204" pitchFamily="34" charset="0"/>
              <a:buChar char="•"/>
            </a:pPr>
            <a:r>
              <a:rPr lang="it-IT" sz="2400" b="1" dirty="0">
                <a:latin typeface="Georgia Pro" panose="02040502050405020303" pitchFamily="18" charset="0"/>
              </a:rPr>
              <a:t>Intensità</a:t>
            </a:r>
            <a:r>
              <a:rPr lang="it-IT" sz="2000" dirty="0">
                <a:latin typeface="Georgia Pro" panose="02040502050405020303" pitchFamily="18" charset="0"/>
              </a:rPr>
              <a:t> (</a:t>
            </a:r>
            <a:r>
              <a:rPr lang="it-IT" sz="2000" dirty="0" err="1">
                <a:latin typeface="Georgia Pro" panose="02040502050405020303" pitchFamily="18" charset="0"/>
              </a:rPr>
              <a:t>Intensity</a:t>
            </a:r>
            <a:r>
              <a:rPr lang="it-IT" sz="2000" dirty="0">
                <a:latin typeface="Georgia Pro" panose="02040502050405020303" pitchFamily="18" charset="0"/>
              </a:rPr>
              <a:t>) rappresenta la quantità di luce in  un pixel. </a:t>
            </a:r>
          </a:p>
          <a:p>
            <a:pPr>
              <a:buFont typeface="Arial" panose="020B0604020202020204" pitchFamily="34" charset="0"/>
              <a:buChar char="•"/>
            </a:pPr>
            <a:r>
              <a:rPr lang="it-IT" sz="2400" b="1" dirty="0">
                <a:latin typeface="Georgia Pro" panose="02040502050405020303" pitchFamily="18" charset="0"/>
              </a:rPr>
              <a:t>Luminosità</a:t>
            </a:r>
            <a:r>
              <a:rPr lang="it-IT" sz="2000" dirty="0">
                <a:latin typeface="Georgia Pro" panose="02040502050405020303" pitchFamily="18" charset="0"/>
              </a:rPr>
              <a:t> (</a:t>
            </a:r>
            <a:r>
              <a:rPr lang="it-IT" sz="2000" dirty="0" err="1">
                <a:latin typeface="Georgia Pro" panose="02040502050405020303" pitchFamily="18" charset="0"/>
              </a:rPr>
              <a:t>Brightness</a:t>
            </a:r>
            <a:r>
              <a:rPr lang="it-IT" sz="2000" dirty="0">
                <a:latin typeface="Georgia Pro" panose="02040502050405020303" pitchFamily="18" charset="0"/>
              </a:rPr>
              <a:t>) legata alla percezione del quanto un'area sembra essere illuminata. </a:t>
            </a:r>
          </a:p>
          <a:p>
            <a:pPr marL="0" indent="0">
              <a:buNone/>
            </a:pPr>
            <a:endParaRPr lang="it-IT" sz="1800" dirty="0">
              <a:cs typeface="Arial" panose="020B0604020202020204" pitchFamily="34" charset="0"/>
            </a:endParaRPr>
          </a:p>
          <a:p>
            <a:pPr marL="0" indent="0" fontAlgn="base">
              <a:buNone/>
            </a:pPr>
            <a:endParaRPr lang="it-IT" sz="1800" dirty="0"/>
          </a:p>
          <a:p>
            <a:pPr marL="0" indent="0" fontAlgn="base">
              <a:buNone/>
            </a:pPr>
            <a:endParaRPr lang="it-IT" sz="1800" dirty="0"/>
          </a:p>
          <a:p>
            <a:pPr marL="0" indent="0" fontAlgn="base">
              <a:buNone/>
            </a:pPr>
            <a:br>
              <a:rPr lang="it-IT" sz="1800" dirty="0"/>
            </a:br>
            <a:br>
              <a:rPr lang="it-IT" sz="1200" dirty="0"/>
            </a:br>
            <a:br>
              <a:rPr lang="it-IT" dirty="0"/>
            </a:br>
            <a:endParaRPr lang="it-IT" dirty="0"/>
          </a:p>
          <a:p>
            <a:pPr algn="just"/>
            <a:endParaRPr lang="it-IT" sz="1800" dirty="0"/>
          </a:p>
        </p:txBody>
      </p:sp>
      <p:pic>
        <p:nvPicPr>
          <p:cNvPr id="5" name="Picture 2" descr="Risultato immagini per opencv python LOGO">
            <a:extLst>
              <a:ext uri="{FF2B5EF4-FFF2-40B4-BE49-F238E27FC236}">
                <a16:creationId xmlns:a16="http://schemas.microsoft.com/office/drawing/2014/main" id="{9CE4A043-3F29-4546-86FE-5F5134B6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0449" y="709269"/>
            <a:ext cx="3810000" cy="1238250"/>
          </a:xfrm>
          <a:prstGeom prst="rect">
            <a:avLst/>
          </a:prstGeom>
          <a:noFill/>
          <a:extLst>
            <a:ext uri="{909E8E84-426E-40DD-AFC4-6F175D3DCCD1}">
              <a14:hiddenFill xmlns:a14="http://schemas.microsoft.com/office/drawing/2010/main">
                <a:solidFill>
                  <a:srgbClr val="FFFFFF"/>
                </a:solidFill>
              </a14:hiddenFill>
            </a:ext>
          </a:extLst>
        </p:spPr>
      </p:pic>
      <p:sp>
        <p:nvSpPr>
          <p:cNvPr id="6" name="Segnaposto contenuto 2">
            <a:extLst>
              <a:ext uri="{FF2B5EF4-FFF2-40B4-BE49-F238E27FC236}">
                <a16:creationId xmlns:a16="http://schemas.microsoft.com/office/drawing/2014/main" id="{F093CC11-67F8-9969-723D-282A8BBE2AF7}"/>
              </a:ext>
            </a:extLst>
          </p:cNvPr>
          <p:cNvSpPr txBox="1">
            <a:spLocks/>
          </p:cNvSpPr>
          <p:nvPr/>
        </p:nvSpPr>
        <p:spPr>
          <a:xfrm>
            <a:off x="8765742" y="2754828"/>
            <a:ext cx="2242835" cy="716340"/>
          </a:xfrm>
          <a:prstGeom prst="rect">
            <a:avLst/>
          </a:prstGeom>
        </p:spPr>
        <p:txBody>
          <a:bodyPr vert="horz" lIns="91440" tIns="45720" rIns="91440" bIns="45720" rtlCol="0">
            <a:no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it-IT" sz="2000" b="1" dirty="0">
                <a:latin typeface="Georgia Pro" panose="02040502050405020303" pitchFamily="18" charset="0"/>
              </a:rPr>
              <a:t>in scala di Grigi</a:t>
            </a:r>
            <a:endParaRPr lang="it-IT" sz="2000" dirty="0">
              <a:latin typeface="Georgia Pro" panose="02040502050405020303" pitchFamily="18" charset="0"/>
            </a:endParaRPr>
          </a:p>
          <a:p>
            <a:pPr marL="0" indent="0">
              <a:buFont typeface="Garamond" pitchFamily="18" charset="0"/>
              <a:buNone/>
            </a:pPr>
            <a:endParaRPr lang="it-IT" sz="1800" dirty="0">
              <a:cs typeface="Arial" panose="020B0604020202020204" pitchFamily="34" charset="0"/>
            </a:endParaRPr>
          </a:p>
          <a:p>
            <a:pPr marL="0" indent="0" fontAlgn="base">
              <a:buFont typeface="Garamond" pitchFamily="18" charset="0"/>
              <a:buNone/>
            </a:pPr>
            <a:endParaRPr lang="it-IT" sz="1800" dirty="0"/>
          </a:p>
          <a:p>
            <a:pPr marL="0" indent="0" fontAlgn="base">
              <a:buFont typeface="Garamond" pitchFamily="18" charset="0"/>
              <a:buNone/>
            </a:pPr>
            <a:endParaRPr lang="it-IT" sz="1800" dirty="0"/>
          </a:p>
          <a:p>
            <a:pPr marL="0" indent="0" fontAlgn="base">
              <a:buFont typeface="Garamond" pitchFamily="18" charset="0"/>
              <a:buNone/>
            </a:pPr>
            <a:br>
              <a:rPr lang="it-IT" sz="1800" dirty="0"/>
            </a:br>
            <a:br>
              <a:rPr lang="it-IT" sz="1200" dirty="0"/>
            </a:br>
            <a:br>
              <a:rPr lang="it-IT" dirty="0"/>
            </a:br>
            <a:endParaRPr lang="it-IT" dirty="0"/>
          </a:p>
          <a:p>
            <a:pPr algn="just"/>
            <a:endParaRPr lang="it-IT" sz="1800" dirty="0"/>
          </a:p>
        </p:txBody>
      </p:sp>
      <p:sp>
        <p:nvSpPr>
          <p:cNvPr id="7" name="Segnaposto contenuto 2">
            <a:extLst>
              <a:ext uri="{FF2B5EF4-FFF2-40B4-BE49-F238E27FC236}">
                <a16:creationId xmlns:a16="http://schemas.microsoft.com/office/drawing/2014/main" id="{1D48C27C-783F-E8EE-A845-C8AD6FDB7978}"/>
              </a:ext>
            </a:extLst>
          </p:cNvPr>
          <p:cNvSpPr txBox="1">
            <a:spLocks/>
          </p:cNvSpPr>
          <p:nvPr/>
        </p:nvSpPr>
        <p:spPr>
          <a:xfrm>
            <a:off x="8765742" y="4421308"/>
            <a:ext cx="3080117" cy="716340"/>
          </a:xfrm>
          <a:prstGeom prst="rect">
            <a:avLst/>
          </a:prstGeom>
        </p:spPr>
        <p:txBody>
          <a:bodyPr vert="horz" lIns="91440" tIns="45720" rIns="91440" bIns="45720" rtlCol="0">
            <a:no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it-IT" sz="2000" b="1" dirty="0">
                <a:latin typeface="Georgia Pro" panose="02040502050405020303" pitchFamily="18" charset="0"/>
              </a:rPr>
              <a:t>allo spazio colore HSV</a:t>
            </a:r>
            <a:endParaRPr lang="it-IT" sz="2000" dirty="0">
              <a:latin typeface="Georgia Pro" panose="02040502050405020303" pitchFamily="18" charset="0"/>
            </a:endParaRPr>
          </a:p>
          <a:p>
            <a:pPr marL="0" indent="0">
              <a:buFont typeface="Garamond" pitchFamily="18" charset="0"/>
              <a:buNone/>
            </a:pPr>
            <a:endParaRPr lang="it-IT" sz="1800" dirty="0">
              <a:cs typeface="Arial" panose="020B0604020202020204" pitchFamily="34" charset="0"/>
            </a:endParaRPr>
          </a:p>
          <a:p>
            <a:pPr marL="0" indent="0" fontAlgn="base">
              <a:buFont typeface="Garamond" pitchFamily="18" charset="0"/>
              <a:buNone/>
            </a:pPr>
            <a:endParaRPr lang="it-IT" sz="1800" dirty="0"/>
          </a:p>
          <a:p>
            <a:pPr marL="0" indent="0" fontAlgn="base">
              <a:buFont typeface="Garamond" pitchFamily="18" charset="0"/>
              <a:buNone/>
            </a:pPr>
            <a:endParaRPr lang="it-IT" sz="1800" dirty="0"/>
          </a:p>
          <a:p>
            <a:pPr marL="0" indent="0" fontAlgn="base">
              <a:buFont typeface="Garamond" pitchFamily="18" charset="0"/>
              <a:buNone/>
            </a:pPr>
            <a:br>
              <a:rPr lang="it-IT" sz="1800" dirty="0"/>
            </a:br>
            <a:br>
              <a:rPr lang="it-IT" sz="1200" dirty="0"/>
            </a:br>
            <a:br>
              <a:rPr lang="it-IT" dirty="0"/>
            </a:br>
            <a:endParaRPr lang="it-IT" dirty="0"/>
          </a:p>
          <a:p>
            <a:endParaRPr lang="it-IT" sz="1800" dirty="0"/>
          </a:p>
        </p:txBody>
      </p:sp>
      <p:sp>
        <p:nvSpPr>
          <p:cNvPr id="8" name="CasellaDiTesto 7">
            <a:extLst>
              <a:ext uri="{FF2B5EF4-FFF2-40B4-BE49-F238E27FC236}">
                <a16:creationId xmlns:a16="http://schemas.microsoft.com/office/drawing/2014/main" id="{81E4B0D3-0CCA-ED16-6B2E-D0581D8042B8}"/>
              </a:ext>
            </a:extLst>
          </p:cNvPr>
          <p:cNvSpPr txBox="1"/>
          <p:nvPr/>
        </p:nvSpPr>
        <p:spPr>
          <a:xfrm>
            <a:off x="5658313" y="3296797"/>
            <a:ext cx="1608463" cy="923330"/>
          </a:xfrm>
          <a:prstGeom prst="rect">
            <a:avLst/>
          </a:prstGeom>
          <a:noFill/>
        </p:spPr>
        <p:txBody>
          <a:bodyPr wrap="square" rtlCol="0">
            <a:spAutoFit/>
          </a:bodyPr>
          <a:lstStyle/>
          <a:p>
            <a:r>
              <a:rPr lang="it-IT" b="1" dirty="0">
                <a:latin typeface="Georgia Pro" panose="02040502050405020303" pitchFamily="18" charset="0"/>
              </a:rPr>
              <a:t>L’immagine s</a:t>
            </a:r>
            <a:r>
              <a:rPr lang="it-IT" sz="1800" b="1" dirty="0">
                <a:latin typeface="Georgia Pro" panose="02040502050405020303" pitchFamily="18" charset="0"/>
              </a:rPr>
              <a:t>olitamente si converte</a:t>
            </a:r>
            <a:endParaRPr lang="it-IT" dirty="0"/>
          </a:p>
        </p:txBody>
      </p:sp>
      <p:cxnSp>
        <p:nvCxnSpPr>
          <p:cNvPr id="10" name="Connettore 2 9">
            <a:extLst>
              <a:ext uri="{FF2B5EF4-FFF2-40B4-BE49-F238E27FC236}">
                <a16:creationId xmlns:a16="http://schemas.microsoft.com/office/drawing/2014/main" id="{4407501F-A87E-57D5-FC1D-9CE97D24B966}"/>
              </a:ext>
            </a:extLst>
          </p:cNvPr>
          <p:cNvCxnSpPr>
            <a:cxnSpLocks/>
          </p:cNvCxnSpPr>
          <p:nvPr/>
        </p:nvCxnSpPr>
        <p:spPr>
          <a:xfrm>
            <a:off x="4274545" y="3172336"/>
            <a:ext cx="1383768" cy="57458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a:extLst>
              <a:ext uri="{FF2B5EF4-FFF2-40B4-BE49-F238E27FC236}">
                <a16:creationId xmlns:a16="http://schemas.microsoft.com/office/drawing/2014/main" id="{1ECB6C4E-9D44-EE8F-E725-15DE140F79DE}"/>
              </a:ext>
            </a:extLst>
          </p:cNvPr>
          <p:cNvCxnSpPr/>
          <p:nvPr/>
        </p:nvCxnSpPr>
        <p:spPr>
          <a:xfrm>
            <a:off x="7149119" y="4077638"/>
            <a:ext cx="1581947" cy="61865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BBFEA749-5CCE-62BB-C356-16561D01A25B}"/>
              </a:ext>
            </a:extLst>
          </p:cNvPr>
          <p:cNvCxnSpPr>
            <a:cxnSpLocks/>
          </p:cNvCxnSpPr>
          <p:nvPr/>
        </p:nvCxnSpPr>
        <p:spPr>
          <a:xfrm flipV="1">
            <a:off x="4271345" y="4077638"/>
            <a:ext cx="1383768" cy="6519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BAF15869-AFE8-4895-3E6C-48E97E1AAF8C}"/>
              </a:ext>
            </a:extLst>
          </p:cNvPr>
          <p:cNvCxnSpPr>
            <a:cxnSpLocks/>
          </p:cNvCxnSpPr>
          <p:nvPr/>
        </p:nvCxnSpPr>
        <p:spPr>
          <a:xfrm flipV="1">
            <a:off x="7201347" y="3161085"/>
            <a:ext cx="1376311" cy="5328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 name="Segnaposto numero diapositiva 3">
            <a:extLst>
              <a:ext uri="{FF2B5EF4-FFF2-40B4-BE49-F238E27FC236}">
                <a16:creationId xmlns:a16="http://schemas.microsoft.com/office/drawing/2014/main" id="{4A438116-D991-B9D0-F595-D38A70F197FE}"/>
              </a:ext>
            </a:extLst>
          </p:cNvPr>
          <p:cNvSpPr>
            <a:spLocks noGrp="1"/>
          </p:cNvSpPr>
          <p:nvPr>
            <p:ph type="sldNum" sz="quarter" idx="12"/>
          </p:nvPr>
        </p:nvSpPr>
        <p:spPr/>
        <p:txBody>
          <a:bodyPr/>
          <a:lstStyle/>
          <a:p>
            <a:fld id="{34B7E4EF-A1BD-40F4-AB7B-04F084DD991D}" type="slidenum">
              <a:rPr lang="en-US" smtClean="0"/>
              <a:t>4</a:t>
            </a:fld>
            <a:endParaRPr lang="en-US"/>
          </a:p>
        </p:txBody>
      </p:sp>
    </p:spTree>
    <p:extLst>
      <p:ext uri="{BB962C8B-B14F-4D97-AF65-F5344CB8AC3E}">
        <p14:creationId xmlns:p14="http://schemas.microsoft.com/office/powerpoint/2010/main" val="40350279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6464C46D-C9C7-43C6-E2C0-2B49722C59CF}"/>
              </a:ext>
            </a:extLst>
          </p:cNvPr>
          <p:cNvSpPr>
            <a:spLocks noGrp="1"/>
          </p:cNvSpPr>
          <p:nvPr>
            <p:ph type="title"/>
          </p:nvPr>
        </p:nvSpPr>
        <p:spPr/>
        <p:txBody>
          <a:bodyPr/>
          <a:lstStyle/>
          <a:p>
            <a:pPr algn="ctr"/>
            <a:r>
              <a:rPr lang="it-IT" dirty="0"/>
              <a:t>Gradiente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E8802A0-7041-C9A8-0452-42E47A640B9A}"/>
                  </a:ext>
                </a:extLst>
              </p:cNvPr>
              <p:cNvSpPr>
                <a:spLocks noGrp="1"/>
              </p:cNvSpPr>
              <p:nvPr>
                <p:ph idx="1"/>
              </p:nvPr>
            </p:nvSpPr>
            <p:spPr/>
            <p:txBody>
              <a:bodyPr>
                <a:normAutofit/>
              </a:bodyPr>
              <a:lstStyle/>
              <a:p>
                <a:pPr marL="0" indent="0">
                  <a:buNone/>
                </a:pPr>
                <a:r>
                  <a:rPr lang="it-IT" dirty="0"/>
                  <a:t>Il gradiente di una immagine </a:t>
                </a:r>
                <a14:m>
                  <m:oMath xmlns:m="http://schemas.openxmlformats.org/officeDocument/2006/math">
                    <m:r>
                      <a:rPr lang="it-IT" b="0" i="1" smtClean="0">
                        <a:latin typeface="Cambria Math" panose="02040503050406030204" pitchFamily="18" charset="0"/>
                      </a:rPr>
                      <m:t>𝑓</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r>
                          <a:rPr lang="it-IT" b="0" i="1" smtClean="0">
                            <a:latin typeface="Cambria Math" panose="02040503050406030204" pitchFamily="18" charset="0"/>
                          </a:rPr>
                          <m:t>,</m:t>
                        </m:r>
                        <m:r>
                          <a:rPr lang="it-IT" b="0" i="1" smtClean="0">
                            <a:latin typeface="Cambria Math" panose="02040503050406030204" pitchFamily="18" charset="0"/>
                          </a:rPr>
                          <m:t>𝑦</m:t>
                        </m:r>
                      </m:e>
                    </m:d>
                  </m:oMath>
                </a14:m>
                <a:r>
                  <a:rPr lang="it-IT" dirty="0"/>
                  <a:t> nel punto </a:t>
                </a:r>
                <a14:m>
                  <m:oMath xmlns:m="http://schemas.openxmlformats.org/officeDocument/2006/math">
                    <m:r>
                      <a:rPr lang="it-IT" b="0" i="1" smtClean="0">
                        <a:latin typeface="Cambria Math" panose="02040503050406030204" pitchFamily="18" charset="0"/>
                      </a:rPr>
                      <m:t>(</m:t>
                    </m:r>
                    <m:r>
                      <a:rPr lang="it-IT" b="0" i="1" smtClean="0">
                        <a:latin typeface="Cambria Math" panose="02040503050406030204" pitchFamily="18" charset="0"/>
                      </a:rPr>
                      <m:t>𝑥</m:t>
                    </m:r>
                    <m:r>
                      <a:rPr lang="it-IT" b="0" i="1" smtClean="0">
                        <a:latin typeface="Cambria Math" panose="02040503050406030204" pitchFamily="18" charset="0"/>
                      </a:rPr>
                      <m:t>,</m:t>
                    </m:r>
                    <m:r>
                      <a:rPr lang="it-IT" b="0" i="1" smtClean="0">
                        <a:latin typeface="Cambria Math" panose="02040503050406030204" pitchFamily="18" charset="0"/>
                      </a:rPr>
                      <m:t>𝑦</m:t>
                    </m:r>
                    <m:r>
                      <a:rPr lang="it-IT" b="0" i="1" smtClean="0">
                        <a:latin typeface="Cambria Math" panose="02040503050406030204" pitchFamily="18" charset="0"/>
                      </a:rPr>
                      <m:t>)</m:t>
                    </m:r>
                  </m:oMath>
                </a14:m>
                <a:r>
                  <a:rPr lang="it-IT" dirty="0"/>
                  <a:t> è il vettore: </a:t>
                </a:r>
              </a:p>
              <a:p>
                <a:pPr marL="0" indent="0">
                  <a:buNone/>
                </a:pPr>
                <a14:m>
                  <m:oMathPara xmlns:m="http://schemas.openxmlformats.org/officeDocument/2006/math">
                    <m:oMathParaPr>
                      <m:jc m:val="centerGroup"/>
                    </m:oMathParaPr>
                    <m:oMath xmlns:m="http://schemas.openxmlformats.org/officeDocument/2006/math">
                      <m:r>
                        <m:rPr>
                          <m:sty m:val="p"/>
                        </m:rPr>
                        <a:rPr lang="it-IT"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𝑓</m:t>
                      </m:r>
                      <m:r>
                        <a:rPr lang="it-IT" b="0" i="1" smtClean="0">
                          <a:latin typeface="Cambria Math" panose="02040503050406030204" pitchFamily="18" charset="0"/>
                          <a:ea typeface="Cambria Math" panose="02040503050406030204" pitchFamily="18" charset="0"/>
                        </a:rPr>
                        <m:t>=</m:t>
                      </m:r>
                      <m:d>
                        <m:dPr>
                          <m:begChr m:val="["/>
                          <m:endChr m:val="]"/>
                          <m:ctrlPr>
                            <a:rPr lang="it-IT" b="0" i="1" smtClean="0">
                              <a:latin typeface="Cambria Math" panose="02040503050406030204" pitchFamily="18" charset="0"/>
                              <a:ea typeface="Cambria Math" panose="02040503050406030204" pitchFamily="18" charset="0"/>
                            </a:rPr>
                          </m:ctrlPr>
                        </m:dPr>
                        <m:e>
                          <m:f>
                            <m:fPr>
                              <m:type m:val="noBar"/>
                              <m:ctrlPr>
                                <a:rPr lang="it-IT" b="0" i="1" smtClean="0">
                                  <a:latin typeface="Cambria Math" panose="02040503050406030204" pitchFamily="18" charset="0"/>
                                  <a:ea typeface="Cambria Math" panose="02040503050406030204" pitchFamily="18" charset="0"/>
                                </a:rPr>
                              </m:ctrlPr>
                            </m:fPr>
                            <m:num>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𝐺</m:t>
                                  </m:r>
                                </m:e>
                                <m:sub>
                                  <m:r>
                                    <a:rPr lang="it-IT" b="0" i="1" smtClean="0">
                                      <a:latin typeface="Cambria Math" panose="02040503050406030204" pitchFamily="18" charset="0"/>
                                      <a:ea typeface="Cambria Math" panose="02040503050406030204" pitchFamily="18" charset="0"/>
                                    </a:rPr>
                                    <m:t>𝑥</m:t>
                                  </m:r>
                                </m:sub>
                              </m:sSub>
                            </m:num>
                            <m:den>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𝐺</m:t>
                                  </m:r>
                                </m:e>
                                <m:sub>
                                  <m:r>
                                    <a:rPr lang="it-IT" b="0" i="1" smtClean="0">
                                      <a:latin typeface="Cambria Math" panose="02040503050406030204" pitchFamily="18" charset="0"/>
                                      <a:ea typeface="Cambria Math" panose="02040503050406030204" pitchFamily="18" charset="0"/>
                                    </a:rPr>
                                    <m:t>𝑦</m:t>
                                  </m:r>
                                </m:sub>
                              </m:sSub>
                            </m:den>
                          </m:f>
                        </m:e>
                      </m:d>
                      <m:r>
                        <a:rPr lang="it-IT" b="0" i="1" smtClean="0">
                          <a:latin typeface="Cambria Math" panose="02040503050406030204" pitchFamily="18" charset="0"/>
                          <a:ea typeface="Cambria Math" panose="02040503050406030204" pitchFamily="18" charset="0"/>
                        </a:rPr>
                        <m:t>=</m:t>
                      </m:r>
                      <m:d>
                        <m:dPr>
                          <m:begChr m:val="["/>
                          <m:endChr m:val="]"/>
                          <m:ctrlPr>
                            <a:rPr lang="it-IT" b="0" i="1" smtClean="0">
                              <a:latin typeface="Cambria Math" panose="02040503050406030204" pitchFamily="18" charset="0"/>
                              <a:ea typeface="Cambria Math" panose="02040503050406030204" pitchFamily="18" charset="0"/>
                            </a:rPr>
                          </m:ctrlPr>
                        </m:dPr>
                        <m:e>
                          <m:f>
                            <m:fPr>
                              <m:type m:val="noBar"/>
                              <m:ctrlPr>
                                <a:rPr lang="it-IT" b="0" i="1" smtClean="0">
                                  <a:latin typeface="Cambria Math" panose="02040503050406030204" pitchFamily="18" charset="0"/>
                                  <a:ea typeface="Cambria Math" panose="02040503050406030204" pitchFamily="18" charset="0"/>
                                </a:rPr>
                              </m:ctrlPr>
                            </m:fPr>
                            <m:num>
                              <m:f>
                                <m:fPr>
                                  <m:ctrlPr>
                                    <a:rPr lang="it-IT" b="0" i="1" smtClean="0">
                                      <a:latin typeface="Cambria Math" panose="02040503050406030204" pitchFamily="18" charset="0"/>
                                      <a:ea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𝑓</m:t>
                                  </m:r>
                                </m:num>
                                <m:den>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𝑥</m:t>
                                  </m:r>
                                </m:den>
                              </m:f>
                            </m:num>
                            <m:den>
                              <m:f>
                                <m:fPr>
                                  <m:ctrlPr>
                                    <a:rPr lang="it-IT" b="0" i="1" smtClean="0">
                                      <a:latin typeface="Cambria Math" panose="02040503050406030204" pitchFamily="18" charset="0"/>
                                      <a:ea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𝑓</m:t>
                                  </m:r>
                                </m:num>
                                <m:den>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𝑦</m:t>
                                  </m:r>
                                </m:den>
                              </m:f>
                            </m:den>
                          </m:f>
                        </m:e>
                      </m:d>
                    </m:oMath>
                  </m:oMathPara>
                </a14:m>
                <a:endParaRPr lang="it-IT" dirty="0"/>
              </a:p>
              <a:p>
                <a:pPr marL="0" indent="0">
                  <a:buNone/>
                </a:pPr>
                <a:r>
                  <a:rPr lang="it-IT" dirty="0"/>
                  <a:t>È noto che il vettore gradiente punta nella direzione di massima velocità di variazione della funzione.</a:t>
                </a:r>
              </a:p>
              <a:p>
                <a:pPr marL="0" indent="0">
                  <a:buNone/>
                </a:pPr>
                <a:endParaRPr lang="it-IT" dirty="0"/>
              </a:p>
              <a:p>
                <a:pPr marL="0" indent="0">
                  <a:buNone/>
                </a:pPr>
                <a:r>
                  <a:rPr lang="it-IT" dirty="0"/>
                  <a:t>Il modulo e l’orientazione del vettore gradiente in un punto sono quindi quantità interessanti da calcolare.</a:t>
                </a:r>
              </a:p>
            </p:txBody>
          </p:sp>
        </mc:Choice>
        <mc:Fallback xmlns="">
          <p:sp>
            <p:nvSpPr>
              <p:cNvPr id="3" name="Segnaposto contenuto 2">
                <a:extLst>
                  <a:ext uri="{FF2B5EF4-FFF2-40B4-BE49-F238E27FC236}">
                    <a16:creationId xmlns:a16="http://schemas.microsoft.com/office/drawing/2014/main" id="{FE8802A0-7041-C9A8-0452-42E47A640B9A}"/>
                  </a:ext>
                </a:extLst>
              </p:cNvPr>
              <p:cNvSpPr>
                <a:spLocks noGrp="1" noRot="1" noChangeAspect="1" noMove="1" noResize="1" noEditPoints="1" noAdjustHandles="1" noChangeArrowheads="1" noChangeShapeType="1" noTextEdit="1"/>
              </p:cNvSpPr>
              <p:nvPr>
                <p:ph idx="1"/>
              </p:nvPr>
            </p:nvSpPr>
            <p:spPr>
              <a:blipFill>
                <a:blip r:embed="rId2"/>
                <a:stretch>
                  <a:fillRect l="-924"/>
                </a:stretch>
              </a:blipFill>
            </p:spPr>
            <p:txBody>
              <a:bodyPr/>
              <a:lstStyle/>
              <a:p>
                <a:r>
                  <a:rPr lang="it-IT">
                    <a:noFill/>
                  </a:rPr>
                  <a:t> </a:t>
                </a:r>
              </a:p>
            </p:txBody>
          </p:sp>
        </mc:Fallback>
      </mc:AlternateContent>
      <p:sp>
        <p:nvSpPr>
          <p:cNvPr id="5" name="Segnaposto testo 4">
            <a:extLst>
              <a:ext uri="{FF2B5EF4-FFF2-40B4-BE49-F238E27FC236}">
                <a16:creationId xmlns:a16="http://schemas.microsoft.com/office/drawing/2014/main" id="{3F85CFB5-62ED-0B26-0740-D5E18738A013}"/>
              </a:ext>
            </a:extLst>
          </p:cNvPr>
          <p:cNvSpPr>
            <a:spLocks noGrp="1"/>
          </p:cNvSpPr>
          <p:nvPr>
            <p:ph type="body" sz="half" idx="2"/>
          </p:nvPr>
        </p:nvSpPr>
        <p:spPr/>
        <p:txBody>
          <a:bodyPr>
            <a:normAutofit/>
          </a:bodyPr>
          <a:lstStyle/>
          <a:p>
            <a:endParaRPr lang="it-IT" dirty="0"/>
          </a:p>
        </p:txBody>
      </p:sp>
      <p:sp>
        <p:nvSpPr>
          <p:cNvPr id="2" name="Segnaposto numero diapositiva 1">
            <a:extLst>
              <a:ext uri="{FF2B5EF4-FFF2-40B4-BE49-F238E27FC236}">
                <a16:creationId xmlns:a16="http://schemas.microsoft.com/office/drawing/2014/main" id="{39ED6C14-61F8-07E7-9898-B7230D28BE1A}"/>
              </a:ext>
            </a:extLst>
          </p:cNvPr>
          <p:cNvSpPr>
            <a:spLocks noGrp="1"/>
          </p:cNvSpPr>
          <p:nvPr>
            <p:ph type="sldNum" sz="quarter" idx="12"/>
          </p:nvPr>
        </p:nvSpPr>
        <p:spPr/>
        <p:txBody>
          <a:bodyPr/>
          <a:lstStyle/>
          <a:p>
            <a:fld id="{34B7E4EF-A1BD-40F4-AB7B-04F084DD991D}" type="slidenum">
              <a:rPr lang="en-US" smtClean="0"/>
              <a:t>40</a:t>
            </a:fld>
            <a:endParaRPr lang="en-US"/>
          </a:p>
        </p:txBody>
      </p:sp>
    </p:spTree>
    <p:extLst>
      <p:ext uri="{BB962C8B-B14F-4D97-AF65-F5344CB8AC3E}">
        <p14:creationId xmlns:p14="http://schemas.microsoft.com/office/powerpoint/2010/main" val="41222598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6464C46D-C9C7-43C6-E2C0-2B49722C59CF}"/>
              </a:ext>
            </a:extLst>
          </p:cNvPr>
          <p:cNvSpPr>
            <a:spLocks noGrp="1"/>
          </p:cNvSpPr>
          <p:nvPr>
            <p:ph type="title"/>
          </p:nvPr>
        </p:nvSpPr>
        <p:spPr/>
        <p:txBody>
          <a:bodyPr/>
          <a:lstStyle/>
          <a:p>
            <a:pPr algn="ctr"/>
            <a:r>
              <a:rPr lang="it-IT" dirty="0"/>
              <a:t>Gradiente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E8802A0-7041-C9A8-0452-42E47A640B9A}"/>
                  </a:ext>
                </a:extLst>
              </p:cNvPr>
              <p:cNvSpPr>
                <a:spLocks noGrp="1"/>
              </p:cNvSpPr>
              <p:nvPr>
                <p:ph idx="1"/>
              </p:nvPr>
            </p:nvSpPr>
            <p:spPr/>
            <p:txBody>
              <a:bodyPr>
                <a:normAutofit/>
              </a:bodyPr>
              <a:lstStyle/>
              <a:p>
                <a:pPr marL="0" indent="0">
                  <a:buNone/>
                </a:pPr>
                <a:r>
                  <a:rPr lang="it-IT" dirty="0"/>
                  <a:t>Il gradiente di una immagine </a:t>
                </a:r>
                <a14:m>
                  <m:oMath xmlns:m="http://schemas.openxmlformats.org/officeDocument/2006/math">
                    <m:r>
                      <a:rPr lang="it-IT" b="0" i="1" smtClean="0">
                        <a:latin typeface="Cambria Math" panose="02040503050406030204" pitchFamily="18" charset="0"/>
                      </a:rPr>
                      <m:t>𝑓</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r>
                          <a:rPr lang="it-IT" b="0" i="1" smtClean="0">
                            <a:latin typeface="Cambria Math" panose="02040503050406030204" pitchFamily="18" charset="0"/>
                          </a:rPr>
                          <m:t>,</m:t>
                        </m:r>
                        <m:r>
                          <a:rPr lang="it-IT" b="0" i="1" smtClean="0">
                            <a:latin typeface="Cambria Math" panose="02040503050406030204" pitchFamily="18" charset="0"/>
                          </a:rPr>
                          <m:t>𝑦</m:t>
                        </m:r>
                      </m:e>
                    </m:d>
                  </m:oMath>
                </a14:m>
                <a:r>
                  <a:rPr lang="it-IT" dirty="0"/>
                  <a:t> nel punto </a:t>
                </a:r>
                <a14:m>
                  <m:oMath xmlns:m="http://schemas.openxmlformats.org/officeDocument/2006/math">
                    <m:r>
                      <a:rPr lang="it-IT" b="0" i="1" smtClean="0">
                        <a:latin typeface="Cambria Math" panose="02040503050406030204" pitchFamily="18" charset="0"/>
                      </a:rPr>
                      <m:t>(</m:t>
                    </m:r>
                    <m:r>
                      <a:rPr lang="it-IT" b="0" i="1" smtClean="0">
                        <a:latin typeface="Cambria Math" panose="02040503050406030204" pitchFamily="18" charset="0"/>
                      </a:rPr>
                      <m:t>𝑥</m:t>
                    </m:r>
                    <m:r>
                      <a:rPr lang="it-IT" b="0" i="1" smtClean="0">
                        <a:latin typeface="Cambria Math" panose="02040503050406030204" pitchFamily="18" charset="0"/>
                      </a:rPr>
                      <m:t>,</m:t>
                    </m:r>
                    <m:r>
                      <a:rPr lang="it-IT" b="0" i="1" smtClean="0">
                        <a:latin typeface="Cambria Math" panose="02040503050406030204" pitchFamily="18" charset="0"/>
                      </a:rPr>
                      <m:t>𝑦</m:t>
                    </m:r>
                    <m:r>
                      <a:rPr lang="it-IT" b="0" i="1" smtClean="0">
                        <a:latin typeface="Cambria Math" panose="02040503050406030204" pitchFamily="18" charset="0"/>
                      </a:rPr>
                      <m:t>)</m:t>
                    </m:r>
                  </m:oMath>
                </a14:m>
                <a:r>
                  <a:rPr lang="it-IT" dirty="0"/>
                  <a:t> è il vettore: </a:t>
                </a:r>
              </a:p>
              <a:p>
                <a:pPr marL="0" indent="0">
                  <a:buNone/>
                </a:pPr>
                <a14:m>
                  <m:oMathPara xmlns:m="http://schemas.openxmlformats.org/officeDocument/2006/math">
                    <m:oMathParaPr>
                      <m:jc m:val="centerGroup"/>
                    </m:oMathParaPr>
                    <m:oMath xmlns:m="http://schemas.openxmlformats.org/officeDocument/2006/math">
                      <m:r>
                        <m:rPr>
                          <m:sty m:val="p"/>
                        </m:rPr>
                        <a:rPr lang="it-IT"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𝑓</m:t>
                      </m:r>
                      <m:r>
                        <a:rPr lang="it-IT" b="0" i="1" smtClean="0">
                          <a:latin typeface="Cambria Math" panose="02040503050406030204" pitchFamily="18" charset="0"/>
                          <a:ea typeface="Cambria Math" panose="02040503050406030204" pitchFamily="18" charset="0"/>
                        </a:rPr>
                        <m:t>=</m:t>
                      </m:r>
                      <m:d>
                        <m:dPr>
                          <m:begChr m:val="["/>
                          <m:endChr m:val="]"/>
                          <m:ctrlPr>
                            <a:rPr lang="it-IT" b="0" i="1" smtClean="0">
                              <a:latin typeface="Cambria Math" panose="02040503050406030204" pitchFamily="18" charset="0"/>
                              <a:ea typeface="Cambria Math" panose="02040503050406030204" pitchFamily="18" charset="0"/>
                            </a:rPr>
                          </m:ctrlPr>
                        </m:dPr>
                        <m:e>
                          <m:f>
                            <m:fPr>
                              <m:type m:val="noBar"/>
                              <m:ctrlPr>
                                <a:rPr lang="it-IT" b="0" i="1" smtClean="0">
                                  <a:latin typeface="Cambria Math" panose="02040503050406030204" pitchFamily="18" charset="0"/>
                                  <a:ea typeface="Cambria Math" panose="02040503050406030204" pitchFamily="18" charset="0"/>
                                </a:rPr>
                              </m:ctrlPr>
                            </m:fPr>
                            <m:num>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𝐺</m:t>
                                  </m:r>
                                </m:e>
                                <m:sub>
                                  <m:r>
                                    <a:rPr lang="it-IT" b="0" i="1" smtClean="0">
                                      <a:latin typeface="Cambria Math" panose="02040503050406030204" pitchFamily="18" charset="0"/>
                                      <a:ea typeface="Cambria Math" panose="02040503050406030204" pitchFamily="18" charset="0"/>
                                    </a:rPr>
                                    <m:t>𝑥</m:t>
                                  </m:r>
                                </m:sub>
                              </m:sSub>
                            </m:num>
                            <m:den>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𝐺</m:t>
                                  </m:r>
                                </m:e>
                                <m:sub>
                                  <m:r>
                                    <a:rPr lang="it-IT" b="0" i="1" smtClean="0">
                                      <a:latin typeface="Cambria Math" panose="02040503050406030204" pitchFamily="18" charset="0"/>
                                      <a:ea typeface="Cambria Math" panose="02040503050406030204" pitchFamily="18" charset="0"/>
                                    </a:rPr>
                                    <m:t>𝑦</m:t>
                                  </m:r>
                                </m:sub>
                              </m:sSub>
                            </m:den>
                          </m:f>
                        </m:e>
                      </m:d>
                      <m:r>
                        <a:rPr lang="it-IT" b="0" i="1" smtClean="0">
                          <a:latin typeface="Cambria Math" panose="02040503050406030204" pitchFamily="18" charset="0"/>
                          <a:ea typeface="Cambria Math" panose="02040503050406030204" pitchFamily="18" charset="0"/>
                        </a:rPr>
                        <m:t>=</m:t>
                      </m:r>
                      <m:d>
                        <m:dPr>
                          <m:begChr m:val="["/>
                          <m:endChr m:val="]"/>
                          <m:ctrlPr>
                            <a:rPr lang="it-IT" b="0" i="1" smtClean="0">
                              <a:latin typeface="Cambria Math" panose="02040503050406030204" pitchFamily="18" charset="0"/>
                              <a:ea typeface="Cambria Math" panose="02040503050406030204" pitchFamily="18" charset="0"/>
                            </a:rPr>
                          </m:ctrlPr>
                        </m:dPr>
                        <m:e>
                          <m:f>
                            <m:fPr>
                              <m:type m:val="noBar"/>
                              <m:ctrlPr>
                                <a:rPr lang="it-IT" b="0" i="1" smtClean="0">
                                  <a:latin typeface="Cambria Math" panose="02040503050406030204" pitchFamily="18" charset="0"/>
                                  <a:ea typeface="Cambria Math" panose="02040503050406030204" pitchFamily="18" charset="0"/>
                                </a:rPr>
                              </m:ctrlPr>
                            </m:fPr>
                            <m:num>
                              <m:f>
                                <m:fPr>
                                  <m:ctrlPr>
                                    <a:rPr lang="it-IT" b="0" i="1" smtClean="0">
                                      <a:latin typeface="Cambria Math" panose="02040503050406030204" pitchFamily="18" charset="0"/>
                                      <a:ea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𝑓</m:t>
                                  </m:r>
                                </m:num>
                                <m:den>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𝑥</m:t>
                                  </m:r>
                                </m:den>
                              </m:f>
                            </m:num>
                            <m:den>
                              <m:f>
                                <m:fPr>
                                  <m:ctrlPr>
                                    <a:rPr lang="it-IT" b="0" i="1" smtClean="0">
                                      <a:latin typeface="Cambria Math" panose="02040503050406030204" pitchFamily="18" charset="0"/>
                                      <a:ea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𝑓</m:t>
                                  </m:r>
                                </m:num>
                                <m:den>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𝑦</m:t>
                                  </m:r>
                                </m:den>
                              </m:f>
                            </m:den>
                          </m:f>
                        </m:e>
                      </m:d>
                    </m:oMath>
                  </m:oMathPara>
                </a14:m>
                <a:endParaRPr lang="it-IT" dirty="0"/>
              </a:p>
              <a:p>
                <a:pPr marL="0" indent="0">
                  <a:buNone/>
                </a:pPr>
                <a:r>
                  <a:rPr lang="it-IT" dirty="0"/>
                  <a:t>È noto che il vettore gradiente punta nella direzione di massima velocità di variazione della funzione.</a:t>
                </a:r>
              </a:p>
              <a:p>
                <a:pPr marL="0" indent="0">
                  <a:buNone/>
                </a:pPr>
                <a:endParaRPr lang="it-IT" dirty="0"/>
              </a:p>
              <a:p>
                <a:pPr marL="0" indent="0">
                  <a:buNone/>
                </a:pPr>
                <a:r>
                  <a:rPr lang="it-IT" dirty="0"/>
                  <a:t>Il modulo e l’orientazione del vettore gradiente in un punto sono quindi quantità interessanti da calcolare.</a:t>
                </a:r>
                <a:endParaRPr lang="it-IT" b="1" dirty="0"/>
              </a:p>
            </p:txBody>
          </p:sp>
        </mc:Choice>
        <mc:Fallback xmlns="">
          <p:sp>
            <p:nvSpPr>
              <p:cNvPr id="3" name="Segnaposto contenuto 2">
                <a:extLst>
                  <a:ext uri="{FF2B5EF4-FFF2-40B4-BE49-F238E27FC236}">
                    <a16:creationId xmlns:a16="http://schemas.microsoft.com/office/drawing/2014/main" id="{FE8802A0-7041-C9A8-0452-42E47A640B9A}"/>
                  </a:ext>
                </a:extLst>
              </p:cNvPr>
              <p:cNvSpPr>
                <a:spLocks noGrp="1" noRot="1" noChangeAspect="1" noMove="1" noResize="1" noEditPoints="1" noAdjustHandles="1" noChangeArrowheads="1" noChangeShapeType="1" noTextEdit="1"/>
              </p:cNvSpPr>
              <p:nvPr>
                <p:ph idx="1"/>
              </p:nvPr>
            </p:nvSpPr>
            <p:spPr>
              <a:blipFill>
                <a:blip r:embed="rId3"/>
                <a:stretch>
                  <a:fillRect l="-924"/>
                </a:stretch>
              </a:blipFill>
            </p:spPr>
            <p:txBody>
              <a:bodyPr/>
              <a:lstStyle/>
              <a:p>
                <a:r>
                  <a:rPr lang="it-IT">
                    <a:noFill/>
                  </a:rPr>
                  <a:t> </a:t>
                </a:r>
              </a:p>
            </p:txBody>
          </p:sp>
        </mc:Fallback>
      </mc:AlternateContent>
      <p:sp>
        <p:nvSpPr>
          <p:cNvPr id="5" name="Segnaposto testo 4">
            <a:extLst>
              <a:ext uri="{FF2B5EF4-FFF2-40B4-BE49-F238E27FC236}">
                <a16:creationId xmlns:a16="http://schemas.microsoft.com/office/drawing/2014/main" id="{3F85CFB5-62ED-0B26-0740-D5E18738A013}"/>
              </a:ext>
            </a:extLst>
          </p:cNvPr>
          <p:cNvSpPr>
            <a:spLocks noGrp="1"/>
          </p:cNvSpPr>
          <p:nvPr>
            <p:ph type="body" sz="half" idx="2"/>
          </p:nvPr>
        </p:nvSpPr>
        <p:spPr>
          <a:ln>
            <a:noFill/>
          </a:ln>
        </p:spPr>
        <p:txBody>
          <a:bodyPr>
            <a:normAutofit/>
          </a:bodyPr>
          <a:lstStyle/>
          <a:p>
            <a:r>
              <a:rPr lang="it-IT" dirty="0"/>
              <a:t>Dovendo lavorare su immagini digitalizzate i cui valori sono numeri discreti, sono state introdotte delle approssimazioni sfruttando delle operazioni di convoluzione.</a:t>
            </a:r>
          </a:p>
        </p:txBody>
      </p:sp>
      <p:sp>
        <p:nvSpPr>
          <p:cNvPr id="2" name="Segnaposto numero diapositiva 1">
            <a:extLst>
              <a:ext uri="{FF2B5EF4-FFF2-40B4-BE49-F238E27FC236}">
                <a16:creationId xmlns:a16="http://schemas.microsoft.com/office/drawing/2014/main" id="{1760186D-2868-D005-3DC8-B49B69D390CF}"/>
              </a:ext>
            </a:extLst>
          </p:cNvPr>
          <p:cNvSpPr>
            <a:spLocks noGrp="1"/>
          </p:cNvSpPr>
          <p:nvPr>
            <p:ph type="sldNum" sz="quarter" idx="12"/>
          </p:nvPr>
        </p:nvSpPr>
        <p:spPr/>
        <p:txBody>
          <a:bodyPr/>
          <a:lstStyle/>
          <a:p>
            <a:fld id="{34B7E4EF-A1BD-40F4-AB7B-04F084DD991D}" type="slidenum">
              <a:rPr lang="en-US" smtClean="0"/>
              <a:t>41</a:t>
            </a:fld>
            <a:endParaRPr lang="en-US"/>
          </a:p>
        </p:txBody>
      </p:sp>
    </p:spTree>
    <p:extLst>
      <p:ext uri="{BB962C8B-B14F-4D97-AF65-F5344CB8AC3E}">
        <p14:creationId xmlns:p14="http://schemas.microsoft.com/office/powerpoint/2010/main" val="37582815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6464C46D-C9C7-43C6-E2C0-2B49722C59CF}"/>
              </a:ext>
            </a:extLst>
          </p:cNvPr>
          <p:cNvSpPr>
            <a:spLocks noGrp="1"/>
          </p:cNvSpPr>
          <p:nvPr>
            <p:ph type="title"/>
          </p:nvPr>
        </p:nvSpPr>
        <p:spPr/>
        <p:txBody>
          <a:bodyPr/>
          <a:lstStyle/>
          <a:p>
            <a:pPr algn="ctr"/>
            <a:r>
              <a:rPr lang="it-IT" dirty="0"/>
              <a:t>Gradiente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E8802A0-7041-C9A8-0452-42E47A640B9A}"/>
                  </a:ext>
                </a:extLst>
              </p:cNvPr>
              <p:cNvSpPr>
                <a:spLocks noGrp="1"/>
              </p:cNvSpPr>
              <p:nvPr>
                <p:ph idx="1"/>
              </p:nvPr>
            </p:nvSpPr>
            <p:spPr/>
            <p:txBody>
              <a:bodyPr>
                <a:normAutofit/>
              </a:bodyPr>
              <a:lstStyle/>
              <a:p>
                <a:pPr marL="0" indent="0">
                  <a:buNone/>
                </a:pPr>
                <a:r>
                  <a:rPr lang="it-IT" dirty="0"/>
                  <a:t>Il gradiente di una immagine </a:t>
                </a:r>
                <a14:m>
                  <m:oMath xmlns:m="http://schemas.openxmlformats.org/officeDocument/2006/math">
                    <m:r>
                      <a:rPr lang="it-IT" b="0" i="1" smtClean="0">
                        <a:latin typeface="Cambria Math" panose="02040503050406030204" pitchFamily="18" charset="0"/>
                      </a:rPr>
                      <m:t>𝑓</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r>
                          <a:rPr lang="it-IT" b="0" i="1" smtClean="0">
                            <a:latin typeface="Cambria Math" panose="02040503050406030204" pitchFamily="18" charset="0"/>
                          </a:rPr>
                          <m:t>,</m:t>
                        </m:r>
                        <m:r>
                          <a:rPr lang="it-IT" b="0" i="1" smtClean="0">
                            <a:latin typeface="Cambria Math" panose="02040503050406030204" pitchFamily="18" charset="0"/>
                          </a:rPr>
                          <m:t>𝑦</m:t>
                        </m:r>
                      </m:e>
                    </m:d>
                  </m:oMath>
                </a14:m>
                <a:r>
                  <a:rPr lang="it-IT" dirty="0"/>
                  <a:t> nel punto </a:t>
                </a:r>
                <a14:m>
                  <m:oMath xmlns:m="http://schemas.openxmlformats.org/officeDocument/2006/math">
                    <m:r>
                      <a:rPr lang="it-IT" b="0" i="1" smtClean="0">
                        <a:latin typeface="Cambria Math" panose="02040503050406030204" pitchFamily="18" charset="0"/>
                      </a:rPr>
                      <m:t>(</m:t>
                    </m:r>
                    <m:r>
                      <a:rPr lang="it-IT" b="0" i="1" smtClean="0">
                        <a:latin typeface="Cambria Math" panose="02040503050406030204" pitchFamily="18" charset="0"/>
                      </a:rPr>
                      <m:t>𝑥</m:t>
                    </m:r>
                    <m:r>
                      <a:rPr lang="it-IT" b="0" i="1" smtClean="0">
                        <a:latin typeface="Cambria Math" panose="02040503050406030204" pitchFamily="18" charset="0"/>
                      </a:rPr>
                      <m:t>,</m:t>
                    </m:r>
                    <m:r>
                      <a:rPr lang="it-IT" b="0" i="1" smtClean="0">
                        <a:latin typeface="Cambria Math" panose="02040503050406030204" pitchFamily="18" charset="0"/>
                      </a:rPr>
                      <m:t>𝑦</m:t>
                    </m:r>
                    <m:r>
                      <a:rPr lang="it-IT" b="0" i="1" smtClean="0">
                        <a:latin typeface="Cambria Math" panose="02040503050406030204" pitchFamily="18" charset="0"/>
                      </a:rPr>
                      <m:t>)</m:t>
                    </m:r>
                  </m:oMath>
                </a14:m>
                <a:r>
                  <a:rPr lang="it-IT" dirty="0"/>
                  <a:t> è il vettore: </a:t>
                </a:r>
              </a:p>
              <a:p>
                <a:pPr marL="0" indent="0">
                  <a:buNone/>
                </a:pPr>
                <a14:m>
                  <m:oMathPara xmlns:m="http://schemas.openxmlformats.org/officeDocument/2006/math">
                    <m:oMathParaPr>
                      <m:jc m:val="centerGroup"/>
                    </m:oMathParaPr>
                    <m:oMath xmlns:m="http://schemas.openxmlformats.org/officeDocument/2006/math">
                      <m:r>
                        <m:rPr>
                          <m:sty m:val="p"/>
                        </m:rPr>
                        <a:rPr lang="it-IT"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𝑓</m:t>
                      </m:r>
                      <m:r>
                        <a:rPr lang="it-IT" b="0" i="1" smtClean="0">
                          <a:latin typeface="Cambria Math" panose="02040503050406030204" pitchFamily="18" charset="0"/>
                          <a:ea typeface="Cambria Math" panose="02040503050406030204" pitchFamily="18" charset="0"/>
                        </a:rPr>
                        <m:t>=</m:t>
                      </m:r>
                      <m:d>
                        <m:dPr>
                          <m:begChr m:val="["/>
                          <m:endChr m:val="]"/>
                          <m:ctrlPr>
                            <a:rPr lang="it-IT" b="0" i="1" smtClean="0">
                              <a:latin typeface="Cambria Math" panose="02040503050406030204" pitchFamily="18" charset="0"/>
                              <a:ea typeface="Cambria Math" panose="02040503050406030204" pitchFamily="18" charset="0"/>
                            </a:rPr>
                          </m:ctrlPr>
                        </m:dPr>
                        <m:e>
                          <m:f>
                            <m:fPr>
                              <m:type m:val="noBar"/>
                              <m:ctrlPr>
                                <a:rPr lang="it-IT" b="0" i="1" smtClean="0">
                                  <a:latin typeface="Cambria Math" panose="02040503050406030204" pitchFamily="18" charset="0"/>
                                  <a:ea typeface="Cambria Math" panose="02040503050406030204" pitchFamily="18" charset="0"/>
                                </a:rPr>
                              </m:ctrlPr>
                            </m:fPr>
                            <m:num>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𝐺</m:t>
                                  </m:r>
                                </m:e>
                                <m:sub>
                                  <m:r>
                                    <a:rPr lang="it-IT" b="0" i="1" smtClean="0">
                                      <a:latin typeface="Cambria Math" panose="02040503050406030204" pitchFamily="18" charset="0"/>
                                      <a:ea typeface="Cambria Math" panose="02040503050406030204" pitchFamily="18" charset="0"/>
                                    </a:rPr>
                                    <m:t>𝑥</m:t>
                                  </m:r>
                                </m:sub>
                              </m:sSub>
                            </m:num>
                            <m:den>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𝐺</m:t>
                                  </m:r>
                                </m:e>
                                <m:sub>
                                  <m:r>
                                    <a:rPr lang="it-IT" b="0" i="1" smtClean="0">
                                      <a:latin typeface="Cambria Math" panose="02040503050406030204" pitchFamily="18" charset="0"/>
                                      <a:ea typeface="Cambria Math" panose="02040503050406030204" pitchFamily="18" charset="0"/>
                                    </a:rPr>
                                    <m:t>𝑦</m:t>
                                  </m:r>
                                </m:sub>
                              </m:sSub>
                            </m:den>
                          </m:f>
                        </m:e>
                      </m:d>
                      <m:r>
                        <a:rPr lang="it-IT" b="0" i="1" smtClean="0">
                          <a:latin typeface="Cambria Math" panose="02040503050406030204" pitchFamily="18" charset="0"/>
                          <a:ea typeface="Cambria Math" panose="02040503050406030204" pitchFamily="18" charset="0"/>
                        </a:rPr>
                        <m:t>=</m:t>
                      </m:r>
                      <m:d>
                        <m:dPr>
                          <m:begChr m:val="["/>
                          <m:endChr m:val="]"/>
                          <m:ctrlPr>
                            <a:rPr lang="it-IT" b="0" i="1" smtClean="0">
                              <a:latin typeface="Cambria Math" panose="02040503050406030204" pitchFamily="18" charset="0"/>
                              <a:ea typeface="Cambria Math" panose="02040503050406030204" pitchFamily="18" charset="0"/>
                            </a:rPr>
                          </m:ctrlPr>
                        </m:dPr>
                        <m:e>
                          <m:f>
                            <m:fPr>
                              <m:type m:val="noBar"/>
                              <m:ctrlPr>
                                <a:rPr lang="it-IT" b="0" i="1" smtClean="0">
                                  <a:latin typeface="Cambria Math" panose="02040503050406030204" pitchFamily="18" charset="0"/>
                                  <a:ea typeface="Cambria Math" panose="02040503050406030204" pitchFamily="18" charset="0"/>
                                </a:rPr>
                              </m:ctrlPr>
                            </m:fPr>
                            <m:num>
                              <m:f>
                                <m:fPr>
                                  <m:ctrlPr>
                                    <a:rPr lang="it-IT" b="0" i="1" smtClean="0">
                                      <a:latin typeface="Cambria Math" panose="02040503050406030204" pitchFamily="18" charset="0"/>
                                      <a:ea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𝑓</m:t>
                                  </m:r>
                                </m:num>
                                <m:den>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𝑥</m:t>
                                  </m:r>
                                </m:den>
                              </m:f>
                            </m:num>
                            <m:den>
                              <m:f>
                                <m:fPr>
                                  <m:ctrlPr>
                                    <a:rPr lang="it-IT" b="0" i="1" smtClean="0">
                                      <a:latin typeface="Cambria Math" panose="02040503050406030204" pitchFamily="18" charset="0"/>
                                      <a:ea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𝑓</m:t>
                                  </m:r>
                                </m:num>
                                <m:den>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𝑦</m:t>
                                  </m:r>
                                </m:den>
                              </m:f>
                            </m:den>
                          </m:f>
                        </m:e>
                      </m:d>
                    </m:oMath>
                  </m:oMathPara>
                </a14:m>
                <a:endParaRPr lang="it-IT" dirty="0"/>
              </a:p>
              <a:p>
                <a:pPr marL="0" indent="0">
                  <a:buNone/>
                </a:pPr>
                <a:r>
                  <a:rPr lang="it-IT" dirty="0"/>
                  <a:t>È noto che il vettore gradiente punta nella direzione di massima velocità di variazione della funzione.</a:t>
                </a:r>
              </a:p>
              <a:p>
                <a:pPr marL="0" indent="0">
                  <a:buNone/>
                </a:pPr>
                <a:endParaRPr lang="it-IT" dirty="0"/>
              </a:p>
              <a:p>
                <a:pPr marL="0" indent="0">
                  <a:buNone/>
                </a:pPr>
                <a:r>
                  <a:rPr lang="it-IT" dirty="0"/>
                  <a:t>Il modulo e l’orientazione del vettore gradiente in un punto sono quindi quantità interessanti da calcolare</a:t>
                </a:r>
                <a:r>
                  <a:rPr lang="it-IT" b="1" dirty="0"/>
                  <a:t>. Per maggiore efficienza il modulo è spesso approssimato come somma dei moduli delle due componenti.</a:t>
                </a:r>
              </a:p>
            </p:txBody>
          </p:sp>
        </mc:Choice>
        <mc:Fallback xmlns="">
          <p:sp>
            <p:nvSpPr>
              <p:cNvPr id="3" name="Segnaposto contenuto 2">
                <a:extLst>
                  <a:ext uri="{FF2B5EF4-FFF2-40B4-BE49-F238E27FC236}">
                    <a16:creationId xmlns:a16="http://schemas.microsoft.com/office/drawing/2014/main" id="{FE8802A0-7041-C9A8-0452-42E47A640B9A}"/>
                  </a:ext>
                </a:extLst>
              </p:cNvPr>
              <p:cNvSpPr>
                <a:spLocks noGrp="1" noRot="1" noChangeAspect="1" noMove="1" noResize="1" noEditPoints="1" noAdjustHandles="1" noChangeArrowheads="1" noChangeShapeType="1" noTextEdit="1"/>
              </p:cNvSpPr>
              <p:nvPr>
                <p:ph idx="1"/>
              </p:nvPr>
            </p:nvSpPr>
            <p:spPr>
              <a:blipFill>
                <a:blip r:embed="rId3"/>
                <a:stretch>
                  <a:fillRect l="-924" r="-1479"/>
                </a:stretch>
              </a:blipFill>
            </p:spPr>
            <p:txBody>
              <a:bodyPr/>
              <a:lstStyle/>
              <a:p>
                <a:r>
                  <a:rPr lang="it-IT">
                    <a:noFill/>
                  </a:rPr>
                  <a:t> </a:t>
                </a:r>
              </a:p>
            </p:txBody>
          </p:sp>
        </mc:Fallback>
      </mc:AlternateContent>
      <p:sp>
        <p:nvSpPr>
          <p:cNvPr id="5" name="Segnaposto testo 4">
            <a:extLst>
              <a:ext uri="{FF2B5EF4-FFF2-40B4-BE49-F238E27FC236}">
                <a16:creationId xmlns:a16="http://schemas.microsoft.com/office/drawing/2014/main" id="{3F85CFB5-62ED-0B26-0740-D5E18738A013}"/>
              </a:ext>
            </a:extLst>
          </p:cNvPr>
          <p:cNvSpPr>
            <a:spLocks noGrp="1"/>
          </p:cNvSpPr>
          <p:nvPr>
            <p:ph type="body" sz="half" idx="2"/>
          </p:nvPr>
        </p:nvSpPr>
        <p:spPr>
          <a:ln>
            <a:noFill/>
          </a:ln>
        </p:spPr>
        <p:txBody>
          <a:bodyPr>
            <a:normAutofit/>
          </a:bodyPr>
          <a:lstStyle/>
          <a:p>
            <a:r>
              <a:rPr lang="it-IT" dirty="0"/>
              <a:t>Dovendo lavorare su immagini digitalizzate i cui valori sono numeri discreti, sono state introdotte delle approssimazioni sfruttando delle operazioni di convoluzione.</a:t>
            </a:r>
          </a:p>
        </p:txBody>
      </p:sp>
      <p:sp>
        <p:nvSpPr>
          <p:cNvPr id="2" name="Segnaposto numero diapositiva 1">
            <a:extLst>
              <a:ext uri="{FF2B5EF4-FFF2-40B4-BE49-F238E27FC236}">
                <a16:creationId xmlns:a16="http://schemas.microsoft.com/office/drawing/2014/main" id="{7F4B3D37-7F39-7890-FB31-D8544C0F218F}"/>
              </a:ext>
            </a:extLst>
          </p:cNvPr>
          <p:cNvSpPr>
            <a:spLocks noGrp="1"/>
          </p:cNvSpPr>
          <p:nvPr>
            <p:ph type="sldNum" sz="quarter" idx="12"/>
          </p:nvPr>
        </p:nvSpPr>
        <p:spPr/>
        <p:txBody>
          <a:bodyPr/>
          <a:lstStyle/>
          <a:p>
            <a:fld id="{34B7E4EF-A1BD-40F4-AB7B-04F084DD991D}" type="slidenum">
              <a:rPr lang="en-US" smtClean="0"/>
              <a:t>42</a:t>
            </a:fld>
            <a:endParaRPr lang="en-US"/>
          </a:p>
        </p:txBody>
      </p:sp>
    </p:spTree>
    <p:extLst>
      <p:ext uri="{BB962C8B-B14F-4D97-AF65-F5344CB8AC3E}">
        <p14:creationId xmlns:p14="http://schemas.microsoft.com/office/powerpoint/2010/main" val="18511410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3C5C28AB-225F-30ED-7901-447F0F5037B3}"/>
              </a:ext>
            </a:extLst>
          </p:cNvPr>
          <p:cNvSpPr/>
          <p:nvPr/>
        </p:nvSpPr>
        <p:spPr>
          <a:xfrm>
            <a:off x="973389" y="1725560"/>
            <a:ext cx="4144301" cy="3111911"/>
          </a:xfrm>
          <a:prstGeom prst="rect">
            <a:avLst/>
          </a:prstGeom>
          <a:solidFill>
            <a:schemeClr val="bg1"/>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a:extLst>
              <a:ext uri="{FF2B5EF4-FFF2-40B4-BE49-F238E27FC236}">
                <a16:creationId xmlns:a16="http://schemas.microsoft.com/office/drawing/2014/main" id="{E58B6458-FE00-0DCD-08F8-AEBC8EEDD83B}"/>
              </a:ext>
            </a:extLst>
          </p:cNvPr>
          <p:cNvSpPr/>
          <p:nvPr/>
        </p:nvSpPr>
        <p:spPr>
          <a:xfrm>
            <a:off x="6096000" y="642594"/>
            <a:ext cx="5599471" cy="55369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 name="Titolo 1">
            <a:extLst>
              <a:ext uri="{FF2B5EF4-FFF2-40B4-BE49-F238E27FC236}">
                <a16:creationId xmlns:a16="http://schemas.microsoft.com/office/drawing/2014/main" id="{5CEAD7C3-6A38-4736-9130-E9F3BFCD7C16}"/>
              </a:ext>
            </a:extLst>
          </p:cNvPr>
          <p:cNvSpPr>
            <a:spLocks noGrp="1"/>
          </p:cNvSpPr>
          <p:nvPr>
            <p:ph type="title"/>
          </p:nvPr>
        </p:nvSpPr>
        <p:spPr>
          <a:xfrm>
            <a:off x="6303580" y="642594"/>
            <a:ext cx="5245269" cy="1371600"/>
          </a:xfrm>
        </p:spPr>
        <p:txBody>
          <a:bodyPr>
            <a:normAutofit/>
          </a:bodyPr>
          <a:lstStyle/>
          <a:p>
            <a:r>
              <a:rPr lang="it-IT" sz="3400">
                <a:solidFill>
                  <a:schemeClr val="bg1"/>
                </a:solidFill>
                <a:effectLst/>
              </a:rPr>
              <a:t>Prewitt edge detector</a:t>
            </a:r>
            <a:br>
              <a:rPr lang="it-IT" sz="3400">
                <a:solidFill>
                  <a:schemeClr val="bg1"/>
                </a:solidFill>
                <a:effectLst/>
                <a:latin typeface="Helvetica" pitchFamily="2" charset="0"/>
              </a:rPr>
            </a:br>
            <a:endParaRPr lang="it-IT" sz="3400">
              <a:solidFill>
                <a:schemeClr val="bg1"/>
              </a:solidFill>
            </a:endParaRPr>
          </a:p>
        </p:txBody>
      </p:sp>
      <p:pic>
        <p:nvPicPr>
          <p:cNvPr id="4" name="Immagine 3">
            <a:extLst>
              <a:ext uri="{FF2B5EF4-FFF2-40B4-BE49-F238E27FC236}">
                <a16:creationId xmlns:a16="http://schemas.microsoft.com/office/drawing/2014/main" id="{3AD0F229-6B04-2CFF-08AB-483D21658079}"/>
              </a:ext>
            </a:extLst>
          </p:cNvPr>
          <p:cNvPicPr>
            <a:picLocks noChangeAspect="1"/>
          </p:cNvPicPr>
          <p:nvPr/>
        </p:nvPicPr>
        <p:blipFill rotWithShape="1">
          <a:blip r:embed="rId3"/>
          <a:srcRect r="64777"/>
          <a:stretch/>
        </p:blipFill>
        <p:spPr>
          <a:xfrm>
            <a:off x="999842" y="1868423"/>
            <a:ext cx="2355683" cy="1187105"/>
          </a:xfrm>
          <a:prstGeom prst="rect">
            <a:avLst/>
          </a:prstGeom>
        </p:spPr>
      </p:pic>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EB142E0C-0F5F-4C56-B785-4CDCF47B029A}"/>
                  </a:ext>
                </a:extLst>
              </p:cNvPr>
              <p:cNvSpPr>
                <a:spLocks noGrp="1"/>
              </p:cNvSpPr>
              <p:nvPr>
                <p:ph idx="1"/>
              </p:nvPr>
            </p:nvSpPr>
            <p:spPr>
              <a:xfrm>
                <a:off x="6303580" y="2103120"/>
                <a:ext cx="5245269" cy="3931920"/>
              </a:xfrm>
            </p:spPr>
            <p:txBody>
              <a:bodyPr>
                <a:normAutofit/>
              </a:bodyPr>
              <a:lstStyle/>
              <a:p>
                <a:r>
                  <a:rPr lang="it-IT" sz="2000" dirty="0">
                    <a:solidFill>
                      <a:schemeClr val="bg1"/>
                    </a:solidFill>
                    <a:effectLst/>
                    <a:latin typeface="Georgia Pro" panose="02040502050405020303" pitchFamily="18" charset="0"/>
                  </a:rPr>
                  <a:t>Il filtro o operatore di </a:t>
                </a:r>
                <a:r>
                  <a:rPr lang="it-IT" sz="2000" dirty="0" err="1">
                    <a:solidFill>
                      <a:schemeClr val="bg1"/>
                    </a:solidFill>
                    <a:effectLst/>
                    <a:latin typeface="Georgia Pro" panose="02040502050405020303" pitchFamily="18" charset="0"/>
                  </a:rPr>
                  <a:t>Prewitt</a:t>
                </a:r>
                <a:r>
                  <a:rPr lang="it-IT" sz="2000" dirty="0">
                    <a:solidFill>
                      <a:schemeClr val="bg1"/>
                    </a:solidFill>
                    <a:effectLst/>
                    <a:latin typeface="Georgia Pro" panose="02040502050405020303" pitchFamily="18" charset="0"/>
                  </a:rPr>
                  <a:t> è un operatore differenziale che </a:t>
                </a:r>
                <a:r>
                  <a:rPr lang="it-IT" sz="2000" b="0" i="0" dirty="0">
                    <a:solidFill>
                      <a:schemeClr val="bg1"/>
                    </a:solidFill>
                    <a:effectLst/>
                    <a:latin typeface="Georgia Pro" panose="02040502050405020303" pitchFamily="18" charset="0"/>
                  </a:rPr>
                  <a:t>utilizza l'operatore di convoluzione per calcolare le derivate parziali dell'immagine e ottenere il gradiente dell'immagine.</a:t>
                </a:r>
              </a:p>
              <a:p>
                <a:r>
                  <a:rPr lang="it-IT" sz="2000" b="0" i="0" dirty="0">
                    <a:solidFill>
                      <a:schemeClr val="bg1"/>
                    </a:solidFill>
                    <a:effectLst/>
                    <a:latin typeface="Georgia Pro" panose="02040502050405020303" pitchFamily="18" charset="0"/>
                  </a:rPr>
                  <a:t>È composto da due matrici di convoluzione, una per la derivata parziale rispetto all'asse </a:t>
                </a:r>
                <a14:m>
                  <m:oMath xmlns:m="http://schemas.openxmlformats.org/officeDocument/2006/math">
                    <m:r>
                      <a:rPr lang="it-IT" sz="2000" b="0" i="1">
                        <a:solidFill>
                          <a:schemeClr val="bg1"/>
                        </a:solidFill>
                        <a:effectLst/>
                        <a:latin typeface="Cambria Math" panose="02040503050406030204" pitchFamily="18" charset="0"/>
                      </a:rPr>
                      <m:t>𝑥</m:t>
                    </m:r>
                  </m:oMath>
                </a14:m>
                <a:r>
                  <a:rPr lang="it-IT" sz="2000" b="0" i="0" dirty="0">
                    <a:solidFill>
                      <a:schemeClr val="bg1"/>
                    </a:solidFill>
                    <a:effectLst/>
                    <a:latin typeface="Georgia Pro" panose="02040502050405020303" pitchFamily="18" charset="0"/>
                  </a:rPr>
                  <a:t> e una per la derivata parziale rispetto all'asse </a:t>
                </a:r>
                <a14:m>
                  <m:oMath xmlns:m="http://schemas.openxmlformats.org/officeDocument/2006/math">
                    <m:r>
                      <a:rPr lang="it-IT" sz="2000" b="0" i="1">
                        <a:solidFill>
                          <a:schemeClr val="bg1"/>
                        </a:solidFill>
                        <a:effectLst/>
                        <a:latin typeface="Cambria Math" panose="02040503050406030204" pitchFamily="18" charset="0"/>
                      </a:rPr>
                      <m:t>𝑦</m:t>
                    </m:r>
                  </m:oMath>
                </a14:m>
                <a:r>
                  <a:rPr lang="it-IT" sz="2000" b="0" i="0" dirty="0">
                    <a:solidFill>
                      <a:schemeClr val="bg1"/>
                    </a:solidFill>
                    <a:effectLst/>
                    <a:latin typeface="Georgia Pro" panose="02040502050405020303" pitchFamily="18" charset="0"/>
                  </a:rPr>
                  <a:t>. </a:t>
                </a:r>
              </a:p>
              <a:p>
                <a:endParaRPr lang="it-IT" sz="2000" dirty="0">
                  <a:solidFill>
                    <a:schemeClr val="bg1"/>
                  </a:solidFill>
                  <a:latin typeface="Georgia Pro" panose="02040502050405020303" pitchFamily="18" charset="0"/>
                </a:endParaRPr>
              </a:p>
              <a:p>
                <a:pPr marL="0" indent="0">
                  <a:buNone/>
                </a:pPr>
                <a:endParaRPr lang="it-IT" sz="2000" dirty="0">
                  <a:solidFill>
                    <a:schemeClr val="bg1"/>
                  </a:solidFill>
                  <a:latin typeface="Georgia Pro" panose="02040502050405020303" pitchFamily="18" charset="0"/>
                </a:endParaRPr>
              </a:p>
            </p:txBody>
          </p:sp>
        </mc:Choice>
        <mc:Fallback xmlns="">
          <p:sp>
            <p:nvSpPr>
              <p:cNvPr id="3" name="Segnaposto contenuto 2">
                <a:extLst>
                  <a:ext uri="{FF2B5EF4-FFF2-40B4-BE49-F238E27FC236}">
                    <a16:creationId xmlns:a16="http://schemas.microsoft.com/office/drawing/2014/main" id="{EB142E0C-0F5F-4C56-B785-4CDCF47B029A}"/>
                  </a:ext>
                </a:extLst>
              </p:cNvPr>
              <p:cNvSpPr>
                <a:spLocks noGrp="1" noRot="1" noChangeAspect="1" noMove="1" noResize="1" noEditPoints="1" noAdjustHandles="1" noChangeArrowheads="1" noChangeShapeType="1" noTextEdit="1"/>
              </p:cNvSpPr>
              <p:nvPr>
                <p:ph idx="1"/>
              </p:nvPr>
            </p:nvSpPr>
            <p:spPr>
              <a:xfrm>
                <a:off x="6303580" y="2103120"/>
                <a:ext cx="5245269" cy="3931920"/>
              </a:xfrm>
              <a:blipFill>
                <a:blip r:embed="rId4"/>
                <a:stretch>
                  <a:fillRect l="-966" r="-1932"/>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C91A586C-41A4-9D4D-3D5E-A0DD7D460ED0}"/>
              </a:ext>
            </a:extLst>
          </p:cNvPr>
          <p:cNvPicPr>
            <a:picLocks noChangeAspect="1"/>
          </p:cNvPicPr>
          <p:nvPr/>
        </p:nvPicPr>
        <p:blipFill rotWithShape="1">
          <a:blip r:embed="rId3"/>
          <a:srcRect l="53766" r="7659"/>
          <a:stretch/>
        </p:blipFill>
        <p:spPr>
          <a:xfrm>
            <a:off x="2368626" y="3429000"/>
            <a:ext cx="2579880" cy="1187105"/>
          </a:xfrm>
          <a:prstGeom prst="rect">
            <a:avLst/>
          </a:prstGeom>
        </p:spPr>
      </p:pic>
      <p:sp>
        <p:nvSpPr>
          <p:cNvPr id="8" name="Segnaposto numero diapositiva 7">
            <a:extLst>
              <a:ext uri="{FF2B5EF4-FFF2-40B4-BE49-F238E27FC236}">
                <a16:creationId xmlns:a16="http://schemas.microsoft.com/office/drawing/2014/main" id="{8FC7360A-63DB-0F7A-1FDD-8B06C1E5183A}"/>
              </a:ext>
            </a:extLst>
          </p:cNvPr>
          <p:cNvSpPr>
            <a:spLocks noGrp="1"/>
          </p:cNvSpPr>
          <p:nvPr>
            <p:ph type="sldNum" sz="quarter" idx="12"/>
          </p:nvPr>
        </p:nvSpPr>
        <p:spPr/>
        <p:txBody>
          <a:bodyPr/>
          <a:lstStyle/>
          <a:p>
            <a:fld id="{34B7E4EF-A1BD-40F4-AB7B-04F084DD991D}" type="slidenum">
              <a:rPr lang="en-US" smtClean="0"/>
              <a:t>43</a:t>
            </a:fld>
            <a:endParaRPr lang="en-US"/>
          </a:p>
        </p:txBody>
      </p:sp>
    </p:spTree>
    <p:extLst>
      <p:ext uri="{BB962C8B-B14F-4D97-AF65-F5344CB8AC3E}">
        <p14:creationId xmlns:p14="http://schemas.microsoft.com/office/powerpoint/2010/main" val="42192021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6464C46D-C9C7-43C6-E2C0-2B49722C59CF}"/>
              </a:ext>
            </a:extLst>
          </p:cNvPr>
          <p:cNvSpPr>
            <a:spLocks noGrp="1"/>
          </p:cNvSpPr>
          <p:nvPr>
            <p:ph type="title"/>
          </p:nvPr>
        </p:nvSpPr>
        <p:spPr/>
        <p:txBody>
          <a:bodyPr/>
          <a:lstStyle/>
          <a:p>
            <a:pPr algn="ctr"/>
            <a:r>
              <a:rPr lang="it-IT" dirty="0"/>
              <a:t>Python</a:t>
            </a:r>
          </a:p>
        </p:txBody>
      </p:sp>
      <p:sp>
        <p:nvSpPr>
          <p:cNvPr id="3" name="Segnaposto contenuto 2">
            <a:extLst>
              <a:ext uri="{FF2B5EF4-FFF2-40B4-BE49-F238E27FC236}">
                <a16:creationId xmlns:a16="http://schemas.microsoft.com/office/drawing/2014/main" id="{FE8802A0-7041-C9A8-0452-42E47A640B9A}"/>
              </a:ext>
            </a:extLst>
          </p:cNvPr>
          <p:cNvSpPr>
            <a:spLocks noGrp="1"/>
          </p:cNvSpPr>
          <p:nvPr>
            <p:ph idx="1"/>
          </p:nvPr>
        </p:nvSpPr>
        <p:spPr>
          <a:xfrm>
            <a:off x="685800" y="609600"/>
            <a:ext cx="6858000" cy="5923402"/>
          </a:xfrm>
        </p:spPr>
        <p:txBody>
          <a:bodyPr>
            <a:normAutofit fontScale="85000" lnSpcReduction="20000"/>
          </a:bodyPr>
          <a:lstStyle/>
          <a:p>
            <a:pPr marL="0" indent="0">
              <a:buNone/>
            </a:pPr>
            <a:r>
              <a:rPr lang="it-IT" b="0" i="0" dirty="0">
                <a:solidFill>
                  <a:srgbClr val="00B050"/>
                </a:solidFill>
                <a:effectLst/>
              </a:rPr>
              <a:t>import</a:t>
            </a:r>
            <a:r>
              <a:rPr lang="it-IT" b="0" i="0" dirty="0">
                <a:effectLst/>
              </a:rPr>
              <a:t> </a:t>
            </a:r>
            <a:r>
              <a:rPr lang="it-IT" b="0" i="0" dirty="0" err="1">
                <a:solidFill>
                  <a:schemeClr val="accent4"/>
                </a:solidFill>
                <a:effectLst/>
              </a:rPr>
              <a:t>numpy</a:t>
            </a:r>
            <a:r>
              <a:rPr lang="it-IT" b="0" i="0" dirty="0">
                <a:effectLst/>
              </a:rPr>
              <a:t> </a:t>
            </a:r>
            <a:r>
              <a:rPr lang="it-IT" b="0" i="0" dirty="0" err="1">
                <a:effectLst/>
              </a:rPr>
              <a:t>as</a:t>
            </a:r>
            <a:r>
              <a:rPr lang="it-IT" b="0" i="0" dirty="0">
                <a:effectLst/>
              </a:rPr>
              <a:t> </a:t>
            </a:r>
            <a:r>
              <a:rPr lang="it-IT" b="0" i="0" dirty="0" err="1">
                <a:solidFill>
                  <a:schemeClr val="accent4"/>
                </a:solidFill>
                <a:effectLst/>
              </a:rPr>
              <a:t>np</a:t>
            </a:r>
            <a:r>
              <a:rPr lang="it-IT" b="0" i="0" dirty="0">
                <a:effectLst/>
              </a:rPr>
              <a:t> </a:t>
            </a:r>
          </a:p>
          <a:p>
            <a:pPr marL="0" indent="0">
              <a:buNone/>
            </a:pPr>
            <a:r>
              <a:rPr lang="it-IT" b="0" i="0" dirty="0">
                <a:solidFill>
                  <a:srgbClr val="00B050"/>
                </a:solidFill>
                <a:effectLst/>
              </a:rPr>
              <a:t>import </a:t>
            </a:r>
            <a:r>
              <a:rPr lang="it-IT" b="0" i="0" dirty="0">
                <a:solidFill>
                  <a:schemeClr val="accent4"/>
                </a:solidFill>
                <a:effectLst/>
              </a:rPr>
              <a:t>cv2</a:t>
            </a:r>
          </a:p>
          <a:p>
            <a:pPr marL="0" indent="0">
              <a:buNone/>
            </a:pPr>
            <a:r>
              <a:rPr lang="it-IT" b="0" i="0" dirty="0">
                <a:solidFill>
                  <a:srgbClr val="00B050"/>
                </a:solidFill>
                <a:effectLst/>
              </a:rPr>
              <a:t>from </a:t>
            </a:r>
            <a:r>
              <a:rPr lang="it-IT" b="0" i="0" dirty="0" err="1">
                <a:solidFill>
                  <a:schemeClr val="accent4"/>
                </a:solidFill>
                <a:effectLst/>
              </a:rPr>
              <a:t>matplotlib</a:t>
            </a:r>
            <a:r>
              <a:rPr lang="it-IT" b="0" i="0" dirty="0">
                <a:solidFill>
                  <a:srgbClr val="00B050"/>
                </a:solidFill>
                <a:effectLst/>
              </a:rPr>
              <a:t> import </a:t>
            </a:r>
            <a:r>
              <a:rPr lang="it-IT" b="0" i="0" dirty="0" err="1">
                <a:solidFill>
                  <a:schemeClr val="accent4"/>
                </a:solidFill>
                <a:effectLst/>
              </a:rPr>
              <a:t>pyplot</a:t>
            </a:r>
            <a:r>
              <a:rPr lang="it-IT" b="0" i="0" dirty="0">
                <a:solidFill>
                  <a:schemeClr val="accent4"/>
                </a:solidFill>
                <a:effectLst/>
              </a:rPr>
              <a:t> </a:t>
            </a:r>
            <a:r>
              <a:rPr lang="it-IT" b="0" i="0" dirty="0" err="1">
                <a:solidFill>
                  <a:srgbClr val="00B050"/>
                </a:solidFill>
                <a:effectLst/>
              </a:rPr>
              <a:t>as</a:t>
            </a:r>
            <a:r>
              <a:rPr lang="it-IT" b="0" i="0" dirty="0">
                <a:effectLst/>
              </a:rPr>
              <a:t> </a:t>
            </a:r>
            <a:r>
              <a:rPr lang="it-IT" b="0" i="0" dirty="0" err="1">
                <a:solidFill>
                  <a:schemeClr val="accent4"/>
                </a:solidFill>
                <a:effectLst/>
              </a:rPr>
              <a:t>plt</a:t>
            </a:r>
            <a:endParaRPr lang="it-IT" b="0" i="0" dirty="0">
              <a:solidFill>
                <a:schemeClr val="accent4"/>
              </a:solidFill>
              <a:effectLst/>
            </a:endParaRPr>
          </a:p>
          <a:p>
            <a:pPr marL="0" indent="0">
              <a:buNone/>
            </a:pPr>
            <a:r>
              <a:rPr lang="it-IT" b="0" i="0" dirty="0">
                <a:solidFill>
                  <a:srgbClr val="00B050"/>
                </a:solidFill>
                <a:effectLst/>
              </a:rPr>
              <a:t>from </a:t>
            </a:r>
            <a:r>
              <a:rPr lang="it-IT" b="0" i="0" dirty="0">
                <a:solidFill>
                  <a:schemeClr val="accent4"/>
                </a:solidFill>
                <a:effectLst/>
              </a:rPr>
              <a:t>PIL</a:t>
            </a:r>
            <a:r>
              <a:rPr lang="it-IT" b="0" i="0" dirty="0">
                <a:effectLst/>
              </a:rPr>
              <a:t> </a:t>
            </a:r>
            <a:r>
              <a:rPr lang="it-IT" b="0" i="0" dirty="0">
                <a:solidFill>
                  <a:srgbClr val="00B050"/>
                </a:solidFill>
                <a:effectLst/>
              </a:rPr>
              <a:t>import</a:t>
            </a:r>
            <a:r>
              <a:rPr lang="it-IT" b="0" i="0" dirty="0">
                <a:effectLst/>
              </a:rPr>
              <a:t> </a:t>
            </a:r>
            <a:r>
              <a:rPr lang="it-IT" b="0" i="0" dirty="0">
                <a:solidFill>
                  <a:schemeClr val="accent4"/>
                </a:solidFill>
                <a:effectLst/>
              </a:rPr>
              <a:t>Image, </a:t>
            </a:r>
            <a:r>
              <a:rPr lang="it-IT" b="0" i="0" dirty="0" err="1">
                <a:solidFill>
                  <a:schemeClr val="accent4"/>
                </a:solidFill>
                <a:effectLst/>
              </a:rPr>
              <a:t>ImageFilter</a:t>
            </a:r>
            <a:endParaRPr lang="it-IT" b="0" i="0" dirty="0">
              <a:solidFill>
                <a:schemeClr val="accent4"/>
              </a:solidFill>
              <a:effectLst/>
            </a:endParaRPr>
          </a:p>
          <a:p>
            <a:pPr marL="0" indent="0">
              <a:buNone/>
            </a:pPr>
            <a:r>
              <a:rPr lang="it-IT" dirty="0" err="1">
                <a:effectLst/>
              </a:rPr>
              <a:t>img</a:t>
            </a:r>
            <a:r>
              <a:rPr lang="it-IT" dirty="0">
                <a:effectLst/>
              </a:rPr>
              <a:t> = cv2.imread(‘</a:t>
            </a:r>
            <a:r>
              <a:rPr lang="it-IT" dirty="0" err="1">
                <a:effectLst/>
              </a:rPr>
              <a:t>img.jpg</a:t>
            </a:r>
            <a:r>
              <a:rPr lang="it-IT" dirty="0">
                <a:effectLst/>
              </a:rPr>
              <a:t>’)</a:t>
            </a:r>
          </a:p>
          <a:p>
            <a:pPr marL="0" indent="0">
              <a:buNone/>
            </a:pPr>
            <a:r>
              <a:rPr lang="it-IT" dirty="0">
                <a:effectLst/>
              </a:rPr>
              <a:t>gray = cv2.cvtColor(</a:t>
            </a:r>
            <a:r>
              <a:rPr lang="it-IT" dirty="0" err="1">
                <a:effectLst/>
              </a:rPr>
              <a:t>img</a:t>
            </a:r>
            <a:r>
              <a:rPr lang="it-IT" dirty="0">
                <a:effectLst/>
              </a:rPr>
              <a:t>, cv2.COLOR_BGR2GRAY)</a:t>
            </a:r>
          </a:p>
          <a:p>
            <a:pPr marL="0" indent="0">
              <a:buNone/>
            </a:pPr>
            <a:r>
              <a:rPr lang="it-IT" dirty="0" err="1">
                <a:effectLst/>
              </a:rPr>
              <a:t>img_gaussian</a:t>
            </a:r>
            <a:r>
              <a:rPr lang="it-IT" dirty="0">
                <a:effectLst/>
              </a:rPr>
              <a:t> = cv2.GaussianBlur(gray,(3,3),0)</a:t>
            </a:r>
          </a:p>
          <a:p>
            <a:pPr marL="0" indent="0">
              <a:buNone/>
            </a:pPr>
            <a:r>
              <a:rPr lang="it-IT" dirty="0" err="1">
                <a:effectLst/>
              </a:rPr>
              <a:t>kernelx</a:t>
            </a:r>
            <a:r>
              <a:rPr lang="it-IT" dirty="0">
                <a:effectLst/>
              </a:rPr>
              <a:t> = </a:t>
            </a:r>
            <a:r>
              <a:rPr lang="it-IT" dirty="0" err="1">
                <a:effectLst/>
              </a:rPr>
              <a:t>np.array</a:t>
            </a:r>
            <a:r>
              <a:rPr lang="it-IT" dirty="0">
                <a:effectLst/>
              </a:rPr>
              <a:t>([[1,1,1],[0,0,0],[-1,-1,-1]])</a:t>
            </a:r>
          </a:p>
          <a:p>
            <a:pPr marL="0" indent="0">
              <a:buNone/>
            </a:pPr>
            <a:r>
              <a:rPr lang="it-IT" dirty="0" err="1">
                <a:effectLst/>
              </a:rPr>
              <a:t>kernely</a:t>
            </a:r>
            <a:r>
              <a:rPr lang="it-IT" dirty="0">
                <a:effectLst/>
              </a:rPr>
              <a:t> = </a:t>
            </a:r>
            <a:r>
              <a:rPr lang="it-IT" dirty="0" err="1">
                <a:effectLst/>
              </a:rPr>
              <a:t>np.array</a:t>
            </a:r>
            <a:r>
              <a:rPr lang="it-IT" dirty="0">
                <a:effectLst/>
              </a:rPr>
              <a:t>([[-1,0,1],[-1,0,1],[-1,0,1]])</a:t>
            </a:r>
          </a:p>
          <a:p>
            <a:pPr marL="0" indent="0">
              <a:buNone/>
            </a:pPr>
            <a:r>
              <a:rPr lang="it-IT" dirty="0" err="1">
                <a:effectLst/>
              </a:rPr>
              <a:t>img_prewittx</a:t>
            </a:r>
            <a:r>
              <a:rPr lang="it-IT" dirty="0">
                <a:effectLst/>
              </a:rPr>
              <a:t> = cv2.</a:t>
            </a:r>
            <a:r>
              <a:rPr lang="it-IT" dirty="0">
                <a:solidFill>
                  <a:srgbClr val="294DCE"/>
                </a:solidFill>
                <a:effectLst/>
              </a:rPr>
              <a:t>filter2D</a:t>
            </a:r>
            <a:r>
              <a:rPr lang="it-IT" dirty="0">
                <a:effectLst/>
              </a:rPr>
              <a:t>(</a:t>
            </a:r>
            <a:r>
              <a:rPr lang="it-IT" dirty="0" err="1">
                <a:effectLst/>
              </a:rPr>
              <a:t>img_gaussian</a:t>
            </a:r>
            <a:r>
              <a:rPr lang="it-IT" dirty="0">
                <a:effectLst/>
              </a:rPr>
              <a:t>, -1, </a:t>
            </a:r>
            <a:r>
              <a:rPr lang="it-IT" dirty="0" err="1">
                <a:effectLst/>
              </a:rPr>
              <a:t>kernelx</a:t>
            </a:r>
            <a:r>
              <a:rPr lang="it-IT" dirty="0">
                <a:effectLst/>
              </a:rPr>
              <a:t>)</a:t>
            </a:r>
          </a:p>
          <a:p>
            <a:pPr marL="0" indent="0">
              <a:buNone/>
            </a:pPr>
            <a:r>
              <a:rPr lang="it-IT" dirty="0" err="1">
                <a:effectLst/>
              </a:rPr>
              <a:t>img_prewitty</a:t>
            </a:r>
            <a:r>
              <a:rPr lang="it-IT" dirty="0">
                <a:effectLst/>
              </a:rPr>
              <a:t> = cv2.</a:t>
            </a:r>
            <a:r>
              <a:rPr lang="it-IT" dirty="0">
                <a:solidFill>
                  <a:srgbClr val="294DCE"/>
                </a:solidFill>
                <a:effectLst/>
              </a:rPr>
              <a:t>filter2D</a:t>
            </a:r>
            <a:r>
              <a:rPr lang="it-IT" dirty="0">
                <a:effectLst/>
              </a:rPr>
              <a:t>(</a:t>
            </a:r>
            <a:r>
              <a:rPr lang="it-IT" dirty="0" err="1">
                <a:effectLst/>
              </a:rPr>
              <a:t>img_gaussian</a:t>
            </a:r>
            <a:r>
              <a:rPr lang="it-IT" dirty="0">
                <a:effectLst/>
              </a:rPr>
              <a:t>, -1, </a:t>
            </a:r>
            <a:r>
              <a:rPr lang="it-IT" dirty="0" err="1">
                <a:effectLst/>
              </a:rPr>
              <a:t>kernely</a:t>
            </a:r>
            <a:r>
              <a:rPr lang="it-IT" dirty="0">
                <a:effectLst/>
              </a:rPr>
              <a:t>)</a:t>
            </a:r>
          </a:p>
          <a:p>
            <a:pPr marL="0" indent="0">
              <a:buNone/>
            </a:pPr>
            <a:r>
              <a:rPr lang="it-IT" dirty="0" err="1">
                <a:effectLst/>
              </a:rPr>
              <a:t>img_prewitt</a:t>
            </a:r>
            <a:r>
              <a:rPr lang="it-IT" dirty="0">
                <a:effectLst/>
              </a:rPr>
              <a:t> = </a:t>
            </a:r>
            <a:r>
              <a:rPr lang="it-IT" dirty="0" err="1">
                <a:effectLst/>
              </a:rPr>
              <a:t>img_prewittx</a:t>
            </a:r>
            <a:r>
              <a:rPr lang="it-IT" dirty="0">
                <a:effectLst/>
              </a:rPr>
              <a:t> + </a:t>
            </a:r>
            <a:r>
              <a:rPr lang="it-IT" dirty="0" err="1">
                <a:effectLst/>
              </a:rPr>
              <a:t>img_prewitty</a:t>
            </a:r>
            <a:endParaRPr lang="it-IT" dirty="0">
              <a:effectLst/>
            </a:endParaRPr>
          </a:p>
          <a:p>
            <a:pPr marL="0" indent="0">
              <a:buNone/>
            </a:pPr>
            <a:r>
              <a:rPr lang="it-IT" dirty="0">
                <a:effectLst/>
              </a:rPr>
              <a:t>cv2.imshow("</a:t>
            </a:r>
            <a:r>
              <a:rPr lang="it-IT" dirty="0" err="1">
                <a:effectLst/>
              </a:rPr>
              <a:t>Original</a:t>
            </a:r>
            <a:r>
              <a:rPr lang="it-IT" dirty="0">
                <a:effectLst/>
              </a:rPr>
              <a:t> Image", </a:t>
            </a:r>
            <a:r>
              <a:rPr lang="it-IT" dirty="0" err="1">
                <a:effectLst/>
              </a:rPr>
              <a:t>img</a:t>
            </a:r>
            <a:r>
              <a:rPr lang="it-IT" dirty="0">
                <a:effectLst/>
              </a:rPr>
              <a:t>)</a:t>
            </a:r>
          </a:p>
          <a:p>
            <a:pPr marL="0" indent="0">
              <a:buNone/>
            </a:pPr>
            <a:r>
              <a:rPr lang="it-IT" dirty="0">
                <a:effectLst/>
              </a:rPr>
              <a:t>cv2.imshow("</a:t>
            </a:r>
            <a:r>
              <a:rPr lang="it-IT" dirty="0" err="1">
                <a:effectLst/>
              </a:rPr>
              <a:t>Prewitt</a:t>
            </a:r>
            <a:r>
              <a:rPr lang="it-IT" dirty="0">
                <a:effectLst/>
              </a:rPr>
              <a:t>", </a:t>
            </a:r>
            <a:r>
              <a:rPr lang="it-IT" dirty="0" err="1">
                <a:effectLst/>
              </a:rPr>
              <a:t>img_prewitt</a:t>
            </a:r>
            <a:r>
              <a:rPr lang="it-IT" dirty="0">
                <a:effectLst/>
              </a:rPr>
              <a:t> )</a:t>
            </a:r>
          </a:p>
          <a:p>
            <a:pPr marL="0" indent="0">
              <a:buNone/>
            </a:pPr>
            <a:r>
              <a:rPr lang="it-IT" dirty="0">
                <a:effectLst/>
              </a:rPr>
              <a:t>cv2.waitKey(0)</a:t>
            </a:r>
          </a:p>
          <a:p>
            <a:pPr marL="0" indent="0">
              <a:buNone/>
            </a:pPr>
            <a:r>
              <a:rPr lang="it-IT" dirty="0">
                <a:effectLst/>
              </a:rPr>
              <a:t>cv2.destroyAllWindows()</a:t>
            </a:r>
          </a:p>
          <a:p>
            <a:pPr marL="0" indent="0">
              <a:buNone/>
            </a:pPr>
            <a:endParaRPr lang="it-IT" dirty="0">
              <a:effectLst/>
            </a:endParaRPr>
          </a:p>
          <a:p>
            <a:pPr marL="0" indent="0">
              <a:buNone/>
            </a:pPr>
            <a:endParaRPr lang="it-IT" b="0" i="0" dirty="0">
              <a:solidFill>
                <a:schemeClr val="accent4"/>
              </a:solidFill>
              <a:effectLst/>
            </a:endParaRPr>
          </a:p>
        </p:txBody>
      </p:sp>
      <p:sp>
        <p:nvSpPr>
          <p:cNvPr id="5" name="Segnaposto testo 4">
            <a:extLst>
              <a:ext uri="{FF2B5EF4-FFF2-40B4-BE49-F238E27FC236}">
                <a16:creationId xmlns:a16="http://schemas.microsoft.com/office/drawing/2014/main" id="{3F85CFB5-62ED-0B26-0740-D5E18738A013}"/>
              </a:ext>
            </a:extLst>
          </p:cNvPr>
          <p:cNvSpPr>
            <a:spLocks noGrp="1"/>
          </p:cNvSpPr>
          <p:nvPr>
            <p:ph type="body" sz="half" idx="2"/>
          </p:nvPr>
        </p:nvSpPr>
        <p:spPr/>
        <p:txBody>
          <a:bodyPr>
            <a:normAutofit/>
          </a:bodyPr>
          <a:lstStyle/>
          <a:p>
            <a:endParaRPr lang="it-IT" dirty="0"/>
          </a:p>
        </p:txBody>
      </p:sp>
      <p:sp>
        <p:nvSpPr>
          <p:cNvPr id="2" name="Segnaposto numero diapositiva 1">
            <a:extLst>
              <a:ext uri="{FF2B5EF4-FFF2-40B4-BE49-F238E27FC236}">
                <a16:creationId xmlns:a16="http://schemas.microsoft.com/office/drawing/2014/main" id="{5F0E620F-9C6F-6E12-FC9A-3895445A7A3A}"/>
              </a:ext>
            </a:extLst>
          </p:cNvPr>
          <p:cNvSpPr>
            <a:spLocks noGrp="1"/>
          </p:cNvSpPr>
          <p:nvPr>
            <p:ph type="sldNum" sz="quarter" idx="12"/>
          </p:nvPr>
        </p:nvSpPr>
        <p:spPr/>
        <p:txBody>
          <a:bodyPr/>
          <a:lstStyle/>
          <a:p>
            <a:fld id="{34B7E4EF-A1BD-40F4-AB7B-04F084DD991D}" type="slidenum">
              <a:rPr lang="en-US" smtClean="0"/>
              <a:t>44</a:t>
            </a:fld>
            <a:endParaRPr lang="en-US"/>
          </a:p>
        </p:txBody>
      </p:sp>
    </p:spTree>
    <p:extLst>
      <p:ext uri="{BB962C8B-B14F-4D97-AF65-F5344CB8AC3E}">
        <p14:creationId xmlns:p14="http://schemas.microsoft.com/office/powerpoint/2010/main" val="36101500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1452F5DD-2DB3-9D1C-CEBF-0B353E7076E4}"/>
              </a:ext>
            </a:extLst>
          </p:cNvPr>
          <p:cNvSpPr/>
          <p:nvPr/>
        </p:nvSpPr>
        <p:spPr>
          <a:xfrm>
            <a:off x="6096000" y="642594"/>
            <a:ext cx="5599471" cy="55369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9">
            <a:extLst>
              <a:ext uri="{FF2B5EF4-FFF2-40B4-BE49-F238E27FC236}">
                <a16:creationId xmlns:a16="http://schemas.microsoft.com/office/drawing/2014/main" id="{353D928F-4B18-28BE-6DB2-BF718C991ED1}"/>
              </a:ext>
            </a:extLst>
          </p:cNvPr>
          <p:cNvSpPr/>
          <p:nvPr/>
        </p:nvSpPr>
        <p:spPr>
          <a:xfrm>
            <a:off x="973389" y="1725560"/>
            <a:ext cx="4144301" cy="3111911"/>
          </a:xfrm>
          <a:prstGeom prst="rect">
            <a:avLst/>
          </a:prstGeom>
          <a:solidFill>
            <a:schemeClr val="bg1"/>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5CEAD7C3-6A38-4736-9130-E9F3BFCD7C16}"/>
              </a:ext>
            </a:extLst>
          </p:cNvPr>
          <p:cNvSpPr>
            <a:spLocks noGrp="1"/>
          </p:cNvSpPr>
          <p:nvPr>
            <p:ph type="title"/>
          </p:nvPr>
        </p:nvSpPr>
        <p:spPr>
          <a:xfrm>
            <a:off x="6303580" y="642594"/>
            <a:ext cx="5245269" cy="1371600"/>
          </a:xfrm>
        </p:spPr>
        <p:txBody>
          <a:bodyPr>
            <a:normAutofit/>
          </a:bodyPr>
          <a:lstStyle/>
          <a:p>
            <a:r>
              <a:rPr lang="it-IT" sz="3400" dirty="0" err="1">
                <a:solidFill>
                  <a:schemeClr val="bg1"/>
                </a:solidFill>
              </a:rPr>
              <a:t>S</a:t>
            </a:r>
            <a:r>
              <a:rPr lang="it-IT" sz="3400" dirty="0" err="1">
                <a:solidFill>
                  <a:schemeClr val="bg1"/>
                </a:solidFill>
                <a:effectLst/>
              </a:rPr>
              <a:t>obel</a:t>
            </a:r>
            <a:r>
              <a:rPr lang="it-IT" sz="3400" dirty="0">
                <a:solidFill>
                  <a:schemeClr val="bg1"/>
                </a:solidFill>
                <a:effectLst/>
              </a:rPr>
              <a:t> </a:t>
            </a:r>
            <a:r>
              <a:rPr lang="it-IT" sz="3400" dirty="0" err="1">
                <a:solidFill>
                  <a:schemeClr val="bg1"/>
                </a:solidFill>
                <a:effectLst/>
              </a:rPr>
              <a:t>edge</a:t>
            </a:r>
            <a:r>
              <a:rPr lang="it-IT" sz="3400" dirty="0">
                <a:solidFill>
                  <a:schemeClr val="bg1"/>
                </a:solidFill>
                <a:effectLst/>
              </a:rPr>
              <a:t> detector</a:t>
            </a:r>
            <a:br>
              <a:rPr lang="it-IT" sz="3400" dirty="0">
                <a:solidFill>
                  <a:schemeClr val="bg1"/>
                </a:solidFill>
                <a:effectLst/>
                <a:latin typeface="Helvetica" pitchFamily="2" charset="0"/>
              </a:rPr>
            </a:br>
            <a:endParaRPr lang="it-IT" sz="3400" dirty="0">
              <a:solidFill>
                <a:schemeClr val="bg1"/>
              </a:solidFill>
            </a:endParaRP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EB142E0C-0F5F-4C56-B785-4CDCF47B029A}"/>
                  </a:ext>
                </a:extLst>
              </p:cNvPr>
              <p:cNvSpPr>
                <a:spLocks noGrp="1"/>
              </p:cNvSpPr>
              <p:nvPr>
                <p:ph idx="1"/>
              </p:nvPr>
            </p:nvSpPr>
            <p:spPr>
              <a:xfrm>
                <a:off x="6303580" y="2103120"/>
                <a:ext cx="5245269" cy="3931920"/>
              </a:xfrm>
            </p:spPr>
            <p:txBody>
              <a:bodyPr>
                <a:normAutofit lnSpcReduction="10000"/>
              </a:bodyPr>
              <a:lstStyle/>
              <a:p>
                <a:r>
                  <a:rPr lang="it-IT" sz="2000" dirty="0">
                    <a:solidFill>
                      <a:schemeClr val="bg1"/>
                    </a:solidFill>
                    <a:effectLst/>
                    <a:latin typeface="Georgia Pro" panose="02040502050405020303" pitchFamily="18" charset="0"/>
                  </a:rPr>
                  <a:t>Il filtro o operatore di </a:t>
                </a:r>
                <a:r>
                  <a:rPr lang="it-IT" sz="2000" dirty="0" err="1">
                    <a:solidFill>
                      <a:schemeClr val="bg1"/>
                    </a:solidFill>
                    <a:effectLst/>
                    <a:latin typeface="Georgia Pro" panose="02040502050405020303" pitchFamily="18" charset="0"/>
                  </a:rPr>
                  <a:t>Sobel</a:t>
                </a:r>
                <a:r>
                  <a:rPr lang="it-IT" sz="2000" dirty="0">
                    <a:solidFill>
                      <a:schemeClr val="bg1"/>
                    </a:solidFill>
                    <a:effectLst/>
                    <a:latin typeface="Georgia Pro" panose="02040502050405020303" pitchFamily="18" charset="0"/>
                  </a:rPr>
                  <a:t> è un operatore differenziale che </a:t>
                </a:r>
                <a:r>
                  <a:rPr lang="it-IT" sz="2000" b="0" i="0" dirty="0">
                    <a:solidFill>
                      <a:schemeClr val="bg1"/>
                    </a:solidFill>
                    <a:effectLst/>
                    <a:latin typeface="Georgia Pro" panose="02040502050405020303" pitchFamily="18" charset="0"/>
                  </a:rPr>
                  <a:t>utilizza l'operatore di convoluzione per calcolare le derivate parziali dell'immagine e ottenere il gradiente dell'immagine, tenendo conto della distanza dei pixel dal centro in maniera approssimativa.</a:t>
                </a:r>
              </a:p>
              <a:p>
                <a:r>
                  <a:rPr lang="it-IT" sz="2000" b="0" i="0" dirty="0">
                    <a:solidFill>
                      <a:schemeClr val="bg1"/>
                    </a:solidFill>
                    <a:effectLst/>
                    <a:latin typeface="Georgia Pro" panose="02040502050405020303" pitchFamily="18" charset="0"/>
                  </a:rPr>
                  <a:t>È composto da due matrici di convoluzione, una per la derivata parziale rispetto all'asse </a:t>
                </a:r>
                <a14:m>
                  <m:oMath xmlns:m="http://schemas.openxmlformats.org/officeDocument/2006/math">
                    <m:r>
                      <a:rPr lang="it-IT" sz="2000" b="0" i="1">
                        <a:solidFill>
                          <a:schemeClr val="bg1"/>
                        </a:solidFill>
                        <a:effectLst/>
                        <a:latin typeface="Cambria Math" panose="02040503050406030204" pitchFamily="18" charset="0"/>
                      </a:rPr>
                      <m:t>𝑥</m:t>
                    </m:r>
                  </m:oMath>
                </a14:m>
                <a:r>
                  <a:rPr lang="it-IT" sz="2000" b="0" i="0" dirty="0">
                    <a:solidFill>
                      <a:schemeClr val="bg1"/>
                    </a:solidFill>
                    <a:effectLst/>
                    <a:latin typeface="Georgia Pro" panose="02040502050405020303" pitchFamily="18" charset="0"/>
                  </a:rPr>
                  <a:t> e una per la derivata parziale rispetto all'asse </a:t>
                </a:r>
                <a14:m>
                  <m:oMath xmlns:m="http://schemas.openxmlformats.org/officeDocument/2006/math">
                    <m:r>
                      <a:rPr lang="it-IT" sz="2000" b="0" i="1">
                        <a:solidFill>
                          <a:schemeClr val="bg1"/>
                        </a:solidFill>
                        <a:effectLst/>
                        <a:latin typeface="Cambria Math" panose="02040503050406030204" pitchFamily="18" charset="0"/>
                      </a:rPr>
                      <m:t>𝑦</m:t>
                    </m:r>
                  </m:oMath>
                </a14:m>
                <a:r>
                  <a:rPr lang="it-IT" sz="2000" b="0" i="0" dirty="0">
                    <a:solidFill>
                      <a:schemeClr val="bg1"/>
                    </a:solidFill>
                    <a:effectLst/>
                    <a:latin typeface="Georgia Pro" panose="02040502050405020303" pitchFamily="18" charset="0"/>
                  </a:rPr>
                  <a:t>. </a:t>
                </a:r>
              </a:p>
              <a:p>
                <a:endParaRPr lang="it-IT" sz="2000" dirty="0">
                  <a:solidFill>
                    <a:schemeClr val="bg1"/>
                  </a:solidFill>
                  <a:latin typeface="Georgia Pro" panose="02040502050405020303" pitchFamily="18" charset="0"/>
                </a:endParaRPr>
              </a:p>
              <a:p>
                <a:pPr marL="0" indent="0">
                  <a:buNone/>
                </a:pPr>
                <a:endParaRPr lang="it-IT" sz="2000" dirty="0">
                  <a:solidFill>
                    <a:schemeClr val="bg1"/>
                  </a:solidFill>
                  <a:latin typeface="Georgia Pro" panose="02040502050405020303" pitchFamily="18" charset="0"/>
                </a:endParaRPr>
              </a:p>
            </p:txBody>
          </p:sp>
        </mc:Choice>
        <mc:Fallback xmlns="">
          <p:sp>
            <p:nvSpPr>
              <p:cNvPr id="3" name="Segnaposto contenuto 2">
                <a:extLst>
                  <a:ext uri="{FF2B5EF4-FFF2-40B4-BE49-F238E27FC236}">
                    <a16:creationId xmlns:a16="http://schemas.microsoft.com/office/drawing/2014/main" id="{EB142E0C-0F5F-4C56-B785-4CDCF47B029A}"/>
                  </a:ext>
                </a:extLst>
              </p:cNvPr>
              <p:cNvSpPr>
                <a:spLocks noGrp="1" noRot="1" noChangeAspect="1" noMove="1" noResize="1" noEditPoints="1" noAdjustHandles="1" noChangeArrowheads="1" noChangeShapeType="1" noTextEdit="1"/>
              </p:cNvSpPr>
              <p:nvPr>
                <p:ph idx="1"/>
              </p:nvPr>
            </p:nvSpPr>
            <p:spPr>
              <a:xfrm>
                <a:off x="6303580" y="2103120"/>
                <a:ext cx="5245269" cy="3931920"/>
              </a:xfrm>
              <a:blipFill>
                <a:blip r:embed="rId4"/>
                <a:stretch>
                  <a:fillRect l="-966" t="-322" r="-725" b="-1286"/>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C91A586C-41A4-9D4D-3D5E-A0DD7D460ED0}"/>
              </a:ext>
            </a:extLst>
          </p:cNvPr>
          <p:cNvPicPr>
            <a:picLocks noChangeAspect="1"/>
          </p:cNvPicPr>
          <p:nvPr/>
        </p:nvPicPr>
        <p:blipFill rotWithShape="1">
          <a:blip r:embed="rId5"/>
          <a:srcRect l="53766" r="7659"/>
          <a:stretch/>
        </p:blipFill>
        <p:spPr>
          <a:xfrm>
            <a:off x="2368626" y="3429000"/>
            <a:ext cx="2579880" cy="1187105"/>
          </a:xfrm>
          <a:prstGeom prst="rect">
            <a:avLst/>
          </a:prstGeom>
        </p:spPr>
      </p:pic>
      <p:pic>
        <p:nvPicPr>
          <p:cNvPr id="7" name="Immagine 6">
            <a:extLst>
              <a:ext uri="{FF2B5EF4-FFF2-40B4-BE49-F238E27FC236}">
                <a16:creationId xmlns:a16="http://schemas.microsoft.com/office/drawing/2014/main" id="{ABD10930-B751-0966-3D6B-892BE60758C1}"/>
              </a:ext>
            </a:extLst>
          </p:cNvPr>
          <p:cNvPicPr>
            <a:picLocks noChangeAspect="1"/>
          </p:cNvPicPr>
          <p:nvPr/>
        </p:nvPicPr>
        <p:blipFill rotWithShape="1">
          <a:blip r:embed="rId6"/>
          <a:srcRect l="2030" r="62204"/>
          <a:stretch/>
        </p:blipFill>
        <p:spPr>
          <a:xfrm>
            <a:off x="1076632" y="1953646"/>
            <a:ext cx="2338825" cy="1137251"/>
          </a:xfrm>
          <a:prstGeom prst="rect">
            <a:avLst/>
          </a:prstGeom>
        </p:spPr>
      </p:pic>
      <p:pic>
        <p:nvPicPr>
          <p:cNvPr id="8" name="Immagine 7">
            <a:extLst>
              <a:ext uri="{FF2B5EF4-FFF2-40B4-BE49-F238E27FC236}">
                <a16:creationId xmlns:a16="http://schemas.microsoft.com/office/drawing/2014/main" id="{09E9CF3E-D011-8062-6F40-8824007C25DC}"/>
              </a:ext>
            </a:extLst>
          </p:cNvPr>
          <p:cNvPicPr>
            <a:picLocks noChangeAspect="1"/>
          </p:cNvPicPr>
          <p:nvPr/>
        </p:nvPicPr>
        <p:blipFill rotWithShape="1">
          <a:blip r:embed="rId6"/>
          <a:srcRect l="52074" r="8474"/>
          <a:stretch/>
        </p:blipFill>
        <p:spPr>
          <a:xfrm>
            <a:off x="2368626" y="3429000"/>
            <a:ext cx="2579880" cy="1137251"/>
          </a:xfrm>
          <a:prstGeom prst="rect">
            <a:avLst/>
          </a:prstGeom>
        </p:spPr>
      </p:pic>
      <p:sp>
        <p:nvSpPr>
          <p:cNvPr id="4" name="Segnaposto numero diapositiva 3">
            <a:extLst>
              <a:ext uri="{FF2B5EF4-FFF2-40B4-BE49-F238E27FC236}">
                <a16:creationId xmlns:a16="http://schemas.microsoft.com/office/drawing/2014/main" id="{E4BBE499-47FE-A33A-06C6-FA14AD4EFC02}"/>
              </a:ext>
            </a:extLst>
          </p:cNvPr>
          <p:cNvSpPr>
            <a:spLocks noGrp="1"/>
          </p:cNvSpPr>
          <p:nvPr>
            <p:ph type="sldNum" sz="quarter" idx="12"/>
          </p:nvPr>
        </p:nvSpPr>
        <p:spPr/>
        <p:txBody>
          <a:bodyPr/>
          <a:lstStyle/>
          <a:p>
            <a:fld id="{34B7E4EF-A1BD-40F4-AB7B-04F084DD991D}" type="slidenum">
              <a:rPr lang="en-US" smtClean="0"/>
              <a:t>45</a:t>
            </a:fld>
            <a:endParaRPr lang="en-US"/>
          </a:p>
        </p:txBody>
      </p:sp>
    </p:spTree>
    <p:extLst>
      <p:ext uri="{BB962C8B-B14F-4D97-AF65-F5344CB8AC3E}">
        <p14:creationId xmlns:p14="http://schemas.microsoft.com/office/powerpoint/2010/main" val="8798391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6464C46D-C9C7-43C6-E2C0-2B49722C59CF}"/>
              </a:ext>
            </a:extLst>
          </p:cNvPr>
          <p:cNvSpPr>
            <a:spLocks noGrp="1"/>
          </p:cNvSpPr>
          <p:nvPr>
            <p:ph type="title"/>
          </p:nvPr>
        </p:nvSpPr>
        <p:spPr/>
        <p:txBody>
          <a:bodyPr/>
          <a:lstStyle/>
          <a:p>
            <a:pPr algn="ctr"/>
            <a:r>
              <a:rPr lang="it-IT" dirty="0"/>
              <a:t>Python</a:t>
            </a:r>
          </a:p>
        </p:txBody>
      </p:sp>
      <p:sp>
        <p:nvSpPr>
          <p:cNvPr id="3" name="Segnaposto contenuto 2">
            <a:extLst>
              <a:ext uri="{FF2B5EF4-FFF2-40B4-BE49-F238E27FC236}">
                <a16:creationId xmlns:a16="http://schemas.microsoft.com/office/drawing/2014/main" id="{FE8802A0-7041-C9A8-0452-42E47A640B9A}"/>
              </a:ext>
            </a:extLst>
          </p:cNvPr>
          <p:cNvSpPr>
            <a:spLocks noGrp="1"/>
          </p:cNvSpPr>
          <p:nvPr>
            <p:ph idx="1"/>
          </p:nvPr>
        </p:nvSpPr>
        <p:spPr/>
        <p:txBody>
          <a:bodyPr>
            <a:normAutofit fontScale="85000" lnSpcReduction="10000"/>
          </a:bodyPr>
          <a:lstStyle/>
          <a:p>
            <a:pPr marL="0" indent="0">
              <a:buNone/>
            </a:pPr>
            <a:r>
              <a:rPr lang="it-IT" b="0" i="0" dirty="0">
                <a:solidFill>
                  <a:srgbClr val="00B050"/>
                </a:solidFill>
                <a:effectLst/>
              </a:rPr>
              <a:t>import</a:t>
            </a:r>
            <a:r>
              <a:rPr lang="it-IT" b="0" i="0" dirty="0">
                <a:effectLst/>
              </a:rPr>
              <a:t> </a:t>
            </a:r>
            <a:r>
              <a:rPr lang="it-IT" b="0" i="0" dirty="0" err="1">
                <a:solidFill>
                  <a:schemeClr val="accent4"/>
                </a:solidFill>
                <a:effectLst/>
              </a:rPr>
              <a:t>numpy</a:t>
            </a:r>
            <a:r>
              <a:rPr lang="it-IT" b="0" i="0" dirty="0">
                <a:effectLst/>
              </a:rPr>
              <a:t> </a:t>
            </a:r>
            <a:r>
              <a:rPr lang="it-IT" b="0" i="0" dirty="0" err="1">
                <a:effectLst/>
              </a:rPr>
              <a:t>as</a:t>
            </a:r>
            <a:r>
              <a:rPr lang="it-IT" b="0" i="0" dirty="0">
                <a:effectLst/>
              </a:rPr>
              <a:t> </a:t>
            </a:r>
            <a:r>
              <a:rPr lang="it-IT" b="0" i="0" dirty="0" err="1">
                <a:solidFill>
                  <a:schemeClr val="accent4"/>
                </a:solidFill>
                <a:effectLst/>
              </a:rPr>
              <a:t>np</a:t>
            </a:r>
            <a:r>
              <a:rPr lang="it-IT" b="0" i="0" dirty="0">
                <a:effectLst/>
              </a:rPr>
              <a:t> </a:t>
            </a:r>
          </a:p>
          <a:p>
            <a:pPr marL="0" indent="0">
              <a:buNone/>
            </a:pPr>
            <a:r>
              <a:rPr lang="it-IT" b="0" i="0" dirty="0">
                <a:solidFill>
                  <a:srgbClr val="00B050"/>
                </a:solidFill>
                <a:effectLst/>
              </a:rPr>
              <a:t>import </a:t>
            </a:r>
            <a:r>
              <a:rPr lang="it-IT" b="0" i="0" dirty="0">
                <a:solidFill>
                  <a:schemeClr val="accent4"/>
                </a:solidFill>
                <a:effectLst/>
              </a:rPr>
              <a:t>cv2</a:t>
            </a:r>
          </a:p>
          <a:p>
            <a:pPr marL="0" indent="0">
              <a:buNone/>
            </a:pPr>
            <a:r>
              <a:rPr lang="it-IT" b="0" i="0" dirty="0">
                <a:solidFill>
                  <a:srgbClr val="00B050"/>
                </a:solidFill>
                <a:effectLst/>
              </a:rPr>
              <a:t>from </a:t>
            </a:r>
            <a:r>
              <a:rPr lang="it-IT" b="0" i="0" dirty="0" err="1">
                <a:solidFill>
                  <a:schemeClr val="accent4"/>
                </a:solidFill>
                <a:effectLst/>
              </a:rPr>
              <a:t>matplotlib</a:t>
            </a:r>
            <a:r>
              <a:rPr lang="it-IT" b="0" i="0" dirty="0">
                <a:solidFill>
                  <a:srgbClr val="00B050"/>
                </a:solidFill>
                <a:effectLst/>
              </a:rPr>
              <a:t> import </a:t>
            </a:r>
            <a:r>
              <a:rPr lang="it-IT" b="0" i="0" dirty="0" err="1">
                <a:solidFill>
                  <a:schemeClr val="accent4"/>
                </a:solidFill>
                <a:effectLst/>
              </a:rPr>
              <a:t>pyplot</a:t>
            </a:r>
            <a:r>
              <a:rPr lang="it-IT" b="0" i="0" dirty="0">
                <a:solidFill>
                  <a:schemeClr val="accent4"/>
                </a:solidFill>
                <a:effectLst/>
              </a:rPr>
              <a:t> </a:t>
            </a:r>
            <a:r>
              <a:rPr lang="it-IT" b="0" i="0" dirty="0" err="1">
                <a:solidFill>
                  <a:srgbClr val="00B050"/>
                </a:solidFill>
                <a:effectLst/>
              </a:rPr>
              <a:t>as</a:t>
            </a:r>
            <a:r>
              <a:rPr lang="it-IT" b="0" i="0" dirty="0">
                <a:effectLst/>
              </a:rPr>
              <a:t> </a:t>
            </a:r>
            <a:r>
              <a:rPr lang="it-IT" b="0" i="0" dirty="0" err="1">
                <a:solidFill>
                  <a:schemeClr val="accent4"/>
                </a:solidFill>
                <a:effectLst/>
              </a:rPr>
              <a:t>plt</a:t>
            </a:r>
            <a:endParaRPr lang="it-IT" b="0" i="0" dirty="0">
              <a:solidFill>
                <a:schemeClr val="accent4"/>
              </a:solidFill>
              <a:effectLst/>
            </a:endParaRPr>
          </a:p>
          <a:p>
            <a:pPr marL="0" indent="0">
              <a:buNone/>
            </a:pPr>
            <a:r>
              <a:rPr lang="it-IT" b="0" i="0" dirty="0">
                <a:solidFill>
                  <a:srgbClr val="00B050"/>
                </a:solidFill>
                <a:effectLst/>
              </a:rPr>
              <a:t>from </a:t>
            </a:r>
            <a:r>
              <a:rPr lang="it-IT" b="0" i="0" dirty="0">
                <a:solidFill>
                  <a:schemeClr val="accent4"/>
                </a:solidFill>
                <a:effectLst/>
              </a:rPr>
              <a:t>PIL</a:t>
            </a:r>
            <a:r>
              <a:rPr lang="it-IT" b="0" i="0" dirty="0">
                <a:effectLst/>
              </a:rPr>
              <a:t> </a:t>
            </a:r>
            <a:r>
              <a:rPr lang="it-IT" b="0" i="0" dirty="0">
                <a:solidFill>
                  <a:srgbClr val="00B050"/>
                </a:solidFill>
                <a:effectLst/>
              </a:rPr>
              <a:t>import</a:t>
            </a:r>
            <a:r>
              <a:rPr lang="it-IT" b="0" i="0" dirty="0">
                <a:effectLst/>
              </a:rPr>
              <a:t> </a:t>
            </a:r>
            <a:r>
              <a:rPr lang="it-IT" b="0" i="0" dirty="0">
                <a:solidFill>
                  <a:schemeClr val="accent4"/>
                </a:solidFill>
                <a:effectLst/>
              </a:rPr>
              <a:t>Image, </a:t>
            </a:r>
            <a:r>
              <a:rPr lang="it-IT" b="0" i="0" dirty="0" err="1">
                <a:solidFill>
                  <a:schemeClr val="accent4"/>
                </a:solidFill>
                <a:effectLst/>
              </a:rPr>
              <a:t>ImageFilter</a:t>
            </a:r>
            <a:endParaRPr lang="it-IT" b="0" i="0" dirty="0">
              <a:solidFill>
                <a:schemeClr val="accent4"/>
              </a:solidFill>
              <a:effectLst/>
            </a:endParaRPr>
          </a:p>
          <a:p>
            <a:pPr marL="0" indent="0">
              <a:buNone/>
            </a:pPr>
            <a:r>
              <a:rPr lang="it-IT" dirty="0" err="1">
                <a:effectLst/>
              </a:rPr>
              <a:t>img</a:t>
            </a:r>
            <a:r>
              <a:rPr lang="it-IT" dirty="0">
                <a:effectLst/>
              </a:rPr>
              <a:t> = cv2.imread(‘</a:t>
            </a:r>
            <a:r>
              <a:rPr lang="it-IT" dirty="0" err="1">
                <a:effectLst/>
              </a:rPr>
              <a:t>palace.jpg</a:t>
            </a:r>
            <a:r>
              <a:rPr lang="it-IT" dirty="0">
                <a:effectLst/>
              </a:rPr>
              <a:t>’)</a:t>
            </a:r>
          </a:p>
          <a:p>
            <a:pPr marL="0" indent="0">
              <a:buNone/>
            </a:pPr>
            <a:r>
              <a:rPr lang="it-IT" dirty="0">
                <a:effectLst/>
              </a:rPr>
              <a:t>gray = cv2.cvtColor(</a:t>
            </a:r>
            <a:r>
              <a:rPr lang="it-IT" dirty="0" err="1">
                <a:effectLst/>
              </a:rPr>
              <a:t>img</a:t>
            </a:r>
            <a:r>
              <a:rPr lang="it-IT" dirty="0">
                <a:effectLst/>
              </a:rPr>
              <a:t>, cv2.COLOR_BGR2GRAY)</a:t>
            </a:r>
          </a:p>
          <a:p>
            <a:pPr marL="0" indent="0">
              <a:buNone/>
            </a:pPr>
            <a:r>
              <a:rPr lang="it-IT" dirty="0" err="1">
                <a:effectLst/>
              </a:rPr>
              <a:t>img_gaussian</a:t>
            </a:r>
            <a:r>
              <a:rPr lang="it-IT" dirty="0">
                <a:effectLst/>
              </a:rPr>
              <a:t> = cv2.GaussianBlur(gray,(3,3),0)</a:t>
            </a:r>
          </a:p>
          <a:p>
            <a:pPr marL="0" indent="0">
              <a:buNone/>
            </a:pPr>
            <a:r>
              <a:rPr lang="it-IT" dirty="0" err="1">
                <a:effectLst/>
              </a:rPr>
              <a:t>img_sobelx</a:t>
            </a:r>
            <a:r>
              <a:rPr lang="it-IT" dirty="0">
                <a:effectLst/>
              </a:rPr>
              <a:t> = cv2.</a:t>
            </a:r>
            <a:r>
              <a:rPr lang="it-IT" dirty="0">
                <a:solidFill>
                  <a:srgbClr val="294DCE"/>
                </a:solidFill>
                <a:effectLst/>
              </a:rPr>
              <a:t>Sobel</a:t>
            </a:r>
            <a:r>
              <a:rPr lang="it-IT" dirty="0">
                <a:effectLst/>
              </a:rPr>
              <a:t>(img_gaussian,cv2.CV_8U,1,0,ksize=5)</a:t>
            </a:r>
          </a:p>
          <a:p>
            <a:pPr marL="0" indent="0">
              <a:buNone/>
            </a:pPr>
            <a:r>
              <a:rPr lang="it-IT" dirty="0" err="1">
                <a:effectLst/>
              </a:rPr>
              <a:t>img_sobely</a:t>
            </a:r>
            <a:r>
              <a:rPr lang="it-IT" dirty="0">
                <a:effectLst/>
              </a:rPr>
              <a:t> = cv2.</a:t>
            </a:r>
            <a:r>
              <a:rPr lang="it-IT" dirty="0">
                <a:solidFill>
                  <a:srgbClr val="294DCE"/>
                </a:solidFill>
                <a:effectLst/>
              </a:rPr>
              <a:t>Sobel</a:t>
            </a:r>
            <a:r>
              <a:rPr lang="it-IT" dirty="0">
                <a:effectLst/>
              </a:rPr>
              <a:t>(img_gaussian,cv2.CV_8U,0,1,ksize=5)</a:t>
            </a:r>
          </a:p>
          <a:p>
            <a:pPr marL="0" indent="0">
              <a:buNone/>
            </a:pPr>
            <a:r>
              <a:rPr lang="it-IT" dirty="0" err="1">
                <a:effectLst/>
              </a:rPr>
              <a:t>img_sobel</a:t>
            </a:r>
            <a:r>
              <a:rPr lang="it-IT" dirty="0">
                <a:effectLst/>
              </a:rPr>
              <a:t> = </a:t>
            </a:r>
            <a:r>
              <a:rPr lang="it-IT" dirty="0" err="1">
                <a:effectLst/>
              </a:rPr>
              <a:t>img_sobelx</a:t>
            </a:r>
            <a:r>
              <a:rPr lang="it-IT" dirty="0">
                <a:effectLst/>
              </a:rPr>
              <a:t> + </a:t>
            </a:r>
            <a:r>
              <a:rPr lang="it-IT" dirty="0" err="1">
                <a:effectLst/>
              </a:rPr>
              <a:t>img_sobely</a:t>
            </a:r>
            <a:endParaRPr lang="it-IT" dirty="0">
              <a:effectLst/>
            </a:endParaRPr>
          </a:p>
          <a:p>
            <a:pPr marL="0" indent="0">
              <a:buNone/>
            </a:pPr>
            <a:r>
              <a:rPr lang="it-IT" dirty="0">
                <a:effectLst/>
              </a:rPr>
              <a:t>cv2.imshow("</a:t>
            </a:r>
            <a:r>
              <a:rPr lang="it-IT" dirty="0" err="1">
                <a:effectLst/>
              </a:rPr>
              <a:t>Original</a:t>
            </a:r>
            <a:r>
              <a:rPr lang="it-IT" dirty="0">
                <a:effectLst/>
              </a:rPr>
              <a:t> Image", </a:t>
            </a:r>
            <a:r>
              <a:rPr lang="it-IT" dirty="0" err="1">
                <a:effectLst/>
              </a:rPr>
              <a:t>img</a:t>
            </a:r>
            <a:r>
              <a:rPr lang="it-IT" dirty="0">
                <a:effectLst/>
              </a:rPr>
              <a:t>)</a:t>
            </a:r>
          </a:p>
          <a:p>
            <a:pPr marL="0" indent="0">
              <a:buNone/>
            </a:pPr>
            <a:r>
              <a:rPr lang="it-IT" dirty="0">
                <a:effectLst/>
              </a:rPr>
              <a:t>cv2.imshow("</a:t>
            </a:r>
            <a:r>
              <a:rPr lang="it-IT" dirty="0" err="1">
                <a:effectLst/>
              </a:rPr>
              <a:t>Sobel</a:t>
            </a:r>
            <a:r>
              <a:rPr lang="it-IT" dirty="0">
                <a:effectLst/>
              </a:rPr>
              <a:t>", </a:t>
            </a:r>
            <a:r>
              <a:rPr lang="it-IT" dirty="0" err="1">
                <a:effectLst/>
              </a:rPr>
              <a:t>img_sobel</a:t>
            </a:r>
            <a:r>
              <a:rPr lang="it-IT" dirty="0">
                <a:effectLst/>
              </a:rPr>
              <a:t>)</a:t>
            </a:r>
          </a:p>
          <a:p>
            <a:pPr marL="0" indent="0">
              <a:buNone/>
            </a:pPr>
            <a:r>
              <a:rPr lang="it-IT" dirty="0">
                <a:effectLst/>
              </a:rPr>
              <a:t>cv2.waitKey(0)</a:t>
            </a:r>
          </a:p>
          <a:p>
            <a:pPr marL="0" indent="0">
              <a:buNone/>
            </a:pPr>
            <a:r>
              <a:rPr lang="it-IT" dirty="0">
                <a:effectLst/>
              </a:rPr>
              <a:t>cv2.destroyAllWindows()</a:t>
            </a:r>
          </a:p>
          <a:p>
            <a:pPr marL="0" indent="0">
              <a:buNone/>
            </a:pPr>
            <a:endParaRPr lang="it-IT" b="0" i="0" dirty="0">
              <a:solidFill>
                <a:schemeClr val="accent4"/>
              </a:solidFill>
              <a:effectLst/>
            </a:endParaRPr>
          </a:p>
        </p:txBody>
      </p:sp>
      <p:sp>
        <p:nvSpPr>
          <p:cNvPr id="5" name="Segnaposto testo 4">
            <a:extLst>
              <a:ext uri="{FF2B5EF4-FFF2-40B4-BE49-F238E27FC236}">
                <a16:creationId xmlns:a16="http://schemas.microsoft.com/office/drawing/2014/main" id="{3F85CFB5-62ED-0B26-0740-D5E18738A013}"/>
              </a:ext>
            </a:extLst>
          </p:cNvPr>
          <p:cNvSpPr>
            <a:spLocks noGrp="1"/>
          </p:cNvSpPr>
          <p:nvPr>
            <p:ph type="body" sz="half" idx="2"/>
          </p:nvPr>
        </p:nvSpPr>
        <p:spPr/>
        <p:txBody>
          <a:bodyPr>
            <a:normAutofit/>
          </a:bodyPr>
          <a:lstStyle/>
          <a:p>
            <a:endParaRPr lang="it-IT" dirty="0"/>
          </a:p>
        </p:txBody>
      </p:sp>
      <p:sp>
        <p:nvSpPr>
          <p:cNvPr id="2" name="Segnaposto numero diapositiva 1">
            <a:extLst>
              <a:ext uri="{FF2B5EF4-FFF2-40B4-BE49-F238E27FC236}">
                <a16:creationId xmlns:a16="http://schemas.microsoft.com/office/drawing/2014/main" id="{F45EFBE6-83C7-2241-CE9F-670BD02CBB1E}"/>
              </a:ext>
            </a:extLst>
          </p:cNvPr>
          <p:cNvSpPr>
            <a:spLocks noGrp="1"/>
          </p:cNvSpPr>
          <p:nvPr>
            <p:ph type="sldNum" sz="quarter" idx="12"/>
          </p:nvPr>
        </p:nvSpPr>
        <p:spPr/>
        <p:txBody>
          <a:bodyPr/>
          <a:lstStyle/>
          <a:p>
            <a:fld id="{34B7E4EF-A1BD-40F4-AB7B-04F084DD991D}" type="slidenum">
              <a:rPr lang="en-US" smtClean="0"/>
              <a:t>46</a:t>
            </a:fld>
            <a:endParaRPr lang="en-US"/>
          </a:p>
        </p:txBody>
      </p:sp>
    </p:spTree>
    <p:extLst>
      <p:ext uri="{BB962C8B-B14F-4D97-AF65-F5344CB8AC3E}">
        <p14:creationId xmlns:p14="http://schemas.microsoft.com/office/powerpoint/2010/main" val="33756617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C6FED4-7A52-3CFE-8668-1430A1C4CD3E}"/>
              </a:ext>
            </a:extLst>
          </p:cNvPr>
          <p:cNvSpPr>
            <a:spLocks noGrp="1"/>
          </p:cNvSpPr>
          <p:nvPr>
            <p:ph type="title"/>
          </p:nvPr>
        </p:nvSpPr>
        <p:spPr>
          <a:xfrm>
            <a:off x="8303964" y="2473837"/>
            <a:ext cx="3572219" cy="1645920"/>
          </a:xfrm>
        </p:spPr>
        <p:txBody>
          <a:bodyPr>
            <a:normAutofit/>
          </a:bodyPr>
          <a:lstStyle/>
          <a:p>
            <a:pPr algn="ctr"/>
            <a:r>
              <a:rPr lang="it-IT" dirty="0" err="1"/>
              <a:t>Prewitt</a:t>
            </a:r>
            <a:r>
              <a:rPr lang="it-IT" dirty="0"/>
              <a:t> </a:t>
            </a:r>
            <a:br>
              <a:rPr lang="it-IT" dirty="0"/>
            </a:br>
            <a:r>
              <a:rPr lang="it-IT" dirty="0"/>
              <a:t>vs</a:t>
            </a:r>
            <a:br>
              <a:rPr lang="it-IT" dirty="0"/>
            </a:br>
            <a:r>
              <a:rPr lang="it-IT" dirty="0" err="1"/>
              <a:t>Sobel</a:t>
            </a:r>
            <a:endParaRPr lang="it-IT" dirty="0"/>
          </a:p>
        </p:txBody>
      </p:sp>
      <p:sp>
        <p:nvSpPr>
          <p:cNvPr id="3" name="Segnaposto contenuto 2">
            <a:extLst>
              <a:ext uri="{FF2B5EF4-FFF2-40B4-BE49-F238E27FC236}">
                <a16:creationId xmlns:a16="http://schemas.microsoft.com/office/drawing/2014/main" id="{51946A8D-0CC2-1A6D-4465-6F7777C75A2A}"/>
              </a:ext>
            </a:extLst>
          </p:cNvPr>
          <p:cNvSpPr>
            <a:spLocks noGrp="1"/>
          </p:cNvSpPr>
          <p:nvPr>
            <p:ph idx="1"/>
          </p:nvPr>
        </p:nvSpPr>
        <p:spPr>
          <a:ln>
            <a:solidFill>
              <a:schemeClr val="tx1"/>
            </a:solidFill>
          </a:ln>
          <a:effectLst>
            <a:outerShdw blurRad="63500" sx="102000" sy="102000" algn="ctr" rotWithShape="0">
              <a:prstClr val="black">
                <a:alpha val="40000"/>
              </a:prstClr>
            </a:outerShdw>
          </a:effectLst>
        </p:spPr>
        <p:txBody>
          <a:bodyPr numCol="1">
            <a:normAutofit/>
          </a:bodyPr>
          <a:lstStyle/>
          <a:p>
            <a:pPr marL="0" indent="0" algn="ctr">
              <a:buNone/>
            </a:pPr>
            <a:endParaRPr lang="it-IT" b="0" i="0" dirty="0">
              <a:effectLst/>
            </a:endParaRPr>
          </a:p>
          <a:p>
            <a:pPr marL="0" indent="0" algn="ctr">
              <a:buNone/>
            </a:pPr>
            <a:r>
              <a:rPr lang="it-IT" b="0" i="0" dirty="0">
                <a:effectLst/>
              </a:rPr>
              <a:t>Anche se il filtro di </a:t>
            </a:r>
            <a:r>
              <a:rPr lang="it-IT" b="0" i="0" dirty="0" err="1">
                <a:effectLst/>
              </a:rPr>
              <a:t>Prewitt</a:t>
            </a:r>
            <a:r>
              <a:rPr lang="it-IT" b="0" i="0" dirty="0">
                <a:effectLst/>
              </a:rPr>
              <a:t> è meno comune rispetto al filtro di </a:t>
            </a:r>
            <a:r>
              <a:rPr lang="it-IT" b="0" i="0" dirty="0" err="1">
                <a:effectLst/>
              </a:rPr>
              <a:t>Sobel</a:t>
            </a:r>
            <a:r>
              <a:rPr lang="it-IT" b="0" i="0" dirty="0">
                <a:effectLst/>
              </a:rPr>
              <a:t>, ha una caratteristica interessante: le due matrici di convoluzione sono simmetriche rispetto all'asse centrale, il che significa che il filtro di </a:t>
            </a:r>
            <a:r>
              <a:rPr lang="it-IT" b="0" i="0" dirty="0" err="1">
                <a:effectLst/>
              </a:rPr>
              <a:t>Prewitt</a:t>
            </a:r>
            <a:r>
              <a:rPr lang="it-IT" b="0" i="0" dirty="0">
                <a:effectLst/>
              </a:rPr>
              <a:t> non introduce alcuna distorsione direzionale nel gradiente dell'immagine, a differenza del filtro di </a:t>
            </a:r>
            <a:r>
              <a:rPr lang="it-IT" b="0" i="0" dirty="0" err="1">
                <a:effectLst/>
              </a:rPr>
              <a:t>Sobel</a:t>
            </a:r>
            <a:r>
              <a:rPr lang="it-IT" b="0" i="0" dirty="0">
                <a:effectLst/>
              </a:rPr>
              <a:t>. Questo può essere un vantaggio in alcune applicazioni specifiche, come nella rilevazione di linee orizzontali e verticali. Tuttavia, il filtro di </a:t>
            </a:r>
            <a:r>
              <a:rPr lang="it-IT" b="0" i="0" dirty="0" err="1">
                <a:effectLst/>
              </a:rPr>
              <a:t>Sobel</a:t>
            </a:r>
            <a:r>
              <a:rPr lang="it-IT" b="0" i="0" dirty="0">
                <a:effectLst/>
              </a:rPr>
              <a:t> è generalmente preferito in molte applicazioni perché è </a:t>
            </a:r>
            <a:r>
              <a:rPr lang="it-IT" b="0" i="1" dirty="0">
                <a:effectLst/>
              </a:rPr>
              <a:t>più sensibile ai bordi obliqui</a:t>
            </a:r>
            <a:r>
              <a:rPr lang="it-IT" b="0" i="0" dirty="0">
                <a:effectLst/>
              </a:rPr>
              <a:t> e perché fornisce una stima più accurata della direzione del gradiente.</a:t>
            </a:r>
            <a:endParaRPr lang="it-IT" dirty="0"/>
          </a:p>
        </p:txBody>
      </p:sp>
      <p:sp>
        <p:nvSpPr>
          <p:cNvPr id="4" name="Segnaposto numero diapositiva 3">
            <a:extLst>
              <a:ext uri="{FF2B5EF4-FFF2-40B4-BE49-F238E27FC236}">
                <a16:creationId xmlns:a16="http://schemas.microsoft.com/office/drawing/2014/main" id="{5A998F8B-7F34-923B-957A-B416EE83D6A8}"/>
              </a:ext>
            </a:extLst>
          </p:cNvPr>
          <p:cNvSpPr>
            <a:spLocks noGrp="1"/>
          </p:cNvSpPr>
          <p:nvPr>
            <p:ph type="sldNum" sz="quarter" idx="12"/>
          </p:nvPr>
        </p:nvSpPr>
        <p:spPr/>
        <p:txBody>
          <a:bodyPr/>
          <a:lstStyle/>
          <a:p>
            <a:fld id="{34B7E4EF-A1BD-40F4-AB7B-04F084DD991D}" type="slidenum">
              <a:rPr lang="en-US" smtClean="0"/>
              <a:t>47</a:t>
            </a:fld>
            <a:endParaRPr lang="en-US"/>
          </a:p>
        </p:txBody>
      </p:sp>
    </p:spTree>
    <p:extLst>
      <p:ext uri="{BB962C8B-B14F-4D97-AF65-F5344CB8AC3E}">
        <p14:creationId xmlns:p14="http://schemas.microsoft.com/office/powerpoint/2010/main" val="33277970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AD7C3-6A38-4736-9130-E9F3BFCD7C16}"/>
              </a:ext>
            </a:extLst>
          </p:cNvPr>
          <p:cNvSpPr>
            <a:spLocks noGrp="1"/>
          </p:cNvSpPr>
          <p:nvPr>
            <p:ph type="title"/>
          </p:nvPr>
        </p:nvSpPr>
        <p:spPr/>
        <p:txBody>
          <a:bodyPr/>
          <a:lstStyle/>
          <a:p>
            <a:r>
              <a:rPr lang="it-IT" dirty="0" err="1"/>
              <a:t>Canny</a:t>
            </a:r>
            <a:r>
              <a:rPr lang="it-IT" dirty="0"/>
              <a:t> (1)</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EB142E0C-0F5F-4C56-B785-4CDCF47B029A}"/>
                  </a:ext>
                </a:extLst>
              </p:cNvPr>
              <p:cNvSpPr>
                <a:spLocks noGrp="1"/>
              </p:cNvSpPr>
              <p:nvPr>
                <p:ph idx="1"/>
              </p:nvPr>
            </p:nvSpPr>
            <p:spPr>
              <a:xfrm>
                <a:off x="1066800" y="1907171"/>
                <a:ext cx="10058400" cy="4339883"/>
              </a:xfrm>
            </p:spPr>
            <p:txBody>
              <a:bodyPr>
                <a:noAutofit/>
              </a:bodyPr>
              <a:lstStyle/>
              <a:p>
                <a:pPr algn="just"/>
                <a:r>
                  <a:rPr lang="it-IT" sz="2000" dirty="0"/>
                  <a:t>Nell'elaborazione di immagini, l'algoritmo di </a:t>
                </a:r>
                <a:r>
                  <a:rPr lang="it-IT" sz="2000" b="1" dirty="0"/>
                  <a:t>Canny</a:t>
                </a:r>
                <a:r>
                  <a:rPr lang="it-IT" sz="2000" dirty="0"/>
                  <a:t> è un operatore per il riconoscimento dei contorni (</a:t>
                </a:r>
                <a:r>
                  <a:rPr lang="it-IT" sz="2000" b="1" i="1" dirty="0"/>
                  <a:t>edge detection</a:t>
                </a:r>
                <a:r>
                  <a:rPr lang="it-IT" sz="2000" dirty="0"/>
                  <a:t>) ideato nel 1986 da John F. Canny. </a:t>
                </a:r>
              </a:p>
              <a:p>
                <a:pPr algn="just"/>
                <a:r>
                  <a:rPr lang="it-IT" sz="2000" dirty="0"/>
                  <a:t>Utilizza un metodo di calcolo multi-stadio per individuare contorni di molti dei tipi normalmente presenti nelle immagini reali:</a:t>
                </a:r>
              </a:p>
              <a:p>
                <a:pPr marL="0" indent="0" algn="just">
                  <a:buNone/>
                </a:pPr>
                <a:endParaRPr lang="it-IT" sz="2000" dirty="0"/>
              </a:p>
              <a:p>
                <a:pPr lvl="1" algn="just"/>
                <a:r>
                  <a:rPr lang="it-IT" sz="2000" b="1" dirty="0"/>
                  <a:t>Noise Reduction </a:t>
                </a:r>
                <a:r>
                  <a:rPr lang="it-IT" sz="2000" dirty="0"/>
                  <a:t>- rimozione del rumore di fondo dell’immagine  (utilizzo Filtro Gaussiano).</a:t>
                </a:r>
              </a:p>
              <a:p>
                <a:pPr marL="274320" lvl="1" indent="0" algn="just">
                  <a:buNone/>
                </a:pPr>
                <a:endParaRPr lang="it-IT" sz="2000" dirty="0"/>
              </a:p>
              <a:p>
                <a:pPr lvl="1" algn="just"/>
                <a:r>
                  <a:rPr lang="it-IT" sz="2000" b="1" dirty="0"/>
                  <a:t>Ricerca del gradiente di intensità </a:t>
                </a:r>
                <a:r>
                  <a:rPr lang="it-IT" sz="2000" dirty="0"/>
                  <a:t>-  L’immagine è filtrata con un kernel </a:t>
                </a:r>
                <a:r>
                  <a:rPr lang="it-IT" sz="2000" i="1" dirty="0"/>
                  <a:t>Sobel</a:t>
                </a:r>
                <a:r>
                  <a:rPr lang="it-IT" sz="2000" dirty="0"/>
                  <a:t> sia in direzione verticale che orizzontale ottenendo così le derivate prime nelle due direzioni (</a:t>
                </a:r>
                <a14:m>
                  <m:oMath xmlns:m="http://schemas.openxmlformats.org/officeDocument/2006/math">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𝐺</m:t>
                        </m:r>
                      </m:e>
                      <m:sub>
                        <m:r>
                          <a:rPr lang="it-IT" sz="2000" i="1">
                            <a:latin typeface="Cambria Math" panose="02040503050406030204" pitchFamily="18" charset="0"/>
                            <a:ea typeface="Cambria Math" panose="02040503050406030204" pitchFamily="18" charset="0"/>
                          </a:rPr>
                          <m:t>𝑥</m:t>
                        </m:r>
                      </m:sub>
                    </m:sSub>
                  </m:oMath>
                </a14:m>
                <a:r>
                  <a:rPr lang="it-IT" sz="2000" dirty="0"/>
                  <a:t> e </a:t>
                </a:r>
                <a14:m>
                  <m:oMath xmlns:m="http://schemas.openxmlformats.org/officeDocument/2006/math">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𝐺</m:t>
                        </m:r>
                      </m:e>
                      <m:sub>
                        <m:r>
                          <a:rPr lang="it-IT" sz="2000" b="0" i="1" smtClean="0">
                            <a:latin typeface="Cambria Math" panose="02040503050406030204" pitchFamily="18" charset="0"/>
                            <a:ea typeface="Cambria Math" panose="02040503050406030204" pitchFamily="18" charset="0"/>
                          </a:rPr>
                          <m:t>𝑦</m:t>
                        </m:r>
                      </m:sub>
                    </m:sSub>
                  </m:oMath>
                </a14:m>
                <a:r>
                  <a:rPr lang="it-IT" sz="2000" dirty="0"/>
                  <a:t>). Da queste due immagini, si ottiene poi l’edge gradient </a:t>
                </a:r>
                <a:r>
                  <a:rPr lang="it-IT" sz="2000" b="1" dirty="0"/>
                  <a:t>G</a:t>
                </a:r>
                <a:r>
                  <a:rPr lang="it-IT" sz="2000" dirty="0"/>
                  <a:t>.</a:t>
                </a:r>
              </a:p>
              <a:p>
                <a:pPr marL="0" indent="0" algn="just">
                  <a:buNone/>
                </a:pPr>
                <a:endParaRPr lang="sv-SE" sz="2400" dirty="0"/>
              </a:p>
            </p:txBody>
          </p:sp>
        </mc:Choice>
        <mc:Fallback xmlns="">
          <p:sp>
            <p:nvSpPr>
              <p:cNvPr id="3" name="Segnaposto contenuto 2">
                <a:extLst>
                  <a:ext uri="{FF2B5EF4-FFF2-40B4-BE49-F238E27FC236}">
                    <a16:creationId xmlns:a16="http://schemas.microsoft.com/office/drawing/2014/main" id="{EB142E0C-0F5F-4C56-B785-4CDCF47B029A}"/>
                  </a:ext>
                </a:extLst>
              </p:cNvPr>
              <p:cNvSpPr>
                <a:spLocks noGrp="1" noRot="1" noChangeAspect="1" noMove="1" noResize="1" noEditPoints="1" noAdjustHandles="1" noChangeArrowheads="1" noChangeShapeType="1" noTextEdit="1"/>
              </p:cNvSpPr>
              <p:nvPr>
                <p:ph idx="1"/>
              </p:nvPr>
            </p:nvSpPr>
            <p:spPr>
              <a:xfrm>
                <a:off x="1066800" y="1907171"/>
                <a:ext cx="10058400" cy="4339883"/>
              </a:xfrm>
              <a:blipFill>
                <a:blip r:embed="rId3"/>
                <a:stretch>
                  <a:fillRect l="-631" r="-504"/>
                </a:stretch>
              </a:blipFill>
            </p:spPr>
            <p:txBody>
              <a:bodyPr/>
              <a:lstStyle/>
              <a:p>
                <a:r>
                  <a:rPr lang="it-IT">
                    <a:noFill/>
                  </a:rPr>
                  <a:t> </a:t>
                </a:r>
              </a:p>
            </p:txBody>
          </p:sp>
        </mc:Fallback>
      </mc:AlternateContent>
      <p:pic>
        <p:nvPicPr>
          <p:cNvPr id="5" name="Picture 2" descr="Risultato immagini per opencv python LOGO">
            <a:extLst>
              <a:ext uri="{FF2B5EF4-FFF2-40B4-BE49-F238E27FC236}">
                <a16:creationId xmlns:a16="http://schemas.microsoft.com/office/drawing/2014/main" id="{9CE4A043-3F29-4546-86FE-5F5134B681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0449" y="709269"/>
            <a:ext cx="3810000" cy="1238250"/>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numero diapositiva 3">
            <a:extLst>
              <a:ext uri="{FF2B5EF4-FFF2-40B4-BE49-F238E27FC236}">
                <a16:creationId xmlns:a16="http://schemas.microsoft.com/office/drawing/2014/main" id="{57725762-21B6-7DA8-2067-A17ED11BC6FA}"/>
              </a:ext>
            </a:extLst>
          </p:cNvPr>
          <p:cNvSpPr>
            <a:spLocks noGrp="1"/>
          </p:cNvSpPr>
          <p:nvPr>
            <p:ph type="sldNum" sz="quarter" idx="12"/>
          </p:nvPr>
        </p:nvSpPr>
        <p:spPr/>
        <p:txBody>
          <a:bodyPr/>
          <a:lstStyle/>
          <a:p>
            <a:fld id="{34B7E4EF-A1BD-40F4-AB7B-04F084DD991D}" type="slidenum">
              <a:rPr lang="en-US" smtClean="0"/>
              <a:t>48</a:t>
            </a:fld>
            <a:endParaRPr lang="en-US"/>
          </a:p>
        </p:txBody>
      </p:sp>
    </p:spTree>
    <p:extLst>
      <p:ext uri="{BB962C8B-B14F-4D97-AF65-F5344CB8AC3E}">
        <p14:creationId xmlns:p14="http://schemas.microsoft.com/office/powerpoint/2010/main" val="20891883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AD7C3-6A38-4736-9130-E9F3BFCD7C16}"/>
              </a:ext>
            </a:extLst>
          </p:cNvPr>
          <p:cNvSpPr>
            <a:spLocks noGrp="1"/>
          </p:cNvSpPr>
          <p:nvPr>
            <p:ph type="title"/>
          </p:nvPr>
        </p:nvSpPr>
        <p:spPr/>
        <p:txBody>
          <a:bodyPr/>
          <a:lstStyle/>
          <a:p>
            <a:r>
              <a:rPr lang="it-IT" dirty="0"/>
              <a:t>Canny Edge Detection (2)</a:t>
            </a:r>
          </a:p>
        </p:txBody>
      </p:sp>
      <p:sp>
        <p:nvSpPr>
          <p:cNvPr id="3" name="Segnaposto contenuto 2">
            <a:extLst>
              <a:ext uri="{FF2B5EF4-FFF2-40B4-BE49-F238E27FC236}">
                <a16:creationId xmlns:a16="http://schemas.microsoft.com/office/drawing/2014/main" id="{EB142E0C-0F5F-4C56-B785-4CDCF47B029A}"/>
              </a:ext>
            </a:extLst>
          </p:cNvPr>
          <p:cNvSpPr>
            <a:spLocks noGrp="1"/>
          </p:cNvSpPr>
          <p:nvPr>
            <p:ph idx="1"/>
          </p:nvPr>
        </p:nvSpPr>
        <p:spPr>
          <a:xfrm>
            <a:off x="1066800" y="1907171"/>
            <a:ext cx="10058400" cy="4339883"/>
          </a:xfrm>
        </p:spPr>
        <p:txBody>
          <a:bodyPr>
            <a:noAutofit/>
          </a:bodyPr>
          <a:lstStyle/>
          <a:p>
            <a:pPr lvl="1" algn="just"/>
            <a:r>
              <a:rPr lang="it-IT" sz="2000" b="1" dirty="0"/>
              <a:t>Non-Maximum soppression </a:t>
            </a:r>
            <a:r>
              <a:rPr lang="it-IT" sz="2000" dirty="0"/>
              <a:t>- alcuni pixel indesiderati sono rimossi in modo che non potranno essere confusi come edge;</a:t>
            </a:r>
          </a:p>
          <a:p>
            <a:pPr lvl="1" algn="just"/>
            <a:endParaRPr lang="it-IT" sz="2000" dirty="0"/>
          </a:p>
          <a:p>
            <a:pPr lvl="1" algn="just"/>
            <a:r>
              <a:rPr lang="it-IT" sz="2000" b="1" dirty="0"/>
              <a:t>Hysteresis Thresholding </a:t>
            </a:r>
            <a:r>
              <a:rPr lang="it-IT" sz="2000" dirty="0"/>
              <a:t>- applicazione di una soglia di isteresi, è necessario stabilire due valori: </a:t>
            </a:r>
            <a:r>
              <a:rPr lang="it-IT" sz="2000" b="1" dirty="0"/>
              <a:t>minVal</a:t>
            </a:r>
            <a:r>
              <a:rPr lang="it-IT" sz="2000" dirty="0"/>
              <a:t> e  </a:t>
            </a:r>
            <a:r>
              <a:rPr lang="it-IT" sz="2000" b="1" dirty="0"/>
              <a:t>maxVal</a:t>
            </a:r>
            <a:r>
              <a:rPr lang="it-IT" sz="2000" dirty="0"/>
              <a:t>. Qualsiasi edge con un gradiente di intensità &gt; </a:t>
            </a:r>
            <a:r>
              <a:rPr lang="it-IT" sz="2000" i="1" dirty="0"/>
              <a:t>maxVal</a:t>
            </a:r>
            <a:r>
              <a:rPr lang="it-IT" sz="2000" dirty="0"/>
              <a:t> sarà sicuramente un edge, quelli con un valore &lt; di </a:t>
            </a:r>
            <a:r>
              <a:rPr lang="it-IT" sz="2000" i="1" dirty="0"/>
              <a:t>minVal</a:t>
            </a:r>
            <a:r>
              <a:rPr lang="it-IT" sz="2000" dirty="0"/>
              <a:t> non lo saranno affatto. Per tutti gli altri edge che si trovassero nel range tra questi due valori di soglia saranno sottoposti ad una ulteriore analisi, stabilendo se siano tali attraverso la loro </a:t>
            </a:r>
            <a:r>
              <a:rPr lang="it-IT" sz="2000" b="1" dirty="0"/>
              <a:t>connettività.</a:t>
            </a:r>
            <a:r>
              <a:rPr lang="it-IT" sz="2000" dirty="0"/>
              <a:t> Se essi sono connessi ad un edge di quelli già accertati allora viene anch’esso considerato come tale, altrimenti scartato.</a:t>
            </a:r>
          </a:p>
          <a:p>
            <a:pPr marL="0" indent="0" algn="just">
              <a:buNone/>
            </a:pPr>
            <a:endParaRPr lang="sv-SE" sz="2400" dirty="0"/>
          </a:p>
        </p:txBody>
      </p:sp>
      <p:pic>
        <p:nvPicPr>
          <p:cNvPr id="5" name="Picture 2" descr="Risultato immagini per opencv python LOGO">
            <a:extLst>
              <a:ext uri="{FF2B5EF4-FFF2-40B4-BE49-F238E27FC236}">
                <a16:creationId xmlns:a16="http://schemas.microsoft.com/office/drawing/2014/main" id="{9CE4A043-3F29-4546-86FE-5F5134B6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0449" y="709269"/>
            <a:ext cx="3810000" cy="1238250"/>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numero diapositiva 3">
            <a:extLst>
              <a:ext uri="{FF2B5EF4-FFF2-40B4-BE49-F238E27FC236}">
                <a16:creationId xmlns:a16="http://schemas.microsoft.com/office/drawing/2014/main" id="{E7F5E01D-65F0-90D3-06FE-ECFDB32E3BD9}"/>
              </a:ext>
            </a:extLst>
          </p:cNvPr>
          <p:cNvSpPr>
            <a:spLocks noGrp="1"/>
          </p:cNvSpPr>
          <p:nvPr>
            <p:ph type="sldNum" sz="quarter" idx="12"/>
          </p:nvPr>
        </p:nvSpPr>
        <p:spPr/>
        <p:txBody>
          <a:bodyPr/>
          <a:lstStyle/>
          <a:p>
            <a:fld id="{34B7E4EF-A1BD-40F4-AB7B-04F084DD991D}" type="slidenum">
              <a:rPr lang="en-US" smtClean="0"/>
              <a:t>49</a:t>
            </a:fld>
            <a:endParaRPr lang="en-US"/>
          </a:p>
        </p:txBody>
      </p:sp>
    </p:spTree>
    <p:extLst>
      <p:ext uri="{BB962C8B-B14F-4D97-AF65-F5344CB8AC3E}">
        <p14:creationId xmlns:p14="http://schemas.microsoft.com/office/powerpoint/2010/main" val="3843317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AD7C3-6A38-4736-9130-E9F3BFCD7C16}"/>
              </a:ext>
            </a:extLst>
          </p:cNvPr>
          <p:cNvSpPr>
            <a:spLocks noGrp="1"/>
          </p:cNvSpPr>
          <p:nvPr>
            <p:ph type="title"/>
          </p:nvPr>
        </p:nvSpPr>
        <p:spPr/>
        <p:txBody>
          <a:bodyPr/>
          <a:lstStyle/>
          <a:p>
            <a:r>
              <a:rPr lang="it-IT" dirty="0"/>
              <a:t>Create Histogram in </a:t>
            </a:r>
            <a:br>
              <a:rPr lang="it-IT" dirty="0"/>
            </a:br>
            <a:r>
              <a:rPr lang="it-IT" dirty="0"/>
              <a:t>OpenCV (1)</a:t>
            </a:r>
          </a:p>
        </p:txBody>
      </p:sp>
      <p:sp>
        <p:nvSpPr>
          <p:cNvPr id="3" name="Segnaposto contenuto 2">
            <a:extLst>
              <a:ext uri="{FF2B5EF4-FFF2-40B4-BE49-F238E27FC236}">
                <a16:creationId xmlns:a16="http://schemas.microsoft.com/office/drawing/2014/main" id="{EB142E0C-0F5F-4C56-B785-4CDCF47B029A}"/>
              </a:ext>
            </a:extLst>
          </p:cNvPr>
          <p:cNvSpPr>
            <a:spLocks noGrp="1"/>
          </p:cNvSpPr>
          <p:nvPr>
            <p:ph idx="1"/>
          </p:nvPr>
        </p:nvSpPr>
        <p:spPr>
          <a:xfrm>
            <a:off x="1066800" y="1907171"/>
            <a:ext cx="10058400" cy="4339883"/>
          </a:xfrm>
        </p:spPr>
        <p:txBody>
          <a:bodyPr>
            <a:noAutofit/>
          </a:bodyPr>
          <a:lstStyle/>
          <a:p>
            <a:pPr marL="0" indent="0" algn="ctr">
              <a:buNone/>
            </a:pPr>
            <a:r>
              <a:rPr lang="it-IT" sz="2200" dirty="0"/>
              <a:t>cv2.</a:t>
            </a:r>
            <a:r>
              <a:rPr lang="it-IT" sz="2200" b="1" dirty="0">
                <a:solidFill>
                  <a:schemeClr val="accent4"/>
                </a:solidFill>
              </a:rPr>
              <a:t>calcHist</a:t>
            </a:r>
            <a:r>
              <a:rPr lang="it-IT" sz="2200" dirty="0"/>
              <a:t>(images, channels, mask, histSize, ranges[, hist[, accumulate]]) </a:t>
            </a:r>
          </a:p>
          <a:p>
            <a:pPr algn="just"/>
            <a:r>
              <a:rPr lang="it-IT" sz="2000" dirty="0"/>
              <a:t> </a:t>
            </a:r>
            <a:r>
              <a:rPr lang="it-IT" sz="2000" b="1" dirty="0"/>
              <a:t>channels</a:t>
            </a:r>
            <a:r>
              <a:rPr lang="it-IT" sz="2000" dirty="0"/>
              <a:t>: indice del canale per il quale calcoliamo l'istogramma. Ad esempio, se l'input è un'immagine in scala di grigi, il suo valore è [0]. Per l'immagine a colori, è possibile passare [0], [1] o [2] per calcolare l'istogramma del canale blu, verde o rosso rispettivamente.    </a:t>
            </a:r>
          </a:p>
          <a:p>
            <a:pPr algn="just"/>
            <a:r>
              <a:rPr lang="it-IT" sz="2000" b="1" dirty="0"/>
              <a:t>mask</a:t>
            </a:r>
            <a:r>
              <a:rPr lang="it-IT" sz="2000" dirty="0"/>
              <a:t>: per trovare l'istogramma dell'immagine intera, si indica </a:t>
            </a:r>
            <a:r>
              <a:rPr lang="it-IT" sz="2000" i="1" dirty="0"/>
              <a:t>None</a:t>
            </a:r>
            <a:r>
              <a:rPr lang="it-IT" sz="2000" dirty="0"/>
              <a:t>. Per l'istogramma di una particolare regione dell'immagine, è necessario creare un'immagine maschera.</a:t>
            </a:r>
          </a:p>
          <a:p>
            <a:pPr algn="just"/>
            <a:r>
              <a:rPr lang="it-IT" sz="2000" b="1" dirty="0"/>
              <a:t>histSize</a:t>
            </a:r>
            <a:r>
              <a:rPr lang="it-IT" sz="2000" dirty="0"/>
              <a:t>:  il numero di bin. </a:t>
            </a:r>
          </a:p>
          <a:p>
            <a:pPr algn="just"/>
            <a:r>
              <a:rPr lang="it-IT" sz="2000" b="1" dirty="0"/>
              <a:t>ranges</a:t>
            </a:r>
            <a:r>
              <a:rPr lang="it-IT" sz="2000" dirty="0"/>
              <a:t>: il range di valore che ciascun bin può assumere.</a:t>
            </a:r>
          </a:p>
          <a:p>
            <a:pPr algn="just"/>
            <a:endParaRPr lang="it-IT" sz="2000" dirty="0"/>
          </a:p>
        </p:txBody>
      </p:sp>
      <p:pic>
        <p:nvPicPr>
          <p:cNvPr id="5" name="Picture 2" descr="Risultato immagini per opencv python LOGO">
            <a:extLst>
              <a:ext uri="{FF2B5EF4-FFF2-40B4-BE49-F238E27FC236}">
                <a16:creationId xmlns:a16="http://schemas.microsoft.com/office/drawing/2014/main" id="{9CE4A043-3F29-4546-86FE-5F5134B6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0449" y="709269"/>
            <a:ext cx="3810000" cy="1238250"/>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numero diapositiva 3">
            <a:extLst>
              <a:ext uri="{FF2B5EF4-FFF2-40B4-BE49-F238E27FC236}">
                <a16:creationId xmlns:a16="http://schemas.microsoft.com/office/drawing/2014/main" id="{76E6C082-31B2-A4AB-ED0D-33BB1D1443AC}"/>
              </a:ext>
            </a:extLst>
          </p:cNvPr>
          <p:cNvSpPr>
            <a:spLocks noGrp="1"/>
          </p:cNvSpPr>
          <p:nvPr>
            <p:ph type="sldNum" sz="quarter" idx="12"/>
          </p:nvPr>
        </p:nvSpPr>
        <p:spPr/>
        <p:txBody>
          <a:bodyPr/>
          <a:lstStyle/>
          <a:p>
            <a:fld id="{34B7E4EF-A1BD-40F4-AB7B-04F084DD991D}" type="slidenum">
              <a:rPr lang="en-US" smtClean="0"/>
              <a:t>5</a:t>
            </a:fld>
            <a:endParaRPr lang="en-US"/>
          </a:p>
        </p:txBody>
      </p:sp>
    </p:spTree>
    <p:extLst>
      <p:ext uri="{BB962C8B-B14F-4D97-AF65-F5344CB8AC3E}">
        <p14:creationId xmlns:p14="http://schemas.microsoft.com/office/powerpoint/2010/main" val="3567772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AD7C3-6A38-4736-9130-E9F3BFCD7C16}"/>
              </a:ext>
            </a:extLst>
          </p:cNvPr>
          <p:cNvSpPr>
            <a:spLocks noGrp="1"/>
          </p:cNvSpPr>
          <p:nvPr>
            <p:ph type="title"/>
          </p:nvPr>
        </p:nvSpPr>
        <p:spPr/>
        <p:txBody>
          <a:bodyPr/>
          <a:lstStyle/>
          <a:p>
            <a:r>
              <a:rPr lang="it-IT" dirty="0"/>
              <a:t>Canny Edge Detection &amp; </a:t>
            </a:r>
            <a:br>
              <a:rPr lang="it-IT" dirty="0"/>
            </a:br>
            <a:r>
              <a:rPr lang="it-IT" dirty="0"/>
              <a:t>OpenCV</a:t>
            </a:r>
          </a:p>
        </p:txBody>
      </p:sp>
      <p:sp>
        <p:nvSpPr>
          <p:cNvPr id="3" name="Segnaposto contenuto 2">
            <a:extLst>
              <a:ext uri="{FF2B5EF4-FFF2-40B4-BE49-F238E27FC236}">
                <a16:creationId xmlns:a16="http://schemas.microsoft.com/office/drawing/2014/main" id="{EB142E0C-0F5F-4C56-B785-4CDCF47B029A}"/>
              </a:ext>
            </a:extLst>
          </p:cNvPr>
          <p:cNvSpPr>
            <a:spLocks noGrp="1"/>
          </p:cNvSpPr>
          <p:nvPr>
            <p:ph idx="1"/>
          </p:nvPr>
        </p:nvSpPr>
        <p:spPr>
          <a:xfrm>
            <a:off x="1066800" y="1907171"/>
            <a:ext cx="10058400" cy="4339883"/>
          </a:xfrm>
        </p:spPr>
        <p:txBody>
          <a:bodyPr>
            <a:noAutofit/>
          </a:bodyPr>
          <a:lstStyle/>
          <a:p>
            <a:pPr marL="0" indent="0" algn="just">
              <a:buNone/>
            </a:pPr>
            <a:r>
              <a:rPr lang="en-US" sz="2400" dirty="0"/>
              <a:t>Funzione: cv2.</a:t>
            </a:r>
            <a:r>
              <a:rPr lang="en-US" sz="2400" b="1" dirty="0">
                <a:solidFill>
                  <a:schemeClr val="accent4"/>
                </a:solidFill>
              </a:rPr>
              <a:t>Canny</a:t>
            </a:r>
            <a:r>
              <a:rPr lang="en-US" sz="2400" dirty="0"/>
              <a:t>(</a:t>
            </a:r>
            <a:r>
              <a:rPr lang="en-US" sz="2400" dirty="0">
                <a:solidFill>
                  <a:schemeClr val="bg2">
                    <a:lumMod val="50000"/>
                  </a:schemeClr>
                </a:solidFill>
              </a:rPr>
              <a:t>image</a:t>
            </a:r>
            <a:r>
              <a:rPr lang="en-US" sz="2400" dirty="0"/>
              <a:t>, </a:t>
            </a:r>
            <a:r>
              <a:rPr lang="en-US" sz="2400" dirty="0">
                <a:solidFill>
                  <a:schemeClr val="bg2">
                    <a:lumMod val="50000"/>
                  </a:schemeClr>
                </a:solidFill>
              </a:rPr>
              <a:t>minVal</a:t>
            </a:r>
            <a:r>
              <a:rPr lang="en-US" sz="2400" dirty="0"/>
              <a:t>, </a:t>
            </a:r>
            <a:r>
              <a:rPr lang="en-US" sz="2400" dirty="0">
                <a:solidFill>
                  <a:schemeClr val="bg2">
                    <a:lumMod val="50000"/>
                  </a:schemeClr>
                </a:solidFill>
              </a:rPr>
              <a:t>maxVal</a:t>
            </a:r>
            <a:r>
              <a:rPr lang="en-US" sz="2400" dirty="0"/>
              <a:t>)</a:t>
            </a:r>
          </a:p>
          <a:p>
            <a:pPr marL="0" lvl="0" indent="0">
              <a:spcBef>
                <a:spcPts val="0"/>
              </a:spcBef>
              <a:buClr>
                <a:srgbClr val="000000">
                  <a:lumMod val="85000"/>
                  <a:lumOff val="15000"/>
                </a:srgbClr>
              </a:buClr>
              <a:buNone/>
            </a:pPr>
            <a:endParaRPr lang="en-US" dirty="0">
              <a:solidFill>
                <a:srgbClr val="00B050"/>
              </a:solidFill>
            </a:endParaRPr>
          </a:p>
          <a:p>
            <a:pPr marL="0" lvl="0" indent="0">
              <a:spcBef>
                <a:spcPts val="0"/>
              </a:spcBef>
              <a:buClr>
                <a:srgbClr val="000000">
                  <a:lumMod val="85000"/>
                  <a:lumOff val="15000"/>
                </a:srgbClr>
              </a:buClr>
              <a:buNone/>
            </a:pPr>
            <a:r>
              <a:rPr lang="en-US" dirty="0">
                <a:solidFill>
                  <a:srgbClr val="00B050"/>
                </a:solidFill>
              </a:rPr>
              <a:t>import</a:t>
            </a:r>
            <a:r>
              <a:rPr lang="en-US" dirty="0">
                <a:solidFill>
                  <a:srgbClr val="000000"/>
                </a:solidFill>
              </a:rPr>
              <a:t> </a:t>
            </a:r>
            <a:r>
              <a:rPr lang="en-US" dirty="0">
                <a:solidFill>
                  <a:srgbClr val="294DCD"/>
                </a:solidFill>
              </a:rPr>
              <a:t>numpy</a:t>
            </a:r>
            <a:r>
              <a:rPr lang="en-US" dirty="0">
                <a:solidFill>
                  <a:srgbClr val="000000"/>
                </a:solidFill>
              </a:rPr>
              <a:t> </a:t>
            </a:r>
            <a:r>
              <a:rPr lang="en-US" dirty="0">
                <a:solidFill>
                  <a:srgbClr val="00B050"/>
                </a:solidFill>
              </a:rPr>
              <a:t>as</a:t>
            </a:r>
            <a:r>
              <a:rPr lang="en-US" dirty="0">
                <a:solidFill>
                  <a:srgbClr val="000000"/>
                </a:solidFill>
              </a:rPr>
              <a:t> </a:t>
            </a:r>
            <a:r>
              <a:rPr lang="en-US" dirty="0">
                <a:solidFill>
                  <a:srgbClr val="294DCD"/>
                </a:solidFill>
              </a:rPr>
              <a:t>np</a:t>
            </a:r>
          </a:p>
          <a:p>
            <a:pPr marL="0" lvl="0" indent="0">
              <a:spcBef>
                <a:spcPts val="0"/>
              </a:spcBef>
              <a:buClr>
                <a:srgbClr val="000000">
                  <a:lumMod val="85000"/>
                  <a:lumOff val="15000"/>
                </a:srgbClr>
              </a:buClr>
              <a:buNone/>
            </a:pPr>
            <a:r>
              <a:rPr lang="en-US" dirty="0">
                <a:solidFill>
                  <a:srgbClr val="00B050"/>
                </a:solidFill>
              </a:rPr>
              <a:t>import</a:t>
            </a:r>
            <a:r>
              <a:rPr lang="en-US" dirty="0">
                <a:solidFill>
                  <a:srgbClr val="000000"/>
                </a:solidFill>
              </a:rPr>
              <a:t> </a:t>
            </a:r>
            <a:r>
              <a:rPr lang="en-US" dirty="0">
                <a:solidFill>
                  <a:srgbClr val="294DCD"/>
                </a:solidFill>
              </a:rPr>
              <a:t>cv2</a:t>
            </a:r>
          </a:p>
          <a:p>
            <a:pPr marL="0" indent="0">
              <a:spcBef>
                <a:spcPts val="0"/>
              </a:spcBef>
              <a:buNone/>
            </a:pPr>
            <a:r>
              <a:rPr lang="en-US" dirty="0">
                <a:solidFill>
                  <a:schemeClr val="accent1"/>
                </a:solidFill>
              </a:rPr>
              <a:t>from</a:t>
            </a:r>
            <a:r>
              <a:rPr lang="en-US" dirty="0"/>
              <a:t> </a:t>
            </a:r>
            <a:r>
              <a:rPr lang="en-US" dirty="0">
                <a:solidFill>
                  <a:schemeClr val="accent4"/>
                </a:solidFill>
              </a:rPr>
              <a:t>matplotlib</a:t>
            </a:r>
            <a:r>
              <a:rPr lang="en-US" dirty="0"/>
              <a:t> </a:t>
            </a:r>
            <a:r>
              <a:rPr lang="en-US" dirty="0">
                <a:solidFill>
                  <a:schemeClr val="accent1"/>
                </a:solidFill>
              </a:rPr>
              <a:t>import</a:t>
            </a:r>
            <a:r>
              <a:rPr lang="en-US" dirty="0"/>
              <a:t> </a:t>
            </a:r>
            <a:r>
              <a:rPr lang="en-US" dirty="0">
                <a:solidFill>
                  <a:schemeClr val="accent4"/>
                </a:solidFill>
              </a:rPr>
              <a:t>pyplot</a:t>
            </a:r>
            <a:r>
              <a:rPr lang="en-US" dirty="0"/>
              <a:t> </a:t>
            </a:r>
            <a:r>
              <a:rPr lang="en-US" dirty="0">
                <a:solidFill>
                  <a:schemeClr val="accent1"/>
                </a:solidFill>
              </a:rPr>
              <a:t>as</a:t>
            </a:r>
            <a:r>
              <a:rPr lang="en-US" dirty="0"/>
              <a:t> </a:t>
            </a:r>
            <a:r>
              <a:rPr lang="en-US" dirty="0">
                <a:solidFill>
                  <a:schemeClr val="accent4"/>
                </a:solidFill>
              </a:rPr>
              <a:t>plt</a:t>
            </a:r>
            <a:r>
              <a:rPr lang="en-US" dirty="0"/>
              <a:t> </a:t>
            </a:r>
            <a:endParaRPr lang="en-US" dirty="0">
              <a:solidFill>
                <a:schemeClr val="accent4"/>
              </a:solidFill>
            </a:endParaRPr>
          </a:p>
          <a:p>
            <a:pPr marL="0" indent="0">
              <a:spcBef>
                <a:spcPts val="0"/>
              </a:spcBef>
              <a:buNone/>
            </a:pPr>
            <a:r>
              <a:rPr lang="it-IT" dirty="0"/>
              <a:t> </a:t>
            </a:r>
          </a:p>
          <a:p>
            <a:pPr marL="0" indent="0">
              <a:spcBef>
                <a:spcPts val="0"/>
              </a:spcBef>
              <a:buNone/>
            </a:pPr>
            <a:r>
              <a:rPr lang="it-IT" dirty="0"/>
              <a:t>img = cv2.imread(‘</a:t>
            </a:r>
            <a:r>
              <a:rPr lang="it-IT" dirty="0">
                <a:solidFill>
                  <a:schemeClr val="tx1">
                    <a:lumMod val="65000"/>
                    <a:lumOff val="35000"/>
                  </a:schemeClr>
                </a:solidFill>
              </a:rPr>
              <a:t>messi.jpg</a:t>
            </a:r>
            <a:r>
              <a:rPr lang="it-IT" dirty="0"/>
              <a:t>',0)</a:t>
            </a:r>
          </a:p>
          <a:p>
            <a:pPr marL="0" indent="0">
              <a:spcBef>
                <a:spcPts val="0"/>
              </a:spcBef>
              <a:buNone/>
            </a:pPr>
            <a:r>
              <a:rPr lang="it-IT" b="1" dirty="0"/>
              <a:t>edges = cv2.</a:t>
            </a:r>
            <a:r>
              <a:rPr lang="it-IT" b="1" dirty="0">
                <a:solidFill>
                  <a:schemeClr val="accent6"/>
                </a:solidFill>
              </a:rPr>
              <a:t>Canny</a:t>
            </a:r>
            <a:r>
              <a:rPr lang="it-IT" b="1" dirty="0"/>
              <a:t>(</a:t>
            </a:r>
            <a:r>
              <a:rPr lang="it-IT" b="1" dirty="0">
                <a:solidFill>
                  <a:schemeClr val="tx1">
                    <a:lumMod val="65000"/>
                    <a:lumOff val="35000"/>
                  </a:schemeClr>
                </a:solidFill>
              </a:rPr>
              <a:t>img</a:t>
            </a:r>
            <a:r>
              <a:rPr lang="it-IT" b="1" dirty="0"/>
              <a:t>, </a:t>
            </a:r>
            <a:r>
              <a:rPr lang="it-IT" b="1" dirty="0">
                <a:solidFill>
                  <a:schemeClr val="tx1">
                    <a:lumMod val="65000"/>
                    <a:lumOff val="35000"/>
                  </a:schemeClr>
                </a:solidFill>
              </a:rPr>
              <a:t>100</a:t>
            </a:r>
            <a:r>
              <a:rPr lang="it-IT" b="1" dirty="0"/>
              <a:t>, </a:t>
            </a:r>
            <a:r>
              <a:rPr lang="it-IT" b="1" dirty="0">
                <a:solidFill>
                  <a:schemeClr val="tx1">
                    <a:lumMod val="65000"/>
                    <a:lumOff val="35000"/>
                  </a:schemeClr>
                </a:solidFill>
              </a:rPr>
              <a:t>200</a:t>
            </a:r>
            <a:r>
              <a:rPr lang="it-IT" b="1" dirty="0"/>
              <a:t>)</a:t>
            </a:r>
          </a:p>
          <a:p>
            <a:pPr marL="0" indent="0">
              <a:spcBef>
                <a:spcPts val="0"/>
              </a:spcBef>
              <a:buNone/>
            </a:pPr>
            <a:r>
              <a:rPr lang="it-IT" dirty="0"/>
              <a:t> </a:t>
            </a:r>
          </a:p>
          <a:p>
            <a:pPr marL="0" indent="0">
              <a:spcBef>
                <a:spcPts val="0"/>
              </a:spcBef>
              <a:buNone/>
            </a:pPr>
            <a:r>
              <a:rPr lang="it-IT" dirty="0"/>
              <a:t>plt.subplot(2,1,1),plt.imshow(img,cmap = 'gray')</a:t>
            </a:r>
          </a:p>
          <a:p>
            <a:pPr marL="0" indent="0">
              <a:spcBef>
                <a:spcPts val="0"/>
              </a:spcBef>
              <a:buNone/>
            </a:pPr>
            <a:r>
              <a:rPr lang="it-IT" dirty="0"/>
              <a:t>plt.title('Original Image'), plt.xticks([]), plt.yticks([])</a:t>
            </a:r>
          </a:p>
          <a:p>
            <a:pPr marL="0" indent="0">
              <a:spcBef>
                <a:spcPts val="0"/>
              </a:spcBef>
              <a:buNone/>
            </a:pPr>
            <a:r>
              <a:rPr lang="it-IT" dirty="0"/>
              <a:t>plt.subplot(2,1,2),plt.imshow(edges,cmap = 'gray')</a:t>
            </a:r>
          </a:p>
          <a:p>
            <a:pPr marL="0" indent="0">
              <a:spcBef>
                <a:spcPts val="0"/>
              </a:spcBef>
              <a:buNone/>
            </a:pPr>
            <a:r>
              <a:rPr lang="it-IT" dirty="0"/>
              <a:t>plt.title('Canny Edge Detection'), plt.xticks([]), plt.yticks([])</a:t>
            </a:r>
          </a:p>
          <a:p>
            <a:pPr marL="0" indent="0">
              <a:spcBef>
                <a:spcPts val="0"/>
              </a:spcBef>
              <a:buNone/>
            </a:pPr>
            <a:r>
              <a:rPr lang="it-IT" dirty="0"/>
              <a:t>plt.show()</a:t>
            </a:r>
          </a:p>
          <a:p>
            <a:pPr marL="0" indent="0" algn="just">
              <a:buNone/>
            </a:pPr>
            <a:endParaRPr lang="en-US" dirty="0"/>
          </a:p>
          <a:p>
            <a:pPr marL="0" indent="0" algn="just">
              <a:buNone/>
            </a:pPr>
            <a:r>
              <a:rPr lang="en-US" b="1" dirty="0"/>
              <a:t>Additional Resources: </a:t>
            </a:r>
            <a:r>
              <a:rPr lang="en-US" dirty="0"/>
              <a:t>1. Canny edge detector ,Wikipedia 2. Canny Edge Detection Tutorial by Bill Green, 2002.</a:t>
            </a:r>
            <a:endParaRPr lang="sv-SE" dirty="0"/>
          </a:p>
        </p:txBody>
      </p:sp>
      <p:pic>
        <p:nvPicPr>
          <p:cNvPr id="5" name="Picture 2" descr="Risultato immagini per opencv python LOGO">
            <a:extLst>
              <a:ext uri="{FF2B5EF4-FFF2-40B4-BE49-F238E27FC236}">
                <a16:creationId xmlns:a16="http://schemas.microsoft.com/office/drawing/2014/main" id="{9CE4A043-3F29-4546-86FE-5F5134B6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0449" y="709269"/>
            <a:ext cx="38100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4" name="Immagine 3">
            <a:extLst>
              <a:ext uri="{FF2B5EF4-FFF2-40B4-BE49-F238E27FC236}">
                <a16:creationId xmlns:a16="http://schemas.microsoft.com/office/drawing/2014/main" id="{13050BC2-4D51-40E9-A2FE-3BE8C14CE96B}"/>
              </a:ext>
            </a:extLst>
          </p:cNvPr>
          <p:cNvPicPr>
            <a:picLocks noChangeAspect="1"/>
          </p:cNvPicPr>
          <p:nvPr/>
        </p:nvPicPr>
        <p:blipFill>
          <a:blip r:embed="rId4"/>
          <a:stretch>
            <a:fillRect/>
          </a:stretch>
        </p:blipFill>
        <p:spPr>
          <a:xfrm>
            <a:off x="5867400" y="3212096"/>
            <a:ext cx="5257800" cy="1657350"/>
          </a:xfrm>
          <a:prstGeom prst="rect">
            <a:avLst/>
          </a:prstGeom>
        </p:spPr>
      </p:pic>
      <p:sp>
        <p:nvSpPr>
          <p:cNvPr id="6" name="Segnaposto numero diapositiva 5">
            <a:extLst>
              <a:ext uri="{FF2B5EF4-FFF2-40B4-BE49-F238E27FC236}">
                <a16:creationId xmlns:a16="http://schemas.microsoft.com/office/drawing/2014/main" id="{A3E34C79-84D7-8573-8CDD-67E3043AFC36}"/>
              </a:ext>
            </a:extLst>
          </p:cNvPr>
          <p:cNvSpPr>
            <a:spLocks noGrp="1"/>
          </p:cNvSpPr>
          <p:nvPr>
            <p:ph type="sldNum" sz="quarter" idx="12"/>
          </p:nvPr>
        </p:nvSpPr>
        <p:spPr/>
        <p:txBody>
          <a:bodyPr/>
          <a:lstStyle/>
          <a:p>
            <a:fld id="{34B7E4EF-A1BD-40F4-AB7B-04F084DD991D}" type="slidenum">
              <a:rPr lang="en-US" smtClean="0"/>
              <a:t>50</a:t>
            </a:fld>
            <a:endParaRPr lang="en-US"/>
          </a:p>
        </p:txBody>
      </p:sp>
    </p:spTree>
    <p:extLst>
      <p:ext uri="{BB962C8B-B14F-4D97-AF65-F5344CB8AC3E}">
        <p14:creationId xmlns:p14="http://schemas.microsoft.com/office/powerpoint/2010/main" val="29494351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EAD7C3-6A38-4736-9130-E9F3BFCD7C16}"/>
              </a:ext>
            </a:extLst>
          </p:cNvPr>
          <p:cNvSpPr>
            <a:spLocks noGrp="1"/>
          </p:cNvSpPr>
          <p:nvPr>
            <p:ph type="title"/>
          </p:nvPr>
        </p:nvSpPr>
        <p:spPr/>
        <p:txBody>
          <a:bodyPr/>
          <a:lstStyle/>
          <a:p>
            <a:r>
              <a:rPr lang="it-IT" dirty="0"/>
              <a:t>Canny Edge </a:t>
            </a:r>
            <a:r>
              <a:rPr lang="it-IT" dirty="0" err="1"/>
              <a:t>Detection</a:t>
            </a:r>
            <a:r>
              <a:rPr lang="it-IT" dirty="0"/>
              <a:t> (3)</a:t>
            </a:r>
          </a:p>
        </p:txBody>
      </p:sp>
      <p:sp>
        <p:nvSpPr>
          <p:cNvPr id="3" name="Segnaposto contenuto 2">
            <a:extLst>
              <a:ext uri="{FF2B5EF4-FFF2-40B4-BE49-F238E27FC236}">
                <a16:creationId xmlns:a16="http://schemas.microsoft.com/office/drawing/2014/main" id="{EB142E0C-0F5F-4C56-B785-4CDCF47B029A}"/>
              </a:ext>
            </a:extLst>
          </p:cNvPr>
          <p:cNvSpPr>
            <a:spLocks noGrp="1"/>
          </p:cNvSpPr>
          <p:nvPr>
            <p:ph idx="1"/>
          </p:nvPr>
        </p:nvSpPr>
        <p:spPr>
          <a:xfrm>
            <a:off x="1066800" y="1907171"/>
            <a:ext cx="10058400" cy="4339883"/>
          </a:xfrm>
        </p:spPr>
        <p:txBody>
          <a:bodyPr>
            <a:noAutofit/>
          </a:bodyPr>
          <a:lstStyle/>
          <a:p>
            <a:pPr marL="0" indent="0" algn="just">
              <a:buNone/>
            </a:pPr>
            <a:r>
              <a:rPr lang="sv-SE" sz="2400" b="1" dirty="0" err="1"/>
              <a:t>Osservazioni</a:t>
            </a:r>
            <a:r>
              <a:rPr lang="sv-SE" sz="2400" b="1" dirty="0"/>
              <a:t>:</a:t>
            </a:r>
          </a:p>
          <a:p>
            <a:pPr marL="0" indent="0" algn="just">
              <a:buNone/>
            </a:pPr>
            <a:r>
              <a:rPr lang="sv-SE" sz="1600" dirty="0"/>
              <a:t>Le </a:t>
            </a:r>
            <a:r>
              <a:rPr lang="sv-SE" sz="1600" dirty="0" err="1"/>
              <a:t>prestazioni</a:t>
            </a:r>
            <a:r>
              <a:rPr lang="sv-SE" sz="1600" dirty="0"/>
              <a:t> </a:t>
            </a:r>
            <a:r>
              <a:rPr lang="sv-SE" sz="1600" dirty="0" err="1"/>
              <a:t>dell'algoritmo</a:t>
            </a:r>
            <a:r>
              <a:rPr lang="sv-SE" sz="1600" dirty="0"/>
              <a:t> di </a:t>
            </a:r>
            <a:r>
              <a:rPr lang="sv-SE" sz="1600" dirty="0" err="1"/>
              <a:t>Canny</a:t>
            </a:r>
            <a:r>
              <a:rPr lang="sv-SE" sz="1600" dirty="0"/>
              <a:t> </a:t>
            </a:r>
            <a:r>
              <a:rPr lang="sv-SE" sz="1600" dirty="0" err="1"/>
              <a:t>dipendono</a:t>
            </a:r>
            <a:r>
              <a:rPr lang="sv-SE" sz="1600" dirty="0"/>
              <a:t> </a:t>
            </a:r>
            <a:r>
              <a:rPr lang="sv-SE" sz="1600" dirty="0" err="1"/>
              <a:t>fortemente</a:t>
            </a:r>
            <a:r>
              <a:rPr lang="sv-SE" sz="1600" dirty="0"/>
              <a:t> dai </a:t>
            </a:r>
            <a:r>
              <a:rPr lang="sv-SE" sz="1600" dirty="0" err="1"/>
              <a:t>parametri</a:t>
            </a:r>
            <a:r>
              <a:rPr lang="sv-SE" sz="1600" dirty="0"/>
              <a:t> </a:t>
            </a:r>
            <a:r>
              <a:rPr lang="sv-SE" sz="1600" dirty="0" err="1"/>
              <a:t>regolabili</a:t>
            </a:r>
            <a:r>
              <a:rPr lang="sv-SE" sz="1600" dirty="0"/>
              <a:t>: </a:t>
            </a:r>
          </a:p>
          <a:p>
            <a:pPr marL="617220" lvl="1" indent="-342900" algn="just">
              <a:buFont typeface="+mj-lt"/>
              <a:buAutoNum type="arabicPeriod"/>
            </a:pPr>
            <a:r>
              <a:rPr lang="sv-SE" sz="1500" dirty="0" err="1"/>
              <a:t>deviazione</a:t>
            </a:r>
            <a:r>
              <a:rPr lang="sv-SE" sz="1500" dirty="0"/>
              <a:t> standard del </a:t>
            </a:r>
            <a:r>
              <a:rPr lang="sv-SE" sz="1500" dirty="0" err="1"/>
              <a:t>filtro</a:t>
            </a:r>
            <a:r>
              <a:rPr lang="sv-SE" sz="1500" dirty="0"/>
              <a:t> </a:t>
            </a:r>
            <a:r>
              <a:rPr lang="sv-SE" sz="1500" dirty="0" err="1"/>
              <a:t>gaussiano</a:t>
            </a:r>
            <a:endParaRPr lang="sv-SE" sz="1500" dirty="0"/>
          </a:p>
          <a:p>
            <a:pPr marL="617220" lvl="1" indent="-342900" algn="just">
              <a:buFont typeface="+mj-lt"/>
              <a:buAutoNum type="arabicPeriod"/>
            </a:pPr>
            <a:r>
              <a:rPr lang="sv-SE" sz="1500" dirty="0" err="1"/>
              <a:t>valori</a:t>
            </a:r>
            <a:r>
              <a:rPr lang="sv-SE" sz="1500" dirty="0"/>
              <a:t> di </a:t>
            </a:r>
            <a:r>
              <a:rPr lang="sv-SE" sz="1500" dirty="0" err="1"/>
              <a:t>soglia</a:t>
            </a:r>
            <a:r>
              <a:rPr lang="sv-SE" sz="1500" dirty="0"/>
              <a:t>, &lt;&lt;</a:t>
            </a:r>
            <a:r>
              <a:rPr lang="sv-SE" sz="1500" dirty="0" err="1"/>
              <a:t>alto</a:t>
            </a:r>
            <a:r>
              <a:rPr lang="sv-SE" sz="1500" dirty="0"/>
              <a:t> e </a:t>
            </a:r>
            <a:r>
              <a:rPr lang="sv-SE" sz="1500" dirty="0" err="1"/>
              <a:t>basso</a:t>
            </a:r>
            <a:r>
              <a:rPr lang="sv-SE" sz="1500" dirty="0"/>
              <a:t>&gt;&gt;</a:t>
            </a:r>
          </a:p>
          <a:p>
            <a:pPr marL="617220" lvl="1" indent="-342900" algn="just">
              <a:buFont typeface="+mj-lt"/>
              <a:buAutoNum type="arabicPeriod"/>
            </a:pPr>
            <a:endParaRPr lang="sv-SE" sz="1500" dirty="0"/>
          </a:p>
          <a:p>
            <a:pPr marL="0" indent="0" algn="just">
              <a:buNone/>
            </a:pPr>
            <a:r>
              <a:rPr lang="sv-SE" sz="1600" dirty="0"/>
              <a:t>Come </a:t>
            </a:r>
            <a:r>
              <a:rPr lang="sv-SE" sz="1600" dirty="0" err="1"/>
              <a:t>previsto</a:t>
            </a:r>
            <a:r>
              <a:rPr lang="sv-SE" sz="1600" dirty="0"/>
              <a:t>, </a:t>
            </a:r>
            <a:r>
              <a:rPr lang="sv-SE" sz="1600" dirty="0" err="1"/>
              <a:t>tuttavia</a:t>
            </a:r>
            <a:r>
              <a:rPr lang="sv-SE" sz="1600" dirty="0"/>
              <a:t>, </a:t>
            </a:r>
            <a:r>
              <a:rPr lang="sv-SE" sz="1600" dirty="0" err="1"/>
              <a:t>più</a:t>
            </a:r>
            <a:r>
              <a:rPr lang="sv-SE" sz="1600" dirty="0"/>
              <a:t> </a:t>
            </a:r>
            <a:r>
              <a:rPr lang="sv-SE" sz="1600" dirty="0" err="1"/>
              <a:t>grande</a:t>
            </a:r>
            <a:r>
              <a:rPr lang="sv-SE" sz="1600" dirty="0"/>
              <a:t> </a:t>
            </a:r>
            <a:r>
              <a:rPr lang="sv-SE" sz="1600" dirty="0" err="1"/>
              <a:t>è</a:t>
            </a:r>
            <a:r>
              <a:rPr lang="sv-SE" sz="1600" dirty="0"/>
              <a:t> la </a:t>
            </a:r>
            <a:r>
              <a:rPr lang="sv-SE" sz="1600" dirty="0" err="1"/>
              <a:t>scala</a:t>
            </a:r>
            <a:r>
              <a:rPr lang="sv-SE" sz="1600" dirty="0"/>
              <a:t> della </a:t>
            </a:r>
            <a:r>
              <a:rPr lang="sv-SE" sz="1600" dirty="0" err="1"/>
              <a:t>gaussiana</a:t>
            </a:r>
            <a:r>
              <a:rPr lang="sv-SE" sz="1600" dirty="0"/>
              <a:t>, </a:t>
            </a:r>
            <a:r>
              <a:rPr lang="sv-SE" sz="1600" dirty="0" err="1"/>
              <a:t>meno</a:t>
            </a:r>
            <a:r>
              <a:rPr lang="sv-SE" sz="1600" dirty="0"/>
              <a:t> </a:t>
            </a:r>
            <a:r>
              <a:rPr lang="sv-SE" sz="1600" dirty="0" err="1"/>
              <a:t>accurata</a:t>
            </a:r>
            <a:r>
              <a:rPr lang="sv-SE" sz="1600" dirty="0"/>
              <a:t> </a:t>
            </a:r>
            <a:r>
              <a:rPr lang="sv-SE" sz="1600" dirty="0" err="1"/>
              <a:t>è</a:t>
            </a:r>
            <a:r>
              <a:rPr lang="sv-SE" sz="1600" dirty="0"/>
              <a:t> la </a:t>
            </a:r>
            <a:r>
              <a:rPr lang="sv-SE" sz="1600" dirty="0" err="1"/>
              <a:t>localizzazione</a:t>
            </a:r>
            <a:r>
              <a:rPr lang="sv-SE" sz="1600" dirty="0"/>
              <a:t> del </a:t>
            </a:r>
            <a:r>
              <a:rPr lang="sv-SE" sz="1600" dirty="0" err="1"/>
              <a:t>bordo</a:t>
            </a:r>
            <a:r>
              <a:rPr lang="sv-SE" sz="1600" dirty="0"/>
              <a:t>. </a:t>
            </a:r>
            <a:r>
              <a:rPr lang="sv-SE" sz="1600" dirty="0" err="1"/>
              <a:t>Valori</a:t>
            </a:r>
            <a:r>
              <a:rPr lang="sv-SE" sz="1600" dirty="0"/>
              <a:t> </a:t>
            </a:r>
            <a:r>
              <a:rPr lang="sv-SE" sz="1600" dirty="0" err="1"/>
              <a:t>più</a:t>
            </a:r>
            <a:r>
              <a:rPr lang="sv-SE" sz="1600" dirty="0"/>
              <a:t> </a:t>
            </a:r>
            <a:r>
              <a:rPr lang="sv-SE" sz="1600" dirty="0" err="1"/>
              <a:t>piccoli</a:t>
            </a:r>
            <a:r>
              <a:rPr lang="sv-SE" sz="1600" dirty="0"/>
              <a:t> di sigma </a:t>
            </a:r>
            <a:r>
              <a:rPr lang="sv-SE" sz="1600" dirty="0" err="1"/>
              <a:t>implicano</a:t>
            </a:r>
            <a:r>
              <a:rPr lang="sv-SE" sz="1600" dirty="0"/>
              <a:t> </a:t>
            </a:r>
            <a:r>
              <a:rPr lang="sv-SE" sz="1600" dirty="0" err="1"/>
              <a:t>un</a:t>
            </a:r>
            <a:r>
              <a:rPr lang="sv-SE" sz="1600" dirty="0"/>
              <a:t> </a:t>
            </a:r>
            <a:r>
              <a:rPr lang="sv-SE" sz="1600" dirty="0" err="1"/>
              <a:t>filtro</a:t>
            </a:r>
            <a:r>
              <a:rPr lang="sv-SE" sz="1600" dirty="0"/>
              <a:t> </a:t>
            </a:r>
            <a:r>
              <a:rPr lang="sv-SE" sz="1600" dirty="0" err="1"/>
              <a:t>gaussiano</a:t>
            </a:r>
            <a:r>
              <a:rPr lang="sv-SE" sz="1600" dirty="0"/>
              <a:t> </a:t>
            </a:r>
            <a:r>
              <a:rPr lang="sv-SE" sz="1600" dirty="0" err="1"/>
              <a:t>più</a:t>
            </a:r>
            <a:r>
              <a:rPr lang="sv-SE" sz="1600" dirty="0"/>
              <a:t> piccolo </a:t>
            </a:r>
            <a:r>
              <a:rPr lang="sv-SE" sz="1600" dirty="0" err="1"/>
              <a:t>che</a:t>
            </a:r>
            <a:r>
              <a:rPr lang="sv-SE" sz="1600" dirty="0"/>
              <a:t> </a:t>
            </a:r>
            <a:r>
              <a:rPr lang="sv-SE" sz="1600" dirty="0" err="1"/>
              <a:t>limita</a:t>
            </a:r>
            <a:r>
              <a:rPr lang="sv-SE" sz="1600" dirty="0"/>
              <a:t> la </a:t>
            </a:r>
            <a:r>
              <a:rPr lang="sv-SE" sz="1600" dirty="0" err="1"/>
              <a:t>quantità</a:t>
            </a:r>
            <a:r>
              <a:rPr lang="sv-SE" sz="1600" dirty="0"/>
              <a:t> di </a:t>
            </a:r>
            <a:r>
              <a:rPr lang="sv-SE" sz="1600" dirty="0" err="1"/>
              <a:t>sfocatura</a:t>
            </a:r>
            <a:r>
              <a:rPr lang="sv-SE" sz="1600" dirty="0"/>
              <a:t>, </a:t>
            </a:r>
            <a:r>
              <a:rPr lang="sv-SE" sz="1600" dirty="0" err="1"/>
              <a:t>mantenendo</a:t>
            </a:r>
            <a:r>
              <a:rPr lang="sv-SE" sz="1600" dirty="0"/>
              <a:t> </a:t>
            </a:r>
            <a:r>
              <a:rPr lang="sv-SE" sz="1600" dirty="0" err="1"/>
              <a:t>bordi</a:t>
            </a:r>
            <a:r>
              <a:rPr lang="sv-SE" sz="1600" dirty="0"/>
              <a:t> </a:t>
            </a:r>
            <a:r>
              <a:rPr lang="sv-SE" sz="1600" dirty="0" err="1"/>
              <a:t>più</a:t>
            </a:r>
            <a:r>
              <a:rPr lang="sv-SE" sz="1600" dirty="0"/>
              <a:t> </a:t>
            </a:r>
            <a:r>
              <a:rPr lang="sv-SE" sz="1600" dirty="0" err="1"/>
              <a:t>fini</a:t>
            </a:r>
            <a:r>
              <a:rPr lang="sv-SE" sz="1600" dirty="0"/>
              <a:t> </a:t>
            </a:r>
            <a:r>
              <a:rPr lang="sv-SE" sz="1600" dirty="0" err="1"/>
              <a:t>nell'immagine</a:t>
            </a:r>
            <a:r>
              <a:rPr lang="sv-SE" sz="1600" dirty="0"/>
              <a:t>. </a:t>
            </a:r>
          </a:p>
          <a:p>
            <a:pPr marL="0" indent="0" algn="just">
              <a:buNone/>
            </a:pPr>
            <a:endParaRPr lang="sv-SE" sz="1600" dirty="0"/>
          </a:p>
          <a:p>
            <a:pPr marL="0" indent="0" algn="just">
              <a:buNone/>
            </a:pPr>
            <a:r>
              <a:rPr lang="sv-SE" sz="1600" dirty="0" err="1"/>
              <a:t>L'algoritmo</a:t>
            </a:r>
            <a:r>
              <a:rPr lang="sv-SE" sz="1600" dirty="0"/>
              <a:t> di </a:t>
            </a:r>
            <a:r>
              <a:rPr lang="sv-SE" sz="1600" dirty="0" err="1"/>
              <a:t>rilevamento</a:t>
            </a:r>
            <a:r>
              <a:rPr lang="sv-SE" sz="1600" dirty="0"/>
              <a:t> </a:t>
            </a:r>
            <a:r>
              <a:rPr lang="sv-SE" sz="1600" dirty="0" err="1"/>
              <a:t>dei</a:t>
            </a:r>
            <a:r>
              <a:rPr lang="sv-SE" sz="1600" dirty="0"/>
              <a:t> </a:t>
            </a:r>
            <a:r>
              <a:rPr lang="sv-SE" sz="1600" dirty="0" err="1"/>
              <a:t>bordi</a:t>
            </a:r>
            <a:r>
              <a:rPr lang="sv-SE" sz="1600" dirty="0"/>
              <a:t> di </a:t>
            </a:r>
            <a:r>
              <a:rPr lang="sv-SE" sz="1600" dirty="0" err="1"/>
              <a:t>Canny</a:t>
            </a:r>
            <a:r>
              <a:rPr lang="sv-SE" sz="1600" dirty="0"/>
              <a:t> </a:t>
            </a:r>
            <a:r>
              <a:rPr lang="sv-SE" sz="1600" dirty="0" err="1"/>
              <a:t>è</a:t>
            </a:r>
            <a:r>
              <a:rPr lang="sv-SE" sz="1600" dirty="0"/>
              <a:t> </a:t>
            </a:r>
            <a:r>
              <a:rPr lang="sv-SE" sz="1600" dirty="0" err="1"/>
              <a:t>computazionalmente</a:t>
            </a:r>
            <a:r>
              <a:rPr lang="sv-SE" sz="1600" dirty="0"/>
              <a:t> </a:t>
            </a:r>
            <a:r>
              <a:rPr lang="sv-SE" sz="1600" dirty="0" err="1"/>
              <a:t>più</a:t>
            </a:r>
            <a:r>
              <a:rPr lang="sv-SE" sz="1600" dirty="0"/>
              <a:t> </a:t>
            </a:r>
            <a:r>
              <a:rPr lang="sv-SE" sz="1600" dirty="0" err="1"/>
              <a:t>costoso</a:t>
            </a:r>
            <a:r>
              <a:rPr lang="sv-SE" sz="1600" dirty="0"/>
              <a:t> </a:t>
            </a:r>
            <a:r>
              <a:rPr lang="sv-SE" sz="1600" dirty="0" err="1"/>
              <a:t>rispetto</a:t>
            </a:r>
            <a:r>
              <a:rPr lang="sv-SE" sz="1600" dirty="0"/>
              <a:t> </a:t>
            </a:r>
            <a:r>
              <a:rPr lang="sv-SE" sz="1600" dirty="0" err="1"/>
              <a:t>all'operatore</a:t>
            </a:r>
            <a:r>
              <a:rPr lang="sv-SE" sz="1600" dirty="0"/>
              <a:t> di Sobel o </a:t>
            </a:r>
            <a:r>
              <a:rPr lang="sv-SE" sz="1600" dirty="0" err="1"/>
              <a:t>Prewitt</a:t>
            </a:r>
            <a:r>
              <a:rPr lang="sv-SE" sz="1600" dirty="0"/>
              <a:t>. </a:t>
            </a:r>
            <a:r>
              <a:rPr lang="sv-SE" sz="1600" dirty="0" err="1"/>
              <a:t>Tuttavia</a:t>
            </a:r>
            <a:r>
              <a:rPr lang="sv-SE" sz="1600" dirty="0"/>
              <a:t>, </a:t>
            </a:r>
            <a:r>
              <a:rPr lang="sv-SE" sz="1600" dirty="0" err="1"/>
              <a:t>l'algoritmo</a:t>
            </a:r>
            <a:r>
              <a:rPr lang="sv-SE" sz="1600" dirty="0"/>
              <a:t> di </a:t>
            </a:r>
            <a:r>
              <a:rPr lang="sv-SE" sz="1600" dirty="0" err="1"/>
              <a:t>rilevamento</a:t>
            </a:r>
            <a:r>
              <a:rPr lang="sv-SE" sz="1600" dirty="0"/>
              <a:t> </a:t>
            </a:r>
            <a:r>
              <a:rPr lang="sv-SE" sz="1600" dirty="0" err="1"/>
              <a:t>dei</a:t>
            </a:r>
            <a:r>
              <a:rPr lang="sv-SE" sz="1600" dirty="0"/>
              <a:t> </a:t>
            </a:r>
            <a:r>
              <a:rPr lang="sv-SE" sz="1600" dirty="0" err="1"/>
              <a:t>bordi</a:t>
            </a:r>
            <a:r>
              <a:rPr lang="sv-SE" sz="1600" dirty="0"/>
              <a:t> di </a:t>
            </a:r>
            <a:r>
              <a:rPr lang="sv-SE" sz="1600" dirty="0" err="1"/>
              <a:t>Canny</a:t>
            </a:r>
            <a:r>
              <a:rPr lang="sv-SE" sz="1600" dirty="0"/>
              <a:t> ha </a:t>
            </a:r>
            <a:r>
              <a:rPr lang="sv-SE" sz="1600" dirty="0" err="1"/>
              <a:t>prestazioni</a:t>
            </a:r>
            <a:r>
              <a:rPr lang="sv-SE" sz="1600" dirty="0"/>
              <a:t> </a:t>
            </a:r>
            <a:r>
              <a:rPr lang="sv-SE" sz="1600" dirty="0" err="1"/>
              <a:t>migliori</a:t>
            </a:r>
            <a:r>
              <a:rPr lang="sv-SE" sz="1600" dirty="0"/>
              <a:t> </a:t>
            </a:r>
            <a:r>
              <a:rPr lang="sv-SE" sz="1600" dirty="0" err="1"/>
              <a:t>rispetto</a:t>
            </a:r>
            <a:r>
              <a:rPr lang="sv-SE" sz="1600" dirty="0"/>
              <a:t> a tutti </a:t>
            </a:r>
            <a:r>
              <a:rPr lang="sv-SE" sz="1600" dirty="0" err="1"/>
              <a:t>questi</a:t>
            </a:r>
            <a:r>
              <a:rPr lang="sv-SE" sz="1600" dirty="0"/>
              <a:t> </a:t>
            </a:r>
            <a:r>
              <a:rPr lang="sv-SE" sz="1600" dirty="0" err="1"/>
              <a:t>operatori</a:t>
            </a:r>
            <a:r>
              <a:rPr lang="sv-SE" sz="1600" dirty="0"/>
              <a:t> in </a:t>
            </a:r>
            <a:r>
              <a:rPr lang="sv-SE" sz="1600" dirty="0" err="1"/>
              <a:t>quasi</a:t>
            </a:r>
            <a:r>
              <a:rPr lang="sv-SE" sz="1600" dirty="0"/>
              <a:t> tutti gli </a:t>
            </a:r>
            <a:r>
              <a:rPr lang="sv-SE" sz="1600" dirty="0" err="1"/>
              <a:t>scenari</a:t>
            </a:r>
            <a:r>
              <a:rPr lang="sv-SE" sz="1600" dirty="0"/>
              <a:t>.</a:t>
            </a:r>
          </a:p>
        </p:txBody>
      </p:sp>
      <p:pic>
        <p:nvPicPr>
          <p:cNvPr id="5" name="Picture 2" descr="Risultato immagini per opencv python LOGO">
            <a:extLst>
              <a:ext uri="{FF2B5EF4-FFF2-40B4-BE49-F238E27FC236}">
                <a16:creationId xmlns:a16="http://schemas.microsoft.com/office/drawing/2014/main" id="{9CE4A043-3F29-4546-86FE-5F5134B6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0449" y="709269"/>
            <a:ext cx="3810000" cy="1238250"/>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numero diapositiva 3">
            <a:extLst>
              <a:ext uri="{FF2B5EF4-FFF2-40B4-BE49-F238E27FC236}">
                <a16:creationId xmlns:a16="http://schemas.microsoft.com/office/drawing/2014/main" id="{FBC6130A-0F5C-1674-989F-535E6C19A925}"/>
              </a:ext>
            </a:extLst>
          </p:cNvPr>
          <p:cNvSpPr>
            <a:spLocks noGrp="1"/>
          </p:cNvSpPr>
          <p:nvPr>
            <p:ph type="sldNum" sz="quarter" idx="12"/>
          </p:nvPr>
        </p:nvSpPr>
        <p:spPr/>
        <p:txBody>
          <a:bodyPr/>
          <a:lstStyle/>
          <a:p>
            <a:fld id="{34B7E4EF-A1BD-40F4-AB7B-04F084DD991D}" type="slidenum">
              <a:rPr lang="en-US" smtClean="0"/>
              <a:t>51</a:t>
            </a:fld>
            <a:endParaRPr lang="en-US"/>
          </a:p>
        </p:txBody>
      </p:sp>
    </p:spTree>
    <p:extLst>
      <p:ext uri="{BB962C8B-B14F-4D97-AF65-F5344CB8AC3E}">
        <p14:creationId xmlns:p14="http://schemas.microsoft.com/office/powerpoint/2010/main" val="32649806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B783B8-9BDD-42A0-9FC8-ED6CB099A529}"/>
              </a:ext>
            </a:extLst>
          </p:cNvPr>
          <p:cNvPicPr>
            <a:picLocks noChangeAspect="1"/>
          </p:cNvPicPr>
          <p:nvPr/>
        </p:nvPicPr>
        <p:blipFill rotWithShape="1">
          <a:blip r:embed="rId3">
            <a:alphaModFix amt="90000"/>
          </a:blip>
          <a:srcRect r="10666" b="-1"/>
          <a:stretch/>
        </p:blipFill>
        <p:spPr>
          <a:xfrm>
            <a:off x="1" y="10"/>
            <a:ext cx="12191999" cy="6857989"/>
          </a:xfrm>
          <a:prstGeom prst="rect">
            <a:avLst/>
          </a:prstGeom>
        </p:spPr>
      </p:pic>
      <p:sp>
        <p:nvSpPr>
          <p:cNvPr id="9" name="Rectangle 8">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11" name="Rectangle 10">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itolo 1">
            <a:extLst>
              <a:ext uri="{FF2B5EF4-FFF2-40B4-BE49-F238E27FC236}">
                <a16:creationId xmlns:a16="http://schemas.microsoft.com/office/drawing/2014/main" id="{BA3FF470-24BD-4D3A-A544-3C4CBD44D88D}"/>
              </a:ext>
            </a:extLst>
          </p:cNvPr>
          <p:cNvSpPr>
            <a:spLocks noGrp="1"/>
          </p:cNvSpPr>
          <p:nvPr>
            <p:ph type="ctrTitle"/>
          </p:nvPr>
        </p:nvSpPr>
        <p:spPr>
          <a:xfrm>
            <a:off x="1629103" y="2244830"/>
            <a:ext cx="8933796" cy="2437232"/>
          </a:xfrm>
        </p:spPr>
        <p:txBody>
          <a:bodyPr>
            <a:normAutofit/>
          </a:bodyPr>
          <a:lstStyle/>
          <a:p>
            <a:r>
              <a:rPr lang="it-IT" sz="6000" dirty="0"/>
              <a:t>Image Processing</a:t>
            </a:r>
            <a:br>
              <a:rPr lang="it-IT" sz="3200" dirty="0"/>
            </a:br>
            <a:r>
              <a:rPr lang="it-IT" sz="6000" dirty="0"/>
              <a:t>- End</a:t>
            </a:r>
            <a:endParaRPr lang="it-IT" sz="2400" dirty="0">
              <a:solidFill>
                <a:schemeClr val="tx1"/>
              </a:solidFill>
            </a:endParaRPr>
          </a:p>
        </p:txBody>
      </p:sp>
      <p:sp>
        <p:nvSpPr>
          <p:cNvPr id="3" name="Sottotitolo 2">
            <a:extLst>
              <a:ext uri="{FF2B5EF4-FFF2-40B4-BE49-F238E27FC236}">
                <a16:creationId xmlns:a16="http://schemas.microsoft.com/office/drawing/2014/main" id="{15BE3F69-96AD-4B48-83F6-D91E3B4CFC54}"/>
              </a:ext>
            </a:extLst>
          </p:cNvPr>
          <p:cNvSpPr>
            <a:spLocks noGrp="1"/>
          </p:cNvSpPr>
          <p:nvPr>
            <p:ph type="subTitle" idx="1"/>
          </p:nvPr>
        </p:nvSpPr>
        <p:spPr>
          <a:xfrm>
            <a:off x="1629101" y="4682062"/>
            <a:ext cx="8936846" cy="457201"/>
          </a:xfrm>
        </p:spPr>
        <p:txBody>
          <a:bodyPr>
            <a:normAutofit fontScale="32500" lnSpcReduction="20000"/>
          </a:bodyPr>
          <a:lstStyle/>
          <a:p>
            <a:pPr>
              <a:lnSpc>
                <a:spcPct val="110000"/>
              </a:lnSpc>
              <a:spcAft>
                <a:spcPts val="600"/>
              </a:spcAft>
            </a:pPr>
            <a:endParaRPr lang="it-IT" sz="700" dirty="0"/>
          </a:p>
          <a:p>
            <a:pPr>
              <a:lnSpc>
                <a:spcPct val="110000"/>
              </a:lnSpc>
              <a:spcAft>
                <a:spcPts val="600"/>
              </a:spcAft>
            </a:pPr>
            <a:r>
              <a:rPr lang="it-IT" sz="5500" b="1" dirty="0"/>
              <a:t>Fondamenti di Visione Artificiale e Biometria</a:t>
            </a:r>
          </a:p>
        </p:txBody>
      </p:sp>
      <p:sp>
        <p:nvSpPr>
          <p:cNvPr id="13" name="Rectangle 12">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
        <p:nvSpPr>
          <p:cNvPr id="5" name="CasellaDiTesto 4">
            <a:extLst>
              <a:ext uri="{FF2B5EF4-FFF2-40B4-BE49-F238E27FC236}">
                <a16:creationId xmlns:a16="http://schemas.microsoft.com/office/drawing/2014/main" id="{7513B02E-E520-3363-E6D7-9ED2452A63DB}"/>
              </a:ext>
            </a:extLst>
          </p:cNvPr>
          <p:cNvSpPr txBox="1"/>
          <p:nvPr/>
        </p:nvSpPr>
        <p:spPr>
          <a:xfrm>
            <a:off x="1447798" y="5198533"/>
            <a:ext cx="9296399" cy="276999"/>
          </a:xfrm>
          <a:prstGeom prst="rect">
            <a:avLst/>
          </a:prstGeom>
          <a:noFill/>
        </p:spPr>
        <p:txBody>
          <a:bodyPr wrap="square" rtlCol="0">
            <a:spAutoFit/>
          </a:bodyPr>
          <a:lstStyle/>
          <a:p>
            <a:pPr algn="ctr"/>
            <a:r>
              <a:rPr lang="it-IT" sz="1200" dirty="0"/>
              <a:t>2024/2025</a:t>
            </a:r>
          </a:p>
        </p:txBody>
      </p:sp>
      <p:sp>
        <p:nvSpPr>
          <p:cNvPr id="6" name="CasellaDiTesto 5">
            <a:extLst>
              <a:ext uri="{FF2B5EF4-FFF2-40B4-BE49-F238E27FC236}">
                <a16:creationId xmlns:a16="http://schemas.microsoft.com/office/drawing/2014/main" id="{02ED00FA-E6D7-BA15-7F0B-507B4F2DB82E}"/>
              </a:ext>
            </a:extLst>
          </p:cNvPr>
          <p:cNvSpPr txBox="1"/>
          <p:nvPr/>
        </p:nvSpPr>
        <p:spPr>
          <a:xfrm>
            <a:off x="10634132" y="6417733"/>
            <a:ext cx="1557867" cy="415498"/>
          </a:xfrm>
          <a:prstGeom prst="rect">
            <a:avLst/>
          </a:prstGeom>
          <a:noFill/>
        </p:spPr>
        <p:txBody>
          <a:bodyPr wrap="square" rtlCol="0">
            <a:spAutoFit/>
          </a:bodyPr>
          <a:lstStyle/>
          <a:p>
            <a:r>
              <a:rPr lang="it-IT" sz="1050" dirty="0">
                <a:solidFill>
                  <a:schemeClr val="bg1"/>
                </a:solidFill>
              </a:rPr>
              <a:t>Dott.ssa Lucia Cascone</a:t>
            </a:r>
            <a:br>
              <a:rPr lang="it-IT" sz="1050" dirty="0">
                <a:solidFill>
                  <a:schemeClr val="bg1"/>
                </a:solidFill>
              </a:rPr>
            </a:br>
            <a:r>
              <a:rPr lang="it-IT" sz="1050" dirty="0">
                <a:solidFill>
                  <a:schemeClr val="bg1"/>
                </a:solidFill>
              </a:rPr>
              <a:t>lcascone@unisa.it</a:t>
            </a:r>
          </a:p>
        </p:txBody>
      </p:sp>
    </p:spTree>
    <p:extLst>
      <p:ext uri="{BB962C8B-B14F-4D97-AF65-F5344CB8AC3E}">
        <p14:creationId xmlns:p14="http://schemas.microsoft.com/office/powerpoint/2010/main" val="278106271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isultato immagini per opencv python LOGO">
            <a:extLst>
              <a:ext uri="{FF2B5EF4-FFF2-40B4-BE49-F238E27FC236}">
                <a16:creationId xmlns:a16="http://schemas.microsoft.com/office/drawing/2014/main" id="{9CE4A043-3F29-4546-86FE-5F5134B6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0449" y="709269"/>
            <a:ext cx="3810000" cy="1238250"/>
          </a:xfrm>
          <a:prstGeom prst="rect">
            <a:avLst/>
          </a:prstGeom>
          <a:noFill/>
          <a:extLst>
            <a:ext uri="{909E8E84-426E-40DD-AFC4-6F175D3DCCD1}">
              <a14:hiddenFill xmlns:a14="http://schemas.microsoft.com/office/drawing/2010/main">
                <a:solidFill>
                  <a:srgbClr val="FFFFFF"/>
                </a:solidFill>
              </a14:hiddenFill>
            </a:ext>
          </a:extLst>
        </p:spPr>
      </p:pic>
      <p:sp>
        <p:nvSpPr>
          <p:cNvPr id="8" name="Segnaposto contenuto 7">
            <a:extLst>
              <a:ext uri="{FF2B5EF4-FFF2-40B4-BE49-F238E27FC236}">
                <a16:creationId xmlns:a16="http://schemas.microsoft.com/office/drawing/2014/main" id="{20D3A720-8DBB-52CE-CAE7-464190EA972E}"/>
              </a:ext>
            </a:extLst>
          </p:cNvPr>
          <p:cNvSpPr>
            <a:spLocks noGrp="1"/>
          </p:cNvSpPr>
          <p:nvPr>
            <p:ph idx="1"/>
          </p:nvPr>
        </p:nvSpPr>
        <p:spPr>
          <a:xfrm>
            <a:off x="1066800" y="2466342"/>
            <a:ext cx="5554337" cy="3486401"/>
          </a:xfrm>
        </p:spPr>
        <p:txBody>
          <a:bodyPr>
            <a:normAutofit fontScale="25000" lnSpcReduction="20000"/>
          </a:bodyPr>
          <a:lstStyle/>
          <a:p>
            <a:pPr marL="0" lvl="0" indent="0">
              <a:spcBef>
                <a:spcPts val="0"/>
              </a:spcBef>
              <a:buClr>
                <a:srgbClr val="000000">
                  <a:lumMod val="85000"/>
                  <a:lumOff val="15000"/>
                </a:srgbClr>
              </a:buClr>
              <a:buNone/>
            </a:pPr>
            <a:r>
              <a:rPr lang="en-US" sz="6600" dirty="0">
                <a:solidFill>
                  <a:srgbClr val="00B050"/>
                </a:solidFill>
              </a:rPr>
              <a:t>import</a:t>
            </a:r>
            <a:r>
              <a:rPr lang="en-US" sz="6600" dirty="0">
                <a:solidFill>
                  <a:srgbClr val="000000"/>
                </a:solidFill>
              </a:rPr>
              <a:t> </a:t>
            </a:r>
            <a:r>
              <a:rPr lang="en-US" sz="6600" dirty="0" err="1">
                <a:solidFill>
                  <a:srgbClr val="294DCD"/>
                </a:solidFill>
              </a:rPr>
              <a:t>numpy</a:t>
            </a:r>
            <a:r>
              <a:rPr lang="en-US" sz="6600" dirty="0">
                <a:solidFill>
                  <a:srgbClr val="000000"/>
                </a:solidFill>
              </a:rPr>
              <a:t> </a:t>
            </a:r>
            <a:r>
              <a:rPr lang="en-US" sz="6600" dirty="0">
                <a:solidFill>
                  <a:srgbClr val="00B050"/>
                </a:solidFill>
              </a:rPr>
              <a:t>as</a:t>
            </a:r>
            <a:r>
              <a:rPr lang="en-US" sz="6600" dirty="0">
                <a:solidFill>
                  <a:srgbClr val="000000"/>
                </a:solidFill>
              </a:rPr>
              <a:t> </a:t>
            </a:r>
            <a:r>
              <a:rPr lang="en-US" sz="6600" dirty="0">
                <a:solidFill>
                  <a:srgbClr val="294DCD"/>
                </a:solidFill>
              </a:rPr>
              <a:t>np</a:t>
            </a:r>
          </a:p>
          <a:p>
            <a:pPr marL="0" lvl="0" indent="0">
              <a:spcBef>
                <a:spcPts val="0"/>
              </a:spcBef>
              <a:buClr>
                <a:srgbClr val="000000">
                  <a:lumMod val="85000"/>
                  <a:lumOff val="15000"/>
                </a:srgbClr>
              </a:buClr>
              <a:buNone/>
            </a:pPr>
            <a:r>
              <a:rPr lang="en-US" sz="6600" dirty="0">
                <a:solidFill>
                  <a:srgbClr val="00B050"/>
                </a:solidFill>
              </a:rPr>
              <a:t>import</a:t>
            </a:r>
            <a:r>
              <a:rPr lang="en-US" sz="6600" dirty="0">
                <a:solidFill>
                  <a:srgbClr val="000000"/>
                </a:solidFill>
              </a:rPr>
              <a:t> </a:t>
            </a:r>
            <a:r>
              <a:rPr lang="en-US" sz="6600" dirty="0">
                <a:solidFill>
                  <a:srgbClr val="294DCD"/>
                </a:solidFill>
              </a:rPr>
              <a:t>cv2</a:t>
            </a:r>
          </a:p>
          <a:p>
            <a:pPr marL="0" indent="0">
              <a:spcBef>
                <a:spcPts val="0"/>
              </a:spcBef>
              <a:buNone/>
            </a:pPr>
            <a:r>
              <a:rPr lang="en-US" sz="6600" dirty="0">
                <a:solidFill>
                  <a:schemeClr val="accent1"/>
                </a:solidFill>
              </a:rPr>
              <a:t>from</a:t>
            </a:r>
            <a:r>
              <a:rPr lang="en-US" sz="6600" dirty="0"/>
              <a:t> </a:t>
            </a:r>
            <a:r>
              <a:rPr lang="en-US" sz="6600" dirty="0">
                <a:solidFill>
                  <a:schemeClr val="accent4"/>
                </a:solidFill>
              </a:rPr>
              <a:t>matplotlib</a:t>
            </a:r>
            <a:r>
              <a:rPr lang="en-US" sz="6600" dirty="0"/>
              <a:t> </a:t>
            </a:r>
            <a:r>
              <a:rPr lang="en-US" sz="6600" dirty="0">
                <a:solidFill>
                  <a:schemeClr val="accent1"/>
                </a:solidFill>
              </a:rPr>
              <a:t>import</a:t>
            </a:r>
            <a:r>
              <a:rPr lang="en-US" sz="6600" dirty="0"/>
              <a:t> </a:t>
            </a:r>
            <a:r>
              <a:rPr lang="en-US" sz="6600" dirty="0" err="1">
                <a:solidFill>
                  <a:schemeClr val="accent4"/>
                </a:solidFill>
              </a:rPr>
              <a:t>pyplot</a:t>
            </a:r>
            <a:r>
              <a:rPr lang="en-US" sz="6600" dirty="0"/>
              <a:t> </a:t>
            </a:r>
            <a:r>
              <a:rPr lang="en-US" sz="6600" dirty="0">
                <a:solidFill>
                  <a:schemeClr val="accent1"/>
                </a:solidFill>
              </a:rPr>
              <a:t>as</a:t>
            </a:r>
            <a:r>
              <a:rPr lang="en-US" sz="6600" dirty="0"/>
              <a:t> </a:t>
            </a:r>
            <a:r>
              <a:rPr lang="en-US" sz="6600" dirty="0" err="1">
                <a:solidFill>
                  <a:schemeClr val="accent4"/>
                </a:solidFill>
              </a:rPr>
              <a:t>plt</a:t>
            </a:r>
            <a:r>
              <a:rPr lang="en-US" sz="6600" dirty="0"/>
              <a:t> </a:t>
            </a:r>
            <a:endParaRPr lang="en-US" sz="6600" dirty="0">
              <a:solidFill>
                <a:schemeClr val="accent4"/>
              </a:solidFill>
            </a:endParaRPr>
          </a:p>
          <a:p>
            <a:pPr marL="0" indent="0">
              <a:buNone/>
            </a:pPr>
            <a:r>
              <a:rPr lang="it-IT" sz="6400" dirty="0"/>
              <a:t>#Carica l'immagine in scala di grigi</a:t>
            </a:r>
          </a:p>
          <a:p>
            <a:pPr marL="0" indent="0">
              <a:buNone/>
            </a:pPr>
            <a:r>
              <a:rPr lang="it-IT" sz="6400" dirty="0"/>
              <a:t>image = cv2.imread('</a:t>
            </a:r>
            <a:r>
              <a:rPr lang="it-IT" sz="6400" dirty="0" err="1"/>
              <a:t>image.jpg</a:t>
            </a:r>
            <a:r>
              <a:rPr lang="it-IT" sz="6400" dirty="0"/>
              <a:t>', cv2.IMREAD_GRAYSCALE)</a:t>
            </a:r>
          </a:p>
          <a:p>
            <a:pPr marL="0" indent="0">
              <a:buNone/>
            </a:pPr>
            <a:r>
              <a:rPr lang="it-IT" sz="6400" dirty="0" err="1"/>
              <a:t>plt.imshow</a:t>
            </a:r>
            <a:r>
              <a:rPr lang="it-IT" sz="6400" dirty="0"/>
              <a:t>(image, </a:t>
            </a:r>
            <a:r>
              <a:rPr lang="it-IT" sz="6400" dirty="0" err="1"/>
              <a:t>cmap</a:t>
            </a:r>
            <a:r>
              <a:rPr lang="it-IT" sz="6400" dirty="0"/>
              <a:t>='gray')</a:t>
            </a:r>
          </a:p>
          <a:p>
            <a:pPr marL="0" indent="0">
              <a:buNone/>
            </a:pPr>
            <a:r>
              <a:rPr lang="it-IT" sz="6400" dirty="0" err="1"/>
              <a:t>plt.title</a:t>
            </a:r>
            <a:r>
              <a:rPr lang="it-IT" sz="6400" dirty="0"/>
              <a:t>('Immagine in Scala di Grigi')</a:t>
            </a:r>
          </a:p>
          <a:p>
            <a:pPr marL="0" indent="0">
              <a:buNone/>
            </a:pPr>
            <a:r>
              <a:rPr lang="it-IT" sz="6400" dirty="0" err="1"/>
              <a:t>plt.show</a:t>
            </a:r>
            <a:r>
              <a:rPr lang="it-IT" sz="6400" dirty="0"/>
              <a:t>()</a:t>
            </a:r>
          </a:p>
        </p:txBody>
      </p:sp>
      <p:sp>
        <p:nvSpPr>
          <p:cNvPr id="9" name="Titolo 1">
            <a:extLst>
              <a:ext uri="{FF2B5EF4-FFF2-40B4-BE49-F238E27FC236}">
                <a16:creationId xmlns:a16="http://schemas.microsoft.com/office/drawing/2014/main" id="{9BA19883-2B96-2395-9E99-CBD168FA8DEF}"/>
              </a:ext>
            </a:extLst>
          </p:cNvPr>
          <p:cNvSpPr>
            <a:spLocks noGrp="1"/>
          </p:cNvSpPr>
          <p:nvPr>
            <p:ph type="title"/>
          </p:nvPr>
        </p:nvSpPr>
        <p:spPr>
          <a:xfrm>
            <a:off x="1066800" y="1228093"/>
            <a:ext cx="10058400" cy="1097497"/>
          </a:xfrm>
        </p:spPr>
        <p:txBody>
          <a:bodyPr>
            <a:normAutofit fontScale="90000"/>
          </a:bodyPr>
          <a:lstStyle/>
          <a:p>
            <a:r>
              <a:rPr lang="it-IT" dirty="0"/>
              <a:t>Image </a:t>
            </a:r>
            <a:r>
              <a:rPr lang="it-IT" dirty="0" err="1"/>
              <a:t>Intensity</a:t>
            </a:r>
            <a:r>
              <a:rPr lang="it-IT" dirty="0"/>
              <a:t> </a:t>
            </a:r>
            <a:br>
              <a:rPr lang="it-IT" dirty="0"/>
            </a:br>
            <a:r>
              <a:rPr lang="it-IT" dirty="0">
                <a:solidFill>
                  <a:schemeClr val="bg1">
                    <a:lumMod val="50000"/>
                  </a:schemeClr>
                </a:solidFill>
              </a:rPr>
              <a:t>vs </a:t>
            </a:r>
            <a:br>
              <a:rPr lang="it-IT" dirty="0">
                <a:solidFill>
                  <a:schemeClr val="bg1">
                    <a:lumMod val="50000"/>
                  </a:schemeClr>
                </a:solidFill>
              </a:rPr>
            </a:br>
            <a:r>
              <a:rPr lang="it-IT" dirty="0">
                <a:solidFill>
                  <a:schemeClr val="bg1">
                    <a:lumMod val="50000"/>
                  </a:schemeClr>
                </a:solidFill>
              </a:rPr>
              <a:t>Image </a:t>
            </a:r>
            <a:r>
              <a:rPr lang="it-IT" dirty="0" err="1">
                <a:solidFill>
                  <a:schemeClr val="bg1">
                    <a:lumMod val="50000"/>
                  </a:schemeClr>
                </a:solidFill>
              </a:rPr>
              <a:t>Brightness</a:t>
            </a:r>
            <a:r>
              <a:rPr lang="it-IT" dirty="0">
                <a:solidFill>
                  <a:schemeClr val="bg1">
                    <a:lumMod val="50000"/>
                  </a:schemeClr>
                </a:solidFill>
              </a:rPr>
              <a:t> (2)</a:t>
            </a:r>
            <a:br>
              <a:rPr lang="it-IT" dirty="0">
                <a:solidFill>
                  <a:schemeClr val="bg1">
                    <a:lumMod val="50000"/>
                  </a:schemeClr>
                </a:solidFill>
              </a:rPr>
            </a:br>
            <a:endParaRPr lang="it-IT" dirty="0">
              <a:solidFill>
                <a:schemeClr val="bg1">
                  <a:lumMod val="50000"/>
                </a:schemeClr>
              </a:solidFill>
            </a:endParaRPr>
          </a:p>
        </p:txBody>
      </p:sp>
      <p:sp>
        <p:nvSpPr>
          <p:cNvPr id="10" name="Segnaposto contenuto 7">
            <a:extLst>
              <a:ext uri="{FF2B5EF4-FFF2-40B4-BE49-F238E27FC236}">
                <a16:creationId xmlns:a16="http://schemas.microsoft.com/office/drawing/2014/main" id="{9064D288-69B8-C77E-C904-5BDEFDBACE19}"/>
              </a:ext>
            </a:extLst>
          </p:cNvPr>
          <p:cNvSpPr txBox="1">
            <a:spLocks/>
          </p:cNvSpPr>
          <p:nvPr/>
        </p:nvSpPr>
        <p:spPr>
          <a:xfrm>
            <a:off x="6782718" y="2475923"/>
            <a:ext cx="5554337" cy="3486401"/>
          </a:xfrm>
          <a:prstGeom prst="rect">
            <a:avLst/>
          </a:prstGeom>
        </p:spPr>
        <p:txBody>
          <a:bodyPr vert="horz" lIns="91440" tIns="45720" rIns="91440" bIns="45720" rtlCol="0">
            <a:normAutofit fontScale="25000" lnSpcReduction="20000"/>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Garamond" pitchFamily="18" charset="0"/>
              <a:buNone/>
            </a:pPr>
            <a:r>
              <a:rPr lang="it-IT" sz="6400" dirty="0"/>
              <a:t>#Calcola e visualizza l'istogramma dell'intensità</a:t>
            </a:r>
          </a:p>
          <a:p>
            <a:pPr marL="0" indent="0">
              <a:buFont typeface="Garamond" pitchFamily="18" charset="0"/>
              <a:buNone/>
            </a:pPr>
            <a:r>
              <a:rPr lang="it-IT" sz="6400" dirty="0" err="1"/>
              <a:t>histogram</a:t>
            </a:r>
            <a:r>
              <a:rPr lang="it-IT" sz="6400" dirty="0"/>
              <a:t> = cv2.calcHist([image], [0], None, [256], [0, 256])</a:t>
            </a:r>
          </a:p>
          <a:p>
            <a:pPr marL="0" indent="0">
              <a:buFont typeface="Garamond" pitchFamily="18" charset="0"/>
              <a:buNone/>
            </a:pPr>
            <a:r>
              <a:rPr lang="it-IT" sz="6400" dirty="0" err="1"/>
              <a:t>plt.plot</a:t>
            </a:r>
            <a:r>
              <a:rPr lang="it-IT" sz="6400" dirty="0"/>
              <a:t>(</a:t>
            </a:r>
            <a:r>
              <a:rPr lang="it-IT" sz="6400" dirty="0" err="1"/>
              <a:t>histogram</a:t>
            </a:r>
            <a:r>
              <a:rPr lang="it-IT" sz="6400" dirty="0"/>
              <a:t>)</a:t>
            </a:r>
          </a:p>
          <a:p>
            <a:pPr marL="0" indent="0">
              <a:buFont typeface="Garamond" pitchFamily="18" charset="0"/>
              <a:buNone/>
            </a:pPr>
            <a:r>
              <a:rPr lang="it-IT" sz="6400" dirty="0" err="1"/>
              <a:t>plt.title</a:t>
            </a:r>
            <a:r>
              <a:rPr lang="it-IT" sz="6400" dirty="0"/>
              <a:t>('Istogramma </a:t>
            </a:r>
            <a:r>
              <a:rPr lang="it-IT" sz="6400" dirty="0" err="1"/>
              <a:t>dell</a:t>
            </a:r>
            <a:r>
              <a:rPr lang="it-IT" sz="6400" dirty="0"/>
              <a:t>\'Intensità')</a:t>
            </a:r>
          </a:p>
          <a:p>
            <a:pPr marL="0" indent="0">
              <a:buFont typeface="Garamond" pitchFamily="18" charset="0"/>
              <a:buNone/>
            </a:pPr>
            <a:r>
              <a:rPr lang="it-IT" sz="6400" dirty="0" err="1"/>
              <a:t>plt.xlabel</a:t>
            </a:r>
            <a:r>
              <a:rPr lang="it-IT" sz="6400" dirty="0"/>
              <a:t>('Intensità di Pixel')</a:t>
            </a:r>
          </a:p>
          <a:p>
            <a:pPr marL="0" indent="0">
              <a:buFont typeface="Garamond" pitchFamily="18" charset="0"/>
              <a:buNone/>
            </a:pPr>
            <a:r>
              <a:rPr lang="it-IT" sz="6400" dirty="0" err="1"/>
              <a:t>plt.ylabel</a:t>
            </a:r>
            <a:r>
              <a:rPr lang="it-IT" sz="6400" dirty="0"/>
              <a:t>('Numero di Pixel')</a:t>
            </a:r>
          </a:p>
          <a:p>
            <a:pPr marL="0" indent="0">
              <a:buFont typeface="Garamond" pitchFamily="18" charset="0"/>
              <a:buNone/>
            </a:pPr>
            <a:r>
              <a:rPr lang="it-IT" sz="6400" dirty="0" err="1"/>
              <a:t>plt.show</a:t>
            </a:r>
            <a:r>
              <a:rPr lang="it-IT" sz="6400" dirty="0"/>
              <a:t>()</a:t>
            </a:r>
          </a:p>
          <a:p>
            <a:pPr marL="0" indent="0">
              <a:buFont typeface="Garamond" pitchFamily="18" charset="0"/>
              <a:buNone/>
            </a:pPr>
            <a:endParaRPr lang="it-IT" dirty="0"/>
          </a:p>
        </p:txBody>
      </p:sp>
      <p:sp>
        <p:nvSpPr>
          <p:cNvPr id="2" name="Segnaposto numero diapositiva 1">
            <a:extLst>
              <a:ext uri="{FF2B5EF4-FFF2-40B4-BE49-F238E27FC236}">
                <a16:creationId xmlns:a16="http://schemas.microsoft.com/office/drawing/2014/main" id="{E5DBDF56-CB7C-CCDC-898B-D458A0B66520}"/>
              </a:ext>
            </a:extLst>
          </p:cNvPr>
          <p:cNvSpPr>
            <a:spLocks noGrp="1"/>
          </p:cNvSpPr>
          <p:nvPr>
            <p:ph type="sldNum" sz="quarter" idx="12"/>
          </p:nvPr>
        </p:nvSpPr>
        <p:spPr/>
        <p:txBody>
          <a:bodyPr/>
          <a:lstStyle/>
          <a:p>
            <a:fld id="{34B7E4EF-A1BD-40F4-AB7B-04F084DD991D}" type="slidenum">
              <a:rPr lang="en-US" smtClean="0"/>
              <a:t>6</a:t>
            </a:fld>
            <a:endParaRPr lang="en-US"/>
          </a:p>
        </p:txBody>
      </p:sp>
    </p:spTree>
    <p:extLst>
      <p:ext uri="{BB962C8B-B14F-4D97-AF65-F5344CB8AC3E}">
        <p14:creationId xmlns:p14="http://schemas.microsoft.com/office/powerpoint/2010/main" val="291764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B142E0C-0F5F-4C56-B785-4CDCF47B029A}"/>
              </a:ext>
            </a:extLst>
          </p:cNvPr>
          <p:cNvSpPr>
            <a:spLocks noGrp="1"/>
          </p:cNvSpPr>
          <p:nvPr>
            <p:ph idx="1"/>
          </p:nvPr>
        </p:nvSpPr>
        <p:spPr>
          <a:xfrm>
            <a:off x="1066800" y="2325590"/>
            <a:ext cx="6392655" cy="3921464"/>
          </a:xfrm>
        </p:spPr>
        <p:txBody>
          <a:bodyPr>
            <a:noAutofit/>
          </a:bodyPr>
          <a:lstStyle/>
          <a:p>
            <a:pPr marL="0" lvl="0" indent="0">
              <a:spcBef>
                <a:spcPts val="0"/>
              </a:spcBef>
              <a:buClr>
                <a:srgbClr val="000000">
                  <a:lumMod val="85000"/>
                  <a:lumOff val="15000"/>
                </a:srgbClr>
              </a:buClr>
              <a:buNone/>
            </a:pPr>
            <a:r>
              <a:rPr lang="en-US" sz="1800" dirty="0">
                <a:solidFill>
                  <a:srgbClr val="00B050"/>
                </a:solidFill>
              </a:rPr>
              <a:t>import</a:t>
            </a:r>
            <a:r>
              <a:rPr lang="en-US" sz="1800" dirty="0">
                <a:solidFill>
                  <a:srgbClr val="000000"/>
                </a:solidFill>
              </a:rPr>
              <a:t> </a:t>
            </a:r>
            <a:r>
              <a:rPr lang="en-US" sz="1800" dirty="0">
                <a:solidFill>
                  <a:srgbClr val="294DCD"/>
                </a:solidFill>
              </a:rPr>
              <a:t>numpy</a:t>
            </a:r>
            <a:r>
              <a:rPr lang="en-US" sz="1800" dirty="0">
                <a:solidFill>
                  <a:srgbClr val="000000"/>
                </a:solidFill>
              </a:rPr>
              <a:t> </a:t>
            </a:r>
            <a:r>
              <a:rPr lang="en-US" sz="1800" dirty="0">
                <a:solidFill>
                  <a:srgbClr val="00B050"/>
                </a:solidFill>
              </a:rPr>
              <a:t>as</a:t>
            </a:r>
            <a:r>
              <a:rPr lang="en-US" sz="1800" dirty="0">
                <a:solidFill>
                  <a:srgbClr val="000000"/>
                </a:solidFill>
              </a:rPr>
              <a:t> </a:t>
            </a:r>
            <a:r>
              <a:rPr lang="en-US" sz="1800" dirty="0">
                <a:solidFill>
                  <a:srgbClr val="294DCD"/>
                </a:solidFill>
              </a:rPr>
              <a:t>np</a:t>
            </a:r>
          </a:p>
          <a:p>
            <a:pPr marL="0" lvl="0" indent="0">
              <a:spcBef>
                <a:spcPts val="0"/>
              </a:spcBef>
              <a:buClr>
                <a:srgbClr val="000000">
                  <a:lumMod val="85000"/>
                  <a:lumOff val="15000"/>
                </a:srgbClr>
              </a:buClr>
              <a:buNone/>
            </a:pPr>
            <a:r>
              <a:rPr lang="en-US" sz="1800" dirty="0">
                <a:solidFill>
                  <a:srgbClr val="00B050"/>
                </a:solidFill>
              </a:rPr>
              <a:t>import</a:t>
            </a:r>
            <a:r>
              <a:rPr lang="en-US" sz="1800" dirty="0">
                <a:solidFill>
                  <a:srgbClr val="000000"/>
                </a:solidFill>
              </a:rPr>
              <a:t> </a:t>
            </a:r>
            <a:r>
              <a:rPr lang="en-US" sz="1800" dirty="0">
                <a:solidFill>
                  <a:srgbClr val="294DCD"/>
                </a:solidFill>
              </a:rPr>
              <a:t>cv2</a:t>
            </a:r>
          </a:p>
          <a:p>
            <a:pPr marL="0" indent="0">
              <a:spcBef>
                <a:spcPts val="0"/>
              </a:spcBef>
              <a:buNone/>
            </a:pPr>
            <a:r>
              <a:rPr lang="en-US" sz="1800" dirty="0">
                <a:solidFill>
                  <a:schemeClr val="accent1"/>
                </a:solidFill>
              </a:rPr>
              <a:t>from</a:t>
            </a:r>
            <a:r>
              <a:rPr lang="en-US" sz="1800" dirty="0"/>
              <a:t> </a:t>
            </a:r>
            <a:r>
              <a:rPr lang="en-US" sz="1800" dirty="0">
                <a:solidFill>
                  <a:schemeClr val="accent4"/>
                </a:solidFill>
              </a:rPr>
              <a:t>matplotlib</a:t>
            </a:r>
            <a:r>
              <a:rPr lang="en-US" sz="1800" dirty="0"/>
              <a:t> </a:t>
            </a:r>
            <a:r>
              <a:rPr lang="en-US" sz="1800" dirty="0">
                <a:solidFill>
                  <a:schemeClr val="accent1"/>
                </a:solidFill>
              </a:rPr>
              <a:t>import</a:t>
            </a:r>
            <a:r>
              <a:rPr lang="en-US" sz="1800" dirty="0"/>
              <a:t> </a:t>
            </a:r>
            <a:r>
              <a:rPr lang="en-US" sz="1800" dirty="0">
                <a:solidFill>
                  <a:schemeClr val="accent4"/>
                </a:solidFill>
              </a:rPr>
              <a:t>pyplot</a:t>
            </a:r>
            <a:r>
              <a:rPr lang="en-US" sz="1800" dirty="0"/>
              <a:t> </a:t>
            </a:r>
            <a:r>
              <a:rPr lang="en-US" sz="1800" dirty="0">
                <a:solidFill>
                  <a:schemeClr val="accent1"/>
                </a:solidFill>
              </a:rPr>
              <a:t>as</a:t>
            </a:r>
            <a:r>
              <a:rPr lang="en-US" sz="1800" dirty="0"/>
              <a:t> </a:t>
            </a:r>
            <a:r>
              <a:rPr lang="en-US" sz="1800" dirty="0">
                <a:solidFill>
                  <a:schemeClr val="accent4"/>
                </a:solidFill>
              </a:rPr>
              <a:t>plt</a:t>
            </a:r>
          </a:p>
          <a:p>
            <a:pPr marL="0" indent="0">
              <a:spcBef>
                <a:spcPts val="0"/>
              </a:spcBef>
              <a:buNone/>
            </a:pPr>
            <a:endParaRPr lang="en-US" sz="1800" dirty="0">
              <a:solidFill>
                <a:schemeClr val="accent4"/>
              </a:solidFill>
            </a:endParaRPr>
          </a:p>
          <a:p>
            <a:pPr marL="0" indent="0">
              <a:spcBef>
                <a:spcPts val="0"/>
              </a:spcBef>
              <a:buNone/>
            </a:pPr>
            <a:r>
              <a:rPr lang="it-IT" sz="1800" dirty="0"/>
              <a:t>img = cv2.imread('</a:t>
            </a:r>
            <a:r>
              <a:rPr lang="it-IT" sz="1800" dirty="0">
                <a:solidFill>
                  <a:schemeClr val="bg2">
                    <a:lumMod val="50000"/>
                  </a:schemeClr>
                </a:solidFill>
              </a:rPr>
              <a:t>home.jpg</a:t>
            </a:r>
            <a:r>
              <a:rPr lang="it-IT" sz="1800" dirty="0"/>
              <a:t>’) </a:t>
            </a:r>
          </a:p>
          <a:p>
            <a:pPr marL="0" indent="0">
              <a:spcBef>
                <a:spcPts val="0"/>
              </a:spcBef>
              <a:buNone/>
            </a:pPr>
            <a:r>
              <a:rPr lang="it-IT" sz="1800" dirty="0"/>
              <a:t>color = ('b’, 'g’, 'r')</a:t>
            </a:r>
          </a:p>
          <a:p>
            <a:pPr marL="0" indent="0">
              <a:spcBef>
                <a:spcPts val="0"/>
              </a:spcBef>
              <a:buNone/>
            </a:pPr>
            <a:r>
              <a:rPr lang="it-IT" sz="1800" dirty="0">
                <a:solidFill>
                  <a:srgbClr val="00B050"/>
                </a:solidFill>
              </a:rPr>
              <a:t>for</a:t>
            </a:r>
            <a:r>
              <a:rPr lang="it-IT" sz="1800" dirty="0"/>
              <a:t> i, col </a:t>
            </a:r>
            <a:r>
              <a:rPr lang="it-IT" sz="1800" dirty="0">
                <a:solidFill>
                  <a:srgbClr val="00B050"/>
                </a:solidFill>
              </a:rPr>
              <a:t>in</a:t>
            </a:r>
            <a:r>
              <a:rPr lang="it-IT" sz="1800" dirty="0"/>
              <a:t> </a:t>
            </a:r>
            <a:r>
              <a:rPr lang="it-IT" sz="1800" dirty="0">
                <a:solidFill>
                  <a:schemeClr val="accent1">
                    <a:lumMod val="50000"/>
                  </a:schemeClr>
                </a:solidFill>
              </a:rPr>
              <a:t>enumerate</a:t>
            </a:r>
            <a:r>
              <a:rPr lang="it-IT" sz="1800" dirty="0"/>
              <a:t>(color):</a:t>
            </a:r>
          </a:p>
          <a:p>
            <a:pPr marL="0" indent="0">
              <a:spcBef>
                <a:spcPts val="0"/>
              </a:spcBef>
              <a:buNone/>
            </a:pPr>
            <a:r>
              <a:rPr lang="it-IT" sz="1800" dirty="0"/>
              <a:t>	hist = cv2.</a:t>
            </a:r>
            <a:r>
              <a:rPr lang="it-IT" sz="1800" b="1" dirty="0">
                <a:solidFill>
                  <a:schemeClr val="accent4"/>
                </a:solidFill>
              </a:rPr>
              <a:t>calcHist</a:t>
            </a:r>
            <a:r>
              <a:rPr lang="it-IT" sz="1800" dirty="0"/>
              <a:t>([</a:t>
            </a:r>
            <a:r>
              <a:rPr lang="it-IT" sz="1800" dirty="0" err="1">
                <a:solidFill>
                  <a:schemeClr val="bg2">
                    <a:lumMod val="50000"/>
                  </a:schemeClr>
                </a:solidFill>
              </a:rPr>
              <a:t>img</a:t>
            </a:r>
            <a:r>
              <a:rPr lang="it-IT" sz="1800" dirty="0"/>
              <a:t>],[i],</a:t>
            </a:r>
            <a:r>
              <a:rPr lang="it-IT" sz="1800" dirty="0">
                <a:solidFill>
                  <a:schemeClr val="accent1">
                    <a:lumMod val="75000"/>
                  </a:schemeClr>
                </a:solidFill>
              </a:rPr>
              <a:t>None</a:t>
            </a:r>
            <a:r>
              <a:rPr lang="it-IT" sz="1800" dirty="0"/>
              <a:t>,[</a:t>
            </a:r>
            <a:r>
              <a:rPr lang="it-IT" sz="1800" dirty="0">
                <a:solidFill>
                  <a:schemeClr val="bg2">
                    <a:lumMod val="50000"/>
                  </a:schemeClr>
                </a:solidFill>
              </a:rPr>
              <a:t>256</a:t>
            </a:r>
            <a:r>
              <a:rPr lang="it-IT" sz="1800" dirty="0"/>
              <a:t>],[</a:t>
            </a:r>
            <a:r>
              <a:rPr lang="it-IT" sz="1800" dirty="0">
                <a:solidFill>
                  <a:schemeClr val="bg2">
                    <a:lumMod val="50000"/>
                  </a:schemeClr>
                </a:solidFill>
              </a:rPr>
              <a:t>0</a:t>
            </a:r>
            <a:r>
              <a:rPr lang="it-IT" sz="1800" dirty="0"/>
              <a:t>, </a:t>
            </a:r>
            <a:r>
              <a:rPr lang="it-IT" sz="1800" dirty="0">
                <a:solidFill>
                  <a:schemeClr val="bg2">
                    <a:lumMod val="50000"/>
                  </a:schemeClr>
                </a:solidFill>
              </a:rPr>
              <a:t>256</a:t>
            </a:r>
            <a:r>
              <a:rPr lang="it-IT" sz="1800" dirty="0"/>
              <a:t>]) </a:t>
            </a:r>
          </a:p>
          <a:p>
            <a:pPr marL="0" indent="0">
              <a:spcBef>
                <a:spcPts val="0"/>
              </a:spcBef>
              <a:buNone/>
            </a:pPr>
            <a:r>
              <a:rPr lang="it-IT" sz="1800" dirty="0"/>
              <a:t>	plt.plot(hist, color = col)</a:t>
            </a:r>
          </a:p>
          <a:p>
            <a:pPr marL="0" indent="0">
              <a:spcBef>
                <a:spcPts val="0"/>
              </a:spcBef>
              <a:buNone/>
            </a:pPr>
            <a:r>
              <a:rPr lang="it-IT" sz="1800" dirty="0"/>
              <a:t>	plt.xlim([0,256])</a:t>
            </a:r>
          </a:p>
          <a:p>
            <a:pPr marL="0" indent="0">
              <a:spcBef>
                <a:spcPts val="0"/>
              </a:spcBef>
              <a:buNone/>
            </a:pPr>
            <a:r>
              <a:rPr lang="it-IT" sz="1800" dirty="0"/>
              <a:t>plt.show()</a:t>
            </a:r>
          </a:p>
          <a:p>
            <a:pPr marL="0" indent="0">
              <a:spcBef>
                <a:spcPts val="0"/>
              </a:spcBef>
              <a:buNone/>
            </a:pPr>
            <a:r>
              <a:rPr lang="it-IT" sz="2000" dirty="0"/>
              <a:t> </a:t>
            </a:r>
          </a:p>
        </p:txBody>
      </p:sp>
      <p:pic>
        <p:nvPicPr>
          <p:cNvPr id="5" name="Picture 2" descr="Risultato immagini per opencv python LOGO">
            <a:extLst>
              <a:ext uri="{FF2B5EF4-FFF2-40B4-BE49-F238E27FC236}">
                <a16:creationId xmlns:a16="http://schemas.microsoft.com/office/drawing/2014/main" id="{9CE4A043-3F29-4546-86FE-5F5134B6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0449" y="709269"/>
            <a:ext cx="3810000" cy="1238250"/>
          </a:xfrm>
          <a:prstGeom prst="rect">
            <a:avLst/>
          </a:prstGeom>
          <a:noFill/>
          <a:extLst>
            <a:ext uri="{909E8E84-426E-40DD-AFC4-6F175D3DCCD1}">
              <a14:hiddenFill xmlns:a14="http://schemas.microsoft.com/office/drawing/2010/main">
                <a:solidFill>
                  <a:srgbClr val="FFFFFF"/>
                </a:solidFill>
              </a14:hiddenFill>
            </a:ext>
          </a:extLst>
        </p:spPr>
      </p:pic>
      <p:sp>
        <p:nvSpPr>
          <p:cNvPr id="9" name="Titolo 1">
            <a:extLst>
              <a:ext uri="{FF2B5EF4-FFF2-40B4-BE49-F238E27FC236}">
                <a16:creationId xmlns:a16="http://schemas.microsoft.com/office/drawing/2014/main" id="{D1DC2509-60C0-F0F2-A383-98F9525C543D}"/>
              </a:ext>
            </a:extLst>
          </p:cNvPr>
          <p:cNvSpPr>
            <a:spLocks noGrp="1"/>
          </p:cNvSpPr>
          <p:nvPr>
            <p:ph type="title"/>
          </p:nvPr>
        </p:nvSpPr>
        <p:spPr>
          <a:xfrm>
            <a:off x="1066800" y="1228093"/>
            <a:ext cx="10058400" cy="1097497"/>
          </a:xfrm>
        </p:spPr>
        <p:txBody>
          <a:bodyPr>
            <a:normAutofit fontScale="90000"/>
          </a:bodyPr>
          <a:lstStyle/>
          <a:p>
            <a:r>
              <a:rPr lang="it-IT" dirty="0"/>
              <a:t>Image </a:t>
            </a:r>
            <a:r>
              <a:rPr lang="it-IT" dirty="0" err="1"/>
              <a:t>Intensity</a:t>
            </a:r>
            <a:r>
              <a:rPr lang="it-IT" dirty="0"/>
              <a:t> </a:t>
            </a:r>
            <a:br>
              <a:rPr lang="it-IT" dirty="0"/>
            </a:br>
            <a:r>
              <a:rPr lang="it-IT" dirty="0">
                <a:solidFill>
                  <a:schemeClr val="bg1">
                    <a:lumMod val="50000"/>
                  </a:schemeClr>
                </a:solidFill>
              </a:rPr>
              <a:t>vs </a:t>
            </a:r>
            <a:br>
              <a:rPr lang="it-IT" dirty="0">
                <a:solidFill>
                  <a:schemeClr val="bg1">
                    <a:lumMod val="50000"/>
                  </a:schemeClr>
                </a:solidFill>
              </a:rPr>
            </a:br>
            <a:r>
              <a:rPr lang="it-IT" dirty="0">
                <a:solidFill>
                  <a:schemeClr val="bg1">
                    <a:lumMod val="50000"/>
                  </a:schemeClr>
                </a:solidFill>
              </a:rPr>
              <a:t>Image </a:t>
            </a:r>
            <a:r>
              <a:rPr lang="it-IT" dirty="0" err="1">
                <a:solidFill>
                  <a:schemeClr val="bg1">
                    <a:lumMod val="50000"/>
                  </a:schemeClr>
                </a:solidFill>
              </a:rPr>
              <a:t>Brightness</a:t>
            </a:r>
            <a:r>
              <a:rPr lang="it-IT" dirty="0">
                <a:solidFill>
                  <a:schemeClr val="bg1">
                    <a:lumMod val="50000"/>
                  </a:schemeClr>
                </a:solidFill>
              </a:rPr>
              <a:t> (2)</a:t>
            </a:r>
            <a:br>
              <a:rPr lang="it-IT" dirty="0">
                <a:solidFill>
                  <a:schemeClr val="bg1">
                    <a:lumMod val="50000"/>
                  </a:schemeClr>
                </a:solidFill>
              </a:rPr>
            </a:br>
            <a:endParaRPr lang="it-IT" dirty="0">
              <a:solidFill>
                <a:schemeClr val="bg1">
                  <a:lumMod val="50000"/>
                </a:schemeClr>
              </a:solidFill>
            </a:endParaRPr>
          </a:p>
        </p:txBody>
      </p:sp>
      <p:sp>
        <p:nvSpPr>
          <p:cNvPr id="10" name="CasellaDiTesto 9">
            <a:extLst>
              <a:ext uri="{FF2B5EF4-FFF2-40B4-BE49-F238E27FC236}">
                <a16:creationId xmlns:a16="http://schemas.microsoft.com/office/drawing/2014/main" id="{F9E97222-06F2-632D-A82A-C06343EB365A}"/>
              </a:ext>
            </a:extLst>
          </p:cNvPr>
          <p:cNvSpPr txBox="1"/>
          <p:nvPr/>
        </p:nvSpPr>
        <p:spPr>
          <a:xfrm>
            <a:off x="8276887" y="3031088"/>
            <a:ext cx="3424410" cy="1754326"/>
          </a:xfrm>
          <a:prstGeom prst="rect">
            <a:avLst/>
          </a:prstGeom>
          <a:noFill/>
        </p:spPr>
        <p:txBody>
          <a:bodyPr wrap="square" rtlCol="0">
            <a:spAutoFit/>
          </a:bodyPr>
          <a:lstStyle/>
          <a:p>
            <a:r>
              <a:rPr lang="it-IT" sz="1800" dirty="0"/>
              <a:t>Si può estendere quanto detto al caso di immagini  </a:t>
            </a:r>
            <a:r>
              <a:rPr lang="it-IT" sz="1800" b="1" dirty="0"/>
              <a:t>RGB</a:t>
            </a:r>
            <a:r>
              <a:rPr lang="it-IT" sz="1800" dirty="0"/>
              <a:t> considerando un istogramma bidimensionale  per ogni canale dell'immagine.</a:t>
            </a:r>
            <a:endParaRPr lang="sv-SE" sz="1800" dirty="0"/>
          </a:p>
          <a:p>
            <a:endParaRPr lang="it-IT" dirty="0"/>
          </a:p>
        </p:txBody>
      </p:sp>
      <p:sp>
        <p:nvSpPr>
          <p:cNvPr id="2" name="Segnaposto numero diapositiva 1">
            <a:extLst>
              <a:ext uri="{FF2B5EF4-FFF2-40B4-BE49-F238E27FC236}">
                <a16:creationId xmlns:a16="http://schemas.microsoft.com/office/drawing/2014/main" id="{F907A403-C625-CA2C-3F18-231F354C0C32}"/>
              </a:ext>
            </a:extLst>
          </p:cNvPr>
          <p:cNvSpPr>
            <a:spLocks noGrp="1"/>
          </p:cNvSpPr>
          <p:nvPr>
            <p:ph type="sldNum" sz="quarter" idx="12"/>
          </p:nvPr>
        </p:nvSpPr>
        <p:spPr/>
        <p:txBody>
          <a:bodyPr/>
          <a:lstStyle/>
          <a:p>
            <a:fld id="{34B7E4EF-A1BD-40F4-AB7B-04F084DD991D}" type="slidenum">
              <a:rPr lang="en-US" smtClean="0"/>
              <a:t>7</a:t>
            </a:fld>
            <a:endParaRPr lang="en-US"/>
          </a:p>
        </p:txBody>
      </p:sp>
    </p:spTree>
    <p:extLst>
      <p:ext uri="{BB962C8B-B14F-4D97-AF65-F5344CB8AC3E}">
        <p14:creationId xmlns:p14="http://schemas.microsoft.com/office/powerpoint/2010/main" val="4271631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isultato immagini per opencv python LOGO">
            <a:extLst>
              <a:ext uri="{FF2B5EF4-FFF2-40B4-BE49-F238E27FC236}">
                <a16:creationId xmlns:a16="http://schemas.microsoft.com/office/drawing/2014/main" id="{9CE4A043-3F29-4546-86FE-5F5134B6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0449" y="709269"/>
            <a:ext cx="3810000" cy="1238250"/>
          </a:xfrm>
          <a:prstGeom prst="rect">
            <a:avLst/>
          </a:prstGeom>
          <a:noFill/>
          <a:extLst>
            <a:ext uri="{909E8E84-426E-40DD-AFC4-6F175D3DCCD1}">
              <a14:hiddenFill xmlns:a14="http://schemas.microsoft.com/office/drawing/2010/main">
                <a:solidFill>
                  <a:srgbClr val="FFFFFF"/>
                </a:solidFill>
              </a14:hiddenFill>
            </a:ext>
          </a:extLst>
        </p:spPr>
      </p:pic>
      <p:sp>
        <p:nvSpPr>
          <p:cNvPr id="8" name="Segnaposto contenuto 7">
            <a:extLst>
              <a:ext uri="{FF2B5EF4-FFF2-40B4-BE49-F238E27FC236}">
                <a16:creationId xmlns:a16="http://schemas.microsoft.com/office/drawing/2014/main" id="{20D3A720-8DBB-52CE-CAE7-464190EA972E}"/>
              </a:ext>
            </a:extLst>
          </p:cNvPr>
          <p:cNvSpPr>
            <a:spLocks noGrp="1"/>
          </p:cNvSpPr>
          <p:nvPr>
            <p:ph idx="1"/>
          </p:nvPr>
        </p:nvSpPr>
        <p:spPr>
          <a:xfrm>
            <a:off x="1066800" y="2466342"/>
            <a:ext cx="4507735" cy="3486401"/>
          </a:xfrm>
        </p:spPr>
        <p:txBody>
          <a:bodyPr>
            <a:normAutofit fontScale="25000" lnSpcReduction="20000"/>
          </a:bodyPr>
          <a:lstStyle/>
          <a:p>
            <a:pPr marL="0" lvl="0" indent="0">
              <a:spcBef>
                <a:spcPts val="0"/>
              </a:spcBef>
              <a:buClr>
                <a:srgbClr val="000000">
                  <a:lumMod val="85000"/>
                  <a:lumOff val="15000"/>
                </a:srgbClr>
              </a:buClr>
              <a:buNone/>
            </a:pPr>
            <a:r>
              <a:rPr lang="en-US" sz="6600" dirty="0">
                <a:solidFill>
                  <a:srgbClr val="00B050"/>
                </a:solidFill>
              </a:rPr>
              <a:t>import</a:t>
            </a:r>
            <a:r>
              <a:rPr lang="en-US" sz="6600" dirty="0">
                <a:solidFill>
                  <a:srgbClr val="000000"/>
                </a:solidFill>
              </a:rPr>
              <a:t> </a:t>
            </a:r>
            <a:r>
              <a:rPr lang="en-US" sz="6600" dirty="0" err="1">
                <a:solidFill>
                  <a:srgbClr val="294DCD"/>
                </a:solidFill>
              </a:rPr>
              <a:t>numpy</a:t>
            </a:r>
            <a:r>
              <a:rPr lang="en-US" sz="6600" dirty="0">
                <a:solidFill>
                  <a:srgbClr val="000000"/>
                </a:solidFill>
              </a:rPr>
              <a:t> </a:t>
            </a:r>
            <a:r>
              <a:rPr lang="en-US" sz="6600" dirty="0">
                <a:solidFill>
                  <a:srgbClr val="00B050"/>
                </a:solidFill>
              </a:rPr>
              <a:t>as</a:t>
            </a:r>
            <a:r>
              <a:rPr lang="en-US" sz="6600" dirty="0">
                <a:solidFill>
                  <a:srgbClr val="000000"/>
                </a:solidFill>
              </a:rPr>
              <a:t> </a:t>
            </a:r>
            <a:r>
              <a:rPr lang="en-US" sz="6600" dirty="0">
                <a:solidFill>
                  <a:srgbClr val="294DCD"/>
                </a:solidFill>
              </a:rPr>
              <a:t>np</a:t>
            </a:r>
          </a:p>
          <a:p>
            <a:pPr marL="0" lvl="0" indent="0">
              <a:spcBef>
                <a:spcPts val="0"/>
              </a:spcBef>
              <a:buClr>
                <a:srgbClr val="000000">
                  <a:lumMod val="85000"/>
                  <a:lumOff val="15000"/>
                </a:srgbClr>
              </a:buClr>
              <a:buNone/>
            </a:pPr>
            <a:r>
              <a:rPr lang="en-US" sz="6600" dirty="0">
                <a:solidFill>
                  <a:srgbClr val="00B050"/>
                </a:solidFill>
              </a:rPr>
              <a:t>import</a:t>
            </a:r>
            <a:r>
              <a:rPr lang="en-US" sz="6600" dirty="0">
                <a:solidFill>
                  <a:srgbClr val="000000"/>
                </a:solidFill>
              </a:rPr>
              <a:t> </a:t>
            </a:r>
            <a:r>
              <a:rPr lang="en-US" sz="6600" dirty="0">
                <a:solidFill>
                  <a:srgbClr val="294DCD"/>
                </a:solidFill>
              </a:rPr>
              <a:t>cv2</a:t>
            </a:r>
          </a:p>
          <a:p>
            <a:pPr marL="0" indent="0">
              <a:spcBef>
                <a:spcPts val="0"/>
              </a:spcBef>
              <a:buNone/>
            </a:pPr>
            <a:r>
              <a:rPr lang="en-US" sz="6600" dirty="0">
                <a:solidFill>
                  <a:schemeClr val="accent1"/>
                </a:solidFill>
              </a:rPr>
              <a:t>from</a:t>
            </a:r>
            <a:r>
              <a:rPr lang="en-US" sz="6600" dirty="0"/>
              <a:t> </a:t>
            </a:r>
            <a:r>
              <a:rPr lang="en-US" sz="6600" dirty="0">
                <a:solidFill>
                  <a:schemeClr val="accent4"/>
                </a:solidFill>
              </a:rPr>
              <a:t>matplotlib</a:t>
            </a:r>
            <a:r>
              <a:rPr lang="en-US" sz="6600" dirty="0"/>
              <a:t> </a:t>
            </a:r>
            <a:r>
              <a:rPr lang="en-US" sz="6600" dirty="0">
                <a:solidFill>
                  <a:schemeClr val="accent1"/>
                </a:solidFill>
              </a:rPr>
              <a:t>import</a:t>
            </a:r>
            <a:r>
              <a:rPr lang="en-US" sz="6600" dirty="0"/>
              <a:t> </a:t>
            </a:r>
            <a:r>
              <a:rPr lang="en-US" sz="6600" dirty="0" err="1">
                <a:solidFill>
                  <a:schemeClr val="accent4"/>
                </a:solidFill>
              </a:rPr>
              <a:t>pyplot</a:t>
            </a:r>
            <a:r>
              <a:rPr lang="en-US" sz="6600" dirty="0"/>
              <a:t> </a:t>
            </a:r>
            <a:r>
              <a:rPr lang="en-US" sz="6600" dirty="0">
                <a:solidFill>
                  <a:schemeClr val="accent1"/>
                </a:solidFill>
              </a:rPr>
              <a:t>as</a:t>
            </a:r>
            <a:r>
              <a:rPr lang="en-US" sz="6600" dirty="0"/>
              <a:t> </a:t>
            </a:r>
            <a:r>
              <a:rPr lang="en-US" sz="6600" dirty="0" err="1">
                <a:solidFill>
                  <a:schemeClr val="accent4"/>
                </a:solidFill>
              </a:rPr>
              <a:t>plt</a:t>
            </a:r>
            <a:r>
              <a:rPr lang="en-US" sz="6600" dirty="0"/>
              <a:t> </a:t>
            </a:r>
          </a:p>
          <a:p>
            <a:pPr marL="0" indent="0">
              <a:buNone/>
            </a:pPr>
            <a:r>
              <a:rPr lang="it-IT" sz="6400" dirty="0"/>
              <a:t># Carica l'immagine originale </a:t>
            </a:r>
          </a:p>
          <a:p>
            <a:pPr marL="0" indent="0">
              <a:buNone/>
            </a:pPr>
            <a:r>
              <a:rPr lang="it-IT" sz="6400" dirty="0" err="1"/>
              <a:t>image_color</a:t>
            </a:r>
            <a:r>
              <a:rPr lang="it-IT" sz="6400" dirty="0"/>
              <a:t> = cv2.imread('</a:t>
            </a:r>
            <a:r>
              <a:rPr lang="it-IT" sz="6400" dirty="0" err="1"/>
              <a:t>image.jpg</a:t>
            </a:r>
            <a:r>
              <a:rPr lang="it-IT" sz="6400" dirty="0"/>
              <a:t>')</a:t>
            </a:r>
            <a:endParaRPr lang="en-US" sz="6400" dirty="0"/>
          </a:p>
          <a:p>
            <a:pPr marL="0" indent="0">
              <a:buNone/>
            </a:pPr>
            <a:r>
              <a:rPr lang="it-IT" sz="6400" dirty="0"/>
              <a:t># Converti l'immagine da BGR a HSV </a:t>
            </a:r>
          </a:p>
          <a:p>
            <a:pPr marL="0" indent="0">
              <a:buNone/>
            </a:pPr>
            <a:r>
              <a:rPr lang="it-IT" sz="6400" dirty="0" err="1"/>
              <a:t>image_hsv</a:t>
            </a:r>
            <a:r>
              <a:rPr lang="it-IT" sz="6400" dirty="0"/>
              <a:t> = cv2.cvtColor(</a:t>
            </a:r>
            <a:r>
              <a:rPr lang="it-IT" sz="6400" dirty="0" err="1"/>
              <a:t>image_color</a:t>
            </a:r>
            <a:r>
              <a:rPr lang="it-IT" sz="6400" dirty="0"/>
              <a:t>, cv2.COLOR_BGR2HSV) </a:t>
            </a:r>
          </a:p>
          <a:p>
            <a:pPr marL="0" indent="0">
              <a:buNone/>
            </a:pPr>
            <a:r>
              <a:rPr lang="it-IT" sz="6400" dirty="0"/>
              <a:t>#Estrai il canale V (Value, che rappresenta la luminosità)</a:t>
            </a:r>
          </a:p>
          <a:p>
            <a:pPr marL="0" indent="0">
              <a:buNone/>
            </a:pPr>
            <a:r>
              <a:rPr lang="it-IT" sz="6400" dirty="0"/>
              <a:t> </a:t>
            </a:r>
            <a:r>
              <a:rPr lang="it-IT" sz="6400" dirty="0" err="1"/>
              <a:t>v_channel</a:t>
            </a:r>
            <a:r>
              <a:rPr lang="it-IT" sz="6400" dirty="0"/>
              <a:t> = </a:t>
            </a:r>
            <a:r>
              <a:rPr lang="it-IT" sz="6400" dirty="0" err="1"/>
              <a:t>image_hsv</a:t>
            </a:r>
            <a:r>
              <a:rPr lang="it-IT" sz="6400" dirty="0"/>
              <a:t>[:, :, 2] </a:t>
            </a:r>
          </a:p>
        </p:txBody>
      </p:sp>
      <p:sp>
        <p:nvSpPr>
          <p:cNvPr id="9" name="Titolo 1">
            <a:extLst>
              <a:ext uri="{FF2B5EF4-FFF2-40B4-BE49-F238E27FC236}">
                <a16:creationId xmlns:a16="http://schemas.microsoft.com/office/drawing/2014/main" id="{9BA19883-2B96-2395-9E99-CBD168FA8DEF}"/>
              </a:ext>
            </a:extLst>
          </p:cNvPr>
          <p:cNvSpPr>
            <a:spLocks noGrp="1"/>
          </p:cNvSpPr>
          <p:nvPr>
            <p:ph type="title"/>
          </p:nvPr>
        </p:nvSpPr>
        <p:spPr>
          <a:xfrm>
            <a:off x="1066800" y="1228093"/>
            <a:ext cx="10058400" cy="1097497"/>
          </a:xfrm>
        </p:spPr>
        <p:txBody>
          <a:bodyPr>
            <a:normAutofit fontScale="90000"/>
          </a:bodyPr>
          <a:lstStyle/>
          <a:p>
            <a:r>
              <a:rPr lang="it-IT" dirty="0">
                <a:solidFill>
                  <a:schemeClr val="bg1">
                    <a:lumMod val="50000"/>
                  </a:schemeClr>
                </a:solidFill>
              </a:rPr>
              <a:t>Image </a:t>
            </a:r>
            <a:r>
              <a:rPr lang="it-IT" dirty="0" err="1">
                <a:solidFill>
                  <a:schemeClr val="bg1">
                    <a:lumMod val="50000"/>
                  </a:schemeClr>
                </a:solidFill>
              </a:rPr>
              <a:t>Intensity</a:t>
            </a:r>
            <a:r>
              <a:rPr lang="it-IT" dirty="0">
                <a:solidFill>
                  <a:schemeClr val="bg1">
                    <a:lumMod val="50000"/>
                  </a:schemeClr>
                </a:solidFill>
              </a:rPr>
              <a:t> </a:t>
            </a:r>
            <a:br>
              <a:rPr lang="it-IT" dirty="0">
                <a:solidFill>
                  <a:schemeClr val="bg1">
                    <a:lumMod val="50000"/>
                  </a:schemeClr>
                </a:solidFill>
              </a:rPr>
            </a:br>
            <a:r>
              <a:rPr lang="it-IT" dirty="0">
                <a:solidFill>
                  <a:schemeClr val="bg1">
                    <a:lumMod val="50000"/>
                  </a:schemeClr>
                </a:solidFill>
              </a:rPr>
              <a:t>vs </a:t>
            </a:r>
            <a:br>
              <a:rPr lang="it-IT" dirty="0">
                <a:solidFill>
                  <a:schemeClr val="bg1">
                    <a:lumMod val="50000"/>
                  </a:schemeClr>
                </a:solidFill>
              </a:rPr>
            </a:br>
            <a:r>
              <a:rPr lang="it-IT" dirty="0">
                <a:solidFill>
                  <a:schemeClr val="tx1"/>
                </a:solidFill>
              </a:rPr>
              <a:t>Image </a:t>
            </a:r>
            <a:r>
              <a:rPr lang="it-IT" dirty="0" err="1">
                <a:solidFill>
                  <a:schemeClr val="tx1"/>
                </a:solidFill>
              </a:rPr>
              <a:t>Brightness</a:t>
            </a:r>
            <a:r>
              <a:rPr lang="it-IT" dirty="0">
                <a:solidFill>
                  <a:schemeClr val="tx1"/>
                </a:solidFill>
              </a:rPr>
              <a:t> (3)</a:t>
            </a:r>
            <a:br>
              <a:rPr lang="it-IT" dirty="0">
                <a:solidFill>
                  <a:schemeClr val="bg1">
                    <a:lumMod val="50000"/>
                  </a:schemeClr>
                </a:solidFill>
              </a:rPr>
            </a:br>
            <a:endParaRPr lang="it-IT" dirty="0">
              <a:solidFill>
                <a:schemeClr val="bg1">
                  <a:lumMod val="50000"/>
                </a:schemeClr>
              </a:solidFill>
            </a:endParaRPr>
          </a:p>
        </p:txBody>
      </p:sp>
      <p:sp>
        <p:nvSpPr>
          <p:cNvPr id="10" name="Segnaposto contenuto 7">
            <a:extLst>
              <a:ext uri="{FF2B5EF4-FFF2-40B4-BE49-F238E27FC236}">
                <a16:creationId xmlns:a16="http://schemas.microsoft.com/office/drawing/2014/main" id="{9064D288-69B8-C77E-C904-5BDEFDBACE19}"/>
              </a:ext>
            </a:extLst>
          </p:cNvPr>
          <p:cNvSpPr txBox="1">
            <a:spLocks/>
          </p:cNvSpPr>
          <p:nvPr/>
        </p:nvSpPr>
        <p:spPr>
          <a:xfrm>
            <a:off x="6617467" y="2466341"/>
            <a:ext cx="5017731" cy="3486401"/>
          </a:xfrm>
          <a:prstGeom prst="rect">
            <a:avLst/>
          </a:prstGeom>
        </p:spPr>
        <p:txBody>
          <a:bodyPr vert="horz" lIns="91440" tIns="45720" rIns="91440" bIns="45720" rtlCol="0">
            <a:noAutofit/>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it-IT" sz="1600" dirty="0"/>
              <a:t>#Visualizza il canale V</a:t>
            </a:r>
          </a:p>
          <a:p>
            <a:pPr marL="0" indent="0">
              <a:buNone/>
            </a:pPr>
            <a:r>
              <a:rPr lang="it-IT" sz="1600" dirty="0"/>
              <a:t> </a:t>
            </a:r>
            <a:r>
              <a:rPr lang="it-IT" sz="1600" dirty="0" err="1"/>
              <a:t>plt.imshow</a:t>
            </a:r>
            <a:r>
              <a:rPr lang="it-IT" sz="1600" dirty="0"/>
              <a:t>(</a:t>
            </a:r>
            <a:r>
              <a:rPr lang="it-IT" sz="1600" dirty="0" err="1"/>
              <a:t>v_channel</a:t>
            </a:r>
            <a:r>
              <a:rPr lang="it-IT" sz="1600" dirty="0"/>
              <a:t>, </a:t>
            </a:r>
            <a:r>
              <a:rPr lang="it-IT" sz="1600" dirty="0" err="1"/>
              <a:t>cmap</a:t>
            </a:r>
            <a:r>
              <a:rPr lang="it-IT" sz="1600" dirty="0"/>
              <a:t>='gray’) </a:t>
            </a:r>
          </a:p>
          <a:p>
            <a:pPr marL="0" indent="0">
              <a:buNone/>
            </a:pPr>
            <a:r>
              <a:rPr lang="it-IT" sz="1600" dirty="0" err="1"/>
              <a:t>plt.title</a:t>
            </a:r>
            <a:r>
              <a:rPr lang="it-IT" sz="1600" dirty="0"/>
              <a:t>('Canale di Luminosità (Value)’) </a:t>
            </a:r>
          </a:p>
          <a:p>
            <a:pPr marL="0" indent="0">
              <a:buNone/>
            </a:pPr>
            <a:r>
              <a:rPr lang="it-IT" sz="1600" dirty="0" err="1"/>
              <a:t>plt.show</a:t>
            </a:r>
            <a:r>
              <a:rPr lang="it-IT" sz="1600" dirty="0"/>
              <a:t>()</a:t>
            </a:r>
          </a:p>
          <a:p>
            <a:pPr marL="0" indent="0">
              <a:buNone/>
            </a:pPr>
            <a:r>
              <a:rPr lang="it-IT" sz="1600" dirty="0"/>
              <a:t># Calcola e visualizza l'istogramma della luminosità</a:t>
            </a:r>
          </a:p>
          <a:p>
            <a:pPr marL="0" indent="0">
              <a:buNone/>
            </a:pPr>
            <a:r>
              <a:rPr lang="it-IT" sz="1600" dirty="0"/>
              <a:t> </a:t>
            </a:r>
            <a:r>
              <a:rPr lang="it-IT" sz="1600" dirty="0" err="1"/>
              <a:t>histogram_v</a:t>
            </a:r>
            <a:r>
              <a:rPr lang="it-IT" sz="1600" dirty="0"/>
              <a:t> = cv2.calcHist([</a:t>
            </a:r>
            <a:r>
              <a:rPr lang="it-IT" sz="1600" dirty="0" err="1"/>
              <a:t>v_channel</a:t>
            </a:r>
            <a:r>
              <a:rPr lang="it-IT" sz="1600" dirty="0"/>
              <a:t>], [0], None, [256], [0, 256]) </a:t>
            </a:r>
          </a:p>
          <a:p>
            <a:pPr marL="0" indent="0">
              <a:buNone/>
            </a:pPr>
            <a:r>
              <a:rPr lang="it-IT" sz="1600" dirty="0" err="1"/>
              <a:t>plt.plot</a:t>
            </a:r>
            <a:r>
              <a:rPr lang="it-IT" sz="1600" dirty="0"/>
              <a:t>(</a:t>
            </a:r>
            <a:r>
              <a:rPr lang="it-IT" sz="1600" dirty="0" err="1"/>
              <a:t>histogram_v</a:t>
            </a:r>
            <a:r>
              <a:rPr lang="it-IT" sz="1600" dirty="0"/>
              <a:t>) </a:t>
            </a:r>
          </a:p>
          <a:p>
            <a:pPr marL="0" indent="0">
              <a:buNone/>
            </a:pPr>
            <a:r>
              <a:rPr lang="it-IT" sz="1600" dirty="0" err="1"/>
              <a:t>plt.show</a:t>
            </a:r>
            <a:r>
              <a:rPr lang="it-IT" sz="1600" dirty="0"/>
              <a:t>()</a:t>
            </a:r>
          </a:p>
        </p:txBody>
      </p:sp>
      <p:sp>
        <p:nvSpPr>
          <p:cNvPr id="2" name="Segnaposto numero diapositiva 1">
            <a:extLst>
              <a:ext uri="{FF2B5EF4-FFF2-40B4-BE49-F238E27FC236}">
                <a16:creationId xmlns:a16="http://schemas.microsoft.com/office/drawing/2014/main" id="{4B4AD5A9-D053-20A5-63EB-0BD947C04ADC}"/>
              </a:ext>
            </a:extLst>
          </p:cNvPr>
          <p:cNvSpPr>
            <a:spLocks noGrp="1"/>
          </p:cNvSpPr>
          <p:nvPr>
            <p:ph type="sldNum" sz="quarter" idx="12"/>
          </p:nvPr>
        </p:nvSpPr>
        <p:spPr/>
        <p:txBody>
          <a:bodyPr/>
          <a:lstStyle/>
          <a:p>
            <a:fld id="{34B7E4EF-A1BD-40F4-AB7B-04F084DD991D}" type="slidenum">
              <a:rPr lang="en-US" smtClean="0"/>
              <a:t>8</a:t>
            </a:fld>
            <a:endParaRPr lang="en-US"/>
          </a:p>
        </p:txBody>
      </p:sp>
    </p:spTree>
    <p:extLst>
      <p:ext uri="{BB962C8B-B14F-4D97-AF65-F5344CB8AC3E}">
        <p14:creationId xmlns:p14="http://schemas.microsoft.com/office/powerpoint/2010/main" val="3860849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Risultato immagini per opencv python LOGO">
            <a:extLst>
              <a:ext uri="{FF2B5EF4-FFF2-40B4-BE49-F238E27FC236}">
                <a16:creationId xmlns:a16="http://schemas.microsoft.com/office/drawing/2014/main" id="{9CE4A043-3F29-4546-86FE-5F5134B6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0449" y="709269"/>
            <a:ext cx="3810000" cy="1238250"/>
          </a:xfrm>
          <a:prstGeom prst="rect">
            <a:avLst/>
          </a:prstGeom>
          <a:noFill/>
          <a:extLst>
            <a:ext uri="{909E8E84-426E-40DD-AFC4-6F175D3DCCD1}">
              <a14:hiddenFill xmlns:a14="http://schemas.microsoft.com/office/drawing/2010/main">
                <a:solidFill>
                  <a:srgbClr val="FFFFFF"/>
                </a:solidFill>
              </a14:hiddenFill>
            </a:ext>
          </a:extLst>
        </p:spPr>
      </p:pic>
      <p:sp>
        <p:nvSpPr>
          <p:cNvPr id="3" name="Titolo 2">
            <a:extLst>
              <a:ext uri="{FF2B5EF4-FFF2-40B4-BE49-F238E27FC236}">
                <a16:creationId xmlns:a16="http://schemas.microsoft.com/office/drawing/2014/main" id="{BFA5B99E-3B86-41BC-399E-D42959CAD2A2}"/>
              </a:ext>
            </a:extLst>
          </p:cNvPr>
          <p:cNvSpPr>
            <a:spLocks noGrp="1"/>
          </p:cNvSpPr>
          <p:nvPr>
            <p:ph type="title"/>
          </p:nvPr>
        </p:nvSpPr>
        <p:spPr/>
        <p:txBody>
          <a:bodyPr/>
          <a:lstStyle/>
          <a:p>
            <a:r>
              <a:rPr lang="it-IT" dirty="0"/>
              <a:t>Image </a:t>
            </a:r>
            <a:r>
              <a:rPr lang="it-IT" dirty="0" err="1"/>
              <a:t>contrast</a:t>
            </a:r>
            <a:r>
              <a:rPr lang="it-IT" dirty="0"/>
              <a:t> (1)</a:t>
            </a:r>
          </a:p>
        </p:txBody>
      </p:sp>
      <p:sp>
        <p:nvSpPr>
          <p:cNvPr id="6" name="Segnaposto contenuto 5">
            <a:extLst>
              <a:ext uri="{FF2B5EF4-FFF2-40B4-BE49-F238E27FC236}">
                <a16:creationId xmlns:a16="http://schemas.microsoft.com/office/drawing/2014/main" id="{9329D01D-0EBB-FE8E-19B5-D74C9376B322}"/>
              </a:ext>
            </a:extLst>
          </p:cNvPr>
          <p:cNvSpPr>
            <a:spLocks noGrp="1"/>
          </p:cNvSpPr>
          <p:nvPr>
            <p:ph idx="1"/>
          </p:nvPr>
        </p:nvSpPr>
        <p:spPr>
          <a:xfrm>
            <a:off x="1066799" y="2103120"/>
            <a:ext cx="3395032" cy="3559550"/>
          </a:xfrm>
        </p:spPr>
        <p:txBody>
          <a:bodyPr>
            <a:normAutofit fontScale="85000" lnSpcReduction="10000"/>
          </a:bodyPr>
          <a:lstStyle/>
          <a:p>
            <a:pPr marL="0" indent="0">
              <a:buNone/>
            </a:pPr>
            <a:r>
              <a:rPr lang="it-IT" sz="2400" b="1" dirty="0">
                <a:latin typeface="Georgia Pro" panose="02040502050405020303" pitchFamily="18" charset="0"/>
              </a:rPr>
              <a:t>Contrasto         </a:t>
            </a:r>
            <a:r>
              <a:rPr lang="it-IT" sz="1400" dirty="0">
                <a:latin typeface="Georgia Pro" panose="02040502050405020303" pitchFamily="18" charset="0"/>
              </a:rPr>
              <a:t>            </a:t>
            </a:r>
            <a:r>
              <a:rPr lang="it-IT" sz="2000" dirty="0">
                <a:latin typeface="Georgia Pro" panose="02040502050405020303" pitchFamily="18" charset="0"/>
              </a:rPr>
              <a:t>differenza di intensità tra i punti più chiari e più scuri di un'immagine. Un alto contrasto significa che ci sono grandi differenze di intensità, rendendo gli oggetti più distinti e i dettagli più evidenti, mentre un basso contrasto significa che le differenze di intensità sono minori, rendendo l'immagine più piatta o sfocata.</a:t>
            </a:r>
          </a:p>
        </p:txBody>
      </p:sp>
      <p:sp>
        <p:nvSpPr>
          <p:cNvPr id="7" name="Segnaposto contenuto 7">
            <a:extLst>
              <a:ext uri="{FF2B5EF4-FFF2-40B4-BE49-F238E27FC236}">
                <a16:creationId xmlns:a16="http://schemas.microsoft.com/office/drawing/2014/main" id="{2673E308-A8C1-E6BD-D674-10060C9F1B61}"/>
              </a:ext>
            </a:extLst>
          </p:cNvPr>
          <p:cNvSpPr txBox="1">
            <a:spLocks/>
          </p:cNvSpPr>
          <p:nvPr/>
        </p:nvSpPr>
        <p:spPr>
          <a:xfrm>
            <a:off x="6741870" y="2317949"/>
            <a:ext cx="5058579" cy="3129892"/>
          </a:xfrm>
          <a:prstGeom prst="rect">
            <a:avLst/>
          </a:prstGeom>
        </p:spPr>
        <p:txBody>
          <a:bodyPr vert="horz" lIns="91440" tIns="45720" rIns="91440" bIns="45720" rtlCol="0">
            <a:normAutofit fontScale="25000" lnSpcReduction="20000"/>
          </a:bodyPr>
          <a:lst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spcBef>
                <a:spcPts val="0"/>
              </a:spcBef>
              <a:buClr>
                <a:srgbClr val="000000">
                  <a:lumMod val="85000"/>
                  <a:lumOff val="15000"/>
                </a:srgbClr>
              </a:buClr>
              <a:buFont typeface="Garamond" pitchFamily="18" charset="0"/>
              <a:buNone/>
            </a:pPr>
            <a:r>
              <a:rPr lang="en-US" sz="6600" dirty="0">
                <a:solidFill>
                  <a:srgbClr val="00B050"/>
                </a:solidFill>
              </a:rPr>
              <a:t>import</a:t>
            </a:r>
            <a:r>
              <a:rPr lang="en-US" sz="6600" dirty="0">
                <a:solidFill>
                  <a:srgbClr val="000000"/>
                </a:solidFill>
              </a:rPr>
              <a:t> </a:t>
            </a:r>
            <a:r>
              <a:rPr lang="en-US" sz="6600" dirty="0" err="1">
                <a:solidFill>
                  <a:srgbClr val="294DCD"/>
                </a:solidFill>
              </a:rPr>
              <a:t>numpy</a:t>
            </a:r>
            <a:r>
              <a:rPr lang="en-US" sz="6600" dirty="0">
                <a:solidFill>
                  <a:srgbClr val="000000"/>
                </a:solidFill>
              </a:rPr>
              <a:t> </a:t>
            </a:r>
            <a:r>
              <a:rPr lang="en-US" sz="6600" dirty="0">
                <a:solidFill>
                  <a:srgbClr val="00B050"/>
                </a:solidFill>
              </a:rPr>
              <a:t>as</a:t>
            </a:r>
            <a:r>
              <a:rPr lang="en-US" sz="6600" dirty="0">
                <a:solidFill>
                  <a:srgbClr val="000000"/>
                </a:solidFill>
              </a:rPr>
              <a:t> </a:t>
            </a:r>
            <a:r>
              <a:rPr lang="en-US" sz="6600" dirty="0">
                <a:solidFill>
                  <a:srgbClr val="294DCD"/>
                </a:solidFill>
              </a:rPr>
              <a:t>np</a:t>
            </a:r>
          </a:p>
          <a:p>
            <a:pPr marL="0" indent="0">
              <a:spcBef>
                <a:spcPts val="0"/>
              </a:spcBef>
              <a:buClr>
                <a:srgbClr val="000000">
                  <a:lumMod val="85000"/>
                  <a:lumOff val="15000"/>
                </a:srgbClr>
              </a:buClr>
              <a:buFont typeface="Garamond" pitchFamily="18" charset="0"/>
              <a:buNone/>
            </a:pPr>
            <a:r>
              <a:rPr lang="en-US" sz="6600" dirty="0">
                <a:solidFill>
                  <a:srgbClr val="00B050"/>
                </a:solidFill>
              </a:rPr>
              <a:t>import</a:t>
            </a:r>
            <a:r>
              <a:rPr lang="en-US" sz="6600" dirty="0">
                <a:solidFill>
                  <a:srgbClr val="000000"/>
                </a:solidFill>
              </a:rPr>
              <a:t> </a:t>
            </a:r>
            <a:r>
              <a:rPr lang="en-US" sz="6600" dirty="0">
                <a:solidFill>
                  <a:srgbClr val="294DCD"/>
                </a:solidFill>
              </a:rPr>
              <a:t>cv2</a:t>
            </a:r>
          </a:p>
          <a:p>
            <a:pPr marL="0" indent="0">
              <a:spcBef>
                <a:spcPts val="0"/>
              </a:spcBef>
              <a:buFont typeface="Garamond" pitchFamily="18" charset="0"/>
              <a:buNone/>
            </a:pPr>
            <a:r>
              <a:rPr lang="en-US" sz="6600" dirty="0">
                <a:solidFill>
                  <a:schemeClr val="accent1"/>
                </a:solidFill>
              </a:rPr>
              <a:t>from</a:t>
            </a:r>
            <a:r>
              <a:rPr lang="en-US" sz="6600" dirty="0"/>
              <a:t> </a:t>
            </a:r>
            <a:r>
              <a:rPr lang="en-US" sz="6600" dirty="0">
                <a:solidFill>
                  <a:schemeClr val="accent4"/>
                </a:solidFill>
              </a:rPr>
              <a:t>matplotlib</a:t>
            </a:r>
            <a:r>
              <a:rPr lang="en-US" sz="6600" dirty="0"/>
              <a:t> </a:t>
            </a:r>
            <a:r>
              <a:rPr lang="en-US" sz="6600" dirty="0">
                <a:solidFill>
                  <a:schemeClr val="accent1"/>
                </a:solidFill>
              </a:rPr>
              <a:t>import</a:t>
            </a:r>
            <a:r>
              <a:rPr lang="en-US" sz="6600" dirty="0"/>
              <a:t> </a:t>
            </a:r>
            <a:r>
              <a:rPr lang="en-US" sz="6600" dirty="0" err="1">
                <a:solidFill>
                  <a:schemeClr val="accent4"/>
                </a:solidFill>
              </a:rPr>
              <a:t>pyplot</a:t>
            </a:r>
            <a:r>
              <a:rPr lang="en-US" sz="6600" dirty="0"/>
              <a:t> </a:t>
            </a:r>
            <a:r>
              <a:rPr lang="en-US" sz="6600" dirty="0">
                <a:solidFill>
                  <a:schemeClr val="accent1"/>
                </a:solidFill>
              </a:rPr>
              <a:t>as</a:t>
            </a:r>
            <a:r>
              <a:rPr lang="en-US" sz="6600" dirty="0"/>
              <a:t> </a:t>
            </a:r>
            <a:r>
              <a:rPr lang="en-US" sz="6600" dirty="0" err="1">
                <a:solidFill>
                  <a:schemeClr val="accent4"/>
                </a:solidFill>
              </a:rPr>
              <a:t>plt</a:t>
            </a:r>
            <a:r>
              <a:rPr lang="en-US" sz="6600" dirty="0"/>
              <a:t> </a:t>
            </a:r>
            <a:endParaRPr lang="en-US" sz="6600" dirty="0">
              <a:solidFill>
                <a:schemeClr val="accent4"/>
              </a:solidFill>
            </a:endParaRPr>
          </a:p>
          <a:p>
            <a:pPr marL="0" indent="0">
              <a:buFont typeface="Garamond" pitchFamily="18" charset="0"/>
              <a:buNone/>
            </a:pPr>
            <a:r>
              <a:rPr lang="it-IT" sz="6400" dirty="0"/>
              <a:t>#Carica l'immagine in scala di grigi</a:t>
            </a:r>
          </a:p>
          <a:p>
            <a:pPr marL="0" indent="0">
              <a:buFont typeface="Garamond" pitchFamily="18" charset="0"/>
              <a:buNone/>
            </a:pPr>
            <a:r>
              <a:rPr lang="it-IT" sz="6400" dirty="0"/>
              <a:t>image = cv2.imread('</a:t>
            </a:r>
            <a:r>
              <a:rPr lang="it-IT" sz="6400" dirty="0" err="1"/>
              <a:t>image.jpg</a:t>
            </a:r>
            <a:r>
              <a:rPr lang="it-IT" sz="6400" dirty="0"/>
              <a:t>', cv2.IMREAD_GRAYSCALE)</a:t>
            </a:r>
          </a:p>
          <a:p>
            <a:pPr marL="0" indent="0">
              <a:buFont typeface="Garamond" pitchFamily="18" charset="0"/>
              <a:buNone/>
            </a:pPr>
            <a:r>
              <a:rPr lang="it-IT" sz="6400" dirty="0"/>
              <a:t>alpha = 1.5 # Fattore di controllo del contrasto </a:t>
            </a:r>
          </a:p>
          <a:p>
            <a:pPr marL="0" indent="0">
              <a:buFont typeface="Garamond" pitchFamily="18" charset="0"/>
              <a:buNone/>
            </a:pPr>
            <a:r>
              <a:rPr lang="it-IT" sz="6400" dirty="0"/>
              <a:t>beta = 0 # Fattore che si aggiunge ai valori di intensità </a:t>
            </a:r>
          </a:p>
          <a:p>
            <a:pPr marL="0" indent="0">
              <a:buFont typeface="Garamond" pitchFamily="18" charset="0"/>
              <a:buNone/>
            </a:pPr>
            <a:r>
              <a:rPr lang="it-IT" sz="6400" dirty="0" err="1"/>
              <a:t>enhanced_image</a:t>
            </a:r>
            <a:r>
              <a:rPr lang="it-IT" sz="6400" dirty="0"/>
              <a:t> = cv2.convertScaleAbs(image, alpha=alpha, beta=beta) </a:t>
            </a:r>
          </a:p>
        </p:txBody>
      </p:sp>
      <p:sp>
        <p:nvSpPr>
          <p:cNvPr id="2" name="Segnaposto numero diapositiva 1">
            <a:extLst>
              <a:ext uri="{FF2B5EF4-FFF2-40B4-BE49-F238E27FC236}">
                <a16:creationId xmlns:a16="http://schemas.microsoft.com/office/drawing/2014/main" id="{FBCE7E89-80B9-0AC1-6EA3-5246931AFCAA}"/>
              </a:ext>
            </a:extLst>
          </p:cNvPr>
          <p:cNvSpPr>
            <a:spLocks noGrp="1"/>
          </p:cNvSpPr>
          <p:nvPr>
            <p:ph type="sldNum" sz="quarter" idx="12"/>
          </p:nvPr>
        </p:nvSpPr>
        <p:spPr/>
        <p:txBody>
          <a:bodyPr/>
          <a:lstStyle/>
          <a:p>
            <a:fld id="{34B7E4EF-A1BD-40F4-AB7B-04F084DD991D}" type="slidenum">
              <a:rPr lang="en-US" smtClean="0"/>
              <a:t>9</a:t>
            </a:fld>
            <a:endParaRPr lang="en-US"/>
          </a:p>
        </p:txBody>
      </p:sp>
    </p:spTree>
    <p:extLst>
      <p:ext uri="{BB962C8B-B14F-4D97-AF65-F5344CB8AC3E}">
        <p14:creationId xmlns:p14="http://schemas.microsoft.com/office/powerpoint/2010/main" val="32233958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RightStep">
      <a:dk1>
        <a:srgbClr val="000000"/>
      </a:dk1>
      <a:lt1>
        <a:srgbClr val="FFFFFF"/>
      </a:lt1>
      <a:dk2>
        <a:srgbClr val="242B41"/>
      </a:dk2>
      <a:lt2>
        <a:srgbClr val="E8E2E5"/>
      </a:lt2>
      <a:accent1>
        <a:srgbClr val="2AB674"/>
      </a:accent1>
      <a:accent2>
        <a:srgbClr val="1DB4AC"/>
      </a:accent2>
      <a:accent3>
        <a:srgbClr val="339FDD"/>
      </a:accent3>
      <a:accent4>
        <a:srgbClr val="294DCD"/>
      </a:accent4>
      <a:accent5>
        <a:srgbClr val="5836DE"/>
      </a:accent5>
      <a:accent6>
        <a:srgbClr val="8A21CB"/>
      </a:accent6>
      <a:hlink>
        <a:srgbClr val="C14781"/>
      </a:hlink>
      <a:folHlink>
        <a:srgbClr val="7F7F7F"/>
      </a:folHlink>
    </a:clrScheme>
    <a:fontScheme name="Savon">
      <a:majorFont>
        <a:latin typeface="Georgia Pro Cond Blac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4412</TotalTime>
  <Words>4758</Words>
  <Application>Microsoft Macintosh PowerPoint</Application>
  <PresentationFormat>Widescreen</PresentationFormat>
  <Paragraphs>491</Paragraphs>
  <Slides>52</Slides>
  <Notes>40</Notes>
  <HiddenSlides>0</HiddenSlides>
  <MMClips>0</MMClips>
  <ScaleCrop>false</ScaleCrop>
  <HeadingPairs>
    <vt:vector size="6" baseType="variant">
      <vt:variant>
        <vt:lpstr>Caratteri utilizzati</vt:lpstr>
      </vt:variant>
      <vt:variant>
        <vt:i4>11</vt:i4>
      </vt:variant>
      <vt:variant>
        <vt:lpstr>Tema</vt:lpstr>
      </vt:variant>
      <vt:variant>
        <vt:i4>1</vt:i4>
      </vt:variant>
      <vt:variant>
        <vt:lpstr>Titoli diapositive</vt:lpstr>
      </vt:variant>
      <vt:variant>
        <vt:i4>52</vt:i4>
      </vt:variant>
    </vt:vector>
  </HeadingPairs>
  <TitlesOfParts>
    <vt:vector size="64" baseType="lpstr">
      <vt:lpstr>-apple-system</vt:lpstr>
      <vt:lpstr>Arial</vt:lpstr>
      <vt:lpstr>Calibri</vt:lpstr>
      <vt:lpstr>Cambria Math</vt:lpstr>
      <vt:lpstr>Garamond</vt:lpstr>
      <vt:lpstr>Georgia</vt:lpstr>
      <vt:lpstr>Georgia Pro</vt:lpstr>
      <vt:lpstr>Georgia Pro Cond Black</vt:lpstr>
      <vt:lpstr>Helvetica</vt:lpstr>
      <vt:lpstr>Source Sans 3</vt:lpstr>
      <vt:lpstr>Times</vt:lpstr>
      <vt:lpstr>SavonVTI</vt:lpstr>
      <vt:lpstr>Image Processing in OpenCV: Image Enhancement  </vt:lpstr>
      <vt:lpstr>Perché dovremmo saperlo fare… </vt:lpstr>
      <vt:lpstr>Perché dovremmo saperlo fare… </vt:lpstr>
      <vt:lpstr>Image Intensity  vs  Image Brightness (1) </vt:lpstr>
      <vt:lpstr>Create Histogram in  OpenCV (1)</vt:lpstr>
      <vt:lpstr>Image Intensity  vs  Image Brightness (2) </vt:lpstr>
      <vt:lpstr>Image Intensity  vs  Image Brightness (2) </vt:lpstr>
      <vt:lpstr>Image Intensity  vs  Image Brightness (3) </vt:lpstr>
      <vt:lpstr>Image contrast (1)</vt:lpstr>
      <vt:lpstr>Image contrast (1)</vt:lpstr>
      <vt:lpstr>Image contrast (2)</vt:lpstr>
      <vt:lpstr>Image contrast (3)</vt:lpstr>
      <vt:lpstr>Image Processing in OpenCV: Image Filtering</vt:lpstr>
      <vt:lpstr>Image Filtering (1)</vt:lpstr>
      <vt:lpstr>Image Filtering (2)</vt:lpstr>
      <vt:lpstr>Filtri Puntuali</vt:lpstr>
      <vt:lpstr>Filtri Locali</vt:lpstr>
      <vt:lpstr>Filtri Locali</vt:lpstr>
      <vt:lpstr>Filtri Locali</vt:lpstr>
      <vt:lpstr>Filtri Locali</vt:lpstr>
      <vt:lpstr>Mean Filters (1)</vt:lpstr>
      <vt:lpstr>Python</vt:lpstr>
      <vt:lpstr>Attenzione!</vt:lpstr>
      <vt:lpstr>Gaussian Filter (1)</vt:lpstr>
      <vt:lpstr>Python</vt:lpstr>
      <vt:lpstr>Filtro Media  vs Filtro Gaussiano</vt:lpstr>
      <vt:lpstr>Filtri Locali</vt:lpstr>
      <vt:lpstr>Median Filter (1)</vt:lpstr>
      <vt:lpstr>Python</vt:lpstr>
      <vt:lpstr>Python</vt:lpstr>
      <vt:lpstr>Filtro Mediano  vs Filtro Medio e Gaussiano</vt:lpstr>
      <vt:lpstr>Conservative Filter (1)</vt:lpstr>
      <vt:lpstr>Edge Detection (1)</vt:lpstr>
      <vt:lpstr>Edge Detection (2)</vt:lpstr>
      <vt:lpstr>Edge Detection (3)</vt:lpstr>
      <vt:lpstr>Edge Detection (4)</vt:lpstr>
      <vt:lpstr>Edge Detection (5)</vt:lpstr>
      <vt:lpstr>Edge Detection (6)</vt:lpstr>
      <vt:lpstr>Edge Detection (7)</vt:lpstr>
      <vt:lpstr>Gradiente</vt:lpstr>
      <vt:lpstr>Gradiente</vt:lpstr>
      <vt:lpstr>Gradiente</vt:lpstr>
      <vt:lpstr>Prewitt edge detector </vt:lpstr>
      <vt:lpstr>Python</vt:lpstr>
      <vt:lpstr>Sobel edge detector </vt:lpstr>
      <vt:lpstr>Python</vt:lpstr>
      <vt:lpstr>Prewitt  vs Sobel</vt:lpstr>
      <vt:lpstr>Canny (1)</vt:lpstr>
      <vt:lpstr>Canny Edge Detection (2)</vt:lpstr>
      <vt:lpstr>Canny Edge Detection &amp;  OpenCV</vt:lpstr>
      <vt:lpstr>Canny Edge Detection (3)</vt:lpstr>
      <vt:lpstr>Image Processing -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Getting Started with Images</dc:title>
  <dc:creator>CHIARA PERO</dc:creator>
  <cp:lastModifiedBy>Lucia CASCONE</cp:lastModifiedBy>
  <cp:revision>83</cp:revision>
  <dcterms:created xsi:type="dcterms:W3CDTF">2020-03-06T11:04:17Z</dcterms:created>
  <dcterms:modified xsi:type="dcterms:W3CDTF">2025-03-22T17:03:13Z</dcterms:modified>
</cp:coreProperties>
</file>