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notesMasterIdLst>
    <p:notesMasterId r:id="rId66"/>
  </p:notesMasterIdLst>
  <p:sldIdLst>
    <p:sldId id="256" r:id="rId2"/>
    <p:sldId id="655" r:id="rId3"/>
    <p:sldId id="656" r:id="rId4"/>
    <p:sldId id="657" r:id="rId5"/>
    <p:sldId id="658" r:id="rId6"/>
    <p:sldId id="659" r:id="rId7"/>
    <p:sldId id="601" r:id="rId8"/>
    <p:sldId id="662" r:id="rId9"/>
    <p:sldId id="660" r:id="rId10"/>
    <p:sldId id="706" r:id="rId11"/>
    <p:sldId id="663" r:id="rId12"/>
    <p:sldId id="665" r:id="rId13"/>
    <p:sldId id="599" r:id="rId14"/>
    <p:sldId id="600" r:id="rId15"/>
    <p:sldId id="606" r:id="rId16"/>
    <p:sldId id="607" r:id="rId17"/>
    <p:sldId id="666" r:id="rId18"/>
    <p:sldId id="667" r:id="rId19"/>
    <p:sldId id="668" r:id="rId20"/>
    <p:sldId id="669" r:id="rId21"/>
    <p:sldId id="670" r:id="rId22"/>
    <p:sldId id="671" r:id="rId23"/>
    <p:sldId id="672" r:id="rId24"/>
    <p:sldId id="673" r:id="rId25"/>
    <p:sldId id="674" r:id="rId26"/>
    <p:sldId id="675" r:id="rId27"/>
    <p:sldId id="676" r:id="rId28"/>
    <p:sldId id="677" r:id="rId29"/>
    <p:sldId id="678" r:id="rId30"/>
    <p:sldId id="679" r:id="rId31"/>
    <p:sldId id="680" r:id="rId32"/>
    <p:sldId id="681" r:id="rId33"/>
    <p:sldId id="682" r:id="rId34"/>
    <p:sldId id="683" r:id="rId35"/>
    <p:sldId id="684" r:id="rId36"/>
    <p:sldId id="685" r:id="rId37"/>
    <p:sldId id="686" r:id="rId38"/>
    <p:sldId id="610" r:id="rId39"/>
    <p:sldId id="609" r:id="rId40"/>
    <p:sldId id="571" r:id="rId41"/>
    <p:sldId id="613" r:id="rId42"/>
    <p:sldId id="687" r:id="rId43"/>
    <p:sldId id="688" r:id="rId44"/>
    <p:sldId id="689" r:id="rId45"/>
    <p:sldId id="690" r:id="rId46"/>
    <p:sldId id="691" r:id="rId47"/>
    <p:sldId id="692" r:id="rId48"/>
    <p:sldId id="693" r:id="rId49"/>
    <p:sldId id="694" r:id="rId50"/>
    <p:sldId id="696" r:id="rId51"/>
    <p:sldId id="697" r:id="rId52"/>
    <p:sldId id="698" r:id="rId53"/>
    <p:sldId id="699" r:id="rId54"/>
    <p:sldId id="700" r:id="rId55"/>
    <p:sldId id="701" r:id="rId56"/>
    <p:sldId id="702" r:id="rId57"/>
    <p:sldId id="703" r:id="rId58"/>
    <p:sldId id="704" r:id="rId59"/>
    <p:sldId id="705" r:id="rId60"/>
    <p:sldId id="526" r:id="rId61"/>
    <p:sldId id="650" r:id="rId62"/>
    <p:sldId id="594" r:id="rId63"/>
    <p:sldId id="707" r:id="rId64"/>
    <p:sldId id="647" r:id="rId65"/>
  </p:sldIdLst>
  <p:sldSz cx="9906000" cy="6858000" type="A4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338D33"/>
    <a:srgbClr val="969696"/>
    <a:srgbClr val="990000"/>
    <a:srgbClr val="FFCC00"/>
    <a:srgbClr val="CC3399"/>
    <a:srgbClr val="379937"/>
    <a:srgbClr val="00CCFF"/>
    <a:srgbClr val="99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30" autoAdjust="0"/>
    <p:restoredTop sz="84015" autoAdjust="0"/>
  </p:normalViewPr>
  <p:slideViewPr>
    <p:cSldViewPr>
      <p:cViewPr varScale="1">
        <p:scale>
          <a:sx n="60" d="100"/>
          <a:sy n="60" d="100"/>
        </p:scale>
        <p:origin x="1228" y="5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5F0AB84-2307-43E8-9ACD-F2301F612CB2}" type="datetimeFigureOut">
              <a:rPr lang="it-IT"/>
              <a:pPr>
                <a:defRPr/>
              </a:pPr>
              <a:t>03/11/2021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99B56D2A-C3AA-48FB-99E0-C44ED9852CD8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78124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BMC typically consists in bounding the program, then compiling it into a SAT/SMT formula, and feeding the formula to a hi-performance solver.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The formula is satisfiable if and only if there is a reachable error condition in the program.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This exploits the strong performance of modern SAT/SMT solvers, capable of handling massive formulae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There are a few sequential tools available, for example BLITZ, CBC, LLBMC and ESBMC.</a:t>
            </a:r>
          </a:p>
        </p:txBody>
      </p:sp>
      <p:sp>
        <p:nvSpPr>
          <p:cNvPr id="655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A2BAE1F-EDC5-4EEB-BD2D-48EA127B0DF3}" type="slidenum">
              <a:rPr lang="en-GB" altLang="it-IT" sz="1200">
                <a:solidFill>
                  <a:srgbClr val="000000"/>
                </a:solidFill>
              </a:rPr>
              <a:pPr eaLnBrk="1" hangingPunct="1"/>
              <a:t>2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627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….we move it _after_ the program-bounding stage.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Bounded programs are loop-free, this is a strong property that makes the program</a:t>
            </a:r>
            <a:r>
              <a:rPr lang="en-US" altLang="en-US">
                <a:cs typeface="MS PGothic" panose="020B0600070205080204" pitchFamily="34" charset="-128"/>
              </a:rPr>
              <a:t>’</a:t>
            </a:r>
            <a:r>
              <a:rPr lang="en-US" altLang="it-IT">
                <a:cs typeface="MS PGothic" panose="020B0600070205080204" pitchFamily="34" charset="-128"/>
              </a:rPr>
              <a:t>s structure much more simple and allows fine-tuning when developing a sequentialization schema specifically targeted at those programs.</a:t>
            </a:r>
          </a:p>
          <a:p>
            <a:r>
              <a:rPr lang="en-US" altLang="it-IT">
                <a:cs typeface="MS PGothic" panose="020B0600070205080204" pitchFamily="34" charset="-128"/>
              </a:rPr>
              <a:t>In particular, our schema is light on the backend and does not implies any limitation on the input.</a:t>
            </a:r>
          </a:p>
          <a:p>
            <a:endParaRPr lang="en-US" altLang="it-IT">
              <a:cs typeface="MS PGothic" panose="020B0600070205080204" pitchFamily="34" charset="-128"/>
            </a:endParaRPr>
          </a:p>
        </p:txBody>
      </p:sp>
      <p:sp>
        <p:nvSpPr>
          <p:cNvPr id="80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C5B599F-A6BB-4EE0-9B94-E16636D6CB07}" type="slidenum">
              <a:rPr lang="en-GB" altLang="it-IT" sz="1200"/>
              <a:pPr eaLnBrk="1" hangingPunct="1"/>
              <a:t>18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39485309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>
              <a:cs typeface="MS PGothic" panose="020B0600070205080204" pitchFamily="34" charset="-128"/>
            </a:endParaRPr>
          </a:p>
        </p:txBody>
      </p:sp>
      <p:sp>
        <p:nvSpPr>
          <p:cNvPr id="82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CAA1F1D-83B3-428F-BB04-0020144F569C}" type="slidenum">
              <a:rPr lang="en-GB" altLang="it-IT" sz="1200"/>
              <a:pPr eaLnBrk="1" hangingPunct="1"/>
              <a:t>19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4107951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r>
              <a:rPr lang="en-US" altLang="it-IT">
                <a:cs typeface="MS PGothic" panose="020B0600070205080204" pitchFamily="34" charset="-128"/>
              </a:rPr>
              <a:t>The seq we propose captures all possible behavious within a fixed number of round robin schedules…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it-IT">
                <a:cs typeface="MS PGothic" panose="020B0600070205080204" pitchFamily="34" charset="-128"/>
              </a:rPr>
              <a:t>Our sequentialization schema captures all bounded round robin computations for a given round bound K</a:t>
            </a:r>
          </a:p>
          <a:p>
            <a:pPr defTabSz="914400" eaLnBrk="1" hangingPunct="1">
              <a:spcBef>
                <a:spcPct val="0"/>
              </a:spcBef>
            </a:pPr>
            <a:r>
              <a:rPr lang="en-US" altLang="it-IT">
                <a:cs typeface="MS PGothic" panose="020B0600070205080204" pitchFamily="34" charset="-128"/>
              </a:rPr>
              <a:t>We fix an order of threads, and in each round threads are simulated following the fixed order.</a:t>
            </a:r>
          </a:p>
          <a:p>
            <a:pPr defTabSz="914400"/>
            <a:r>
              <a:rPr lang="en-US" altLang="it-IT">
                <a:cs typeface="MS PGothic" panose="020B0600070205080204" pitchFamily="34" charset="-128"/>
              </a:rPr>
              <a:t>As this is an error-finding technique, this is motivated by an empirical study conducted by Musivathi and Qadeer that have shown that most of the concurrency errors manifest themselves within 2 or 3 rounds.</a:t>
            </a:r>
          </a:p>
        </p:txBody>
      </p:sp>
      <p:sp>
        <p:nvSpPr>
          <p:cNvPr id="84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0EA5F2B-9FB8-4125-BD97-D17D9A2BCDE5}" type="slidenum">
              <a:rPr lang="en-GB" altLang="it-IT" sz="1200"/>
              <a:pPr eaLnBrk="1" hangingPunct="1"/>
              <a:t>20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1309048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In our schema,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the concurrent bounded program P is converted into a non-deterministic sequential program P</a:t>
            </a:r>
            <a:r>
              <a:rPr lang="en-US" altLang="en-US">
                <a:cs typeface="MS PGothic" panose="020B0600070205080204" pitchFamily="34" charset="-128"/>
              </a:rPr>
              <a:t>’</a:t>
            </a:r>
            <a:r>
              <a:rPr lang="en-US" altLang="it-IT">
                <a:cs typeface="MS PGothic" panose="020B0600070205080204" pitchFamily="34" charset="-128"/>
              </a:rPr>
              <a:t> that simulates all possible computations within R round-robin schedules of P.</a:t>
            </a:r>
          </a:p>
          <a:p>
            <a:r>
              <a:rPr lang="en-US" altLang="it-IT">
                <a:cs typeface="MS PGothic" panose="020B0600070205080204" pitchFamily="34" charset="-128"/>
              </a:rPr>
              <a:t>P is loop-free and has N+1 threads, exactly 1 function each thread.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The sequentialized program has the same number of functions (to simulate threads) plus one extra function to simulate context-switching,</a:t>
            </a:r>
          </a:p>
          <a:p>
            <a:r>
              <a:rPr lang="en-US" altLang="it-IT">
                <a:cs typeface="MS PGothic" panose="020B0600070205080204" pitchFamily="34" charset="-128"/>
              </a:rPr>
              <a:t>we call this function </a:t>
            </a:r>
            <a:r>
              <a:rPr lang="en-US" altLang="en-US">
                <a:cs typeface="MS PGothic" panose="020B0600070205080204" pitchFamily="34" charset="-128"/>
              </a:rPr>
              <a:t>“</a:t>
            </a:r>
            <a:r>
              <a:rPr lang="en-US" altLang="it-IT">
                <a:cs typeface="MS PGothic" panose="020B0600070205080204" pitchFamily="34" charset="-128"/>
              </a:rPr>
              <a:t>the main driver</a:t>
            </a:r>
            <a:r>
              <a:rPr lang="en-US" altLang="en-US">
                <a:cs typeface="MS PGothic" panose="020B0600070205080204" pitchFamily="34" charset="-128"/>
              </a:rPr>
              <a:t>”</a:t>
            </a:r>
            <a:r>
              <a:rPr lang="en-US" altLang="it-IT">
                <a:cs typeface="MS PGothic" panose="020B0600070205080204" pitchFamily="34" charset="-128"/>
              </a:rPr>
              <a:t>. Now I</a:t>
            </a:r>
            <a:r>
              <a:rPr lang="en-US" altLang="en-US">
                <a:cs typeface="MS PGothic" panose="020B0600070205080204" pitchFamily="34" charset="-128"/>
              </a:rPr>
              <a:t>’</a:t>
            </a:r>
            <a:r>
              <a:rPr lang="en-US" altLang="it-IT">
                <a:cs typeface="MS PGothic" panose="020B0600070205080204" pitchFamily="34" charset="-128"/>
              </a:rPr>
              <a:t>ll first describe how this function works, and then how the sequentiaslization of each thread is accomplihed.</a:t>
            </a:r>
          </a:p>
        </p:txBody>
      </p:sp>
      <p:sp>
        <p:nvSpPr>
          <p:cNvPr id="87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CF996E0-B6C7-45D2-9071-25F3E6B419E6}" type="slidenum">
              <a:rPr lang="en-GB" altLang="it-IT" sz="1200"/>
              <a:pPr eaLnBrk="1" hangingPunct="1"/>
              <a:t>21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3672787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89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26EB0D5-AA40-497E-AB21-992941BD7B6C}" type="slidenum">
              <a:rPr lang="en-GB" altLang="it-IT" sz="1200"/>
              <a:pPr eaLnBrk="1" hangingPunct="1"/>
              <a:t>22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32302837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91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D225C68-6B46-4F3E-A2D3-77AA0D63BE3A}" type="slidenum">
              <a:rPr lang="en-GB" altLang="it-IT" sz="1200"/>
              <a:pPr eaLnBrk="1" hangingPunct="1"/>
              <a:t>23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2885350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93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A9BDAAA1-871E-48EC-848E-982A6FC8699F}" type="slidenum">
              <a:rPr lang="en-GB" altLang="it-IT" sz="1200"/>
              <a:pPr eaLnBrk="1" hangingPunct="1"/>
              <a:t>24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42150243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95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8BD23A6-B53C-4888-A19A-22BA983C9EE7}" type="slidenum">
              <a:rPr lang="en-GB" altLang="it-IT" sz="1200"/>
              <a:pPr eaLnBrk="1" hangingPunct="1"/>
              <a:t>25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2570617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BMC typically consists in bounding the program, then compiling it into a SAT/SMT formula, and feeding the formula to a hi-performance solver.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The formula is satisfiable if and only if there is a reachable error condition in the program.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This exploits the strong performance of modern SAT/SMT solvers, capable of handling massive formulae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There are a few sequential tools available, for example BLITZ, CBC, LLBMC and ESBMC.</a:t>
            </a:r>
          </a:p>
        </p:txBody>
      </p:sp>
      <p:sp>
        <p:nvSpPr>
          <p:cNvPr id="675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136ED1F-8A95-41F0-8E44-3BC3B34685BB}" type="slidenum">
              <a:rPr lang="en-GB" altLang="it-IT" sz="1200">
                <a:solidFill>
                  <a:srgbClr val="000000"/>
                </a:solidFill>
              </a:rPr>
              <a:pPr eaLnBrk="1" hangingPunct="1"/>
              <a:t>3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689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972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CBCE706D-C4FF-4509-8CD6-5D562F6D224D}" type="slidenum">
              <a:rPr lang="en-GB" altLang="it-IT" sz="1200"/>
              <a:pPr eaLnBrk="1" hangingPunct="1"/>
              <a:t>26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3116711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750D22FC-AC88-4F30-A175-56C413D43AD7}" type="slidenum">
              <a:rPr lang="en-GB" altLang="it-IT" sz="1200"/>
              <a:pPr eaLnBrk="1" hangingPunct="1"/>
              <a:t>27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36091963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101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2756386-DBEA-4D63-B618-BB80DB885E5A}" type="slidenum">
              <a:rPr lang="en-GB" altLang="it-IT" sz="1200"/>
              <a:pPr eaLnBrk="1" hangingPunct="1"/>
              <a:t>28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4419029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1034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EB864EE-EB6F-4C37-917C-25C1AE910B8A}" type="slidenum">
              <a:rPr lang="en-GB" altLang="it-IT" sz="1200"/>
              <a:pPr eaLnBrk="1" hangingPunct="1"/>
              <a:t>29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18605012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547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105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0CA04AB-C30B-49F6-838E-793D76B29473}" type="slidenum">
              <a:rPr lang="en-GB" altLang="it-IT" sz="1200"/>
              <a:pPr eaLnBrk="1" hangingPunct="1"/>
              <a:t>30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37660627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107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62988178-4CCE-4531-8FA5-52FAE123F553}" type="slidenum">
              <a:rPr lang="en-GB" altLang="it-IT" sz="1200"/>
              <a:pPr eaLnBrk="1" hangingPunct="1"/>
              <a:t>31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1102218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109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4B5024F6-D074-4710-8C6E-0AC8CBBC9764}" type="slidenum">
              <a:rPr lang="en-GB" altLang="it-IT" sz="1200"/>
              <a:pPr eaLnBrk="1" hangingPunct="1"/>
              <a:t>32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34391385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111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93D3B460-BE89-418D-B71D-6EA04648E2B4}" type="slidenum">
              <a:rPr lang="en-GB" altLang="it-IT" sz="1200"/>
              <a:pPr eaLnBrk="1" hangingPunct="1"/>
              <a:t>33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23196315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…however this solution is very disruptive for the backend.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control-flow gets very complex, the way the program is encoded to SAT/SMT makes the formula size explode.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Furthermore at each context-switch point we need a source of non-determinism, an assignment and a return that make again the control-flow more complex.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We have identified this as the main reasons of why this should be avoided.</a:t>
            </a:r>
          </a:p>
        </p:txBody>
      </p:sp>
      <p:sp>
        <p:nvSpPr>
          <p:cNvPr id="1136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5B1D6DA-DE0D-4FD8-ACA3-57618D46D926}" type="slidenum">
              <a:rPr lang="en-GB" altLang="it-IT" sz="1200"/>
              <a:pPr eaLnBrk="1" hangingPunct="1"/>
              <a:t>34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10637726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571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latin typeface="Arial" panose="020B0604020202020204" pitchFamily="34" charset="0"/>
                <a:cs typeface="MS PGothic" panose="020B0600070205080204" pitchFamily="34" charset="-128"/>
              </a:rPr>
              <a:t>The last</a:t>
            </a:r>
          </a:p>
        </p:txBody>
      </p:sp>
      <p:sp>
        <p:nvSpPr>
          <p:cNvPr id="1157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B8244E7-27F9-4188-9B21-D35E6F3DB543}" type="slidenum">
              <a:rPr lang="en-GB" altLang="it-IT" sz="1200"/>
              <a:pPr eaLnBrk="1" hangingPunct="1"/>
              <a:t>35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2355505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Extention to concurrent programs require concurrency handling.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The approach is similar to seqe BMC but concurrency is handled at the level of the formula.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The idea is that each thread is encoded …. And we add a conjunct to model the memory model.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This has been proposed by Sinha, Wang in POPL11</a:t>
            </a:r>
          </a:p>
          <a:p>
            <a:endParaRPr lang="en-US" altLang="it-IT">
              <a:cs typeface="MS PGothic" panose="020B0600070205080204" pitchFamily="34" charset="-128"/>
            </a:endParaRP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057FB0EF-8532-4CA0-A64A-61038573E661}" type="slidenum">
              <a:rPr lang="en-GB" altLang="it-IT" sz="1200">
                <a:solidFill>
                  <a:srgbClr val="000000"/>
                </a:solidFill>
              </a:rPr>
              <a:pPr eaLnBrk="1" hangingPunct="1"/>
              <a:t>4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052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77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latin typeface="Arial" panose="020B0604020202020204" pitchFamily="34" charset="0"/>
                <a:cs typeface="MS PGothic" panose="020B0600070205080204" pitchFamily="34" charset="-128"/>
              </a:rPr>
              <a:t>The last</a:t>
            </a:r>
          </a:p>
        </p:txBody>
      </p:sp>
      <p:sp>
        <p:nvSpPr>
          <p:cNvPr id="1177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EFF3FD7B-69DD-47BF-B2F4-275E3D9D705E}" type="slidenum">
              <a:rPr lang="en-GB" altLang="it-IT" sz="1200"/>
              <a:pPr eaLnBrk="1" hangingPunct="1"/>
              <a:t>36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17109495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981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latin typeface="Arial" panose="020B0604020202020204" pitchFamily="34" charset="0"/>
                <a:cs typeface="MS PGothic" panose="020B0600070205080204" pitchFamily="34" charset="-128"/>
              </a:rPr>
              <a:t>The last</a:t>
            </a:r>
          </a:p>
        </p:txBody>
      </p:sp>
      <p:sp>
        <p:nvSpPr>
          <p:cNvPr id="119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9F6754A-E80F-47A3-A47E-C68A6700F5D8}" type="slidenum">
              <a:rPr lang="en-GB" altLang="it-IT" sz="1200"/>
              <a:pPr eaLnBrk="1" hangingPunct="1"/>
              <a:t>37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12429938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865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Evaluated our sequentialization on all concurrency benchmarks of SVCOMP this year.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This table shows the experiments on the unsafe benchmarks where we want to show how effective is our approach in bug-finding.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Quanto siamo competitivi nel trovare l</a:t>
            </a:r>
            <a:r>
              <a:rPr lang="en-US" altLang="en-US">
                <a:cs typeface="MS PGothic" panose="020B0600070205080204" pitchFamily="34" charset="-128"/>
              </a:rPr>
              <a:t>’</a:t>
            </a:r>
            <a:r>
              <a:rPr lang="en-US" altLang="it-IT">
                <a:cs typeface="MS PGothic" panose="020B0600070205080204" pitchFamily="34" charset="-128"/>
              </a:rPr>
              <a:t>errore.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TODO evidenziare solo il più veloce.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Works well with several BMC backends and it is competitive with the state-of-the-art.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In this table you can see the time to find the bug on the unsafe instances of our benchmarks suite.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On the left hand side you can see the analysis times for the sequentialised files when using 4 different backends,</a:t>
            </a:r>
          </a:p>
          <a:p>
            <a:r>
              <a:rPr lang="en-US" altLang="it-IT">
                <a:cs typeface="MS PGothic" panose="020B0600070205080204" pitchFamily="34" charset="-128"/>
              </a:rPr>
              <a:t>On the right hand side of the table you can see the performance of tools with native concurrency handling on the original concurrent files.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There are 2 BMC tools (to compare their concurrency handling with sequentialization),</a:t>
            </a:r>
          </a:p>
          <a:p>
            <a:r>
              <a:rPr lang="en-US" altLang="it-IT">
                <a:cs typeface="MS PGothic" panose="020B0600070205080204" pitchFamily="34" charset="-128"/>
              </a:rPr>
              <a:t>Corral (TODO)</a:t>
            </a:r>
          </a:p>
          <a:p>
            <a:r>
              <a:rPr lang="en-US" altLang="it-IT">
                <a:cs typeface="MS PGothic" panose="020B0600070205080204" pitchFamily="34" charset="-128"/>
              </a:rPr>
              <a:t>Our implementation of the LR schema,</a:t>
            </a:r>
          </a:p>
          <a:p>
            <a:r>
              <a:rPr lang="en-US" altLang="it-IT">
                <a:cs typeface="MS PGothic" panose="020B0600070205080204" pitchFamily="34" charset="-128"/>
              </a:rPr>
              <a:t>and Threader a tool for complete analysis.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The first thing to notice is that on the sequentialized files we achieve excellent test case coverage.</a:t>
            </a:r>
          </a:p>
          <a:p>
            <a:endParaRPr lang="en-US" altLang="it-IT">
              <a:cs typeface="MS PGothic" panose="020B0600070205080204" pitchFamily="34" charset="-128"/>
            </a:endParaRPr>
          </a:p>
        </p:txBody>
      </p:sp>
      <p:sp>
        <p:nvSpPr>
          <p:cNvPr id="198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0FB9CC0-3D8C-4BB8-994F-9D939F873361}" type="slidenum">
              <a:rPr lang="en-GB" altLang="it-IT" sz="1200"/>
              <a:pPr eaLnBrk="1" hangingPunct="1"/>
              <a:t>42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60016943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96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Furthermore, the experiments confirm that it does not take a big number of rounds to find the error.</a:t>
            </a:r>
          </a:p>
          <a:p>
            <a:r>
              <a:rPr lang="en-US" altLang="it-IT">
                <a:cs typeface="MS PGothic" panose="020B0600070205080204" pitchFamily="34" charset="-128"/>
              </a:rPr>
              <a:t>Escluso fibonacci at most 3 rounds</a:t>
            </a:r>
          </a:p>
        </p:txBody>
      </p:sp>
      <p:sp>
        <p:nvSpPr>
          <p:cNvPr id="1996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DFE5A57C-D7B2-4E35-83CF-2295F03F3D5F}" type="slidenum">
              <a:rPr lang="en-GB" altLang="it-IT" sz="1200"/>
              <a:pPr eaLnBrk="1" hangingPunct="1"/>
              <a:t>43</a:t>
            </a:fld>
            <a:endParaRPr lang="en-GB" altLang="it-IT" sz="1200"/>
          </a:p>
        </p:txBody>
      </p:sp>
    </p:spTree>
    <p:extLst>
      <p:ext uri="{BB962C8B-B14F-4D97-AF65-F5344CB8AC3E}">
        <p14:creationId xmlns:p14="http://schemas.microsoft.com/office/powerpoint/2010/main" val="3340642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egnaposto immagin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0706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>
              <a:cs typeface="MS PGothic" panose="020B0600070205080204" pitchFamily="34" charset="-128"/>
            </a:endParaRPr>
          </a:p>
        </p:txBody>
      </p:sp>
      <p:sp>
        <p:nvSpPr>
          <p:cNvPr id="200707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982BDEF3-86A9-42AD-9843-3B099369430B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46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06686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29" name="Segnaposto immagine diapositiva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0" name="Segnaposto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it-IT" altLang="it-IT">
              <a:cs typeface="MS PGothic" panose="020B0600070205080204" pitchFamily="34" charset="-128"/>
            </a:endParaRPr>
          </a:p>
        </p:txBody>
      </p:sp>
      <p:sp>
        <p:nvSpPr>
          <p:cNvPr id="201731" name="Segnaposto numero diapositiva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1D43BDC8-E0AA-4886-B94A-4711DA952B5B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47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759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3" name="Shape 10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2754" name="Shape 10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n-GB" altLang="it-IT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2755" name="Shape 10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F1523244-4B83-4C4D-801F-DAB138303897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48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5338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7" name="Shape 10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3778" name="Shape 10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n-GB" altLang="it-IT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3779" name="Shape 10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D2ACA00E-CD48-4F94-A2C4-3AE73C095850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49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8326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5" name="Shape 10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26" name="Shape 10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n-GB" altLang="it-IT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5827" name="Shape 10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C252F447-B5C7-49F0-8137-FB60825993DF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50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2320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49" name="Shape 10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6850" name="Shape 10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n-GB" altLang="it-IT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6851" name="Shape 10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ABAEBA87-642F-42D4-BE1F-1983763C2923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51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57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The idea os seq was proposed by Quadeer and Wu,</a:t>
            </a:r>
          </a:p>
          <a:p>
            <a:r>
              <a:rPr lang="en-US" altLang="it-IT">
                <a:cs typeface="MS PGothic" panose="020B0600070205080204" pitchFamily="34" charset="-128"/>
              </a:rPr>
              <a:t>And there are several known sequentializations in literature.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Lal&amp;Reps proposed a seq schema where al computations up to a given number of context switches.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In particular Lal&amp;Reps has been impelemented with Corral, also in our framework CSeq, in Rek for real-time 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As an alternative, one can translate the concurrent program into an equivalent sequential program, by replacing concurrency with non-determinism,</a:t>
            </a:r>
          </a:p>
          <a:p>
            <a:r>
              <a:rPr lang="en-US" altLang="it-IT">
                <a:cs typeface="MS PGothic" panose="020B0600070205080204" pitchFamily="34" charset="-128"/>
              </a:rPr>
              <a:t>and then relying on any sequential tool to perform the actual analysis.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The pros of this approach are… the problems of this approach are …</a:t>
            </a:r>
          </a:p>
          <a:p>
            <a:r>
              <a:rPr lang="en-US" altLang="it-IT">
                <a:cs typeface="MS PGothic" panose="020B0600070205080204" pitchFamily="34" charset="-128"/>
              </a:rPr>
              <a:t>However, for known schema are designed without any particular backend technology in mind – but ignoring the underlying details of the backend technology makes it hard to address the issues of performance and limitations.</a:t>
            </a:r>
          </a:p>
          <a:p>
            <a:endParaRPr lang="en-US" altLang="it-IT">
              <a:cs typeface="MS PGothic" panose="020B0600070205080204" pitchFamily="34" charset="-128"/>
            </a:endParaRPr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3747C9C9-2C46-48F1-B7CC-6C57DC0EBAA3}" type="slidenum">
              <a:rPr lang="en-GB" altLang="it-IT" sz="1200">
                <a:solidFill>
                  <a:srgbClr val="000000"/>
                </a:solidFill>
              </a:rPr>
              <a:pPr eaLnBrk="1" hangingPunct="1"/>
              <a:t>5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5139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3" name="Shape 10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7874" name="Shape 10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n-GB" altLang="it-IT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7875" name="Shape 10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C1390CC7-9103-4A7B-A7E3-86F4327561CC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52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3037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7" name="Shape 10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8898" name="Shape 10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n-GB" altLang="it-IT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8899" name="Shape 10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60320B56-BB60-467D-A3E0-9DCD7086CE02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53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602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Shape 10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2" name="Shape 10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n-GB" altLang="it-IT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09923" name="Shape 10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DCD9BCF8-69AA-4A6C-A0D2-A7BAEA05C470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54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28856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5" name="Shape 10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0946" name="Shape 10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n-GB" altLang="it-IT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0947" name="Shape 10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63BB12D3-ADA6-4AF2-9D2D-55176FE68A9E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55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0146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69" name="Shape 10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1970" name="Shape 10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n-GB" altLang="it-IT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1971" name="Shape 10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905CE5EE-F494-4AFF-9A1E-57134C869AAA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56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721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3" name="Shape 100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2994" name="Shape 101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endParaRPr lang="en-GB" altLang="it-IT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2995" name="Shape 102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B45DB389-7D59-4F80-B3D6-5E3EF9CBC427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57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00457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7" name="Shape 1792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4018" name="Shape 1793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</a:pPr>
            <a:endParaRPr lang="it-IT" altLang="it-IT">
              <a:solidFill>
                <a:srgbClr val="000000"/>
              </a:solidFill>
              <a:cs typeface="MS PGothic" panose="020B0600070205080204" pitchFamily="34" charset="-128"/>
            </a:endParaRPr>
          </a:p>
        </p:txBody>
      </p:sp>
      <p:sp>
        <p:nvSpPr>
          <p:cNvPr id="214019" name="Shape 179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0B72961C-FC81-48F6-977A-81C0CD2623AB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58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65728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1" name="Shape 1813"/>
          <p:cNvSpPr>
            <a:spLocks noGrp="1" noRot="1" noChangeAspect="1" noTextEdit="1"/>
          </p:cNvSpPr>
          <p:nvPr>
            <p:ph type="sldImg" idx="2"/>
          </p:nvPr>
        </p:nvSpPr>
        <p:spPr bwMode="auto">
          <a:custGeom>
            <a:avLst/>
            <a:gdLst>
              <a:gd name="T0" fmla="*/ 0 w 120000"/>
              <a:gd name="T1" fmla="*/ 0 h 120000"/>
              <a:gd name="T2" fmla="*/ 120000 w 120000"/>
              <a:gd name="T3" fmla="*/ 0 h 120000"/>
              <a:gd name="T4" fmla="*/ 120000 w 120000"/>
              <a:gd name="T5" fmla="*/ 120000 h 120000"/>
              <a:gd name="T6" fmla="*/ 0 w 120000"/>
              <a:gd name="T7" fmla="*/ 120000 h 120000"/>
              <a:gd name="T8" fmla="*/ 0 w 120000"/>
              <a:gd name="T9" fmla="*/ 0 h 120000"/>
              <a:gd name="T10" fmla="*/ 0 w 120000"/>
              <a:gd name="T11" fmla="*/ 0 h 120000"/>
              <a:gd name="T12" fmla="*/ 120000 w 120000"/>
              <a:gd name="T13" fmla="*/ 120000 h 120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T10" t="T11" r="T12" b="T1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solidFill>
              <a:srgbClr val="0000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42" name="Shape 1814"/>
          <p:cNvSpPr txBox="1"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45700" rIns="91425" bIns="4570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buClr>
                <a:srgbClr val="000000"/>
              </a:buClr>
              <a:buFont typeface="Calibri" panose="020F0502020204030204" pitchFamily="34" charset="0"/>
              <a:buNone/>
            </a:pPr>
            <a:endParaRPr lang="it-IT" altLang="it-IT">
              <a:solidFill>
                <a:srgbClr val="000000"/>
              </a:solidFill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sp>
        <p:nvSpPr>
          <p:cNvPr id="215043" name="Shape 1815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Calibri" panose="020F0502020204030204" pitchFamily="34" charset="0"/>
              <a:buNone/>
            </a:pPr>
            <a:fld id="{FD6DF91A-6111-4DB2-A44F-201FBD73591A}" type="slidenum">
              <a:rPr lang="en-GB" altLang="it-IT" sz="1200">
                <a:solidFill>
                  <a:srgbClr val="000000"/>
                </a:solidFill>
              </a:rPr>
              <a:pPr eaLnBrk="1" hangingPunct="1">
                <a:buClr>
                  <a:srgbClr val="000000"/>
                </a:buClr>
                <a:buSzPct val="25000"/>
                <a:buFont typeface="Calibri" panose="020F0502020204030204" pitchFamily="34" charset="0"/>
                <a:buNone/>
              </a:pPr>
              <a:t>59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33198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18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The idea os seq was proposed by Quadeer and Wu,</a:t>
            </a:r>
          </a:p>
          <a:p>
            <a:r>
              <a:rPr lang="en-US" altLang="it-IT">
                <a:cs typeface="MS PGothic" panose="020B0600070205080204" pitchFamily="34" charset="-128"/>
              </a:rPr>
              <a:t>And there are several known sequentializations in literature.</a:t>
            </a:r>
          </a:p>
          <a:p>
            <a:r>
              <a:rPr lang="en-US" altLang="it-IT">
                <a:cs typeface="MS PGothic" panose="020B0600070205080204" pitchFamily="34" charset="-128"/>
              </a:rPr>
              <a:t>Lal&amp;Reps proposed a seq schema where al computations up to a given number of context switches.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In particular Lal&amp;Reps has been impelemented with Corral, also in our framework CSeq, in Rek for real-time 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As an alternative, one can translate the concurrent program into an equivalent sequential program, by replacing concurrency with non-determinism,</a:t>
            </a:r>
          </a:p>
          <a:p>
            <a:r>
              <a:rPr lang="en-US" altLang="it-IT">
                <a:cs typeface="MS PGothic" panose="020B0600070205080204" pitchFamily="34" charset="-128"/>
              </a:rPr>
              <a:t>and then relying on any sequential tool to perform the actual analysis.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The pros of this approach are… the problems of this approach are …</a:t>
            </a:r>
          </a:p>
          <a:p>
            <a:r>
              <a:rPr lang="en-US" altLang="it-IT">
                <a:cs typeface="MS PGothic" panose="020B0600070205080204" pitchFamily="34" charset="-128"/>
              </a:rPr>
              <a:t>However, for known schema are designed without any particular backend technology in mind – but ignoring the underlying details of the backend technology makes it hard to address the issues of performance and limitations.</a:t>
            </a:r>
          </a:p>
          <a:p>
            <a:endParaRPr lang="en-US" altLang="it-IT">
              <a:cs typeface="MS PGothic" panose="020B0600070205080204" pitchFamily="34" charset="-128"/>
            </a:endParaRPr>
          </a:p>
        </p:txBody>
      </p:sp>
      <p:sp>
        <p:nvSpPr>
          <p:cNvPr id="757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5C8A409D-B84D-4E40-84A4-A4A244118B85}" type="slidenum">
              <a:rPr lang="en-GB" altLang="it-IT" sz="1200">
                <a:solidFill>
                  <a:srgbClr val="000000"/>
                </a:solidFill>
              </a:rPr>
              <a:pPr eaLnBrk="1" hangingPunct="1"/>
              <a:t>6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17909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Similarly, the </a:t>
            </a:r>
            <a:r>
              <a:rPr lang="en-GB" b="1" dirty="0"/>
              <a:t>write function</a:t>
            </a:r>
            <a:r>
              <a:rPr lang="en-GB" dirty="0"/>
              <a:t> takes as input the name of a variable and the new value </a:t>
            </a:r>
          </a:p>
          <a:p>
            <a:pPr>
              <a:defRPr/>
            </a:pPr>
            <a:r>
              <a:rPr lang="en-GB" dirty="0"/>
              <a:t>we first jump to the position corresponding to the next write operation of that thread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dirty="0"/>
              <a:t>If the position is valid we check that x is the variable written at that position and the value of x in memory coincides with the input value.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GB" dirty="0"/>
              <a:t>Otherwise we abort the simulation of the thread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r>
              <a:rPr lang="en-GB" strike="sngStrike" dirty="0"/>
              <a:t>if we go outside of the memory we just return, otherwise we check that</a:t>
            </a:r>
          </a:p>
          <a:p>
            <a:pPr>
              <a:defRPr/>
            </a:pPr>
            <a:r>
              <a:rPr lang="en-GB" strike="sngStrike" dirty="0"/>
              <a:t>the write considered operation is for x and furthermore that the value of x in that position corresponds precisely to </a:t>
            </a:r>
            <a:r>
              <a:rPr lang="en-GB" strike="sngStrike" dirty="0" err="1"/>
              <a:t>val</a:t>
            </a:r>
            <a:endParaRPr lang="en-GB" strike="sngStrike" dirty="0"/>
          </a:p>
          <a:p>
            <a:pPr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CB7A87D-9432-4AAE-8306-497B2B173590}" type="slidenum">
              <a:rPr lang="en-GB" smtClean="0"/>
              <a:pPr>
                <a:defRPr/>
              </a:pPr>
              <a:t>64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it-IT">
                <a:cs typeface="MS PGothic" panose="020B0600070205080204" pitchFamily="34" charset="-128"/>
              </a:rPr>
              <a:t>After implementing the LR schema, the lesson we have learned is that…</a:t>
            </a:r>
          </a:p>
          <a:p>
            <a:endParaRPr lang="en-US" altLang="it-IT">
              <a:cs typeface="MS PGothic" panose="020B0600070205080204" pitchFamily="34" charset="-128"/>
            </a:endParaRPr>
          </a:p>
          <a:p>
            <a:endParaRPr lang="en-US" altLang="it-IT">
              <a:cs typeface="MS PGothic" panose="020B0600070205080204" pitchFamily="34" charset="-128"/>
            </a:endParaRPr>
          </a:p>
          <a:p>
            <a:r>
              <a:rPr lang="en-US" altLang="it-IT">
                <a:cs typeface="MS PGothic" panose="020B0600070205080204" pitchFamily="34" charset="-128"/>
              </a:rPr>
              <a:t>As an alternative, one can translate the concurrent program into an equivalent sequential program, by replacing concurrency with non-determinism,</a:t>
            </a:r>
          </a:p>
          <a:p>
            <a:r>
              <a:rPr lang="en-US" altLang="it-IT">
                <a:cs typeface="MS PGothic" panose="020B0600070205080204" pitchFamily="34" charset="-128"/>
              </a:rPr>
              <a:t>and then relying on any sequential tool to perform the actual analysis.</a:t>
            </a:r>
          </a:p>
          <a:p>
            <a:r>
              <a:rPr lang="en-US" altLang="it-IT">
                <a:cs typeface="MS PGothic" panose="020B0600070205080204" pitchFamily="34" charset="-128"/>
              </a:rPr>
              <a:t>The pros of this approach are… the problems of this approach are …</a:t>
            </a:r>
          </a:p>
          <a:p>
            <a:r>
              <a:rPr lang="en-US" altLang="it-IT">
                <a:cs typeface="MS PGothic" panose="020B0600070205080204" pitchFamily="34" charset="-128"/>
              </a:rPr>
              <a:t>However, for known schema are designed without any particular backend technology in mind – but ignoring the underlying details of the backend technology makes it hard to address the issues of performance and limitations.</a:t>
            </a:r>
          </a:p>
          <a:p>
            <a:endParaRPr lang="en-US" altLang="it-IT">
              <a:cs typeface="MS PGothic" panose="020B0600070205080204" pitchFamily="34" charset="-128"/>
            </a:endParaRPr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4AFB295-8228-4BFF-AAAE-CE2B3F374F6E}" type="slidenum">
              <a:rPr lang="en-GB" altLang="it-IT" sz="1200">
                <a:solidFill>
                  <a:srgbClr val="000000"/>
                </a:solidFill>
              </a:rPr>
              <a:pPr eaLnBrk="1" hangingPunct="1"/>
              <a:t>9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11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595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defTabSz="914400" eaLnBrk="1" hangingPunct="1">
              <a:spcBef>
                <a:spcPct val="0"/>
              </a:spcBef>
            </a:pPr>
            <a:endParaRPr lang="it-IT" altLang="it-IT">
              <a:cs typeface="MS PGothic" panose="020B0600070205080204" pitchFamily="34" charset="-128"/>
            </a:endParaRPr>
          </a:p>
        </p:txBody>
      </p:sp>
      <p:sp>
        <p:nvSpPr>
          <p:cNvPr id="1259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2DD92E74-4C49-4334-8A08-FC60E716CEBE}" type="slidenum">
              <a:rPr lang="en-GB" altLang="it-IT" sz="1200">
                <a:solidFill>
                  <a:srgbClr val="000000"/>
                </a:solidFill>
              </a:rPr>
              <a:pPr eaLnBrk="1" hangingPunct="1"/>
              <a:t>10</a:t>
            </a:fld>
            <a:endParaRPr lang="en-GB" altLang="it-IT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06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32520" y="980728"/>
            <a:ext cx="8420100" cy="1470025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615133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18/8/2011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CONCUR 2011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42B7F-2727-47A6-A3BE-B1A66E55A57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70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18/8/2011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CONCUR 2011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EAB47-FA06-4595-B0A9-DD619E3B498B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513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76706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18/8/2011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CONCUR 2011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2AB15-F516-4782-9D0D-249542966B4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38252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18/8/2011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CONCUR 2011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BFE8C-C120-44AB-959B-AF40E9C4D18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81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18/8/2011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CONCUR 2011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3BE603-576C-4603-901E-0219D8F1E72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852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18/8/2011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CONCUR 2011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8109CF-77CE-490E-A050-1EE46D50C4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9286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piè di pa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CONCUR 2011</a:t>
            </a:r>
          </a:p>
        </p:txBody>
      </p:sp>
    </p:spTree>
    <p:extLst>
      <p:ext uri="{BB962C8B-B14F-4D97-AF65-F5344CB8AC3E}">
        <p14:creationId xmlns:p14="http://schemas.microsoft.com/office/powerpoint/2010/main" val="2255124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18/8/2011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CONCUR 2011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C7DED-A320-4F64-A238-E3504460E22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495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18/8/2011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/>
              <a:t>CONCUR 2011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2577E-97EB-454E-8DE2-CEB4C03A0E30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2630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/>
          <p:cNvSpPr>
            <a:spLocks noGrp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t-IT"/>
              <a:t>18/8/2011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it-IT"/>
              <a:t>Bordeaux 2013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5A44927-B4D7-4E29-B064-542FBEE0701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sto MT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992188" y="476250"/>
            <a:ext cx="7848600" cy="2447925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sz="4000" dirty="0" err="1"/>
              <a:t>Sequenzializzazione</a:t>
            </a:r>
            <a:r>
              <a:rPr lang="it-IT" sz="4000" dirty="0"/>
              <a:t> per </a:t>
            </a:r>
            <a:r>
              <a:rPr lang="it-IT" sz="4000" dirty="0" err="1"/>
              <a:t>Bounded</a:t>
            </a:r>
            <a:r>
              <a:rPr lang="it-IT" sz="4000" dirty="0"/>
              <a:t> Model-</a:t>
            </a:r>
            <a:r>
              <a:rPr lang="it-IT" sz="4000" dirty="0" err="1"/>
              <a:t>Checkers</a:t>
            </a:r>
            <a:r>
              <a:rPr lang="it-IT" sz="4000" dirty="0"/>
              <a:t>:</a:t>
            </a:r>
            <a:br>
              <a:rPr lang="it-IT" sz="4000" dirty="0"/>
            </a:br>
            <a:r>
              <a:rPr lang="it-IT" sz="4000" dirty="0"/>
              <a:t>Framework </a:t>
            </a:r>
            <a:r>
              <a:rPr lang="it-IT" sz="4000" dirty="0" err="1"/>
              <a:t>CSeq</a:t>
            </a:r>
            <a:r>
              <a:rPr lang="it-IT" sz="4000" dirty="0"/>
              <a:t> </a:t>
            </a:r>
            <a:endParaRPr lang="en-US" sz="3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52513" y="4005263"/>
            <a:ext cx="8424862" cy="1800225"/>
          </a:xfrm>
        </p:spPr>
        <p:txBody>
          <a:bodyPr rtlCol="0">
            <a:noAutofit/>
          </a:bodyPr>
          <a:lstStyle/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it-IT" sz="2800" b="1" dirty="0">
                <a:solidFill>
                  <a:schemeClr val="accent3">
                    <a:lumMod val="50000"/>
                  </a:schemeClr>
                </a:solidFill>
              </a:rPr>
              <a:t>				Salvatore La Torre</a:t>
            </a:r>
            <a:endParaRPr lang="it-IT" sz="2800" dirty="0">
              <a:solidFill>
                <a:schemeClr val="tx1"/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endParaRPr lang="it-IT" sz="2400" b="1" baseline="30000" dirty="0">
              <a:solidFill>
                <a:schemeClr val="tx1"/>
              </a:solidFill>
            </a:endParaRP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it-IT" sz="2400" i="1" dirty="0">
                <a:solidFill>
                  <a:schemeClr val="tx1"/>
                </a:solidFill>
              </a:rPr>
              <a:t>			Dipartimento di Informatica </a:t>
            </a:r>
          </a:p>
          <a:p>
            <a:pPr algn="l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it-IT" sz="2400" i="1" dirty="0">
                <a:solidFill>
                  <a:schemeClr val="tx1"/>
                </a:solidFill>
              </a:rPr>
              <a:t>			Università degli Studi di Salerno</a:t>
            </a:r>
            <a:endParaRPr lang="it-IT" sz="2400" dirty="0">
              <a:solidFill>
                <a:schemeClr val="tx1"/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it-IT" sz="2400" dirty="0"/>
          </a:p>
        </p:txBody>
      </p:sp>
      <p:pic>
        <p:nvPicPr>
          <p:cNvPr id="13316" name="Immagine 7" descr="log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4521200"/>
            <a:ext cx="1270000" cy="128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826" y="0"/>
            <a:ext cx="9172575" cy="762000"/>
          </a:xfrm>
          <a:solidFill>
            <a:schemeClr val="bg2"/>
          </a:solidFill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rgbClr val="000000"/>
              </a:buClr>
              <a:defRPr/>
            </a:pPr>
            <a:r>
              <a:rPr lang="en-US" sz="3100" dirty="0">
                <a:sym typeface="Arial"/>
              </a:rPr>
              <a:t> </a:t>
            </a:r>
            <a:r>
              <a:rPr lang="en-US" sz="3100" dirty="0" err="1">
                <a:sym typeface="Arial"/>
              </a:rPr>
              <a:t>CSeq</a:t>
            </a:r>
            <a:r>
              <a:rPr lang="en-US" sz="3100" dirty="0">
                <a:sym typeface="Arial"/>
              </a:rPr>
              <a:t> framework</a:t>
            </a:r>
            <a:r>
              <a:rPr lang="en-US" sz="100" dirty="0">
                <a:sym typeface="Arial"/>
              </a:rPr>
              <a:t>     		    </a:t>
            </a:r>
            <a:endParaRPr lang="en-US" sz="1600" dirty="0">
              <a:solidFill>
                <a:srgbClr val="00FFFF"/>
              </a:solidFill>
              <a:sym typeface="Arial"/>
            </a:endParaRPr>
          </a:p>
        </p:txBody>
      </p:sp>
      <p:grpSp>
        <p:nvGrpSpPr>
          <p:cNvPr id="124930" name="Group 22"/>
          <p:cNvGrpSpPr>
            <a:grpSpLocks/>
          </p:cNvGrpSpPr>
          <p:nvPr/>
        </p:nvGrpSpPr>
        <p:grpSpPr bwMode="auto">
          <a:xfrm>
            <a:off x="1254125" y="3095626"/>
            <a:ext cx="6535738" cy="2168525"/>
            <a:chOff x="986733" y="2840996"/>
            <a:chExt cx="6535057" cy="2168435"/>
          </a:xfrm>
        </p:grpSpPr>
        <p:pic>
          <p:nvPicPr>
            <p:cNvPr id="124952" name="Content Placeholder 7" descr="document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273" r="-76273"/>
            <a:stretch>
              <a:fillRect/>
            </a:stretch>
          </p:blipFill>
          <p:spPr bwMode="auto">
            <a:xfrm>
              <a:off x="1058741" y="3731623"/>
              <a:ext cx="1368000" cy="752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4953" name="Title 1"/>
            <p:cNvSpPr txBox="1">
              <a:spLocks/>
            </p:cNvSpPr>
            <p:nvPr/>
          </p:nvSpPr>
          <p:spPr bwMode="auto">
            <a:xfrm>
              <a:off x="4194773" y="2840996"/>
              <a:ext cx="1656184" cy="841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 sz="1400">
                  <a:solidFill>
                    <a:srgbClr val="0000FF"/>
                  </a:solidFill>
                  <a:latin typeface="Arial" panose="020B0604020202020204" pitchFamily="34" charset="0"/>
                </a:rPr>
                <a:t>sequential</a:t>
              </a:r>
            </a:p>
            <a:p>
              <a:pPr algn="ctr" eaLnBrk="1" hangingPunct="1"/>
              <a:r>
                <a:rPr lang="en-US" altLang="it-IT" sz="1400">
                  <a:solidFill>
                    <a:srgbClr val="0000FF"/>
                  </a:solidFill>
                  <a:latin typeface="Arial" panose="020B0604020202020204" pitchFamily="34" charset="0"/>
                </a:rPr>
                <a:t>non-deterministic</a:t>
              </a:r>
            </a:p>
            <a:p>
              <a:pPr algn="ctr" eaLnBrk="1" hangingPunct="1"/>
              <a:r>
                <a:rPr lang="en-US" altLang="it-IT" sz="1400">
                  <a:solidFill>
                    <a:srgbClr val="0000FF"/>
                  </a:solidFill>
                  <a:latin typeface="Arial" panose="020B0604020202020204" pitchFamily="34" charset="0"/>
                </a:rPr>
                <a:t>C program</a:t>
              </a:r>
            </a:p>
          </p:txBody>
        </p:sp>
        <p:pic>
          <p:nvPicPr>
            <p:cNvPr id="124954" name="Content Placeholder 7" descr="document_icon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76273" r="-76273"/>
            <a:stretch>
              <a:fillRect/>
            </a:stretch>
          </p:blipFill>
          <p:spPr bwMode="auto">
            <a:xfrm>
              <a:off x="4338789" y="3731543"/>
              <a:ext cx="1368000" cy="7523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" name="Right Arrow 40"/>
            <p:cNvSpPr/>
            <p:nvPr/>
          </p:nvSpPr>
          <p:spPr>
            <a:xfrm>
              <a:off x="4339184" y="4018872"/>
              <a:ext cx="380960" cy="215891"/>
            </a:xfrm>
            <a:prstGeom prst="rightArrow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124956" name="Title 1"/>
            <p:cNvSpPr txBox="1">
              <a:spLocks/>
            </p:cNvSpPr>
            <p:nvPr/>
          </p:nvSpPr>
          <p:spPr bwMode="auto">
            <a:xfrm>
              <a:off x="4472222" y="4505375"/>
              <a:ext cx="1152128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 b="1">
                  <a:solidFill>
                    <a:srgbClr val="0000FF"/>
                  </a:solidFill>
                  <a:latin typeface="Arial" panose="020B0604020202020204" pitchFamily="34" charset="0"/>
                </a:rPr>
                <a:t>P</a:t>
              </a:r>
              <a:r>
                <a:rPr lang="fr-FR" altLang="it-IT" b="1">
                  <a:solidFill>
                    <a:srgbClr val="0000FF"/>
                  </a:solidFill>
                  <a:latin typeface="Arial" panose="020B0604020202020204" pitchFamily="34" charset="0"/>
                </a:rPr>
                <a:t>'</a:t>
              </a:r>
              <a:endParaRPr lang="en-US" altLang="it-IT" baseline="3000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957" name="Title 1"/>
            <p:cNvSpPr txBox="1">
              <a:spLocks/>
            </p:cNvSpPr>
            <p:nvPr/>
          </p:nvSpPr>
          <p:spPr bwMode="auto">
            <a:xfrm>
              <a:off x="986733" y="3016761"/>
              <a:ext cx="1447800" cy="697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 sz="1400">
                  <a:solidFill>
                    <a:srgbClr val="FF0000"/>
                  </a:solidFill>
                  <a:latin typeface="Arial" panose="020B0604020202020204" pitchFamily="34" charset="0"/>
                </a:rPr>
                <a:t>concurrent</a:t>
              </a:r>
            </a:p>
            <a:p>
              <a:pPr algn="ctr" eaLnBrk="1" hangingPunct="1"/>
              <a:r>
                <a:rPr lang="en-US" altLang="it-IT" sz="1400">
                  <a:solidFill>
                    <a:srgbClr val="FF0000"/>
                  </a:solidFill>
                  <a:latin typeface="Arial" panose="020B0604020202020204" pitchFamily="34" charset="0"/>
                </a:rPr>
                <a:t>C program</a:t>
              </a:r>
            </a:p>
          </p:txBody>
        </p:sp>
        <p:sp>
          <p:nvSpPr>
            <p:cNvPr id="124958" name="Title 1"/>
            <p:cNvSpPr txBox="1">
              <a:spLocks/>
            </p:cNvSpPr>
            <p:nvPr/>
          </p:nvSpPr>
          <p:spPr bwMode="auto">
            <a:xfrm>
              <a:off x="1238080" y="4505375"/>
              <a:ext cx="936104" cy="504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defTabSz="4572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US" altLang="it-IT">
                  <a:latin typeface="Arial" panose="020B0604020202020204" pitchFamily="34" charset="0"/>
                </a:rPr>
                <a:t> </a:t>
              </a:r>
              <a:r>
                <a:rPr lang="en-US" altLang="it-IT" b="1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</a:p>
          </p:txBody>
        </p:sp>
        <p:sp>
          <p:nvSpPr>
            <p:cNvPr id="45" name="Right Arrow 44"/>
            <p:cNvSpPr/>
            <p:nvPr/>
          </p:nvSpPr>
          <p:spPr>
            <a:xfrm>
              <a:off x="5347142" y="4018872"/>
              <a:ext cx="380960" cy="215891"/>
            </a:xfrm>
            <a:prstGeom prst="rightArrow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2066121" y="4018872"/>
              <a:ext cx="380960" cy="215891"/>
            </a:xfrm>
            <a:prstGeom prst="rightArrow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5845565" y="3421997"/>
              <a:ext cx="1676225" cy="136678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124962" name="TextBox 47"/>
            <p:cNvSpPr txBox="1">
              <a:spLocks noChangeArrowheads="1"/>
            </p:cNvSpPr>
            <p:nvPr/>
          </p:nvSpPr>
          <p:spPr bwMode="auto">
            <a:xfrm>
              <a:off x="6026752" y="3551335"/>
              <a:ext cx="1272202" cy="10156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r>
                <a:rPr lang="en-GB" altLang="it-IT" sz="2000"/>
                <a:t>sequential</a:t>
              </a:r>
            </a:p>
            <a:p>
              <a:pPr algn="ctr" eaLnBrk="1" hangingPunct="1"/>
              <a:r>
                <a:rPr lang="en-GB" altLang="it-IT" sz="2000"/>
                <a:t>analysis</a:t>
              </a:r>
            </a:p>
            <a:p>
              <a:pPr algn="ctr" eaLnBrk="1" hangingPunct="1"/>
              <a:r>
                <a:rPr lang="en-GB" altLang="it-IT" sz="2000"/>
                <a:t>tool</a:t>
              </a:r>
            </a:p>
          </p:txBody>
        </p:sp>
        <p:sp>
          <p:nvSpPr>
            <p:cNvPr id="49" name="Rounded Rectangle 48"/>
            <p:cNvSpPr>
              <a:spLocks noChangeAspect="1"/>
            </p:cNvSpPr>
            <p:nvPr/>
          </p:nvSpPr>
          <p:spPr>
            <a:xfrm>
              <a:off x="2569306" y="3421997"/>
              <a:ext cx="1676225" cy="1366781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254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816930" y="3866478"/>
              <a:ext cx="1160341" cy="83022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>
                <a:defRPr/>
              </a:pPr>
              <a:endParaRPr lang="en-GB" sz="2000" dirty="0">
                <a:latin typeface="Calibri" charset="0"/>
                <a:ea typeface="ＭＳ Ｐゴシック" charset="0"/>
                <a:cs typeface="ＭＳ Ｐゴシック" charset="0"/>
              </a:endParaRPr>
            </a:p>
            <a:p>
              <a:pPr algn="ctr">
                <a:defRPr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code-to-code</a:t>
              </a:r>
            </a:p>
            <a:p>
              <a:pPr algn="ctr">
                <a:defRPr/>
              </a:pPr>
              <a:r>
                <a:rPr lang="en-GB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libri" charset="0"/>
                  <a:ea typeface="ＭＳ Ｐゴシック" charset="0"/>
                  <a:cs typeface="ＭＳ Ｐゴシック" charset="0"/>
                </a:rPr>
                <a:t>translation</a:t>
              </a:r>
            </a:p>
          </p:txBody>
        </p:sp>
      </p:grpSp>
      <p:sp>
        <p:nvSpPr>
          <p:cNvPr id="51" name="Content Placeholder 11"/>
          <p:cNvSpPr txBox="1">
            <a:spLocks/>
          </p:cNvSpPr>
          <p:nvPr/>
        </p:nvSpPr>
        <p:spPr>
          <a:xfrm>
            <a:off x="533400" y="977900"/>
            <a:ext cx="8839200" cy="47371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5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marL="0" indent="0" algn="ctr">
              <a:buNone/>
              <a:defRPr/>
            </a:pPr>
            <a:endParaRPr lang="en-US" dirty="0"/>
          </a:p>
          <a:p>
            <a:pPr algn="ctr">
              <a:defRPr/>
            </a:pPr>
            <a:endParaRPr lang="en-US" dirty="0"/>
          </a:p>
        </p:txBody>
      </p:sp>
      <p:sp>
        <p:nvSpPr>
          <p:cNvPr id="124932" name="Content Placeholder 11"/>
          <p:cNvSpPr txBox="1">
            <a:spLocks/>
          </p:cNvSpPr>
          <p:nvPr/>
        </p:nvSpPr>
        <p:spPr bwMode="auto">
          <a:xfrm>
            <a:off x="1809751" y="1136650"/>
            <a:ext cx="8759825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it-IT" sz="1600">
                <a:latin typeface="Arial" panose="020B0604020202020204" pitchFamily="34" charset="0"/>
              </a:rPr>
              <a:t>       </a:t>
            </a:r>
            <a:r>
              <a:rPr lang="en-US" altLang="it-IT" sz="2000">
                <a:latin typeface="Arial" panose="020B0604020202020204" pitchFamily="34" charset="0"/>
              </a:rPr>
              <a:t>is a framework that simplifies code-to-code translations</a:t>
            </a:r>
          </a:p>
          <a:p>
            <a:pPr lvl="1">
              <a:spcBef>
                <a:spcPct val="20000"/>
              </a:spcBef>
              <a:buFont typeface="Lucida Grande" charset="0"/>
              <a:buChar char="-"/>
            </a:pPr>
            <a:r>
              <a:rPr lang="en-US" altLang="it-IT" sz="1800">
                <a:latin typeface="Arial" panose="020B0604020202020204" pitchFamily="34" charset="0"/>
              </a:rPr>
              <a:t>for C programs + Pthread</a:t>
            </a:r>
          </a:p>
          <a:p>
            <a:pPr lvl="1">
              <a:spcBef>
                <a:spcPct val="20000"/>
              </a:spcBef>
              <a:buFont typeface="Lucida Grande" charset="0"/>
              <a:buChar char="-"/>
            </a:pPr>
            <a:r>
              <a:rPr lang="en-US" altLang="it-IT" sz="1800">
                <a:latin typeface="Arial" panose="020B0604020202020204" pitchFamily="34" charset="0"/>
              </a:rPr>
              <a:t>comprises several code-to-code translation modules</a:t>
            </a:r>
            <a:endParaRPr lang="en-US" altLang="it-IT" sz="1800" b="1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 typeface="Lucida Grande" charset="0"/>
              <a:buChar char="-"/>
            </a:pPr>
            <a:r>
              <a:rPr lang="en-US" altLang="it-IT" sz="1800">
                <a:latin typeface="Arial" panose="020B0604020202020204" pitchFamily="34" charset="0"/>
              </a:rPr>
              <a:t>supports several sequential analysis back-end tools</a:t>
            </a:r>
          </a:p>
        </p:txBody>
      </p:sp>
      <p:sp>
        <p:nvSpPr>
          <p:cNvPr id="53" name="Connector 52"/>
          <p:cNvSpPr/>
          <p:nvPr/>
        </p:nvSpPr>
        <p:spPr>
          <a:xfrm>
            <a:off x="2391409" y="2573849"/>
            <a:ext cx="2433020" cy="1296288"/>
          </a:xfrm>
          <a:prstGeom prst="flowChartConnector">
            <a:avLst/>
          </a:prstGeom>
          <a:solidFill>
            <a:srgbClr val="FFCC00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200" b="1">
                <a:solidFill>
                  <a:srgbClr val="000000"/>
                </a:solidFill>
                <a:latin typeface="Arial" panose="020B0604020202020204" pitchFamily="34" charset="0"/>
              </a:rPr>
              <a:t>Internal modules</a:t>
            </a:r>
          </a:p>
          <a:p>
            <a:pPr eaLnBrk="1" hangingPunct="1">
              <a:buFont typeface="Lucida Grande" charset="0"/>
              <a:buChar char="-"/>
            </a:pPr>
            <a:r>
              <a:rPr lang="en-US" altLang="it-IT" sz="1200">
                <a:solidFill>
                  <a:srgbClr val="000000"/>
                </a:solidFill>
                <a:latin typeface="Arial" panose="020B0604020202020204" pitchFamily="34" charset="0"/>
              </a:rPr>
              <a:t>unrolling</a:t>
            </a:r>
          </a:p>
          <a:p>
            <a:pPr eaLnBrk="1" hangingPunct="1">
              <a:buFont typeface="Lucida Grande" charset="0"/>
              <a:buChar char="-"/>
            </a:pPr>
            <a:r>
              <a:rPr lang="en-US" altLang="it-IT" sz="1200">
                <a:solidFill>
                  <a:srgbClr val="000000"/>
                </a:solidFill>
                <a:latin typeface="Arial" panose="020B0604020202020204" pitchFamily="34" charset="0"/>
              </a:rPr>
              <a:t>function inlining</a:t>
            </a:r>
          </a:p>
          <a:p>
            <a:pPr eaLnBrk="1" hangingPunct="1">
              <a:buFont typeface="Lucida Grande" charset="0"/>
              <a:buChar char="-"/>
            </a:pPr>
            <a:r>
              <a:rPr lang="en-US" altLang="it-IT" sz="1200">
                <a:solidFill>
                  <a:srgbClr val="000000"/>
                </a:solidFill>
                <a:latin typeface="Arial" panose="020B0604020202020204" pitchFamily="34" charset="0"/>
              </a:rPr>
              <a:t>counter-example </a:t>
            </a:r>
          </a:p>
          <a:p>
            <a:pPr algn="ctr" eaLnBrk="1" hangingPunct="1"/>
            <a:r>
              <a:rPr lang="en-US" altLang="it-IT" sz="12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  <a:p>
            <a:pPr algn="ctr" eaLnBrk="1" hangingPunct="1"/>
            <a:endParaRPr lang="en-US" altLang="it-IT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54" name="Connector 53"/>
          <p:cNvSpPr/>
          <p:nvPr/>
        </p:nvSpPr>
        <p:spPr>
          <a:xfrm>
            <a:off x="2175174" y="4838538"/>
            <a:ext cx="2961272" cy="1511850"/>
          </a:xfrm>
          <a:prstGeom prst="flowChartConnector">
            <a:avLst/>
          </a:prstGeom>
          <a:solidFill>
            <a:srgbClr val="66CCFF"/>
          </a:solidFill>
          <a:ln>
            <a:noFill/>
          </a:ln>
          <a:effectLst>
            <a:softEdge rad="7620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200" b="1">
                <a:solidFill>
                  <a:srgbClr val="000000"/>
                </a:solidFill>
                <a:latin typeface="Arial" panose="020B0604020202020204" pitchFamily="34" charset="0"/>
              </a:rPr>
              <a:t>Sequentialisations</a:t>
            </a:r>
          </a:p>
          <a:p>
            <a:pPr eaLnBrk="1" hangingPunct="1">
              <a:buFont typeface="Lucida Grande" charset="0"/>
              <a:buChar char="-"/>
            </a:pPr>
            <a:r>
              <a:rPr lang="en-US" altLang="it-IT" sz="1200">
                <a:solidFill>
                  <a:srgbClr val="000000"/>
                </a:solidFill>
                <a:latin typeface="Arial" panose="020B0604020202020204" pitchFamily="34" charset="0"/>
              </a:rPr>
              <a:t>Memory-Unwinding</a:t>
            </a:r>
          </a:p>
          <a:p>
            <a:pPr eaLnBrk="1" hangingPunct="1">
              <a:buFont typeface="Lucida Grande" charset="0"/>
              <a:buChar char="-"/>
            </a:pPr>
            <a:r>
              <a:rPr lang="en-US" altLang="it-IT" sz="1200">
                <a:solidFill>
                  <a:srgbClr val="000000"/>
                </a:solidFill>
                <a:latin typeface="Arial" panose="020B0604020202020204" pitchFamily="34" charset="0"/>
              </a:rPr>
              <a:t>Lazy-CSeq</a:t>
            </a:r>
          </a:p>
          <a:p>
            <a:pPr eaLnBrk="1" hangingPunct="1">
              <a:buFont typeface="Lucida Grande" charset="0"/>
              <a:buChar char="-"/>
            </a:pPr>
            <a:r>
              <a:rPr lang="en-US" altLang="it-IT" sz="1200">
                <a:solidFill>
                  <a:srgbClr val="000000"/>
                </a:solidFill>
                <a:latin typeface="Arial" panose="020B0604020202020204" pitchFamily="34" charset="0"/>
              </a:rPr>
              <a:t>LR-CSeq</a:t>
            </a:r>
          </a:p>
          <a:p>
            <a:pPr algn="ctr" eaLnBrk="1" hangingPunct="1"/>
            <a:r>
              <a:rPr lang="en-US" altLang="it-IT" sz="1200">
                <a:solidFill>
                  <a:srgbClr val="000000"/>
                </a:solidFill>
                <a:latin typeface="Arial" panose="020B0604020202020204" pitchFamily="34" charset="0"/>
              </a:rPr>
              <a:t>…</a:t>
            </a:r>
          </a:p>
          <a:p>
            <a:pPr algn="ctr" eaLnBrk="1" hangingPunct="1"/>
            <a:endParaRPr lang="en-US" altLang="it-IT" sz="12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6162675" y="3182938"/>
            <a:ext cx="3163888" cy="2824162"/>
            <a:chOff x="5959521" y="2821511"/>
            <a:chExt cx="3163309" cy="2822875"/>
          </a:xfrm>
        </p:grpSpPr>
        <p:sp>
          <p:nvSpPr>
            <p:cNvPr id="55" name="Connector 54"/>
            <p:cNvSpPr/>
            <p:nvPr/>
          </p:nvSpPr>
          <p:spPr>
            <a:xfrm>
              <a:off x="6663264" y="2821511"/>
              <a:ext cx="991200" cy="720000"/>
            </a:xfrm>
            <a:prstGeom prst="flowChartConnector">
              <a:avLst/>
            </a:prstGeom>
            <a:solidFill>
              <a:srgbClr val="339933"/>
            </a:solidFill>
            <a:ln>
              <a:noFill/>
            </a:ln>
            <a:effectLst>
              <a:softEdge rad="762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testing</a:t>
              </a:r>
            </a:p>
            <a:p>
              <a:pPr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Klee</a:t>
              </a:r>
            </a:p>
          </p:txBody>
        </p:sp>
        <p:sp>
          <p:nvSpPr>
            <p:cNvPr id="56" name="Connector 55"/>
            <p:cNvSpPr/>
            <p:nvPr/>
          </p:nvSpPr>
          <p:spPr>
            <a:xfrm>
              <a:off x="7141630" y="3160179"/>
              <a:ext cx="1981200" cy="1521068"/>
            </a:xfrm>
            <a:prstGeom prst="flowChartConnector">
              <a:avLst/>
            </a:prstGeom>
            <a:solidFill>
              <a:srgbClr val="339933"/>
            </a:solidFill>
            <a:ln>
              <a:noFill/>
            </a:ln>
            <a:effectLst>
              <a:softEdge rad="762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bounded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 model-checking</a:t>
              </a:r>
            </a:p>
            <a:p>
              <a:pPr marL="171450" indent="-171450">
                <a:buFont typeface="Lucida Grande"/>
                <a:buChar char="-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BLITZ</a:t>
              </a:r>
            </a:p>
            <a:p>
              <a:pPr marL="171450" indent="-171450">
                <a:buFont typeface="Lucida Grande"/>
                <a:buChar char="-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CBMC</a:t>
              </a:r>
            </a:p>
            <a:p>
              <a:pPr marL="171450" indent="-171450">
                <a:buFont typeface="Lucida Grande"/>
                <a:buChar char="-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ESBMC</a:t>
              </a:r>
            </a:p>
            <a:p>
              <a:pPr marL="171450" indent="-171450">
                <a:buFont typeface="Lucida Grande"/>
                <a:buChar char="-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LLBM</a:t>
              </a:r>
            </a:p>
            <a:p>
              <a:pPr algn="ctr">
                <a:defRPr/>
              </a:pPr>
              <a:endParaRPr lang="en-US" sz="1200" dirty="0">
                <a:solidFill>
                  <a:srgbClr val="000000"/>
                </a:solidFill>
              </a:endParaRPr>
            </a:p>
          </p:txBody>
        </p:sp>
        <p:sp>
          <p:nvSpPr>
            <p:cNvPr id="57" name="Connector 56"/>
            <p:cNvSpPr/>
            <p:nvPr/>
          </p:nvSpPr>
          <p:spPr>
            <a:xfrm>
              <a:off x="5959521" y="4532153"/>
              <a:ext cx="1868122" cy="1112233"/>
            </a:xfrm>
            <a:prstGeom prst="flowChartConnector">
              <a:avLst/>
            </a:prstGeom>
            <a:solidFill>
              <a:srgbClr val="339933"/>
            </a:solidFill>
            <a:ln>
              <a:noFill/>
            </a:ln>
            <a:effectLst>
              <a:softEdge rad="76200"/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pPr>
                <a:defRPr/>
              </a:pPr>
              <a:r>
                <a:rPr lang="en-US" sz="1200" b="1" dirty="0">
                  <a:solidFill>
                    <a:srgbClr val="000000"/>
                  </a:solidFill>
                </a:rPr>
                <a:t>abstraction</a:t>
              </a:r>
            </a:p>
            <a:p>
              <a:pPr marL="171450" indent="-171450">
                <a:buFont typeface="Lucida Grande"/>
                <a:buChar char="-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CPA-checker</a:t>
              </a:r>
            </a:p>
            <a:p>
              <a:pPr marL="171450" indent="-171450">
                <a:buFont typeface="Lucida Grande"/>
                <a:buChar char="-"/>
                <a:defRPr/>
              </a:pPr>
              <a:r>
                <a:rPr lang="en-US" sz="1200" dirty="0" err="1">
                  <a:solidFill>
                    <a:srgbClr val="000000"/>
                  </a:solidFill>
                </a:rPr>
                <a:t>Frama</a:t>
              </a:r>
              <a:r>
                <a:rPr lang="en-US" sz="1200" dirty="0">
                  <a:solidFill>
                    <a:srgbClr val="000000"/>
                  </a:solidFill>
                </a:rPr>
                <a:t>-C</a:t>
              </a:r>
            </a:p>
            <a:p>
              <a:pPr marL="171450" indent="-171450">
                <a:buFont typeface="Lucida Grande"/>
                <a:buChar char="-"/>
                <a:defRPr/>
              </a:pPr>
              <a:r>
                <a:rPr lang="en-US" sz="1200" dirty="0">
                  <a:solidFill>
                    <a:srgbClr val="000000"/>
                  </a:solidFill>
                </a:rPr>
                <a:t>SATABS</a:t>
              </a:r>
            </a:p>
          </p:txBody>
        </p:sp>
      </p:grpSp>
      <p:pic>
        <p:nvPicPr>
          <p:cNvPr id="124940" name="Picture 2" descr="logo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9" y="822326"/>
            <a:ext cx="1584325" cy="938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41" name="Picture 2" descr="logo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038" y="3838576"/>
            <a:ext cx="950912" cy="56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42" name="Rectangle 2"/>
          <p:cNvSpPr>
            <a:spLocks noChangeArrowheads="1"/>
          </p:cNvSpPr>
          <p:nvPr/>
        </p:nvSpPr>
        <p:spPr bwMode="auto">
          <a:xfrm>
            <a:off x="3975100" y="6367463"/>
            <a:ext cx="5448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>
                <a:solidFill>
                  <a:srgbClr val="3366FF"/>
                </a:solidFill>
                <a:latin typeface="Courier" panose="02060409020205020404" pitchFamily="49" charset="0"/>
              </a:rPr>
              <a:t>http://users.ecs.soton.ac.uk/gp4/cseq/</a:t>
            </a:r>
          </a:p>
        </p:txBody>
      </p:sp>
    </p:spTree>
    <p:extLst>
      <p:ext uri="{BB962C8B-B14F-4D97-AF65-F5344CB8AC3E}">
        <p14:creationId xmlns:p14="http://schemas.microsoft.com/office/powerpoint/2010/main" val="171377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485983"/>
          </a:xfrm>
        </p:spPr>
        <p:txBody>
          <a:bodyPr/>
          <a:lstStyle/>
          <a:p>
            <a:r>
              <a:rPr lang="en-GB" dirty="0" err="1"/>
              <a:t>Cseq</a:t>
            </a:r>
            <a:r>
              <a:rPr lang="en-GB" dirty="0"/>
              <a:t>: High-Level Architecture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488" y="914400"/>
            <a:ext cx="9180512" cy="5754960"/>
          </a:xfrm>
        </p:spPr>
        <p:txBody>
          <a:bodyPr/>
          <a:lstStyle/>
          <a:p>
            <a:pPr marL="400050" lvl="2" indent="0" eaLnBrk="1" hangingPunct="1">
              <a:spcBef>
                <a:spcPts val="672"/>
              </a:spcBef>
              <a:buClr>
                <a:srgbClr val="000000"/>
              </a:buClr>
              <a:buSzPct val="100000"/>
              <a:buNone/>
              <a:defRPr/>
            </a:pPr>
            <a:r>
              <a:rPr lang="en-GB" sz="2600" dirty="0">
                <a:ea typeface="ＭＳ Ｐゴシック" pitchFamily="34" charset="-128"/>
              </a:rPr>
              <a:t>Modules:</a:t>
            </a:r>
            <a:endParaRPr lang="en-GB" dirty="0">
              <a:ea typeface="ＭＳ Ｐゴシック" pitchFamily="34" charset="-128"/>
            </a:endParaRPr>
          </a:p>
          <a:p>
            <a:pPr marL="661988" lvl="2" indent="-261938" eaLnBrk="1" hangingPunct="1">
              <a:spcBef>
                <a:spcPts val="672"/>
              </a:spcBef>
              <a:buClr>
                <a:srgbClr val="000000"/>
              </a:buClr>
              <a:buSzPct val="100000"/>
              <a:defRPr/>
            </a:pPr>
            <a:r>
              <a:rPr lang="en-GB" dirty="0" err="1">
                <a:ea typeface="ＭＳ Ｐゴシック" pitchFamily="34" charset="-128"/>
              </a:rPr>
              <a:t>preprocessing</a:t>
            </a:r>
            <a:r>
              <a:rPr lang="en-GB" dirty="0">
                <a:ea typeface="ＭＳ Ｐゴシック" pitchFamily="34" charset="-128"/>
              </a:rPr>
              <a:t> and parsing (based on the </a:t>
            </a:r>
            <a:r>
              <a:rPr lang="en-GB" dirty="0" err="1">
                <a:latin typeface="Lucida Console" pitchFamily="49" charset="0"/>
              </a:rPr>
              <a:t>pycparser</a:t>
            </a:r>
            <a:r>
              <a:rPr lang="en-GB" dirty="0">
                <a:ea typeface="ＭＳ Ｐゴシック" pitchFamily="34" charset="-128"/>
              </a:rPr>
              <a:t>)</a:t>
            </a:r>
          </a:p>
          <a:p>
            <a:pPr marL="661988" lvl="2" indent="-261938" eaLnBrk="1" hangingPunct="1">
              <a:spcBef>
                <a:spcPts val="672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ea typeface="ＭＳ Ｐゴシック" pitchFamily="34" charset="-128"/>
              </a:rPr>
              <a:t>loop unrolling and thread instantiation</a:t>
            </a:r>
          </a:p>
          <a:p>
            <a:pPr marL="661988" lvl="2" indent="-261938" eaLnBrk="1" hangingPunct="1">
              <a:spcBef>
                <a:spcPts val="672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ea typeface="ＭＳ Ｐゴシック" pitchFamily="34" charset="-128"/>
              </a:rPr>
              <a:t>variable replacement</a:t>
            </a:r>
          </a:p>
          <a:p>
            <a:pPr marL="661988" lvl="2" indent="-261938" eaLnBrk="1" hangingPunct="1">
              <a:spcBef>
                <a:spcPts val="672"/>
              </a:spcBef>
              <a:buClr>
                <a:srgbClr val="000000"/>
              </a:buClr>
              <a:buSzPct val="100000"/>
              <a:defRPr/>
            </a:pPr>
            <a:r>
              <a:rPr lang="en-GB" dirty="0">
                <a:ea typeface="ＭＳ Ｐゴシック" pitchFamily="34" charset="-128"/>
              </a:rPr>
              <a:t>counterexample extraction</a:t>
            </a:r>
          </a:p>
          <a:p>
            <a:endParaRPr lang="en-GB" sz="2600" dirty="0"/>
          </a:p>
          <a:p>
            <a:endParaRPr lang="en-GB" dirty="0"/>
          </a:p>
        </p:txBody>
      </p:sp>
      <p:pic>
        <p:nvPicPr>
          <p:cNvPr id="34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640" y="3284984"/>
            <a:ext cx="8064896" cy="3234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asellaDiTesto 6"/>
          <p:cNvSpPr txBox="1"/>
          <p:nvPr/>
        </p:nvSpPr>
        <p:spPr>
          <a:xfrm>
            <a:off x="310796" y="4717428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Lazy-</a:t>
            </a:r>
            <a:r>
              <a:rPr lang="en-GB" dirty="0" err="1"/>
              <a:t>CSeq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21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3657600"/>
            <a:ext cx="9144000" cy="2527300"/>
          </a:xfrm>
          <a:solidFill>
            <a:schemeClr val="accent2"/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lvl="1" indent="0" algn="ctr">
              <a:buNone/>
            </a:pPr>
            <a:endParaRPr lang="en-GB" altLang="it-IT" sz="1800" b="1" dirty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endParaRPr lang="en-GB" altLang="it-IT" sz="1800" b="1" dirty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GB" altLang="it-IT" sz="4400" b="1" dirty="0">
                <a:solidFill>
                  <a:srgbClr val="FFFFFF"/>
                </a:solidFill>
              </a:rPr>
              <a:t>First </a:t>
            </a:r>
            <a:r>
              <a:rPr lang="en-GB" altLang="it-IT" sz="4400" b="1" dirty="0" err="1">
                <a:solidFill>
                  <a:srgbClr val="FFFFFF"/>
                </a:solidFill>
              </a:rPr>
              <a:t>sequentialization</a:t>
            </a:r>
            <a:r>
              <a:rPr lang="en-GB" altLang="it-IT" sz="4400" b="1" dirty="0">
                <a:solidFill>
                  <a:srgbClr val="FFFFFF"/>
                </a:solidFill>
              </a:rPr>
              <a:t> implemented in </a:t>
            </a:r>
            <a:r>
              <a:rPr lang="en-GB" altLang="it-IT" sz="4400" b="1" dirty="0" err="1">
                <a:solidFill>
                  <a:srgbClr val="FFFFFF"/>
                </a:solidFill>
              </a:rPr>
              <a:t>CSeq</a:t>
            </a:r>
            <a:r>
              <a:rPr lang="en-GB" altLang="it-IT" sz="4400" b="1" dirty="0">
                <a:solidFill>
                  <a:srgbClr val="FFFFFF"/>
                </a:solidFill>
              </a:rPr>
              <a:t>: LR-</a:t>
            </a:r>
            <a:r>
              <a:rPr lang="en-GB" altLang="it-IT" sz="4400" b="1" dirty="0" err="1">
                <a:solidFill>
                  <a:srgbClr val="FFFFFF"/>
                </a:solidFill>
              </a:rPr>
              <a:t>CSeq</a:t>
            </a:r>
            <a:endParaRPr lang="en-GB" altLang="it-IT" sz="4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65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95300" y="53975"/>
            <a:ext cx="8915400" cy="1143000"/>
          </a:xfrm>
        </p:spPr>
        <p:txBody>
          <a:bodyPr/>
          <a:lstStyle/>
          <a:p>
            <a:r>
              <a:rPr lang="en-GB" altLang="it-IT" dirty="0"/>
              <a:t>Lal/Reps </a:t>
            </a:r>
            <a:r>
              <a:rPr lang="en-GB" altLang="it-IT" dirty="0" err="1"/>
              <a:t>Sequentialization</a:t>
            </a:r>
            <a:endParaRPr lang="en-GB" alt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3" y="1268413"/>
            <a:ext cx="8915400" cy="497205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sz="2100" dirty="0"/>
              <a:t>considers only </a:t>
            </a:r>
            <a:r>
              <a:rPr lang="en-GB" sz="2100" dirty="0"/>
              <a:t>round-robin schedules</a:t>
            </a:r>
            <a:br>
              <a:rPr lang="en-GB" sz="2100" dirty="0"/>
            </a:br>
            <a:r>
              <a:rPr lang="en-GB" sz="2100" dirty="0"/>
              <a:t>with </a:t>
            </a:r>
            <a:r>
              <a:rPr lang="en-GB" sz="2100" i="1" dirty="0"/>
              <a:t>k</a:t>
            </a:r>
            <a:r>
              <a:rPr lang="en-GB" sz="2100" dirty="0"/>
              <a:t> rounds</a:t>
            </a:r>
          </a:p>
          <a:p>
            <a:pPr lvl="1">
              <a:buClr>
                <a:schemeClr val="tx1"/>
              </a:buClr>
              <a:defRPr/>
            </a:pPr>
            <a:r>
              <a:rPr lang="en-GB" sz="2100" dirty="0">
                <a:solidFill>
                  <a:srgbClr val="FF0000"/>
                </a:solidFill>
              </a:rPr>
              <a:t>thread</a:t>
            </a:r>
            <a:r>
              <a:rPr lang="en-GB" sz="2100" dirty="0"/>
              <a:t> → </a:t>
            </a:r>
            <a:r>
              <a:rPr lang="en-GB" sz="2100" dirty="0">
                <a:solidFill>
                  <a:srgbClr val="0000FF"/>
                </a:solidFill>
              </a:rPr>
              <a:t>function</a:t>
            </a:r>
            <a:r>
              <a:rPr lang="en-GB" sz="2100" dirty="0"/>
              <a:t>, run to completion</a:t>
            </a:r>
          </a:p>
          <a:p>
            <a:pPr>
              <a:buClr>
                <a:schemeClr val="tx1"/>
              </a:buClr>
              <a:defRPr/>
            </a:pPr>
            <a:r>
              <a:rPr lang="en-GB" sz="2100" dirty="0"/>
              <a:t>global memory copy for each round </a:t>
            </a:r>
          </a:p>
          <a:p>
            <a:pPr lvl="1">
              <a:buClr>
                <a:schemeClr val="tx1"/>
              </a:buClr>
              <a:defRPr/>
            </a:pPr>
            <a:r>
              <a:rPr lang="en-GB" sz="2100" dirty="0">
                <a:solidFill>
                  <a:srgbClr val="FF0000"/>
                </a:solidFill>
              </a:rPr>
              <a:t>scalar</a:t>
            </a:r>
            <a:r>
              <a:rPr lang="en-GB" sz="2100" dirty="0"/>
              <a:t> → </a:t>
            </a:r>
            <a:r>
              <a:rPr lang="en-GB" sz="2100" dirty="0">
                <a:solidFill>
                  <a:srgbClr val="0000FF"/>
                </a:solidFill>
              </a:rPr>
              <a:t>array</a:t>
            </a:r>
          </a:p>
          <a:p>
            <a:pPr>
              <a:buClr>
                <a:srgbClr val="000000"/>
              </a:buClr>
              <a:defRPr/>
            </a:pPr>
            <a:r>
              <a:rPr lang="en-GB" sz="2100" dirty="0">
                <a:solidFill>
                  <a:srgbClr val="FF0000"/>
                </a:solidFill>
              </a:rPr>
              <a:t>context switch </a:t>
            </a:r>
            <a:r>
              <a:rPr lang="en-GB" sz="2100" dirty="0"/>
              <a:t>→ </a:t>
            </a:r>
            <a:r>
              <a:rPr lang="en-GB" sz="2100" dirty="0">
                <a:solidFill>
                  <a:srgbClr val="0000FF"/>
                </a:solidFill>
              </a:rPr>
              <a:t>round counter++</a:t>
            </a:r>
          </a:p>
          <a:p>
            <a:pPr>
              <a:buClr>
                <a:schemeClr val="tx1"/>
              </a:buClr>
              <a:defRPr/>
            </a:pPr>
            <a:r>
              <a:rPr lang="en-GB" sz="2100" dirty="0"/>
              <a:t>first thread starts with </a:t>
            </a:r>
          </a:p>
          <a:p>
            <a:pPr marL="0" indent="0"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GB" sz="2100" dirty="0"/>
              <a:t>     nondeterministic memory contents</a:t>
            </a:r>
          </a:p>
          <a:p>
            <a:pPr lvl="1">
              <a:buClr>
                <a:schemeClr val="tx1"/>
              </a:buClr>
              <a:defRPr/>
            </a:pPr>
            <a:r>
              <a:rPr lang="en-GB" sz="2100" dirty="0"/>
              <a:t>other threads continue with content left by predecessor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6438900" y="1844675"/>
            <a:ext cx="6604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73800" y="3749675"/>
            <a:ext cx="417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GB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429500" y="1844675"/>
            <a:ext cx="6604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264400" y="3749675"/>
            <a:ext cx="417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GB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512050" y="2835275"/>
            <a:ext cx="479425" cy="304800"/>
          </a:xfrm>
          <a:prstGeom prst="rect">
            <a:avLst/>
          </a:prstGeom>
          <a:solidFill>
            <a:srgbClr val="339933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2,1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512050" y="1920875"/>
            <a:ext cx="479425" cy="304800"/>
          </a:xfrm>
          <a:prstGeom prst="rect">
            <a:avLst/>
          </a:prstGeom>
          <a:solidFill>
            <a:srgbClr val="FF00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0,1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12050" y="2378075"/>
            <a:ext cx="479425" cy="304800"/>
          </a:xfrm>
          <a:prstGeom prst="rect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1,1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512050" y="3444875"/>
            <a:ext cx="479425" cy="304800"/>
          </a:xfrm>
          <a:prstGeom prst="rect">
            <a:avLst/>
          </a:prstGeom>
          <a:solidFill>
            <a:srgbClr val="0000FF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k,1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750300" y="1844675"/>
            <a:ext cx="6604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585200" y="3749675"/>
            <a:ext cx="417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dirty="0" err="1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GB" sz="1050" dirty="0" err="1">
                <a:solidFill>
                  <a:srgbClr val="000000"/>
                </a:solidFill>
                <a:latin typeface="Arial"/>
                <a:cs typeface="Arial"/>
              </a:rPr>
              <a:t>n</a:t>
            </a:r>
            <a:endParaRPr lang="en-GB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8" name="Straight Arrow Connector 117"/>
          <p:cNvCxnSpPr>
            <a:endCxn id="100" idx="0"/>
          </p:cNvCxnSpPr>
          <p:nvPr/>
        </p:nvCxnSpPr>
        <p:spPr>
          <a:xfrm>
            <a:off x="6769100" y="15398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769100" y="38258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769100" y="4130675"/>
            <a:ext cx="4953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264400" y="1539875"/>
            <a:ext cx="4953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759700" y="15398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759700" y="38258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759700" y="4130675"/>
            <a:ext cx="4953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915400" y="1539875"/>
            <a:ext cx="1651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080500" y="15398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9080500" y="38258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>
            <a:spLocks noChangeArrowheads="1"/>
          </p:cNvSpPr>
          <p:nvPr/>
        </p:nvSpPr>
        <p:spPr bwMode="auto">
          <a:xfrm>
            <a:off x="8507413" y="1338263"/>
            <a:ext cx="4079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800" b="1">
                <a:solidFill>
                  <a:srgbClr val="000000"/>
                </a:solidFill>
                <a:latin typeface="Arial" pitchFamily="34" charset="0"/>
              </a:rPr>
              <a:t>...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8255000" y="1539875"/>
            <a:ext cx="1651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108700" y="2073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099300" y="2073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9410700" y="2073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740900" y="2073275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9410700" y="23018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8089900" y="2301875"/>
            <a:ext cx="660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099300" y="23018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108700" y="23018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108700" y="25304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6108700" y="2301875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099300" y="25304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9410700" y="25304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9740900" y="2530475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410700" y="27590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8089900" y="2759075"/>
            <a:ext cx="660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099300" y="27590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108700" y="27590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108700" y="29876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108700" y="2759075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7099300" y="29876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9410700" y="29876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40900" y="2987675"/>
            <a:ext cx="0" cy="2286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410700" y="3216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8089900" y="3216275"/>
            <a:ext cx="6604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7099300" y="3216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6108700" y="3216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108700" y="3597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108700" y="3216275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099300" y="3597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8585200" y="35972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9410700" y="3597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108700" y="3521075"/>
            <a:ext cx="0" cy="7620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90" name="TextBox 161"/>
          <p:cNvSpPr txBox="1">
            <a:spLocks noChangeArrowheads="1"/>
          </p:cNvSpPr>
          <p:nvPr/>
        </p:nvSpPr>
        <p:spPr bwMode="auto">
          <a:xfrm rot="5400000">
            <a:off x="5988050" y="3254375"/>
            <a:ext cx="376238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800" b="1">
                <a:solidFill>
                  <a:srgbClr val="000000"/>
                </a:solidFill>
                <a:latin typeface="Arial" pitchFamily="34" charset="0"/>
              </a:rPr>
              <a:t>...</a:t>
            </a:r>
          </a:p>
        </p:txBody>
      </p:sp>
      <p:sp>
        <p:nvSpPr>
          <p:cNvPr id="18491" name="TextBox 162"/>
          <p:cNvSpPr txBox="1">
            <a:spLocks noChangeArrowheads="1"/>
          </p:cNvSpPr>
          <p:nvPr/>
        </p:nvSpPr>
        <p:spPr bwMode="auto">
          <a:xfrm>
            <a:off x="8172450" y="3395663"/>
            <a:ext cx="49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800" b="1">
                <a:solidFill>
                  <a:srgbClr val="000000"/>
                </a:solidFill>
                <a:latin typeface="Arial" pitchFamily="34" charset="0"/>
              </a:rPr>
              <a:t> ... 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8089900" y="35972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8601075" y="29876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94" name="TextBox 165"/>
          <p:cNvSpPr txBox="1">
            <a:spLocks noChangeArrowheads="1"/>
          </p:cNvSpPr>
          <p:nvPr/>
        </p:nvSpPr>
        <p:spPr bwMode="auto">
          <a:xfrm>
            <a:off x="8188325" y="2786063"/>
            <a:ext cx="49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800" b="1">
                <a:solidFill>
                  <a:srgbClr val="000000"/>
                </a:solidFill>
                <a:latin typeface="Arial" pitchFamily="34" charset="0"/>
              </a:rPr>
              <a:t> ... </a:t>
            </a:r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601075" y="25304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96" name="TextBox 167"/>
          <p:cNvSpPr txBox="1">
            <a:spLocks noChangeArrowheads="1"/>
          </p:cNvSpPr>
          <p:nvPr/>
        </p:nvSpPr>
        <p:spPr bwMode="auto">
          <a:xfrm>
            <a:off x="8188325" y="2328863"/>
            <a:ext cx="49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800" b="1">
                <a:solidFill>
                  <a:srgbClr val="000000"/>
                </a:solidFill>
                <a:latin typeface="Arial" pitchFamily="34" charset="0"/>
              </a:rPr>
              <a:t> ... 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7264400" y="1539875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8255000" y="1539875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>
            <a:off x="6761163" y="2225675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6761163" y="31400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/>
          <p:cNvCxnSpPr/>
          <p:nvPr/>
        </p:nvCxnSpPr>
        <p:spPr>
          <a:xfrm>
            <a:off x="6761163" y="2682875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>
            <a:stCxn id="109" idx="2"/>
            <a:endCxn id="110" idx="0"/>
          </p:cNvCxnSpPr>
          <p:nvPr/>
        </p:nvCxnSpPr>
        <p:spPr>
          <a:xfrm>
            <a:off x="7751763" y="2225675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/>
          <p:cNvCxnSpPr>
            <a:stCxn id="108" idx="2"/>
            <a:endCxn id="111" idx="0"/>
          </p:cNvCxnSpPr>
          <p:nvPr/>
        </p:nvCxnSpPr>
        <p:spPr>
          <a:xfrm>
            <a:off x="7751763" y="31400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110" idx="2"/>
            <a:endCxn id="108" idx="0"/>
          </p:cNvCxnSpPr>
          <p:nvPr/>
        </p:nvCxnSpPr>
        <p:spPr>
          <a:xfrm>
            <a:off x="7751763" y="2682875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9072563" y="2225675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9072563" y="31400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9072563" y="2682875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8089900" y="29876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8089900" y="25304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8601075" y="20732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11" name="TextBox 191"/>
          <p:cNvSpPr txBox="1">
            <a:spLocks noChangeArrowheads="1"/>
          </p:cNvSpPr>
          <p:nvPr/>
        </p:nvSpPr>
        <p:spPr bwMode="auto">
          <a:xfrm>
            <a:off x="8188325" y="1871663"/>
            <a:ext cx="49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800" b="1">
                <a:solidFill>
                  <a:srgbClr val="000000"/>
                </a:solidFill>
                <a:latin typeface="Arial" pitchFamily="34" charset="0"/>
              </a:rPr>
              <a:t> ... </a:t>
            </a: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8089900" y="20732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Curved Right Arrow 89"/>
          <p:cNvSpPr/>
          <p:nvPr/>
        </p:nvSpPr>
        <p:spPr>
          <a:xfrm>
            <a:off x="6356350" y="2100263"/>
            <a:ext cx="1651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1" name="Curved Right Arrow 90"/>
          <p:cNvSpPr/>
          <p:nvPr/>
        </p:nvSpPr>
        <p:spPr>
          <a:xfrm>
            <a:off x="6356350" y="2557463"/>
            <a:ext cx="1651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2" name="Curved Right Arrow 91"/>
          <p:cNvSpPr/>
          <p:nvPr/>
        </p:nvSpPr>
        <p:spPr>
          <a:xfrm>
            <a:off x="6356350" y="3090863"/>
            <a:ext cx="1651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3" name="Curved Right Arrow 92"/>
          <p:cNvSpPr/>
          <p:nvPr/>
        </p:nvSpPr>
        <p:spPr>
          <a:xfrm>
            <a:off x="6356350" y="3319463"/>
            <a:ext cx="1651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4" name="Curved Right Arrow 93"/>
          <p:cNvSpPr/>
          <p:nvPr/>
        </p:nvSpPr>
        <p:spPr>
          <a:xfrm>
            <a:off x="7346950" y="2100263"/>
            <a:ext cx="1651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5" name="Curved Right Arrow 94"/>
          <p:cNvSpPr/>
          <p:nvPr/>
        </p:nvSpPr>
        <p:spPr>
          <a:xfrm>
            <a:off x="7346950" y="2557463"/>
            <a:ext cx="1651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6" name="Curved Right Arrow 95"/>
          <p:cNvSpPr/>
          <p:nvPr/>
        </p:nvSpPr>
        <p:spPr>
          <a:xfrm>
            <a:off x="7346950" y="3090863"/>
            <a:ext cx="1651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7" name="Curved Right Arrow 96"/>
          <p:cNvSpPr/>
          <p:nvPr/>
        </p:nvSpPr>
        <p:spPr>
          <a:xfrm>
            <a:off x="7346950" y="3319463"/>
            <a:ext cx="1651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8" name="Curved Right Arrow 97"/>
          <p:cNvSpPr/>
          <p:nvPr/>
        </p:nvSpPr>
        <p:spPr>
          <a:xfrm>
            <a:off x="8667750" y="2100263"/>
            <a:ext cx="1651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99" name="Curved Right Arrow 98"/>
          <p:cNvSpPr/>
          <p:nvPr/>
        </p:nvSpPr>
        <p:spPr>
          <a:xfrm>
            <a:off x="8667750" y="2557463"/>
            <a:ext cx="165100" cy="3810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9" name="Curved Right Arrow 168"/>
          <p:cNvSpPr/>
          <p:nvPr/>
        </p:nvSpPr>
        <p:spPr>
          <a:xfrm>
            <a:off x="8667750" y="3090863"/>
            <a:ext cx="1651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0" name="Curved Right Arrow 169"/>
          <p:cNvSpPr/>
          <p:nvPr/>
        </p:nvSpPr>
        <p:spPr>
          <a:xfrm>
            <a:off x="8667750" y="3319463"/>
            <a:ext cx="165100" cy="228600"/>
          </a:xfrm>
          <a:prstGeom prst="curvedRightArrow">
            <a:avLst/>
          </a:prstGeom>
          <a:solidFill>
            <a:srgbClr val="0000FF">
              <a:alpha val="40000"/>
            </a:srgbClr>
          </a:solidFill>
          <a:ln>
            <a:solidFill>
              <a:srgbClr val="0000FF">
                <a:alpha val="4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1" name="Rectangle 170"/>
          <p:cNvSpPr/>
          <p:nvPr/>
        </p:nvSpPr>
        <p:spPr>
          <a:xfrm>
            <a:off x="6521450" y="2835275"/>
            <a:ext cx="479425" cy="304800"/>
          </a:xfrm>
          <a:prstGeom prst="rect">
            <a:avLst/>
          </a:prstGeom>
          <a:solidFill>
            <a:srgbClr val="339933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2,0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521450" y="1920875"/>
            <a:ext cx="479425" cy="304800"/>
          </a:xfrm>
          <a:prstGeom prst="rect">
            <a:avLst/>
          </a:prstGeom>
          <a:solidFill>
            <a:srgbClr val="FF00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0,0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521450" y="2378075"/>
            <a:ext cx="479425" cy="304800"/>
          </a:xfrm>
          <a:prstGeom prst="rect">
            <a:avLst/>
          </a:prstGeom>
          <a:solidFill>
            <a:srgbClr val="FFFF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1,0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521450" y="3444875"/>
            <a:ext cx="479425" cy="304800"/>
          </a:xfrm>
          <a:prstGeom prst="rect">
            <a:avLst/>
          </a:prstGeom>
          <a:solidFill>
            <a:srgbClr val="0000FF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k,0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832850" y="2835275"/>
            <a:ext cx="479425" cy="304800"/>
          </a:xfrm>
          <a:prstGeom prst="rect">
            <a:avLst/>
          </a:prstGeom>
          <a:solidFill>
            <a:srgbClr val="0000FF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2,n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832850" y="1920875"/>
            <a:ext cx="479425" cy="304800"/>
          </a:xfrm>
          <a:prstGeom prst="rect">
            <a:avLst/>
          </a:prstGeom>
          <a:solidFill>
            <a:srgbClr val="FFFF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0,n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832850" y="2378075"/>
            <a:ext cx="479425" cy="304800"/>
          </a:xfrm>
          <a:prstGeom prst="rect">
            <a:avLst/>
          </a:prstGeom>
          <a:solidFill>
            <a:srgbClr val="00CC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1,n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832850" y="3444875"/>
            <a:ext cx="479425" cy="304800"/>
          </a:xfrm>
          <a:prstGeom prst="rect">
            <a:avLst/>
          </a:prstGeom>
          <a:solidFill>
            <a:srgbClr val="0000FF">
              <a:alpha val="1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 err="1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 err="1">
                <a:solidFill>
                  <a:srgbClr val="000000"/>
                </a:solidFill>
                <a:latin typeface="Arial"/>
                <a:cs typeface="Arial"/>
              </a:rPr>
              <a:t>k,n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02" name="Straight Arrow Connector 117"/>
          <p:cNvCxnSpPr/>
          <p:nvPr/>
        </p:nvCxnSpPr>
        <p:spPr>
          <a:xfrm>
            <a:off x="6105525" y="2530475"/>
            <a:ext cx="360363" cy="0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17"/>
          <p:cNvCxnSpPr/>
          <p:nvPr/>
        </p:nvCxnSpPr>
        <p:spPr>
          <a:xfrm>
            <a:off x="6105525" y="2997200"/>
            <a:ext cx="360363" cy="0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17"/>
          <p:cNvCxnSpPr/>
          <p:nvPr/>
        </p:nvCxnSpPr>
        <p:spPr>
          <a:xfrm>
            <a:off x="6105525" y="3602038"/>
            <a:ext cx="360363" cy="0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17"/>
          <p:cNvCxnSpPr/>
          <p:nvPr/>
        </p:nvCxnSpPr>
        <p:spPr>
          <a:xfrm>
            <a:off x="7092950" y="2071688"/>
            <a:ext cx="360363" cy="0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7"/>
          <p:cNvCxnSpPr/>
          <p:nvPr/>
        </p:nvCxnSpPr>
        <p:spPr>
          <a:xfrm>
            <a:off x="7081838" y="2532063"/>
            <a:ext cx="360362" cy="0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7"/>
          <p:cNvCxnSpPr/>
          <p:nvPr/>
        </p:nvCxnSpPr>
        <p:spPr>
          <a:xfrm>
            <a:off x="7086600" y="2997200"/>
            <a:ext cx="360363" cy="0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7"/>
          <p:cNvCxnSpPr/>
          <p:nvPr/>
        </p:nvCxnSpPr>
        <p:spPr>
          <a:xfrm>
            <a:off x="7088188" y="3603625"/>
            <a:ext cx="360362" cy="0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17"/>
          <p:cNvCxnSpPr/>
          <p:nvPr/>
        </p:nvCxnSpPr>
        <p:spPr>
          <a:xfrm>
            <a:off x="8583613" y="2527300"/>
            <a:ext cx="187325" cy="3175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17"/>
          <p:cNvCxnSpPr/>
          <p:nvPr/>
        </p:nvCxnSpPr>
        <p:spPr>
          <a:xfrm>
            <a:off x="8099425" y="3597275"/>
            <a:ext cx="179388" cy="0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17"/>
          <p:cNvCxnSpPr/>
          <p:nvPr/>
        </p:nvCxnSpPr>
        <p:spPr>
          <a:xfrm>
            <a:off x="8089900" y="2997200"/>
            <a:ext cx="179388" cy="0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17"/>
          <p:cNvCxnSpPr/>
          <p:nvPr/>
        </p:nvCxnSpPr>
        <p:spPr>
          <a:xfrm>
            <a:off x="8089900" y="2535238"/>
            <a:ext cx="179388" cy="0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17"/>
          <p:cNvCxnSpPr/>
          <p:nvPr/>
        </p:nvCxnSpPr>
        <p:spPr>
          <a:xfrm>
            <a:off x="8096250" y="2073275"/>
            <a:ext cx="179388" cy="0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117"/>
          <p:cNvCxnSpPr/>
          <p:nvPr/>
        </p:nvCxnSpPr>
        <p:spPr>
          <a:xfrm>
            <a:off x="8586788" y="2071688"/>
            <a:ext cx="187325" cy="3175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117"/>
          <p:cNvCxnSpPr/>
          <p:nvPr/>
        </p:nvCxnSpPr>
        <p:spPr>
          <a:xfrm>
            <a:off x="8583613" y="2987675"/>
            <a:ext cx="185737" cy="1588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117"/>
          <p:cNvCxnSpPr/>
          <p:nvPr/>
        </p:nvCxnSpPr>
        <p:spPr>
          <a:xfrm>
            <a:off x="8572500" y="3592513"/>
            <a:ext cx="187325" cy="3175"/>
          </a:xfrm>
          <a:prstGeom prst="straightConnector1">
            <a:avLst/>
          </a:prstGeom>
          <a:ln w="31750">
            <a:solidFill>
              <a:srgbClr val="338D33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1" grpId="0" animBg="1"/>
      <p:bldP spid="128" grpId="0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9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95300" y="53975"/>
            <a:ext cx="8915400" cy="1143000"/>
          </a:xfrm>
        </p:spPr>
        <p:txBody>
          <a:bodyPr/>
          <a:lstStyle/>
          <a:p>
            <a:r>
              <a:rPr lang="en-GB" altLang="it-IT"/>
              <a:t>Lal/Reps Sequentialization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213" y="1268413"/>
            <a:ext cx="8915400" cy="497205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  <a:defRPr/>
            </a:pPr>
            <a:r>
              <a:rPr lang="en-US" sz="2100" dirty="0"/>
              <a:t>considers only </a:t>
            </a:r>
            <a:r>
              <a:rPr lang="en-GB" sz="2100" dirty="0"/>
              <a:t>round-robin schedules</a:t>
            </a:r>
            <a:br>
              <a:rPr lang="en-GB" sz="2100" dirty="0"/>
            </a:br>
            <a:r>
              <a:rPr lang="en-GB" sz="2100" dirty="0"/>
              <a:t>with </a:t>
            </a:r>
            <a:r>
              <a:rPr lang="en-GB" sz="2100" i="1" dirty="0"/>
              <a:t>k</a:t>
            </a:r>
            <a:r>
              <a:rPr lang="en-GB" sz="2100" dirty="0"/>
              <a:t> rounds</a:t>
            </a:r>
          </a:p>
          <a:p>
            <a:pPr lvl="1">
              <a:buClr>
                <a:schemeClr val="tx1"/>
              </a:buClr>
              <a:defRPr/>
            </a:pPr>
            <a:r>
              <a:rPr lang="en-GB" sz="2100" dirty="0">
                <a:solidFill>
                  <a:srgbClr val="FF0000"/>
                </a:solidFill>
              </a:rPr>
              <a:t>thread</a:t>
            </a:r>
            <a:r>
              <a:rPr lang="en-GB" sz="2100" dirty="0"/>
              <a:t> → </a:t>
            </a:r>
            <a:r>
              <a:rPr lang="en-GB" sz="2100" dirty="0">
                <a:solidFill>
                  <a:srgbClr val="0000FF"/>
                </a:solidFill>
              </a:rPr>
              <a:t>function</a:t>
            </a:r>
            <a:r>
              <a:rPr lang="en-GB" sz="2100" dirty="0"/>
              <a:t>, run to completion</a:t>
            </a:r>
          </a:p>
          <a:p>
            <a:pPr>
              <a:buClr>
                <a:schemeClr val="tx1"/>
              </a:buClr>
              <a:defRPr/>
            </a:pPr>
            <a:r>
              <a:rPr lang="en-GB" sz="2100" dirty="0"/>
              <a:t>global memory copy for each round </a:t>
            </a:r>
          </a:p>
          <a:p>
            <a:pPr lvl="1">
              <a:buClr>
                <a:schemeClr val="tx1"/>
              </a:buClr>
              <a:defRPr/>
            </a:pPr>
            <a:r>
              <a:rPr lang="en-GB" sz="2100" dirty="0">
                <a:solidFill>
                  <a:srgbClr val="FF0000"/>
                </a:solidFill>
              </a:rPr>
              <a:t>scalar</a:t>
            </a:r>
            <a:r>
              <a:rPr lang="en-GB" sz="2100" dirty="0"/>
              <a:t> → </a:t>
            </a:r>
            <a:r>
              <a:rPr lang="en-GB" sz="2100" dirty="0">
                <a:solidFill>
                  <a:srgbClr val="0000FF"/>
                </a:solidFill>
              </a:rPr>
              <a:t>array</a:t>
            </a:r>
          </a:p>
          <a:p>
            <a:pPr>
              <a:buClr>
                <a:srgbClr val="000000"/>
              </a:buClr>
              <a:defRPr/>
            </a:pPr>
            <a:r>
              <a:rPr lang="en-GB" sz="2100" dirty="0">
                <a:solidFill>
                  <a:srgbClr val="FF0000"/>
                </a:solidFill>
              </a:rPr>
              <a:t>context switch </a:t>
            </a:r>
            <a:r>
              <a:rPr lang="en-GB" sz="2100" dirty="0"/>
              <a:t>→ </a:t>
            </a:r>
            <a:r>
              <a:rPr lang="en-GB" sz="2100" dirty="0">
                <a:solidFill>
                  <a:srgbClr val="0000FF"/>
                </a:solidFill>
              </a:rPr>
              <a:t>round counter++</a:t>
            </a:r>
          </a:p>
          <a:p>
            <a:pPr>
              <a:buClr>
                <a:schemeClr val="tx1"/>
              </a:buClr>
              <a:defRPr/>
            </a:pPr>
            <a:r>
              <a:rPr lang="en-GB" sz="2100" dirty="0"/>
              <a:t>first thread starts with </a:t>
            </a:r>
          </a:p>
          <a:p>
            <a:pPr marL="0" indent="0"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en-GB" sz="2100" dirty="0"/>
              <a:t>     nondeterministic memory contents</a:t>
            </a:r>
          </a:p>
          <a:p>
            <a:pPr lvl="1">
              <a:buClr>
                <a:schemeClr val="tx1"/>
              </a:buClr>
              <a:defRPr/>
            </a:pPr>
            <a:r>
              <a:rPr lang="en-GB" sz="2100" dirty="0"/>
              <a:t>other threads continue with content left by predecessor</a:t>
            </a:r>
          </a:p>
          <a:p>
            <a:pPr>
              <a:buClr>
                <a:schemeClr val="tx1"/>
              </a:buClr>
              <a:defRPr/>
            </a:pPr>
            <a:r>
              <a:rPr lang="en-GB" sz="2100" dirty="0"/>
              <a:t>checker </a:t>
            </a:r>
            <a:r>
              <a:rPr lang="en-GB" sz="2100" dirty="0">
                <a:cs typeface="Courier New" pitchFamily="49" charset="0"/>
              </a:rPr>
              <a:t>prunes</a:t>
            </a:r>
            <a:r>
              <a:rPr lang="en-GB" sz="2100" dirty="0"/>
              <a:t> away inconsistent simulations</a:t>
            </a:r>
          </a:p>
          <a:p>
            <a:pPr lvl="1">
              <a:buClr>
                <a:schemeClr val="tx1"/>
              </a:buClr>
              <a:defRPr/>
            </a:pPr>
            <a:r>
              <a:rPr lang="en-GB" sz="2100" b="1" dirty="0">
                <a:solidFill>
                  <a:srgbClr val="0000FF"/>
                </a:solidFill>
                <a:latin typeface="Lucida Console" pitchFamily="49" charset="0"/>
              </a:rPr>
              <a:t>assume(</a:t>
            </a:r>
            <a:r>
              <a:rPr lang="en-GB" sz="2100" dirty="0">
                <a:solidFill>
                  <a:srgbClr val="0000FF"/>
                </a:solidFill>
              </a:rPr>
              <a:t>Si+1,0 </a:t>
            </a:r>
            <a:r>
              <a:rPr lang="en-GB" sz="2100" b="1" dirty="0">
                <a:solidFill>
                  <a:srgbClr val="0000FF"/>
                </a:solidFill>
                <a:latin typeface="Lucida Console" pitchFamily="49" charset="0"/>
              </a:rPr>
              <a:t>==</a:t>
            </a:r>
            <a:r>
              <a:rPr lang="en-GB" sz="2100" dirty="0">
                <a:solidFill>
                  <a:srgbClr val="0000FF"/>
                </a:solidFill>
              </a:rPr>
              <a:t>  S </a:t>
            </a:r>
            <a:r>
              <a:rPr lang="en-GB" sz="2100" dirty="0" err="1">
                <a:solidFill>
                  <a:srgbClr val="0000FF"/>
                </a:solidFill>
              </a:rPr>
              <a:t>i,n</a:t>
            </a:r>
            <a:r>
              <a:rPr lang="en-GB" sz="2100" b="1" dirty="0">
                <a:solidFill>
                  <a:srgbClr val="0000FF"/>
                </a:solidFill>
                <a:latin typeface="Lucida Console" pitchFamily="49" charset="0"/>
              </a:rPr>
              <a:t>);</a:t>
            </a:r>
            <a:r>
              <a:rPr lang="en-GB" sz="2100" dirty="0"/>
              <a:t> </a:t>
            </a:r>
          </a:p>
          <a:p>
            <a:pPr lvl="1">
              <a:buClr>
                <a:schemeClr val="tx1"/>
              </a:buClr>
              <a:defRPr/>
            </a:pPr>
            <a:r>
              <a:rPr lang="en-GB" sz="2100" dirty="0"/>
              <a:t>requires second set of memory copies</a:t>
            </a:r>
          </a:p>
          <a:p>
            <a:pPr lvl="1">
              <a:buClr>
                <a:schemeClr val="tx1"/>
              </a:buClr>
              <a:defRPr/>
            </a:pPr>
            <a:r>
              <a:rPr lang="en-GB" sz="2100" dirty="0"/>
              <a:t>errors can only be checked at end of simulation</a:t>
            </a:r>
          </a:p>
          <a:p>
            <a:pPr lvl="2">
              <a:buClr>
                <a:schemeClr val="tx1"/>
              </a:buClr>
              <a:defRPr/>
            </a:pPr>
            <a:r>
              <a:rPr lang="en-GB" sz="2100" dirty="0"/>
              <a:t>requires explicit error checks</a:t>
            </a:r>
          </a:p>
        </p:txBody>
      </p:sp>
      <p:sp>
        <p:nvSpPr>
          <p:cNvPr id="100" name="Rounded Rectangle 99"/>
          <p:cNvSpPr/>
          <p:nvPr/>
        </p:nvSpPr>
        <p:spPr>
          <a:xfrm>
            <a:off x="6438900" y="1844675"/>
            <a:ext cx="6604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6273800" y="3749675"/>
            <a:ext cx="417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lang="en-GB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6" name="Rounded Rectangle 105"/>
          <p:cNvSpPr/>
          <p:nvPr/>
        </p:nvSpPr>
        <p:spPr>
          <a:xfrm>
            <a:off x="7429500" y="1844675"/>
            <a:ext cx="6604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7264400" y="3749675"/>
            <a:ext cx="417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endParaRPr lang="en-GB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7512050" y="2835275"/>
            <a:ext cx="479425" cy="304800"/>
          </a:xfrm>
          <a:prstGeom prst="rect">
            <a:avLst/>
          </a:prstGeom>
          <a:solidFill>
            <a:srgbClr val="339933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2,1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512050" y="1920875"/>
            <a:ext cx="479425" cy="304800"/>
          </a:xfrm>
          <a:prstGeom prst="rect">
            <a:avLst/>
          </a:prstGeom>
          <a:solidFill>
            <a:srgbClr val="FF00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0,1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512050" y="2378075"/>
            <a:ext cx="479425" cy="304800"/>
          </a:xfrm>
          <a:prstGeom prst="rect">
            <a:avLst/>
          </a:prstGeom>
          <a:solidFill>
            <a:srgbClr val="FFFF00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1,1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512050" y="3444875"/>
            <a:ext cx="479425" cy="304800"/>
          </a:xfrm>
          <a:prstGeom prst="rect">
            <a:avLst/>
          </a:prstGeom>
          <a:solidFill>
            <a:srgbClr val="0000FF">
              <a:alpha val="4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k,1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8750300" y="1844675"/>
            <a:ext cx="660400" cy="19812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8585200" y="3749675"/>
            <a:ext cx="417513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000" dirty="0" err="1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GB" sz="1050" dirty="0" err="1">
                <a:solidFill>
                  <a:srgbClr val="000000"/>
                </a:solidFill>
                <a:latin typeface="Arial"/>
                <a:cs typeface="Arial"/>
              </a:rPr>
              <a:t>n</a:t>
            </a:r>
            <a:endParaRPr lang="en-GB" sz="20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cxnSp>
        <p:nvCxnSpPr>
          <p:cNvPr id="118" name="Straight Arrow Connector 117"/>
          <p:cNvCxnSpPr>
            <a:endCxn id="100" idx="0"/>
          </p:cNvCxnSpPr>
          <p:nvPr/>
        </p:nvCxnSpPr>
        <p:spPr>
          <a:xfrm>
            <a:off x="6769100" y="15398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769100" y="38258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769100" y="4130675"/>
            <a:ext cx="4953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7264400" y="1539875"/>
            <a:ext cx="4953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7759700" y="15398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7759700" y="38258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759700" y="4130675"/>
            <a:ext cx="4953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8915400" y="1539875"/>
            <a:ext cx="1651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080500" y="15398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>
            <a:off x="9080500" y="38258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80" name="TextBox 127"/>
          <p:cNvSpPr txBox="1">
            <a:spLocks noChangeArrowheads="1"/>
          </p:cNvSpPr>
          <p:nvPr/>
        </p:nvSpPr>
        <p:spPr bwMode="auto">
          <a:xfrm>
            <a:off x="8507413" y="1338263"/>
            <a:ext cx="40798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800" b="1">
                <a:solidFill>
                  <a:srgbClr val="000000"/>
                </a:solidFill>
                <a:latin typeface="Arial" pitchFamily="34" charset="0"/>
              </a:rPr>
              <a:t>...</a:t>
            </a:r>
          </a:p>
        </p:txBody>
      </p:sp>
      <p:cxnSp>
        <p:nvCxnSpPr>
          <p:cNvPr id="129" name="Straight Arrow Connector 128"/>
          <p:cNvCxnSpPr/>
          <p:nvPr/>
        </p:nvCxnSpPr>
        <p:spPr>
          <a:xfrm>
            <a:off x="8255000" y="1539875"/>
            <a:ext cx="165100" cy="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108700" y="2073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>
            <a:off x="7099300" y="2073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9410700" y="20732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9740900" y="2073275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9410700" y="23018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8089900" y="2301875"/>
            <a:ext cx="6604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7099300" y="23018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108700" y="23018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>
            <a:off x="6108700" y="25304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>
            <a:off x="6108700" y="2301875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099300" y="25304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>
            <a:off x="9410700" y="25304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9740900" y="2530475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9410700" y="27590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8089900" y="2759075"/>
            <a:ext cx="6604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099300" y="27590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>
            <a:off x="6108700" y="27590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>
            <a:off x="6108700" y="29876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6108700" y="2759075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>
            <a:off x="7099300" y="29876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9410700" y="29876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9740900" y="2987675"/>
            <a:ext cx="0" cy="2286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9410700" y="32162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8089900" y="3216275"/>
            <a:ext cx="6604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>
            <a:off x="7099300" y="32162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6108700" y="32162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>
            <a:off x="6108700" y="3597275"/>
            <a:ext cx="330200" cy="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6108700" y="3216275"/>
            <a:ext cx="0" cy="762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099300" y="3597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8585200" y="35972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9410700" y="3597275"/>
            <a:ext cx="3302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6108700" y="3521075"/>
            <a:ext cx="0" cy="76200"/>
          </a:xfrm>
          <a:prstGeom prst="straightConnector1">
            <a:avLst/>
          </a:prstGeom>
          <a:ln w="381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14" name="TextBox 161"/>
          <p:cNvSpPr txBox="1">
            <a:spLocks noChangeArrowheads="1"/>
          </p:cNvSpPr>
          <p:nvPr/>
        </p:nvSpPr>
        <p:spPr bwMode="auto">
          <a:xfrm rot="5400000">
            <a:off x="5973763" y="3254375"/>
            <a:ext cx="376238" cy="30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800" b="1">
                <a:solidFill>
                  <a:srgbClr val="000000"/>
                </a:solidFill>
                <a:latin typeface="Arial" pitchFamily="34" charset="0"/>
              </a:rPr>
              <a:t>...</a:t>
            </a:r>
          </a:p>
        </p:txBody>
      </p:sp>
      <p:sp>
        <p:nvSpPr>
          <p:cNvPr id="19515" name="TextBox 162"/>
          <p:cNvSpPr txBox="1">
            <a:spLocks noChangeArrowheads="1"/>
          </p:cNvSpPr>
          <p:nvPr/>
        </p:nvSpPr>
        <p:spPr bwMode="auto">
          <a:xfrm>
            <a:off x="8172450" y="3395663"/>
            <a:ext cx="49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800" b="1">
                <a:solidFill>
                  <a:srgbClr val="000000"/>
                </a:solidFill>
                <a:latin typeface="Arial" pitchFamily="34" charset="0"/>
              </a:rPr>
              <a:t> ... </a:t>
            </a:r>
          </a:p>
        </p:txBody>
      </p:sp>
      <p:cxnSp>
        <p:nvCxnSpPr>
          <p:cNvPr id="164" name="Straight Arrow Connector 163"/>
          <p:cNvCxnSpPr/>
          <p:nvPr/>
        </p:nvCxnSpPr>
        <p:spPr>
          <a:xfrm>
            <a:off x="8089900" y="35972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8601075" y="29876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18" name="TextBox 165"/>
          <p:cNvSpPr txBox="1">
            <a:spLocks noChangeArrowheads="1"/>
          </p:cNvSpPr>
          <p:nvPr/>
        </p:nvSpPr>
        <p:spPr bwMode="auto">
          <a:xfrm>
            <a:off x="8188325" y="2786063"/>
            <a:ext cx="49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800" b="1">
                <a:solidFill>
                  <a:srgbClr val="000000"/>
                </a:solidFill>
                <a:latin typeface="Arial" pitchFamily="34" charset="0"/>
              </a:rPr>
              <a:t> ... </a:t>
            </a:r>
          </a:p>
        </p:txBody>
      </p:sp>
      <p:cxnSp>
        <p:nvCxnSpPr>
          <p:cNvPr id="167" name="Straight Arrow Connector 166"/>
          <p:cNvCxnSpPr/>
          <p:nvPr/>
        </p:nvCxnSpPr>
        <p:spPr>
          <a:xfrm>
            <a:off x="8601075" y="25304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20" name="TextBox 167"/>
          <p:cNvSpPr txBox="1">
            <a:spLocks noChangeArrowheads="1"/>
          </p:cNvSpPr>
          <p:nvPr/>
        </p:nvSpPr>
        <p:spPr bwMode="auto">
          <a:xfrm>
            <a:off x="8188325" y="2328863"/>
            <a:ext cx="49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800" b="1">
                <a:solidFill>
                  <a:srgbClr val="000000"/>
                </a:solidFill>
                <a:latin typeface="Arial" pitchFamily="34" charset="0"/>
              </a:rPr>
              <a:t> ... </a:t>
            </a:r>
          </a:p>
        </p:txBody>
      </p:sp>
      <p:cxnSp>
        <p:nvCxnSpPr>
          <p:cNvPr id="178" name="Straight Arrow Connector 177"/>
          <p:cNvCxnSpPr/>
          <p:nvPr/>
        </p:nvCxnSpPr>
        <p:spPr>
          <a:xfrm>
            <a:off x="7264400" y="1539875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Arrow Connector 178"/>
          <p:cNvCxnSpPr/>
          <p:nvPr/>
        </p:nvCxnSpPr>
        <p:spPr>
          <a:xfrm>
            <a:off x="8255000" y="1539875"/>
            <a:ext cx="0" cy="2590800"/>
          </a:xfrm>
          <a:prstGeom prst="straightConnector1">
            <a:avLst/>
          </a:prstGeom>
          <a:ln w="25400">
            <a:solidFill>
              <a:srgbClr val="0000FF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9072563" y="2225675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9072563" y="3140075"/>
            <a:ext cx="0" cy="304800"/>
          </a:xfrm>
          <a:prstGeom prst="straightConnector1">
            <a:avLst/>
          </a:prstGeom>
          <a:ln w="25400">
            <a:solidFill>
              <a:srgbClr val="0000FF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/>
          <p:cNvCxnSpPr/>
          <p:nvPr/>
        </p:nvCxnSpPr>
        <p:spPr>
          <a:xfrm>
            <a:off x="9072563" y="2682875"/>
            <a:ext cx="0" cy="152400"/>
          </a:xfrm>
          <a:prstGeom prst="straightConnector1">
            <a:avLst/>
          </a:prstGeom>
          <a:ln w="25400">
            <a:solidFill>
              <a:srgbClr val="0000FF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/>
          <p:cNvCxnSpPr/>
          <p:nvPr/>
        </p:nvCxnSpPr>
        <p:spPr>
          <a:xfrm>
            <a:off x="8089900" y="29876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/>
          <p:nvPr/>
        </p:nvCxnSpPr>
        <p:spPr>
          <a:xfrm>
            <a:off x="8089900" y="25304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>
            <a:off x="8601075" y="20732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29" name="TextBox 191"/>
          <p:cNvSpPr txBox="1">
            <a:spLocks noChangeArrowheads="1"/>
          </p:cNvSpPr>
          <p:nvPr/>
        </p:nvSpPr>
        <p:spPr bwMode="auto">
          <a:xfrm>
            <a:off x="8188325" y="1871663"/>
            <a:ext cx="495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1800" b="1">
                <a:solidFill>
                  <a:srgbClr val="000000"/>
                </a:solidFill>
                <a:latin typeface="Arial" pitchFamily="34" charset="0"/>
              </a:rPr>
              <a:t> ... </a:t>
            </a:r>
          </a:p>
        </p:txBody>
      </p:sp>
      <p:cxnSp>
        <p:nvCxnSpPr>
          <p:cNvPr id="193" name="Straight Arrow Connector 192"/>
          <p:cNvCxnSpPr/>
          <p:nvPr/>
        </p:nvCxnSpPr>
        <p:spPr>
          <a:xfrm>
            <a:off x="8089900" y="2073275"/>
            <a:ext cx="165100" cy="0"/>
          </a:xfrm>
          <a:prstGeom prst="straightConnector1">
            <a:avLst/>
          </a:prstGeom>
          <a:ln w="12700">
            <a:solidFill>
              <a:srgbClr val="C00000"/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/>
          <p:cNvSpPr/>
          <p:nvPr/>
        </p:nvSpPr>
        <p:spPr>
          <a:xfrm>
            <a:off x="6521450" y="2835275"/>
            <a:ext cx="479425" cy="304800"/>
          </a:xfrm>
          <a:prstGeom prst="rect">
            <a:avLst/>
          </a:prstGeom>
          <a:solidFill>
            <a:srgbClr val="339933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2,0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6521450" y="1920875"/>
            <a:ext cx="479425" cy="304800"/>
          </a:xfrm>
          <a:prstGeom prst="rect">
            <a:avLst/>
          </a:prstGeom>
          <a:solidFill>
            <a:srgbClr val="FF00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0,0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3" name="Rectangle 172"/>
          <p:cNvSpPr/>
          <p:nvPr/>
        </p:nvSpPr>
        <p:spPr>
          <a:xfrm>
            <a:off x="6521450" y="2378075"/>
            <a:ext cx="479425" cy="304800"/>
          </a:xfrm>
          <a:prstGeom prst="rect">
            <a:avLst/>
          </a:prstGeom>
          <a:solidFill>
            <a:srgbClr val="FFFF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1,0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6521450" y="3444875"/>
            <a:ext cx="479425" cy="304800"/>
          </a:xfrm>
          <a:prstGeom prst="rect">
            <a:avLst/>
          </a:prstGeom>
          <a:solidFill>
            <a:srgbClr val="0000FF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k,0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8832850" y="2835275"/>
            <a:ext cx="479425" cy="304800"/>
          </a:xfrm>
          <a:prstGeom prst="rect">
            <a:avLst/>
          </a:prstGeom>
          <a:solidFill>
            <a:srgbClr val="0000FF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2,n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8832850" y="1920875"/>
            <a:ext cx="479425" cy="304800"/>
          </a:xfrm>
          <a:prstGeom prst="rect">
            <a:avLst/>
          </a:prstGeom>
          <a:solidFill>
            <a:srgbClr val="FFFF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0,n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8832850" y="2378075"/>
            <a:ext cx="479425" cy="304800"/>
          </a:xfrm>
          <a:prstGeom prst="rect">
            <a:avLst/>
          </a:prstGeom>
          <a:solidFill>
            <a:srgbClr val="00CC00">
              <a:alpha val="65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>
                <a:solidFill>
                  <a:srgbClr val="000000"/>
                </a:solidFill>
                <a:latin typeface="Arial"/>
                <a:cs typeface="Arial"/>
              </a:rPr>
              <a:t>1,n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94" name="Rectangle 193"/>
          <p:cNvSpPr/>
          <p:nvPr/>
        </p:nvSpPr>
        <p:spPr>
          <a:xfrm>
            <a:off x="8832850" y="3444875"/>
            <a:ext cx="479425" cy="304800"/>
          </a:xfrm>
          <a:prstGeom prst="rect">
            <a:avLst/>
          </a:prstGeom>
          <a:solidFill>
            <a:srgbClr val="0000FF">
              <a:alpha val="10000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GB" sz="1400" dirty="0" err="1">
                <a:solidFill>
                  <a:srgbClr val="000000"/>
                </a:solidFill>
                <a:latin typeface="Arial"/>
                <a:cs typeface="Arial"/>
              </a:rPr>
              <a:t>S</a:t>
            </a:r>
            <a:r>
              <a:rPr lang="en-GB" sz="1050" dirty="0" err="1">
                <a:solidFill>
                  <a:srgbClr val="000000"/>
                </a:solidFill>
                <a:latin typeface="Arial"/>
                <a:cs typeface="Arial"/>
              </a:rPr>
              <a:t>k,n</a:t>
            </a:r>
            <a:endParaRPr lang="en-GB" sz="14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95300" y="-26988"/>
            <a:ext cx="8915400" cy="1143001"/>
          </a:xfrm>
        </p:spPr>
        <p:txBody>
          <a:bodyPr/>
          <a:lstStyle/>
          <a:p>
            <a:r>
              <a:rPr lang="en-GB" altLang="it-IT"/>
              <a:t>Can we improve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2638" y="981075"/>
            <a:ext cx="8418512" cy="5400675"/>
          </a:xfrm>
        </p:spPr>
        <p:txBody>
          <a:bodyPr/>
          <a:lstStyle/>
          <a:p>
            <a:pPr>
              <a:defRPr/>
            </a:pPr>
            <a:endParaRPr lang="en-US" sz="1100" dirty="0"/>
          </a:p>
          <a:p>
            <a:pPr>
              <a:defRPr/>
            </a:pPr>
            <a:r>
              <a:rPr lang="en-US" sz="2800" b="1" dirty="0"/>
              <a:t>Eager</a:t>
            </a:r>
            <a:r>
              <a:rPr lang="en-US" sz="2800" dirty="0"/>
              <a:t> </a:t>
            </a:r>
            <a:r>
              <a:rPr lang="en-US" sz="2800" dirty="0" err="1"/>
              <a:t>sequentializations</a:t>
            </a:r>
            <a:endParaRPr lang="en-US" sz="2800" dirty="0"/>
          </a:p>
          <a:p>
            <a:pPr lvl="1">
              <a:defRPr/>
            </a:pPr>
            <a:r>
              <a:rPr lang="en-US" dirty="0"/>
              <a:t>cannot rely on error checks built into the backend</a:t>
            </a:r>
          </a:p>
          <a:p>
            <a:pPr lvl="1">
              <a:defRPr/>
            </a:pPr>
            <a:r>
              <a:rPr lang="en-US" dirty="0"/>
              <a:t>also requires specific techniques to handle programs  with heap-allocated memory</a:t>
            </a:r>
          </a:p>
          <a:p>
            <a:pPr marL="0" indent="0">
              <a:buFont typeface="Arial" pitchFamily="34" charset="0"/>
              <a:buNone/>
              <a:defRPr/>
            </a:pPr>
            <a:endParaRPr lang="en-GB" sz="1000" dirty="0"/>
          </a:p>
          <a:p>
            <a:pPr>
              <a:defRPr/>
            </a:pPr>
            <a:r>
              <a:rPr lang="en-GB" sz="2800" dirty="0"/>
              <a:t>LR (but also LMP) uses additional copies of shared variables</a:t>
            </a:r>
          </a:p>
          <a:p>
            <a:pPr lvl="1">
              <a:defRPr/>
            </a:pPr>
            <a:r>
              <a:rPr lang="en-GB" dirty="0"/>
              <a:t>BMC will make more copies with loop/recursion unwinding</a:t>
            </a:r>
          </a:p>
          <a:p>
            <a:pPr lvl="1">
              <a:defRPr/>
            </a:pPr>
            <a:r>
              <a:rPr lang="en-GB" dirty="0"/>
              <a:t>can seriously affect the formula size </a:t>
            </a:r>
          </a:p>
          <a:p>
            <a:pPr marL="0" indent="0">
              <a:buFont typeface="Arial" pitchFamily="34" charset="0"/>
              <a:buNone/>
              <a:defRPr/>
            </a:pPr>
            <a:endParaRPr lang="en-GB" sz="1000" dirty="0"/>
          </a:p>
          <a:p>
            <a:pPr>
              <a:defRPr/>
            </a:pPr>
            <a:endParaRPr lang="en-GB" sz="2800" dirty="0"/>
          </a:p>
          <a:p>
            <a:pPr lvl="1">
              <a:defRPr/>
            </a:pPr>
            <a:endParaRPr lang="en-GB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olo 1"/>
          <p:cNvSpPr>
            <a:spLocks noGrp="1"/>
          </p:cNvSpPr>
          <p:nvPr>
            <p:ph type="title"/>
          </p:nvPr>
        </p:nvSpPr>
        <p:spPr>
          <a:xfrm>
            <a:off x="495300" y="-100013"/>
            <a:ext cx="8915400" cy="1863726"/>
          </a:xfrm>
        </p:spPr>
        <p:txBody>
          <a:bodyPr/>
          <a:lstStyle/>
          <a:p>
            <a:r>
              <a:rPr lang="it-IT" altLang="it-IT"/>
              <a:t>Two new sequentializations</a:t>
            </a:r>
            <a:br>
              <a:rPr lang="it-IT" altLang="it-IT"/>
            </a:br>
            <a:r>
              <a:rPr lang="it-IT" altLang="it-IT" sz="3200"/>
              <a:t>[Inverso-Tomasco-Fischer-La</a:t>
            </a:r>
            <a:r>
              <a:rPr lang="it-IT" altLang="it-IT" sz="700"/>
              <a:t> </a:t>
            </a:r>
            <a:r>
              <a:rPr lang="it-IT" altLang="it-IT" sz="3200"/>
              <a:t>Torre-Parlato]</a:t>
            </a:r>
            <a:endParaRPr lang="it-IT" alt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15925" y="1927225"/>
            <a:ext cx="8915400" cy="4094163"/>
          </a:xfrm>
        </p:spPr>
        <p:txBody>
          <a:bodyPr/>
          <a:lstStyle/>
          <a:p>
            <a:pPr>
              <a:defRPr/>
            </a:pPr>
            <a:r>
              <a:rPr lang="it-IT" dirty="0" err="1"/>
              <a:t>Lazy-CSeq</a:t>
            </a:r>
            <a:r>
              <a:rPr lang="it-IT" dirty="0"/>
              <a:t> [CAV’14-TACAS/SVCOMP’14]</a:t>
            </a:r>
          </a:p>
          <a:p>
            <a:pPr lvl="1">
              <a:defRPr/>
            </a:pPr>
            <a:r>
              <a:rPr lang="it-IT" dirty="0" err="1"/>
              <a:t>lazy</a:t>
            </a:r>
            <a:endParaRPr lang="it-IT" dirty="0"/>
          </a:p>
          <a:p>
            <a:pPr lvl="1">
              <a:defRPr/>
            </a:pPr>
            <a:r>
              <a:rPr lang="it-IT" dirty="0"/>
              <a:t>light-</a:t>
            </a:r>
            <a:r>
              <a:rPr lang="it-IT" dirty="0" err="1"/>
              <a:t>weight</a:t>
            </a:r>
            <a:r>
              <a:rPr lang="it-IT" dirty="0"/>
              <a:t>: </a:t>
            </a:r>
            <a:r>
              <a:rPr lang="it-IT" dirty="0" err="1"/>
              <a:t>few</a:t>
            </a:r>
            <a:r>
              <a:rPr lang="it-IT" dirty="0"/>
              <a:t> </a:t>
            </a:r>
            <a:r>
              <a:rPr lang="it-IT" dirty="0" err="1"/>
              <a:t>additional</a:t>
            </a:r>
            <a:r>
              <a:rPr lang="it-IT" dirty="0"/>
              <a:t> </a:t>
            </a:r>
            <a:r>
              <a:rPr lang="it-IT" dirty="0" err="1"/>
              <a:t>variables</a:t>
            </a:r>
            <a:r>
              <a:rPr lang="it-IT" dirty="0"/>
              <a:t> and code</a:t>
            </a:r>
          </a:p>
          <a:p>
            <a:pPr marL="457200" lvl="1" indent="0">
              <a:buFont typeface="Arial" pitchFamily="34" charset="0"/>
              <a:buNone/>
              <a:defRPr/>
            </a:pPr>
            <a:r>
              <a:rPr lang="it-IT" dirty="0"/>
              <a:t>  </a:t>
            </a:r>
          </a:p>
          <a:p>
            <a:pPr>
              <a:defRPr/>
            </a:pPr>
            <a:r>
              <a:rPr lang="it-IT" dirty="0"/>
              <a:t>MU-</a:t>
            </a:r>
            <a:r>
              <a:rPr lang="it-IT" dirty="0" err="1"/>
              <a:t>CSeq</a:t>
            </a:r>
            <a:r>
              <a:rPr lang="it-IT" dirty="0"/>
              <a:t> [TACAS’15/SVCOMP’14]</a:t>
            </a:r>
          </a:p>
          <a:p>
            <a:pPr lvl="1">
              <a:defRPr/>
            </a:pPr>
            <a:r>
              <a:rPr lang="it-IT" dirty="0" err="1"/>
              <a:t>Bound</a:t>
            </a:r>
            <a:r>
              <a:rPr lang="it-IT" dirty="0"/>
              <a:t> on </a:t>
            </a:r>
            <a:r>
              <a:rPr lang="it-IT" dirty="0" err="1"/>
              <a:t>memory</a:t>
            </a:r>
            <a:r>
              <a:rPr lang="it-IT" dirty="0"/>
              <a:t> </a:t>
            </a:r>
            <a:r>
              <a:rPr lang="it-IT" dirty="0" err="1"/>
              <a:t>unwindings</a:t>
            </a:r>
            <a:endParaRPr lang="it-IT" dirty="0"/>
          </a:p>
          <a:p>
            <a:pPr lvl="1">
              <a:defRPr/>
            </a:pPr>
            <a:r>
              <a:rPr lang="it-IT" dirty="0"/>
              <a:t>Extension </a:t>
            </a:r>
            <a:r>
              <a:rPr lang="it-IT" dirty="0" err="1"/>
              <a:t>message-passing</a:t>
            </a:r>
            <a:r>
              <a:rPr lang="it-IT" dirty="0"/>
              <a:t> </a:t>
            </a:r>
            <a:r>
              <a:rPr lang="it-IT" dirty="0" err="1"/>
              <a:t>programs</a:t>
            </a:r>
            <a:endParaRPr lang="it-IT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3657600"/>
            <a:ext cx="9144000" cy="2527300"/>
          </a:xfrm>
          <a:solidFill>
            <a:schemeClr val="accent2"/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lvl="1" indent="0" algn="ctr">
              <a:buNone/>
            </a:pPr>
            <a:endParaRPr lang="en-GB" altLang="it-IT" sz="1800" b="1" dirty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endParaRPr lang="en-GB" altLang="it-IT" sz="1800" b="1" dirty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GB" altLang="it-IT" sz="4400" b="1" dirty="0">
                <a:solidFill>
                  <a:srgbClr val="FFFFFF"/>
                </a:solidFill>
              </a:rPr>
              <a:t>Lazy-</a:t>
            </a:r>
            <a:r>
              <a:rPr lang="en-GB" altLang="it-IT" sz="4400" b="1" dirty="0" err="1">
                <a:solidFill>
                  <a:srgbClr val="FFFFFF"/>
                </a:solidFill>
              </a:rPr>
              <a:t>CSeq</a:t>
            </a:r>
            <a:r>
              <a:rPr lang="en-GB" altLang="it-IT" sz="4400" b="1" dirty="0">
                <a:solidFill>
                  <a:srgbClr val="FFFFFF"/>
                </a:solidFill>
              </a:rPr>
              <a:t>: Schema Overview</a:t>
            </a:r>
          </a:p>
          <a:p>
            <a:pPr marL="457200" lvl="1" indent="0" algn="ctr">
              <a:buNone/>
            </a:pPr>
            <a:r>
              <a:rPr lang="en-GB" altLang="it-IT" sz="2400" b="1" dirty="0">
                <a:solidFill>
                  <a:srgbClr val="FFFFFF"/>
                </a:solidFill>
              </a:rPr>
              <a:t>(new </a:t>
            </a:r>
            <a:r>
              <a:rPr lang="en-GB" altLang="it-IT" sz="2400" b="1" dirty="0" err="1">
                <a:solidFill>
                  <a:srgbClr val="FFFFFF"/>
                </a:solidFill>
              </a:rPr>
              <a:t>sequentialization</a:t>
            </a:r>
            <a:r>
              <a:rPr lang="en-GB" altLang="it-IT" sz="2400" b="1" dirty="0">
                <a:solidFill>
                  <a:srgbClr val="FFFFFF"/>
                </a:solidFill>
              </a:rPr>
              <a:t> for BMC)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47800" y="2881313"/>
            <a:ext cx="7943850" cy="400050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000" b="1">
                <a:solidFill>
                  <a:srgbClr val="3366FF"/>
                </a:solidFill>
                <a:latin typeface="Arial" panose="020B0604020202020204" pitchFamily="34" charset="0"/>
              </a:rPr>
              <a:t>[ Inverso</a:t>
            </a:r>
            <a:r>
              <a:rPr lang="en-GB" altLang="it-IT" sz="2000" b="1">
                <a:solidFill>
                  <a:srgbClr val="0000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–</a:t>
            </a:r>
            <a:r>
              <a:rPr lang="it-IT" altLang="it-IT" sz="2000" b="1">
                <a:solidFill>
                  <a:srgbClr val="3366FF"/>
                </a:solidFill>
                <a:latin typeface="Arial" panose="020B0604020202020204" pitchFamily="34" charset="0"/>
              </a:rPr>
              <a:t>Tomasco</a:t>
            </a:r>
            <a:r>
              <a:rPr lang="en-GB" altLang="it-IT" sz="2000" b="1">
                <a:solidFill>
                  <a:srgbClr val="0000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–</a:t>
            </a:r>
            <a:r>
              <a:rPr lang="it-IT" altLang="it-IT" sz="2000" b="1">
                <a:solidFill>
                  <a:srgbClr val="3366FF"/>
                </a:solidFill>
                <a:latin typeface="Arial" panose="020B0604020202020204" pitchFamily="34" charset="0"/>
              </a:rPr>
              <a:t>Fischer</a:t>
            </a:r>
            <a:r>
              <a:rPr lang="en-GB" altLang="it-IT" sz="2000" b="1">
                <a:solidFill>
                  <a:srgbClr val="0000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–</a:t>
            </a:r>
            <a:r>
              <a:rPr lang="it-IT" altLang="it-IT" sz="2000" b="1">
                <a:solidFill>
                  <a:srgbClr val="3366FF"/>
                </a:solidFill>
                <a:latin typeface="Arial" panose="020B0604020202020204" pitchFamily="34" charset="0"/>
              </a:rPr>
              <a:t>La Torre</a:t>
            </a:r>
            <a:r>
              <a:rPr lang="en-GB" altLang="it-IT" sz="2000" b="1">
                <a:solidFill>
                  <a:srgbClr val="0000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–</a:t>
            </a:r>
            <a:r>
              <a:rPr lang="it-IT" altLang="it-IT" sz="2000" b="1">
                <a:solidFill>
                  <a:srgbClr val="3366FF"/>
                </a:solidFill>
                <a:latin typeface="Arial" panose="020B0604020202020204" pitchFamily="34" charset="0"/>
              </a:rPr>
              <a:t>Parlato,   CAV</a:t>
            </a:r>
            <a:r>
              <a:rPr lang="it-IT" altLang="en-US" sz="2000" b="1">
                <a:solidFill>
                  <a:srgbClr val="3366FF"/>
                </a:solidFill>
                <a:latin typeface="Arial" panose="020B0604020202020204" pitchFamily="34" charset="0"/>
              </a:rPr>
              <a:t>’</a:t>
            </a:r>
            <a:r>
              <a:rPr lang="it-IT" altLang="it-IT" sz="2000" b="1">
                <a:solidFill>
                  <a:srgbClr val="3366FF"/>
                </a:solidFill>
                <a:latin typeface="Arial" panose="020B0604020202020204" pitchFamily="34" charset="0"/>
              </a:rPr>
              <a:t>14 ]</a:t>
            </a:r>
            <a:endParaRPr lang="en-US" altLang="it-IT" sz="2000"/>
          </a:p>
        </p:txBody>
      </p:sp>
    </p:spTree>
    <p:extLst>
      <p:ext uri="{BB962C8B-B14F-4D97-AF65-F5344CB8AC3E}">
        <p14:creationId xmlns:p14="http://schemas.microsoft.com/office/powerpoint/2010/main" val="15792346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990601" y="1066800"/>
            <a:ext cx="3859213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3486150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>
          <a:xfrm>
            <a:off x="3476625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987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144000" cy="762000"/>
          </a:xfrm>
        </p:spPr>
        <p:txBody>
          <a:bodyPr/>
          <a:lstStyle/>
          <a:p>
            <a:r>
              <a:rPr lang="en-US" altLang="it-IT"/>
              <a:t>  Lazy-CSeq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7900"/>
            <a:ext cx="8839200" cy="5759450"/>
          </a:xfrm>
        </p:spPr>
        <p:txBody>
          <a:bodyPr/>
          <a:lstStyle/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sp>
        <p:nvSpPr>
          <p:cNvPr id="79878" name="TextBox 8"/>
          <p:cNvSpPr txBox="1">
            <a:spLocks noChangeArrowheads="1"/>
          </p:cNvSpPr>
          <p:nvPr/>
        </p:nvSpPr>
        <p:spPr bwMode="auto">
          <a:xfrm>
            <a:off x="3435350" y="1339850"/>
            <a:ext cx="1308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latin typeface="Arial" panose="020B0604020202020204" pitchFamily="34" charset="0"/>
              </a:rPr>
              <a:t>BOUNDED</a:t>
            </a:r>
          </a:p>
          <a:p>
            <a:pPr algn="ctr" eaLnBrk="1" hangingPunct="1"/>
            <a:r>
              <a:rPr lang="en-US" altLang="it-IT" sz="1600">
                <a:latin typeface="Arial" panose="020B0604020202020204" pitchFamily="34" charset="0"/>
              </a:rPr>
              <a:t>PROGRAM</a:t>
            </a:r>
            <a:endParaRPr lang="en-US" altLang="it-IT" sz="1600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5210175" y="2554288"/>
            <a:ext cx="18288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9880" name="TextBox 12"/>
          <p:cNvSpPr txBox="1">
            <a:spLocks noChangeArrowheads="1"/>
          </p:cNvSpPr>
          <p:nvPr/>
        </p:nvSpPr>
        <p:spPr bwMode="auto">
          <a:xfrm>
            <a:off x="5438775" y="2565401"/>
            <a:ext cx="16002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latin typeface="Arial" panose="020B0604020202020204" pitchFamily="34" charset="0"/>
              </a:rPr>
              <a:t>BMC SEQUENTIAL</a:t>
            </a:r>
          </a:p>
          <a:p>
            <a:pPr algn="ctr" eaLnBrk="1" hangingPunct="1"/>
            <a:r>
              <a:rPr lang="en-US" altLang="it-IT" sz="1600">
                <a:latin typeface="Arial" panose="020B0604020202020204" pitchFamily="34" charset="0"/>
              </a:rPr>
              <a:t>TOOL</a:t>
            </a:r>
            <a:endParaRPr lang="en-US" altLang="it-IT" sz="1600"/>
          </a:p>
        </p:txBody>
      </p:sp>
      <p:sp>
        <p:nvSpPr>
          <p:cNvPr id="79881" name="TextBox 16"/>
          <p:cNvSpPr txBox="1">
            <a:spLocks noChangeArrowheads="1"/>
          </p:cNvSpPr>
          <p:nvPr/>
        </p:nvSpPr>
        <p:spPr bwMode="auto">
          <a:xfrm>
            <a:off x="3400425" y="2692400"/>
            <a:ext cx="1371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latin typeface="Arial" panose="020B0604020202020204" pitchFamily="34" charset="0"/>
              </a:rPr>
              <a:t>SEQ</a:t>
            </a:r>
          </a:p>
          <a:p>
            <a:pPr algn="ctr" eaLnBrk="1" hangingPunct="1"/>
            <a:r>
              <a:rPr lang="en-US" altLang="it-IT" sz="1600">
                <a:latin typeface="Arial" panose="020B0604020202020204" pitchFamily="34" charset="0"/>
              </a:rPr>
              <a:t>PROGRAM</a:t>
            </a:r>
            <a:endParaRPr lang="en-US" altLang="it-IT" sz="1600"/>
          </a:p>
        </p:txBody>
      </p:sp>
      <p:pic>
        <p:nvPicPr>
          <p:cNvPr id="79882" name="Picture 22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979738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3" name="Line 9"/>
          <p:cNvSpPr>
            <a:spLocks noChangeShapeType="1"/>
          </p:cNvSpPr>
          <p:nvPr/>
        </p:nvSpPr>
        <p:spPr bwMode="auto">
          <a:xfrm rot="5400000" flipV="1">
            <a:off x="3843338" y="2305051"/>
            <a:ext cx="485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4" name="Line 9"/>
          <p:cNvSpPr>
            <a:spLocks noChangeShapeType="1"/>
          </p:cNvSpPr>
          <p:nvPr/>
        </p:nvSpPr>
        <p:spPr bwMode="auto">
          <a:xfrm flipV="1">
            <a:off x="4710114" y="2971801"/>
            <a:ext cx="471487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9885" name="TextBox 40"/>
          <p:cNvSpPr txBox="1">
            <a:spLocks noChangeArrowheads="1"/>
          </p:cNvSpPr>
          <p:nvPr/>
        </p:nvSpPr>
        <p:spPr bwMode="auto">
          <a:xfrm rot="16200000">
            <a:off x="162719" y="2047081"/>
            <a:ext cx="23622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 b="1">
                <a:latin typeface="Arial" panose="020B0604020202020204" pitchFamily="34" charset="0"/>
              </a:rPr>
              <a:t>SEQUENTIALIZATION</a:t>
            </a:r>
          </a:p>
          <a:p>
            <a:pPr algn="ctr" eaLnBrk="1" hangingPunct="1"/>
            <a:r>
              <a:rPr lang="en-US" altLang="it-IT" sz="1400">
                <a:latin typeface="Arial" panose="020B0604020202020204" pitchFamily="34" charset="0"/>
              </a:rPr>
              <a:t>(code-to-code translation)</a:t>
            </a:r>
            <a:endParaRPr lang="en-US" altLang="it-IT" sz="1400"/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>
          <a:xfrm>
            <a:off x="1752600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9887" name="TextBox 42"/>
          <p:cNvSpPr txBox="1">
            <a:spLocks noChangeArrowheads="1"/>
          </p:cNvSpPr>
          <p:nvPr/>
        </p:nvSpPr>
        <p:spPr bwMode="auto">
          <a:xfrm>
            <a:off x="1668464" y="1336675"/>
            <a:ext cx="1385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latin typeface="Arial" panose="020B0604020202020204" pitchFamily="34" charset="0"/>
              </a:rPr>
              <a:t>CONC</a:t>
            </a:r>
          </a:p>
          <a:p>
            <a:pPr algn="ctr" eaLnBrk="1" hangingPunct="1"/>
            <a:r>
              <a:rPr lang="en-US" altLang="it-IT" sz="1600">
                <a:latin typeface="Arial" panose="020B0604020202020204" pitchFamily="34" charset="0"/>
              </a:rPr>
              <a:t>PROGRAM</a:t>
            </a:r>
            <a:endParaRPr lang="en-US" altLang="it-IT" sz="1600"/>
          </a:p>
        </p:txBody>
      </p:sp>
      <p:sp>
        <p:nvSpPr>
          <p:cNvPr id="79888" name="Line 9"/>
          <p:cNvSpPr>
            <a:spLocks noChangeShapeType="1"/>
          </p:cNvSpPr>
          <p:nvPr/>
        </p:nvSpPr>
        <p:spPr bwMode="auto">
          <a:xfrm flipV="1">
            <a:off x="2971801" y="1628775"/>
            <a:ext cx="485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735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>
            <a:spLocks/>
          </p:cNvSpPr>
          <p:nvPr/>
        </p:nvSpPr>
        <p:spPr>
          <a:xfrm>
            <a:off x="7620000" y="1071564"/>
            <a:ext cx="1189038" cy="39576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144000" cy="762000"/>
          </a:xfrm>
        </p:spPr>
        <p:txBody>
          <a:bodyPr/>
          <a:lstStyle/>
          <a:p>
            <a:r>
              <a:rPr lang="en-US" altLang="it-IT"/>
              <a:t>  Bounded Concurrent Programs</a:t>
            </a:r>
          </a:p>
        </p:txBody>
      </p:sp>
      <p:sp>
        <p:nvSpPr>
          <p:cNvPr id="46" name="Rounded Rectangle 45"/>
          <p:cNvSpPr>
            <a:spLocks/>
          </p:cNvSpPr>
          <p:nvPr/>
        </p:nvSpPr>
        <p:spPr>
          <a:xfrm>
            <a:off x="1096964" y="1085850"/>
            <a:ext cx="1189037" cy="39433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1924" name="TextBox 52"/>
          <p:cNvSpPr txBox="1">
            <a:spLocks noChangeArrowheads="1"/>
          </p:cNvSpPr>
          <p:nvPr/>
        </p:nvSpPr>
        <p:spPr bwMode="auto">
          <a:xfrm>
            <a:off x="1200150" y="3305175"/>
            <a:ext cx="990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main()</a:t>
            </a:r>
          </a:p>
          <a:p>
            <a:pPr algn="ctr" eaLnBrk="1" hangingPunct="1"/>
            <a:r>
              <a:rPr lang="en-US" altLang="it-IT">
                <a:latin typeface="Arial" panose="020B0604020202020204" pitchFamily="34" charset="0"/>
              </a:rPr>
              <a:t>T</a:t>
            </a:r>
            <a:r>
              <a:rPr lang="en-US" altLang="it-IT" baseline="-25000">
                <a:latin typeface="Arial" panose="020B0604020202020204" pitchFamily="34" charset="0"/>
              </a:rPr>
              <a:t>0 </a:t>
            </a:r>
            <a:endParaRPr lang="en-US" altLang="it-IT" baseline="-25000"/>
          </a:p>
        </p:txBody>
      </p:sp>
      <p:sp>
        <p:nvSpPr>
          <p:cNvPr id="81925" name="TextBox 58"/>
          <p:cNvSpPr txBox="1">
            <a:spLocks noChangeArrowheads="1"/>
          </p:cNvSpPr>
          <p:nvPr/>
        </p:nvSpPr>
        <p:spPr bwMode="auto">
          <a:xfrm>
            <a:off x="7780338" y="3562351"/>
            <a:ext cx="876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>
                <a:latin typeface="Arial" panose="020B0604020202020204" pitchFamily="34" charset="0"/>
              </a:rPr>
              <a:t>T</a:t>
            </a:r>
            <a:r>
              <a:rPr lang="en-US" altLang="it-IT" baseline="-25000">
                <a:latin typeface="Arial" panose="020B0604020202020204" pitchFamily="34" charset="0"/>
              </a:rPr>
              <a:t>N</a:t>
            </a:r>
            <a:endParaRPr lang="en-US" altLang="it-IT" baseline="-25000"/>
          </a:p>
        </p:txBody>
      </p:sp>
      <p:sp>
        <p:nvSpPr>
          <p:cNvPr id="34" name="Rounded Rectangle 33"/>
          <p:cNvSpPr>
            <a:spLocks/>
          </p:cNvSpPr>
          <p:nvPr/>
        </p:nvSpPr>
        <p:spPr>
          <a:xfrm>
            <a:off x="2849564" y="1071564"/>
            <a:ext cx="1189037" cy="39576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8" name="Rounded Rectangle 77"/>
          <p:cNvSpPr>
            <a:spLocks/>
          </p:cNvSpPr>
          <p:nvPr/>
        </p:nvSpPr>
        <p:spPr>
          <a:xfrm>
            <a:off x="5867400" y="1066800"/>
            <a:ext cx="1189038" cy="396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1928" name="TextBox 95"/>
          <p:cNvSpPr txBox="1">
            <a:spLocks noChangeArrowheads="1"/>
          </p:cNvSpPr>
          <p:nvPr/>
        </p:nvSpPr>
        <p:spPr bwMode="auto">
          <a:xfrm>
            <a:off x="6019800" y="3562351"/>
            <a:ext cx="87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>
                <a:latin typeface="Arial" panose="020B0604020202020204" pitchFamily="34" charset="0"/>
              </a:rPr>
              <a:t>T</a:t>
            </a:r>
            <a:r>
              <a:rPr lang="en-US" altLang="it-IT" baseline="-25000">
                <a:latin typeface="Arial" panose="020B0604020202020204" pitchFamily="34" charset="0"/>
              </a:rPr>
              <a:t>N-1</a:t>
            </a:r>
            <a:endParaRPr lang="en-US" altLang="it-IT" baseline="-25000"/>
          </a:p>
        </p:txBody>
      </p:sp>
      <p:sp>
        <p:nvSpPr>
          <p:cNvPr id="81929" name="TextBox 119"/>
          <p:cNvSpPr txBox="1">
            <a:spLocks noChangeArrowheads="1"/>
          </p:cNvSpPr>
          <p:nvPr/>
        </p:nvSpPr>
        <p:spPr bwMode="auto">
          <a:xfrm>
            <a:off x="3014663" y="3548064"/>
            <a:ext cx="874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>
                <a:latin typeface="Arial" panose="020B0604020202020204" pitchFamily="34" charset="0"/>
              </a:rPr>
              <a:t>T</a:t>
            </a:r>
            <a:r>
              <a:rPr lang="en-US" altLang="it-IT" baseline="-25000">
                <a:latin typeface="Arial" panose="020B0604020202020204" pitchFamily="34" charset="0"/>
              </a:rPr>
              <a:t>1</a:t>
            </a:r>
            <a:endParaRPr lang="en-US" altLang="it-IT" baseline="-25000"/>
          </a:p>
        </p:txBody>
      </p:sp>
      <p:sp>
        <p:nvSpPr>
          <p:cNvPr id="135" name="Text Box 12"/>
          <p:cNvSpPr txBox="1">
            <a:spLocks noChangeArrowheads="1"/>
          </p:cNvSpPr>
          <p:nvPr/>
        </p:nvSpPr>
        <p:spPr bwMode="auto">
          <a:xfrm>
            <a:off x="4495800" y="3486150"/>
            <a:ext cx="10668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3600">
                <a:solidFill>
                  <a:srgbClr val="A6A6A6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1931" name="Rectangle 60"/>
          <p:cNvSpPr>
            <a:spLocks noChangeArrowheads="1"/>
          </p:cNvSpPr>
          <p:nvPr/>
        </p:nvSpPr>
        <p:spPr bwMode="auto">
          <a:xfrm>
            <a:off x="609601" y="5172076"/>
            <a:ext cx="87344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it-IT" sz="2000" b="1"/>
              <a:t>no loops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it-IT" sz="2000" b="1"/>
              <a:t>no function calls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it-IT" sz="2000" b="1"/>
              <a:t>Control flow only forward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it-IT" sz="2000" b="1"/>
              <a:t>one procedure for each thread</a:t>
            </a:r>
          </a:p>
        </p:txBody>
      </p:sp>
    </p:spTree>
    <p:extLst>
      <p:ext uri="{BB962C8B-B14F-4D97-AF65-F5344CB8AC3E}">
        <p14:creationId xmlns:p14="http://schemas.microsoft.com/office/powerpoint/2010/main" val="171103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>
          <a:xfrm>
            <a:off x="-231576" y="-1"/>
            <a:ext cx="10137576" cy="820739"/>
          </a:xfrm>
        </p:spPr>
        <p:txBody>
          <a:bodyPr/>
          <a:lstStyle/>
          <a:p>
            <a:r>
              <a:rPr lang="en-US" altLang="it-IT" sz="3600" dirty="0"/>
              <a:t>  Concurrent Programs - Reachability Problem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33400" y="990600"/>
            <a:ext cx="8839200" cy="5715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90000"/>
              </a:lnSpc>
              <a:buNone/>
            </a:pPr>
            <a:endParaRPr lang="en-US" altLang="it-IT" dirty="0"/>
          </a:p>
          <a:p>
            <a:pPr marL="0" indent="0">
              <a:lnSpc>
                <a:spcPct val="90000"/>
              </a:lnSpc>
              <a:buNone/>
            </a:pPr>
            <a:endParaRPr lang="en-US" altLang="it-IT" sz="2000" b="1" dirty="0"/>
          </a:p>
          <a:p>
            <a:pPr marL="0" indent="0">
              <a:lnSpc>
                <a:spcPct val="90000"/>
              </a:lnSpc>
              <a:buNone/>
            </a:pPr>
            <a:endParaRPr lang="en-US" altLang="it-IT" b="1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it-IT" sz="2400" b="1" dirty="0"/>
              <a:t>concurrent C programs</a:t>
            </a:r>
          </a:p>
          <a:p>
            <a:pPr lvl="1">
              <a:lnSpc>
                <a:spcPct val="90000"/>
              </a:lnSpc>
            </a:pPr>
            <a:r>
              <a:rPr lang="en-US" altLang="it-IT" sz="2400" dirty="0"/>
              <a:t>POSIX threads</a:t>
            </a:r>
          </a:p>
          <a:p>
            <a:pPr lvl="1">
              <a:lnSpc>
                <a:spcPct val="90000"/>
              </a:lnSpc>
            </a:pPr>
            <a:r>
              <a:rPr lang="en-US" altLang="it-IT" sz="2400" dirty="0"/>
              <a:t>SC memory model</a:t>
            </a:r>
          </a:p>
          <a:p>
            <a:pPr marL="0" indent="0">
              <a:lnSpc>
                <a:spcPct val="90000"/>
              </a:lnSpc>
            </a:pPr>
            <a:endParaRPr lang="en-US" altLang="it-IT" sz="9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it-IT" sz="2400" b="1" dirty="0"/>
              <a:t>reachability</a:t>
            </a:r>
          </a:p>
          <a:p>
            <a:pPr lvl="1">
              <a:lnSpc>
                <a:spcPct val="90000"/>
              </a:lnSpc>
            </a:pPr>
            <a:r>
              <a:rPr lang="en-US" altLang="it-IT" sz="2400" dirty="0"/>
              <a:t>assertion failure</a:t>
            </a:r>
          </a:p>
          <a:p>
            <a:pPr lvl="1">
              <a:lnSpc>
                <a:spcPct val="90000"/>
              </a:lnSpc>
            </a:pPr>
            <a:r>
              <a:rPr lang="en-US" altLang="it-IT" sz="2400" dirty="0"/>
              <a:t>out-of-bound array</a:t>
            </a:r>
          </a:p>
          <a:p>
            <a:pPr lvl="1">
              <a:lnSpc>
                <a:spcPct val="90000"/>
              </a:lnSpc>
            </a:pPr>
            <a:r>
              <a:rPr lang="en-US" altLang="it-IT" sz="2400" dirty="0"/>
              <a:t>division-by-zero, …</a:t>
            </a:r>
          </a:p>
          <a:p>
            <a:pPr marL="0" indent="0">
              <a:lnSpc>
                <a:spcPct val="90000"/>
              </a:lnSpc>
            </a:pPr>
            <a:endParaRPr lang="en-US" altLang="it-IT" sz="100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it-IT" sz="2400" b="1" dirty="0"/>
              <a:t>bounded model checking (BMC)</a:t>
            </a:r>
          </a:p>
          <a:p>
            <a:pPr lvl="1">
              <a:lnSpc>
                <a:spcPct val="90000"/>
              </a:lnSpc>
            </a:pPr>
            <a:r>
              <a:rPr lang="en-US" altLang="it-IT" sz="2400" dirty="0"/>
              <a:t>bug-finding, not complete analysis</a:t>
            </a:r>
          </a:p>
          <a:p>
            <a:pPr marL="0" indent="0">
              <a:lnSpc>
                <a:spcPct val="90000"/>
              </a:lnSpc>
            </a:pPr>
            <a:endParaRPr lang="en-US" altLang="it-IT" dirty="0"/>
          </a:p>
        </p:txBody>
      </p:sp>
      <p:sp>
        <p:nvSpPr>
          <p:cNvPr id="21" name="Rounded Rectangle 20"/>
          <p:cNvSpPr>
            <a:spLocks noChangeAspect="1"/>
          </p:cNvSpPr>
          <p:nvPr/>
        </p:nvSpPr>
        <p:spPr>
          <a:xfrm>
            <a:off x="4843463" y="2022475"/>
            <a:ext cx="762000" cy="12954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516" name="AutoShape 8"/>
          <p:cNvSpPr>
            <a:spLocks noChangeArrowheads="1"/>
          </p:cNvSpPr>
          <p:nvPr/>
        </p:nvSpPr>
        <p:spPr bwMode="auto">
          <a:xfrm>
            <a:off x="5054600" y="985839"/>
            <a:ext cx="3276600" cy="541337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SHARED MEMORY</a:t>
            </a:r>
          </a:p>
        </p:txBody>
      </p:sp>
      <p:sp>
        <p:nvSpPr>
          <p:cNvPr id="64517" name="Line 9"/>
          <p:cNvSpPr>
            <a:spLocks noChangeShapeType="1"/>
          </p:cNvSpPr>
          <p:nvPr/>
        </p:nvSpPr>
        <p:spPr bwMode="auto">
          <a:xfrm flipV="1">
            <a:off x="5257800" y="1519239"/>
            <a:ext cx="762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18" name="Line 10"/>
          <p:cNvSpPr>
            <a:spLocks noChangeShapeType="1"/>
          </p:cNvSpPr>
          <p:nvPr/>
        </p:nvSpPr>
        <p:spPr bwMode="auto">
          <a:xfrm flipH="1" flipV="1">
            <a:off x="6324600" y="1519239"/>
            <a:ext cx="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19" name="Text Box 12"/>
          <p:cNvSpPr txBox="1">
            <a:spLocks noChangeArrowheads="1"/>
          </p:cNvSpPr>
          <p:nvPr/>
        </p:nvSpPr>
        <p:spPr bwMode="auto">
          <a:xfrm>
            <a:off x="6705600" y="2138364"/>
            <a:ext cx="106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64520" name="Line 9"/>
          <p:cNvSpPr>
            <a:spLocks noChangeShapeType="1"/>
          </p:cNvSpPr>
          <p:nvPr/>
        </p:nvSpPr>
        <p:spPr bwMode="auto">
          <a:xfrm flipH="1" flipV="1">
            <a:off x="8077200" y="1519239"/>
            <a:ext cx="7620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4521" name="TextBox 34"/>
          <p:cNvSpPr txBox="1">
            <a:spLocks noChangeArrowheads="1"/>
          </p:cNvSpPr>
          <p:nvPr/>
        </p:nvSpPr>
        <p:spPr bwMode="auto">
          <a:xfrm>
            <a:off x="4953000" y="2678114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T</a:t>
            </a:r>
            <a:r>
              <a:rPr lang="en-US" altLang="it-IT" sz="1800" baseline="-25000">
                <a:latin typeface="Arial" panose="020B0604020202020204" pitchFamily="34" charset="0"/>
              </a:rPr>
              <a:t>1</a:t>
            </a:r>
            <a:endParaRPr lang="en-US" altLang="it-IT" sz="1800"/>
          </a:p>
        </p:txBody>
      </p:sp>
      <p:sp>
        <p:nvSpPr>
          <p:cNvPr id="36" name="Rounded Rectangle 35"/>
          <p:cNvSpPr>
            <a:spLocks noChangeAspect="1"/>
          </p:cNvSpPr>
          <p:nvPr/>
        </p:nvSpPr>
        <p:spPr>
          <a:xfrm>
            <a:off x="5943600" y="2035175"/>
            <a:ext cx="762000" cy="1295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523" name="TextBox 36"/>
          <p:cNvSpPr txBox="1">
            <a:spLocks noChangeArrowheads="1"/>
          </p:cNvSpPr>
          <p:nvPr/>
        </p:nvSpPr>
        <p:spPr bwMode="auto">
          <a:xfrm>
            <a:off x="6019800" y="2797175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T</a:t>
            </a:r>
            <a:r>
              <a:rPr lang="en-US" altLang="it-IT" sz="1800" baseline="-25000">
                <a:latin typeface="Arial" panose="020B0604020202020204" pitchFamily="34" charset="0"/>
              </a:rPr>
              <a:t>2</a:t>
            </a:r>
            <a:endParaRPr lang="en-US" altLang="it-IT" sz="1800"/>
          </a:p>
        </p:txBody>
      </p:sp>
      <p:sp>
        <p:nvSpPr>
          <p:cNvPr id="38" name="Rounded Rectangle 37"/>
          <p:cNvSpPr>
            <a:spLocks noChangeAspect="1"/>
          </p:cNvSpPr>
          <p:nvPr/>
        </p:nvSpPr>
        <p:spPr>
          <a:xfrm>
            <a:off x="7772400" y="2022475"/>
            <a:ext cx="762000" cy="1295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64525" name="TextBox 38"/>
          <p:cNvSpPr txBox="1">
            <a:spLocks noChangeArrowheads="1"/>
          </p:cNvSpPr>
          <p:nvPr/>
        </p:nvSpPr>
        <p:spPr bwMode="auto">
          <a:xfrm>
            <a:off x="7848600" y="2678114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T</a:t>
            </a:r>
            <a:r>
              <a:rPr lang="en-US" altLang="it-IT" sz="1800" baseline="-25000">
                <a:latin typeface="Arial" panose="020B0604020202020204" pitchFamily="34" charset="0"/>
              </a:rPr>
              <a:t>N</a:t>
            </a:r>
            <a:endParaRPr lang="en-US" altLang="it-IT" sz="1800" baseline="-25000"/>
          </a:p>
        </p:txBody>
      </p:sp>
      <p:sp>
        <p:nvSpPr>
          <p:cNvPr id="64526" name="AutoShape 12"/>
          <p:cNvSpPr>
            <a:spLocks noChangeArrowheads="1"/>
          </p:cNvSpPr>
          <p:nvPr/>
        </p:nvSpPr>
        <p:spPr bwMode="auto">
          <a:xfrm>
            <a:off x="5943600" y="3581401"/>
            <a:ext cx="2120900" cy="455613"/>
          </a:xfrm>
          <a:prstGeom prst="roundRect">
            <a:avLst>
              <a:gd name="adj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it-IT" sz="1800">
                <a:latin typeface="Arial" panose="020B0604020202020204" pitchFamily="34" charset="0"/>
              </a:rPr>
              <a:t>THREADS</a:t>
            </a:r>
          </a:p>
        </p:txBody>
      </p:sp>
    </p:spTree>
    <p:extLst>
      <p:ext uri="{BB962C8B-B14F-4D97-AF65-F5344CB8AC3E}">
        <p14:creationId xmlns:p14="http://schemas.microsoft.com/office/powerpoint/2010/main" val="101533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9"/>
          <p:cNvSpPr>
            <a:spLocks noChangeShapeType="1"/>
          </p:cNvSpPr>
          <p:nvPr/>
        </p:nvSpPr>
        <p:spPr bwMode="auto">
          <a:xfrm flipV="1">
            <a:off x="7772400" y="3262314"/>
            <a:ext cx="1123950" cy="166687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9" name="Line 9"/>
          <p:cNvSpPr>
            <a:spLocks noChangeShapeType="1"/>
          </p:cNvSpPr>
          <p:nvPr/>
        </p:nvSpPr>
        <p:spPr bwMode="auto">
          <a:xfrm flipV="1">
            <a:off x="7696201" y="2433638"/>
            <a:ext cx="1223963" cy="309562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7" name="Line 9"/>
          <p:cNvSpPr>
            <a:spLocks noChangeShapeType="1"/>
          </p:cNvSpPr>
          <p:nvPr/>
        </p:nvSpPr>
        <p:spPr bwMode="auto">
          <a:xfrm flipV="1">
            <a:off x="963614" y="4038601"/>
            <a:ext cx="1322387" cy="347663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5" name="Rounded Rectangle 34"/>
          <p:cNvSpPr>
            <a:spLocks/>
          </p:cNvSpPr>
          <p:nvPr/>
        </p:nvSpPr>
        <p:spPr>
          <a:xfrm>
            <a:off x="7620000" y="1071564"/>
            <a:ext cx="1189038" cy="39576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3973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144000" cy="762000"/>
          </a:xfrm>
        </p:spPr>
        <p:txBody>
          <a:bodyPr/>
          <a:lstStyle/>
          <a:p>
            <a:r>
              <a:rPr lang="en-US" altLang="it-IT"/>
              <a:t>  Round Robin Schedule</a:t>
            </a:r>
          </a:p>
        </p:txBody>
      </p:sp>
      <p:sp>
        <p:nvSpPr>
          <p:cNvPr id="46" name="Rounded Rectangle 45"/>
          <p:cNvSpPr>
            <a:spLocks/>
          </p:cNvSpPr>
          <p:nvPr/>
        </p:nvSpPr>
        <p:spPr>
          <a:xfrm>
            <a:off x="1096964" y="1085850"/>
            <a:ext cx="1189037" cy="394335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3975" name="TextBox 52"/>
          <p:cNvSpPr txBox="1">
            <a:spLocks noChangeArrowheads="1"/>
          </p:cNvSpPr>
          <p:nvPr/>
        </p:nvSpPr>
        <p:spPr bwMode="auto">
          <a:xfrm>
            <a:off x="1200150" y="3305175"/>
            <a:ext cx="99060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main()</a:t>
            </a:r>
          </a:p>
          <a:p>
            <a:pPr algn="ctr" eaLnBrk="1" hangingPunct="1"/>
            <a:r>
              <a:rPr lang="en-US" altLang="it-IT">
                <a:latin typeface="Arial" panose="020B0604020202020204" pitchFamily="34" charset="0"/>
              </a:rPr>
              <a:t>T</a:t>
            </a:r>
            <a:r>
              <a:rPr lang="en-US" altLang="it-IT" baseline="-25000">
                <a:latin typeface="Arial" panose="020B0604020202020204" pitchFamily="34" charset="0"/>
              </a:rPr>
              <a:t>0 </a:t>
            </a:r>
            <a:endParaRPr lang="en-US" altLang="it-IT" baseline="-25000"/>
          </a:p>
        </p:txBody>
      </p:sp>
      <p:sp>
        <p:nvSpPr>
          <p:cNvPr id="83976" name="TextBox 58"/>
          <p:cNvSpPr txBox="1">
            <a:spLocks noChangeArrowheads="1"/>
          </p:cNvSpPr>
          <p:nvPr/>
        </p:nvSpPr>
        <p:spPr bwMode="auto">
          <a:xfrm>
            <a:off x="7780338" y="3562351"/>
            <a:ext cx="876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>
                <a:latin typeface="Arial" panose="020B0604020202020204" pitchFamily="34" charset="0"/>
              </a:rPr>
              <a:t>T</a:t>
            </a:r>
            <a:r>
              <a:rPr lang="en-US" altLang="it-IT" baseline="-25000">
                <a:latin typeface="Arial" panose="020B0604020202020204" pitchFamily="34" charset="0"/>
              </a:rPr>
              <a:t>N</a:t>
            </a:r>
            <a:endParaRPr lang="en-US" altLang="it-IT" baseline="-25000"/>
          </a:p>
        </p:txBody>
      </p:sp>
      <p:sp>
        <p:nvSpPr>
          <p:cNvPr id="34" name="Rounded Rectangle 33"/>
          <p:cNvSpPr>
            <a:spLocks/>
          </p:cNvSpPr>
          <p:nvPr/>
        </p:nvSpPr>
        <p:spPr>
          <a:xfrm>
            <a:off x="2849564" y="1071564"/>
            <a:ext cx="1189037" cy="3957637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8" name="Rounded Rectangle 77"/>
          <p:cNvSpPr>
            <a:spLocks/>
          </p:cNvSpPr>
          <p:nvPr/>
        </p:nvSpPr>
        <p:spPr>
          <a:xfrm>
            <a:off x="5867400" y="1066800"/>
            <a:ext cx="1189038" cy="396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 flipV="1">
            <a:off x="1114425" y="1400175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0" name="Line 9"/>
          <p:cNvSpPr>
            <a:spLocks noChangeShapeType="1"/>
          </p:cNvSpPr>
          <p:nvPr/>
        </p:nvSpPr>
        <p:spPr bwMode="auto">
          <a:xfrm flipV="1">
            <a:off x="2881313" y="1400175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 flipV="1">
            <a:off x="5899150" y="1400175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7653338" y="1400175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" name="Line 9"/>
          <p:cNvSpPr>
            <a:spLocks noChangeShapeType="1"/>
          </p:cNvSpPr>
          <p:nvPr/>
        </p:nvSpPr>
        <p:spPr bwMode="auto">
          <a:xfrm flipV="1">
            <a:off x="2286000" y="1400175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" name="Line 9"/>
          <p:cNvSpPr>
            <a:spLocks noChangeShapeType="1"/>
          </p:cNvSpPr>
          <p:nvPr/>
        </p:nvSpPr>
        <p:spPr bwMode="auto">
          <a:xfrm flipV="1">
            <a:off x="7058025" y="1400175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5" name="Line 9"/>
          <p:cNvSpPr>
            <a:spLocks noChangeShapeType="1"/>
          </p:cNvSpPr>
          <p:nvPr/>
        </p:nvSpPr>
        <p:spPr bwMode="auto">
          <a:xfrm flipV="1">
            <a:off x="4038600" y="1400175"/>
            <a:ext cx="18288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7" name="Arc 86"/>
          <p:cNvSpPr>
            <a:spLocks noChangeAspect="1"/>
          </p:cNvSpPr>
          <p:nvPr/>
        </p:nvSpPr>
        <p:spPr>
          <a:xfrm rot="10800000" flipH="1" flipV="1">
            <a:off x="8763001" y="1400176"/>
            <a:ext cx="252413" cy="250825"/>
          </a:xfrm>
          <a:prstGeom prst="arc">
            <a:avLst>
              <a:gd name="adj1" fmla="val 16200000"/>
              <a:gd name="adj2" fmla="val 4968652"/>
            </a:avLst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8" name="Line 9"/>
          <p:cNvSpPr>
            <a:spLocks noChangeShapeType="1"/>
          </p:cNvSpPr>
          <p:nvPr/>
        </p:nvSpPr>
        <p:spPr bwMode="auto">
          <a:xfrm flipV="1">
            <a:off x="1066800" y="1654175"/>
            <a:ext cx="7772400" cy="268288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0" name="Arc 89"/>
          <p:cNvSpPr>
            <a:spLocks noChangeAspect="1"/>
          </p:cNvSpPr>
          <p:nvPr/>
        </p:nvSpPr>
        <p:spPr>
          <a:xfrm rot="10800000" flipV="1">
            <a:off x="852488" y="2746376"/>
            <a:ext cx="252412" cy="252413"/>
          </a:xfrm>
          <a:prstGeom prst="arc">
            <a:avLst>
              <a:gd name="adj1" fmla="val 16200000"/>
              <a:gd name="adj2" fmla="val 496865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 flipV="1">
            <a:off x="776288" y="1400175"/>
            <a:ext cx="3048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 flipV="1">
            <a:off x="973138" y="3000375"/>
            <a:ext cx="10795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3" name="Line 9"/>
          <p:cNvSpPr>
            <a:spLocks noChangeShapeType="1"/>
          </p:cNvSpPr>
          <p:nvPr/>
        </p:nvSpPr>
        <p:spPr bwMode="auto">
          <a:xfrm flipV="1">
            <a:off x="958850" y="2743200"/>
            <a:ext cx="10795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4" name="Line 9"/>
          <p:cNvSpPr>
            <a:spLocks noChangeShapeType="1"/>
          </p:cNvSpPr>
          <p:nvPr/>
        </p:nvSpPr>
        <p:spPr bwMode="auto">
          <a:xfrm flipV="1">
            <a:off x="8805863" y="1400175"/>
            <a:ext cx="10795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5" name="Line 9"/>
          <p:cNvSpPr>
            <a:spLocks noChangeShapeType="1"/>
          </p:cNvSpPr>
          <p:nvPr/>
        </p:nvSpPr>
        <p:spPr bwMode="auto">
          <a:xfrm flipV="1">
            <a:off x="8807450" y="1657350"/>
            <a:ext cx="10795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3994" name="TextBox 95"/>
          <p:cNvSpPr txBox="1">
            <a:spLocks noChangeArrowheads="1"/>
          </p:cNvSpPr>
          <p:nvPr/>
        </p:nvSpPr>
        <p:spPr bwMode="auto">
          <a:xfrm>
            <a:off x="6019800" y="3562351"/>
            <a:ext cx="8763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>
                <a:latin typeface="Arial" panose="020B0604020202020204" pitchFamily="34" charset="0"/>
              </a:rPr>
              <a:t>T</a:t>
            </a:r>
            <a:r>
              <a:rPr lang="en-US" altLang="it-IT" baseline="-25000">
                <a:latin typeface="Arial" panose="020B0604020202020204" pitchFamily="34" charset="0"/>
              </a:rPr>
              <a:t>N-1</a:t>
            </a:r>
            <a:endParaRPr lang="en-US" altLang="it-IT" baseline="-25000"/>
          </a:p>
        </p:txBody>
      </p:sp>
      <p:sp>
        <p:nvSpPr>
          <p:cNvPr id="97" name="Line 9"/>
          <p:cNvSpPr>
            <a:spLocks noChangeShapeType="1"/>
          </p:cNvSpPr>
          <p:nvPr/>
        </p:nvSpPr>
        <p:spPr bwMode="auto">
          <a:xfrm flipV="1">
            <a:off x="1119188" y="2176463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8" name="Line 9"/>
          <p:cNvSpPr>
            <a:spLocks noChangeShapeType="1"/>
          </p:cNvSpPr>
          <p:nvPr/>
        </p:nvSpPr>
        <p:spPr bwMode="auto">
          <a:xfrm flipV="1">
            <a:off x="2886075" y="2176463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99" name="Line 9"/>
          <p:cNvSpPr>
            <a:spLocks noChangeShapeType="1"/>
          </p:cNvSpPr>
          <p:nvPr/>
        </p:nvSpPr>
        <p:spPr bwMode="auto">
          <a:xfrm flipV="1">
            <a:off x="5903913" y="2176463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0" name="Line 9"/>
          <p:cNvSpPr>
            <a:spLocks noChangeShapeType="1"/>
          </p:cNvSpPr>
          <p:nvPr/>
        </p:nvSpPr>
        <p:spPr bwMode="auto">
          <a:xfrm flipV="1">
            <a:off x="7658100" y="2176463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 flipV="1">
            <a:off x="2290763" y="2176463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2" name="Line 9"/>
          <p:cNvSpPr>
            <a:spLocks noChangeShapeType="1"/>
          </p:cNvSpPr>
          <p:nvPr/>
        </p:nvSpPr>
        <p:spPr bwMode="auto">
          <a:xfrm flipV="1">
            <a:off x="7062788" y="2176463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3" name="Line 9"/>
          <p:cNvSpPr>
            <a:spLocks noChangeShapeType="1"/>
          </p:cNvSpPr>
          <p:nvPr/>
        </p:nvSpPr>
        <p:spPr bwMode="auto">
          <a:xfrm flipV="1">
            <a:off x="4043363" y="2176463"/>
            <a:ext cx="18288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4" name="Arc 103"/>
          <p:cNvSpPr>
            <a:spLocks noChangeAspect="1"/>
          </p:cNvSpPr>
          <p:nvPr/>
        </p:nvSpPr>
        <p:spPr>
          <a:xfrm rot="10800000" flipH="1" flipV="1">
            <a:off x="8767763" y="2176464"/>
            <a:ext cx="252412" cy="250825"/>
          </a:xfrm>
          <a:prstGeom prst="arc">
            <a:avLst>
              <a:gd name="adj1" fmla="val 16200000"/>
              <a:gd name="adj2" fmla="val 4968652"/>
            </a:avLst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8" name="Line 9"/>
          <p:cNvSpPr>
            <a:spLocks noChangeShapeType="1"/>
          </p:cNvSpPr>
          <p:nvPr/>
        </p:nvSpPr>
        <p:spPr bwMode="auto">
          <a:xfrm flipV="1">
            <a:off x="8810625" y="2176463"/>
            <a:ext cx="10795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0" name="Arc 109"/>
          <p:cNvSpPr>
            <a:spLocks noChangeAspect="1"/>
          </p:cNvSpPr>
          <p:nvPr/>
        </p:nvSpPr>
        <p:spPr>
          <a:xfrm rot="10800000" flipV="1">
            <a:off x="866776" y="4386264"/>
            <a:ext cx="252413" cy="250825"/>
          </a:xfrm>
          <a:prstGeom prst="arc">
            <a:avLst>
              <a:gd name="adj1" fmla="val 16200000"/>
              <a:gd name="adj2" fmla="val 496865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flipV="1">
            <a:off x="987425" y="4641850"/>
            <a:ext cx="10795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2" name="Line 9"/>
          <p:cNvSpPr>
            <a:spLocks noChangeShapeType="1"/>
          </p:cNvSpPr>
          <p:nvPr/>
        </p:nvSpPr>
        <p:spPr bwMode="auto">
          <a:xfrm flipV="1">
            <a:off x="1128713" y="4648200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3" name="Line 9"/>
          <p:cNvSpPr>
            <a:spLocks noChangeShapeType="1"/>
          </p:cNvSpPr>
          <p:nvPr/>
        </p:nvSpPr>
        <p:spPr bwMode="auto">
          <a:xfrm flipV="1">
            <a:off x="2882900" y="4648200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4" name="Line 9"/>
          <p:cNvSpPr>
            <a:spLocks noChangeShapeType="1"/>
          </p:cNvSpPr>
          <p:nvPr/>
        </p:nvSpPr>
        <p:spPr bwMode="auto">
          <a:xfrm flipV="1">
            <a:off x="5900738" y="4648200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5" name="Line 9"/>
          <p:cNvSpPr>
            <a:spLocks noChangeShapeType="1"/>
          </p:cNvSpPr>
          <p:nvPr/>
        </p:nvSpPr>
        <p:spPr bwMode="auto">
          <a:xfrm flipV="1">
            <a:off x="7656513" y="4648200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6" name="Line 9"/>
          <p:cNvSpPr>
            <a:spLocks noChangeShapeType="1"/>
          </p:cNvSpPr>
          <p:nvPr/>
        </p:nvSpPr>
        <p:spPr bwMode="auto">
          <a:xfrm flipV="1">
            <a:off x="2287588" y="4648200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7" name="Line 9"/>
          <p:cNvSpPr>
            <a:spLocks noChangeShapeType="1"/>
          </p:cNvSpPr>
          <p:nvPr/>
        </p:nvSpPr>
        <p:spPr bwMode="auto">
          <a:xfrm flipV="1">
            <a:off x="7061200" y="4648200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18" name="Line 9"/>
          <p:cNvSpPr>
            <a:spLocks noChangeShapeType="1"/>
          </p:cNvSpPr>
          <p:nvPr/>
        </p:nvSpPr>
        <p:spPr bwMode="auto">
          <a:xfrm flipV="1">
            <a:off x="4040188" y="4648200"/>
            <a:ext cx="18288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4013" name="TextBox 119"/>
          <p:cNvSpPr txBox="1">
            <a:spLocks noChangeArrowheads="1"/>
          </p:cNvSpPr>
          <p:nvPr/>
        </p:nvSpPr>
        <p:spPr bwMode="auto">
          <a:xfrm>
            <a:off x="3014663" y="3548064"/>
            <a:ext cx="8747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>
                <a:latin typeface="Arial" panose="020B0604020202020204" pitchFamily="34" charset="0"/>
              </a:rPr>
              <a:t>T</a:t>
            </a:r>
            <a:r>
              <a:rPr lang="en-US" altLang="it-IT" baseline="-25000">
                <a:latin typeface="Arial" panose="020B0604020202020204" pitchFamily="34" charset="0"/>
              </a:rPr>
              <a:t>1</a:t>
            </a:r>
            <a:endParaRPr lang="en-US" altLang="it-IT" baseline="-25000"/>
          </a:p>
        </p:txBody>
      </p:sp>
      <p:sp>
        <p:nvSpPr>
          <p:cNvPr id="121" name="Line 9"/>
          <p:cNvSpPr>
            <a:spLocks noChangeShapeType="1"/>
          </p:cNvSpPr>
          <p:nvPr/>
        </p:nvSpPr>
        <p:spPr bwMode="auto">
          <a:xfrm flipV="1">
            <a:off x="1066800" y="2474914"/>
            <a:ext cx="7772400" cy="268287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2" name="Arc 121"/>
          <p:cNvSpPr>
            <a:spLocks noChangeAspect="1"/>
          </p:cNvSpPr>
          <p:nvPr/>
        </p:nvSpPr>
        <p:spPr>
          <a:xfrm rot="10800000" flipV="1">
            <a:off x="849314" y="1914526"/>
            <a:ext cx="250825" cy="250825"/>
          </a:xfrm>
          <a:prstGeom prst="arc">
            <a:avLst>
              <a:gd name="adj1" fmla="val 16200000"/>
              <a:gd name="adj2" fmla="val 496865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" name="Line 9"/>
          <p:cNvSpPr>
            <a:spLocks noChangeShapeType="1"/>
          </p:cNvSpPr>
          <p:nvPr/>
        </p:nvSpPr>
        <p:spPr bwMode="auto">
          <a:xfrm flipV="1">
            <a:off x="969963" y="2166938"/>
            <a:ext cx="10795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4" name="Line 9"/>
          <p:cNvSpPr>
            <a:spLocks noChangeShapeType="1"/>
          </p:cNvSpPr>
          <p:nvPr/>
        </p:nvSpPr>
        <p:spPr bwMode="auto">
          <a:xfrm flipV="1">
            <a:off x="955675" y="1911350"/>
            <a:ext cx="10795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5" name="Line 9"/>
          <p:cNvSpPr>
            <a:spLocks noChangeShapeType="1"/>
          </p:cNvSpPr>
          <p:nvPr/>
        </p:nvSpPr>
        <p:spPr bwMode="auto">
          <a:xfrm flipV="1">
            <a:off x="1095375" y="3005138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6" name="Line 9"/>
          <p:cNvSpPr>
            <a:spLocks noChangeShapeType="1"/>
          </p:cNvSpPr>
          <p:nvPr/>
        </p:nvSpPr>
        <p:spPr bwMode="auto">
          <a:xfrm flipV="1">
            <a:off x="2862263" y="3005138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7" name="Line 9"/>
          <p:cNvSpPr>
            <a:spLocks noChangeShapeType="1"/>
          </p:cNvSpPr>
          <p:nvPr/>
        </p:nvSpPr>
        <p:spPr bwMode="auto">
          <a:xfrm flipV="1">
            <a:off x="5878513" y="3005138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8" name="Line 9"/>
          <p:cNvSpPr>
            <a:spLocks noChangeShapeType="1"/>
          </p:cNvSpPr>
          <p:nvPr/>
        </p:nvSpPr>
        <p:spPr bwMode="auto">
          <a:xfrm flipV="1">
            <a:off x="7634288" y="3005138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" name="Line 9"/>
          <p:cNvSpPr>
            <a:spLocks noChangeShapeType="1"/>
          </p:cNvSpPr>
          <p:nvPr/>
        </p:nvSpPr>
        <p:spPr bwMode="auto">
          <a:xfrm flipV="1">
            <a:off x="2266950" y="3005138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0" name="Line 9"/>
          <p:cNvSpPr>
            <a:spLocks noChangeShapeType="1"/>
          </p:cNvSpPr>
          <p:nvPr/>
        </p:nvSpPr>
        <p:spPr bwMode="auto">
          <a:xfrm flipV="1">
            <a:off x="7038975" y="3005138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1" name="Line 9"/>
          <p:cNvSpPr>
            <a:spLocks noChangeShapeType="1"/>
          </p:cNvSpPr>
          <p:nvPr/>
        </p:nvSpPr>
        <p:spPr bwMode="auto">
          <a:xfrm flipV="1">
            <a:off x="4019550" y="3005138"/>
            <a:ext cx="18288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2" name="Arc 131"/>
          <p:cNvSpPr>
            <a:spLocks noChangeAspect="1"/>
          </p:cNvSpPr>
          <p:nvPr/>
        </p:nvSpPr>
        <p:spPr>
          <a:xfrm rot="10800000" flipH="1" flipV="1">
            <a:off x="8743951" y="3005138"/>
            <a:ext cx="250825" cy="252412"/>
          </a:xfrm>
          <a:prstGeom prst="arc">
            <a:avLst>
              <a:gd name="adj1" fmla="val 16200000"/>
              <a:gd name="adj2" fmla="val 4968652"/>
            </a:avLst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33" name="Line 9"/>
          <p:cNvSpPr>
            <a:spLocks noChangeShapeType="1"/>
          </p:cNvSpPr>
          <p:nvPr/>
        </p:nvSpPr>
        <p:spPr bwMode="auto">
          <a:xfrm flipV="1">
            <a:off x="8785225" y="3005138"/>
            <a:ext cx="10795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it-IT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35" name="Text Box 12"/>
          <p:cNvSpPr txBox="1">
            <a:spLocks noChangeArrowheads="1"/>
          </p:cNvSpPr>
          <p:nvPr/>
        </p:nvSpPr>
        <p:spPr bwMode="auto">
          <a:xfrm rot="5400000">
            <a:off x="4590257" y="3486944"/>
            <a:ext cx="10668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3600">
                <a:solidFill>
                  <a:srgbClr val="A6A6A6"/>
                </a:solidFill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09601" y="5181601"/>
            <a:ext cx="8734425" cy="1662113"/>
          </a:xfrm>
          <a:prstGeom prst="rect">
            <a:avLst/>
          </a:prstGeom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/>
            <a:r>
              <a:rPr lang="en-US" altLang="it-IT" sz="2800" b="1"/>
              <a:t>Lazy-Cseq sequentialization:</a:t>
            </a:r>
            <a:endParaRPr lang="en-US" altLang="it-IT" sz="2000"/>
          </a:p>
          <a:p>
            <a:pPr lvl="1" eaLnBrk="1" hangingPunct="1">
              <a:buFont typeface="Arial" panose="020B0604020202020204" pitchFamily="34" charset="0"/>
              <a:buChar char="•"/>
            </a:pPr>
            <a:endParaRPr lang="en-US" altLang="it-IT" sz="100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it-IT" sz="2000"/>
              <a:t>captures all bounded Round-Robin computations for a given bound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altLang="it-IT" sz="2000"/>
              <a:t>error manifest themselves within very few rounds  </a:t>
            </a:r>
          </a:p>
          <a:p>
            <a:pPr lvl="1" eaLnBrk="1" hangingPunct="1"/>
            <a:r>
              <a:rPr lang="en-US" altLang="it-IT" sz="2000" b="1">
                <a:solidFill>
                  <a:srgbClr val="0000FF"/>
                </a:solidFill>
              </a:rPr>
              <a:t>                                                            [ Musuvathi, Qadeer – PLDI</a:t>
            </a:r>
            <a:r>
              <a:rPr lang="en-US" altLang="en-US" sz="2000" b="1">
                <a:solidFill>
                  <a:srgbClr val="0000FF"/>
                </a:solidFill>
              </a:rPr>
              <a:t>’</a:t>
            </a:r>
            <a:r>
              <a:rPr lang="en-US" altLang="it-IT" sz="2000" b="1">
                <a:solidFill>
                  <a:srgbClr val="0000FF"/>
                </a:solidFill>
              </a:rPr>
              <a:t>07 ]</a:t>
            </a:r>
          </a:p>
        </p:txBody>
      </p:sp>
      <p:sp>
        <p:nvSpPr>
          <p:cNvPr id="84029" name="TextBox 61"/>
          <p:cNvSpPr txBox="1">
            <a:spLocks noChangeArrowheads="1"/>
          </p:cNvSpPr>
          <p:nvPr/>
        </p:nvSpPr>
        <p:spPr bwMode="auto">
          <a:xfrm>
            <a:off x="4191000" y="1033464"/>
            <a:ext cx="152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latin typeface="Arial" panose="020B0604020202020204" pitchFamily="34" charset="0"/>
              </a:rPr>
              <a:t>round 1</a:t>
            </a:r>
            <a:endParaRPr lang="en-US" altLang="it-IT" sz="1600" baseline="-25000"/>
          </a:p>
        </p:txBody>
      </p:sp>
      <p:sp>
        <p:nvSpPr>
          <p:cNvPr id="84030" name="TextBox 62"/>
          <p:cNvSpPr txBox="1">
            <a:spLocks noChangeArrowheads="1"/>
          </p:cNvSpPr>
          <p:nvPr/>
        </p:nvSpPr>
        <p:spPr bwMode="auto">
          <a:xfrm>
            <a:off x="4191000" y="1795464"/>
            <a:ext cx="152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latin typeface="Arial" panose="020B0604020202020204" pitchFamily="34" charset="0"/>
              </a:rPr>
              <a:t>round 2</a:t>
            </a:r>
            <a:endParaRPr lang="en-US" altLang="it-IT" sz="1600" baseline="-25000"/>
          </a:p>
        </p:txBody>
      </p:sp>
      <p:sp>
        <p:nvSpPr>
          <p:cNvPr id="84031" name="TextBox 63"/>
          <p:cNvSpPr txBox="1">
            <a:spLocks noChangeArrowheads="1"/>
          </p:cNvSpPr>
          <p:nvPr/>
        </p:nvSpPr>
        <p:spPr bwMode="auto">
          <a:xfrm>
            <a:off x="4191000" y="4310064"/>
            <a:ext cx="152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latin typeface="Arial" panose="020B0604020202020204" pitchFamily="34" charset="0"/>
              </a:rPr>
              <a:t>round </a:t>
            </a:r>
            <a:r>
              <a:rPr lang="en-US" altLang="it-IT" sz="1600" i="1">
                <a:latin typeface="Arial" panose="020B0604020202020204" pitchFamily="34" charset="0"/>
              </a:rPr>
              <a:t>k</a:t>
            </a:r>
            <a:endParaRPr lang="en-US" altLang="it-IT" sz="1600" i="1" baseline="-25000"/>
          </a:p>
        </p:txBody>
      </p:sp>
      <p:sp>
        <p:nvSpPr>
          <p:cNvPr id="84032" name="TextBox 64"/>
          <p:cNvSpPr txBox="1">
            <a:spLocks noChangeArrowheads="1"/>
          </p:cNvSpPr>
          <p:nvPr/>
        </p:nvSpPr>
        <p:spPr bwMode="auto">
          <a:xfrm>
            <a:off x="4191000" y="2633664"/>
            <a:ext cx="1524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latin typeface="Arial" panose="020B0604020202020204" pitchFamily="34" charset="0"/>
              </a:rPr>
              <a:t>round 3</a:t>
            </a:r>
            <a:endParaRPr lang="en-US" altLang="it-IT" sz="1600" baseline="-25000"/>
          </a:p>
        </p:txBody>
      </p:sp>
    </p:spTree>
    <p:extLst>
      <p:ext uri="{BB962C8B-B14F-4D97-AF65-F5344CB8AC3E}">
        <p14:creationId xmlns:p14="http://schemas.microsoft.com/office/powerpoint/2010/main" val="969200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609600" y="4130675"/>
            <a:ext cx="8686800" cy="1371600"/>
          </a:xfrm>
          <a:prstGeom prst="rect">
            <a:avLst/>
          </a:prstGeom>
          <a:gradFill rotWithShape="1">
            <a:gsLst>
              <a:gs pos="0">
                <a:srgbClr val="AFE0E4"/>
              </a:gs>
              <a:gs pos="20000">
                <a:srgbClr val="AFDEE2"/>
              </a:gs>
              <a:gs pos="100000">
                <a:srgbClr val="85AAAD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09600" y="1047750"/>
            <a:ext cx="8686800" cy="1371600"/>
          </a:xfrm>
          <a:prstGeom prst="rect">
            <a:avLst/>
          </a:prstGeom>
          <a:gradFill rotWithShape="1">
            <a:gsLst>
              <a:gs pos="0">
                <a:srgbClr val="AFE0E4"/>
              </a:gs>
              <a:gs pos="20000">
                <a:srgbClr val="AFDEE2"/>
              </a:gs>
              <a:gs pos="100000">
                <a:srgbClr val="85AAAD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7900"/>
            <a:ext cx="8839200" cy="5715000"/>
          </a:xfrm>
        </p:spPr>
        <p:txBody>
          <a:bodyPr/>
          <a:lstStyle/>
          <a:p>
            <a:pPr marL="0" indent="0">
              <a:buNone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Arial"/>
              <a:buChar char="•"/>
              <a:defRPr/>
            </a:pPr>
            <a:endParaRPr lang="en-US" b="1" dirty="0">
              <a:solidFill>
                <a:srgbClr val="FF0000"/>
              </a:solidFill>
              <a:ea typeface="ＭＳ Ｐゴシック" pitchFamily="34" charset="-128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pitchFamily="34" charset="-128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ＭＳ Ｐゴシック" pitchFamily="34" charset="-128"/>
            </a:endParaRPr>
          </a:p>
          <a:p>
            <a:pPr>
              <a:buFont typeface="Arial"/>
              <a:buChar char="•"/>
              <a:defRPr/>
            </a:pPr>
            <a:endParaRPr lang="en-US" dirty="0">
              <a:ea typeface="ＭＳ Ｐゴシック" pitchFamily="34" charset="-128"/>
            </a:endParaRPr>
          </a:p>
        </p:txBody>
      </p:sp>
      <p:sp>
        <p:nvSpPr>
          <p:cNvPr id="8602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144000" cy="762000"/>
          </a:xfrm>
        </p:spPr>
        <p:txBody>
          <a:bodyPr/>
          <a:lstStyle/>
          <a:p>
            <a:r>
              <a:rPr lang="en-US" altLang="it-IT"/>
              <a:t>  Schema Overview</a:t>
            </a:r>
          </a:p>
        </p:txBody>
      </p:sp>
      <p:sp>
        <p:nvSpPr>
          <p:cNvPr id="46" name="Rounded Rectangle 45"/>
          <p:cNvSpPr>
            <a:spLocks noChangeAspect="1"/>
          </p:cNvSpPr>
          <p:nvPr/>
        </p:nvSpPr>
        <p:spPr>
          <a:xfrm>
            <a:off x="876300" y="1200150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6022" name="Text Box 12"/>
          <p:cNvSpPr txBox="1">
            <a:spLocks noChangeArrowheads="1"/>
          </p:cNvSpPr>
          <p:nvPr/>
        </p:nvSpPr>
        <p:spPr bwMode="auto">
          <a:xfrm>
            <a:off x="2705100" y="1403351"/>
            <a:ext cx="1066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6023" name="TextBox 52"/>
          <p:cNvSpPr txBox="1">
            <a:spLocks noChangeArrowheads="1"/>
          </p:cNvSpPr>
          <p:nvPr/>
        </p:nvSpPr>
        <p:spPr bwMode="auto">
          <a:xfrm>
            <a:off x="800100" y="1536701"/>
            <a:ext cx="91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main()</a:t>
            </a:r>
          </a:p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T</a:t>
            </a:r>
            <a:r>
              <a:rPr lang="en-US" altLang="it-IT" sz="1600" baseline="-25000">
                <a:latin typeface="Arial" panose="020B0604020202020204" pitchFamily="34" charset="0"/>
              </a:rPr>
              <a:t>0</a:t>
            </a:r>
            <a:endParaRPr lang="en-US" altLang="it-IT" sz="1800" baseline="-25000"/>
          </a:p>
        </p:txBody>
      </p:sp>
      <p:sp>
        <p:nvSpPr>
          <p:cNvPr id="54" name="Rounded Rectangle 53"/>
          <p:cNvSpPr>
            <a:spLocks noChangeAspect="1"/>
          </p:cNvSpPr>
          <p:nvPr/>
        </p:nvSpPr>
        <p:spPr>
          <a:xfrm>
            <a:off x="1943100" y="1201738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6025" name="TextBox 55"/>
          <p:cNvSpPr txBox="1">
            <a:spLocks noChangeArrowheads="1"/>
          </p:cNvSpPr>
          <p:nvPr/>
        </p:nvSpPr>
        <p:spPr bwMode="auto">
          <a:xfrm>
            <a:off x="2019300" y="1819275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T</a:t>
            </a:r>
            <a:r>
              <a:rPr lang="en-US" altLang="it-IT" sz="1800" baseline="-25000">
                <a:latin typeface="Arial" panose="020B0604020202020204" pitchFamily="34" charset="0"/>
              </a:rPr>
              <a:t>1</a:t>
            </a:r>
            <a:endParaRPr lang="en-US" altLang="it-IT" sz="1800"/>
          </a:p>
        </p:txBody>
      </p:sp>
      <p:sp>
        <p:nvSpPr>
          <p:cNvPr id="57" name="Rounded Rectangle 56"/>
          <p:cNvSpPr>
            <a:spLocks noChangeAspect="1"/>
          </p:cNvSpPr>
          <p:nvPr/>
        </p:nvSpPr>
        <p:spPr>
          <a:xfrm>
            <a:off x="3771900" y="1200150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6027" name="TextBox 58"/>
          <p:cNvSpPr txBox="1">
            <a:spLocks noChangeArrowheads="1"/>
          </p:cNvSpPr>
          <p:nvPr/>
        </p:nvSpPr>
        <p:spPr bwMode="auto">
          <a:xfrm>
            <a:off x="3848100" y="1782764"/>
            <a:ext cx="60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T</a:t>
            </a:r>
            <a:r>
              <a:rPr lang="en-US" altLang="it-IT" sz="1800" baseline="-25000">
                <a:latin typeface="Arial" panose="020B0604020202020204" pitchFamily="34" charset="0"/>
              </a:rPr>
              <a:t>N</a:t>
            </a:r>
            <a:endParaRPr lang="en-US" altLang="it-IT" sz="1800" baseline="-25000"/>
          </a:p>
        </p:txBody>
      </p:sp>
      <p:sp>
        <p:nvSpPr>
          <p:cNvPr id="36" name="Rounded Rectangle 35"/>
          <p:cNvSpPr>
            <a:spLocks noChangeAspect="1"/>
          </p:cNvSpPr>
          <p:nvPr/>
        </p:nvSpPr>
        <p:spPr>
          <a:xfrm>
            <a:off x="871538" y="4268788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rgbClr val="0000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6029" name="Text Box 12"/>
          <p:cNvSpPr txBox="1">
            <a:spLocks noChangeArrowheads="1"/>
          </p:cNvSpPr>
          <p:nvPr/>
        </p:nvSpPr>
        <p:spPr bwMode="auto">
          <a:xfrm>
            <a:off x="2700338" y="4470401"/>
            <a:ext cx="10668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86030" name="TextBox 47"/>
          <p:cNvSpPr txBox="1">
            <a:spLocks noChangeArrowheads="1"/>
          </p:cNvSpPr>
          <p:nvPr/>
        </p:nvSpPr>
        <p:spPr bwMode="auto">
          <a:xfrm>
            <a:off x="947738" y="4851400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F</a:t>
            </a:r>
            <a:r>
              <a:rPr lang="en-US" altLang="it-IT" sz="1800" baseline="-25000">
                <a:latin typeface="Arial" panose="020B0604020202020204" pitchFamily="34" charset="0"/>
              </a:rPr>
              <a:t>0</a:t>
            </a:r>
            <a:endParaRPr lang="en-US" altLang="it-IT" sz="1800"/>
          </a:p>
        </p:txBody>
      </p:sp>
      <p:sp>
        <p:nvSpPr>
          <p:cNvPr id="49" name="Rounded Rectangle 48"/>
          <p:cNvSpPr>
            <a:spLocks noChangeAspect="1"/>
          </p:cNvSpPr>
          <p:nvPr/>
        </p:nvSpPr>
        <p:spPr>
          <a:xfrm>
            <a:off x="1938338" y="4268788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6032" name="TextBox 50"/>
          <p:cNvSpPr txBox="1">
            <a:spLocks noChangeArrowheads="1"/>
          </p:cNvSpPr>
          <p:nvPr/>
        </p:nvSpPr>
        <p:spPr bwMode="auto">
          <a:xfrm>
            <a:off x="2014538" y="4886325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F</a:t>
            </a:r>
            <a:r>
              <a:rPr lang="en-US" altLang="it-IT" sz="1800" baseline="-25000">
                <a:latin typeface="Arial" panose="020B0604020202020204" pitchFamily="34" charset="0"/>
              </a:rPr>
              <a:t>1</a:t>
            </a:r>
            <a:endParaRPr lang="en-US" altLang="it-IT" sz="1800"/>
          </a:p>
        </p:txBody>
      </p:sp>
      <p:sp>
        <p:nvSpPr>
          <p:cNvPr id="52" name="Rounded Rectangle 51"/>
          <p:cNvSpPr>
            <a:spLocks noChangeAspect="1"/>
          </p:cNvSpPr>
          <p:nvPr/>
        </p:nvSpPr>
        <p:spPr>
          <a:xfrm>
            <a:off x="3767138" y="4268788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6034" name="TextBox 54"/>
          <p:cNvSpPr txBox="1">
            <a:spLocks noChangeArrowheads="1"/>
          </p:cNvSpPr>
          <p:nvPr/>
        </p:nvSpPr>
        <p:spPr bwMode="auto">
          <a:xfrm>
            <a:off x="3843338" y="4851400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F</a:t>
            </a:r>
            <a:r>
              <a:rPr lang="en-US" altLang="it-IT" sz="1800" baseline="-25000">
                <a:latin typeface="Arial" panose="020B0604020202020204" pitchFamily="34" charset="0"/>
              </a:rPr>
              <a:t>N</a:t>
            </a:r>
            <a:endParaRPr lang="en-US" altLang="it-IT" sz="1800" baseline="-25000"/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5029200" y="4268788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6036" name="TextBox 72"/>
          <p:cNvSpPr txBox="1">
            <a:spLocks noChangeArrowheads="1"/>
          </p:cNvSpPr>
          <p:nvPr/>
        </p:nvSpPr>
        <p:spPr bwMode="auto">
          <a:xfrm>
            <a:off x="4986338" y="4851400"/>
            <a:ext cx="838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latin typeface="Arial" panose="020B0604020202020204" pitchFamily="34" charset="0"/>
              </a:rPr>
              <a:t>main()</a:t>
            </a:r>
            <a:endParaRPr lang="en-US" altLang="it-IT" sz="1800" baseline="-25000"/>
          </a:p>
        </p:txBody>
      </p:sp>
      <p:sp>
        <p:nvSpPr>
          <p:cNvPr id="86037" name="TextBox 73"/>
          <p:cNvSpPr txBox="1">
            <a:spLocks noChangeArrowheads="1"/>
          </p:cNvSpPr>
          <p:nvPr/>
        </p:nvSpPr>
        <p:spPr bwMode="auto">
          <a:xfrm>
            <a:off x="4876800" y="1504951"/>
            <a:ext cx="49530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b="1"/>
              <a:t>bounded concurrent program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005513" y="4286251"/>
            <a:ext cx="4419600" cy="1446213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en-GB" altLang="en-US" sz="2000" b="1">
                <a:solidFill>
                  <a:srgbClr val="7F7F7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GB" altLang="it-IT" sz="2000" b="1">
                <a:solidFill>
                  <a:srgbClr val="7F7F7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equivalent</a:t>
            </a:r>
            <a:r>
              <a:rPr lang="en-GB" altLang="en-US" sz="2000" b="1">
                <a:solidFill>
                  <a:srgbClr val="7F7F7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endParaRPr lang="en-GB" altLang="it-IT" sz="2000" b="1">
              <a:solidFill>
                <a:srgbClr val="7F7F7F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en-GB" altLang="it-IT" b="1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Sequential program </a:t>
            </a:r>
          </a:p>
          <a:p>
            <a:pPr eaLnBrk="1" hangingPunct="1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en-GB" altLang="it-IT" sz="2000" b="1">
                <a:solidFill>
                  <a:srgbClr val="7F7F7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with non determinism</a:t>
            </a:r>
          </a:p>
          <a:p>
            <a:pPr eaLnBrk="1" hangingPunct="1"/>
            <a:r>
              <a:rPr lang="en-US" altLang="it-IT" b="1"/>
              <a:t> </a:t>
            </a:r>
          </a:p>
        </p:txBody>
      </p:sp>
      <p:sp>
        <p:nvSpPr>
          <p:cNvPr id="86039" name="TextBox 25"/>
          <p:cNvSpPr txBox="1">
            <a:spLocks noChangeArrowheads="1"/>
          </p:cNvSpPr>
          <p:nvPr/>
        </p:nvSpPr>
        <p:spPr bwMode="auto">
          <a:xfrm>
            <a:off x="4876800" y="2800350"/>
            <a:ext cx="44196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800" b="1"/>
              <a:t>Sequentialization</a:t>
            </a:r>
          </a:p>
          <a:p>
            <a:pPr eaLnBrk="1" hangingPunct="1"/>
            <a:r>
              <a:rPr lang="en-US" altLang="it-IT" sz="1600" b="1"/>
              <a:t>(code-to-code translation)    </a:t>
            </a:r>
          </a:p>
        </p:txBody>
      </p:sp>
      <p:sp>
        <p:nvSpPr>
          <p:cNvPr id="86040" name="TextBox 26"/>
          <p:cNvSpPr txBox="1">
            <a:spLocks noChangeArrowheads="1"/>
          </p:cNvSpPr>
          <p:nvPr/>
        </p:nvSpPr>
        <p:spPr bwMode="auto">
          <a:xfrm>
            <a:off x="1143000" y="6153150"/>
            <a:ext cx="441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 b="1"/>
              <a:t>Sequentialized functions </a:t>
            </a:r>
          </a:p>
        </p:txBody>
      </p:sp>
      <p:sp>
        <p:nvSpPr>
          <p:cNvPr id="4" name="Left Brace 3"/>
          <p:cNvSpPr/>
          <p:nvPr/>
        </p:nvSpPr>
        <p:spPr>
          <a:xfrm rot="16200000">
            <a:off x="2438400" y="3790950"/>
            <a:ext cx="609600" cy="3962400"/>
          </a:xfrm>
          <a:prstGeom prst="leftBrace">
            <a:avLst>
              <a:gd name="adj1" fmla="val 8333"/>
              <a:gd name="adj2" fmla="val 50622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6042" name="TextBox 28"/>
          <p:cNvSpPr txBox="1">
            <a:spLocks noChangeArrowheads="1"/>
          </p:cNvSpPr>
          <p:nvPr/>
        </p:nvSpPr>
        <p:spPr bwMode="auto">
          <a:xfrm>
            <a:off x="4953000" y="6242050"/>
            <a:ext cx="441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800" b="1"/>
              <a:t>Driver</a:t>
            </a:r>
            <a:endParaRPr lang="en-US" altLang="it-IT" sz="1600" b="1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334000" y="554355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>
            <a:spLocks noChangeArrowheads="1"/>
          </p:cNvSpPr>
          <p:nvPr/>
        </p:nvSpPr>
        <p:spPr bwMode="auto">
          <a:xfrm rot="5400000">
            <a:off x="3453607" y="3129757"/>
            <a:ext cx="1295400" cy="484187"/>
          </a:xfrm>
          <a:prstGeom prst="rightArrow">
            <a:avLst>
              <a:gd name="adj1" fmla="val 50000"/>
              <a:gd name="adj2" fmla="val 50003"/>
            </a:avLst>
          </a:prstGeom>
          <a:gradFill rotWithShape="1">
            <a:gsLst>
              <a:gs pos="0">
                <a:srgbClr val="AFE0E4"/>
              </a:gs>
              <a:gs pos="20000">
                <a:srgbClr val="AFDEE2"/>
              </a:gs>
              <a:gs pos="100000">
                <a:srgbClr val="85AAAD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</a:rPr>
              <a:t>translates</a:t>
            </a:r>
          </a:p>
        </p:txBody>
      </p:sp>
      <p:sp>
        <p:nvSpPr>
          <p:cNvPr id="86045" name="Text Box 12"/>
          <p:cNvSpPr txBox="1">
            <a:spLocks noChangeArrowheads="1"/>
          </p:cNvSpPr>
          <p:nvPr/>
        </p:nvSpPr>
        <p:spPr bwMode="auto">
          <a:xfrm>
            <a:off x="2667000" y="3100388"/>
            <a:ext cx="1066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>
                <a:latin typeface="Arial" panose="020B0604020202020204" pitchFamily="34" charset="0"/>
              </a:rPr>
              <a:t>…</a:t>
            </a:r>
          </a:p>
        </p:txBody>
      </p:sp>
      <p:sp>
        <p:nvSpPr>
          <p:cNvPr id="39" name="Right Arrow 38"/>
          <p:cNvSpPr>
            <a:spLocks noChangeArrowheads="1"/>
          </p:cNvSpPr>
          <p:nvPr/>
        </p:nvSpPr>
        <p:spPr bwMode="auto">
          <a:xfrm rot="5400000">
            <a:off x="1651794" y="3129756"/>
            <a:ext cx="1295400" cy="484188"/>
          </a:xfrm>
          <a:prstGeom prst="rightArrow">
            <a:avLst>
              <a:gd name="adj1" fmla="val 50000"/>
              <a:gd name="adj2" fmla="val 50003"/>
            </a:avLst>
          </a:prstGeom>
          <a:gradFill rotWithShape="1">
            <a:gsLst>
              <a:gs pos="0">
                <a:srgbClr val="AFE0E4"/>
              </a:gs>
              <a:gs pos="20000">
                <a:srgbClr val="AFDEE2"/>
              </a:gs>
              <a:gs pos="100000">
                <a:srgbClr val="85AAAD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</a:rPr>
              <a:t>translates</a:t>
            </a:r>
          </a:p>
        </p:txBody>
      </p:sp>
      <p:sp>
        <p:nvSpPr>
          <p:cNvPr id="40" name="Right Arrow 39"/>
          <p:cNvSpPr>
            <a:spLocks noChangeArrowheads="1"/>
          </p:cNvSpPr>
          <p:nvPr/>
        </p:nvSpPr>
        <p:spPr bwMode="auto">
          <a:xfrm rot="5400000">
            <a:off x="634207" y="3129757"/>
            <a:ext cx="1295400" cy="484187"/>
          </a:xfrm>
          <a:prstGeom prst="rightArrow">
            <a:avLst>
              <a:gd name="adj1" fmla="val 50000"/>
              <a:gd name="adj2" fmla="val 50003"/>
            </a:avLst>
          </a:prstGeom>
          <a:gradFill rotWithShape="1">
            <a:gsLst>
              <a:gs pos="0">
                <a:srgbClr val="AFE0E4"/>
              </a:gs>
              <a:gs pos="20000">
                <a:srgbClr val="AFDEE2"/>
              </a:gs>
              <a:gs pos="100000">
                <a:srgbClr val="85AAAD"/>
              </a:gs>
            </a:gsLst>
            <a:lin ang="5400000"/>
          </a:gra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</a:rPr>
              <a:t>translates</a:t>
            </a:r>
          </a:p>
        </p:txBody>
      </p:sp>
    </p:spTree>
    <p:extLst>
      <p:ext uri="{BB962C8B-B14F-4D97-AF65-F5344CB8AC3E}">
        <p14:creationId xmlns:p14="http://schemas.microsoft.com/office/powerpoint/2010/main" val="400527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220200" cy="762000"/>
          </a:xfrm>
        </p:spPr>
        <p:txBody>
          <a:bodyPr/>
          <a:lstStyle/>
          <a:p>
            <a:r>
              <a:rPr lang="en-US" altLang="it-IT" sz="2500"/>
              <a:t>  Naïve Lazy Sequentialization:    </a:t>
            </a:r>
            <a:r>
              <a:rPr lang="en-US" altLang="it-IT" sz="2000"/>
              <a:t>CROSS PRODUCT SIMULATION</a:t>
            </a:r>
            <a:endParaRPr lang="en-US" altLang="it-IT" sz="2500"/>
          </a:p>
        </p:txBody>
      </p:sp>
      <p:sp>
        <p:nvSpPr>
          <p:cNvPr id="88066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8068" name="TextBox 30"/>
          <p:cNvSpPr txBox="1">
            <a:spLocks noChangeArrowheads="1"/>
          </p:cNvSpPr>
          <p:nvPr/>
        </p:nvSpPr>
        <p:spPr bwMode="auto">
          <a:xfrm>
            <a:off x="1143000" y="1905001"/>
            <a:ext cx="3657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pc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=0;   ... pc</a:t>
            </a:r>
            <a:r>
              <a:rPr lang="en-US" altLang="it-IT" sz="1600" baseline="-25000">
                <a:latin typeface="Courier" panose="02060409020205020404" pitchFamily="49" charset="0"/>
              </a:rPr>
              <a:t>N</a:t>
            </a:r>
            <a:r>
              <a:rPr lang="en-US" altLang="it-IT" sz="1600">
                <a:latin typeface="Courier" panose="02060409020205020404" pitchFamily="49" charset="0"/>
              </a:rPr>
              <a:t>=0;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local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;  ... local</a:t>
            </a:r>
            <a:r>
              <a:rPr lang="en-US" altLang="it-IT" sz="1600" baseline="-25000">
                <a:latin typeface="Courier" panose="02060409020205020404" pitchFamily="49" charset="0"/>
              </a:rPr>
              <a:t>k</a:t>
            </a:r>
            <a:r>
              <a:rPr lang="en-US" altLang="it-IT" sz="1600">
                <a:latin typeface="Courier" panose="02060409020205020404" pitchFamily="49" charset="0"/>
              </a:rPr>
              <a:t>;</a:t>
            </a:r>
          </a:p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main() {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for</a:t>
            </a:r>
            <a:r>
              <a:rPr lang="en-US" altLang="it-IT" sz="1600">
                <a:latin typeface="Courier" panose="02060409020205020404" pitchFamily="49" charset="0"/>
              </a:rPr>
              <a:t> (r=0; r&lt;K; r++)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</a:t>
            </a:r>
            <a:r>
              <a:rPr lang="en-US" altLang="it-IT" sz="1600" b="1">
                <a:latin typeface="Courier" panose="02060409020205020404" pitchFamily="49" charset="0"/>
              </a:rPr>
              <a:t>for</a:t>
            </a:r>
            <a:r>
              <a:rPr lang="en-US" altLang="it-IT" sz="1600">
                <a:latin typeface="Courier" panose="02060409020205020404" pitchFamily="49" charset="0"/>
              </a:rPr>
              <a:t> (i=0; i&lt;N; i++)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  </a:t>
            </a:r>
            <a:r>
              <a:rPr lang="en-US" altLang="it-IT" sz="1600">
                <a:solidFill>
                  <a:srgbClr val="7F7F7F"/>
                </a:solidFill>
                <a:latin typeface="Courier" panose="02060409020205020404" pitchFamily="49" charset="0"/>
              </a:rPr>
              <a:t>// </a:t>
            </a:r>
            <a:r>
              <a:rPr lang="en-US" altLang="it-IT" sz="1600" i="1">
                <a:solidFill>
                  <a:srgbClr val="7F7F7F"/>
                </a:solidFill>
                <a:latin typeface="Courier" panose="02060409020205020404" pitchFamily="49" charset="0"/>
              </a:rPr>
              <a:t>simulate T</a:t>
            </a:r>
            <a:r>
              <a:rPr lang="en-US" altLang="it-IT" sz="1600" i="1" baseline="-25000">
                <a:solidFill>
                  <a:srgbClr val="7F7F7F"/>
                </a:solidFill>
                <a:latin typeface="Courier" panose="02060409020205020404" pitchFamily="49" charset="0"/>
              </a:rPr>
              <a:t>i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if (</a:t>
            </a:r>
            <a:r>
              <a:rPr lang="en-US" altLang="it-IT" sz="1600">
                <a:latin typeface="Courier" panose="02060409020205020404" pitchFamily="49" charset="0"/>
              </a:rPr>
              <a:t>active</a:t>
            </a:r>
            <a:r>
              <a:rPr lang="en-US" altLang="it-IT" sz="1600" i="1" baseline="-25000">
                <a:latin typeface="Courier" panose="02060409020205020404" pitchFamily="49" charset="0"/>
              </a:rPr>
              <a:t>i</a:t>
            </a:r>
            <a:r>
              <a:rPr lang="en-US" altLang="it-IT" sz="1600">
                <a:latin typeface="Courier" panose="02060409020205020404" pitchFamily="49" charset="0"/>
              </a:rPr>
              <a:t>) </a:t>
            </a:r>
            <a:endParaRPr lang="en-US" altLang="it-IT" sz="1600" i="1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   </a:t>
            </a:r>
            <a:r>
              <a:rPr lang="en-US" altLang="it-IT" sz="2000" b="1">
                <a:latin typeface="Courier" panose="02060409020205020404" pitchFamily="49" charset="0"/>
              </a:rPr>
              <a:t>F</a:t>
            </a:r>
            <a:r>
              <a:rPr lang="en-US" altLang="it-IT" sz="2000" b="1" baseline="-25000">
                <a:latin typeface="Courier" panose="02060409020205020404" pitchFamily="49" charset="0"/>
              </a:rPr>
              <a:t>i</a:t>
            </a:r>
            <a:r>
              <a:rPr lang="en-US" altLang="it-IT" sz="2000" b="1">
                <a:latin typeface="Courier" panose="02060409020205020404" pitchFamily="49" charset="0"/>
              </a:rPr>
              <a:t>();</a:t>
            </a:r>
            <a:endParaRPr lang="en-US" altLang="it-IT" sz="1600" b="1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}</a:t>
            </a:r>
          </a:p>
        </p:txBody>
      </p:sp>
      <p:sp>
        <p:nvSpPr>
          <p:cNvPr id="88069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88070" name="Line 9"/>
          <p:cNvSpPr>
            <a:spLocks noChangeShapeType="1"/>
          </p:cNvSpPr>
          <p:nvPr/>
        </p:nvSpPr>
        <p:spPr bwMode="auto">
          <a:xfrm flipV="1">
            <a:off x="4343400" y="17526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88071" name="TextBox 37"/>
          <p:cNvSpPr txBox="1">
            <a:spLocks noChangeArrowheads="1"/>
          </p:cNvSpPr>
          <p:nvPr/>
        </p:nvSpPr>
        <p:spPr bwMode="auto">
          <a:xfrm>
            <a:off x="5181600" y="1447801"/>
            <a:ext cx="3962400" cy="64611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 sz="1800">
                <a:sym typeface="Wingdings" panose="05000000000000000000" pitchFamily="2" charset="2"/>
              </a:rPr>
              <a:t>a   global pc   for each thread 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it-IT" sz="1800"/>
              <a:t>thread locals  </a:t>
            </a:r>
            <a:r>
              <a:rPr lang="en-US" altLang="it-IT" sz="1800">
                <a:sym typeface="Wingdings" panose="05000000000000000000" pitchFamily="2" charset="2"/>
              </a:rPr>
              <a:t>   thread global</a:t>
            </a:r>
          </a:p>
        </p:txBody>
      </p:sp>
    </p:spTree>
    <p:extLst>
      <p:ext uri="{BB962C8B-B14F-4D97-AF65-F5344CB8AC3E}">
        <p14:creationId xmlns:p14="http://schemas.microsoft.com/office/powerpoint/2010/main" val="1158789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220200" cy="762000"/>
          </a:xfrm>
        </p:spPr>
        <p:txBody>
          <a:bodyPr/>
          <a:lstStyle/>
          <a:p>
            <a:r>
              <a:rPr lang="en-US" altLang="it-IT" sz="2500"/>
              <a:t>  Naïve Lazy Sequentialization:    </a:t>
            </a:r>
            <a:r>
              <a:rPr lang="en-US" altLang="it-IT" sz="2000"/>
              <a:t>CROSS PRODUCT SIMULATION</a:t>
            </a:r>
            <a:endParaRPr lang="en-US" altLang="it-IT" sz="2500"/>
          </a:p>
        </p:txBody>
      </p:sp>
      <p:sp>
        <p:nvSpPr>
          <p:cNvPr id="90114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0116" name="TextBox 30"/>
          <p:cNvSpPr txBox="1">
            <a:spLocks noChangeArrowheads="1"/>
          </p:cNvSpPr>
          <p:nvPr/>
        </p:nvSpPr>
        <p:spPr bwMode="auto">
          <a:xfrm>
            <a:off x="1143000" y="1905001"/>
            <a:ext cx="3657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pc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=0;   ... pc</a:t>
            </a:r>
            <a:r>
              <a:rPr lang="en-US" altLang="it-IT" sz="1600" baseline="-25000">
                <a:latin typeface="Courier" panose="02060409020205020404" pitchFamily="49" charset="0"/>
              </a:rPr>
              <a:t>N</a:t>
            </a:r>
            <a:r>
              <a:rPr lang="en-US" altLang="it-IT" sz="1600">
                <a:latin typeface="Courier" panose="02060409020205020404" pitchFamily="49" charset="0"/>
              </a:rPr>
              <a:t>=0;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local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;  ... local</a:t>
            </a:r>
            <a:r>
              <a:rPr lang="en-US" altLang="it-IT" sz="1600" baseline="-25000">
                <a:latin typeface="Courier" panose="02060409020205020404" pitchFamily="49" charset="0"/>
              </a:rPr>
              <a:t>k</a:t>
            </a:r>
            <a:r>
              <a:rPr lang="en-US" altLang="it-IT" sz="1600">
                <a:latin typeface="Courier" panose="02060409020205020404" pitchFamily="49" charset="0"/>
              </a:rPr>
              <a:t>;</a:t>
            </a:r>
          </a:p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main() {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for</a:t>
            </a:r>
            <a:r>
              <a:rPr lang="en-US" altLang="it-IT" sz="1600">
                <a:latin typeface="Courier" panose="02060409020205020404" pitchFamily="49" charset="0"/>
              </a:rPr>
              <a:t> (r=0; r&lt;K; r++)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</a:t>
            </a:r>
            <a:r>
              <a:rPr lang="en-US" altLang="it-IT" sz="1600" b="1">
                <a:latin typeface="Courier" panose="02060409020205020404" pitchFamily="49" charset="0"/>
              </a:rPr>
              <a:t>for</a:t>
            </a:r>
            <a:r>
              <a:rPr lang="en-US" altLang="it-IT" sz="1600">
                <a:latin typeface="Courier" panose="02060409020205020404" pitchFamily="49" charset="0"/>
              </a:rPr>
              <a:t> (i=0; i&lt;N; i++)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  </a:t>
            </a:r>
            <a:r>
              <a:rPr lang="en-US" altLang="it-IT" sz="1600">
                <a:solidFill>
                  <a:srgbClr val="7F7F7F"/>
                </a:solidFill>
                <a:latin typeface="Courier" panose="02060409020205020404" pitchFamily="49" charset="0"/>
              </a:rPr>
              <a:t>// </a:t>
            </a:r>
            <a:r>
              <a:rPr lang="en-US" altLang="it-IT" sz="1600" i="1">
                <a:solidFill>
                  <a:srgbClr val="7F7F7F"/>
                </a:solidFill>
                <a:latin typeface="Courier" panose="02060409020205020404" pitchFamily="49" charset="0"/>
              </a:rPr>
              <a:t>simulate T</a:t>
            </a:r>
            <a:r>
              <a:rPr lang="en-US" altLang="it-IT" sz="1600" i="1" baseline="-25000">
                <a:solidFill>
                  <a:srgbClr val="7F7F7F"/>
                </a:solidFill>
                <a:latin typeface="Courier" panose="02060409020205020404" pitchFamily="49" charset="0"/>
              </a:rPr>
              <a:t>i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if (</a:t>
            </a:r>
            <a:r>
              <a:rPr lang="en-US" altLang="it-IT" sz="1600">
                <a:latin typeface="Courier" panose="02060409020205020404" pitchFamily="49" charset="0"/>
              </a:rPr>
              <a:t>active</a:t>
            </a:r>
            <a:r>
              <a:rPr lang="en-US" altLang="it-IT" sz="1600" i="1" baseline="-25000">
                <a:latin typeface="Courier" panose="02060409020205020404" pitchFamily="49" charset="0"/>
              </a:rPr>
              <a:t>i</a:t>
            </a:r>
            <a:r>
              <a:rPr lang="en-US" altLang="it-IT" sz="1600">
                <a:latin typeface="Courier" panose="02060409020205020404" pitchFamily="49" charset="0"/>
              </a:rPr>
              <a:t>) </a:t>
            </a:r>
            <a:endParaRPr lang="en-US" altLang="it-IT" sz="1600" i="1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   </a:t>
            </a:r>
            <a:r>
              <a:rPr lang="en-US" altLang="it-IT" sz="2000" b="1">
                <a:latin typeface="Courier" panose="02060409020205020404" pitchFamily="49" charset="0"/>
              </a:rPr>
              <a:t>F</a:t>
            </a:r>
            <a:r>
              <a:rPr lang="en-US" altLang="it-IT" sz="2000" b="1" baseline="-25000">
                <a:latin typeface="Courier" panose="02060409020205020404" pitchFamily="49" charset="0"/>
              </a:rPr>
              <a:t>i</a:t>
            </a:r>
            <a:r>
              <a:rPr lang="en-US" altLang="it-IT" sz="2000" b="1">
                <a:latin typeface="Courier" panose="02060409020205020404" pitchFamily="49" charset="0"/>
              </a:rPr>
              <a:t>();</a:t>
            </a:r>
            <a:endParaRPr lang="en-US" altLang="it-IT" sz="1600" b="1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}</a:t>
            </a:r>
          </a:p>
        </p:txBody>
      </p:sp>
      <p:sp>
        <p:nvSpPr>
          <p:cNvPr id="90117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90118" name="Line 9"/>
          <p:cNvSpPr>
            <a:spLocks noChangeShapeType="1"/>
          </p:cNvSpPr>
          <p:nvPr/>
        </p:nvSpPr>
        <p:spPr bwMode="auto">
          <a:xfrm flipV="1">
            <a:off x="4267200" y="1752600"/>
            <a:ext cx="10668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0119" name="TextBox 37"/>
          <p:cNvSpPr txBox="1">
            <a:spLocks noChangeArrowheads="1"/>
          </p:cNvSpPr>
          <p:nvPr/>
        </p:nvSpPr>
        <p:spPr bwMode="auto">
          <a:xfrm>
            <a:off x="5181600" y="1447801"/>
            <a:ext cx="3962400" cy="130016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2000">
                <a:sym typeface="Wingdings" panose="05000000000000000000" pitchFamily="2" charset="2"/>
              </a:rPr>
              <a:t>for each round</a:t>
            </a:r>
          </a:p>
          <a:p>
            <a:pPr eaLnBrk="1" hangingPunct="1"/>
            <a:endParaRPr lang="en-US" altLang="it-IT" sz="800">
              <a:sym typeface="Wingdings" panose="05000000000000000000" pitchFamily="2" charset="2"/>
            </a:endParaRPr>
          </a:p>
          <a:p>
            <a:pPr eaLnBrk="1" hangingPunct="1"/>
            <a:r>
              <a:rPr lang="en-US" altLang="it-IT" sz="2000">
                <a:sym typeface="Wingdings" panose="05000000000000000000" pitchFamily="2" charset="2"/>
              </a:rPr>
              <a:t>      for each thread </a:t>
            </a:r>
            <a:r>
              <a:rPr lang="en-US" altLang="it-IT" sz="2000" i="1">
                <a:sym typeface="Wingdings" panose="05000000000000000000" pitchFamily="2" charset="2"/>
              </a:rPr>
              <a:t>T</a:t>
            </a:r>
            <a:r>
              <a:rPr lang="en-US" altLang="it-IT" sz="2000" i="1" baseline="-25000">
                <a:sym typeface="Wingdings" panose="05000000000000000000" pitchFamily="2" charset="2"/>
              </a:rPr>
              <a:t>i</a:t>
            </a:r>
          </a:p>
          <a:p>
            <a:pPr lvl="2" eaLnBrk="1" hangingPunct="1"/>
            <a:endParaRPr lang="en-US" altLang="it-IT" sz="800">
              <a:sym typeface="Wingdings" panose="05000000000000000000" pitchFamily="2" charset="2"/>
            </a:endParaRPr>
          </a:p>
          <a:p>
            <a:pPr lvl="2" eaLnBrk="1" hangingPunct="1"/>
            <a:r>
              <a:rPr lang="en-US" altLang="it-IT" sz="2000">
                <a:sym typeface="Wingdings" panose="05000000000000000000" pitchFamily="2" charset="2"/>
              </a:rPr>
              <a:t>simulate </a:t>
            </a:r>
            <a:r>
              <a:rPr lang="en-US" altLang="it-IT" sz="2000" i="1">
                <a:sym typeface="Wingdings" panose="05000000000000000000" pitchFamily="2" charset="2"/>
              </a:rPr>
              <a:t>T</a:t>
            </a:r>
            <a:r>
              <a:rPr lang="en-US" altLang="it-IT" sz="2000" i="1" baseline="-25000">
                <a:sym typeface="Wingdings" panose="05000000000000000000" pitchFamily="2" charset="2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3635888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220200" cy="762000"/>
          </a:xfrm>
        </p:spPr>
        <p:txBody>
          <a:bodyPr/>
          <a:lstStyle/>
          <a:p>
            <a:r>
              <a:rPr lang="en-US" altLang="it-IT" sz="2500"/>
              <a:t>  Naïve Lazy Sequentialization:    </a:t>
            </a:r>
            <a:r>
              <a:rPr lang="en-US" altLang="it-IT" sz="2000"/>
              <a:t>CROSS PRODUCT SIMULATION</a:t>
            </a:r>
            <a:endParaRPr lang="en-US" altLang="it-IT" sz="2500"/>
          </a:p>
        </p:txBody>
      </p:sp>
      <p:sp>
        <p:nvSpPr>
          <p:cNvPr id="92162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2164" name="TextBox 30"/>
          <p:cNvSpPr txBox="1">
            <a:spLocks noChangeArrowheads="1"/>
          </p:cNvSpPr>
          <p:nvPr/>
        </p:nvSpPr>
        <p:spPr bwMode="auto">
          <a:xfrm>
            <a:off x="1143000" y="1905001"/>
            <a:ext cx="3657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pc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=0;   ... pc</a:t>
            </a:r>
            <a:r>
              <a:rPr lang="en-US" altLang="it-IT" sz="1600" baseline="-25000">
                <a:latin typeface="Courier" panose="02060409020205020404" pitchFamily="49" charset="0"/>
              </a:rPr>
              <a:t>N</a:t>
            </a:r>
            <a:r>
              <a:rPr lang="en-US" altLang="it-IT" sz="1600">
                <a:latin typeface="Courier" panose="02060409020205020404" pitchFamily="49" charset="0"/>
              </a:rPr>
              <a:t>=0;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local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;  ... local</a:t>
            </a:r>
            <a:r>
              <a:rPr lang="en-US" altLang="it-IT" sz="1600" baseline="-25000">
                <a:latin typeface="Courier" panose="02060409020205020404" pitchFamily="49" charset="0"/>
              </a:rPr>
              <a:t>k</a:t>
            </a:r>
            <a:r>
              <a:rPr lang="en-US" altLang="it-IT" sz="1600">
                <a:latin typeface="Courier" panose="02060409020205020404" pitchFamily="49" charset="0"/>
              </a:rPr>
              <a:t>;</a:t>
            </a:r>
          </a:p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main() {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for</a:t>
            </a:r>
            <a:r>
              <a:rPr lang="en-US" altLang="it-IT" sz="1600">
                <a:latin typeface="Courier" panose="02060409020205020404" pitchFamily="49" charset="0"/>
              </a:rPr>
              <a:t> (r=0; r&lt;K; r++)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</a:t>
            </a:r>
            <a:r>
              <a:rPr lang="en-US" altLang="it-IT" sz="1600" b="1">
                <a:latin typeface="Courier" panose="02060409020205020404" pitchFamily="49" charset="0"/>
              </a:rPr>
              <a:t>for</a:t>
            </a:r>
            <a:r>
              <a:rPr lang="en-US" altLang="it-IT" sz="1600">
                <a:latin typeface="Courier" panose="02060409020205020404" pitchFamily="49" charset="0"/>
              </a:rPr>
              <a:t> (i=0; i&lt;N; i++)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  </a:t>
            </a:r>
            <a:r>
              <a:rPr lang="en-US" altLang="it-IT" sz="1600">
                <a:solidFill>
                  <a:srgbClr val="7F7F7F"/>
                </a:solidFill>
                <a:latin typeface="Courier" panose="02060409020205020404" pitchFamily="49" charset="0"/>
              </a:rPr>
              <a:t>// </a:t>
            </a:r>
            <a:r>
              <a:rPr lang="en-US" altLang="it-IT" sz="1600" i="1">
                <a:solidFill>
                  <a:srgbClr val="7F7F7F"/>
                </a:solidFill>
                <a:latin typeface="Courier" panose="02060409020205020404" pitchFamily="49" charset="0"/>
              </a:rPr>
              <a:t>simulate T</a:t>
            </a:r>
            <a:r>
              <a:rPr lang="en-US" altLang="it-IT" sz="1600" i="1" baseline="-25000">
                <a:solidFill>
                  <a:srgbClr val="7F7F7F"/>
                </a:solidFill>
                <a:latin typeface="Courier" panose="02060409020205020404" pitchFamily="49" charset="0"/>
              </a:rPr>
              <a:t>i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if (</a:t>
            </a:r>
            <a:r>
              <a:rPr lang="en-US" altLang="it-IT" sz="1600">
                <a:latin typeface="Courier" panose="02060409020205020404" pitchFamily="49" charset="0"/>
              </a:rPr>
              <a:t>active</a:t>
            </a:r>
            <a:r>
              <a:rPr lang="en-US" altLang="it-IT" sz="1600" i="1" baseline="-25000">
                <a:latin typeface="Courier" panose="02060409020205020404" pitchFamily="49" charset="0"/>
              </a:rPr>
              <a:t>i</a:t>
            </a:r>
            <a:r>
              <a:rPr lang="en-US" altLang="it-IT" sz="1600">
                <a:latin typeface="Courier" panose="02060409020205020404" pitchFamily="49" charset="0"/>
              </a:rPr>
              <a:t>) </a:t>
            </a:r>
            <a:endParaRPr lang="en-US" altLang="it-IT" sz="1600" i="1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   </a:t>
            </a:r>
            <a:r>
              <a:rPr lang="en-US" altLang="it-IT" sz="2000" b="1">
                <a:solidFill>
                  <a:srgbClr val="0000FF"/>
                </a:solidFill>
                <a:latin typeface="Courier" panose="02060409020205020404" pitchFamily="49" charset="0"/>
              </a:rPr>
              <a:t>F</a:t>
            </a:r>
            <a:r>
              <a:rPr lang="en-US" altLang="it-IT" sz="20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i</a:t>
            </a:r>
            <a:r>
              <a:rPr lang="en-US" altLang="it-IT" sz="2000" b="1">
                <a:solidFill>
                  <a:srgbClr val="0000FF"/>
                </a:solidFill>
                <a:latin typeface="Courier" panose="02060409020205020404" pitchFamily="49" charset="0"/>
              </a:rPr>
              <a:t>();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962650" y="990600"/>
            <a:ext cx="249555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2166" name="TextBox 10"/>
          <p:cNvSpPr txBox="1">
            <a:spLocks noChangeArrowheads="1"/>
          </p:cNvSpPr>
          <p:nvPr/>
        </p:nvSpPr>
        <p:spPr bwMode="auto">
          <a:xfrm>
            <a:off x="6034088" y="1260475"/>
            <a:ext cx="22717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switch(pc</a:t>
            </a:r>
            <a:r>
              <a:rPr lang="en-US" altLang="it-IT" sz="1600" b="1" baseline="-25000">
                <a:solidFill>
                  <a:schemeClr val="bg1"/>
                </a:solidFill>
                <a:latin typeface="Courier" panose="02060409020205020404" pitchFamily="49" charset="0"/>
              </a:rPr>
              <a:t>k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) {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0: goto 0;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1: goto 1;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2: goto 2;	...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M: goto M;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}</a:t>
            </a:r>
          </a:p>
          <a:p>
            <a:pPr eaLnBrk="1" hangingPunct="1"/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1: </a:t>
            </a:r>
            <a:r>
              <a:rPr lang="en-US" altLang="it-IT" sz="1600" b="1">
                <a:solidFill>
                  <a:srgbClr val="FFFFFF"/>
                </a:solidFill>
                <a:latin typeface="Courier" panose="02060409020205020404" pitchFamily="49" charset="0"/>
              </a:rPr>
              <a:t>CS(0); </a:t>
            </a:r>
            <a:r>
              <a:rPr lang="en-US" altLang="it-IT" sz="1600">
                <a:latin typeface="Courier" panose="02060409020205020404" pitchFamily="49" charset="0"/>
              </a:rPr>
              <a:t>stmt0;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2: </a:t>
            </a:r>
            <a:r>
              <a:rPr lang="en-US" altLang="it-IT" sz="1600" b="1">
                <a:solidFill>
                  <a:srgbClr val="FFFFFF"/>
                </a:solidFill>
                <a:latin typeface="Courier" panose="02060409020205020404" pitchFamily="49" charset="0"/>
              </a:rPr>
              <a:t>CS(1); </a:t>
            </a:r>
            <a:r>
              <a:rPr lang="en-US" altLang="it-IT" sz="1600">
                <a:latin typeface="Courier" panose="02060409020205020404" pitchFamily="49" charset="0"/>
              </a:rPr>
              <a:t>stmt1;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3: </a:t>
            </a:r>
            <a:r>
              <a:rPr lang="en-US" altLang="it-IT" sz="1600" b="1">
                <a:solidFill>
                  <a:srgbClr val="FFFFFF"/>
                </a:solidFill>
                <a:latin typeface="Courier" panose="02060409020205020404" pitchFamily="49" charset="0"/>
              </a:rPr>
              <a:t>CS(2);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stmt2;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</a:t>
            </a:r>
            <a:r>
              <a:rPr lang="en-US" altLang="it-IT" sz="1600" b="1">
                <a:solidFill>
                  <a:srgbClr val="FFFF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chemeClr val="bg1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FFFF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E XE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FFFF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>
                <a:solidFill>
                  <a:srgbClr val="000000"/>
                </a:solidFill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M: </a:t>
            </a:r>
            <a:r>
              <a:rPr lang="en-US" altLang="it-IT" sz="1600" b="1">
                <a:solidFill>
                  <a:srgbClr val="FFFFFF"/>
                </a:solidFill>
                <a:latin typeface="Courier" panose="02060409020205020404" pitchFamily="49" charset="0"/>
              </a:rPr>
              <a:t>CS(M);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</a:t>
            </a:r>
            <a:r>
              <a:rPr lang="en-US" altLang="it-IT" sz="1600" baseline="-25000">
                <a:latin typeface="Courier" panose="02060409020205020404" pitchFamily="49" charset="0"/>
              </a:rPr>
              <a:t>M;</a:t>
            </a:r>
          </a:p>
        </p:txBody>
      </p:sp>
      <p:sp>
        <p:nvSpPr>
          <p:cNvPr id="92167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92168" name="TextBox 13"/>
          <p:cNvSpPr txBox="1">
            <a:spLocks noChangeArrowheads="1"/>
          </p:cNvSpPr>
          <p:nvPr/>
        </p:nvSpPr>
        <p:spPr bwMode="auto">
          <a:xfrm>
            <a:off x="5029200" y="914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it-IT" sz="1800" b="1">
                <a:solidFill>
                  <a:srgbClr val="0000FF"/>
                </a:solidFill>
                <a:latin typeface="Courier" panose="02060409020205020404" pitchFamily="49" charset="0"/>
              </a:rPr>
              <a:t>F</a:t>
            </a:r>
            <a:r>
              <a:rPr lang="en-US" altLang="it-IT" sz="18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i</a:t>
            </a:r>
            <a:r>
              <a:rPr lang="en-US" altLang="it-IT" sz="1800" b="1">
                <a:solidFill>
                  <a:srgbClr val="0000FF"/>
                </a:solidFill>
                <a:latin typeface="Courier" panose="020604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269048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220200" cy="762000"/>
          </a:xfrm>
        </p:spPr>
        <p:txBody>
          <a:bodyPr/>
          <a:lstStyle/>
          <a:p>
            <a:r>
              <a:rPr lang="en-US" altLang="it-IT" sz="2500"/>
              <a:t>  Naïve Lazy Sequentialization:    </a:t>
            </a:r>
            <a:r>
              <a:rPr lang="en-US" altLang="it-IT" sz="2000"/>
              <a:t>CROSS PRODUCT SIMULATION</a:t>
            </a:r>
            <a:endParaRPr lang="en-US" altLang="it-IT" sz="2500"/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4212" name="TextBox 30"/>
          <p:cNvSpPr txBox="1">
            <a:spLocks noChangeArrowheads="1"/>
          </p:cNvSpPr>
          <p:nvPr/>
        </p:nvSpPr>
        <p:spPr bwMode="auto">
          <a:xfrm>
            <a:off x="1143000" y="1905001"/>
            <a:ext cx="3657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pc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=0;   ... pc</a:t>
            </a:r>
            <a:r>
              <a:rPr lang="en-US" altLang="it-IT" sz="1600" baseline="-25000">
                <a:latin typeface="Courier" panose="02060409020205020404" pitchFamily="49" charset="0"/>
              </a:rPr>
              <a:t>N</a:t>
            </a:r>
            <a:r>
              <a:rPr lang="en-US" altLang="it-IT" sz="1600">
                <a:latin typeface="Courier" panose="02060409020205020404" pitchFamily="49" charset="0"/>
              </a:rPr>
              <a:t>=0;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local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;  ... local</a:t>
            </a:r>
            <a:r>
              <a:rPr lang="en-US" altLang="it-IT" sz="1600" baseline="-25000">
                <a:latin typeface="Courier" panose="02060409020205020404" pitchFamily="49" charset="0"/>
              </a:rPr>
              <a:t>k</a:t>
            </a:r>
            <a:r>
              <a:rPr lang="en-US" altLang="it-IT" sz="1600">
                <a:latin typeface="Courier" panose="02060409020205020404" pitchFamily="49" charset="0"/>
              </a:rPr>
              <a:t>;</a:t>
            </a:r>
          </a:p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main() {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for</a:t>
            </a:r>
            <a:r>
              <a:rPr lang="en-US" altLang="it-IT" sz="1600">
                <a:latin typeface="Courier" panose="02060409020205020404" pitchFamily="49" charset="0"/>
              </a:rPr>
              <a:t> (r=0; r&lt;K; r++)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</a:t>
            </a:r>
            <a:r>
              <a:rPr lang="en-US" altLang="it-IT" sz="1600" b="1">
                <a:latin typeface="Courier" panose="02060409020205020404" pitchFamily="49" charset="0"/>
              </a:rPr>
              <a:t>for</a:t>
            </a:r>
            <a:r>
              <a:rPr lang="en-US" altLang="it-IT" sz="1600">
                <a:latin typeface="Courier" panose="02060409020205020404" pitchFamily="49" charset="0"/>
              </a:rPr>
              <a:t> (i=0; i&lt;N; i++)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  </a:t>
            </a:r>
            <a:r>
              <a:rPr lang="en-US" altLang="it-IT" sz="1600">
                <a:solidFill>
                  <a:srgbClr val="7F7F7F"/>
                </a:solidFill>
                <a:latin typeface="Courier" panose="02060409020205020404" pitchFamily="49" charset="0"/>
              </a:rPr>
              <a:t>// </a:t>
            </a:r>
            <a:r>
              <a:rPr lang="en-US" altLang="it-IT" sz="1600" i="1">
                <a:solidFill>
                  <a:srgbClr val="7F7F7F"/>
                </a:solidFill>
                <a:latin typeface="Courier" panose="02060409020205020404" pitchFamily="49" charset="0"/>
              </a:rPr>
              <a:t>simulate T</a:t>
            </a:r>
            <a:r>
              <a:rPr lang="en-US" altLang="it-IT" sz="1600" i="1" baseline="-25000">
                <a:latin typeface="Courier" panose="02060409020205020404" pitchFamily="49" charset="0"/>
              </a:rPr>
              <a:t>i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if (</a:t>
            </a:r>
            <a:r>
              <a:rPr lang="en-US" altLang="it-IT" sz="1600">
                <a:latin typeface="Courier" panose="02060409020205020404" pitchFamily="49" charset="0"/>
              </a:rPr>
              <a:t>active</a:t>
            </a:r>
            <a:r>
              <a:rPr lang="en-US" altLang="it-IT" sz="1600" i="1" baseline="-25000">
                <a:latin typeface="Courier" panose="02060409020205020404" pitchFamily="49" charset="0"/>
              </a:rPr>
              <a:t>i</a:t>
            </a:r>
            <a:r>
              <a:rPr lang="en-US" altLang="it-IT" sz="1600">
                <a:latin typeface="Courier" panose="02060409020205020404" pitchFamily="49" charset="0"/>
              </a:rPr>
              <a:t>) </a:t>
            </a:r>
            <a:endParaRPr lang="en-US" altLang="it-IT" sz="1600" i="1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   </a:t>
            </a:r>
            <a:r>
              <a:rPr lang="en-US" altLang="it-IT" sz="2000" b="1">
                <a:solidFill>
                  <a:srgbClr val="0000FF"/>
                </a:solidFill>
                <a:latin typeface="Courier" panose="02060409020205020404" pitchFamily="49" charset="0"/>
              </a:rPr>
              <a:t>F</a:t>
            </a:r>
            <a:r>
              <a:rPr lang="en-US" altLang="it-IT" sz="20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i</a:t>
            </a:r>
            <a:r>
              <a:rPr lang="en-US" altLang="it-IT" sz="2000" b="1">
                <a:solidFill>
                  <a:srgbClr val="0000FF"/>
                </a:solidFill>
                <a:latin typeface="Courier" panose="02060409020205020404" pitchFamily="49" charset="0"/>
              </a:rPr>
              <a:t>();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962650" y="990600"/>
            <a:ext cx="249555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4214" name="TextBox 10"/>
          <p:cNvSpPr txBox="1">
            <a:spLocks noChangeArrowheads="1"/>
          </p:cNvSpPr>
          <p:nvPr/>
        </p:nvSpPr>
        <p:spPr bwMode="auto">
          <a:xfrm>
            <a:off x="6034088" y="1260475"/>
            <a:ext cx="22717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switch(pc</a:t>
            </a:r>
            <a:r>
              <a:rPr lang="en-US" altLang="it-IT" sz="16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i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) {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0: goto 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1: goto 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2: goto 2;	...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M: goto M;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}</a:t>
            </a:r>
          </a:p>
          <a:p>
            <a:pPr eaLnBrk="1" hangingPunct="1"/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1: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CS(0);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2: </a:t>
            </a:r>
            <a:r>
              <a:rPr lang="en-US" altLang="it-IT" sz="1600" b="1">
                <a:solidFill>
                  <a:srgbClr val="FFFFFF"/>
                </a:solidFill>
                <a:latin typeface="Courier" panose="02060409020205020404" pitchFamily="49" charset="0"/>
              </a:rPr>
              <a:t>CS(1);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3: </a:t>
            </a:r>
            <a:r>
              <a:rPr lang="en-US" altLang="it-IT" sz="1600" b="1">
                <a:solidFill>
                  <a:srgbClr val="FFFFFF"/>
                </a:solidFill>
                <a:latin typeface="Courier" panose="02060409020205020404" pitchFamily="49" charset="0"/>
              </a:rPr>
              <a:t>CS(2);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stmt2;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</a:t>
            </a:r>
            <a:r>
              <a:rPr lang="en-US" altLang="it-IT" sz="1600" b="1">
                <a:solidFill>
                  <a:srgbClr val="FFFF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chemeClr val="bg1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FFFF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E XE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FFFF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>
                <a:solidFill>
                  <a:srgbClr val="000000"/>
                </a:solidFill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M: </a:t>
            </a:r>
            <a:r>
              <a:rPr lang="en-US" altLang="it-IT" sz="1600" b="1">
                <a:solidFill>
                  <a:srgbClr val="FFFFFF"/>
                </a:solidFill>
                <a:latin typeface="Courier" panose="02060409020205020404" pitchFamily="49" charset="0"/>
              </a:rPr>
              <a:t>CS(M);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</a:t>
            </a:r>
            <a:r>
              <a:rPr lang="en-US" altLang="it-IT" sz="1600" baseline="-25000">
                <a:latin typeface="Courier" panose="02060409020205020404" pitchFamily="49" charset="0"/>
              </a:rPr>
              <a:t>M;</a:t>
            </a:r>
          </a:p>
        </p:txBody>
      </p:sp>
      <p:sp>
        <p:nvSpPr>
          <p:cNvPr id="94215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94216" name="TextBox 13"/>
          <p:cNvSpPr txBox="1">
            <a:spLocks noChangeArrowheads="1"/>
          </p:cNvSpPr>
          <p:nvPr/>
        </p:nvSpPr>
        <p:spPr bwMode="auto">
          <a:xfrm>
            <a:off x="5029200" y="914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it-IT" sz="1800" b="1">
                <a:solidFill>
                  <a:srgbClr val="0000FF"/>
                </a:solidFill>
                <a:latin typeface="Courier" panose="02060409020205020404" pitchFamily="49" charset="0"/>
              </a:rPr>
              <a:t>F</a:t>
            </a:r>
            <a:r>
              <a:rPr lang="en-US" altLang="it-IT" sz="18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i</a:t>
            </a:r>
            <a:r>
              <a:rPr lang="en-US" altLang="it-IT" sz="1800" b="1">
                <a:solidFill>
                  <a:srgbClr val="0000FF"/>
                </a:solidFill>
                <a:latin typeface="Courier" panose="02060409020205020404" pitchFamily="49" charset="0"/>
              </a:rPr>
              <a:t>()</a:t>
            </a:r>
          </a:p>
        </p:txBody>
      </p:sp>
      <p:sp>
        <p:nvSpPr>
          <p:cNvPr id="29" name="Curved Right Arrow 28"/>
          <p:cNvSpPr/>
          <p:nvPr/>
        </p:nvSpPr>
        <p:spPr>
          <a:xfrm>
            <a:off x="5562600" y="1676400"/>
            <a:ext cx="3810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Curved Right Arrow 31"/>
          <p:cNvSpPr/>
          <p:nvPr/>
        </p:nvSpPr>
        <p:spPr>
          <a:xfrm>
            <a:off x="5562600" y="1905000"/>
            <a:ext cx="3810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>
            <a:off x="5562600" y="2667000"/>
            <a:ext cx="381000" cy="2286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Curved Right Arrow 33"/>
          <p:cNvSpPr/>
          <p:nvPr/>
        </p:nvSpPr>
        <p:spPr>
          <a:xfrm>
            <a:off x="5562600" y="2147888"/>
            <a:ext cx="381000" cy="181451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4221" name="TextBox 34"/>
          <p:cNvSpPr txBox="1">
            <a:spLocks noChangeArrowheads="1"/>
          </p:cNvSpPr>
          <p:nvPr/>
        </p:nvSpPr>
        <p:spPr bwMode="auto">
          <a:xfrm rot="5400000">
            <a:off x="5695950" y="397668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94222" name="TextBox 35"/>
          <p:cNvSpPr txBox="1">
            <a:spLocks noChangeArrowheads="1"/>
          </p:cNvSpPr>
          <p:nvPr/>
        </p:nvSpPr>
        <p:spPr bwMode="auto">
          <a:xfrm rot="5400000">
            <a:off x="5700713" y="2133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37" name="Left Brace 36"/>
          <p:cNvSpPr/>
          <p:nvPr/>
        </p:nvSpPr>
        <p:spPr>
          <a:xfrm rot="10800000">
            <a:off x="8534400" y="1219200"/>
            <a:ext cx="304800" cy="1676400"/>
          </a:xfrm>
          <a:prstGeom prst="leftBrace">
            <a:avLst>
              <a:gd name="adj1" fmla="val 8333"/>
              <a:gd name="adj2" fmla="val 48938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4224" name="TextBox 37"/>
          <p:cNvSpPr txBox="1">
            <a:spLocks noChangeArrowheads="1"/>
          </p:cNvSpPr>
          <p:nvPr/>
        </p:nvSpPr>
        <p:spPr bwMode="auto">
          <a:xfrm rot="5400000">
            <a:off x="8026400" y="1727200"/>
            <a:ext cx="2209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 b="1"/>
              <a:t>context-switch   resume mechanism</a:t>
            </a:r>
          </a:p>
        </p:txBody>
      </p:sp>
    </p:spTree>
    <p:extLst>
      <p:ext uri="{BB962C8B-B14F-4D97-AF65-F5344CB8AC3E}">
        <p14:creationId xmlns:p14="http://schemas.microsoft.com/office/powerpoint/2010/main" val="2154496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220200" cy="762000"/>
          </a:xfrm>
        </p:spPr>
        <p:txBody>
          <a:bodyPr/>
          <a:lstStyle/>
          <a:p>
            <a:r>
              <a:rPr lang="en-US" altLang="it-IT" sz="2500"/>
              <a:t>  Naïve Lazy Sequentialization:    </a:t>
            </a:r>
            <a:r>
              <a:rPr lang="en-US" altLang="it-IT" sz="2000"/>
              <a:t>CROSS PRODUCT SIMULATION</a:t>
            </a:r>
            <a:endParaRPr lang="en-US" altLang="it-IT" sz="2500"/>
          </a:p>
        </p:txBody>
      </p:sp>
      <p:sp>
        <p:nvSpPr>
          <p:cNvPr id="96258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6260" name="TextBox 30"/>
          <p:cNvSpPr txBox="1">
            <a:spLocks noChangeArrowheads="1"/>
          </p:cNvSpPr>
          <p:nvPr/>
        </p:nvSpPr>
        <p:spPr bwMode="auto">
          <a:xfrm>
            <a:off x="1143000" y="1905001"/>
            <a:ext cx="3657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pc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=0;   ... pc</a:t>
            </a:r>
            <a:r>
              <a:rPr lang="en-US" altLang="it-IT" sz="1600" baseline="-25000">
                <a:latin typeface="Courier" panose="02060409020205020404" pitchFamily="49" charset="0"/>
              </a:rPr>
              <a:t>N</a:t>
            </a:r>
            <a:r>
              <a:rPr lang="en-US" altLang="it-IT" sz="1600">
                <a:latin typeface="Courier" panose="02060409020205020404" pitchFamily="49" charset="0"/>
              </a:rPr>
              <a:t>=0;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local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;  ... local</a:t>
            </a:r>
            <a:r>
              <a:rPr lang="en-US" altLang="it-IT" sz="1600" baseline="-25000">
                <a:latin typeface="Courier" panose="02060409020205020404" pitchFamily="49" charset="0"/>
              </a:rPr>
              <a:t>k</a:t>
            </a:r>
            <a:r>
              <a:rPr lang="en-US" altLang="it-IT" sz="1600">
                <a:latin typeface="Courier" panose="02060409020205020404" pitchFamily="49" charset="0"/>
              </a:rPr>
              <a:t>;</a:t>
            </a:r>
          </a:p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main() {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for</a:t>
            </a:r>
            <a:r>
              <a:rPr lang="en-US" altLang="it-IT" sz="1600">
                <a:latin typeface="Courier" panose="02060409020205020404" pitchFamily="49" charset="0"/>
              </a:rPr>
              <a:t> (r=0; r&lt;K; r++)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</a:t>
            </a:r>
            <a:r>
              <a:rPr lang="en-US" altLang="it-IT" sz="1600" b="1">
                <a:latin typeface="Courier" panose="02060409020205020404" pitchFamily="49" charset="0"/>
              </a:rPr>
              <a:t>for</a:t>
            </a:r>
            <a:r>
              <a:rPr lang="en-US" altLang="it-IT" sz="1600">
                <a:latin typeface="Courier" panose="02060409020205020404" pitchFamily="49" charset="0"/>
              </a:rPr>
              <a:t> (i=0; i&lt;N; i++)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  </a:t>
            </a:r>
            <a:r>
              <a:rPr lang="en-US" altLang="it-IT" sz="1600">
                <a:solidFill>
                  <a:srgbClr val="7F7F7F"/>
                </a:solidFill>
                <a:latin typeface="Courier" panose="02060409020205020404" pitchFamily="49" charset="0"/>
              </a:rPr>
              <a:t>// </a:t>
            </a:r>
            <a:r>
              <a:rPr lang="en-US" altLang="it-IT" sz="1600" i="1">
                <a:solidFill>
                  <a:srgbClr val="7F7F7F"/>
                </a:solidFill>
                <a:latin typeface="Courier" panose="02060409020205020404" pitchFamily="49" charset="0"/>
              </a:rPr>
              <a:t>simulate T</a:t>
            </a:r>
            <a:r>
              <a:rPr lang="en-US" altLang="it-IT" sz="1600" i="1" baseline="-25000">
                <a:solidFill>
                  <a:srgbClr val="7F7F7F"/>
                </a:solidFill>
                <a:latin typeface="Courier" panose="02060409020205020404" pitchFamily="49" charset="0"/>
              </a:rPr>
              <a:t>i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if (</a:t>
            </a:r>
            <a:r>
              <a:rPr lang="en-US" altLang="it-IT" sz="1600">
                <a:latin typeface="Courier" panose="02060409020205020404" pitchFamily="49" charset="0"/>
              </a:rPr>
              <a:t>active</a:t>
            </a:r>
            <a:r>
              <a:rPr lang="en-US" altLang="it-IT" sz="1600" i="1" baseline="-25000">
                <a:latin typeface="Courier" panose="02060409020205020404" pitchFamily="49" charset="0"/>
              </a:rPr>
              <a:t>i</a:t>
            </a:r>
            <a:r>
              <a:rPr lang="en-US" altLang="it-IT" sz="1600">
                <a:latin typeface="Courier" panose="02060409020205020404" pitchFamily="49" charset="0"/>
              </a:rPr>
              <a:t>) </a:t>
            </a:r>
            <a:endParaRPr lang="en-US" altLang="it-IT" sz="1600" i="1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   </a:t>
            </a:r>
            <a:r>
              <a:rPr lang="en-US" altLang="it-IT" sz="2000" b="1">
                <a:solidFill>
                  <a:srgbClr val="0000FF"/>
                </a:solidFill>
                <a:latin typeface="Courier" panose="02060409020205020404" pitchFamily="49" charset="0"/>
              </a:rPr>
              <a:t>F</a:t>
            </a:r>
            <a:r>
              <a:rPr lang="en-US" altLang="it-IT" sz="20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i</a:t>
            </a:r>
            <a:r>
              <a:rPr lang="en-US" altLang="it-IT" sz="2000" b="1">
                <a:solidFill>
                  <a:srgbClr val="0000FF"/>
                </a:solidFill>
                <a:latin typeface="Courier" panose="02060409020205020404" pitchFamily="49" charset="0"/>
              </a:rPr>
              <a:t>();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962650" y="990600"/>
            <a:ext cx="249555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6262" name="TextBox 10"/>
          <p:cNvSpPr txBox="1">
            <a:spLocks noChangeArrowheads="1"/>
          </p:cNvSpPr>
          <p:nvPr/>
        </p:nvSpPr>
        <p:spPr bwMode="auto">
          <a:xfrm>
            <a:off x="6034088" y="1260475"/>
            <a:ext cx="22717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switch(pc</a:t>
            </a:r>
            <a:r>
              <a:rPr lang="en-US" altLang="it-IT" sz="16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k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) {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0: goto 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1: goto 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2: goto 2;	...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M: goto M;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}</a:t>
            </a:r>
          </a:p>
          <a:p>
            <a:pPr eaLnBrk="1" hangingPunct="1"/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1: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CS(1);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2: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CS(2);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3: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CS(3); </a:t>
            </a:r>
            <a:r>
              <a:rPr lang="en-US" altLang="it-IT" sz="1600">
                <a:latin typeface="Courier" panose="02060409020205020404" pitchFamily="49" charset="0"/>
              </a:rPr>
              <a:t>stmt2;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chemeClr val="bg1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E XE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       </a:t>
            </a:r>
            <a:r>
              <a:rPr lang="en-US" altLang="it-IT" sz="1600">
                <a:solidFill>
                  <a:srgbClr val="000000"/>
                </a:solidFill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M: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CS(M);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</a:t>
            </a:r>
            <a:r>
              <a:rPr lang="en-US" altLang="it-IT" sz="1600" baseline="-25000">
                <a:latin typeface="Courier" panose="02060409020205020404" pitchFamily="49" charset="0"/>
              </a:rPr>
              <a:t>M;</a:t>
            </a:r>
          </a:p>
        </p:txBody>
      </p:sp>
      <p:sp>
        <p:nvSpPr>
          <p:cNvPr id="96263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96264" name="TextBox 13"/>
          <p:cNvSpPr txBox="1">
            <a:spLocks noChangeArrowheads="1"/>
          </p:cNvSpPr>
          <p:nvPr/>
        </p:nvSpPr>
        <p:spPr bwMode="auto">
          <a:xfrm>
            <a:off x="5029200" y="914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it-IT" sz="1800" b="1">
                <a:solidFill>
                  <a:srgbClr val="0000FF"/>
                </a:solidFill>
                <a:latin typeface="Courier" panose="02060409020205020404" pitchFamily="49" charset="0"/>
              </a:rPr>
              <a:t>F</a:t>
            </a:r>
            <a:r>
              <a:rPr lang="en-US" altLang="it-IT" sz="18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i</a:t>
            </a:r>
            <a:r>
              <a:rPr lang="en-US" altLang="it-IT" sz="1800" b="1">
                <a:solidFill>
                  <a:srgbClr val="0000FF"/>
                </a:solidFill>
                <a:latin typeface="Courier" panose="02060409020205020404" pitchFamily="49" charset="0"/>
              </a:rPr>
              <a:t>()</a:t>
            </a:r>
          </a:p>
        </p:txBody>
      </p:sp>
      <p:sp>
        <p:nvSpPr>
          <p:cNvPr id="19" name="Curved Right Arrow 18"/>
          <p:cNvSpPr/>
          <p:nvPr/>
        </p:nvSpPr>
        <p:spPr>
          <a:xfrm flipH="1">
            <a:off x="8486775" y="3381376"/>
            <a:ext cx="381000" cy="1952625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486775" y="3624264"/>
            <a:ext cx="381000" cy="1709737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483600" y="3848100"/>
            <a:ext cx="381000" cy="14097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475664" y="4648200"/>
            <a:ext cx="211137" cy="508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269" name="TextBox 23"/>
          <p:cNvSpPr txBox="1">
            <a:spLocks noChangeArrowheads="1"/>
          </p:cNvSpPr>
          <p:nvPr/>
        </p:nvSpPr>
        <p:spPr bwMode="auto">
          <a:xfrm rot="5400000">
            <a:off x="8415338" y="39878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29" name="Curved Right Arrow 28"/>
          <p:cNvSpPr/>
          <p:nvPr/>
        </p:nvSpPr>
        <p:spPr>
          <a:xfrm>
            <a:off x="5562600" y="1676400"/>
            <a:ext cx="3810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Curved Right Arrow 31"/>
          <p:cNvSpPr/>
          <p:nvPr/>
        </p:nvSpPr>
        <p:spPr>
          <a:xfrm>
            <a:off x="5562600" y="1905000"/>
            <a:ext cx="3810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>
            <a:off x="5562600" y="2667000"/>
            <a:ext cx="381000" cy="2286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Curved Right Arrow 33"/>
          <p:cNvSpPr/>
          <p:nvPr/>
        </p:nvSpPr>
        <p:spPr>
          <a:xfrm>
            <a:off x="5562600" y="2147888"/>
            <a:ext cx="381000" cy="181451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274" name="TextBox 34"/>
          <p:cNvSpPr txBox="1">
            <a:spLocks noChangeArrowheads="1"/>
          </p:cNvSpPr>
          <p:nvPr/>
        </p:nvSpPr>
        <p:spPr bwMode="auto">
          <a:xfrm rot="5400000">
            <a:off x="5695950" y="397668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96275" name="TextBox 35"/>
          <p:cNvSpPr txBox="1">
            <a:spLocks noChangeArrowheads="1"/>
          </p:cNvSpPr>
          <p:nvPr/>
        </p:nvSpPr>
        <p:spPr bwMode="auto">
          <a:xfrm rot="5400000">
            <a:off x="5700713" y="2133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4" name="Up Arrow Callout 3"/>
          <p:cNvSpPr>
            <a:spLocks noChangeArrowheads="1"/>
          </p:cNvSpPr>
          <p:nvPr/>
        </p:nvSpPr>
        <p:spPr bwMode="auto">
          <a:xfrm>
            <a:off x="4419600" y="5029200"/>
            <a:ext cx="4876800" cy="1600200"/>
          </a:xfrm>
          <a:prstGeom prst="upArrowCallout">
            <a:avLst>
              <a:gd name="adj1" fmla="val 26384"/>
              <a:gd name="adj2" fmla="val 28360"/>
              <a:gd name="adj3" fmla="val 12269"/>
              <a:gd name="adj4" fmla="val 69782"/>
            </a:avLst>
          </a:prstGeom>
          <a:solidFill>
            <a:srgbClr val="FFCC00"/>
          </a:solidFill>
          <a:ln w="9525">
            <a:solidFill>
              <a:srgbClr val="FFCC00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>
              <a:defRPr/>
            </a:pPr>
            <a:r>
              <a:rPr lang="en-US" altLang="it-IT" b="1" dirty="0">
                <a:latin typeface="+mn-lt"/>
                <a:ea typeface="ＭＳ Ｐゴシック" pitchFamily="34" charset="-128"/>
                <a:cs typeface="Courier"/>
              </a:rPr>
              <a:t>Context-switch simulation:</a:t>
            </a:r>
          </a:p>
          <a:p>
            <a:pPr>
              <a:defRPr/>
            </a:pPr>
            <a:r>
              <a:rPr lang="en-US" altLang="it-IT" dirty="0">
                <a:solidFill>
                  <a:schemeClr val="lt1"/>
                </a:solidFill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altLang="it-IT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#define </a:t>
            </a:r>
            <a:r>
              <a:rPr lang="en-US" altLang="it-IT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CS(j)</a:t>
            </a:r>
          </a:p>
          <a:p>
            <a:pPr>
              <a:defRPr/>
            </a:pP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    if (*) { 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altLang="it-IT" sz="2000" baseline="-25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=j; return; }</a:t>
            </a:r>
            <a:endParaRPr lang="en-US" sz="2000" baseline="-25000" dirty="0">
              <a:solidFill>
                <a:schemeClr val="lt1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25202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220200" cy="762000"/>
          </a:xfrm>
        </p:spPr>
        <p:txBody>
          <a:bodyPr/>
          <a:lstStyle/>
          <a:p>
            <a:r>
              <a:rPr lang="en-US" altLang="it-IT" sz="2500"/>
              <a:t>  Naïve Lazy Sequentialization:    </a:t>
            </a:r>
            <a:r>
              <a:rPr lang="en-US" altLang="it-IT" sz="2000"/>
              <a:t>CROSS PRODUCT SIMULATION</a:t>
            </a:r>
            <a:endParaRPr lang="en-US" altLang="it-IT" sz="2500"/>
          </a:p>
        </p:txBody>
      </p:sp>
      <p:sp>
        <p:nvSpPr>
          <p:cNvPr id="98306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8308" name="TextBox 30"/>
          <p:cNvSpPr txBox="1">
            <a:spLocks noChangeArrowheads="1"/>
          </p:cNvSpPr>
          <p:nvPr/>
        </p:nvSpPr>
        <p:spPr bwMode="auto">
          <a:xfrm>
            <a:off x="1143000" y="1905001"/>
            <a:ext cx="3657600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pc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=0;   ... pc</a:t>
            </a:r>
            <a:r>
              <a:rPr lang="en-US" altLang="it-IT" sz="1600" baseline="-25000">
                <a:latin typeface="Courier" panose="02060409020205020404" pitchFamily="49" charset="0"/>
              </a:rPr>
              <a:t>N</a:t>
            </a:r>
            <a:r>
              <a:rPr lang="en-US" altLang="it-IT" sz="1600">
                <a:latin typeface="Courier" panose="02060409020205020404" pitchFamily="49" charset="0"/>
              </a:rPr>
              <a:t>=0;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local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;  ... local</a:t>
            </a:r>
            <a:r>
              <a:rPr lang="en-US" altLang="it-IT" sz="1600" baseline="-25000">
                <a:latin typeface="Courier" panose="02060409020205020404" pitchFamily="49" charset="0"/>
              </a:rPr>
              <a:t>k</a:t>
            </a:r>
            <a:r>
              <a:rPr lang="en-US" altLang="it-IT" sz="1600">
                <a:latin typeface="Courier" panose="02060409020205020404" pitchFamily="49" charset="0"/>
              </a:rPr>
              <a:t>;</a:t>
            </a:r>
          </a:p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main() {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for</a:t>
            </a:r>
            <a:r>
              <a:rPr lang="en-US" altLang="it-IT" sz="1600">
                <a:latin typeface="Courier" panose="02060409020205020404" pitchFamily="49" charset="0"/>
              </a:rPr>
              <a:t> (r=0; r&lt;K; r++)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</a:t>
            </a:r>
            <a:r>
              <a:rPr lang="en-US" altLang="it-IT" sz="1600" b="1">
                <a:latin typeface="Courier" panose="02060409020205020404" pitchFamily="49" charset="0"/>
              </a:rPr>
              <a:t>for</a:t>
            </a:r>
            <a:r>
              <a:rPr lang="en-US" altLang="it-IT" sz="1600">
                <a:latin typeface="Courier" panose="02060409020205020404" pitchFamily="49" charset="0"/>
              </a:rPr>
              <a:t> (i=0; i&lt;N; i++)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  </a:t>
            </a:r>
            <a:r>
              <a:rPr lang="en-US" altLang="it-IT" sz="1600">
                <a:solidFill>
                  <a:srgbClr val="7F7F7F"/>
                </a:solidFill>
                <a:latin typeface="Courier" panose="02060409020205020404" pitchFamily="49" charset="0"/>
              </a:rPr>
              <a:t>// </a:t>
            </a:r>
            <a:r>
              <a:rPr lang="en-US" altLang="it-IT" sz="1600" i="1">
                <a:solidFill>
                  <a:srgbClr val="7F7F7F"/>
                </a:solidFill>
                <a:latin typeface="Courier" panose="02060409020205020404" pitchFamily="49" charset="0"/>
              </a:rPr>
              <a:t>simulate T</a:t>
            </a:r>
            <a:r>
              <a:rPr lang="en-US" altLang="it-IT" sz="1600" i="1" baseline="-25000">
                <a:solidFill>
                  <a:srgbClr val="7F7F7F"/>
                </a:solidFill>
                <a:latin typeface="Courier" panose="02060409020205020404" pitchFamily="49" charset="0"/>
              </a:rPr>
              <a:t>i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if (</a:t>
            </a:r>
            <a:r>
              <a:rPr lang="en-US" altLang="it-IT" sz="1600">
                <a:latin typeface="Courier" panose="02060409020205020404" pitchFamily="49" charset="0"/>
              </a:rPr>
              <a:t>active</a:t>
            </a:r>
            <a:r>
              <a:rPr lang="en-US" altLang="it-IT" sz="1600" i="1" baseline="-25000">
                <a:latin typeface="Courier" panose="02060409020205020404" pitchFamily="49" charset="0"/>
              </a:rPr>
              <a:t>i</a:t>
            </a:r>
            <a:r>
              <a:rPr lang="en-US" altLang="it-IT" sz="1600">
                <a:latin typeface="Courier" panose="02060409020205020404" pitchFamily="49" charset="0"/>
              </a:rPr>
              <a:t>) </a:t>
            </a:r>
            <a:endParaRPr lang="en-US" altLang="it-IT" sz="1600" i="1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   </a:t>
            </a:r>
            <a:r>
              <a:rPr lang="en-US" altLang="it-IT" sz="2000" b="1">
                <a:solidFill>
                  <a:srgbClr val="0000FF"/>
                </a:solidFill>
                <a:latin typeface="Courier" panose="02060409020205020404" pitchFamily="49" charset="0"/>
              </a:rPr>
              <a:t>F</a:t>
            </a:r>
            <a:r>
              <a:rPr lang="en-US" altLang="it-IT" sz="20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i</a:t>
            </a:r>
            <a:r>
              <a:rPr lang="en-US" altLang="it-IT" sz="2000" b="1">
                <a:solidFill>
                  <a:srgbClr val="0000FF"/>
                </a:solidFill>
                <a:latin typeface="Courier" panose="02060409020205020404" pitchFamily="49" charset="0"/>
              </a:rPr>
              <a:t>();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962650" y="990600"/>
            <a:ext cx="249555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98310" name="TextBox 10"/>
          <p:cNvSpPr txBox="1">
            <a:spLocks noChangeArrowheads="1"/>
          </p:cNvSpPr>
          <p:nvPr/>
        </p:nvSpPr>
        <p:spPr bwMode="auto">
          <a:xfrm>
            <a:off x="6034088" y="1260475"/>
            <a:ext cx="22717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switch(pc</a:t>
            </a:r>
            <a:r>
              <a:rPr lang="en-US" altLang="it-IT" sz="16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k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) {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0: goto 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1: goto 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2: goto 2;	...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M: goto M;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}</a:t>
            </a:r>
          </a:p>
          <a:p>
            <a:pPr eaLnBrk="1" hangingPunct="1"/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1: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CS(1);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2: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CS(2);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3: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CS(3); </a:t>
            </a:r>
            <a:r>
              <a:rPr lang="en-US" altLang="it-IT" sz="1600">
                <a:latin typeface="Courier" panose="02060409020205020404" pitchFamily="49" charset="0"/>
              </a:rPr>
              <a:t>stmt2;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chemeClr val="bg1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E XE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       </a:t>
            </a:r>
            <a:r>
              <a:rPr lang="en-US" altLang="it-IT" sz="1600">
                <a:solidFill>
                  <a:srgbClr val="000000"/>
                </a:solidFill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M: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CS(M);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</a:t>
            </a:r>
            <a:r>
              <a:rPr lang="en-US" altLang="it-IT" sz="1600" baseline="-25000">
                <a:latin typeface="Courier" panose="02060409020205020404" pitchFamily="49" charset="0"/>
              </a:rPr>
              <a:t>M;</a:t>
            </a:r>
          </a:p>
        </p:txBody>
      </p:sp>
      <p:sp>
        <p:nvSpPr>
          <p:cNvPr id="98311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98312" name="TextBox 13"/>
          <p:cNvSpPr txBox="1">
            <a:spLocks noChangeArrowheads="1"/>
          </p:cNvSpPr>
          <p:nvPr/>
        </p:nvSpPr>
        <p:spPr bwMode="auto">
          <a:xfrm>
            <a:off x="5029200" y="914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it-IT" sz="1800" b="1">
                <a:solidFill>
                  <a:srgbClr val="0000FF"/>
                </a:solidFill>
                <a:latin typeface="Courier" panose="02060409020205020404" pitchFamily="49" charset="0"/>
              </a:rPr>
              <a:t>F</a:t>
            </a:r>
            <a:r>
              <a:rPr lang="en-US" altLang="it-IT" sz="18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i</a:t>
            </a:r>
            <a:r>
              <a:rPr lang="en-US" altLang="it-IT" sz="1800" b="1">
                <a:solidFill>
                  <a:srgbClr val="0000FF"/>
                </a:solidFill>
                <a:latin typeface="Courier" panose="02060409020205020404" pitchFamily="49" charset="0"/>
              </a:rPr>
              <a:t>()</a:t>
            </a:r>
          </a:p>
        </p:txBody>
      </p:sp>
      <p:sp>
        <p:nvSpPr>
          <p:cNvPr id="19" name="Curved Right Arrow 18"/>
          <p:cNvSpPr/>
          <p:nvPr/>
        </p:nvSpPr>
        <p:spPr>
          <a:xfrm flipH="1">
            <a:off x="8486775" y="3381376"/>
            <a:ext cx="381000" cy="1952625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486775" y="3624264"/>
            <a:ext cx="381000" cy="1709737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483600" y="3848100"/>
            <a:ext cx="381000" cy="14097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475664" y="4648200"/>
            <a:ext cx="211137" cy="508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317" name="TextBox 23"/>
          <p:cNvSpPr txBox="1">
            <a:spLocks noChangeArrowheads="1"/>
          </p:cNvSpPr>
          <p:nvPr/>
        </p:nvSpPr>
        <p:spPr bwMode="auto">
          <a:xfrm rot="5400000">
            <a:off x="8415338" y="39878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29" name="Curved Right Arrow 28"/>
          <p:cNvSpPr/>
          <p:nvPr/>
        </p:nvSpPr>
        <p:spPr>
          <a:xfrm>
            <a:off x="5562600" y="1676400"/>
            <a:ext cx="3810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Curved Right Arrow 31"/>
          <p:cNvSpPr/>
          <p:nvPr/>
        </p:nvSpPr>
        <p:spPr>
          <a:xfrm>
            <a:off x="5562600" y="1905000"/>
            <a:ext cx="3810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>
            <a:off x="5562600" y="2667000"/>
            <a:ext cx="381000" cy="2286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Curved Right Arrow 33"/>
          <p:cNvSpPr/>
          <p:nvPr/>
        </p:nvSpPr>
        <p:spPr>
          <a:xfrm>
            <a:off x="5562600" y="2147888"/>
            <a:ext cx="381000" cy="181451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8322" name="TextBox 34"/>
          <p:cNvSpPr txBox="1">
            <a:spLocks noChangeArrowheads="1"/>
          </p:cNvSpPr>
          <p:nvPr/>
        </p:nvSpPr>
        <p:spPr bwMode="auto">
          <a:xfrm rot="5400000">
            <a:off x="5695950" y="397668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98323" name="TextBox 35"/>
          <p:cNvSpPr txBox="1">
            <a:spLocks noChangeArrowheads="1"/>
          </p:cNvSpPr>
          <p:nvPr/>
        </p:nvSpPr>
        <p:spPr bwMode="auto">
          <a:xfrm rot="5400000">
            <a:off x="5700713" y="2133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</p:spTree>
    <p:extLst>
      <p:ext uri="{BB962C8B-B14F-4D97-AF65-F5344CB8AC3E}">
        <p14:creationId xmlns:p14="http://schemas.microsoft.com/office/powerpoint/2010/main" val="3253701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220200" cy="762000"/>
          </a:xfrm>
        </p:spPr>
        <p:txBody>
          <a:bodyPr/>
          <a:lstStyle/>
          <a:p>
            <a:r>
              <a:rPr lang="en-US" altLang="it-IT" sz="2500"/>
              <a:t>  Naïve Lazy Sequentialization:    </a:t>
            </a:r>
            <a:r>
              <a:rPr lang="en-US" altLang="it-IT" sz="2000"/>
              <a:t>CROSS PRODUCT SIMULATION</a:t>
            </a:r>
            <a:endParaRPr lang="en-US" altLang="it-IT" sz="2500"/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0356" name="TextBox 30"/>
          <p:cNvSpPr txBox="1">
            <a:spLocks noChangeArrowheads="1"/>
          </p:cNvSpPr>
          <p:nvPr/>
        </p:nvSpPr>
        <p:spPr bwMode="auto">
          <a:xfrm>
            <a:off x="914400" y="2133600"/>
            <a:ext cx="3657600" cy="261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pc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=0;  pc</a:t>
            </a:r>
            <a:r>
              <a:rPr lang="en-US" altLang="it-IT" sz="1600" baseline="-25000">
                <a:latin typeface="Courier" panose="02060409020205020404" pitchFamily="49" charset="0"/>
              </a:rPr>
              <a:t>1</a:t>
            </a:r>
            <a:r>
              <a:rPr lang="en-US" altLang="it-IT" sz="1600">
                <a:latin typeface="Courier" panose="02060409020205020404" pitchFamily="49" charset="0"/>
              </a:rPr>
              <a:t>=0;  ... pc</a:t>
            </a:r>
            <a:r>
              <a:rPr lang="en-US" altLang="it-IT" sz="1600" baseline="-25000">
                <a:latin typeface="Courier" panose="02060409020205020404" pitchFamily="49" charset="0"/>
              </a:rPr>
              <a:t>N</a:t>
            </a:r>
            <a:r>
              <a:rPr lang="en-US" altLang="it-IT" sz="1600">
                <a:latin typeface="Courier" panose="02060409020205020404" pitchFamily="49" charset="0"/>
              </a:rPr>
              <a:t>=0;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local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; local</a:t>
            </a:r>
            <a:r>
              <a:rPr lang="en-US" altLang="it-IT" sz="1600" baseline="-25000">
                <a:latin typeface="Courier" panose="02060409020205020404" pitchFamily="49" charset="0"/>
              </a:rPr>
              <a:t>1</a:t>
            </a:r>
            <a:r>
              <a:rPr lang="en-US" altLang="it-IT" sz="1600">
                <a:latin typeface="Courier" panose="02060409020205020404" pitchFamily="49" charset="0"/>
              </a:rPr>
              <a:t>; ... local</a:t>
            </a:r>
            <a:r>
              <a:rPr lang="en-US" altLang="it-IT" sz="1600" baseline="-25000">
                <a:latin typeface="Courier" panose="02060409020205020404" pitchFamily="49" charset="0"/>
              </a:rPr>
              <a:t>k</a:t>
            </a:r>
            <a:r>
              <a:rPr lang="en-US" altLang="it-IT" sz="1600">
                <a:latin typeface="Courier" panose="02060409020205020404" pitchFamily="49" charset="0"/>
              </a:rPr>
              <a:t>;</a:t>
            </a:r>
          </a:p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main() {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for</a:t>
            </a:r>
            <a:r>
              <a:rPr lang="en-US" altLang="it-IT" sz="1600">
                <a:latin typeface="Courier" panose="02060409020205020404" pitchFamily="49" charset="0"/>
              </a:rPr>
              <a:t> (r=0; r&lt;R; r++)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</a:t>
            </a:r>
            <a:r>
              <a:rPr lang="en-US" altLang="it-IT" sz="1600" b="1">
                <a:latin typeface="Courier" panose="02060409020205020404" pitchFamily="49" charset="0"/>
              </a:rPr>
              <a:t>for</a:t>
            </a:r>
            <a:r>
              <a:rPr lang="en-US" altLang="it-IT" sz="1600">
                <a:latin typeface="Courier" panose="02060409020205020404" pitchFamily="49" charset="0"/>
              </a:rPr>
              <a:t> </a:t>
            </a:r>
            <a:r>
              <a:rPr lang="en-US" altLang="it-IT" sz="1600" i="1">
                <a:latin typeface="Courier" panose="02060409020205020404" pitchFamily="49" charset="0"/>
              </a:rPr>
              <a:t>(k=0; k&lt;N; k++)</a:t>
            </a:r>
            <a:endParaRPr lang="en-US" altLang="it-IT" sz="1600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  // </a:t>
            </a:r>
            <a:r>
              <a:rPr lang="en-US" altLang="it-IT" sz="1600" i="1">
                <a:latin typeface="Courier" panose="02060409020205020404" pitchFamily="49" charset="0"/>
              </a:rPr>
              <a:t>simulate T</a:t>
            </a:r>
            <a:r>
              <a:rPr lang="en-US" altLang="it-IT" sz="1600" i="1" baseline="-25000">
                <a:latin typeface="Courier" panose="02060409020205020404" pitchFamily="49" charset="0"/>
              </a:rPr>
              <a:t>k</a:t>
            </a:r>
            <a:endParaRPr lang="en-US" altLang="it-IT" sz="1600" i="1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</a:t>
            </a:r>
            <a:r>
              <a:rPr lang="en-US" altLang="it-IT" sz="2000" b="1">
                <a:solidFill>
                  <a:srgbClr val="0000FF"/>
                </a:solidFill>
                <a:latin typeface="Courier" panose="02060409020205020404" pitchFamily="49" charset="0"/>
              </a:rPr>
              <a:t>F</a:t>
            </a:r>
            <a:r>
              <a:rPr lang="en-US" altLang="it-IT" sz="20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k</a:t>
            </a:r>
            <a:r>
              <a:rPr lang="en-US" altLang="it-IT" sz="2000" b="1">
                <a:solidFill>
                  <a:srgbClr val="0000FF"/>
                </a:solidFill>
                <a:latin typeface="Courier" panose="02060409020205020404" pitchFamily="49" charset="0"/>
              </a:rPr>
              <a:t>();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962650" y="990600"/>
            <a:ext cx="249555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0358" name="TextBox 10"/>
          <p:cNvSpPr txBox="1">
            <a:spLocks noChangeArrowheads="1"/>
          </p:cNvSpPr>
          <p:nvPr/>
        </p:nvSpPr>
        <p:spPr bwMode="auto">
          <a:xfrm>
            <a:off x="6034088" y="1260475"/>
            <a:ext cx="22717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switch(pc</a:t>
            </a:r>
            <a:r>
              <a:rPr lang="en-US" altLang="it-IT" sz="16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k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) {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0: goto 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1: goto 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2: goto 2;	...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M: goto M;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}</a:t>
            </a:r>
          </a:p>
          <a:p>
            <a:pPr eaLnBrk="1" hangingPunct="1"/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1: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CS(0);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2: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CS(1);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3: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CS(2); </a:t>
            </a:r>
            <a:r>
              <a:rPr lang="en-US" altLang="it-IT" sz="1600">
                <a:latin typeface="Courier" panose="02060409020205020404" pitchFamily="49" charset="0"/>
              </a:rPr>
              <a:t>stmt2;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chemeClr val="bg1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E XE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       </a:t>
            </a:r>
            <a:r>
              <a:rPr lang="en-US" altLang="it-IT" sz="1600">
                <a:solidFill>
                  <a:srgbClr val="000000"/>
                </a:solidFill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M: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CS(M);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</a:t>
            </a:r>
            <a:r>
              <a:rPr lang="en-US" altLang="it-IT" sz="1600" baseline="-25000">
                <a:latin typeface="Courier" panose="02060409020205020404" pitchFamily="49" charset="0"/>
              </a:rPr>
              <a:t>M;</a:t>
            </a:r>
          </a:p>
        </p:txBody>
      </p:sp>
      <p:sp>
        <p:nvSpPr>
          <p:cNvPr id="100359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19" name="Curved Right Arrow 18"/>
          <p:cNvSpPr/>
          <p:nvPr/>
        </p:nvSpPr>
        <p:spPr>
          <a:xfrm flipH="1">
            <a:off x="8486775" y="3381376"/>
            <a:ext cx="381000" cy="1952625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486775" y="3624264"/>
            <a:ext cx="381000" cy="1709737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483600" y="3848100"/>
            <a:ext cx="381000" cy="14097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475664" y="4648200"/>
            <a:ext cx="211137" cy="508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 rot="5400000">
            <a:off x="8415338" y="39878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29" name="Curved Right Arrow 28"/>
          <p:cNvSpPr/>
          <p:nvPr/>
        </p:nvSpPr>
        <p:spPr>
          <a:xfrm>
            <a:off x="5562600" y="1676400"/>
            <a:ext cx="3810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" name="Curved Right Arrow 31"/>
          <p:cNvSpPr/>
          <p:nvPr/>
        </p:nvSpPr>
        <p:spPr>
          <a:xfrm>
            <a:off x="5562600" y="1905000"/>
            <a:ext cx="3810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>
            <a:off x="5562600" y="2667000"/>
            <a:ext cx="381000" cy="2286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4" name="Curved Right Arrow 33"/>
          <p:cNvSpPr/>
          <p:nvPr/>
        </p:nvSpPr>
        <p:spPr>
          <a:xfrm>
            <a:off x="5562600" y="2147888"/>
            <a:ext cx="381000" cy="181451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5" name="TextBox 34"/>
          <p:cNvSpPr txBox="1">
            <a:spLocks noChangeArrowheads="1"/>
          </p:cNvSpPr>
          <p:nvPr/>
        </p:nvSpPr>
        <p:spPr bwMode="auto">
          <a:xfrm rot="5400000">
            <a:off x="5695950" y="397668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 rot="5400000">
            <a:off x="5700713" y="2133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5" name="Right Arrow Callout 4"/>
          <p:cNvSpPr>
            <a:spLocks noChangeArrowheads="1"/>
          </p:cNvSpPr>
          <p:nvPr/>
        </p:nvSpPr>
        <p:spPr bwMode="auto">
          <a:xfrm>
            <a:off x="685800" y="1676400"/>
            <a:ext cx="4648200" cy="3810000"/>
          </a:xfrm>
          <a:prstGeom prst="rightArrowCallout">
            <a:avLst>
              <a:gd name="adj1" fmla="val 19074"/>
              <a:gd name="adj2" fmla="val 25000"/>
              <a:gd name="adj3" fmla="val 12409"/>
              <a:gd name="adj4" fmla="val 85583"/>
            </a:avLst>
          </a:prstGeom>
          <a:solidFill>
            <a:srgbClr val="FFFF99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 b="1" dirty="0">
              <a:latin typeface="+mn-lt"/>
            </a:endParaRPr>
          </a:p>
          <a:p>
            <a:pPr algn="ctr">
              <a:defRPr/>
            </a:pPr>
            <a:endParaRPr lang="en-US" sz="2400" b="1" dirty="0">
              <a:latin typeface="+mn-lt"/>
            </a:endParaRP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Formula encoding:</a:t>
            </a:r>
          </a:p>
          <a:p>
            <a:pPr algn="ctr">
              <a:defRPr/>
            </a:pPr>
            <a:endParaRPr lang="en-US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2400" dirty="0" err="1">
                <a:solidFill>
                  <a:srgbClr val="FF0000"/>
                </a:solidFill>
                <a:latin typeface="+mn-lt"/>
              </a:rPr>
              <a:t>goto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statement to formula</a:t>
            </a:r>
          </a:p>
          <a:p>
            <a:pPr algn="ctr">
              <a:defRPr/>
            </a:pPr>
            <a:endParaRPr lang="en-US" dirty="0">
              <a:latin typeface="+mn-lt"/>
              <a:ea typeface="+mn-ea"/>
            </a:endParaRPr>
          </a:p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add a guard for each crossing control-flow edge</a:t>
            </a:r>
          </a:p>
          <a:p>
            <a:pPr algn="ctr">
              <a:defRPr/>
            </a:pPr>
            <a:endParaRPr lang="en-US" dirty="0"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2400" dirty="0">
                <a:solidFill>
                  <a:srgbClr val="FF0000"/>
                </a:solidFill>
                <a:latin typeface="+mn-lt"/>
              </a:rPr>
              <a:t>= O(M</a:t>
            </a:r>
            <a:r>
              <a:rPr lang="en-US" sz="2400" baseline="30000" dirty="0">
                <a:solidFill>
                  <a:srgbClr val="FF0000"/>
                </a:solidFill>
                <a:latin typeface="+mn-lt"/>
              </a:rPr>
              <a:t>2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) guards</a:t>
            </a:r>
          </a:p>
        </p:txBody>
      </p:sp>
      <p:pic>
        <p:nvPicPr>
          <p:cNvPr id="100372" name="Picture 5" descr="bomb2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447801"/>
            <a:ext cx="11430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590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4" grpId="0"/>
      <p:bldP spid="29" grpId="0" animBg="1"/>
      <p:bldP spid="32" grpId="0" animBg="1"/>
      <p:bldP spid="33" grpId="0" animBg="1"/>
      <p:bldP spid="34" grpId="0" animBg="1"/>
      <p:bldP spid="35" grpId="0"/>
      <p:bldP spid="3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1002174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2403" name="TextBox 30"/>
          <p:cNvSpPr txBox="1">
            <a:spLocks noChangeArrowheads="1"/>
          </p:cNvSpPr>
          <p:nvPr/>
        </p:nvSpPr>
        <p:spPr bwMode="auto">
          <a:xfrm>
            <a:off x="1143000" y="1828800"/>
            <a:ext cx="3810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pc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=0;   ... pc</a:t>
            </a:r>
            <a:r>
              <a:rPr lang="en-US" altLang="it-IT" sz="1600" baseline="-25000">
                <a:latin typeface="Courier" panose="02060409020205020404" pitchFamily="49" charset="0"/>
              </a:rPr>
              <a:t>N</a:t>
            </a:r>
            <a:r>
              <a:rPr lang="en-US" altLang="it-IT" sz="1600">
                <a:latin typeface="Courier" panose="02060409020205020404" pitchFamily="49" charset="0"/>
              </a:rPr>
              <a:t>=0;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local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;  ... local</a:t>
            </a:r>
            <a:r>
              <a:rPr lang="en-US" altLang="it-IT" sz="1600" baseline="-25000">
                <a:latin typeface="Courier" panose="02060409020205020404" pitchFamily="49" charset="0"/>
              </a:rPr>
              <a:t>k</a:t>
            </a:r>
            <a:r>
              <a:rPr lang="en-US" altLang="it-IT" sz="1600">
                <a:latin typeface="Courier" panose="02060409020205020404" pitchFamily="49" charset="0"/>
              </a:rPr>
              <a:t>;</a:t>
            </a:r>
          </a:p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main() {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for</a:t>
            </a:r>
            <a:r>
              <a:rPr lang="en-US" altLang="it-IT" sz="1600">
                <a:latin typeface="Courier" panose="02060409020205020404" pitchFamily="49" charset="0"/>
              </a:rPr>
              <a:t> (r=0; r&lt;K; r++)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</a:t>
            </a:r>
            <a:r>
              <a:rPr lang="en-US" altLang="it-IT" sz="1600" b="1">
                <a:latin typeface="Courier" panose="02060409020205020404" pitchFamily="49" charset="0"/>
              </a:rPr>
              <a:t>for</a:t>
            </a:r>
            <a:r>
              <a:rPr lang="en-US" altLang="it-IT" sz="1600">
                <a:latin typeface="Courier" panose="02060409020205020404" pitchFamily="49" charset="0"/>
              </a:rPr>
              <a:t> (i=0; i&lt;N; i++)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  </a:t>
            </a:r>
            <a:r>
              <a:rPr lang="en-US" altLang="it-IT" sz="1600">
                <a:solidFill>
                  <a:srgbClr val="7F7F7F"/>
                </a:solidFill>
                <a:latin typeface="Courier" panose="02060409020205020404" pitchFamily="49" charset="0"/>
              </a:rPr>
              <a:t>// </a:t>
            </a:r>
            <a:r>
              <a:rPr lang="en-US" altLang="it-IT" sz="1600" i="1">
                <a:solidFill>
                  <a:srgbClr val="7F7F7F"/>
                </a:solidFill>
                <a:latin typeface="Courier" panose="02060409020205020404" pitchFamily="49" charset="0"/>
              </a:rPr>
              <a:t>simulate T</a:t>
            </a:r>
            <a:r>
              <a:rPr lang="en-US" altLang="it-IT" sz="1600" i="1" baseline="-25000">
                <a:solidFill>
                  <a:srgbClr val="7F7F7F"/>
                </a:solidFill>
                <a:latin typeface="Courier" panose="02060409020205020404" pitchFamily="49" charset="0"/>
              </a:rPr>
              <a:t>i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if (</a:t>
            </a:r>
            <a:r>
              <a:rPr lang="en-US" altLang="it-IT" sz="1600">
                <a:latin typeface="Courier" panose="02060409020205020404" pitchFamily="49" charset="0"/>
              </a:rPr>
              <a:t>active</a:t>
            </a:r>
            <a:r>
              <a:rPr lang="en-US" altLang="it-IT" sz="1600" i="1" baseline="-25000">
                <a:latin typeface="Courier" panose="02060409020205020404" pitchFamily="49" charset="0"/>
              </a:rPr>
              <a:t>i</a:t>
            </a:r>
            <a:r>
              <a:rPr lang="en-US" altLang="it-IT" sz="1600">
                <a:latin typeface="Courier" panose="02060409020205020404" pitchFamily="49" charset="0"/>
              </a:rPr>
              <a:t>) </a:t>
            </a:r>
            <a:endParaRPr lang="en-US" altLang="it-IT" sz="1600" i="1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   F</a:t>
            </a:r>
            <a:r>
              <a:rPr lang="en-US" altLang="it-IT" sz="1600" b="1" baseline="-25000">
                <a:latin typeface="Courier" panose="02060409020205020404" pitchFamily="49" charset="0"/>
              </a:rPr>
              <a:t>i</a:t>
            </a:r>
            <a:r>
              <a:rPr lang="en-US" altLang="it-IT" sz="1600" b="1">
                <a:latin typeface="Courier" panose="02060409020205020404" pitchFamily="49" charset="0"/>
              </a:rPr>
              <a:t>();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962650" y="990600"/>
            <a:ext cx="249555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2405" name="TextBox 10"/>
          <p:cNvSpPr txBox="1">
            <a:spLocks noChangeArrowheads="1"/>
          </p:cNvSpPr>
          <p:nvPr/>
        </p:nvSpPr>
        <p:spPr bwMode="auto">
          <a:xfrm>
            <a:off x="6034088" y="1260475"/>
            <a:ext cx="22717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switch(pc</a:t>
            </a:r>
            <a:r>
              <a:rPr lang="en-US" altLang="it-IT" sz="16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k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) {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0: goto 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1: goto 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2: goto 2;	...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M: goto M;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}</a:t>
            </a:r>
          </a:p>
          <a:p>
            <a:pPr eaLnBrk="1" hangingPunct="1"/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1: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CS(0);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2: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CS(1);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3: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CS(2); </a:t>
            </a:r>
            <a:r>
              <a:rPr lang="en-US" altLang="it-IT" sz="1600">
                <a:latin typeface="Courier" panose="02060409020205020404" pitchFamily="49" charset="0"/>
              </a:rPr>
              <a:t>stmt2;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chemeClr val="bg1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E XE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       </a:t>
            </a:r>
            <a:r>
              <a:rPr lang="en-US" altLang="it-IT" sz="1600">
                <a:solidFill>
                  <a:srgbClr val="000000"/>
                </a:solidFill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M: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CS(M);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</a:t>
            </a:r>
            <a:r>
              <a:rPr lang="en-US" altLang="it-IT" sz="1600" baseline="-25000">
                <a:latin typeface="Courier" panose="02060409020205020404" pitchFamily="49" charset="0"/>
              </a:rPr>
              <a:t>M;</a:t>
            </a:r>
          </a:p>
        </p:txBody>
      </p:sp>
      <p:sp>
        <p:nvSpPr>
          <p:cNvPr id="102406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102407" name="TextBox 13"/>
          <p:cNvSpPr txBox="1">
            <a:spLocks noChangeArrowheads="1"/>
          </p:cNvSpPr>
          <p:nvPr/>
        </p:nvSpPr>
        <p:spPr bwMode="auto">
          <a:xfrm>
            <a:off x="5029200" y="914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it-IT" sz="1800" b="1">
                <a:latin typeface="Courier" panose="02060409020205020404" pitchFamily="49" charset="0"/>
              </a:rPr>
              <a:t>F</a:t>
            </a:r>
            <a:r>
              <a:rPr lang="en-US" altLang="it-IT" sz="1800" b="1" baseline="-25000">
                <a:latin typeface="Courier" panose="02060409020205020404" pitchFamily="49" charset="0"/>
              </a:rPr>
              <a:t>i</a:t>
            </a:r>
            <a:r>
              <a:rPr lang="en-US" altLang="it-IT" sz="1800" b="1">
                <a:latin typeface="Courier" panose="02060409020205020404" pitchFamily="49" charset="0"/>
              </a:rPr>
              <a:t>()</a:t>
            </a:r>
          </a:p>
        </p:txBody>
      </p:sp>
      <p:sp>
        <p:nvSpPr>
          <p:cNvPr id="15" name="Curved Right Arrow 14"/>
          <p:cNvSpPr/>
          <p:nvPr/>
        </p:nvSpPr>
        <p:spPr>
          <a:xfrm>
            <a:off x="5562600" y="1676400"/>
            <a:ext cx="3810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>
            <a:off x="5562600" y="1905000"/>
            <a:ext cx="3810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Curved Right Arrow 16"/>
          <p:cNvSpPr/>
          <p:nvPr/>
        </p:nvSpPr>
        <p:spPr>
          <a:xfrm>
            <a:off x="5562600" y="2667000"/>
            <a:ext cx="381000" cy="2286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Curved Right Arrow 17"/>
          <p:cNvSpPr/>
          <p:nvPr/>
        </p:nvSpPr>
        <p:spPr>
          <a:xfrm>
            <a:off x="5562600" y="2147888"/>
            <a:ext cx="381000" cy="181451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Curved Right Arrow 18"/>
          <p:cNvSpPr/>
          <p:nvPr/>
        </p:nvSpPr>
        <p:spPr>
          <a:xfrm flipH="1">
            <a:off x="8486775" y="3381376"/>
            <a:ext cx="381000" cy="1952625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486775" y="3624264"/>
            <a:ext cx="381000" cy="1709737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483600" y="3848100"/>
            <a:ext cx="381000" cy="14097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475664" y="4648200"/>
            <a:ext cx="211137" cy="508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416" name="TextBox 23"/>
          <p:cNvSpPr txBox="1">
            <a:spLocks noChangeArrowheads="1"/>
          </p:cNvSpPr>
          <p:nvPr/>
        </p:nvSpPr>
        <p:spPr bwMode="auto">
          <a:xfrm rot="5400000">
            <a:off x="8415338" y="39878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102417" name="TextBox 24"/>
          <p:cNvSpPr txBox="1">
            <a:spLocks noChangeArrowheads="1"/>
          </p:cNvSpPr>
          <p:nvPr/>
        </p:nvSpPr>
        <p:spPr bwMode="auto">
          <a:xfrm rot="5400000">
            <a:off x="5695950" y="397668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102418" name="TextBox 26"/>
          <p:cNvSpPr txBox="1">
            <a:spLocks noChangeArrowheads="1"/>
          </p:cNvSpPr>
          <p:nvPr/>
        </p:nvSpPr>
        <p:spPr bwMode="auto">
          <a:xfrm rot="5400000">
            <a:off x="5700713" y="2133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10241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102420" name="Title 1"/>
          <p:cNvSpPr txBox="1">
            <a:spLocks/>
          </p:cNvSpPr>
          <p:nvPr/>
        </p:nvSpPr>
        <p:spPr bwMode="auto">
          <a:xfrm>
            <a:off x="381000" y="0"/>
            <a:ext cx="9220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CSeq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-Lazy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Sequentialization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2500" b="1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it-IT" sz="2000" b="1" dirty="0">
                <a:solidFill>
                  <a:srgbClr val="0070C0"/>
                </a:solidFill>
                <a:latin typeface="Arial" panose="020B0604020202020204" pitchFamily="34" charset="0"/>
              </a:rPr>
              <a:t>CROSS PRODUCT SIMULATION</a:t>
            </a:r>
            <a:endParaRPr lang="en-US" altLang="it-IT" sz="25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976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9144000" cy="762000"/>
          </a:xfrm>
        </p:spPr>
        <p:txBody>
          <a:bodyPr/>
          <a:lstStyle/>
          <a:p>
            <a:r>
              <a:rPr lang="en-US" altLang="it-IT" dirty="0"/>
              <a:t>  </a:t>
            </a:r>
            <a:r>
              <a:rPr lang="en-US" altLang="it-IT" sz="4000" dirty="0"/>
              <a:t>BMC approach – Sequential Programs</a:t>
            </a:r>
            <a:endParaRPr lang="en-US" altLang="it-IT" dirty="0"/>
          </a:p>
        </p:txBody>
      </p:sp>
      <p:sp>
        <p:nvSpPr>
          <p:cNvPr id="66562" name="Content Placeholder 2"/>
          <p:cNvSpPr>
            <a:spLocks noGrp="1"/>
          </p:cNvSpPr>
          <p:nvPr>
            <p:ph idx="1"/>
          </p:nvPr>
        </p:nvSpPr>
        <p:spPr bwMode="auto">
          <a:xfrm>
            <a:off x="393700" y="4133850"/>
            <a:ext cx="8978900" cy="21145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 sz="2000" b="1" dirty="0"/>
              <a:t>Efficient tools for C</a:t>
            </a:r>
          </a:p>
          <a:p>
            <a:pPr lvl="1"/>
            <a:r>
              <a:rPr lang="en-US" altLang="it-IT" sz="2000" dirty="0"/>
              <a:t>BLITZ      	                        </a:t>
            </a:r>
            <a:r>
              <a:rPr lang="en-US" altLang="it-IT" sz="2000" b="1" dirty="0">
                <a:solidFill>
                  <a:srgbClr val="0000FF"/>
                </a:solidFill>
              </a:rPr>
              <a:t>[ Cho, </a:t>
            </a:r>
            <a:r>
              <a:rPr lang="en-US" altLang="it-IT" sz="2000" b="1" dirty="0" err="1">
                <a:solidFill>
                  <a:srgbClr val="0000FF"/>
                </a:solidFill>
              </a:rPr>
              <a:t>D'Silva</a:t>
            </a:r>
            <a:r>
              <a:rPr lang="en-US" altLang="it-IT" sz="2000" b="1" dirty="0">
                <a:solidFill>
                  <a:srgbClr val="0000FF"/>
                </a:solidFill>
              </a:rPr>
              <a:t>, Song – ASE</a:t>
            </a:r>
            <a:r>
              <a:rPr lang="en-US" altLang="en-US" sz="2000" b="1" dirty="0">
                <a:solidFill>
                  <a:srgbClr val="0000FF"/>
                </a:solidFill>
              </a:rPr>
              <a:t>’</a:t>
            </a:r>
            <a:r>
              <a:rPr lang="en-US" altLang="it-IT" sz="2000" b="1" dirty="0">
                <a:solidFill>
                  <a:srgbClr val="0000FF"/>
                </a:solidFill>
              </a:rPr>
              <a:t>13 ]</a:t>
            </a:r>
          </a:p>
          <a:p>
            <a:pPr lvl="1"/>
            <a:r>
              <a:rPr lang="en-US" altLang="it-IT" sz="2000" dirty="0"/>
              <a:t>CBMC     	          </a:t>
            </a:r>
            <a:r>
              <a:rPr lang="en-GB" altLang="it-IT" sz="2000" b="1" dirty="0">
                <a:solidFill>
                  <a:srgbClr val="0000FF"/>
                </a:solidFill>
              </a:rPr>
              <a:t>[ Clarke, </a:t>
            </a:r>
            <a:r>
              <a:rPr lang="en-GB" altLang="it-IT" sz="2000" b="1" dirty="0" err="1">
                <a:solidFill>
                  <a:srgbClr val="0000FF"/>
                </a:solidFill>
              </a:rPr>
              <a:t>Kroening</a:t>
            </a:r>
            <a:r>
              <a:rPr lang="en-GB" altLang="it-IT" sz="2000" b="1" dirty="0">
                <a:solidFill>
                  <a:srgbClr val="0000FF"/>
                </a:solidFill>
              </a:rPr>
              <a:t>, </a:t>
            </a:r>
            <a:r>
              <a:rPr lang="en-GB" altLang="it-IT" sz="2000" b="1" dirty="0" err="1">
                <a:solidFill>
                  <a:srgbClr val="0000FF"/>
                </a:solidFill>
              </a:rPr>
              <a:t>Lerda</a:t>
            </a:r>
            <a:r>
              <a:rPr lang="en-GB" altLang="it-IT" sz="2000" b="1" dirty="0">
                <a:solidFill>
                  <a:srgbClr val="0000FF"/>
                </a:solidFill>
              </a:rPr>
              <a:t> </a:t>
            </a:r>
            <a:r>
              <a:rPr lang="en-US" altLang="it-IT" sz="2000" b="1" dirty="0">
                <a:solidFill>
                  <a:srgbClr val="0000FF"/>
                </a:solidFill>
              </a:rPr>
              <a:t>– </a:t>
            </a:r>
            <a:r>
              <a:rPr lang="en-GB" altLang="it-IT" sz="2000" b="1" dirty="0">
                <a:solidFill>
                  <a:srgbClr val="0000FF"/>
                </a:solidFill>
              </a:rPr>
              <a:t>TACAS</a:t>
            </a:r>
            <a:r>
              <a:rPr lang="en-GB" altLang="en-US" sz="2000" b="1" dirty="0">
                <a:solidFill>
                  <a:srgbClr val="0000FF"/>
                </a:solidFill>
              </a:rPr>
              <a:t>’</a:t>
            </a:r>
            <a:r>
              <a:rPr lang="en-GB" altLang="it-IT" sz="2000" b="1" dirty="0">
                <a:solidFill>
                  <a:srgbClr val="0000FF"/>
                </a:solidFill>
              </a:rPr>
              <a:t>04 ]</a:t>
            </a:r>
            <a:r>
              <a:rPr lang="en-US" altLang="it-IT" sz="2000" dirty="0"/>
              <a:t> </a:t>
            </a:r>
          </a:p>
          <a:p>
            <a:pPr lvl="1"/>
            <a:r>
              <a:rPr lang="en-US" altLang="it-IT" sz="2000" dirty="0"/>
              <a:t>LLBMC    	                           </a:t>
            </a:r>
            <a:r>
              <a:rPr lang="en-US" altLang="it-IT" sz="2000" b="1" dirty="0">
                <a:solidFill>
                  <a:srgbClr val="0000FF"/>
                </a:solidFill>
              </a:rPr>
              <a:t>[ </a:t>
            </a:r>
            <a:r>
              <a:rPr lang="en-US" altLang="it-IT" sz="2000" b="1" dirty="0" err="1">
                <a:solidFill>
                  <a:srgbClr val="0000FF"/>
                </a:solidFill>
              </a:rPr>
              <a:t>Falke</a:t>
            </a:r>
            <a:r>
              <a:rPr lang="en-US" altLang="it-IT" sz="2000" b="1" dirty="0">
                <a:solidFill>
                  <a:srgbClr val="0000FF"/>
                </a:solidFill>
              </a:rPr>
              <a:t>, </a:t>
            </a:r>
            <a:r>
              <a:rPr lang="en-US" altLang="it-IT" sz="2000" b="1" dirty="0" err="1">
                <a:solidFill>
                  <a:srgbClr val="0000FF"/>
                </a:solidFill>
              </a:rPr>
              <a:t>Merz</a:t>
            </a:r>
            <a:r>
              <a:rPr lang="en-US" altLang="it-IT" sz="2000" b="1" dirty="0">
                <a:solidFill>
                  <a:srgbClr val="0000FF"/>
                </a:solidFill>
              </a:rPr>
              <a:t>, </a:t>
            </a:r>
            <a:r>
              <a:rPr lang="en-US" altLang="it-IT" sz="2000" b="1" dirty="0" err="1">
                <a:solidFill>
                  <a:srgbClr val="0000FF"/>
                </a:solidFill>
              </a:rPr>
              <a:t>Sinz</a:t>
            </a:r>
            <a:r>
              <a:rPr lang="en-US" altLang="it-IT" sz="2000" b="1" dirty="0">
                <a:solidFill>
                  <a:srgbClr val="0000FF"/>
                </a:solidFill>
              </a:rPr>
              <a:t> – ASE</a:t>
            </a:r>
            <a:r>
              <a:rPr lang="en-US" altLang="en-US" sz="2000" b="1" dirty="0">
                <a:solidFill>
                  <a:srgbClr val="0000FF"/>
                </a:solidFill>
              </a:rPr>
              <a:t>’</a:t>
            </a:r>
            <a:r>
              <a:rPr lang="en-US" altLang="it-IT" sz="2000" b="1" dirty="0">
                <a:solidFill>
                  <a:srgbClr val="0000FF"/>
                </a:solidFill>
              </a:rPr>
              <a:t>13 ]</a:t>
            </a:r>
          </a:p>
          <a:p>
            <a:pPr lvl="1"/>
            <a:r>
              <a:rPr lang="en-US" altLang="it-IT" sz="2000" dirty="0"/>
              <a:t>ESBMC   	</a:t>
            </a:r>
            <a:r>
              <a:rPr lang="en-US" altLang="it-IT" sz="2000" b="1" dirty="0">
                <a:solidFill>
                  <a:srgbClr val="0000FF"/>
                </a:solidFill>
              </a:rPr>
              <a:t>[ </a:t>
            </a:r>
            <a:r>
              <a:rPr lang="en-US" altLang="it-IT" sz="2000" b="1" dirty="0" err="1">
                <a:solidFill>
                  <a:srgbClr val="0000FF"/>
                </a:solidFill>
              </a:rPr>
              <a:t>Cordeiro</a:t>
            </a:r>
            <a:r>
              <a:rPr lang="en-US" altLang="it-IT" sz="2000" b="1" dirty="0">
                <a:solidFill>
                  <a:srgbClr val="0000FF"/>
                </a:solidFill>
              </a:rPr>
              <a:t>, Fischer, Marques-Silva – ASE</a:t>
            </a:r>
            <a:r>
              <a:rPr lang="en-US" altLang="en-US" sz="2000" b="1" dirty="0">
                <a:solidFill>
                  <a:srgbClr val="0000FF"/>
                </a:solidFill>
              </a:rPr>
              <a:t>’</a:t>
            </a:r>
            <a:r>
              <a:rPr lang="en-US" altLang="it-IT" sz="2000" b="1" dirty="0">
                <a:solidFill>
                  <a:srgbClr val="0000FF"/>
                </a:solidFill>
              </a:rPr>
              <a:t>09 ]</a:t>
            </a: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1752600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6564" name="TextBox 20"/>
          <p:cNvSpPr txBox="1">
            <a:spLocks noChangeArrowheads="1"/>
          </p:cNvSpPr>
          <p:nvPr/>
        </p:nvSpPr>
        <p:spPr bwMode="auto">
          <a:xfrm>
            <a:off x="1654175" y="1469024"/>
            <a:ext cx="13858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PROGRAM</a:t>
            </a:r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3476625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435350" y="1347789"/>
            <a:ext cx="1308100" cy="58578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5200650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97475" y="1346200"/>
            <a:ext cx="12192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6934200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6570" name="TextBox 26"/>
          <p:cNvSpPr txBox="1">
            <a:spLocks noChangeArrowheads="1"/>
          </p:cNvSpPr>
          <p:nvPr/>
        </p:nvSpPr>
        <p:spPr bwMode="auto">
          <a:xfrm>
            <a:off x="6934200" y="1352550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SOLVER</a:t>
            </a:r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 flipV="1">
            <a:off x="6429376" y="1641475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V="1">
            <a:off x="4697414" y="1641475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V="1">
            <a:off x="2971801" y="1641475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17" name="Rounded Rectangular Callout 16"/>
          <p:cNvSpPr/>
          <p:nvPr/>
        </p:nvSpPr>
        <p:spPr>
          <a:xfrm rot="10800000">
            <a:off x="3276600" y="2181226"/>
            <a:ext cx="1524000" cy="1019175"/>
          </a:xfrm>
          <a:prstGeom prst="wedgeRoundRectCallout">
            <a:avLst>
              <a:gd name="adj1" fmla="val -18584"/>
              <a:gd name="adj2" fmla="val 662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6575" name="TextBox 17"/>
          <p:cNvSpPr txBox="1">
            <a:spLocks noChangeArrowheads="1"/>
          </p:cNvSpPr>
          <p:nvPr/>
        </p:nvSpPr>
        <p:spPr bwMode="auto">
          <a:xfrm>
            <a:off x="3276600" y="2252664"/>
            <a:ext cx="15240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>
                <a:solidFill>
                  <a:srgbClr val="000000"/>
                </a:solidFill>
                <a:latin typeface="Arial" panose="020B0604020202020204" pitchFamily="34" charset="0"/>
              </a:rPr>
              <a:t>inlining</a:t>
            </a:r>
          </a:p>
          <a:p>
            <a:pPr algn="ctr" eaLnBrk="1" hangingPunct="1"/>
            <a:r>
              <a:rPr lang="en-US" altLang="it-IT" sz="1800">
                <a:solidFill>
                  <a:srgbClr val="000000"/>
                </a:solidFill>
                <a:latin typeface="Arial" panose="020B0604020202020204" pitchFamily="34" charset="0"/>
              </a:rPr>
              <a:t>unrolling</a:t>
            </a:r>
          </a:p>
          <a:p>
            <a:pPr algn="ctr" eaLnBrk="1" hangingPunct="1"/>
            <a:r>
              <a:rPr lang="en-US" altLang="it-IT" sz="1800">
                <a:solidFill>
                  <a:srgbClr val="000000"/>
                </a:solidFill>
                <a:latin typeface="Arial" panose="020B0604020202020204" pitchFamily="34" charset="0"/>
              </a:rPr>
              <a:t>SSA form</a:t>
            </a:r>
          </a:p>
        </p:txBody>
      </p:sp>
      <p:pic>
        <p:nvPicPr>
          <p:cNvPr id="66576" name="Picture 27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16573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211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 dirty="0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4451" name="TextBox 30"/>
          <p:cNvSpPr txBox="1">
            <a:spLocks noChangeArrowheads="1"/>
          </p:cNvSpPr>
          <p:nvPr/>
        </p:nvSpPr>
        <p:spPr bwMode="auto">
          <a:xfrm>
            <a:off x="1143000" y="1828800"/>
            <a:ext cx="3810000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it-IT" sz="1600"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pc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=0;   ... pc</a:t>
            </a:r>
            <a:r>
              <a:rPr lang="en-US" altLang="it-IT" sz="1600" baseline="-25000">
                <a:latin typeface="Courier" panose="02060409020205020404" pitchFamily="49" charset="0"/>
              </a:rPr>
              <a:t>N</a:t>
            </a:r>
            <a:r>
              <a:rPr lang="en-US" altLang="it-IT" sz="1600">
                <a:latin typeface="Courier" panose="02060409020205020404" pitchFamily="49" charset="0"/>
              </a:rPr>
              <a:t>=0;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local</a:t>
            </a:r>
            <a:r>
              <a:rPr lang="en-US" altLang="it-IT" sz="1600" baseline="-25000">
                <a:latin typeface="Courier" panose="02060409020205020404" pitchFamily="49" charset="0"/>
              </a:rPr>
              <a:t>0</a:t>
            </a:r>
            <a:r>
              <a:rPr lang="en-US" altLang="it-IT" sz="1600">
                <a:latin typeface="Courier" panose="02060409020205020404" pitchFamily="49" charset="0"/>
              </a:rPr>
              <a:t>;  ... local</a:t>
            </a:r>
            <a:r>
              <a:rPr lang="en-US" altLang="it-IT" sz="1600" baseline="-25000">
                <a:latin typeface="Courier" panose="02060409020205020404" pitchFamily="49" charset="0"/>
              </a:rPr>
              <a:t>k</a:t>
            </a:r>
            <a:r>
              <a:rPr lang="en-US" altLang="it-IT" sz="1600">
                <a:latin typeface="Courier" panose="02060409020205020404" pitchFamily="49" charset="0"/>
              </a:rPr>
              <a:t>;</a:t>
            </a:r>
          </a:p>
          <a:p>
            <a:pPr eaLnBrk="1" hangingPunct="1"/>
            <a:endParaRPr lang="en-US" altLang="it-IT" sz="1600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main() {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for</a:t>
            </a:r>
            <a:r>
              <a:rPr lang="en-US" altLang="it-IT" sz="1600">
                <a:latin typeface="Courier" panose="02060409020205020404" pitchFamily="49" charset="0"/>
              </a:rPr>
              <a:t> (r=0; r&lt;K; r++)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</a:t>
            </a:r>
            <a:r>
              <a:rPr lang="en-US" altLang="it-IT" sz="1600" b="1">
                <a:latin typeface="Courier" panose="02060409020205020404" pitchFamily="49" charset="0"/>
              </a:rPr>
              <a:t>for</a:t>
            </a:r>
            <a:r>
              <a:rPr lang="en-US" altLang="it-IT" sz="1600">
                <a:latin typeface="Courier" panose="02060409020205020404" pitchFamily="49" charset="0"/>
              </a:rPr>
              <a:t> (i=0; i&lt;N; i++)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   </a:t>
            </a:r>
            <a:r>
              <a:rPr lang="en-US" altLang="it-IT" sz="1600">
                <a:solidFill>
                  <a:srgbClr val="7F7F7F"/>
                </a:solidFill>
                <a:latin typeface="Courier" panose="02060409020205020404" pitchFamily="49" charset="0"/>
              </a:rPr>
              <a:t>//</a:t>
            </a:r>
            <a:r>
              <a:rPr lang="en-US" altLang="it-IT" sz="1600" i="1">
                <a:solidFill>
                  <a:srgbClr val="7F7F7F"/>
                </a:solidFill>
                <a:latin typeface="Courier" panose="02060409020205020404" pitchFamily="49" charset="0"/>
              </a:rPr>
              <a:t> simulate T</a:t>
            </a:r>
            <a:r>
              <a:rPr lang="en-US" altLang="it-IT" sz="1600" i="1" baseline="-25000">
                <a:solidFill>
                  <a:srgbClr val="7F7F7F"/>
                </a:solidFill>
                <a:latin typeface="Courier" panose="02060409020205020404" pitchFamily="49" charset="0"/>
              </a:rPr>
              <a:t>i</a:t>
            </a: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if (</a:t>
            </a:r>
            <a:r>
              <a:rPr lang="en-US" altLang="it-IT" sz="1600">
                <a:latin typeface="Courier" panose="02060409020205020404" pitchFamily="49" charset="0"/>
              </a:rPr>
              <a:t>active</a:t>
            </a:r>
            <a:r>
              <a:rPr lang="en-US" altLang="it-IT" sz="1600" i="1" baseline="-25000">
                <a:latin typeface="Courier" panose="02060409020205020404" pitchFamily="49" charset="0"/>
              </a:rPr>
              <a:t>i</a:t>
            </a:r>
            <a:r>
              <a:rPr lang="en-US" altLang="it-IT" sz="1600">
                <a:latin typeface="Courier" panose="02060409020205020404" pitchFamily="49" charset="0"/>
              </a:rPr>
              <a:t>) </a:t>
            </a:r>
            <a:endParaRPr lang="en-US" altLang="it-IT" sz="1600" i="1"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latin typeface="Courier" panose="02060409020205020404" pitchFamily="49" charset="0"/>
              </a:rPr>
              <a:t>         F</a:t>
            </a:r>
            <a:r>
              <a:rPr lang="en-US" altLang="it-IT" sz="1600" b="1" baseline="-25000">
                <a:latin typeface="Courier" panose="02060409020205020404" pitchFamily="49" charset="0"/>
              </a:rPr>
              <a:t>i</a:t>
            </a:r>
            <a:r>
              <a:rPr lang="en-US" altLang="it-IT" sz="1600" b="1">
                <a:latin typeface="Courier" panose="02060409020205020404" pitchFamily="49" charset="0"/>
              </a:rPr>
              <a:t>();</a:t>
            </a: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962650" y="990600"/>
            <a:ext cx="249555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4453" name="TextBox 10"/>
          <p:cNvSpPr txBox="1">
            <a:spLocks noChangeArrowheads="1"/>
          </p:cNvSpPr>
          <p:nvPr/>
        </p:nvSpPr>
        <p:spPr bwMode="auto">
          <a:xfrm>
            <a:off x="6034088" y="1260475"/>
            <a:ext cx="22717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switch(pc</a:t>
            </a:r>
            <a:r>
              <a:rPr lang="en-US" altLang="it-IT" sz="16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k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) {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0: goto 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1: goto 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2: goto 2;	...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M: goto M;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}</a:t>
            </a:r>
          </a:p>
          <a:p>
            <a:pPr eaLnBrk="1" hangingPunct="1"/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1: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CS(0);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2: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CS(1);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3: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CS(2); </a:t>
            </a:r>
            <a:r>
              <a:rPr lang="en-US" altLang="it-IT" sz="1600">
                <a:latin typeface="Courier" panose="02060409020205020404" pitchFamily="49" charset="0"/>
              </a:rPr>
              <a:t>stmt2;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chemeClr val="bg1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E XE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       </a:t>
            </a:r>
            <a:r>
              <a:rPr lang="en-US" altLang="it-IT" sz="1600">
                <a:solidFill>
                  <a:srgbClr val="000000"/>
                </a:solidFill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M: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CS(M);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</a:t>
            </a:r>
            <a:r>
              <a:rPr lang="en-US" altLang="it-IT" sz="1600" baseline="-25000">
                <a:latin typeface="Courier" panose="02060409020205020404" pitchFamily="49" charset="0"/>
              </a:rPr>
              <a:t>M;</a:t>
            </a:r>
          </a:p>
        </p:txBody>
      </p:sp>
      <p:sp>
        <p:nvSpPr>
          <p:cNvPr id="104454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104455" name="TextBox 13"/>
          <p:cNvSpPr txBox="1">
            <a:spLocks noChangeArrowheads="1"/>
          </p:cNvSpPr>
          <p:nvPr/>
        </p:nvSpPr>
        <p:spPr bwMode="auto">
          <a:xfrm>
            <a:off x="5029200" y="914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it-IT" sz="1800" b="1">
                <a:latin typeface="Courier" panose="02060409020205020404" pitchFamily="49" charset="0"/>
              </a:rPr>
              <a:t>F</a:t>
            </a:r>
            <a:r>
              <a:rPr lang="en-US" altLang="it-IT" sz="1800" b="1" baseline="-25000">
                <a:latin typeface="Courier" panose="02060409020205020404" pitchFamily="49" charset="0"/>
              </a:rPr>
              <a:t>i</a:t>
            </a:r>
            <a:r>
              <a:rPr lang="en-US" altLang="it-IT" sz="1800" b="1">
                <a:latin typeface="Courier" panose="02060409020205020404" pitchFamily="49" charset="0"/>
              </a:rPr>
              <a:t>()</a:t>
            </a:r>
          </a:p>
        </p:txBody>
      </p:sp>
      <p:sp>
        <p:nvSpPr>
          <p:cNvPr id="15" name="Curved Right Arrow 14"/>
          <p:cNvSpPr/>
          <p:nvPr/>
        </p:nvSpPr>
        <p:spPr>
          <a:xfrm>
            <a:off x="5562600" y="1676400"/>
            <a:ext cx="3810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>
            <a:off x="5562600" y="1905000"/>
            <a:ext cx="3810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Curved Right Arrow 16"/>
          <p:cNvSpPr/>
          <p:nvPr/>
        </p:nvSpPr>
        <p:spPr>
          <a:xfrm>
            <a:off x="5562600" y="2667000"/>
            <a:ext cx="381000" cy="2286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" name="Curved Right Arrow 17"/>
          <p:cNvSpPr/>
          <p:nvPr/>
        </p:nvSpPr>
        <p:spPr>
          <a:xfrm>
            <a:off x="5562600" y="2147888"/>
            <a:ext cx="381000" cy="181451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" name="Curved Right Arrow 18"/>
          <p:cNvSpPr/>
          <p:nvPr/>
        </p:nvSpPr>
        <p:spPr>
          <a:xfrm flipH="1">
            <a:off x="8486775" y="3381376"/>
            <a:ext cx="381000" cy="1952625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486775" y="3624264"/>
            <a:ext cx="381000" cy="1709737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483600" y="3848100"/>
            <a:ext cx="381000" cy="14097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475664" y="4648200"/>
            <a:ext cx="211137" cy="508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4464" name="TextBox 23"/>
          <p:cNvSpPr txBox="1">
            <a:spLocks noChangeArrowheads="1"/>
          </p:cNvSpPr>
          <p:nvPr/>
        </p:nvSpPr>
        <p:spPr bwMode="auto">
          <a:xfrm rot="5400000">
            <a:off x="8415338" y="39878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104465" name="TextBox 24"/>
          <p:cNvSpPr txBox="1">
            <a:spLocks noChangeArrowheads="1"/>
          </p:cNvSpPr>
          <p:nvPr/>
        </p:nvSpPr>
        <p:spPr bwMode="auto">
          <a:xfrm rot="5400000">
            <a:off x="5695950" y="397668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104466" name="TextBox 26"/>
          <p:cNvSpPr txBox="1">
            <a:spLocks noChangeArrowheads="1"/>
          </p:cNvSpPr>
          <p:nvPr/>
        </p:nvSpPr>
        <p:spPr bwMode="auto">
          <a:xfrm rot="5400000">
            <a:off x="5700713" y="21336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10446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grpSp>
        <p:nvGrpSpPr>
          <p:cNvPr id="104469" name="Group 27"/>
          <p:cNvGrpSpPr>
            <a:grpSpLocks/>
          </p:cNvGrpSpPr>
          <p:nvPr/>
        </p:nvGrpSpPr>
        <p:grpSpPr bwMode="auto">
          <a:xfrm>
            <a:off x="6096000" y="1295400"/>
            <a:ext cx="2286000" cy="1676400"/>
            <a:chOff x="5715000" y="1295400"/>
            <a:chExt cx="2286000" cy="167640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5715000" y="1371600"/>
              <a:ext cx="2286000" cy="1600200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5715000" y="1295400"/>
              <a:ext cx="2133600" cy="1676400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itle 1"/>
          <p:cNvSpPr txBox="1">
            <a:spLocks/>
          </p:cNvSpPr>
          <p:nvPr/>
        </p:nvSpPr>
        <p:spPr bwMode="auto">
          <a:xfrm>
            <a:off x="381000" y="0"/>
            <a:ext cx="9220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CSeq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-Lazy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Sequentialization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2500" b="1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it-IT" sz="2000" b="1" dirty="0">
                <a:solidFill>
                  <a:srgbClr val="0070C0"/>
                </a:solidFill>
                <a:latin typeface="Arial" panose="020B0604020202020204" pitchFamily="34" charset="0"/>
              </a:rPr>
              <a:t>CROSS PRODUCT SIMULATION</a:t>
            </a:r>
            <a:endParaRPr lang="en-US" altLang="it-IT" sz="25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5515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1143000" y="1828800"/>
            <a:ext cx="4267200" cy="280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1600" dirty="0">
              <a:latin typeface="Arial" pitchFamily="34" charset="0"/>
              <a:ea typeface="ＭＳ Ｐゴシック" pitchFamily="34" charset="-128"/>
              <a:cs typeface="ＭＳ Ｐゴシック" charset="0"/>
            </a:endParaRP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=0; 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 ...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pPr>
              <a:defRPr/>
            </a:pPr>
            <a:endParaRPr lang="en-US" sz="1600" dirty="0">
              <a:latin typeface="Arial" pitchFamily="34" charset="0"/>
              <a:ea typeface="ＭＳ Ｐゴシック" pitchFamily="34" charset="-128"/>
              <a:cs typeface="ＭＳ Ｐゴシック" charset="0"/>
            </a:endParaRP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main() {</a:t>
            </a:r>
          </a:p>
          <a:p>
            <a:pPr>
              <a:defRPr/>
            </a:pP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pPr>
              <a:defRPr/>
            </a:pP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     if (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) </a:t>
            </a:r>
            <a:endParaRPr lang="en-US" sz="1600" i="1" dirty="0">
              <a:latin typeface="Courier"/>
              <a:ea typeface="ＭＳ Ｐゴシック" pitchFamily="34" charset="-128"/>
              <a:cs typeface="Courier"/>
            </a:endParaRPr>
          </a:p>
          <a:p>
            <a:pPr>
              <a:defRPr/>
            </a:pP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        F</a:t>
            </a:r>
            <a:r>
              <a:rPr lang="en-US" sz="1600" b="1" baseline="-25000" dirty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962650" y="990600"/>
            <a:ext cx="249555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6501" name="TextBox 10"/>
          <p:cNvSpPr txBox="1">
            <a:spLocks noChangeArrowheads="1"/>
          </p:cNvSpPr>
          <p:nvPr/>
        </p:nvSpPr>
        <p:spPr bwMode="auto">
          <a:xfrm>
            <a:off x="6034088" y="1260475"/>
            <a:ext cx="22717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switch(pc</a:t>
            </a:r>
            <a:r>
              <a:rPr lang="en-US" altLang="it-IT" sz="1600" b="1" baseline="-25000">
                <a:solidFill>
                  <a:srgbClr val="0000FF"/>
                </a:solidFill>
                <a:latin typeface="Courier" panose="02060409020205020404" pitchFamily="49" charset="0"/>
              </a:rPr>
              <a:t>k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) {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0: goto 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1: goto 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2: goto 2;	...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 case M: goto M;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}</a:t>
            </a:r>
          </a:p>
          <a:p>
            <a:pPr eaLnBrk="1" hangingPunct="1"/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1: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CS(0);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2: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CS(1);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3: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CS(2); </a:t>
            </a:r>
            <a:r>
              <a:rPr lang="en-US" altLang="it-IT" sz="1600">
                <a:latin typeface="Courier" panose="02060409020205020404" pitchFamily="49" charset="0"/>
              </a:rPr>
              <a:t>stmt2;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chemeClr val="bg1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E XE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       </a:t>
            </a:r>
            <a:r>
              <a:rPr lang="en-US" altLang="it-IT" sz="1600">
                <a:solidFill>
                  <a:srgbClr val="000000"/>
                </a:solidFill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M: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CS(M);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</a:t>
            </a:r>
            <a:r>
              <a:rPr lang="en-US" altLang="it-IT" sz="1600" baseline="-25000">
                <a:latin typeface="Courier" panose="02060409020205020404" pitchFamily="49" charset="0"/>
              </a:rPr>
              <a:t>M;</a:t>
            </a:r>
          </a:p>
        </p:txBody>
      </p:sp>
      <p:sp>
        <p:nvSpPr>
          <p:cNvPr id="106502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106503" name="TextBox 13"/>
          <p:cNvSpPr txBox="1">
            <a:spLocks noChangeArrowheads="1"/>
          </p:cNvSpPr>
          <p:nvPr/>
        </p:nvSpPr>
        <p:spPr bwMode="auto">
          <a:xfrm>
            <a:off x="5029200" y="914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it-IT" sz="1800" b="1">
                <a:latin typeface="Courier" panose="02060409020205020404" pitchFamily="49" charset="0"/>
              </a:rPr>
              <a:t>F</a:t>
            </a:r>
            <a:r>
              <a:rPr lang="en-US" altLang="it-IT" sz="1800" b="1" baseline="-25000">
                <a:latin typeface="Courier" panose="02060409020205020404" pitchFamily="49" charset="0"/>
              </a:rPr>
              <a:t>i</a:t>
            </a:r>
            <a:r>
              <a:rPr lang="en-US" altLang="it-IT" sz="1800" b="1">
                <a:latin typeface="Courier" panose="02060409020205020404" pitchFamily="49" charset="0"/>
              </a:rPr>
              <a:t>()</a:t>
            </a:r>
          </a:p>
        </p:txBody>
      </p:sp>
      <p:sp>
        <p:nvSpPr>
          <p:cNvPr id="19" name="Curved Right Arrow 18"/>
          <p:cNvSpPr/>
          <p:nvPr/>
        </p:nvSpPr>
        <p:spPr>
          <a:xfrm flipH="1">
            <a:off x="8486775" y="3381376"/>
            <a:ext cx="381000" cy="1952625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486775" y="3624264"/>
            <a:ext cx="381000" cy="1709737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483600" y="3848100"/>
            <a:ext cx="381000" cy="14097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475664" y="4648200"/>
            <a:ext cx="211137" cy="508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6508" name="TextBox 23"/>
          <p:cNvSpPr txBox="1">
            <a:spLocks noChangeArrowheads="1"/>
          </p:cNvSpPr>
          <p:nvPr/>
        </p:nvSpPr>
        <p:spPr bwMode="auto">
          <a:xfrm rot="5400000">
            <a:off x="8415338" y="39878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grpSp>
        <p:nvGrpSpPr>
          <p:cNvPr id="106509" name="Group 7"/>
          <p:cNvGrpSpPr>
            <a:grpSpLocks/>
          </p:cNvGrpSpPr>
          <p:nvPr/>
        </p:nvGrpSpPr>
        <p:grpSpPr bwMode="auto">
          <a:xfrm>
            <a:off x="6096000" y="1295400"/>
            <a:ext cx="2286000" cy="1676400"/>
            <a:chOff x="5715000" y="1295400"/>
            <a:chExt cx="2286000" cy="1676400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5715000" y="1371600"/>
              <a:ext cx="2286000" cy="1600200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5715000" y="1295400"/>
              <a:ext cx="2133600" cy="1676400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510" name="Title 6"/>
          <p:cNvSpPr>
            <a:spLocks noGrp="1"/>
          </p:cNvSpPr>
          <p:nvPr>
            <p:ph type="title"/>
          </p:nvPr>
        </p:nvSpPr>
        <p:spPr>
          <a:xfrm>
            <a:off x="381000" y="0"/>
            <a:ext cx="9144000" cy="762000"/>
          </a:xfrm>
        </p:spPr>
        <p:txBody>
          <a:bodyPr/>
          <a:lstStyle/>
          <a:p>
            <a:endParaRPr lang="it-IT" altLang="it-IT"/>
          </a:p>
        </p:txBody>
      </p:sp>
      <p:sp>
        <p:nvSpPr>
          <p:cNvPr id="21" name="Title 1"/>
          <p:cNvSpPr txBox="1">
            <a:spLocks/>
          </p:cNvSpPr>
          <p:nvPr/>
        </p:nvSpPr>
        <p:spPr bwMode="auto">
          <a:xfrm>
            <a:off x="381000" y="0"/>
            <a:ext cx="9220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CSeq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-Lazy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Sequentialization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2500" b="1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it-IT" sz="2000" b="1" dirty="0">
                <a:solidFill>
                  <a:srgbClr val="0070C0"/>
                </a:solidFill>
                <a:latin typeface="Arial" panose="020B0604020202020204" pitchFamily="34" charset="0"/>
              </a:rPr>
              <a:t>CROSS PRODUCT SIMULATION</a:t>
            </a:r>
            <a:endParaRPr lang="en-US" altLang="it-IT" sz="25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0848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962650" y="990600"/>
            <a:ext cx="249555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8548" name="TextBox 10"/>
          <p:cNvSpPr txBox="1">
            <a:spLocks noChangeArrowheads="1"/>
          </p:cNvSpPr>
          <p:nvPr/>
        </p:nvSpPr>
        <p:spPr bwMode="auto">
          <a:xfrm>
            <a:off x="6034088" y="1260475"/>
            <a:ext cx="22717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switch(pc</a:t>
            </a:r>
            <a:r>
              <a:rPr lang="en-US" altLang="it-IT" sz="1600" b="1" baseline="-25000">
                <a:solidFill>
                  <a:schemeClr val="bg1"/>
                </a:solidFill>
                <a:latin typeface="Courier" panose="02060409020205020404" pitchFamily="49" charset="0"/>
              </a:rPr>
              <a:t>k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) {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0: goto 0;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1: goto 1;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2: goto 2;	...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M: goto M;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}</a:t>
            </a:r>
          </a:p>
          <a:p>
            <a:pPr eaLnBrk="1" hangingPunct="1"/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1: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CS(1);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2: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CS(2);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3: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CS(3); </a:t>
            </a:r>
            <a:r>
              <a:rPr lang="en-US" altLang="it-IT" sz="1600">
                <a:latin typeface="Courier" panose="02060409020205020404" pitchFamily="49" charset="0"/>
              </a:rPr>
              <a:t>stmt2;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chemeClr val="bg1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E XE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       </a:t>
            </a:r>
            <a:r>
              <a:rPr lang="en-US" altLang="it-IT" sz="1600">
                <a:solidFill>
                  <a:srgbClr val="000000"/>
                </a:solidFill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M: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CS(M);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</a:t>
            </a:r>
            <a:r>
              <a:rPr lang="en-US" altLang="it-IT" sz="1600" baseline="-25000">
                <a:latin typeface="Courier" panose="02060409020205020404" pitchFamily="49" charset="0"/>
              </a:rPr>
              <a:t>M;</a:t>
            </a:r>
          </a:p>
        </p:txBody>
      </p:sp>
      <p:sp>
        <p:nvSpPr>
          <p:cNvPr id="108549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108550" name="TextBox 13"/>
          <p:cNvSpPr txBox="1">
            <a:spLocks noChangeArrowheads="1"/>
          </p:cNvSpPr>
          <p:nvPr/>
        </p:nvSpPr>
        <p:spPr bwMode="auto">
          <a:xfrm>
            <a:off x="5029200" y="914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it-IT" sz="1800" b="1">
                <a:latin typeface="Courier" panose="02060409020205020404" pitchFamily="49" charset="0"/>
              </a:rPr>
              <a:t>F</a:t>
            </a:r>
            <a:r>
              <a:rPr lang="en-US" altLang="it-IT" sz="1800" b="1" baseline="-25000">
                <a:latin typeface="Courier" panose="02060409020205020404" pitchFamily="49" charset="0"/>
              </a:rPr>
              <a:t>i</a:t>
            </a:r>
            <a:r>
              <a:rPr lang="en-US" altLang="it-IT" sz="1800" b="1">
                <a:latin typeface="Courier" panose="02060409020205020404" pitchFamily="49" charset="0"/>
              </a:rPr>
              <a:t>()</a:t>
            </a:r>
          </a:p>
        </p:txBody>
      </p:sp>
      <p:sp>
        <p:nvSpPr>
          <p:cNvPr id="19" name="Curved Right Arrow 18"/>
          <p:cNvSpPr/>
          <p:nvPr/>
        </p:nvSpPr>
        <p:spPr>
          <a:xfrm flipH="1">
            <a:off x="8486775" y="3381376"/>
            <a:ext cx="381000" cy="1952625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486775" y="3624264"/>
            <a:ext cx="381000" cy="1709737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483600" y="3848100"/>
            <a:ext cx="381000" cy="14097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475664" y="4648200"/>
            <a:ext cx="211137" cy="508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8555" name="TextBox 23"/>
          <p:cNvSpPr txBox="1">
            <a:spLocks noChangeArrowheads="1"/>
          </p:cNvSpPr>
          <p:nvPr/>
        </p:nvSpPr>
        <p:spPr bwMode="auto">
          <a:xfrm rot="5400000">
            <a:off x="8415338" y="398780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10855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27" name="Up Arrow Callout 26"/>
          <p:cNvSpPr>
            <a:spLocks noChangeArrowheads="1"/>
          </p:cNvSpPr>
          <p:nvPr/>
        </p:nvSpPr>
        <p:spPr bwMode="auto">
          <a:xfrm>
            <a:off x="3733800" y="5029200"/>
            <a:ext cx="5867400" cy="1600200"/>
          </a:xfrm>
          <a:prstGeom prst="upArrowCallout">
            <a:avLst>
              <a:gd name="adj1" fmla="val 28145"/>
              <a:gd name="adj2" fmla="val 28366"/>
              <a:gd name="adj3" fmla="val 12269"/>
              <a:gd name="adj4" fmla="val 69782"/>
            </a:avLst>
          </a:prstGeom>
          <a:solidFill>
            <a:srgbClr val="FFCC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it-IT" b="1" dirty="0">
                <a:solidFill>
                  <a:srgbClr val="33CC33"/>
                </a:solidFill>
                <a:latin typeface="+mn-lt"/>
                <a:ea typeface="ＭＳ Ｐゴシック" pitchFamily="34" charset="-128"/>
                <a:cs typeface="Courier"/>
              </a:rPr>
              <a:t>  </a:t>
            </a:r>
            <a:r>
              <a:rPr lang="en-US" altLang="it-IT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#define </a:t>
            </a:r>
            <a:r>
              <a:rPr lang="en-US" altLang="it-IT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CS(j)                     </a:t>
            </a:r>
            <a:r>
              <a:rPr lang="en-US" altLang="it-IT" b="1" dirty="0">
                <a:solidFill>
                  <a:srgbClr val="33CC33"/>
                </a:solidFill>
                <a:latin typeface="+mn-lt"/>
                <a:ea typeface="ＭＳ Ｐゴシック" pitchFamily="34" charset="-128"/>
                <a:cs typeface="Courier"/>
              </a:rPr>
              <a:t>NEW</a:t>
            </a:r>
            <a:endParaRPr lang="en-US" altLang="it-IT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pPr>
              <a:defRPr/>
            </a:pP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 if (j&lt;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altLang="it-IT" sz="2000" baseline="-25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|| j&gt;=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goto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j+1; </a:t>
            </a:r>
            <a:endParaRPr lang="en-US" sz="2000" baseline="-25000" dirty="0">
              <a:solidFill>
                <a:schemeClr val="lt1"/>
              </a:solidFill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43000" y="1828801"/>
            <a:ext cx="4267200" cy="3292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1600" dirty="0">
              <a:latin typeface="Arial" pitchFamily="34" charset="0"/>
              <a:ea typeface="ＭＳ Ｐゴシック" pitchFamily="34" charset="-128"/>
              <a:cs typeface="ＭＳ Ｐゴシック" charset="0"/>
            </a:endParaRP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=0; 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 ...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pPr>
              <a:defRPr/>
            </a:pP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main() </a:t>
            </a:r>
          </a:p>
          <a:p>
            <a:pPr>
              <a:defRPr/>
            </a:pP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pPr>
              <a:defRPr/>
            </a:pP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     if (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)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nondet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assume(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&gt;=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endParaRPr lang="en-US" sz="1600" i="1" dirty="0">
              <a:latin typeface="Courier"/>
              <a:ea typeface="ＭＳ Ｐゴシック" pitchFamily="34" charset="-128"/>
              <a:cs typeface="Courier"/>
            </a:endParaRPr>
          </a:p>
          <a:p>
            <a:pPr>
              <a:defRPr/>
            </a:pP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       F</a:t>
            </a:r>
            <a:r>
              <a:rPr lang="en-US" sz="1600" b="1" baseline="-25000" dirty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533400" y="152400"/>
            <a:ext cx="9220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CSeq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-Lazy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Sequentialization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2500" b="1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it-IT" sz="2000" b="1" dirty="0">
                <a:solidFill>
                  <a:srgbClr val="0070C0"/>
                </a:solidFill>
                <a:latin typeface="Arial" panose="020B0604020202020204" pitchFamily="34" charset="0"/>
              </a:rPr>
              <a:t>CROSS PRODUCT SIMULATION</a:t>
            </a:r>
            <a:endParaRPr lang="en-US" altLang="it-IT" sz="25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075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962650" y="990600"/>
            <a:ext cx="249555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0596" name="TextBox 10"/>
          <p:cNvSpPr txBox="1">
            <a:spLocks noChangeArrowheads="1"/>
          </p:cNvSpPr>
          <p:nvPr/>
        </p:nvSpPr>
        <p:spPr bwMode="auto">
          <a:xfrm>
            <a:off x="6034088" y="1260475"/>
            <a:ext cx="22717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switch(pc</a:t>
            </a:r>
            <a:r>
              <a:rPr lang="en-US" altLang="it-IT" sz="1600" b="1" baseline="-25000">
                <a:solidFill>
                  <a:schemeClr val="bg1"/>
                </a:solidFill>
                <a:latin typeface="Courier" panose="02060409020205020404" pitchFamily="49" charset="0"/>
              </a:rPr>
              <a:t>k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) {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0: goto 0;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1: goto 1;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2: goto 2;	...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M: goto M;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}</a:t>
            </a:r>
          </a:p>
          <a:p>
            <a:pPr eaLnBrk="1" hangingPunct="1"/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1: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CS(1);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2: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CS(2);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3: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CS(3); </a:t>
            </a:r>
            <a:r>
              <a:rPr lang="en-US" altLang="it-IT" sz="1600">
                <a:latin typeface="Courier" panose="02060409020205020404" pitchFamily="49" charset="0"/>
              </a:rPr>
              <a:t>stmt2;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chemeClr val="bg1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E XE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       </a:t>
            </a:r>
            <a:r>
              <a:rPr lang="en-US" altLang="it-IT" sz="1600">
                <a:solidFill>
                  <a:srgbClr val="000000"/>
                </a:solidFill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M: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CS(M);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</a:t>
            </a:r>
            <a:r>
              <a:rPr lang="en-US" altLang="it-IT" sz="1600" baseline="-25000">
                <a:latin typeface="Courier" panose="02060409020205020404" pitchFamily="49" charset="0"/>
              </a:rPr>
              <a:t>M;</a:t>
            </a:r>
          </a:p>
        </p:txBody>
      </p:sp>
      <p:sp>
        <p:nvSpPr>
          <p:cNvPr id="110597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110598" name="TextBox 13"/>
          <p:cNvSpPr txBox="1">
            <a:spLocks noChangeArrowheads="1"/>
          </p:cNvSpPr>
          <p:nvPr/>
        </p:nvSpPr>
        <p:spPr bwMode="auto">
          <a:xfrm>
            <a:off x="5029200" y="914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it-IT" sz="1800" b="1">
                <a:latin typeface="Courier" panose="02060409020205020404" pitchFamily="49" charset="0"/>
              </a:rPr>
              <a:t>F</a:t>
            </a:r>
            <a:r>
              <a:rPr lang="en-US" altLang="it-IT" sz="1800" b="1" baseline="-25000">
                <a:latin typeface="Courier" panose="02060409020205020404" pitchFamily="49" charset="0"/>
              </a:rPr>
              <a:t>i</a:t>
            </a:r>
            <a:r>
              <a:rPr lang="en-US" altLang="it-IT" sz="1800" b="1">
                <a:latin typeface="Courier" panose="02060409020205020404" pitchFamily="49" charset="0"/>
              </a:rPr>
              <a:t>()</a:t>
            </a:r>
          </a:p>
        </p:txBody>
      </p:sp>
      <p:sp>
        <p:nvSpPr>
          <p:cNvPr id="110599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27" name="Up Arrow Callout 26"/>
          <p:cNvSpPr>
            <a:spLocks noChangeArrowheads="1"/>
          </p:cNvSpPr>
          <p:nvPr/>
        </p:nvSpPr>
        <p:spPr bwMode="auto">
          <a:xfrm>
            <a:off x="3733800" y="5029200"/>
            <a:ext cx="5867400" cy="1600200"/>
          </a:xfrm>
          <a:prstGeom prst="upArrowCallout">
            <a:avLst>
              <a:gd name="adj1" fmla="val 28145"/>
              <a:gd name="adj2" fmla="val 28366"/>
              <a:gd name="adj3" fmla="val 12269"/>
              <a:gd name="adj4" fmla="val 69782"/>
            </a:avLst>
          </a:prstGeom>
          <a:solidFill>
            <a:srgbClr val="FFCC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it-IT" b="1" dirty="0">
                <a:solidFill>
                  <a:srgbClr val="33CC33"/>
                </a:solidFill>
                <a:latin typeface="+mn-lt"/>
                <a:ea typeface="ＭＳ Ｐゴシック" pitchFamily="34" charset="-128"/>
                <a:cs typeface="Courier"/>
              </a:rPr>
              <a:t>  </a:t>
            </a:r>
            <a:r>
              <a:rPr lang="en-US" altLang="it-IT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#define </a:t>
            </a:r>
            <a:r>
              <a:rPr lang="en-US" altLang="it-IT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CS(j)                     </a:t>
            </a:r>
            <a:r>
              <a:rPr lang="en-US" altLang="it-IT" b="1" dirty="0">
                <a:solidFill>
                  <a:srgbClr val="33CC33"/>
                </a:solidFill>
                <a:latin typeface="+mn-lt"/>
                <a:ea typeface="ＭＳ Ｐゴシック" pitchFamily="34" charset="-128"/>
                <a:cs typeface="Courier"/>
              </a:rPr>
              <a:t>NEW</a:t>
            </a:r>
            <a:endParaRPr lang="en-US" altLang="it-IT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pPr>
              <a:defRPr/>
            </a:pP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 if (j&lt;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altLang="it-IT" sz="2000" baseline="-25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|| j&gt;=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goto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j+1; </a:t>
            </a:r>
            <a:endParaRPr lang="en-US" sz="2000" baseline="-25000" dirty="0">
              <a:solidFill>
                <a:schemeClr val="lt1"/>
              </a:solidFill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43000" y="1828801"/>
            <a:ext cx="4267200" cy="3292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1600" dirty="0">
              <a:latin typeface="Arial" pitchFamily="34" charset="0"/>
              <a:ea typeface="ＭＳ Ｐゴシック" pitchFamily="34" charset="-128"/>
              <a:cs typeface="ＭＳ Ｐゴシック" charset="0"/>
            </a:endParaRP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=0; 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 ...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pPr>
              <a:defRPr/>
            </a:pP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main() </a:t>
            </a:r>
          </a:p>
          <a:p>
            <a:pPr>
              <a:defRPr/>
            </a:pP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pPr>
              <a:defRPr/>
            </a:pP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     if (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)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nondet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assume(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&gt;=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endParaRPr lang="en-US" sz="1600" i="1" dirty="0">
              <a:latin typeface="Courier"/>
              <a:ea typeface="ＭＳ Ｐゴシック" pitchFamily="34" charset="-128"/>
              <a:cs typeface="Courier"/>
            </a:endParaRPr>
          </a:p>
          <a:p>
            <a:pPr>
              <a:defRPr/>
            </a:pP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       F</a:t>
            </a:r>
            <a:r>
              <a:rPr lang="en-US" sz="1600" b="1" baseline="-25000" dirty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381000" y="0"/>
            <a:ext cx="9220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CSeq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-Lazy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Sequentialization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2500" b="1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it-IT" sz="2000" b="1" dirty="0">
                <a:solidFill>
                  <a:srgbClr val="0070C0"/>
                </a:solidFill>
                <a:latin typeface="Arial" panose="020B0604020202020204" pitchFamily="34" charset="0"/>
              </a:rPr>
              <a:t>CROSS PRODUCT SIMULATION</a:t>
            </a:r>
            <a:endParaRPr lang="en-US" altLang="it-IT" sz="25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685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900113" y="2057400"/>
            <a:ext cx="3657600" cy="31369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962650" y="990600"/>
            <a:ext cx="249555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2644" name="TextBox 10"/>
          <p:cNvSpPr txBox="1">
            <a:spLocks noChangeArrowheads="1"/>
          </p:cNvSpPr>
          <p:nvPr/>
        </p:nvSpPr>
        <p:spPr bwMode="auto">
          <a:xfrm>
            <a:off x="6034088" y="1260475"/>
            <a:ext cx="2271712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switch(pc</a:t>
            </a:r>
            <a:r>
              <a:rPr lang="en-US" altLang="it-IT" sz="1600" b="1" baseline="-25000">
                <a:solidFill>
                  <a:schemeClr val="bg1"/>
                </a:solidFill>
                <a:latin typeface="Courier" panose="02060409020205020404" pitchFamily="49" charset="0"/>
              </a:rPr>
              <a:t>k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) {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0: goto 0;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1: goto 1;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2: goto 2;	...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case M: goto M;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}</a:t>
            </a:r>
          </a:p>
          <a:p>
            <a:pPr eaLnBrk="1" hangingPunct="1"/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1: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CS(0);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stmt0;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2: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CS(1);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stmt1;</a:t>
            </a: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3: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CS(2); </a:t>
            </a:r>
            <a:r>
              <a:rPr lang="en-US" altLang="it-IT" sz="1600">
                <a:latin typeface="Courier" panose="02060409020205020404" pitchFamily="49" charset="0"/>
              </a:rPr>
              <a:t>stmt2;</a:t>
            </a:r>
          </a:p>
          <a:p>
            <a:pPr eaLnBrk="1" hangingPunct="1"/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    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chemeClr val="bg1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</a:t>
            </a:r>
            <a:r>
              <a:rPr lang="en-US" altLang="it-IT" sz="1600" b="1">
                <a:solidFill>
                  <a:schemeClr val="bg1"/>
                </a:solidFill>
                <a:latin typeface="Courier" panose="02060409020205020404" pitchFamily="49" charset="0"/>
              </a:rPr>
              <a:t> E XE  </a:t>
            </a:r>
            <a:r>
              <a:rPr lang="en-US" altLang="it-IT" sz="1600" b="1">
                <a:latin typeface="Courier" panose="02060409020205020404" pitchFamily="49" charset="0"/>
              </a:rPr>
              <a:t>.</a:t>
            </a:r>
            <a:endParaRPr lang="en-US" altLang="it-IT" sz="1600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>
                <a:latin typeface="Courier" panose="02060409020205020404" pitchFamily="49" charset="0"/>
              </a:rPr>
              <a:t>   </a:t>
            </a:r>
            <a:r>
              <a:rPr lang="en-US" altLang="it-IT" sz="1600">
                <a:solidFill>
                  <a:srgbClr val="0000FF"/>
                </a:solidFill>
                <a:latin typeface="Courier" panose="02060409020205020404" pitchFamily="49" charset="0"/>
              </a:rPr>
              <a:t>.       </a:t>
            </a:r>
            <a:r>
              <a:rPr lang="en-US" altLang="it-IT" sz="1600">
                <a:solidFill>
                  <a:srgbClr val="000000"/>
                </a:solidFill>
                <a:latin typeface="Courier" panose="02060409020205020404" pitchFamily="49" charset="0"/>
              </a:rPr>
              <a:t>.</a:t>
            </a:r>
            <a:endParaRPr lang="en-US" altLang="it-IT" sz="1600" b="1">
              <a:solidFill>
                <a:srgbClr val="0000FF"/>
              </a:solidFill>
              <a:latin typeface="Courier" panose="02060409020205020404" pitchFamily="49" charset="0"/>
            </a:endParaRPr>
          </a:p>
          <a:p>
            <a:pPr eaLnBrk="1" hangingPunct="1"/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M: </a:t>
            </a:r>
            <a:r>
              <a:rPr lang="en-US" altLang="it-IT" sz="1600" b="1">
                <a:solidFill>
                  <a:srgbClr val="FF0000"/>
                </a:solidFill>
                <a:latin typeface="Courier" panose="02060409020205020404" pitchFamily="49" charset="0"/>
              </a:rPr>
              <a:t>CS(M);</a:t>
            </a:r>
            <a:r>
              <a:rPr lang="en-US" altLang="it-IT" sz="1600" b="1">
                <a:solidFill>
                  <a:srgbClr val="0000FF"/>
                </a:solidFill>
                <a:latin typeface="Courier" panose="02060409020205020404" pitchFamily="49" charset="0"/>
              </a:rPr>
              <a:t> </a:t>
            </a:r>
            <a:r>
              <a:rPr lang="en-US" altLang="it-IT" sz="1600">
                <a:latin typeface="Courier" panose="02060409020205020404" pitchFamily="49" charset="0"/>
              </a:rPr>
              <a:t>stmt</a:t>
            </a:r>
            <a:r>
              <a:rPr lang="en-US" altLang="it-IT" sz="1600" baseline="-25000">
                <a:latin typeface="Courier" panose="02060409020205020404" pitchFamily="49" charset="0"/>
              </a:rPr>
              <a:t>M;</a:t>
            </a:r>
          </a:p>
        </p:txBody>
      </p:sp>
      <p:sp>
        <p:nvSpPr>
          <p:cNvPr id="112645" name="TextBox 12"/>
          <p:cNvSpPr txBox="1">
            <a:spLocks noChangeArrowheads="1"/>
          </p:cNvSpPr>
          <p:nvPr/>
        </p:nvSpPr>
        <p:spPr bwMode="auto">
          <a:xfrm>
            <a:off x="1066800" y="1611314"/>
            <a:ext cx="3200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800" b="1">
                <a:latin typeface="Arial" panose="020B0604020202020204" pitchFamily="34" charset="0"/>
              </a:rPr>
              <a:t>main driver</a:t>
            </a:r>
          </a:p>
        </p:txBody>
      </p:sp>
      <p:sp>
        <p:nvSpPr>
          <p:cNvPr id="112646" name="TextBox 13"/>
          <p:cNvSpPr txBox="1">
            <a:spLocks noChangeArrowheads="1"/>
          </p:cNvSpPr>
          <p:nvPr/>
        </p:nvSpPr>
        <p:spPr bwMode="auto">
          <a:xfrm>
            <a:off x="5029200" y="914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it-IT" sz="1800" b="1">
                <a:latin typeface="Courier" panose="02060409020205020404" pitchFamily="49" charset="0"/>
              </a:rPr>
              <a:t>F</a:t>
            </a:r>
            <a:r>
              <a:rPr lang="en-US" altLang="it-IT" sz="1800" b="1" baseline="-25000">
                <a:latin typeface="Courier" panose="02060409020205020404" pitchFamily="49" charset="0"/>
              </a:rPr>
              <a:t>i</a:t>
            </a:r>
            <a:r>
              <a:rPr lang="en-US" altLang="it-IT" sz="1800" b="1">
                <a:latin typeface="Courier" panose="02060409020205020404" pitchFamily="49" charset="0"/>
              </a:rPr>
              <a:t>()</a:t>
            </a:r>
          </a:p>
        </p:txBody>
      </p:sp>
      <p:sp>
        <p:nvSpPr>
          <p:cNvPr id="11264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27" name="Up Arrow Callout 26"/>
          <p:cNvSpPr>
            <a:spLocks noChangeArrowheads="1"/>
          </p:cNvSpPr>
          <p:nvPr/>
        </p:nvSpPr>
        <p:spPr bwMode="auto">
          <a:xfrm>
            <a:off x="3733800" y="5029200"/>
            <a:ext cx="5867400" cy="1600200"/>
          </a:xfrm>
          <a:prstGeom prst="upArrowCallout">
            <a:avLst>
              <a:gd name="adj1" fmla="val 28145"/>
              <a:gd name="adj2" fmla="val 28366"/>
              <a:gd name="adj3" fmla="val 12269"/>
              <a:gd name="adj4" fmla="val 69782"/>
            </a:avLst>
          </a:prstGeom>
          <a:solidFill>
            <a:srgbClr val="FFCC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it-IT" b="1" dirty="0">
                <a:solidFill>
                  <a:srgbClr val="33CC33"/>
                </a:solidFill>
                <a:latin typeface="+mn-lt"/>
                <a:ea typeface="ＭＳ Ｐゴシック" pitchFamily="34" charset="-128"/>
                <a:cs typeface="Courier"/>
              </a:rPr>
              <a:t>  </a:t>
            </a:r>
            <a:r>
              <a:rPr lang="en-US" altLang="it-IT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#define </a:t>
            </a:r>
            <a:r>
              <a:rPr lang="en-US" altLang="it-IT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CS(j)                     </a:t>
            </a:r>
            <a:r>
              <a:rPr lang="en-US" altLang="it-IT" b="1" dirty="0">
                <a:solidFill>
                  <a:srgbClr val="33CC33"/>
                </a:solidFill>
                <a:latin typeface="+mn-lt"/>
                <a:ea typeface="ＭＳ Ｐゴシック" pitchFamily="34" charset="-128"/>
                <a:cs typeface="Courier"/>
              </a:rPr>
              <a:t>NEW</a:t>
            </a:r>
            <a:endParaRPr lang="en-US" altLang="it-IT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pPr>
              <a:defRPr/>
            </a:pP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 if (j&lt;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altLang="it-IT" sz="2000" baseline="-25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|| j&gt;=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goto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j+1; </a:t>
            </a:r>
            <a:endParaRPr lang="en-US" sz="2000" baseline="-25000" dirty="0">
              <a:solidFill>
                <a:schemeClr val="lt1"/>
              </a:solidFill>
              <a:latin typeface="Courier"/>
              <a:cs typeface="Courier"/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5429250" y="3327400"/>
            <a:ext cx="438150" cy="304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Curved Right Arrow 14"/>
          <p:cNvSpPr/>
          <p:nvPr/>
        </p:nvSpPr>
        <p:spPr>
          <a:xfrm>
            <a:off x="5410200" y="3625850"/>
            <a:ext cx="438150" cy="304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>
            <a:off x="5416550" y="3949700"/>
            <a:ext cx="438150" cy="304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Curved Right Arrow 16"/>
          <p:cNvSpPr/>
          <p:nvPr/>
        </p:nvSpPr>
        <p:spPr>
          <a:xfrm>
            <a:off x="5429250" y="4648200"/>
            <a:ext cx="438150" cy="304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54" name="TextBox 17"/>
          <p:cNvSpPr txBox="1">
            <a:spLocks noChangeArrowheads="1"/>
          </p:cNvSpPr>
          <p:nvPr/>
        </p:nvSpPr>
        <p:spPr bwMode="auto">
          <a:xfrm rot="16200000">
            <a:off x="5334000" y="414178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00" y="1828801"/>
            <a:ext cx="4267200" cy="32924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endParaRPr lang="en-US" sz="1600" dirty="0">
              <a:latin typeface="Arial" pitchFamily="34" charset="0"/>
              <a:ea typeface="ＭＳ Ｐゴシック" pitchFamily="34" charset="-128"/>
              <a:cs typeface="ＭＳ Ｐゴシック" charset="0"/>
            </a:endParaRP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=0; 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 ...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pPr>
              <a:defRPr/>
            </a:pP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main() </a:t>
            </a:r>
          </a:p>
          <a:p>
            <a:pPr>
              <a:defRPr/>
            </a:pP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pPr>
              <a:defRPr/>
            </a:pP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     if (</a:t>
            </a:r>
            <a:r>
              <a:rPr lang="en-US" sz="1600" dirty="0" err="1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)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nondet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assume(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&gt;=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endParaRPr lang="en-US" sz="1600" i="1" dirty="0">
              <a:latin typeface="Courier"/>
              <a:ea typeface="ＭＳ Ｐゴシック" pitchFamily="34" charset="-128"/>
              <a:cs typeface="Courier"/>
            </a:endParaRPr>
          </a:p>
          <a:p>
            <a:pPr>
              <a:defRPr/>
            </a:pP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       F</a:t>
            </a:r>
            <a:r>
              <a:rPr lang="en-US" sz="1600" b="1" baseline="-25000" dirty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();</a:t>
            </a:r>
          </a:p>
          <a:p>
            <a:pPr>
              <a:defRPr/>
            </a:pP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=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 bwMode="auto">
          <a:xfrm>
            <a:off x="381000" y="0"/>
            <a:ext cx="9220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CSeq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-Lazy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Sequentialization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2500" b="1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it-IT" sz="2000" b="1" dirty="0">
                <a:solidFill>
                  <a:srgbClr val="0070C0"/>
                </a:solidFill>
                <a:latin typeface="Arial" panose="020B0604020202020204" pitchFamily="34" charset="0"/>
              </a:rPr>
              <a:t>CROSS PRODUCT SIMULATION</a:t>
            </a:r>
            <a:endParaRPr lang="en-US" altLang="it-IT" sz="25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9713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5810250" y="1371600"/>
            <a:ext cx="2286000" cy="32766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4691" name="TextBox 19"/>
          <p:cNvSpPr txBox="1">
            <a:spLocks noChangeArrowheads="1"/>
          </p:cNvSpPr>
          <p:nvPr/>
        </p:nvSpPr>
        <p:spPr bwMode="auto">
          <a:xfrm>
            <a:off x="457200" y="914400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2000" b="1">
                <a:latin typeface="Arial" panose="020B0604020202020204" pitchFamily="34" charset="0"/>
              </a:rPr>
              <a:t>resuming + context-switch</a:t>
            </a:r>
            <a:endParaRPr lang="en-US" altLang="it-IT" sz="2000" b="1" baseline="-25000"/>
          </a:p>
        </p:txBody>
      </p:sp>
      <p:sp>
        <p:nvSpPr>
          <p:cNvPr id="21" name="TextBox 20"/>
          <p:cNvSpPr txBox="1"/>
          <p:nvPr/>
        </p:nvSpPr>
        <p:spPr>
          <a:xfrm>
            <a:off x="5962650" y="1501775"/>
            <a:ext cx="2133600" cy="378565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1: CS(1); </a:t>
            </a:r>
            <a:r>
              <a:rPr lang="en-US" sz="1600" dirty="0">
                <a:latin typeface="Courier"/>
                <a:ea typeface="ＭＳ Ｐゴシック" charset="0"/>
                <a:cs typeface="Courier"/>
              </a:rPr>
              <a:t>stmt1;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2: CS(2); </a:t>
            </a:r>
            <a:r>
              <a:rPr lang="en-US" sz="1600" dirty="0">
                <a:latin typeface="Courier"/>
                <a:ea typeface="ＭＳ Ｐゴシック" charset="0"/>
                <a:cs typeface="Courier"/>
              </a:rPr>
              <a:t>stmt2;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3: CS(3); </a:t>
            </a:r>
            <a:r>
              <a:rPr lang="en-US" sz="1600" dirty="0">
                <a:latin typeface="Courier"/>
                <a:ea typeface="ＭＳ Ｐゴシック" charset="0"/>
                <a:cs typeface="Courier"/>
              </a:rPr>
              <a:t>stmt3;</a:t>
            </a:r>
          </a:p>
          <a:p>
            <a:pPr>
              <a:defRPr/>
            </a:pPr>
            <a:endParaRPr lang="en-US" sz="1600" dirty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sz="1600" dirty="0">
                <a:latin typeface="Courier"/>
                <a:ea typeface="ＭＳ Ｐゴシック" charset="0"/>
                <a:cs typeface="Courier"/>
              </a:rPr>
              <a:t>   </a:t>
            </a:r>
          </a:p>
          <a:p>
            <a:pPr>
              <a:defRPr/>
            </a:pPr>
            <a:r>
              <a:rPr lang="en-US" sz="1600" b="1" dirty="0">
                <a:solidFill>
                  <a:srgbClr val="CC0099"/>
                </a:solidFill>
                <a:latin typeface="Courier"/>
                <a:ea typeface="ＭＳ Ｐゴシック" charset="0"/>
                <a:cs typeface="Courier"/>
              </a:rPr>
              <a:t>  </a:t>
            </a:r>
            <a:r>
              <a:rPr lang="en-US" sz="2000" b="1" dirty="0">
                <a:solidFill>
                  <a:srgbClr val="CC0099"/>
                </a:solidFill>
                <a:latin typeface="+mj-lt"/>
                <a:ea typeface="ＭＳ Ｐゴシック" charset="0"/>
                <a:cs typeface="Courier"/>
              </a:rPr>
              <a:t>EXECUTE </a:t>
            </a:r>
            <a:endParaRPr lang="en-US" sz="1600" b="1" dirty="0">
              <a:solidFill>
                <a:srgbClr val="CC0099"/>
              </a:solidFill>
              <a:latin typeface="+mj-lt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sz="1600" dirty="0">
                <a:latin typeface="Courier"/>
                <a:ea typeface="ＭＳ Ｐゴシック" charset="0"/>
                <a:cs typeface="Courier"/>
              </a:rPr>
              <a:t>  </a:t>
            </a:r>
          </a:p>
          <a:p>
            <a:pPr>
              <a:defRPr/>
            </a:pPr>
            <a:endParaRPr lang="en-US" sz="1600" dirty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endParaRPr lang="en-US" sz="1200" b="1" dirty="0">
              <a:solidFill>
                <a:srgbClr val="0000FF"/>
              </a:solidFill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M: CS(M); </a:t>
            </a:r>
            <a:r>
              <a:rPr lang="en-US" sz="1600" dirty="0" err="1">
                <a:latin typeface="Courier"/>
                <a:ea typeface="ＭＳ Ｐゴシック" charset="0"/>
                <a:cs typeface="Courier"/>
              </a:rPr>
              <a:t>stmt</a:t>
            </a:r>
            <a:r>
              <a:rPr lang="en-US" sz="1600" baseline="-25000" dirty="0" err="1">
                <a:latin typeface="Courier"/>
                <a:ea typeface="ＭＳ Ｐゴシック" charset="0"/>
                <a:cs typeface="Courier"/>
              </a:rPr>
              <a:t>M</a:t>
            </a:r>
            <a:r>
              <a:rPr lang="en-US" sz="1600" baseline="-25000" dirty="0">
                <a:latin typeface="Courier"/>
                <a:ea typeface="ＭＳ Ｐゴシック" charset="0"/>
                <a:cs typeface="Courier"/>
              </a:rPr>
              <a:t>;</a:t>
            </a:r>
          </a:p>
        </p:txBody>
      </p:sp>
      <p:sp>
        <p:nvSpPr>
          <p:cNvPr id="114693" name="TextBox 33"/>
          <p:cNvSpPr txBox="1">
            <a:spLocks noChangeArrowheads="1"/>
          </p:cNvSpPr>
          <p:nvPr/>
        </p:nvSpPr>
        <p:spPr bwMode="auto">
          <a:xfrm>
            <a:off x="8096250" y="3200400"/>
            <a:ext cx="127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000">
                <a:solidFill>
                  <a:srgbClr val="000000"/>
                </a:solidFill>
                <a:latin typeface="Courier" panose="02060409020205020404" pitchFamily="49" charset="0"/>
              </a:rPr>
              <a:t>nextCS</a:t>
            </a:r>
            <a:endParaRPr lang="en-GB" altLang="it-IT" sz="2000" baseline="-25000">
              <a:solidFill>
                <a:srgbClr val="000000"/>
              </a:solidFill>
              <a:latin typeface="Courier" panose="02060409020205020404" pitchFamily="49" charset="0"/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5429251" y="3505200"/>
            <a:ext cx="347663" cy="36195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Curved Right Arrow 41"/>
          <p:cNvSpPr/>
          <p:nvPr/>
        </p:nvSpPr>
        <p:spPr>
          <a:xfrm>
            <a:off x="5429251" y="4114800"/>
            <a:ext cx="352425" cy="381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696" name="TextBox 42"/>
          <p:cNvSpPr txBox="1">
            <a:spLocks noChangeArrowheads="1"/>
          </p:cNvSpPr>
          <p:nvPr/>
        </p:nvSpPr>
        <p:spPr bwMode="auto">
          <a:xfrm rot="16200000">
            <a:off x="5353050" y="369093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114697" name="TextBox 44"/>
          <p:cNvSpPr txBox="1">
            <a:spLocks noChangeArrowheads="1"/>
          </p:cNvSpPr>
          <p:nvPr/>
        </p:nvSpPr>
        <p:spPr bwMode="auto">
          <a:xfrm rot="16200000">
            <a:off x="4810125" y="3629025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000">
                <a:solidFill>
                  <a:srgbClr val="000000"/>
                </a:solidFill>
              </a:rPr>
              <a:t>skip</a:t>
            </a:r>
            <a:endParaRPr lang="en-GB" altLang="it-IT" sz="2000" baseline="-2500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>
            <a:cxnSpLocks noChangeAspect="1"/>
          </p:cNvCxnSpPr>
          <p:nvPr/>
        </p:nvCxnSpPr>
        <p:spPr>
          <a:xfrm>
            <a:off x="5810250" y="2590800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699" name="TextBox 49"/>
          <p:cNvSpPr txBox="1">
            <a:spLocks noChangeArrowheads="1"/>
          </p:cNvSpPr>
          <p:nvPr/>
        </p:nvSpPr>
        <p:spPr bwMode="auto">
          <a:xfrm>
            <a:off x="8096250" y="2362200"/>
            <a:ext cx="127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000">
                <a:latin typeface="Courier" panose="02060409020205020404" pitchFamily="49" charset="0"/>
              </a:rPr>
              <a:t>pc</a:t>
            </a:r>
            <a:r>
              <a:rPr lang="it-IT" altLang="it-IT" sz="2000" baseline="-25000">
                <a:latin typeface="Courier" panose="02060409020205020404" pitchFamily="49" charset="0"/>
              </a:rPr>
              <a:t>i</a:t>
            </a:r>
            <a:endParaRPr lang="en-GB" altLang="it-IT" sz="2000" baseline="-25000">
              <a:latin typeface="Courier" panose="02060409020205020404" pitchFamily="49" charset="0"/>
            </a:endParaRPr>
          </a:p>
        </p:txBody>
      </p: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>
            <a:off x="5815013" y="3429000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rved Right Arrow 51"/>
          <p:cNvSpPr/>
          <p:nvPr/>
        </p:nvSpPr>
        <p:spPr>
          <a:xfrm>
            <a:off x="5429251" y="1600200"/>
            <a:ext cx="339725" cy="36195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" name="Curved Right Arrow 52"/>
          <p:cNvSpPr/>
          <p:nvPr/>
        </p:nvSpPr>
        <p:spPr>
          <a:xfrm>
            <a:off x="5429250" y="2209800"/>
            <a:ext cx="361950" cy="381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4703" name="TextBox 53"/>
          <p:cNvSpPr txBox="1">
            <a:spLocks noChangeArrowheads="1"/>
          </p:cNvSpPr>
          <p:nvPr/>
        </p:nvSpPr>
        <p:spPr bwMode="auto">
          <a:xfrm rot="16200000">
            <a:off x="5353050" y="180975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114704" name="TextBox 54"/>
          <p:cNvSpPr txBox="1">
            <a:spLocks noChangeArrowheads="1"/>
          </p:cNvSpPr>
          <p:nvPr/>
        </p:nvSpPr>
        <p:spPr bwMode="auto">
          <a:xfrm rot="16200000">
            <a:off x="4810125" y="1743075"/>
            <a:ext cx="838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000">
                <a:solidFill>
                  <a:srgbClr val="000000"/>
                </a:solidFill>
              </a:rPr>
              <a:t>skip</a:t>
            </a:r>
            <a:endParaRPr lang="en-GB" altLang="it-IT" sz="2000" baseline="-25000">
              <a:solidFill>
                <a:srgbClr val="000000"/>
              </a:solidFill>
            </a:endParaRPr>
          </a:p>
        </p:txBody>
      </p:sp>
      <p:sp>
        <p:nvSpPr>
          <p:cNvPr id="24" name="Up Arrow Callout 23"/>
          <p:cNvSpPr>
            <a:spLocks noChangeArrowheads="1"/>
          </p:cNvSpPr>
          <p:nvPr/>
        </p:nvSpPr>
        <p:spPr bwMode="auto">
          <a:xfrm>
            <a:off x="3733800" y="4876800"/>
            <a:ext cx="5867400" cy="1600200"/>
          </a:xfrm>
          <a:prstGeom prst="upArrowCallout">
            <a:avLst>
              <a:gd name="adj1" fmla="val 28145"/>
              <a:gd name="adj2" fmla="val 28366"/>
              <a:gd name="adj3" fmla="val 12269"/>
              <a:gd name="adj4" fmla="val 69782"/>
            </a:avLst>
          </a:prstGeom>
          <a:solidFill>
            <a:srgbClr val="FFCC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it-IT" b="1" dirty="0">
                <a:solidFill>
                  <a:srgbClr val="33CC33"/>
                </a:solidFill>
                <a:latin typeface="+mn-lt"/>
                <a:ea typeface="ＭＳ Ｐゴシック" pitchFamily="34" charset="-128"/>
                <a:cs typeface="Courier"/>
              </a:rPr>
              <a:t>  </a:t>
            </a:r>
            <a:r>
              <a:rPr lang="en-US" altLang="it-IT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#define </a:t>
            </a:r>
            <a:r>
              <a:rPr lang="en-US" altLang="it-IT" b="1" dirty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CS(j)</a:t>
            </a:r>
            <a:r>
              <a:rPr lang="en-US" altLang="it-IT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                    </a:t>
            </a:r>
            <a:r>
              <a:rPr lang="en-US" altLang="it-IT" b="1" dirty="0">
                <a:solidFill>
                  <a:srgbClr val="33CC33"/>
                </a:solidFill>
                <a:latin typeface="+mn-lt"/>
                <a:ea typeface="ＭＳ Ｐゴシック" pitchFamily="34" charset="-128"/>
                <a:cs typeface="Courier"/>
              </a:rPr>
              <a:t>NEW</a:t>
            </a:r>
            <a:endParaRPr lang="en-US" altLang="it-IT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pPr>
              <a:defRPr/>
            </a:pP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 if (j&lt;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altLang="it-IT" sz="2000" baseline="-25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|| j&gt;=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goto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j+1; </a:t>
            </a:r>
            <a:endParaRPr lang="en-US" sz="2000" baseline="-25000" dirty="0">
              <a:solidFill>
                <a:schemeClr val="lt1"/>
              </a:solidFill>
              <a:latin typeface="Courier"/>
              <a:cs typeface="Courier"/>
            </a:endParaRPr>
          </a:p>
        </p:txBody>
      </p:sp>
      <p:sp>
        <p:nvSpPr>
          <p:cNvPr id="11470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22" name="Title 1"/>
          <p:cNvSpPr txBox="1">
            <a:spLocks/>
          </p:cNvSpPr>
          <p:nvPr/>
        </p:nvSpPr>
        <p:spPr bwMode="auto">
          <a:xfrm>
            <a:off x="381000" y="0"/>
            <a:ext cx="9220200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 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CSeq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-Lazy </a:t>
            </a:r>
            <a:r>
              <a:rPr lang="en-US" altLang="it-IT" sz="2500" b="1" dirty="0" err="1">
                <a:solidFill>
                  <a:srgbClr val="FF0000"/>
                </a:solidFill>
                <a:latin typeface="Arial" panose="020B0604020202020204" pitchFamily="34" charset="0"/>
              </a:rPr>
              <a:t>Sequentialization</a:t>
            </a:r>
            <a:r>
              <a:rPr lang="en-US" altLang="it-IT" sz="2500" b="1" dirty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it-IT" sz="2500" b="1" dirty="0">
                <a:solidFill>
                  <a:srgbClr val="FFFFFF"/>
                </a:solidFill>
                <a:latin typeface="Arial" panose="020B0604020202020204" pitchFamily="34" charset="0"/>
              </a:rPr>
              <a:t>    </a:t>
            </a:r>
            <a:r>
              <a:rPr lang="en-US" altLang="it-IT" sz="2000" b="1" dirty="0">
                <a:solidFill>
                  <a:srgbClr val="0070C0"/>
                </a:solidFill>
                <a:latin typeface="Arial" panose="020B0604020202020204" pitchFamily="34" charset="0"/>
              </a:rPr>
              <a:t>CROSS PRODUCT SIMULATION</a:t>
            </a:r>
            <a:endParaRPr lang="en-US" altLang="it-IT" sz="2500" b="1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461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>
            <a:spLocks noChangeAspect="1"/>
          </p:cNvSpPr>
          <p:nvPr/>
        </p:nvSpPr>
        <p:spPr>
          <a:xfrm>
            <a:off x="5763954" y="1117074"/>
            <a:ext cx="2818687" cy="404011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6738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144000" cy="762000"/>
          </a:xfrm>
        </p:spPr>
        <p:txBody>
          <a:bodyPr/>
          <a:lstStyle/>
          <a:p>
            <a:r>
              <a:rPr lang="en-US" altLang="it-IT"/>
              <a:t>  Individual Threads Sequentialization</a:t>
            </a:r>
          </a:p>
        </p:txBody>
      </p:sp>
      <p:sp>
        <p:nvSpPr>
          <p:cNvPr id="116739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18471" y="1117074"/>
            <a:ext cx="2133600" cy="353943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1: CS(1); </a:t>
            </a:r>
            <a:r>
              <a:rPr lang="en-US" sz="1600" dirty="0">
                <a:latin typeface="Courier"/>
                <a:ea typeface="ＭＳ Ｐゴシック" charset="0"/>
                <a:cs typeface="Courier"/>
              </a:rPr>
              <a:t>stmt1;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2: CS(2); </a:t>
            </a:r>
            <a:r>
              <a:rPr lang="en-US" sz="1600" dirty="0">
                <a:latin typeface="Courier"/>
                <a:ea typeface="ＭＳ Ｐゴシック" charset="0"/>
                <a:cs typeface="Courier"/>
              </a:rPr>
              <a:t>stmt2;</a:t>
            </a: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3: CS(3); </a:t>
            </a:r>
            <a:r>
              <a:rPr lang="en-US" sz="1600" dirty="0">
                <a:latin typeface="Courier"/>
                <a:ea typeface="ＭＳ Ｐゴシック" charset="0"/>
                <a:cs typeface="Courier"/>
              </a:rPr>
              <a:t>stmt3;</a:t>
            </a:r>
          </a:p>
          <a:p>
            <a:pPr>
              <a:defRPr/>
            </a:pPr>
            <a:endParaRPr lang="en-US" sz="1600" dirty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sz="1600" b="1" dirty="0">
                <a:solidFill>
                  <a:srgbClr val="CC0099"/>
                </a:solidFill>
                <a:latin typeface="Courier"/>
                <a:ea typeface="ＭＳ Ｐゴシック" charset="0"/>
                <a:cs typeface="Courier"/>
              </a:rPr>
              <a:t>  </a:t>
            </a:r>
            <a:r>
              <a:rPr lang="en-US" sz="2000" b="1" dirty="0">
                <a:solidFill>
                  <a:srgbClr val="CC0099"/>
                </a:solidFill>
                <a:latin typeface="+mj-lt"/>
                <a:ea typeface="ＭＳ Ｐゴシック" charset="0"/>
                <a:cs typeface="Courier"/>
              </a:rPr>
              <a:t>EXECUTE </a:t>
            </a:r>
            <a:endParaRPr lang="en-US" sz="1600" b="1" dirty="0">
              <a:solidFill>
                <a:srgbClr val="CC0099"/>
              </a:solidFill>
              <a:latin typeface="+mj-lt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sz="1600" dirty="0">
                <a:latin typeface="Courier"/>
                <a:ea typeface="ＭＳ Ｐゴシック" charset="0"/>
                <a:cs typeface="Courier"/>
              </a:rPr>
              <a:t>  </a:t>
            </a:r>
          </a:p>
          <a:p>
            <a:pPr>
              <a:defRPr/>
            </a:pPr>
            <a:endParaRPr lang="en-US" sz="1600" dirty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endParaRPr lang="en-US" sz="1200" b="1" dirty="0">
              <a:solidFill>
                <a:srgbClr val="0000FF"/>
              </a:solidFill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endParaRPr lang="en-US" sz="1600" b="1" dirty="0">
              <a:solidFill>
                <a:srgbClr val="0000FF"/>
              </a:solidFill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M: CS(M); </a:t>
            </a:r>
            <a:r>
              <a:rPr lang="en-US" sz="1600" dirty="0" err="1">
                <a:latin typeface="Courier"/>
                <a:ea typeface="ＭＳ Ｐゴシック" charset="0"/>
                <a:cs typeface="Courier"/>
              </a:rPr>
              <a:t>stmt</a:t>
            </a:r>
            <a:r>
              <a:rPr lang="en-US" sz="1600" baseline="-25000" dirty="0" err="1">
                <a:latin typeface="Courier"/>
                <a:ea typeface="ＭＳ Ｐゴシック" charset="0"/>
                <a:cs typeface="Courier"/>
              </a:rPr>
              <a:t>M</a:t>
            </a:r>
            <a:r>
              <a:rPr lang="en-US" sz="1600" baseline="-25000" dirty="0">
                <a:latin typeface="Courier"/>
                <a:ea typeface="ＭＳ Ｐゴシック" charset="0"/>
                <a:cs typeface="Courier"/>
              </a:rPr>
              <a:t>;</a:t>
            </a:r>
          </a:p>
        </p:txBody>
      </p:sp>
      <p:sp>
        <p:nvSpPr>
          <p:cNvPr id="39" name="Curved Right Arrow 38"/>
          <p:cNvSpPr/>
          <p:nvPr/>
        </p:nvSpPr>
        <p:spPr>
          <a:xfrm>
            <a:off x="5385911" y="3429000"/>
            <a:ext cx="347663" cy="36195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Curved Right Arrow 41"/>
          <p:cNvSpPr/>
          <p:nvPr/>
        </p:nvSpPr>
        <p:spPr>
          <a:xfrm>
            <a:off x="5429251" y="4114800"/>
            <a:ext cx="352425" cy="381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43" name="TextBox 42"/>
          <p:cNvSpPr txBox="1">
            <a:spLocks noChangeArrowheads="1"/>
          </p:cNvSpPr>
          <p:nvPr/>
        </p:nvSpPr>
        <p:spPr bwMode="auto">
          <a:xfrm rot="16200000">
            <a:off x="5353050" y="369093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cxnSp>
        <p:nvCxnSpPr>
          <p:cNvPr id="47" name="Straight Arrow Connector 46"/>
          <p:cNvCxnSpPr>
            <a:cxnSpLocks noChangeAspect="1"/>
          </p:cNvCxnSpPr>
          <p:nvPr/>
        </p:nvCxnSpPr>
        <p:spPr>
          <a:xfrm>
            <a:off x="5810250" y="2708920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>
            <a:off x="5810250" y="3405791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rved Right Arrow 51"/>
          <p:cNvSpPr/>
          <p:nvPr/>
        </p:nvSpPr>
        <p:spPr>
          <a:xfrm>
            <a:off x="5429251" y="1600200"/>
            <a:ext cx="339725" cy="36195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" name="Curved Right Arrow 52"/>
          <p:cNvSpPr/>
          <p:nvPr/>
        </p:nvSpPr>
        <p:spPr>
          <a:xfrm>
            <a:off x="5429250" y="2209800"/>
            <a:ext cx="361950" cy="381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6748" name="TextBox 53"/>
          <p:cNvSpPr txBox="1">
            <a:spLocks noChangeArrowheads="1"/>
          </p:cNvSpPr>
          <p:nvPr/>
        </p:nvSpPr>
        <p:spPr bwMode="auto">
          <a:xfrm rot="16200000">
            <a:off x="5353050" y="180975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25" name="Right Arrow Callout 24"/>
          <p:cNvSpPr>
            <a:spLocks noChangeArrowheads="1"/>
          </p:cNvSpPr>
          <p:nvPr/>
        </p:nvSpPr>
        <p:spPr bwMode="auto">
          <a:xfrm>
            <a:off x="685800" y="1676400"/>
            <a:ext cx="4648200" cy="3810000"/>
          </a:xfrm>
          <a:prstGeom prst="rightArrowCallout">
            <a:avLst>
              <a:gd name="adj1" fmla="val 19074"/>
              <a:gd name="adj2" fmla="val 25000"/>
              <a:gd name="adj3" fmla="val 12409"/>
              <a:gd name="adj4" fmla="val 85583"/>
            </a:avLst>
          </a:prstGeom>
          <a:solidFill>
            <a:srgbClr val="FFFF99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endParaRPr lang="en-US" sz="2400" b="1" dirty="0">
              <a:latin typeface="+mn-lt"/>
            </a:endParaRPr>
          </a:p>
          <a:p>
            <a:pPr algn="ctr">
              <a:defRPr/>
            </a:pPr>
            <a:endParaRPr lang="en-US" sz="2400" b="1" dirty="0">
              <a:latin typeface="+mn-lt"/>
            </a:endParaRPr>
          </a:p>
          <a:p>
            <a:pPr algn="ctr">
              <a:defRPr/>
            </a:pPr>
            <a:r>
              <a:rPr lang="en-US" sz="2400" b="1" dirty="0">
                <a:latin typeface="+mn-lt"/>
              </a:rPr>
              <a:t>Formula encoding:</a:t>
            </a:r>
          </a:p>
          <a:p>
            <a:pPr algn="ctr">
              <a:defRPr/>
            </a:pPr>
            <a:endParaRPr lang="en-US" dirty="0">
              <a:solidFill>
                <a:schemeClr val="bg1"/>
              </a:solidFill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2400" dirty="0" err="1">
                <a:solidFill>
                  <a:srgbClr val="FF0000"/>
                </a:solidFill>
                <a:latin typeface="+mn-lt"/>
              </a:rPr>
              <a:t>goto</a:t>
            </a:r>
            <a:r>
              <a:rPr lang="en-US" sz="2400" dirty="0">
                <a:solidFill>
                  <a:srgbClr val="FF0000"/>
                </a:solidFill>
                <a:latin typeface="+mn-lt"/>
              </a:rPr>
              <a:t> statement to formula</a:t>
            </a:r>
          </a:p>
          <a:p>
            <a:pPr algn="ctr">
              <a:defRPr/>
            </a:pPr>
            <a:endParaRPr lang="en-US" dirty="0">
              <a:latin typeface="+mn-lt"/>
              <a:ea typeface="+mn-ea"/>
            </a:endParaRPr>
          </a:p>
          <a:p>
            <a:pPr algn="ctr">
              <a:defRPr/>
            </a:pPr>
            <a:r>
              <a:rPr lang="en-US" dirty="0">
                <a:latin typeface="+mn-lt"/>
                <a:ea typeface="+mn-ea"/>
              </a:rPr>
              <a:t>add a guard for each crossing control-flow edge</a:t>
            </a:r>
          </a:p>
          <a:p>
            <a:pPr algn="ctr">
              <a:defRPr/>
            </a:pPr>
            <a:endParaRPr lang="en-US" dirty="0">
              <a:latin typeface="+mn-lt"/>
              <a:ea typeface="+mn-ea"/>
            </a:endParaRPr>
          </a:p>
          <a:p>
            <a:pPr algn="ctr">
              <a:defRPr/>
            </a:pPr>
            <a:r>
              <a:rPr lang="en-US" sz="3600" b="1" dirty="0">
                <a:solidFill>
                  <a:srgbClr val="FF0000"/>
                </a:solidFill>
                <a:latin typeface="+mn-lt"/>
              </a:rPr>
              <a:t>= O(M) guards</a:t>
            </a:r>
          </a:p>
        </p:txBody>
      </p:sp>
    </p:spTree>
    <p:extLst>
      <p:ext uri="{BB962C8B-B14F-4D97-AF65-F5344CB8AC3E}">
        <p14:creationId xmlns:p14="http://schemas.microsoft.com/office/powerpoint/2010/main" val="4900094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>
            <a:spLocks noChangeAspect="1"/>
          </p:cNvSpPr>
          <p:nvPr/>
        </p:nvSpPr>
        <p:spPr>
          <a:xfrm>
            <a:off x="5810250" y="1371600"/>
            <a:ext cx="2286000" cy="32766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18786" name="Title 1"/>
          <p:cNvSpPr>
            <a:spLocks noGrp="1"/>
          </p:cNvSpPr>
          <p:nvPr>
            <p:ph type="title"/>
          </p:nvPr>
        </p:nvSpPr>
        <p:spPr>
          <a:xfrm>
            <a:off x="381000" y="-1"/>
            <a:ext cx="9324528" cy="900113"/>
          </a:xfrm>
        </p:spPr>
        <p:txBody>
          <a:bodyPr/>
          <a:lstStyle/>
          <a:p>
            <a:r>
              <a:rPr lang="en-US" altLang="it-IT" dirty="0"/>
              <a:t>  Individual Threads Sequentialization</a:t>
            </a:r>
          </a:p>
        </p:txBody>
      </p:sp>
      <p:sp>
        <p:nvSpPr>
          <p:cNvPr id="118787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US" altLang="it-IT"/>
              <a:t> 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962650" y="1501775"/>
            <a:ext cx="2133600" cy="269304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1: CS(1); </a:t>
            </a:r>
            <a:r>
              <a:rPr lang="en-US" sz="1400" dirty="0">
                <a:latin typeface="Courier"/>
                <a:ea typeface="ＭＳ Ｐゴシック" charset="0"/>
                <a:cs typeface="Courier"/>
              </a:rPr>
              <a:t>stmt1;</a:t>
            </a: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2: CS(2); </a:t>
            </a:r>
            <a:r>
              <a:rPr lang="en-US" sz="1400" dirty="0">
                <a:latin typeface="Courier"/>
                <a:ea typeface="ＭＳ Ｐゴシック" charset="0"/>
                <a:cs typeface="Courier"/>
              </a:rPr>
              <a:t>stmt2;</a:t>
            </a: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3: CS(3); </a:t>
            </a:r>
            <a:r>
              <a:rPr lang="en-US" sz="1400" dirty="0">
                <a:latin typeface="Courier"/>
                <a:ea typeface="ＭＳ Ｐゴシック" charset="0"/>
                <a:cs typeface="Courier"/>
              </a:rPr>
              <a:t>stmt3;</a:t>
            </a:r>
          </a:p>
          <a:p>
            <a:pPr>
              <a:defRPr/>
            </a:pPr>
            <a:endParaRPr lang="en-US" sz="1400" dirty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sz="1400" dirty="0">
                <a:latin typeface="Courier"/>
                <a:ea typeface="ＭＳ Ｐゴシック" charset="0"/>
                <a:cs typeface="Courier"/>
              </a:rPr>
              <a:t>   </a:t>
            </a:r>
          </a:p>
          <a:p>
            <a:pPr>
              <a:defRPr/>
            </a:pPr>
            <a:r>
              <a:rPr lang="en-US" sz="1400" b="1" dirty="0">
                <a:solidFill>
                  <a:srgbClr val="CC0099"/>
                </a:solidFill>
                <a:latin typeface="Courier"/>
                <a:ea typeface="ＭＳ Ｐゴシック" charset="0"/>
                <a:cs typeface="Courier"/>
              </a:rPr>
              <a:t>  </a:t>
            </a:r>
            <a:r>
              <a:rPr lang="en-US" b="1" dirty="0">
                <a:solidFill>
                  <a:srgbClr val="CC0099"/>
                </a:solidFill>
                <a:latin typeface="+mj-lt"/>
                <a:ea typeface="ＭＳ Ｐゴシック" charset="0"/>
                <a:cs typeface="Courier"/>
              </a:rPr>
              <a:t>EXECUTE </a:t>
            </a:r>
            <a:endParaRPr lang="en-US" sz="1400" b="1" dirty="0">
              <a:solidFill>
                <a:srgbClr val="CC0099"/>
              </a:solidFill>
              <a:latin typeface="+mj-lt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sz="1400" dirty="0">
                <a:latin typeface="Courier"/>
                <a:ea typeface="ＭＳ Ｐゴシック" charset="0"/>
                <a:cs typeface="Courier"/>
              </a:rPr>
              <a:t>  </a:t>
            </a:r>
          </a:p>
          <a:p>
            <a:pPr>
              <a:defRPr/>
            </a:pPr>
            <a:endParaRPr lang="en-US" sz="1400" dirty="0"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endParaRPr lang="en-US" sz="1100" b="1" dirty="0">
              <a:solidFill>
                <a:srgbClr val="0000FF"/>
              </a:solidFill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endParaRPr lang="en-US" sz="1400" b="1" dirty="0">
              <a:solidFill>
                <a:srgbClr val="0000FF"/>
              </a:solidFill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endParaRPr lang="en-US" sz="1400" b="1" dirty="0">
              <a:solidFill>
                <a:srgbClr val="0000FF"/>
              </a:solidFill>
              <a:latin typeface="Courier"/>
              <a:ea typeface="ＭＳ Ｐゴシック" charset="0"/>
              <a:cs typeface="Courier"/>
            </a:endParaRPr>
          </a:p>
          <a:p>
            <a:pPr>
              <a:defRPr/>
            </a:pPr>
            <a:r>
              <a:rPr lang="en-US" sz="1400" b="1" dirty="0">
                <a:solidFill>
                  <a:srgbClr val="0000FF"/>
                </a:solidFill>
                <a:latin typeface="Courier"/>
                <a:ea typeface="ＭＳ Ｐゴシック" charset="0"/>
                <a:cs typeface="Courier"/>
              </a:rPr>
              <a:t>M: CS(M); </a:t>
            </a:r>
            <a:r>
              <a:rPr lang="en-US" sz="1400" dirty="0" err="1">
                <a:latin typeface="Courier"/>
                <a:ea typeface="ＭＳ Ｐゴシック" charset="0"/>
                <a:cs typeface="Courier"/>
              </a:rPr>
              <a:t>stmt</a:t>
            </a:r>
            <a:r>
              <a:rPr lang="en-US" sz="1400" baseline="-25000" dirty="0" err="1">
                <a:latin typeface="Courier"/>
                <a:ea typeface="ＭＳ Ｐゴシック" charset="0"/>
                <a:cs typeface="Courier"/>
              </a:rPr>
              <a:t>M</a:t>
            </a:r>
            <a:r>
              <a:rPr lang="en-US" sz="1400" baseline="-25000" dirty="0">
                <a:latin typeface="Courier"/>
                <a:ea typeface="ＭＳ Ｐゴシック" charset="0"/>
                <a:cs typeface="Courier"/>
              </a:rPr>
              <a:t>;</a:t>
            </a:r>
          </a:p>
        </p:txBody>
      </p:sp>
      <p:sp>
        <p:nvSpPr>
          <p:cNvPr id="39" name="Curved Right Arrow 38"/>
          <p:cNvSpPr/>
          <p:nvPr/>
        </p:nvSpPr>
        <p:spPr>
          <a:xfrm>
            <a:off x="5429251" y="3505200"/>
            <a:ext cx="347663" cy="36195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" name="Curved Right Arrow 41"/>
          <p:cNvSpPr/>
          <p:nvPr/>
        </p:nvSpPr>
        <p:spPr>
          <a:xfrm>
            <a:off x="5429251" y="4114800"/>
            <a:ext cx="352425" cy="381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791" name="TextBox 42"/>
          <p:cNvSpPr txBox="1">
            <a:spLocks noChangeArrowheads="1"/>
          </p:cNvSpPr>
          <p:nvPr/>
        </p:nvSpPr>
        <p:spPr bwMode="auto">
          <a:xfrm rot="16200000">
            <a:off x="5353050" y="3690938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cxnSp>
        <p:nvCxnSpPr>
          <p:cNvPr id="47" name="Straight Arrow Connector 46"/>
          <p:cNvCxnSpPr>
            <a:cxnSpLocks noChangeAspect="1"/>
          </p:cNvCxnSpPr>
          <p:nvPr/>
        </p:nvCxnSpPr>
        <p:spPr>
          <a:xfrm>
            <a:off x="5810250" y="2590800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>
            <a:off x="5815013" y="3429000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rved Right Arrow 51"/>
          <p:cNvSpPr/>
          <p:nvPr/>
        </p:nvSpPr>
        <p:spPr>
          <a:xfrm>
            <a:off x="5429251" y="1600200"/>
            <a:ext cx="339725" cy="36195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3" name="Curved Right Arrow 52"/>
          <p:cNvSpPr/>
          <p:nvPr/>
        </p:nvSpPr>
        <p:spPr>
          <a:xfrm>
            <a:off x="5429250" y="2209800"/>
            <a:ext cx="361950" cy="381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8796" name="TextBox 53"/>
          <p:cNvSpPr txBox="1">
            <a:spLocks noChangeArrowheads="1"/>
          </p:cNvSpPr>
          <p:nvPr/>
        </p:nvSpPr>
        <p:spPr bwMode="auto">
          <a:xfrm rot="16200000">
            <a:off x="5353050" y="1809750"/>
            <a:ext cx="457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bIns="0"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GB" altLang="it-IT" sz="1800" b="1">
                <a:solidFill>
                  <a:srgbClr val="CC0099"/>
                </a:solidFill>
              </a:rPr>
              <a:t> ... </a:t>
            </a:r>
          </a:p>
        </p:txBody>
      </p:sp>
      <p:sp>
        <p:nvSpPr>
          <p:cNvPr id="15" name="Up Arrow Callout 14"/>
          <p:cNvSpPr>
            <a:spLocks noChangeArrowheads="1"/>
          </p:cNvSpPr>
          <p:nvPr/>
        </p:nvSpPr>
        <p:spPr bwMode="auto">
          <a:xfrm>
            <a:off x="3616325" y="4826000"/>
            <a:ext cx="5867400" cy="1600200"/>
          </a:xfrm>
          <a:prstGeom prst="upArrowCallout">
            <a:avLst>
              <a:gd name="adj1" fmla="val 28145"/>
              <a:gd name="adj2" fmla="val 28366"/>
              <a:gd name="adj3" fmla="val 12269"/>
              <a:gd name="adj4" fmla="val 69782"/>
            </a:avLst>
          </a:prstGeom>
          <a:solidFill>
            <a:srgbClr val="FFCC00"/>
          </a:solidFill>
          <a:ln>
            <a:noFill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>
              <a:defRPr/>
            </a:pPr>
            <a:r>
              <a:rPr lang="en-US" altLang="it-IT" b="1" dirty="0">
                <a:solidFill>
                  <a:srgbClr val="33CC33"/>
                </a:solidFill>
                <a:latin typeface="+mn-lt"/>
                <a:ea typeface="ＭＳ Ｐゴシック" pitchFamily="34" charset="-128"/>
                <a:cs typeface="Courier"/>
              </a:rPr>
              <a:t>  </a:t>
            </a:r>
            <a:r>
              <a:rPr lang="en-US" altLang="it-IT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#define </a:t>
            </a:r>
            <a:r>
              <a:rPr lang="en-US" altLang="it-IT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CS(j) </a:t>
            </a:r>
          </a:p>
          <a:p>
            <a:pPr>
              <a:defRPr/>
            </a:pPr>
            <a:r>
              <a:rPr lang="en-US" altLang="it-IT" sz="2000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 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if (j&lt;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altLang="it-IT" sz="2000" baseline="-25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|| j&gt;=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next_CS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</a:t>
            </a:r>
            <a:r>
              <a:rPr lang="en-US" altLang="it-IT" sz="20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goto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pc+1; </a:t>
            </a:r>
            <a:endParaRPr lang="en-US" sz="2000" baseline="-25000" dirty="0">
              <a:solidFill>
                <a:schemeClr val="lt1"/>
              </a:solidFill>
              <a:latin typeface="Courier"/>
              <a:cs typeface="Courier"/>
            </a:endParaRPr>
          </a:p>
        </p:txBody>
      </p:sp>
      <p:sp>
        <p:nvSpPr>
          <p:cNvPr id="118798" name="Line 9"/>
          <p:cNvSpPr>
            <a:spLocks noChangeShapeType="1"/>
          </p:cNvSpPr>
          <p:nvPr/>
        </p:nvSpPr>
        <p:spPr bwMode="auto">
          <a:xfrm flipH="1" flipV="1">
            <a:off x="3886200" y="41910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914400" y="2590800"/>
            <a:ext cx="3657600" cy="1981200"/>
          </a:xfrm>
          <a:prstGeom prst="rect">
            <a:avLst/>
          </a:prstGeom>
          <a:solidFill>
            <a:srgbClr val="FFFF99"/>
          </a:solidFill>
          <a:ln w="9525">
            <a:solidFill>
              <a:srgbClr val="B6DCDF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just">
              <a:defRPr/>
            </a:pPr>
            <a:r>
              <a:rPr lang="en-US" sz="2000" b="1" dirty="0">
                <a:latin typeface="+mn-lt"/>
              </a:rPr>
              <a:t>inject light-weight, non-invasive control code </a:t>
            </a:r>
          </a:p>
          <a:p>
            <a:pPr algn="just">
              <a:defRPr/>
            </a:pPr>
            <a:endParaRPr lang="en-US" sz="2000" b="1" dirty="0">
              <a:latin typeface="+mn-l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sz="2000" dirty="0">
                <a:solidFill>
                  <a:srgbClr val="000000"/>
                </a:solidFill>
                <a:latin typeface="+mn-lt"/>
              </a:rPr>
              <a:t>no non-determinism</a:t>
            </a:r>
            <a:endParaRPr lang="en-US" sz="2000" b="1" dirty="0">
              <a:latin typeface="+mn-lt"/>
            </a:endParaRP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latin typeface="+mn-lt"/>
                <a:ea typeface="+mn-ea"/>
              </a:rPr>
              <a:t>no assignments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>
                <a:solidFill>
                  <a:srgbClr val="000000"/>
                </a:solidFill>
                <a:latin typeface="+mn-lt"/>
                <a:ea typeface="+mn-ea"/>
              </a:rPr>
              <a:t>no </a:t>
            </a:r>
            <a:r>
              <a:rPr lang="en-US" dirty="0">
                <a:solidFill>
                  <a:srgbClr val="000000"/>
                </a:solidFill>
                <a:latin typeface="+mn-lt"/>
                <a:ea typeface="+mn-ea"/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1845896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000" y="0"/>
            <a:ext cx="1651000" cy="838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3011" name="Title 1"/>
          <p:cNvSpPr>
            <a:spLocks noGrp="1"/>
          </p:cNvSpPr>
          <p:nvPr>
            <p:ph type="title"/>
          </p:nvPr>
        </p:nvSpPr>
        <p:spPr>
          <a:xfrm>
            <a:off x="273050" y="260350"/>
            <a:ext cx="9575800" cy="719138"/>
          </a:xfrm>
        </p:spPr>
        <p:txBody>
          <a:bodyPr/>
          <a:lstStyle/>
          <a:p>
            <a:r>
              <a:rPr lang="en-GB" altLang="it-IT"/>
              <a:t>Main driver</a:t>
            </a:r>
          </a:p>
        </p:txBody>
      </p:sp>
      <p:sp>
        <p:nvSpPr>
          <p:cNvPr id="2" name="CasellaDiTesto 1"/>
          <p:cNvSpPr txBox="1">
            <a:spLocks noChangeArrowheads="1"/>
          </p:cNvSpPr>
          <p:nvPr/>
        </p:nvSpPr>
        <p:spPr bwMode="auto">
          <a:xfrm>
            <a:off x="5168900" y="1239838"/>
            <a:ext cx="49022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K: rounds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ct: thread count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active[j]: true iff thread j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		is active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8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cs: guessed context-switch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    position for coming simulation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pc[j]: position when context-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        switched out of thread j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size[j]: last position for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             context-switches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4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400"/>
              <a:t> </a:t>
            </a:r>
          </a:p>
        </p:txBody>
      </p:sp>
      <p:sp>
        <p:nvSpPr>
          <p:cNvPr id="3" name="CasellaDiTesto 2"/>
          <p:cNvSpPr txBox="1"/>
          <p:nvPr/>
        </p:nvSpPr>
        <p:spPr>
          <a:xfrm>
            <a:off x="273050" y="1071563"/>
            <a:ext cx="4833938" cy="55102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it-IT" sz="2400" dirty="0" err="1">
                <a:latin typeface="Arial Narrow" panose="020B0606020202030204" pitchFamily="34" charset="0"/>
              </a:rPr>
              <a:t>void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main</a:t>
            </a:r>
            <a:r>
              <a:rPr lang="it-IT" sz="2400" dirty="0">
                <a:latin typeface="Arial Narrow" panose="020B0606020202030204" pitchFamily="34" charset="0"/>
              </a:rPr>
              <a:t>(</a:t>
            </a:r>
            <a:r>
              <a:rPr lang="it-IT" sz="2400" dirty="0" err="1">
                <a:latin typeface="Arial Narrow" panose="020B0606020202030204" pitchFamily="34" charset="0"/>
              </a:rPr>
              <a:t>void</a:t>
            </a:r>
            <a:r>
              <a:rPr lang="it-IT" sz="2400" dirty="0">
                <a:latin typeface="Arial Narrow" panose="020B0606020202030204" pitchFamily="34" charset="0"/>
              </a:rPr>
              <a:t>) {</a:t>
            </a:r>
          </a:p>
          <a:p>
            <a:pPr>
              <a:defRPr/>
            </a:pPr>
            <a:endParaRPr lang="it-IT" sz="8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pt-BR" sz="2400" dirty="0">
                <a:latin typeface="Arial Narrow" panose="020B0606020202030204" pitchFamily="34" charset="0"/>
              </a:rPr>
              <a:t>   for(r=1; r&lt;=K; r++) {</a:t>
            </a:r>
          </a:p>
          <a:p>
            <a:pPr>
              <a:defRPr/>
            </a:pPr>
            <a:endParaRPr lang="pt-BR" sz="8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it-IT" sz="2400" dirty="0">
                <a:latin typeface="Arial Narrow" panose="020B0606020202030204" pitchFamily="34" charset="0"/>
              </a:rPr>
              <a:t>      </a:t>
            </a:r>
            <a:r>
              <a:rPr lang="it-IT" sz="2400" dirty="0" err="1">
                <a:latin typeface="Arial Narrow" panose="020B0606020202030204" pitchFamily="34" charset="0"/>
              </a:rPr>
              <a:t>ct</a:t>
            </a:r>
            <a:r>
              <a:rPr lang="it-IT" sz="2400" dirty="0">
                <a:latin typeface="Arial Narrow" panose="020B0606020202030204" pitchFamily="34" charset="0"/>
              </a:rPr>
              <a:t>=1;     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// </a:t>
            </a:r>
            <a:r>
              <a:rPr lang="it-IT" sz="24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thread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1</a:t>
            </a:r>
          </a:p>
          <a:p>
            <a:pPr>
              <a:defRPr/>
            </a:pPr>
            <a:r>
              <a:rPr lang="it-IT" sz="2400" dirty="0">
                <a:latin typeface="Arial Narrow" panose="020B0606020202030204" pitchFamily="34" charset="0"/>
              </a:rPr>
              <a:t>      </a:t>
            </a:r>
            <a:r>
              <a:rPr lang="it-IT" sz="2400" dirty="0" err="1">
                <a:latin typeface="Arial Narrow" panose="020B0606020202030204" pitchFamily="34" charset="0"/>
              </a:rPr>
              <a:t>if</a:t>
            </a:r>
            <a:r>
              <a:rPr lang="it-IT" sz="2400" dirty="0">
                <a:latin typeface="Arial Narrow" panose="020B0606020202030204" pitchFamily="34" charset="0"/>
              </a:rPr>
              <a:t>(</a:t>
            </a:r>
            <a:r>
              <a:rPr lang="it-IT" sz="2400" dirty="0" err="1">
                <a:latin typeface="Arial Narrow" panose="020B0606020202030204" pitchFamily="34" charset="0"/>
              </a:rPr>
              <a:t>active</a:t>
            </a:r>
            <a:r>
              <a:rPr lang="it-IT" sz="2400" dirty="0">
                <a:latin typeface="Arial Narrow" panose="020B0606020202030204" pitchFamily="34" charset="0"/>
              </a:rPr>
              <a:t>[</a:t>
            </a:r>
            <a:r>
              <a:rPr lang="it-IT" sz="2400" dirty="0" err="1">
                <a:latin typeface="Arial Narrow" panose="020B0606020202030204" pitchFamily="34" charset="0"/>
              </a:rPr>
              <a:t>ct</a:t>
            </a:r>
            <a:r>
              <a:rPr lang="it-IT" sz="2400" dirty="0">
                <a:latin typeface="Arial Narrow" panose="020B0606020202030204" pitchFamily="34" charset="0"/>
              </a:rPr>
              <a:t>]) {      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//</a:t>
            </a:r>
            <a:r>
              <a:rPr lang="it-IT" sz="24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only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active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theads</a:t>
            </a:r>
            <a:endParaRPr lang="it-IT" sz="24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it-IT" sz="2400" dirty="0">
                <a:latin typeface="Arial Narrow" panose="020B0606020202030204" pitchFamily="34" charset="0"/>
              </a:rPr>
              <a:t>         </a:t>
            </a:r>
            <a:r>
              <a:rPr lang="it-IT" sz="2400" dirty="0" err="1">
                <a:latin typeface="Arial Narrow" panose="020B0606020202030204" pitchFamily="34" charset="0"/>
              </a:rPr>
              <a:t>cs</a:t>
            </a:r>
            <a:r>
              <a:rPr lang="it-IT" sz="2400" dirty="0">
                <a:latin typeface="Arial Narrow" panose="020B0606020202030204" pitchFamily="34" charset="0"/>
              </a:rPr>
              <a:t>=pc[</a:t>
            </a:r>
            <a:r>
              <a:rPr lang="it-IT" sz="2400" dirty="0" err="1">
                <a:latin typeface="Arial Narrow" panose="020B0606020202030204" pitchFamily="34" charset="0"/>
              </a:rPr>
              <a:t>ct</a:t>
            </a:r>
            <a:r>
              <a:rPr lang="it-IT" sz="2400" dirty="0">
                <a:latin typeface="Arial Narrow" panose="020B0606020202030204" pitchFamily="34" charset="0"/>
              </a:rPr>
              <a:t>]+</a:t>
            </a:r>
            <a:r>
              <a:rPr lang="it-IT" sz="2400" dirty="0" err="1">
                <a:latin typeface="Arial Narrow" panose="020B0606020202030204" pitchFamily="34" charset="0"/>
              </a:rPr>
              <a:t>nondet</a:t>
            </a:r>
            <a:r>
              <a:rPr lang="it-IT" sz="2400" dirty="0"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latin typeface="Arial Narrow" panose="020B0606020202030204" pitchFamily="34" charset="0"/>
              </a:rPr>
              <a:t>uint</a:t>
            </a:r>
            <a:r>
              <a:rPr lang="it-IT" sz="2400" dirty="0">
                <a:latin typeface="Arial Narrow" panose="020B0606020202030204" pitchFamily="34" charset="0"/>
              </a:rPr>
              <a:t>();  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// </a:t>
            </a:r>
            <a:r>
              <a:rPr lang="it-IT" sz="24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guess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cs</a:t>
            </a:r>
            <a:endParaRPr lang="it-IT" sz="24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it-IT" sz="2400" dirty="0">
                <a:latin typeface="Arial Narrow" panose="020B0606020202030204" pitchFamily="34" charset="0"/>
              </a:rPr>
              <a:t>         assume(</a:t>
            </a:r>
            <a:r>
              <a:rPr lang="it-IT" sz="2400" dirty="0" err="1">
                <a:latin typeface="Arial Narrow" panose="020B0606020202030204" pitchFamily="34" charset="0"/>
              </a:rPr>
              <a:t>cs</a:t>
            </a:r>
            <a:r>
              <a:rPr lang="it-IT" sz="2400" dirty="0">
                <a:latin typeface="Arial Narrow" panose="020B0606020202030204" pitchFamily="34" charset="0"/>
              </a:rPr>
              <a:t>&lt;=</a:t>
            </a:r>
            <a:r>
              <a:rPr lang="it-IT" sz="2400" dirty="0" err="1">
                <a:latin typeface="Arial Narrow" panose="020B0606020202030204" pitchFamily="34" charset="0"/>
              </a:rPr>
              <a:t>size</a:t>
            </a:r>
            <a:r>
              <a:rPr lang="it-IT" sz="2400" dirty="0">
                <a:latin typeface="Arial Narrow" panose="020B0606020202030204" pitchFamily="34" charset="0"/>
              </a:rPr>
              <a:t>[</a:t>
            </a:r>
            <a:r>
              <a:rPr lang="it-IT" sz="2400" dirty="0" err="1">
                <a:latin typeface="Arial Narrow" panose="020B0606020202030204" pitchFamily="34" charset="0"/>
              </a:rPr>
              <a:t>ct</a:t>
            </a:r>
            <a:r>
              <a:rPr lang="it-IT" sz="2400" dirty="0">
                <a:latin typeface="Arial Narrow" panose="020B0606020202030204" pitchFamily="34" charset="0"/>
              </a:rPr>
              <a:t>]);    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// </a:t>
            </a:r>
            <a:r>
              <a:rPr lang="it-IT" sz="24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legal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?</a:t>
            </a:r>
          </a:p>
          <a:p>
            <a:pPr>
              <a:defRPr/>
            </a:pPr>
            <a:r>
              <a:rPr lang="it-IT" sz="2400" dirty="0">
                <a:latin typeface="Arial Narrow" panose="020B0606020202030204" pitchFamily="34" charset="0"/>
              </a:rPr>
              <a:t>         fseq_1(</a:t>
            </a:r>
            <a:r>
              <a:rPr lang="it-IT" sz="2400" dirty="0" err="1">
                <a:latin typeface="Arial Narrow" panose="020B0606020202030204" pitchFamily="34" charset="0"/>
              </a:rPr>
              <a:t>arg</a:t>
            </a:r>
            <a:r>
              <a:rPr lang="it-IT" sz="2400" dirty="0">
                <a:latin typeface="Arial Narrow" panose="020B0606020202030204" pitchFamily="34" charset="0"/>
              </a:rPr>
              <a:t>[</a:t>
            </a:r>
            <a:r>
              <a:rPr lang="it-IT" sz="2400" dirty="0" err="1">
                <a:latin typeface="Arial Narrow" panose="020B0606020202030204" pitchFamily="34" charset="0"/>
              </a:rPr>
              <a:t>ct</a:t>
            </a:r>
            <a:r>
              <a:rPr lang="it-IT" sz="2400" dirty="0">
                <a:latin typeface="Arial Narrow" panose="020B0606020202030204" pitchFamily="34" charset="0"/>
              </a:rPr>
              <a:t>]);    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// simulate </a:t>
            </a:r>
            <a:r>
              <a:rPr lang="it-IT" sz="24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thread</a:t>
            </a:r>
            <a:endParaRPr lang="it-IT" sz="24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it-IT" sz="2400" dirty="0">
                <a:latin typeface="Arial Narrow" panose="020B0606020202030204" pitchFamily="34" charset="0"/>
              </a:rPr>
              <a:t>         pc[</a:t>
            </a:r>
            <a:r>
              <a:rPr lang="it-IT" sz="2400" dirty="0" err="1">
                <a:latin typeface="Arial Narrow" panose="020B0606020202030204" pitchFamily="34" charset="0"/>
              </a:rPr>
              <a:t>ct</a:t>
            </a:r>
            <a:r>
              <a:rPr lang="it-IT" sz="2400" dirty="0">
                <a:latin typeface="Arial Narrow" panose="020B0606020202030204" pitchFamily="34" charset="0"/>
              </a:rPr>
              <a:t>]=</a:t>
            </a:r>
            <a:r>
              <a:rPr lang="it-IT" sz="2400" dirty="0" err="1">
                <a:latin typeface="Arial Narrow" panose="020B0606020202030204" pitchFamily="34" charset="0"/>
              </a:rPr>
              <a:t>cs</a:t>
            </a:r>
            <a:r>
              <a:rPr lang="it-IT" sz="2400" dirty="0">
                <a:latin typeface="Arial Narrow" panose="020B0606020202030204" pitchFamily="34" charset="0"/>
              </a:rPr>
              <a:t>;           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// </a:t>
            </a:r>
            <a:r>
              <a:rPr lang="it-IT" sz="24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store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</a:t>
            </a:r>
            <a:r>
              <a:rPr lang="it-IT" sz="24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cs</a:t>
            </a:r>
            <a:endParaRPr lang="it-IT" sz="2400" dirty="0">
              <a:solidFill>
                <a:schemeClr val="bg1">
                  <a:lumMod val="75000"/>
                </a:schemeClr>
              </a:solidFill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it-IT" sz="2400" dirty="0">
                <a:latin typeface="Arial Narrow" panose="020B0606020202030204" pitchFamily="34" charset="0"/>
              </a:rPr>
              <a:t>      }</a:t>
            </a:r>
          </a:p>
          <a:p>
            <a:pPr>
              <a:defRPr/>
            </a:pPr>
            <a:r>
              <a:rPr lang="it-IT" sz="2400" dirty="0">
                <a:latin typeface="Arial Narrow" panose="020B0606020202030204" pitchFamily="34" charset="0"/>
              </a:rPr>
              <a:t>      : : : : : : : : :</a:t>
            </a:r>
          </a:p>
          <a:p>
            <a:pPr>
              <a:defRPr/>
            </a:pPr>
            <a:r>
              <a:rPr lang="it-IT" sz="2400" dirty="0">
                <a:latin typeface="Arial Narrow" panose="020B0606020202030204" pitchFamily="34" charset="0"/>
              </a:rPr>
              <a:t>      </a:t>
            </a:r>
            <a:r>
              <a:rPr lang="it-IT" sz="2400" dirty="0" err="1">
                <a:latin typeface="Arial Narrow" panose="020B0606020202030204" pitchFamily="34" charset="0"/>
              </a:rPr>
              <a:t>ct</a:t>
            </a:r>
            <a:r>
              <a:rPr lang="it-IT" sz="2400" dirty="0">
                <a:latin typeface="Arial Narrow" panose="020B0606020202030204" pitchFamily="34" charset="0"/>
              </a:rPr>
              <a:t>=n;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            // </a:t>
            </a:r>
            <a:r>
              <a:rPr lang="it-IT" sz="2400" dirty="0" err="1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thread</a:t>
            </a:r>
            <a:r>
              <a:rPr lang="it-IT" sz="2400" dirty="0">
                <a:solidFill>
                  <a:schemeClr val="bg1">
                    <a:lumMod val="75000"/>
                  </a:schemeClr>
                </a:solidFill>
                <a:latin typeface="Arial Narrow" panose="020B0606020202030204" pitchFamily="34" charset="0"/>
              </a:rPr>
              <a:t> n</a:t>
            </a:r>
            <a:endParaRPr lang="it-IT" sz="2400" dirty="0">
              <a:latin typeface="Arial Narrow" panose="020B0606020202030204" pitchFamily="34" charset="0"/>
            </a:endParaRPr>
          </a:p>
          <a:p>
            <a:pPr>
              <a:defRPr/>
            </a:pPr>
            <a:r>
              <a:rPr lang="it-IT" sz="2400" dirty="0">
                <a:latin typeface="Arial Narrow" panose="020B0606020202030204" pitchFamily="34" charset="0"/>
              </a:rPr>
              <a:t>      </a:t>
            </a:r>
            <a:r>
              <a:rPr lang="it-IT" sz="2400" dirty="0" err="1">
                <a:latin typeface="Arial Narrow" panose="020B0606020202030204" pitchFamily="34" charset="0"/>
              </a:rPr>
              <a:t>if</a:t>
            </a:r>
            <a:r>
              <a:rPr lang="it-IT" sz="2400" dirty="0">
                <a:latin typeface="Arial Narrow" panose="020B0606020202030204" pitchFamily="34" charset="0"/>
              </a:rPr>
              <a:t>(</a:t>
            </a:r>
            <a:r>
              <a:rPr lang="it-IT" sz="2400" dirty="0" err="1">
                <a:latin typeface="Arial Narrow" panose="020B0606020202030204" pitchFamily="34" charset="0"/>
              </a:rPr>
              <a:t>active</a:t>
            </a:r>
            <a:r>
              <a:rPr lang="it-IT" sz="2400" dirty="0">
                <a:latin typeface="Arial Narrow" panose="020B0606020202030204" pitchFamily="34" charset="0"/>
              </a:rPr>
              <a:t>[</a:t>
            </a:r>
            <a:r>
              <a:rPr lang="it-IT" sz="2400" dirty="0" err="1">
                <a:latin typeface="Arial Narrow" panose="020B0606020202030204" pitchFamily="34" charset="0"/>
              </a:rPr>
              <a:t>ct</a:t>
            </a:r>
            <a:r>
              <a:rPr lang="it-IT" sz="2400" dirty="0">
                <a:latin typeface="Arial Narrow" panose="020B0606020202030204" pitchFamily="34" charset="0"/>
              </a:rPr>
              <a:t>]) {</a:t>
            </a:r>
          </a:p>
          <a:p>
            <a:pPr>
              <a:defRPr/>
            </a:pPr>
            <a:r>
              <a:rPr lang="it-IT" sz="2400" dirty="0">
                <a:latin typeface="Arial Narrow" panose="020B0606020202030204" pitchFamily="34" charset="0"/>
              </a:rPr>
              <a:t>      : : : : : : : : :   }</a:t>
            </a:r>
          </a:p>
          <a:p>
            <a:pPr>
              <a:defRPr/>
            </a:pPr>
            <a:r>
              <a:rPr lang="it-IT" sz="2400" dirty="0">
                <a:latin typeface="Arial Narrow" panose="020B0606020202030204" pitchFamily="34" charset="0"/>
              </a:rPr>
              <a:t>}}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olo 1"/>
          <p:cNvSpPr>
            <a:spLocks noGrp="1"/>
          </p:cNvSpPr>
          <p:nvPr>
            <p:ph type="title"/>
          </p:nvPr>
        </p:nvSpPr>
        <p:spPr>
          <a:xfrm>
            <a:off x="200025" y="-100013"/>
            <a:ext cx="5616575" cy="3529013"/>
          </a:xfrm>
        </p:spPr>
        <p:txBody>
          <a:bodyPr/>
          <a:lstStyle/>
          <a:p>
            <a:pPr marL="342900" indent="-342900"/>
            <a:r>
              <a:rPr lang="it-IT" altLang="it-IT" sz="4000"/>
              <a:t>Instrumenting jumping in and out of </a:t>
            </a:r>
            <a:br>
              <a:rPr lang="it-IT" altLang="it-IT" sz="4000"/>
            </a:br>
            <a:r>
              <a:rPr lang="it-IT" altLang="it-IT" sz="4000"/>
              <a:t>thread executions</a:t>
            </a:r>
            <a:br>
              <a:rPr lang="it-IT" altLang="it-IT" sz="4000"/>
            </a:br>
            <a:r>
              <a:rPr lang="it-IT" altLang="it-IT" sz="3200"/>
              <a:t>(stmt;</a:t>
            </a:r>
            <a:r>
              <a:rPr lang="en-GB" altLang="it-IT" sz="3200"/>
              <a:t> </a:t>
            </a:r>
            <a:r>
              <a:rPr lang="en-GB" altLang="it-IT" sz="3200" b="1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↝ </a:t>
            </a:r>
            <a:r>
              <a:rPr lang="en-GB" altLang="it-IT" sz="320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guard; stmt;</a:t>
            </a:r>
            <a:r>
              <a:rPr lang="en-GB" altLang="it-IT" sz="3200">
                <a:latin typeface="Courier" pitchFamily="49" charset="0"/>
                <a:ea typeface="Arial Unicode MS" pitchFamily="34" charset="-128"/>
                <a:cs typeface="Arial Unicode MS" pitchFamily="34" charset="-128"/>
              </a:rPr>
              <a:t>)</a:t>
            </a:r>
            <a:endParaRPr lang="it-IT" altLang="it-IT" sz="320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7150" y="3151188"/>
            <a:ext cx="5975350" cy="4525962"/>
          </a:xfrm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it-IT" sz="2800" dirty="0"/>
              <a:t>Multiple </a:t>
            </a:r>
            <a:r>
              <a:rPr lang="it-IT" sz="2800" dirty="0" err="1"/>
              <a:t>hops</a:t>
            </a:r>
            <a:r>
              <a:rPr lang="it-IT" sz="2800" dirty="0"/>
              <a:t>: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800" dirty="0">
                <a:latin typeface="Arial Narrow" panose="020B0606020202030204" pitchFamily="34" charset="0"/>
              </a:rPr>
              <a:t>#define J(A,B)    if  ( pc[</a:t>
            </a:r>
            <a:r>
              <a:rPr lang="en-US" sz="2800" dirty="0" err="1">
                <a:latin typeface="Arial Narrow" panose="020B0606020202030204" pitchFamily="34" charset="0"/>
              </a:rPr>
              <a:t>ct</a:t>
            </a:r>
            <a:r>
              <a:rPr lang="en-US" sz="2800" dirty="0">
                <a:latin typeface="Arial Narrow" panose="020B0606020202030204" pitchFamily="34" charset="0"/>
              </a:rPr>
              <a:t>] &gt; A  ||  A &gt;= </a:t>
            </a:r>
            <a:r>
              <a:rPr lang="en-US" sz="2800" dirty="0" err="1">
                <a:latin typeface="Arial Narrow" panose="020B0606020202030204" pitchFamily="34" charset="0"/>
              </a:rPr>
              <a:t>cs</a:t>
            </a:r>
            <a:r>
              <a:rPr lang="en-US" sz="2800" dirty="0">
                <a:latin typeface="Arial Narrow" panose="020B0606020202030204" pitchFamily="34" charset="0"/>
              </a:rPr>
              <a:t> ) 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800" dirty="0">
                <a:latin typeface="Arial Narrow" panose="020B0606020202030204" pitchFamily="34" charset="0"/>
              </a:rPr>
              <a:t>                                       </a:t>
            </a:r>
            <a:r>
              <a:rPr lang="en-US" sz="2800" dirty="0" err="1">
                <a:latin typeface="Arial Narrow" panose="020B0606020202030204" pitchFamily="34" charset="0"/>
              </a:rPr>
              <a:t>goto</a:t>
            </a:r>
            <a:r>
              <a:rPr lang="en-US" sz="2800" dirty="0">
                <a:latin typeface="Arial Narrow" panose="020B0606020202030204" pitchFamily="34" charset="0"/>
              </a:rPr>
              <a:t> B;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2800" dirty="0"/>
              <a:t>Ex. At position 5,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800" dirty="0"/>
              <a:t>  J(5,6) jumps to 6 (next position)    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800" dirty="0"/>
              <a:t>  when not in  [ pc[</a:t>
            </a:r>
            <a:r>
              <a:rPr lang="en-US" sz="2800" dirty="0" err="1"/>
              <a:t>ct</a:t>
            </a:r>
            <a:r>
              <a:rPr lang="en-US" sz="2800" dirty="0"/>
              <a:t>], </a:t>
            </a:r>
            <a:r>
              <a:rPr lang="en-US" sz="2800" dirty="0" err="1"/>
              <a:t>cs</a:t>
            </a:r>
            <a:r>
              <a:rPr lang="en-US" sz="2800" dirty="0"/>
              <a:t> [</a:t>
            </a:r>
          </a:p>
        </p:txBody>
      </p:sp>
      <p:pic>
        <p:nvPicPr>
          <p:cNvPr id="47108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600" y="115888"/>
            <a:ext cx="3951288" cy="674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 txBox="1">
            <a:spLocks/>
          </p:cNvSpPr>
          <p:nvPr/>
        </p:nvSpPr>
        <p:spPr>
          <a:xfrm>
            <a:off x="1752600" y="3365500"/>
            <a:ext cx="7620000" cy="334010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it-IT" sz="2000" b="1">
                <a:solidFill>
                  <a:srgbClr val="000000"/>
                </a:solidFill>
                <a:latin typeface="Arial" panose="020B0604020202020204" pitchFamily="34" charset="0"/>
              </a:rPr>
              <a:t>direct SAT/SMT approach</a:t>
            </a:r>
            <a:endParaRPr lang="en-US" altLang="it-IT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encode each thread as in the sequential case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add a conjunct for shared memory operations</a:t>
            </a:r>
            <a:endParaRPr lang="en-US" altLang="it-IT" sz="9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all possible interleavings in the bounded program 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</a:t>
            </a:r>
            <a:r>
              <a:rPr lang="en-US" altLang="it-IT" sz="2000">
                <a:solidFill>
                  <a:srgbClr val="000000"/>
                </a:solidFill>
                <a:latin typeface="Arial" panose="020B0604020202020204" pitchFamily="34" charset="0"/>
              </a:rPr>
              <a:t>φ</a:t>
            </a:r>
            <a:r>
              <a:rPr lang="en-US" altLang="it-IT" sz="2000" baseline="-25000">
                <a:solidFill>
                  <a:srgbClr val="000000"/>
                </a:solidFill>
                <a:latin typeface="Arial" panose="020B0604020202020204" pitchFamily="34" charset="0"/>
              </a:rPr>
              <a:t>threads</a:t>
            </a:r>
            <a:r>
              <a:rPr lang="en-US" altLang="it-IT" sz="200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altLang="it-IT" sz="2000">
                <a:solidFill>
                  <a:srgbClr val="000000"/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∧</a:t>
            </a:r>
            <a:r>
              <a:rPr lang="en-US" altLang="it-IT" sz="2000">
                <a:solidFill>
                  <a:srgbClr val="000000"/>
                </a:solidFill>
                <a:latin typeface="Arial" panose="020B0604020202020204" pitchFamily="34" charset="0"/>
              </a:rPr>
              <a:t> φ</a:t>
            </a:r>
            <a:r>
              <a:rPr lang="en-US" altLang="it-IT" sz="2000" baseline="-25000">
                <a:solidFill>
                  <a:srgbClr val="000000"/>
                </a:solidFill>
                <a:latin typeface="Arial" panose="020B0604020202020204" pitchFamily="34" charset="0"/>
              </a:rPr>
              <a:t>concurrency</a:t>
            </a:r>
            <a:endParaRPr lang="en-US" altLang="it-IT" sz="2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it-IT" sz="2000" b="1">
                <a:solidFill>
                  <a:srgbClr val="000000"/>
                </a:solidFill>
                <a:latin typeface="Arial" panose="020B0604020202020204" pitchFamily="34" charset="0"/>
              </a:rPr>
              <a:t>papers:</a:t>
            </a:r>
            <a:endParaRPr lang="en-GB" altLang="it-IT" sz="2000" baseline="30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it-IT" sz="1600" b="1">
                <a:solidFill>
                  <a:srgbClr val="0000FF"/>
                </a:solidFill>
                <a:latin typeface="Arial" panose="020B0604020202020204" pitchFamily="34" charset="0"/>
              </a:rPr>
              <a:t>[ Sinha, Wang </a:t>
            </a:r>
            <a:r>
              <a:rPr lang="it-IT" altLang="it-IT" sz="1600" b="1">
                <a:solidFill>
                  <a:srgbClr val="0000FF"/>
                </a:solidFill>
                <a:latin typeface="Arial" panose="020B0604020202020204" pitchFamily="34" charset="0"/>
              </a:rPr>
              <a:t>–</a:t>
            </a:r>
            <a:r>
              <a:rPr lang="en-GB" altLang="it-IT" sz="1600" b="1">
                <a:solidFill>
                  <a:srgbClr val="0000FF"/>
                </a:solidFill>
                <a:latin typeface="Arial" panose="020B0604020202020204" pitchFamily="34" charset="0"/>
              </a:rPr>
              <a:t> POPL</a:t>
            </a:r>
            <a:r>
              <a:rPr lang="en-GB" alt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GB" altLang="it-IT" sz="1600" b="1">
                <a:solidFill>
                  <a:srgbClr val="0000FF"/>
                </a:solidFill>
                <a:latin typeface="Arial" panose="020B0604020202020204" pitchFamily="34" charset="0"/>
              </a:rPr>
              <a:t>11 ]</a:t>
            </a:r>
          </a:p>
          <a:p>
            <a:pPr lvl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GB" altLang="it-IT" sz="1600" b="1">
                <a:solidFill>
                  <a:srgbClr val="0000FF"/>
                </a:solidFill>
                <a:latin typeface="Arial" panose="020B0604020202020204" pitchFamily="34" charset="0"/>
              </a:rPr>
              <a:t>[ Alglave, Kroening, Tautschnig </a:t>
            </a:r>
            <a:r>
              <a:rPr lang="it-IT" altLang="it-IT" sz="1600" b="1">
                <a:solidFill>
                  <a:srgbClr val="0000FF"/>
                </a:solidFill>
                <a:latin typeface="Arial" panose="020B0604020202020204" pitchFamily="34" charset="0"/>
              </a:rPr>
              <a:t>–</a:t>
            </a:r>
            <a:r>
              <a:rPr lang="en-GB" altLang="it-IT" sz="1600" b="1">
                <a:solidFill>
                  <a:srgbClr val="0000FF"/>
                </a:solidFill>
                <a:latin typeface="Arial" panose="020B0604020202020204" pitchFamily="34" charset="0"/>
              </a:rPr>
              <a:t> CAV</a:t>
            </a:r>
            <a:r>
              <a:rPr lang="en-GB" altLang="en-US" sz="1600" b="1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GB" altLang="it-IT" sz="1600" b="1">
                <a:solidFill>
                  <a:srgbClr val="0000FF"/>
                </a:solidFill>
                <a:latin typeface="Arial" panose="020B0604020202020204" pitchFamily="34" charset="0"/>
              </a:rPr>
              <a:t>13 ]</a:t>
            </a:r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>
          <a:xfrm>
            <a:off x="1752600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3476625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8612" name="Title 1"/>
          <p:cNvSpPr>
            <a:spLocks noGrp="1"/>
          </p:cNvSpPr>
          <p:nvPr>
            <p:ph type="title"/>
          </p:nvPr>
        </p:nvSpPr>
        <p:spPr>
          <a:xfrm>
            <a:off x="393700" y="0"/>
            <a:ext cx="9144000" cy="762000"/>
          </a:xfrm>
        </p:spPr>
        <p:txBody>
          <a:bodyPr/>
          <a:lstStyle/>
          <a:p>
            <a:r>
              <a:rPr lang="en-US" altLang="it-IT" sz="3600" dirty="0"/>
              <a:t> BMC approach - Concurrent C Programs </a:t>
            </a:r>
            <a:endParaRPr lang="en-US" altLang="it-IT" sz="1400" dirty="0"/>
          </a:p>
        </p:txBody>
      </p:sp>
      <p:sp>
        <p:nvSpPr>
          <p:cNvPr id="68613" name="TextBox 58"/>
          <p:cNvSpPr txBox="1">
            <a:spLocks noChangeArrowheads="1"/>
          </p:cNvSpPr>
          <p:nvPr/>
        </p:nvSpPr>
        <p:spPr bwMode="auto">
          <a:xfrm>
            <a:off x="1668464" y="1331627"/>
            <a:ext cx="138588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CONC</a:t>
            </a:r>
          </a:p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PROGRAM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435350" y="1347789"/>
            <a:ext cx="1308100" cy="585787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Rounded Rectangle 61"/>
          <p:cNvSpPr>
            <a:spLocks noChangeAspect="1"/>
          </p:cNvSpPr>
          <p:nvPr/>
        </p:nvSpPr>
        <p:spPr>
          <a:xfrm>
            <a:off x="5200650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197475" y="1346200"/>
            <a:ext cx="12192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Rounded Rectangle 63"/>
          <p:cNvSpPr>
            <a:spLocks noChangeAspect="1"/>
          </p:cNvSpPr>
          <p:nvPr/>
        </p:nvSpPr>
        <p:spPr>
          <a:xfrm>
            <a:off x="6934200" y="12207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8618" name="TextBox 64"/>
          <p:cNvSpPr txBox="1">
            <a:spLocks noChangeArrowheads="1"/>
          </p:cNvSpPr>
          <p:nvPr/>
        </p:nvSpPr>
        <p:spPr bwMode="auto">
          <a:xfrm>
            <a:off x="6934200" y="1352550"/>
            <a:ext cx="12192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SOLVER</a:t>
            </a:r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 flipV="1">
            <a:off x="6429376" y="1641475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 flipV="1">
            <a:off x="4697414" y="1641475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3" name="Rounded Rectangular Callout 72"/>
          <p:cNvSpPr/>
          <p:nvPr/>
        </p:nvSpPr>
        <p:spPr>
          <a:xfrm rot="10800000">
            <a:off x="5010150" y="2181225"/>
            <a:ext cx="1524000" cy="762000"/>
          </a:xfrm>
          <a:prstGeom prst="wedgeRoundRectCallout">
            <a:avLst>
              <a:gd name="adj1" fmla="val -19510"/>
              <a:gd name="adj2" fmla="val 71759"/>
              <a:gd name="adj3" fmla="val 16667"/>
            </a:avLst>
          </a:prstGeom>
          <a:solidFill>
            <a:srgbClr val="FFCC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10150" y="2241551"/>
            <a:ext cx="1524000" cy="646113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concurrency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handling</a:t>
            </a:r>
            <a:endParaRPr lang="en-US" dirty="0">
              <a:solidFill>
                <a:srgbClr val="000000"/>
              </a:solidFill>
              <a:latin typeface="Arial"/>
              <a:ea typeface="+mn-ea"/>
            </a:endParaRPr>
          </a:p>
        </p:txBody>
      </p:sp>
      <p:pic>
        <p:nvPicPr>
          <p:cNvPr id="68623" name="Picture 22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16573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2971801" y="1641475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49323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Branching stmts</a:t>
            </a:r>
          </a:p>
        </p:txBody>
      </p:sp>
      <p:sp>
        <p:nvSpPr>
          <p:cNvPr id="52228" name="Content Placeholder 2"/>
          <p:cNvSpPr txBox="1">
            <a:spLocks/>
          </p:cNvSpPr>
          <p:nvPr/>
        </p:nvSpPr>
        <p:spPr bwMode="auto">
          <a:xfrm>
            <a:off x="273050" y="3363913"/>
            <a:ext cx="5832475" cy="301783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buClr>
                <a:schemeClr val="tx1"/>
              </a:buClr>
              <a:buFontTx/>
              <a:buNone/>
              <a:defRPr/>
            </a:pPr>
            <a:r>
              <a:rPr lang="it-IT" altLang="it-IT" sz="2200" dirty="0">
                <a:solidFill>
                  <a:srgbClr val="FF0000"/>
                </a:solidFill>
              </a:rPr>
              <a:t>Use macro:</a:t>
            </a:r>
          </a:p>
          <a:p>
            <a:pPr>
              <a:buClr>
                <a:schemeClr val="tx1"/>
              </a:buClr>
              <a:buFont typeface="Arial" pitchFamily="34" charset="0"/>
              <a:buNone/>
              <a:defRPr/>
            </a:pPr>
            <a:r>
              <a:rPr lang="it-IT" sz="2400" dirty="0">
                <a:latin typeface="Arial Narrow" panose="020B0606020202030204" pitchFamily="34" charset="0"/>
              </a:rPr>
              <a:t>#</a:t>
            </a:r>
            <a:r>
              <a:rPr lang="it-IT" sz="2400" dirty="0" err="1">
                <a:latin typeface="Arial Narrow" panose="020B0606020202030204" pitchFamily="34" charset="0"/>
              </a:rPr>
              <a:t>define</a:t>
            </a:r>
            <a:r>
              <a:rPr lang="it-IT" sz="2400" dirty="0">
                <a:latin typeface="Arial Narrow" panose="020B0606020202030204" pitchFamily="34" charset="0"/>
              </a:rPr>
              <a:t>   G(L)     assume(</a:t>
            </a:r>
            <a:r>
              <a:rPr lang="it-IT" sz="2400" dirty="0" err="1">
                <a:latin typeface="Arial Narrow" panose="020B0606020202030204" pitchFamily="34" charset="0"/>
              </a:rPr>
              <a:t>cs</a:t>
            </a:r>
            <a:r>
              <a:rPr lang="it-IT" sz="2400" dirty="0">
                <a:latin typeface="Arial Narrow" panose="020B0606020202030204" pitchFamily="34" charset="0"/>
              </a:rPr>
              <a:t> &gt;= L);</a:t>
            </a:r>
          </a:p>
          <a:p>
            <a:pPr>
              <a:buClr>
                <a:schemeClr val="tx1"/>
              </a:buClr>
              <a:buFontTx/>
              <a:buNone/>
              <a:defRPr/>
            </a:pPr>
            <a:endParaRPr lang="it-IT" altLang="it-IT" sz="2200" dirty="0">
              <a:solidFill>
                <a:srgbClr val="FF0000"/>
              </a:solidFill>
            </a:endParaRPr>
          </a:p>
          <a:p>
            <a:pPr marL="342900" indent="-342900">
              <a:buClr>
                <a:schemeClr val="tx1"/>
              </a:buClr>
              <a:defRPr/>
            </a:pPr>
            <a:r>
              <a:rPr lang="it-IT" altLang="it-IT" sz="2400" dirty="0" err="1"/>
              <a:t>Rules</a:t>
            </a:r>
            <a:r>
              <a:rPr lang="it-IT" altLang="it-IT" sz="2400" dirty="0"/>
              <a:t> out </a:t>
            </a:r>
            <a:r>
              <a:rPr lang="it-IT" altLang="it-IT" sz="2400" dirty="0" err="1"/>
              <a:t>spurious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thread</a:t>
            </a:r>
            <a:r>
              <a:rPr lang="it-IT" altLang="it-IT" sz="2400" dirty="0"/>
              <a:t> </a:t>
            </a:r>
            <a:r>
              <a:rPr lang="it-IT" altLang="it-IT" sz="2400" dirty="0" err="1"/>
              <a:t>executions</a:t>
            </a:r>
            <a:r>
              <a:rPr lang="it-IT" altLang="it-IT" sz="2400" dirty="0"/>
              <a:t> </a:t>
            </a:r>
            <a:r>
              <a:rPr lang="it-IT" altLang="it-IT" sz="2400" dirty="0" err="1"/>
              <a:t>when</a:t>
            </a:r>
            <a:r>
              <a:rPr lang="it-IT" altLang="it-IT" sz="2400" dirty="0"/>
              <a:t> </a:t>
            </a:r>
            <a:r>
              <a:rPr lang="it-IT" altLang="it-IT" sz="2400" dirty="0" err="1"/>
              <a:t>context-switch</a:t>
            </a:r>
            <a:r>
              <a:rPr lang="it-IT" altLang="it-IT" sz="2400" dirty="0"/>
              <a:t> position </a:t>
            </a:r>
            <a:r>
              <a:rPr lang="it-IT" altLang="it-IT" sz="2400" dirty="0" err="1"/>
              <a:t>is</a:t>
            </a:r>
            <a:r>
              <a:rPr lang="it-IT" altLang="it-IT" sz="2400" dirty="0"/>
              <a:t> inside the </a:t>
            </a:r>
            <a:r>
              <a:rPr lang="it-IT" altLang="it-IT" sz="2400" dirty="0" err="1"/>
              <a:t>not</a:t>
            </a:r>
            <a:r>
              <a:rPr lang="it-IT" altLang="it-IT" sz="2400" dirty="0"/>
              <a:t> </a:t>
            </a:r>
            <a:r>
              <a:rPr lang="it-IT" altLang="it-IT" sz="2400" dirty="0" err="1"/>
              <a:t>picked</a:t>
            </a:r>
            <a:r>
              <a:rPr lang="it-IT" altLang="it-IT" sz="2400" dirty="0"/>
              <a:t>  </a:t>
            </a:r>
            <a:r>
              <a:rPr lang="it-IT" altLang="it-IT" sz="2400" dirty="0" err="1"/>
              <a:t>branch</a:t>
            </a:r>
            <a:r>
              <a:rPr lang="it-IT" altLang="it-IT" sz="2400" dirty="0"/>
              <a:t>  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92113" y="1700213"/>
            <a:ext cx="4705350" cy="1219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MT Extra" pitchFamily="18" charset="2"/>
              <a:buChar char="&gt;"/>
              <a:defRPr sz="18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Clr>
                <a:schemeClr val="tx1"/>
              </a:buClr>
              <a:buFontTx/>
              <a:buNone/>
              <a:defRPr/>
            </a:pPr>
            <a:r>
              <a:rPr lang="en-US" dirty="0">
                <a:solidFill>
                  <a:srgbClr val="000000"/>
                </a:solidFill>
              </a:rPr>
              <a:t>Thread </a:t>
            </a:r>
            <a:r>
              <a:rPr lang="en-US" b="1" dirty="0">
                <a:solidFill>
                  <a:srgbClr val="000000"/>
                </a:solidFill>
              </a:rPr>
              <a:t>T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US" dirty="0">
                <a:solidFill>
                  <a:srgbClr val="000000"/>
                </a:solidFill>
              </a:rPr>
              <a:t>function </a:t>
            </a:r>
            <a:r>
              <a:rPr lang="en-US" b="1" dirty="0">
                <a:solidFill>
                  <a:srgbClr val="000000"/>
                </a:solidFill>
              </a:rPr>
              <a:t>T</a:t>
            </a:r>
            <a:r>
              <a:rPr lang="fr-FR" b="1" dirty="0">
                <a:solidFill>
                  <a:srgbClr val="000000"/>
                </a:solidFill>
              </a:rPr>
              <a:t>'</a:t>
            </a:r>
          </a:p>
          <a:p>
            <a:pPr lvl="1">
              <a:buClr>
                <a:schemeClr val="tx1"/>
              </a:buClr>
              <a:defRPr/>
            </a:pPr>
            <a:r>
              <a:rPr lang="it-IT" dirty="0" err="1">
                <a:solidFill>
                  <a:srgbClr val="000000"/>
                </a:solidFill>
              </a:rPr>
              <a:t>var</a:t>
            </a:r>
            <a:r>
              <a:rPr lang="it-IT" dirty="0">
                <a:solidFill>
                  <a:srgbClr val="000000"/>
                </a:solidFill>
              </a:rPr>
              <a:t> x;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it-IT" dirty="0" err="1">
                <a:solidFill>
                  <a:srgbClr val="000000"/>
                </a:solidFill>
              </a:rPr>
              <a:t>static</a:t>
            </a:r>
            <a:r>
              <a:rPr lang="it-IT" dirty="0">
                <a:solidFill>
                  <a:srgbClr val="000000"/>
                </a:solidFill>
              </a:rPr>
              <a:t> </a:t>
            </a:r>
            <a:r>
              <a:rPr lang="it-IT" dirty="0" err="1">
                <a:solidFill>
                  <a:srgbClr val="000000"/>
                </a:solidFill>
              </a:rPr>
              <a:t>var</a:t>
            </a:r>
            <a:r>
              <a:rPr lang="it-IT" dirty="0">
                <a:solidFill>
                  <a:srgbClr val="000000"/>
                </a:solidFill>
              </a:rPr>
              <a:t> x;</a:t>
            </a:r>
          </a:p>
          <a:p>
            <a:pPr lvl="1">
              <a:buClr>
                <a:schemeClr val="tx1"/>
              </a:buClr>
              <a:defRPr/>
            </a:pPr>
            <a:r>
              <a:rPr lang="it-IT" dirty="0" err="1">
                <a:solidFill>
                  <a:srgbClr val="000000"/>
                </a:solidFill>
              </a:rPr>
              <a:t>stmt</a:t>
            </a:r>
            <a:r>
              <a:rPr lang="it-IT" dirty="0">
                <a:solidFill>
                  <a:srgbClr val="000000"/>
                </a:solidFill>
              </a:rPr>
              <a:t>;</a:t>
            </a:r>
            <a:r>
              <a:rPr lang="en-GB" dirty="0">
                <a:solidFill>
                  <a:srgbClr val="000000"/>
                </a:solidFill>
              </a:rPr>
              <a:t> </a:t>
            </a:r>
            <a:r>
              <a:rPr lang="en-GB" b="1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↝ </a:t>
            </a:r>
            <a:r>
              <a:rPr lang="en-GB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guard; </a:t>
            </a:r>
            <a:r>
              <a:rPr lang="en-GB" dirty="0" err="1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stmt</a:t>
            </a:r>
            <a:r>
              <a:rPr lang="en-GB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</a:rPr>
              <a:t>;</a:t>
            </a:r>
            <a:endParaRPr lang="en-GB" dirty="0">
              <a:solidFill>
                <a:srgbClr val="000000"/>
              </a:solidFill>
              <a:latin typeface="Courier"/>
              <a:ea typeface="Arial Unicode MS"/>
              <a:cs typeface="Courier"/>
            </a:endParaRPr>
          </a:p>
        </p:txBody>
      </p:sp>
      <p:sp>
        <p:nvSpPr>
          <p:cNvPr id="48133" name="TextBox 2"/>
          <p:cNvSpPr txBox="1">
            <a:spLocks noChangeArrowheads="1"/>
          </p:cNvSpPr>
          <p:nvPr/>
        </p:nvSpPr>
        <p:spPr bwMode="auto">
          <a:xfrm>
            <a:off x="6176963" y="1708150"/>
            <a:ext cx="2232025" cy="280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it-IT" altLang="it-IT" sz="2400" b="1">
                <a:latin typeface="Arial Narrow" pitchFamily="34" charset="0"/>
              </a:rPr>
              <a:t>if cond 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it-IT" altLang="it-IT" sz="2400" b="1">
                <a:latin typeface="Arial Narrow" pitchFamily="34" charset="0"/>
              </a:rPr>
              <a:t>{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it-IT" altLang="it-IT" sz="2400" b="1">
                <a:latin typeface="Arial Narrow" pitchFamily="34" charset="0"/>
              </a:rPr>
              <a:t>      body1    </a:t>
            </a:r>
            <a:r>
              <a:rPr lang="en-GB" altLang="it-IT" b="1">
                <a:solidFill>
                  <a:srgbClr val="FF0000"/>
                </a:solidFill>
                <a:latin typeface="Arial Narrow" pitchFamily="34" charset="0"/>
                <a:ea typeface="Arial Unicode MS" pitchFamily="34" charset="-128"/>
                <a:cs typeface="Arial Unicode MS" pitchFamily="34" charset="-128"/>
              </a:rPr>
              <a:t>↝</a:t>
            </a:r>
            <a:endParaRPr lang="it-IT" altLang="it-IT" sz="2400" b="1">
              <a:solidFill>
                <a:srgbClr val="FF0000"/>
              </a:solidFill>
              <a:latin typeface="Arial Narrow" pitchFamily="34" charset="0"/>
            </a:endParaRP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it-IT" altLang="it-IT" sz="2400" b="1">
                <a:latin typeface="Arial Narrow" pitchFamily="34" charset="0"/>
              </a:rPr>
              <a:t>}else{ </a:t>
            </a:r>
          </a:p>
          <a:p>
            <a:pPr eaLnBrk="1" hangingPunct="1">
              <a:spcBef>
                <a:spcPct val="0"/>
              </a:spcBef>
              <a:buClr>
                <a:schemeClr val="tx1"/>
              </a:buClr>
              <a:buFontTx/>
              <a:buNone/>
            </a:pPr>
            <a:r>
              <a:rPr lang="it-IT" altLang="it-IT" sz="2400" b="1">
                <a:latin typeface="Arial Narrow" pitchFamily="34" charset="0"/>
              </a:rPr>
              <a:t>      body2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it-IT" sz="2400" b="1">
                <a:latin typeface="Arial Narrow" pitchFamily="34" charset="0"/>
              </a:rPr>
              <a:t>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it-IT" sz="2400">
              <a:latin typeface="Arial Narrow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8048625" y="1600200"/>
            <a:ext cx="3381375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Clr>
                <a:schemeClr val="tx1"/>
              </a:buClr>
              <a:defRPr/>
            </a:pPr>
            <a:r>
              <a:rPr lang="it-IT" sz="2400" b="1" dirty="0">
                <a:latin typeface="Arial Narrow" panose="020B0606020202030204" pitchFamily="34" charset="0"/>
              </a:rPr>
              <a:t>if cond </a:t>
            </a:r>
          </a:p>
          <a:p>
            <a:pPr>
              <a:buClr>
                <a:schemeClr val="tx1"/>
              </a:buClr>
              <a:defRPr/>
            </a:pPr>
            <a:r>
              <a:rPr lang="it-IT" sz="2400" b="1" dirty="0">
                <a:latin typeface="Arial Narrow" panose="020B0606020202030204" pitchFamily="34" charset="0"/>
              </a:rPr>
              <a:t>{</a:t>
            </a:r>
          </a:p>
          <a:p>
            <a:pPr>
              <a:buClr>
                <a:schemeClr val="tx1"/>
              </a:buClr>
              <a:defRPr/>
            </a:pPr>
            <a:r>
              <a:rPr lang="it-IT" sz="2400" b="1" dirty="0">
                <a:latin typeface="Arial Narrow" panose="020B0606020202030204" pitchFamily="34" charset="0"/>
              </a:rPr>
              <a:t>      body1    </a:t>
            </a:r>
            <a:endParaRPr lang="it-IT" sz="2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  <a:p>
            <a:pPr>
              <a:buClr>
                <a:schemeClr val="tx1"/>
              </a:buClr>
              <a:defRPr/>
            </a:pPr>
            <a:r>
              <a:rPr lang="it-IT" sz="2400" b="1" dirty="0">
                <a:latin typeface="Arial Narrow" panose="020B0606020202030204" pitchFamily="34" charset="0"/>
              </a:rPr>
              <a:t>}else{ </a:t>
            </a:r>
            <a:r>
              <a:rPr lang="it-IT" sz="24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G(A)</a:t>
            </a:r>
            <a:r>
              <a:rPr lang="it-IT" sz="2400" b="1" dirty="0">
                <a:latin typeface="Arial Narrow" panose="020B0606020202030204" pitchFamily="34" charset="0"/>
              </a:rPr>
              <a:t> </a:t>
            </a:r>
          </a:p>
          <a:p>
            <a:pPr>
              <a:buClr>
                <a:schemeClr val="tx1"/>
              </a:buClr>
              <a:defRPr/>
            </a:pPr>
            <a:r>
              <a:rPr lang="it-IT" sz="2400" b="1" dirty="0">
                <a:latin typeface="Arial Narrow" panose="020B0606020202030204" pitchFamily="34" charset="0"/>
              </a:rPr>
              <a:t>      body2</a:t>
            </a:r>
          </a:p>
          <a:p>
            <a:pPr>
              <a:defRPr/>
            </a:pPr>
            <a:r>
              <a:rPr lang="en-US" sz="2400" b="1" dirty="0">
                <a:latin typeface="Arial Narrow" panose="020B0606020202030204" pitchFamily="34" charset="0"/>
              </a:rPr>
              <a:t>} </a:t>
            </a:r>
            <a:r>
              <a:rPr lang="en-US" sz="2400" b="1" dirty="0">
                <a:solidFill>
                  <a:srgbClr val="7F7F7F"/>
                </a:solidFill>
                <a:latin typeface="Arial Narrow" panose="020B0606020202030204" pitchFamily="34" charset="0"/>
              </a:rPr>
              <a:t>G(B)</a:t>
            </a:r>
          </a:p>
          <a:p>
            <a:pPr>
              <a:defRPr/>
            </a:pPr>
            <a:endParaRPr lang="en-US" sz="2400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olo 1"/>
          <p:cNvSpPr>
            <a:spLocks noGrp="1"/>
          </p:cNvSpPr>
          <p:nvPr>
            <p:ph type="title"/>
          </p:nvPr>
        </p:nvSpPr>
        <p:spPr>
          <a:xfrm>
            <a:off x="495300" y="-26988"/>
            <a:ext cx="8915400" cy="1143001"/>
          </a:xfrm>
        </p:spPr>
        <p:txBody>
          <a:bodyPr/>
          <a:lstStyle/>
          <a:p>
            <a:r>
              <a:rPr lang="it-IT" altLang="it-IT"/>
              <a:t>Example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95300" y="1268413"/>
            <a:ext cx="3952875" cy="4897437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Font typeface="Arial" pitchFamily="34" charset="0"/>
              <a:buNone/>
              <a:defRPr/>
            </a:pPr>
            <a:r>
              <a:rPr lang="it-IT" sz="2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2:J(2,3)  </a:t>
            </a:r>
            <a:r>
              <a:rPr lang="it-IT" sz="2200" b="1" dirty="0" err="1">
                <a:solidFill>
                  <a:srgbClr val="338D33"/>
                </a:solidFill>
                <a:latin typeface="Arial Narrow" panose="020B0606020202030204" pitchFamily="34" charset="0"/>
              </a:rPr>
              <a:t>if</a:t>
            </a:r>
            <a:r>
              <a:rPr lang="it-IT" sz="2200" dirty="0">
                <a:latin typeface="Arial Narrow" panose="020B0606020202030204" pitchFamily="34" charset="0"/>
              </a:rPr>
              <a:t>(c&gt;0)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t-IT" sz="2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3:J(3,4)       </a:t>
            </a:r>
            <a:r>
              <a:rPr lang="it-IT" sz="2200" dirty="0">
                <a:latin typeface="Arial Narrow" panose="020B0606020202030204" pitchFamily="34" charset="0"/>
              </a:rPr>
              <a:t>c++;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t-IT" sz="2200" dirty="0">
                <a:latin typeface="Arial Narrow" panose="020B0606020202030204" pitchFamily="34" charset="0"/>
              </a:rPr>
              <a:t>              </a:t>
            </a:r>
            <a:r>
              <a:rPr lang="it-IT" sz="2200" b="1" dirty="0">
                <a:solidFill>
                  <a:srgbClr val="338D33"/>
                </a:solidFill>
                <a:latin typeface="Arial Narrow" panose="020B0606020202030204" pitchFamily="34" charset="0"/>
              </a:rPr>
              <a:t>else</a:t>
            </a:r>
            <a:r>
              <a:rPr lang="it-IT" sz="2200" dirty="0">
                <a:solidFill>
                  <a:srgbClr val="338D33"/>
                </a:solidFill>
                <a:latin typeface="Arial Narrow" panose="020B0606020202030204" pitchFamily="34" charset="0"/>
              </a:rPr>
              <a:t> </a:t>
            </a:r>
            <a:r>
              <a:rPr lang="it-IT" sz="2200" dirty="0">
                <a:latin typeface="Arial Narrow" panose="020B0606020202030204" pitchFamily="34" charset="0"/>
              </a:rPr>
              <a:t>{</a:t>
            </a:r>
            <a:endParaRPr lang="it-IT" sz="220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0" indent="0">
              <a:buFont typeface="Arial" pitchFamily="34" charset="0"/>
              <a:buNone/>
              <a:defRPr/>
            </a:pPr>
            <a:r>
              <a:rPr lang="it-IT" sz="2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4:J(4,5)       </a:t>
            </a:r>
            <a:r>
              <a:rPr lang="it-IT" sz="2200" dirty="0">
                <a:latin typeface="Arial Narrow" panose="020B0606020202030204" pitchFamily="34" charset="0"/>
              </a:rPr>
              <a:t>c=0;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t-IT" sz="2200" dirty="0">
                <a:latin typeface="Arial Narrow" panose="020B0606020202030204" pitchFamily="34" charset="0"/>
              </a:rPr>
              <a:t>                   </a:t>
            </a:r>
            <a:r>
              <a:rPr lang="it-IT" sz="2200" dirty="0" err="1">
                <a:latin typeface="Arial Narrow" panose="020B0606020202030204" pitchFamily="34" charset="0"/>
              </a:rPr>
              <a:t>if</a:t>
            </a:r>
            <a:r>
              <a:rPr lang="it-IT" sz="2200" dirty="0">
                <a:latin typeface="Arial Narrow" panose="020B0606020202030204" pitchFamily="34" charset="0"/>
              </a:rPr>
              <a:t>(!(</a:t>
            </a:r>
            <a:r>
              <a:rPr lang="it-IT" sz="2200" dirty="0" err="1">
                <a:latin typeface="Arial Narrow" panose="020B0606020202030204" pitchFamily="34" charset="0"/>
              </a:rPr>
              <a:t>tmp</a:t>
            </a:r>
            <a:r>
              <a:rPr lang="it-IT" sz="2200" dirty="0">
                <a:latin typeface="Arial Narrow" panose="020B0606020202030204" pitchFamily="34" charset="0"/>
              </a:rPr>
              <a:t>&gt;0)) goto l1;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t-IT" sz="2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5:J(5,6)      </a:t>
            </a:r>
            <a:r>
              <a:rPr lang="it-IT" sz="2200" dirty="0">
                <a:latin typeface="Arial Narrow" panose="020B0606020202030204" pitchFamily="34" charset="0"/>
              </a:rPr>
              <a:t>c++; </a:t>
            </a:r>
            <a:r>
              <a:rPr lang="it-IT" sz="2200" dirty="0" err="1">
                <a:latin typeface="Arial Narrow" panose="020B0606020202030204" pitchFamily="34" charset="0"/>
              </a:rPr>
              <a:t>tmp</a:t>
            </a:r>
            <a:r>
              <a:rPr lang="it-IT" sz="2200" dirty="0">
                <a:latin typeface="Arial Narrow" panose="020B0606020202030204" pitchFamily="34" charset="0"/>
              </a:rPr>
              <a:t>--;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t-IT" sz="2200" dirty="0">
                <a:latin typeface="Arial Narrow" panose="020B0606020202030204" pitchFamily="34" charset="0"/>
              </a:rPr>
              <a:t>                   </a:t>
            </a:r>
            <a:r>
              <a:rPr lang="it-IT" sz="2200" dirty="0" err="1">
                <a:latin typeface="Arial Narrow" panose="020B0606020202030204" pitchFamily="34" charset="0"/>
              </a:rPr>
              <a:t>if</a:t>
            </a:r>
            <a:r>
              <a:rPr lang="it-IT" sz="2200" dirty="0">
                <a:latin typeface="Arial Narrow" panose="020B0606020202030204" pitchFamily="34" charset="0"/>
              </a:rPr>
              <a:t>(!(</a:t>
            </a:r>
            <a:r>
              <a:rPr lang="it-IT" sz="2200" dirty="0" err="1">
                <a:latin typeface="Arial Narrow" panose="020B0606020202030204" pitchFamily="34" charset="0"/>
              </a:rPr>
              <a:t>tmp</a:t>
            </a:r>
            <a:r>
              <a:rPr lang="it-IT" sz="2200" dirty="0">
                <a:latin typeface="Arial Narrow" panose="020B0606020202030204" pitchFamily="34" charset="0"/>
              </a:rPr>
              <a:t>&gt;0)) goto l1;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t-IT" sz="2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6:J(6,7)      </a:t>
            </a:r>
            <a:r>
              <a:rPr lang="it-IT" sz="2200" dirty="0">
                <a:latin typeface="Arial Narrow" panose="020B0606020202030204" pitchFamily="34" charset="0"/>
              </a:rPr>
              <a:t>c++; </a:t>
            </a:r>
            <a:r>
              <a:rPr lang="it-IT" sz="2200" dirty="0" err="1">
                <a:latin typeface="Arial Narrow" panose="020B0606020202030204" pitchFamily="34" charset="0"/>
              </a:rPr>
              <a:t>tmp</a:t>
            </a:r>
            <a:r>
              <a:rPr lang="it-IT" sz="2200" dirty="0">
                <a:latin typeface="Arial Narrow" panose="020B0606020202030204" pitchFamily="34" charset="0"/>
              </a:rPr>
              <a:t>--;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t-IT" sz="2200" dirty="0">
                <a:latin typeface="Arial Narrow" panose="020B0606020202030204" pitchFamily="34" charset="0"/>
              </a:rPr>
              <a:t>                  assume(!(</a:t>
            </a:r>
            <a:r>
              <a:rPr lang="it-IT" sz="2200" dirty="0" err="1">
                <a:latin typeface="Arial Narrow" panose="020B0606020202030204" pitchFamily="34" charset="0"/>
              </a:rPr>
              <a:t>tmp</a:t>
            </a:r>
            <a:r>
              <a:rPr lang="it-IT" sz="2200" dirty="0">
                <a:latin typeface="Arial Narrow" panose="020B0606020202030204" pitchFamily="34" charset="0"/>
              </a:rPr>
              <a:t>&gt;0));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t-IT" sz="2200" dirty="0">
                <a:latin typeface="Arial Narrow" panose="020B0606020202030204" pitchFamily="34" charset="0"/>
              </a:rPr>
              <a:t>                  l1: </a:t>
            </a:r>
            <a:r>
              <a:rPr lang="it-IT" sz="2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G(7)</a:t>
            </a:r>
            <a:r>
              <a:rPr lang="it-IT" sz="2200" dirty="0">
                <a:latin typeface="Arial Narrow" panose="020B0606020202030204" pitchFamily="34" charset="0"/>
              </a:rPr>
              <a:t>;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it-IT" sz="2200" dirty="0">
                <a:latin typeface="Arial Narrow" panose="020B0606020202030204" pitchFamily="34" charset="0"/>
              </a:rPr>
              <a:t>             } </a:t>
            </a:r>
            <a:r>
              <a:rPr lang="it-IT" sz="2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G(7)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2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7:J(7,8) 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pthread</a:t>
            </a:r>
            <a:r>
              <a:rPr lang="en-US" sz="2200" dirty="0">
                <a:latin typeface="Arial Narrow" panose="020B0606020202030204" pitchFamily="34" charset="0"/>
              </a:rPr>
              <a:t> </a:t>
            </a:r>
            <a:r>
              <a:rPr lang="en-US" sz="2200" dirty="0" err="1">
                <a:latin typeface="Arial Narrow" panose="020B0606020202030204" pitchFamily="34" charset="0"/>
              </a:rPr>
              <a:t>mutex</a:t>
            </a:r>
            <a:r>
              <a:rPr lang="en-US" sz="2200" dirty="0">
                <a:latin typeface="Arial Narrow" panose="020B0606020202030204" pitchFamily="34" charset="0"/>
              </a:rPr>
              <a:t> unlock(&amp;m);</a:t>
            </a:r>
            <a:endParaRPr lang="it-IT" sz="2200" dirty="0">
              <a:latin typeface="Arial Narrow" panose="020B0606020202030204" pitchFamily="34" charset="0"/>
            </a:endParaRPr>
          </a:p>
        </p:txBody>
      </p:sp>
      <p:sp>
        <p:nvSpPr>
          <p:cNvPr id="4" name="CasellaDiTesto 3"/>
          <p:cNvSpPr txBox="1">
            <a:spLocks noChangeArrowheads="1"/>
          </p:cNvSpPr>
          <p:nvPr/>
        </p:nvSpPr>
        <p:spPr bwMode="auto">
          <a:xfrm>
            <a:off x="4881563" y="1196975"/>
            <a:ext cx="4392612" cy="532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Assume  pc=2 and cs=3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    (only </a:t>
            </a:r>
            <a:r>
              <a:rPr lang="it-IT" altLang="it-IT" sz="2000">
                <a:solidFill>
                  <a:srgbClr val="C00000"/>
                </a:solidFill>
              </a:rPr>
              <a:t>2:</a:t>
            </a:r>
            <a:r>
              <a:rPr lang="it-IT" altLang="it-IT" sz="2000"/>
              <a:t> must be executed)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Additionally suppose c&lt;=0 holds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Execution jumps to the </a:t>
            </a:r>
            <a:r>
              <a:rPr lang="it-IT" altLang="it-IT" sz="2000">
                <a:solidFill>
                  <a:srgbClr val="C00000"/>
                </a:solidFill>
              </a:rPr>
              <a:t>else</a:t>
            </a:r>
            <a:r>
              <a:rPr lang="it-IT" altLang="it-IT" sz="2000"/>
              <a:t> stmt and exits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In main pc is then set to 3  (cs)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When resumed, the tread will start from </a:t>
            </a:r>
            <a:r>
              <a:rPr lang="it-IT" altLang="it-IT" sz="2000">
                <a:solidFill>
                  <a:srgbClr val="C00000"/>
                </a:solidFill>
              </a:rPr>
              <a:t>3:</a:t>
            </a:r>
            <a:r>
              <a:rPr lang="it-IT" altLang="it-IT" sz="2000"/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	executing c++!!!!!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2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/>
              <a:t>Adding guard G(4) right after the </a:t>
            </a:r>
            <a:r>
              <a:rPr lang="it-IT" altLang="it-IT" sz="2000">
                <a:solidFill>
                  <a:srgbClr val="C00000"/>
                </a:solidFill>
              </a:rPr>
              <a:t>else</a:t>
            </a:r>
            <a:r>
              <a:rPr lang="it-IT" altLang="it-IT" sz="2000"/>
              <a:t> stmt rules out this unfeasible computation</a:t>
            </a:r>
          </a:p>
        </p:txBody>
      </p:sp>
      <p:sp>
        <p:nvSpPr>
          <p:cNvPr id="5" name="CasellaDiTesto 4"/>
          <p:cNvSpPr txBox="1">
            <a:spLocks noChangeArrowheads="1"/>
          </p:cNvSpPr>
          <p:nvPr/>
        </p:nvSpPr>
        <p:spPr bwMode="auto">
          <a:xfrm>
            <a:off x="2000250" y="2089150"/>
            <a:ext cx="6461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200" b="1">
                <a:solidFill>
                  <a:srgbClr val="C00000"/>
                </a:solidFill>
                <a:latin typeface="Arial Narrow" pitchFamily="34" charset="0"/>
              </a:rPr>
              <a:t>G(4)</a:t>
            </a:r>
          </a:p>
        </p:txBody>
      </p:sp>
      <p:sp>
        <p:nvSpPr>
          <p:cNvPr id="6" name="CasellaDiTesto 5"/>
          <p:cNvSpPr txBox="1">
            <a:spLocks noChangeArrowheads="1"/>
          </p:cNvSpPr>
          <p:nvPr/>
        </p:nvSpPr>
        <p:spPr bwMode="auto">
          <a:xfrm>
            <a:off x="2432050" y="2879725"/>
            <a:ext cx="5762625" cy="2062163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/>
              <a:t>Note this is not ruling out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/>
              <a:t>any good exectutions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it-IT" altLang="it-IT" sz="16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/>
              <a:t>The sketched one is captured by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/>
              <a:t>guessing cs=4 instead of cs=3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381000" y="42864"/>
            <a:ext cx="8991600" cy="947737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1250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324528" cy="914400"/>
          </a:xfrm>
          <a:solidFill>
            <a:schemeClr val="bg2"/>
          </a:solidFill>
        </p:spPr>
        <p:txBody>
          <a:bodyPr>
            <a:noAutofit/>
          </a:bodyPr>
          <a:lstStyle/>
          <a:p>
            <a:r>
              <a:rPr lang="en-GB" altLang="it-IT" sz="3600" dirty="0">
                <a:solidFill>
                  <a:schemeClr val="bg1"/>
                </a:solidFill>
              </a:rPr>
              <a:t>  </a:t>
            </a:r>
            <a:r>
              <a:rPr lang="en-GB" altLang="it-IT" sz="3600" dirty="0"/>
              <a:t>Evaluation: bug-hunting</a:t>
            </a:r>
            <a:br>
              <a:rPr lang="en-GB" altLang="it-IT" sz="3600" dirty="0"/>
            </a:br>
            <a:r>
              <a:rPr lang="en-GB" altLang="it-IT" sz="3600" dirty="0"/>
              <a:t>  </a:t>
            </a:r>
            <a:r>
              <a:rPr lang="en-US" altLang="it-IT" sz="1200" dirty="0"/>
              <a:t>SVCOMP</a:t>
            </a:r>
            <a:r>
              <a:rPr lang="en-US" altLang="en-US" sz="1200" dirty="0"/>
              <a:t>’</a:t>
            </a:r>
            <a:r>
              <a:rPr lang="en-US" altLang="it-IT" sz="1200" dirty="0"/>
              <a:t>14, </a:t>
            </a:r>
            <a:r>
              <a:rPr lang="en-US" altLang="it-IT" sz="1200" dirty="0">
                <a:latin typeface="Courier" panose="02060409020205020404" pitchFamily="49" charset="0"/>
              </a:rPr>
              <a:t>Concurrency</a:t>
            </a:r>
            <a:r>
              <a:rPr lang="en-US" altLang="it-IT" sz="1200" dirty="0"/>
              <a:t> (UNSAFE instances)</a:t>
            </a:r>
            <a:endParaRPr lang="en-US" altLang="it-IT" sz="3600" dirty="0"/>
          </a:p>
        </p:txBody>
      </p:sp>
      <p:sp>
        <p:nvSpPr>
          <p:cNvPr id="181251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it-IT" sz="200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/>
        </p:nvGraphicFramePr>
        <p:xfrm>
          <a:off x="1066800" y="990601"/>
          <a:ext cx="7772400" cy="5461517"/>
        </p:xfrm>
        <a:graphic>
          <a:graphicData uri="http://schemas.openxmlformats.org/drawingml/2006/table">
            <a:tbl>
              <a:tblPr/>
              <a:tblGrid>
                <a:gridCol w="217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0458">
                <a:tc>
                  <a:txBody>
                    <a:bodyPr/>
                    <a:lstStyle/>
                    <a:p>
                      <a:pPr algn="l" rtl="0" fontAlgn="b"/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Lazy-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CSeq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Concurrent</a:t>
                      </a:r>
                      <a:r>
                        <a:rPr lang="en-US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Tools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8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BLITZ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LLBMC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CBMC</a:t>
                      </a:r>
                    </a:p>
                  </a:txBody>
                  <a:tcPr marL="12700" marR="12700" marT="12700" marB="0" vert="vert27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Corral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CSeq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Threader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27_Boop_simple_vf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117.6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28_buggy_simple_...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624.7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32_pthread5_vs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40_barrier_vf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49_bigshot_p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50_bigshot_s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53_fib_bench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36.6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1.8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31.1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55_fib_bench_longer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155.5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57_fib_bench_longest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214.0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75.2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54.3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61_lazy01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398.6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63_qrcu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65_queue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20.9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128.7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67_read_write_lock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69_reorder_2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70_reorder_5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72_sigma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73.0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219.1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73_singleton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1.6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75_stack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151.9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77_stateful01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82_twostage_3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4.9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61994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ECEEF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altLang="it-IT" sz="200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18227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 altLang="it-IT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1000" y="42864"/>
            <a:ext cx="8610600" cy="871537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2276" name="Title 1"/>
          <p:cNvSpPr txBox="1">
            <a:spLocks/>
          </p:cNvSpPr>
          <p:nvPr/>
        </p:nvSpPr>
        <p:spPr bwMode="auto">
          <a:xfrm>
            <a:off x="381000" y="0"/>
            <a:ext cx="9144000" cy="914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GB" altLang="it-IT" sz="2600" b="1" dirty="0">
                <a:solidFill>
                  <a:schemeClr val="bg1"/>
                </a:solidFill>
                <a:latin typeface="Arial" panose="020B0604020202020204" pitchFamily="34" charset="0"/>
              </a:rPr>
              <a:t>  </a:t>
            </a:r>
            <a:r>
              <a:rPr lang="en-GB" altLang="it-IT" sz="2600" b="1" dirty="0">
                <a:latin typeface="Arial" panose="020B0604020202020204" pitchFamily="34" charset="0"/>
              </a:rPr>
              <a:t>Evaluation: bug-hunting</a:t>
            </a:r>
            <a:br>
              <a:rPr lang="en-GB" altLang="it-IT" sz="2600" b="1" dirty="0">
                <a:latin typeface="Arial" panose="020B0604020202020204" pitchFamily="34" charset="0"/>
              </a:rPr>
            </a:br>
            <a:r>
              <a:rPr lang="en-GB" altLang="it-IT" sz="2600" b="1" dirty="0">
                <a:latin typeface="Arial" panose="020B0604020202020204" pitchFamily="34" charset="0"/>
              </a:rPr>
              <a:t>  </a:t>
            </a:r>
            <a:r>
              <a:rPr lang="en-US" altLang="it-IT" sz="1600" b="1" dirty="0">
                <a:latin typeface="Arial" panose="020B0604020202020204" pitchFamily="34" charset="0"/>
              </a:rPr>
              <a:t>SVCOMP</a:t>
            </a:r>
            <a:r>
              <a:rPr lang="en-US" altLang="en-US" sz="1600" b="1" dirty="0">
                <a:latin typeface="Arial" panose="020B0604020202020204" pitchFamily="34" charset="0"/>
              </a:rPr>
              <a:t>’</a:t>
            </a:r>
            <a:r>
              <a:rPr lang="en-US" altLang="it-IT" sz="1600" b="1" dirty="0">
                <a:latin typeface="Arial" panose="020B0604020202020204" pitchFamily="34" charset="0"/>
              </a:rPr>
              <a:t>14, </a:t>
            </a:r>
            <a:r>
              <a:rPr lang="en-US" altLang="it-IT" sz="1600" b="1" dirty="0">
                <a:latin typeface="Courier" panose="02060409020205020404" pitchFamily="49" charset="0"/>
              </a:rPr>
              <a:t>Concurrency</a:t>
            </a:r>
            <a:r>
              <a:rPr lang="en-US" altLang="it-IT" sz="1600" b="1" dirty="0">
                <a:latin typeface="Arial" panose="020B0604020202020204" pitchFamily="34" charset="0"/>
              </a:rPr>
              <a:t> (UNSAFE instances)</a:t>
            </a:r>
            <a:endParaRPr lang="en-US" altLang="it-IT" sz="2600" b="1" dirty="0">
              <a:latin typeface="Arial" panose="020B0604020202020204" pitchFamily="34" charset="0"/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/>
        </p:nvGraphicFramePr>
        <p:xfrm>
          <a:off x="1066800" y="990601"/>
          <a:ext cx="7772400" cy="5461517"/>
        </p:xfrm>
        <a:graphic>
          <a:graphicData uri="http://schemas.openxmlformats.org/drawingml/2006/table">
            <a:tbl>
              <a:tblPr/>
              <a:tblGrid>
                <a:gridCol w="2170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6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30458">
                <a:tc>
                  <a:txBody>
                    <a:bodyPr/>
                    <a:lstStyle/>
                    <a:p>
                      <a:pPr algn="l" rtl="0" fontAlgn="b"/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Lazy-</a:t>
                      </a:r>
                      <a:r>
                        <a:rPr lang="en-US" sz="1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CSeq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Concurrent</a:t>
                      </a:r>
                      <a:r>
                        <a:rPr lang="en-US" sz="1800" b="1" i="0" u="none" strike="noStrike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Tools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8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BLITZ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LLBMC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CBMC</a:t>
                      </a:r>
                    </a:p>
                  </a:txBody>
                  <a:tcPr marL="12700" marR="12700" marT="12700" marB="0" vert="vert27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Corral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CSeq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Threader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27_Boop_simple_vf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117.6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28_buggy_simple_...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624.7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32_pthread5_vs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40_barrier_vf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49_bigshot_p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50_bigshot_s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53_fib_bench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36.6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1.8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31.1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55_fib_bench_longer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155.5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57_fib_bench_longest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214.0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75.2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54.3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61_lazy01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398.6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63_qrcu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65_queue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20.9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128.7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67_read_write_lock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69_reorder_2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70_reorder_5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72_sigma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73.0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219.1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73_singleton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1.6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75_stack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151.9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77_stateful01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6060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82_twostage_3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8.0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4.9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6319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144000" cy="762000"/>
          </a:xfrm>
        </p:spPr>
        <p:txBody>
          <a:bodyPr/>
          <a:lstStyle/>
          <a:p>
            <a:r>
              <a:rPr lang="en-GB" altLang="it-IT"/>
              <a:t>  Remarks</a:t>
            </a:r>
            <a:endParaRPr lang="en-US" altLang="it-I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77900"/>
            <a:ext cx="8839200" cy="5715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  <a:defRPr/>
            </a:pPr>
            <a:r>
              <a:rPr lang="en-US" sz="2600" b="1" dirty="0">
                <a:ea typeface="ＭＳ Ｐゴシック" charset="0"/>
              </a:rPr>
              <a:t>Lazy-</a:t>
            </a:r>
            <a:r>
              <a:rPr lang="en-US" sz="2600" b="1" dirty="0" err="1">
                <a:ea typeface="ＭＳ Ｐゴシック" charset="0"/>
              </a:rPr>
              <a:t>CSeq</a:t>
            </a:r>
            <a:r>
              <a:rPr lang="en-US" sz="2600" b="1" dirty="0">
                <a:ea typeface="ＭＳ Ｐゴシック" charset="0"/>
              </a:rPr>
              <a:t>  is a new </a:t>
            </a:r>
            <a:r>
              <a:rPr lang="en-US" sz="2600" b="1" dirty="0" err="1">
                <a:ea typeface="ＭＳ Ｐゴシック" charset="0"/>
              </a:rPr>
              <a:t>sequentialization</a:t>
            </a:r>
            <a:r>
              <a:rPr lang="en-US" sz="2600" b="1" dirty="0">
                <a:ea typeface="ＭＳ Ｐゴシック" charset="0"/>
              </a:rPr>
              <a:t> targeted to BMC </a:t>
            </a:r>
            <a:r>
              <a:rPr lang="en-US" sz="2600" b="1" dirty="0" err="1">
                <a:ea typeface="ＭＳ Ｐゴシック" charset="0"/>
              </a:rPr>
              <a:t>backends</a:t>
            </a:r>
            <a:endParaRPr lang="en-US" sz="2600" b="1" dirty="0">
              <a:ea typeface="ＭＳ Ｐゴシック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en-US" sz="2600" dirty="0">
                <a:ea typeface="ＭＳ Ｐゴシック" charset="0"/>
              </a:rPr>
              <a:t>lazy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600" dirty="0">
                <a:ea typeface="ＭＳ Ｐゴシック" charset="0"/>
              </a:rPr>
              <a:t>based on bounded round-robin computations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600" dirty="0">
                <a:ea typeface="ＭＳ Ｐゴシック" charset="0"/>
              </a:rPr>
              <a:t>efficient for bug-hunting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600" dirty="0">
                <a:ea typeface="ＭＳ Ｐゴシック" charset="0"/>
              </a:rPr>
              <a:t>simple to implement (</a:t>
            </a:r>
            <a:r>
              <a:rPr lang="en-US" sz="2600" dirty="0" err="1">
                <a:ea typeface="ＭＳ Ｐゴシック" charset="0"/>
              </a:rPr>
              <a:t>CSeq</a:t>
            </a:r>
            <a:r>
              <a:rPr lang="en-US" sz="2600" dirty="0">
                <a:ea typeface="ＭＳ Ｐゴシック" charset="0"/>
              </a:rPr>
              <a:t> framework)</a:t>
            </a:r>
          </a:p>
          <a:p>
            <a:pPr marL="0" indent="0">
              <a:buNone/>
              <a:defRPr/>
            </a:pPr>
            <a:endParaRPr lang="en-US" sz="2600" b="1" dirty="0">
              <a:solidFill>
                <a:srgbClr val="000000"/>
              </a:solidFill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600" b="1" dirty="0">
                <a:solidFill>
                  <a:srgbClr val="000000"/>
                </a:solidFill>
                <a:ea typeface="ＭＳ Ｐゴシック" charset="0"/>
              </a:rPr>
              <a:t>Eager </a:t>
            </a:r>
            <a:r>
              <a:rPr lang="en-US" sz="2600" b="1" dirty="0" err="1">
                <a:solidFill>
                  <a:srgbClr val="000000"/>
                </a:solidFill>
                <a:ea typeface="ＭＳ Ｐゴシック" charset="0"/>
              </a:rPr>
              <a:t>vs</a:t>
            </a:r>
            <a:r>
              <a:rPr lang="en-US" sz="2600" b="1" dirty="0">
                <a:solidFill>
                  <a:srgbClr val="000000"/>
                </a:solidFill>
                <a:ea typeface="ＭＳ Ｐゴシック" charset="0"/>
              </a:rPr>
              <a:t> Lazy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600" dirty="0">
                <a:ea typeface="ＭＳ Ｐゴシック" charset="0"/>
              </a:rPr>
              <a:t>no empirical evidence that lazy is faster 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600" dirty="0">
                <a:ea typeface="ＭＳ Ｐゴシック" charset="0"/>
              </a:rPr>
              <a:t>Lazy does not require an implementation of a memory model and handling of error checks (as opposed to LR </a:t>
            </a:r>
            <a:r>
              <a:rPr lang="en-US" sz="2600" dirty="0" err="1">
                <a:ea typeface="ＭＳ Ｐゴシック" charset="0"/>
              </a:rPr>
              <a:t>sequentialization</a:t>
            </a:r>
            <a:r>
              <a:rPr lang="en-US" sz="2600" dirty="0">
                <a:ea typeface="ＭＳ Ｐゴシック" charset="0"/>
              </a:rPr>
              <a:t>)</a:t>
            </a:r>
          </a:p>
          <a:p>
            <a:pPr>
              <a:defRPr/>
            </a:pPr>
            <a:endParaRPr lang="en-US" sz="2600" b="1" dirty="0">
              <a:ea typeface="ＭＳ Ｐゴシック" charset="0"/>
            </a:endParaRPr>
          </a:p>
          <a:p>
            <a:pPr marL="0" indent="0">
              <a:buNone/>
              <a:defRPr/>
            </a:pPr>
            <a:r>
              <a:rPr lang="en-US" sz="2600" b="1" dirty="0">
                <a:ea typeface="ＭＳ Ｐゴシック" charset="0"/>
              </a:rPr>
              <a:t>Lazy-</a:t>
            </a:r>
            <a:r>
              <a:rPr lang="en-US" sz="2600" b="1" dirty="0" err="1">
                <a:ea typeface="ＭＳ Ｐゴシック" charset="0"/>
              </a:rPr>
              <a:t>CSeq</a:t>
            </a:r>
            <a:r>
              <a:rPr lang="en-US" sz="2600" b="1" dirty="0">
                <a:ea typeface="ＭＳ Ｐゴシック" charset="0"/>
              </a:rPr>
              <a:t> won 2 </a:t>
            </a:r>
            <a:r>
              <a:rPr lang="en-US" sz="2600" b="1" dirty="0">
                <a:solidFill>
                  <a:srgbClr val="FFE278"/>
                </a:solidFill>
                <a:ea typeface="ＭＳ Ｐゴシック" charset="0"/>
              </a:rPr>
              <a:t>gold medals</a:t>
            </a:r>
            <a:r>
              <a:rPr lang="en-US" sz="2600" b="1" dirty="0">
                <a:ea typeface="ＭＳ Ｐゴシック" charset="0"/>
              </a:rPr>
              <a:t> in the </a:t>
            </a:r>
            <a:r>
              <a:rPr lang="en-US" sz="2600" b="1" dirty="0">
                <a:latin typeface="Courier"/>
                <a:ea typeface="ＭＳ Ｐゴシック" charset="0"/>
                <a:cs typeface="Courier"/>
              </a:rPr>
              <a:t>Concurrency</a:t>
            </a:r>
            <a:r>
              <a:rPr lang="en-US" sz="2600" b="1" dirty="0">
                <a:ea typeface="ＭＳ Ｐゴシック" charset="0"/>
              </a:rPr>
              <a:t> category of the last two editions of  the software verification competition SV-COMP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600" dirty="0">
                <a:ea typeface="ＭＳ Ｐゴシック" charset="0"/>
              </a:rPr>
              <a:t>all verification tasks solved</a:t>
            </a:r>
          </a:p>
          <a:p>
            <a:pPr lvl="1">
              <a:buFont typeface="Arial" charset="0"/>
              <a:buChar char="•"/>
              <a:defRPr/>
            </a:pPr>
            <a:r>
              <a:rPr lang="en-US" sz="2600" dirty="0">
                <a:ea typeface="ＭＳ Ｐゴシック" charset="0"/>
              </a:rPr>
              <a:t>30x faster than the best tool with native </a:t>
            </a:r>
          </a:p>
          <a:p>
            <a:pPr marL="457200" lvl="1" indent="0">
              <a:buNone/>
              <a:defRPr/>
            </a:pPr>
            <a:r>
              <a:rPr lang="en-US" sz="2600" dirty="0">
                <a:ea typeface="ＭＳ Ｐゴシック" charset="0"/>
              </a:rPr>
              <a:t>      concurrency handling </a:t>
            </a:r>
          </a:p>
          <a:p>
            <a:pPr marL="457200" lvl="1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  <a:p>
            <a:pPr marL="0" indent="0">
              <a:buNone/>
              <a:defRPr/>
            </a:pPr>
            <a:endParaRPr lang="en-US" dirty="0">
              <a:ea typeface="ＭＳ Ｐゴシック" charset="0"/>
            </a:endParaRPr>
          </a:p>
        </p:txBody>
      </p:sp>
      <p:pic>
        <p:nvPicPr>
          <p:cNvPr id="120835" name="Picture 3" descr="Screen Shot 2015-04-20 at 17.11.0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4769" y="5435802"/>
            <a:ext cx="1763713" cy="128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0836" name="Picture 4" descr="medaglia 2015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20" y="5426277"/>
            <a:ext cx="1804987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84340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Content Placeholder 2"/>
          <p:cNvSpPr>
            <a:spLocks noGrp="1"/>
          </p:cNvSpPr>
          <p:nvPr>
            <p:ph idx="1"/>
          </p:nvPr>
        </p:nvSpPr>
        <p:spPr bwMode="auto">
          <a:xfrm>
            <a:off x="381000" y="3657600"/>
            <a:ext cx="9144000" cy="2527300"/>
          </a:xfrm>
          <a:solidFill>
            <a:schemeClr val="accent2"/>
          </a:solidFill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457200" lvl="1" indent="0" algn="ctr">
              <a:buNone/>
            </a:pPr>
            <a:endParaRPr lang="en-GB" altLang="it-IT" sz="1800" b="1" dirty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endParaRPr lang="en-GB" altLang="it-IT" sz="1800" b="1" dirty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GB" altLang="it-IT" sz="4400" b="1" dirty="0" err="1">
                <a:solidFill>
                  <a:srgbClr val="FFFFFF"/>
                </a:solidFill>
              </a:rPr>
              <a:t>Sequentialization</a:t>
            </a:r>
            <a:r>
              <a:rPr lang="en-GB" altLang="it-IT" sz="4400" b="1" dirty="0">
                <a:solidFill>
                  <a:srgbClr val="FFFFFF"/>
                </a:solidFill>
              </a:rPr>
              <a:t> based on</a:t>
            </a:r>
          </a:p>
          <a:p>
            <a:pPr marL="457200" lvl="1" indent="0" algn="ctr">
              <a:buNone/>
            </a:pPr>
            <a:r>
              <a:rPr lang="en-GB" altLang="it-IT" sz="4400" b="1" dirty="0">
                <a:solidFill>
                  <a:srgbClr val="FFFFFF"/>
                </a:solidFill>
              </a:rPr>
              <a:t>Memory Unwinding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3651" y="2757488"/>
            <a:ext cx="7337425" cy="400050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2000" b="1">
                <a:solidFill>
                  <a:srgbClr val="3366FF"/>
                </a:solidFill>
                <a:latin typeface="Arial" panose="020B0604020202020204" pitchFamily="34" charset="0"/>
              </a:rPr>
              <a:t>[ Tomasco</a:t>
            </a:r>
            <a:r>
              <a:rPr lang="en-GB" altLang="it-IT" sz="2000" b="1">
                <a:solidFill>
                  <a:srgbClr val="0000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–</a:t>
            </a:r>
            <a:r>
              <a:rPr lang="it-IT" altLang="it-IT" sz="2000" b="1">
                <a:solidFill>
                  <a:srgbClr val="3366FF"/>
                </a:solidFill>
                <a:latin typeface="Arial" panose="020B0604020202020204" pitchFamily="34" charset="0"/>
              </a:rPr>
              <a:t>Inverso</a:t>
            </a:r>
            <a:r>
              <a:rPr lang="en-GB" altLang="it-IT" sz="2000" b="1">
                <a:solidFill>
                  <a:srgbClr val="0000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–</a:t>
            </a:r>
            <a:r>
              <a:rPr lang="it-IT" altLang="it-IT" sz="2000" b="1">
                <a:solidFill>
                  <a:srgbClr val="3366FF"/>
                </a:solidFill>
                <a:latin typeface="Arial" panose="020B0604020202020204" pitchFamily="34" charset="0"/>
              </a:rPr>
              <a:t>Fischer</a:t>
            </a:r>
            <a:r>
              <a:rPr lang="en-GB" altLang="it-IT" sz="2000" b="1">
                <a:solidFill>
                  <a:srgbClr val="0000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–</a:t>
            </a:r>
            <a:r>
              <a:rPr lang="it-IT" altLang="it-IT" sz="2000" b="1">
                <a:solidFill>
                  <a:srgbClr val="3366FF"/>
                </a:solidFill>
                <a:latin typeface="Arial" panose="020B0604020202020204" pitchFamily="34" charset="0"/>
              </a:rPr>
              <a:t>La Torre</a:t>
            </a:r>
            <a:r>
              <a:rPr lang="en-GB" altLang="it-IT" sz="2000" b="1">
                <a:solidFill>
                  <a:srgbClr val="0000FF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–</a:t>
            </a:r>
            <a:r>
              <a:rPr lang="it-IT" altLang="it-IT" sz="2000" b="1">
                <a:solidFill>
                  <a:srgbClr val="3366FF"/>
                </a:solidFill>
                <a:latin typeface="Arial" panose="020B0604020202020204" pitchFamily="34" charset="0"/>
              </a:rPr>
              <a:t>Parlato,   TACAS</a:t>
            </a:r>
            <a:r>
              <a:rPr lang="it-IT" altLang="en-US" sz="2000" b="1">
                <a:solidFill>
                  <a:srgbClr val="3366FF"/>
                </a:solidFill>
                <a:latin typeface="Arial" panose="020B0604020202020204" pitchFamily="34" charset="0"/>
              </a:rPr>
              <a:t>’</a:t>
            </a:r>
            <a:r>
              <a:rPr lang="it-IT" altLang="it-IT" sz="2000" b="1">
                <a:solidFill>
                  <a:srgbClr val="3366FF"/>
                </a:solidFill>
                <a:latin typeface="Arial" panose="020B0604020202020204" pitchFamily="34" charset="0"/>
              </a:rPr>
              <a:t>15 ]</a:t>
            </a:r>
            <a:endParaRPr lang="it-IT" altLang="it-IT" b="1">
              <a:solidFill>
                <a:srgbClr val="3366FF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5215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Segnaposto testo 1"/>
          <p:cNvSpPr txBox="1">
            <a:spLocks noGrp="1"/>
          </p:cNvSpPr>
          <p:nvPr>
            <p:ph type="body" idx="1"/>
          </p:nvPr>
        </p:nvSpPr>
        <p:spPr>
          <a:xfrm>
            <a:off x="588963" y="100965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BCBE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indent="0" eaLnBrk="1" hangingPunct="1">
              <a:spcBef>
                <a:spcPts val="363"/>
              </a:spcBef>
              <a:buClr>
                <a:srgbClr val="000000"/>
              </a:buClr>
              <a:buNone/>
            </a:pPr>
            <a:r>
              <a:rPr lang="it-IT" altLang="it-IT" sz="2000" dirty="0">
                <a:latin typeface="Arial" panose="020B0604020202020204" pitchFamily="34" charset="0"/>
                <a:cs typeface="Arial" panose="020B0604020202020204" pitchFamily="34" charset="0"/>
              </a:rPr>
              <a:t>     T1		         T2		        T3 </a:t>
            </a:r>
            <a:endParaRPr lang="en-US" alt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298" name="Titolo 2"/>
          <p:cNvSpPr txBox="1">
            <a:spLocks noGrp="1"/>
          </p:cNvSpPr>
          <p:nvPr>
            <p:ph type="title"/>
          </p:nvPr>
        </p:nvSpPr>
        <p:spPr>
          <a:xfrm>
            <a:off x="381000" y="-26442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it-IT" altLang="it-IT" sz="2600" dirty="0" err="1">
                <a:latin typeface="Arial" panose="020B0604020202020204" pitchFamily="34" charset="0"/>
                <a:cs typeface="Arial" panose="020B0604020202020204" pitchFamily="34" charset="0"/>
              </a:rPr>
              <a:t>Interleaving</a:t>
            </a:r>
            <a:r>
              <a:rPr lang="it-IT" altLang="it-IT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altLang="it-IT" sz="2600" dirty="0" err="1">
                <a:latin typeface="Arial" panose="020B0604020202020204" pitchFamily="34" charset="0"/>
                <a:cs typeface="Arial" panose="020B0604020202020204" pitchFamily="34" charset="0"/>
              </a:rPr>
              <a:t>semantics</a:t>
            </a:r>
            <a:endParaRPr lang="en-US" altLang="it-IT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000251" y="1125538"/>
            <a:ext cx="936625" cy="215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808539" y="1125538"/>
            <a:ext cx="936625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185026" y="1125538"/>
            <a:ext cx="936625" cy="215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400" kern="0" dirty="0">
              <a:solidFill>
                <a:srgbClr val="FFFFFF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400" kern="0" dirty="0">
              <a:solidFill>
                <a:srgbClr val="FFFFFF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400" kern="0" dirty="0">
              <a:solidFill>
                <a:srgbClr val="FFFFFF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400" kern="0" dirty="0">
              <a:solidFill>
                <a:srgbClr val="FFFFFF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400" kern="0" dirty="0">
              <a:solidFill>
                <a:srgbClr val="FFFFFF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400" kern="0" dirty="0">
              <a:solidFill>
                <a:srgbClr val="FFFFFF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360613" y="2130426"/>
            <a:ext cx="360362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513263" y="2130426"/>
            <a:ext cx="360362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713039" y="2130426"/>
            <a:ext cx="358775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1992313" y="2130426"/>
            <a:ext cx="360362" cy="288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3440113" y="2130426"/>
            <a:ext cx="360362" cy="288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4164014" y="2130426"/>
            <a:ext cx="358775" cy="288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5229226" y="2130426"/>
            <a:ext cx="360363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7761288" y="2130426"/>
            <a:ext cx="360362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5961063" y="2130426"/>
            <a:ext cx="360362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5589588" y="2130426"/>
            <a:ext cx="360362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3071813" y="2130426"/>
            <a:ext cx="360362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3800476" y="2130426"/>
            <a:ext cx="360363" cy="288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6670676" y="2130426"/>
            <a:ext cx="360363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6308726" y="2130426"/>
            <a:ext cx="358775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881563" y="2130426"/>
            <a:ext cx="360362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7040563" y="2130426"/>
            <a:ext cx="360362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7400926" y="2130426"/>
            <a:ext cx="360363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5949951" y="2130426"/>
            <a:ext cx="360363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CasellaDiTesto 7"/>
          <p:cNvSpPr txBox="1"/>
          <p:nvPr/>
        </p:nvSpPr>
        <p:spPr>
          <a:xfrm>
            <a:off x="849314" y="2032001"/>
            <a:ext cx="6302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lang="en-US"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921457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Connettore 2 66"/>
          <p:cNvCxnSpPr/>
          <p:nvPr/>
        </p:nvCxnSpPr>
        <p:spPr>
          <a:xfrm>
            <a:off x="3584576" y="3933826"/>
            <a:ext cx="461963" cy="10080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/>
          <p:cNvCxnSpPr/>
          <p:nvPr/>
        </p:nvCxnSpPr>
        <p:spPr>
          <a:xfrm>
            <a:off x="3914776" y="3933826"/>
            <a:ext cx="461963" cy="10080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/>
          <p:cNvCxnSpPr/>
          <p:nvPr/>
        </p:nvCxnSpPr>
        <p:spPr>
          <a:xfrm>
            <a:off x="4635501" y="3933826"/>
            <a:ext cx="111125" cy="10080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35" idx="2"/>
          </p:cNvCxnSpPr>
          <p:nvPr/>
        </p:nvCxnSpPr>
        <p:spPr>
          <a:xfrm flipH="1">
            <a:off x="5157789" y="3881438"/>
            <a:ext cx="574675" cy="106045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2 73"/>
          <p:cNvCxnSpPr>
            <a:stCxn id="40" idx="2"/>
          </p:cNvCxnSpPr>
          <p:nvPr/>
        </p:nvCxnSpPr>
        <p:spPr>
          <a:xfrm flipH="1">
            <a:off x="5553076" y="3881438"/>
            <a:ext cx="1247775" cy="106045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e 75"/>
          <p:cNvSpPr/>
          <p:nvPr/>
        </p:nvSpPr>
        <p:spPr>
          <a:xfrm>
            <a:off x="3224214" y="4652964"/>
            <a:ext cx="3024187" cy="129698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0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4327" name="Segnaposto testo 1"/>
          <p:cNvSpPr txBox="1">
            <a:spLocks noGrp="1"/>
          </p:cNvSpPr>
          <p:nvPr>
            <p:ph type="body" idx="1"/>
          </p:nvPr>
        </p:nvSpPr>
        <p:spPr>
          <a:xfrm>
            <a:off x="588963" y="100965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BCBE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indent="0" eaLnBrk="1" hangingPunct="1">
              <a:spcBef>
                <a:spcPts val="363"/>
              </a:spcBef>
              <a:buClr>
                <a:srgbClr val="000000"/>
              </a:buClr>
              <a:buNone/>
            </a:pPr>
            <a:r>
              <a:rPr lang="it-IT" altLang="it-IT" sz="2000">
                <a:latin typeface="Arial" panose="020B0604020202020204" pitchFamily="34" charset="0"/>
                <a:cs typeface="Arial" panose="020B0604020202020204" pitchFamily="34" charset="0"/>
              </a:rPr>
              <a:t>T1			T2		        T3 </a:t>
            </a:r>
            <a:endParaRPr lang="en-US" altLang="it-IT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328" name="Titolo 2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it-IT" altLang="it-IT" sz="2600">
                <a:latin typeface="Arial" panose="020B0604020202020204" pitchFamily="34" charset="0"/>
                <a:cs typeface="Arial" panose="020B0604020202020204" pitchFamily="34" charset="0"/>
              </a:rPr>
              <a:t>From interleavings to memory unwinding</a:t>
            </a:r>
            <a:endParaRPr lang="en-US" altLang="it-IT"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ttangolo 3"/>
          <p:cNvSpPr/>
          <p:nvPr/>
        </p:nvSpPr>
        <p:spPr>
          <a:xfrm>
            <a:off x="2000251" y="1125538"/>
            <a:ext cx="936625" cy="2159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5" name="Rettangolo 4"/>
          <p:cNvSpPr/>
          <p:nvPr/>
        </p:nvSpPr>
        <p:spPr>
          <a:xfrm>
            <a:off x="4808539" y="1125538"/>
            <a:ext cx="936625" cy="2159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7185026" y="1125538"/>
            <a:ext cx="936625" cy="2159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400" kern="0" dirty="0">
              <a:solidFill>
                <a:srgbClr val="FFFFFF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400" kern="0" dirty="0">
              <a:solidFill>
                <a:srgbClr val="FFFFFF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400" kern="0" dirty="0">
              <a:solidFill>
                <a:srgbClr val="FFFFFF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400" kern="0" dirty="0">
              <a:solidFill>
                <a:srgbClr val="FFFFFF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400" kern="0" dirty="0">
              <a:solidFill>
                <a:srgbClr val="FFFFFF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t-IT" sz="1400" kern="0" dirty="0">
              <a:solidFill>
                <a:srgbClr val="FFFFFF"/>
              </a:solidFill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" name="Rettangolo 6"/>
          <p:cNvSpPr/>
          <p:nvPr/>
        </p:nvSpPr>
        <p:spPr>
          <a:xfrm>
            <a:off x="2360613" y="2130426"/>
            <a:ext cx="360362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4513263" y="2130426"/>
            <a:ext cx="360362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2" name="Rettangolo 11"/>
          <p:cNvSpPr/>
          <p:nvPr/>
        </p:nvSpPr>
        <p:spPr>
          <a:xfrm>
            <a:off x="2713039" y="2130426"/>
            <a:ext cx="358775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3" name="Rettangolo 12"/>
          <p:cNvSpPr/>
          <p:nvPr/>
        </p:nvSpPr>
        <p:spPr>
          <a:xfrm>
            <a:off x="1992313" y="2130426"/>
            <a:ext cx="360362" cy="288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4" name="Rettangolo 13"/>
          <p:cNvSpPr/>
          <p:nvPr/>
        </p:nvSpPr>
        <p:spPr>
          <a:xfrm>
            <a:off x="3440113" y="2130426"/>
            <a:ext cx="360362" cy="288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5" name="Rettangolo 14"/>
          <p:cNvSpPr/>
          <p:nvPr/>
        </p:nvSpPr>
        <p:spPr>
          <a:xfrm>
            <a:off x="4164014" y="2130426"/>
            <a:ext cx="358775" cy="288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6" name="Rettangolo 15"/>
          <p:cNvSpPr/>
          <p:nvPr/>
        </p:nvSpPr>
        <p:spPr>
          <a:xfrm>
            <a:off x="5229226" y="2130426"/>
            <a:ext cx="360363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7" name="Rettangolo 16"/>
          <p:cNvSpPr/>
          <p:nvPr/>
        </p:nvSpPr>
        <p:spPr>
          <a:xfrm>
            <a:off x="7761288" y="2130426"/>
            <a:ext cx="360362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" name="Rettangolo 17"/>
          <p:cNvSpPr/>
          <p:nvPr/>
        </p:nvSpPr>
        <p:spPr>
          <a:xfrm>
            <a:off x="5961063" y="2130426"/>
            <a:ext cx="360362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5589588" y="2130426"/>
            <a:ext cx="360362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0" name="Rettangolo 19"/>
          <p:cNvSpPr/>
          <p:nvPr/>
        </p:nvSpPr>
        <p:spPr>
          <a:xfrm>
            <a:off x="3071813" y="2130426"/>
            <a:ext cx="360362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8" name="CasellaDiTesto 7"/>
          <p:cNvSpPr txBox="1"/>
          <p:nvPr/>
        </p:nvSpPr>
        <p:spPr>
          <a:xfrm>
            <a:off x="849314" y="2032001"/>
            <a:ext cx="630237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lang="en-US"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3800476" y="2130426"/>
            <a:ext cx="360363" cy="288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2" name="Rettangolo 21"/>
          <p:cNvSpPr/>
          <p:nvPr/>
        </p:nvSpPr>
        <p:spPr>
          <a:xfrm>
            <a:off x="6670676" y="2130426"/>
            <a:ext cx="360363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3" name="Rettangolo 22"/>
          <p:cNvSpPr/>
          <p:nvPr/>
        </p:nvSpPr>
        <p:spPr>
          <a:xfrm>
            <a:off x="6308726" y="2130426"/>
            <a:ext cx="358775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5" name="Rettangolo 24"/>
          <p:cNvSpPr/>
          <p:nvPr/>
        </p:nvSpPr>
        <p:spPr>
          <a:xfrm>
            <a:off x="4881563" y="2130426"/>
            <a:ext cx="360362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6" name="Rettangolo 25"/>
          <p:cNvSpPr/>
          <p:nvPr/>
        </p:nvSpPr>
        <p:spPr>
          <a:xfrm>
            <a:off x="7040563" y="2130426"/>
            <a:ext cx="360362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1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7400926" y="2130426"/>
            <a:ext cx="360363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488950" y="3429001"/>
            <a:ext cx="2324100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accesses</a:t>
            </a:r>
            <a:r>
              <a:rPr lang="it-IT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shared</a:t>
            </a:r>
            <a:r>
              <a:rPr lang="it-IT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it-IT" sz="2400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lang="en-US"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714376" y="5084763"/>
            <a:ext cx="9890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kern="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writes</a:t>
            </a:r>
            <a:endParaRPr lang="en-US"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Rettangolo 29"/>
          <p:cNvSpPr/>
          <p:nvPr/>
        </p:nvSpPr>
        <p:spPr>
          <a:xfrm>
            <a:off x="4811713" y="3592514"/>
            <a:ext cx="360362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1" name="Rettangolo 30"/>
          <p:cNvSpPr/>
          <p:nvPr/>
        </p:nvSpPr>
        <p:spPr>
          <a:xfrm>
            <a:off x="3368676" y="3592514"/>
            <a:ext cx="360363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2" name="Rettangolo 31"/>
          <p:cNvSpPr/>
          <p:nvPr/>
        </p:nvSpPr>
        <p:spPr>
          <a:xfrm>
            <a:off x="4079876" y="3592514"/>
            <a:ext cx="360363" cy="288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3" name="Rettangolo 32"/>
          <p:cNvSpPr/>
          <p:nvPr/>
        </p:nvSpPr>
        <p:spPr>
          <a:xfrm>
            <a:off x="4460876" y="3592514"/>
            <a:ext cx="360363" cy="288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4" name="Rettangolo 33"/>
          <p:cNvSpPr/>
          <p:nvPr/>
        </p:nvSpPr>
        <p:spPr>
          <a:xfrm>
            <a:off x="6981826" y="3592514"/>
            <a:ext cx="358775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5" name="Rettangolo 34"/>
          <p:cNvSpPr/>
          <p:nvPr/>
        </p:nvSpPr>
        <p:spPr>
          <a:xfrm>
            <a:off x="5553076" y="3592514"/>
            <a:ext cx="358775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6" name="Rettangolo 35"/>
          <p:cNvSpPr/>
          <p:nvPr/>
        </p:nvSpPr>
        <p:spPr>
          <a:xfrm>
            <a:off x="5181601" y="3592514"/>
            <a:ext cx="358775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3727451" y="3592514"/>
            <a:ext cx="360363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8" name="Rettangolo 37"/>
          <p:cNvSpPr/>
          <p:nvPr/>
        </p:nvSpPr>
        <p:spPr>
          <a:xfrm>
            <a:off x="6261101" y="3592514"/>
            <a:ext cx="360363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9" name="Rettangolo 38"/>
          <p:cNvSpPr/>
          <p:nvPr/>
        </p:nvSpPr>
        <p:spPr>
          <a:xfrm>
            <a:off x="5899151" y="3592514"/>
            <a:ext cx="360363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rx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6621463" y="3592514"/>
            <a:ext cx="360362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6" name="Rettangolo 45"/>
          <p:cNvSpPr/>
          <p:nvPr/>
        </p:nvSpPr>
        <p:spPr>
          <a:xfrm>
            <a:off x="5949951" y="2130426"/>
            <a:ext cx="360363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10" name="Connettore 2 9"/>
          <p:cNvCxnSpPr/>
          <p:nvPr/>
        </p:nvCxnSpPr>
        <p:spPr>
          <a:xfrm>
            <a:off x="2892426" y="2492376"/>
            <a:ext cx="620713" cy="10080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ttore 2 40"/>
          <p:cNvCxnSpPr/>
          <p:nvPr/>
        </p:nvCxnSpPr>
        <p:spPr>
          <a:xfrm>
            <a:off x="3224213" y="2492376"/>
            <a:ext cx="620712" cy="10080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/>
          <p:cNvCxnSpPr/>
          <p:nvPr/>
        </p:nvCxnSpPr>
        <p:spPr>
          <a:xfrm>
            <a:off x="3613151" y="2498726"/>
            <a:ext cx="619125" cy="10080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/>
          <p:cNvCxnSpPr/>
          <p:nvPr/>
        </p:nvCxnSpPr>
        <p:spPr>
          <a:xfrm>
            <a:off x="4332288" y="2492376"/>
            <a:ext cx="260350" cy="10080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/>
          <p:cNvCxnSpPr/>
          <p:nvPr/>
        </p:nvCxnSpPr>
        <p:spPr>
          <a:xfrm>
            <a:off x="4692650" y="2492376"/>
            <a:ext cx="260350" cy="10080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/>
          <p:nvPr/>
        </p:nvCxnSpPr>
        <p:spPr>
          <a:xfrm flipH="1">
            <a:off x="5384800" y="2492376"/>
            <a:ext cx="387350" cy="10080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/>
          <p:cNvCxnSpPr/>
          <p:nvPr/>
        </p:nvCxnSpPr>
        <p:spPr>
          <a:xfrm flipH="1">
            <a:off x="5718175" y="2465388"/>
            <a:ext cx="387350" cy="100806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/>
          <p:cNvCxnSpPr/>
          <p:nvPr/>
        </p:nvCxnSpPr>
        <p:spPr>
          <a:xfrm flipH="1">
            <a:off x="6076950" y="2481263"/>
            <a:ext cx="388938" cy="1008062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/>
          <p:cNvCxnSpPr/>
          <p:nvPr/>
        </p:nvCxnSpPr>
        <p:spPr>
          <a:xfrm flipH="1">
            <a:off x="6437313" y="2492376"/>
            <a:ext cx="387350" cy="100806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ttore 2 57"/>
          <p:cNvCxnSpPr/>
          <p:nvPr/>
        </p:nvCxnSpPr>
        <p:spPr>
          <a:xfrm flipH="1">
            <a:off x="6797675" y="2511426"/>
            <a:ext cx="692150" cy="989013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/>
          <p:cNvCxnSpPr/>
          <p:nvPr/>
        </p:nvCxnSpPr>
        <p:spPr>
          <a:xfrm flipH="1">
            <a:off x="7158038" y="2492376"/>
            <a:ext cx="747712" cy="981075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9"/>
          <p:cNvSpPr txBox="1"/>
          <p:nvPr/>
        </p:nvSpPr>
        <p:spPr>
          <a:xfrm>
            <a:off x="576264" y="6135688"/>
            <a:ext cx="8709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kern="0" dirty="0">
                <a:solidFill>
                  <a:srgbClr val="000000"/>
                </a:solidFill>
                <a:latin typeface="Arial Unicode MS"/>
                <a:ea typeface="Arial Unicode MS"/>
                <a:cs typeface="Arial Unicode MS"/>
                <a:sym typeface="Arial"/>
              </a:rPr>
              <a:t>⇒ </a:t>
            </a:r>
            <a:r>
              <a:rPr lang="it-IT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unwinding models thread interaction history by data</a:t>
            </a:r>
            <a:endParaRPr lang="en-US"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CasellaDiTesto 8"/>
          <p:cNvSpPr txBox="1"/>
          <p:nvPr/>
        </p:nvSpPr>
        <p:spPr>
          <a:xfrm>
            <a:off x="6248770" y="4810125"/>
            <a:ext cx="169629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UNWINDING</a:t>
            </a:r>
            <a:endParaRPr lang="en-US" sz="20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Rettangolo 61"/>
          <p:cNvSpPr/>
          <p:nvPr/>
        </p:nvSpPr>
        <p:spPr>
          <a:xfrm>
            <a:off x="3895726" y="5083176"/>
            <a:ext cx="360363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3" name="Rettangolo 62"/>
          <p:cNvSpPr/>
          <p:nvPr/>
        </p:nvSpPr>
        <p:spPr>
          <a:xfrm>
            <a:off x="4613276" y="5084764"/>
            <a:ext cx="360363" cy="288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4" name="Rettangolo 63"/>
          <p:cNvSpPr/>
          <p:nvPr/>
        </p:nvSpPr>
        <p:spPr>
          <a:xfrm>
            <a:off x="4978401" y="5084764"/>
            <a:ext cx="358775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5" name="Rettangolo 64"/>
          <p:cNvSpPr/>
          <p:nvPr/>
        </p:nvSpPr>
        <p:spPr>
          <a:xfrm>
            <a:off x="4254501" y="5083176"/>
            <a:ext cx="360363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6" name="Rettangolo 65"/>
          <p:cNvSpPr/>
          <p:nvPr/>
        </p:nvSpPr>
        <p:spPr>
          <a:xfrm>
            <a:off x="5330826" y="5084764"/>
            <a:ext cx="360363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8" name="Rettangolo 67"/>
          <p:cNvSpPr/>
          <p:nvPr/>
        </p:nvSpPr>
        <p:spPr>
          <a:xfrm>
            <a:off x="3873501" y="5084764"/>
            <a:ext cx="358775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1" name="Rettangolo 70"/>
          <p:cNvSpPr/>
          <p:nvPr/>
        </p:nvSpPr>
        <p:spPr>
          <a:xfrm>
            <a:off x="4591051" y="5086351"/>
            <a:ext cx="360363" cy="288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3" name="Rettangolo 72"/>
          <p:cNvSpPr/>
          <p:nvPr/>
        </p:nvSpPr>
        <p:spPr>
          <a:xfrm>
            <a:off x="4954588" y="5086351"/>
            <a:ext cx="360362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wx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5" name="Rettangolo 74"/>
          <p:cNvSpPr/>
          <p:nvPr/>
        </p:nvSpPr>
        <p:spPr>
          <a:xfrm>
            <a:off x="4232276" y="5084764"/>
            <a:ext cx="360363" cy="28892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77" name="Rettangolo 76"/>
          <p:cNvSpPr/>
          <p:nvPr/>
        </p:nvSpPr>
        <p:spPr>
          <a:xfrm>
            <a:off x="5307013" y="5086351"/>
            <a:ext cx="360362" cy="28892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" rIns="180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200" kern="0" dirty="0" err="1">
                <a:solidFill>
                  <a:srgbClr val="FFFFFF"/>
                </a:solidFill>
                <a:sym typeface="Arial"/>
              </a:rPr>
              <a:t>wy</a:t>
            </a:r>
            <a:endParaRPr lang="en-US" sz="1100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052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61" grpId="0"/>
      <p:bldP spid="9" grpId="0"/>
      <p:bldP spid="62" grpId="0" animBg="1"/>
      <p:bldP spid="63" grpId="0" animBg="1"/>
      <p:bldP spid="64" grpId="0" animBg="1"/>
      <p:bldP spid="65" grpId="0" animBg="1"/>
      <p:bldP spid="66" grpId="0" animBg="1"/>
      <p:bldP spid="68" grpId="0" animBg="1"/>
      <p:bldP spid="71" grpId="0" animBg="1"/>
      <p:bldP spid="73" grpId="0" animBg="1"/>
      <p:bldP spid="75" grpId="0" animBg="1"/>
      <p:bldP spid="7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Shape 82"/>
          <p:cNvSpPr txBox="1">
            <a:spLocks noGrp="1"/>
          </p:cNvSpPr>
          <p:nvPr>
            <p:ph type="body" idx="1"/>
          </p:nvPr>
        </p:nvSpPr>
        <p:spPr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BCBE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882" name="Shape 81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it-IT" sz="3600">
                <a:latin typeface="Arial" panose="020B0604020202020204" pitchFamily="34" charset="0"/>
                <a:cs typeface="Arial" panose="020B0604020202020204" pitchFamily="34" charset="0"/>
              </a:rPr>
              <a:t>Memory unwindings as thread interfaces</a:t>
            </a:r>
          </a:p>
        </p:txBody>
      </p:sp>
      <p:sp>
        <p:nvSpPr>
          <p:cNvPr id="2" name="Rettangolo 1"/>
          <p:cNvSpPr/>
          <p:nvPr/>
        </p:nvSpPr>
        <p:spPr>
          <a:xfrm>
            <a:off x="1712913" y="2276475"/>
            <a:ext cx="1295400" cy="2736850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kern="0" dirty="0">
                <a:solidFill>
                  <a:srgbClr val="000000"/>
                </a:solidFill>
                <a:sym typeface="Arial"/>
              </a:rPr>
              <a:t>T1</a:t>
            </a:r>
            <a:endParaRPr lang="en-US" sz="1400" kern="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" name="Ovale 2"/>
          <p:cNvSpPr/>
          <p:nvPr/>
        </p:nvSpPr>
        <p:spPr>
          <a:xfrm>
            <a:off x="4376936" y="2060848"/>
            <a:ext cx="1080120" cy="3384376"/>
          </a:xfrm>
          <a:prstGeom prst="ellipse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kern="0" dirty="0">
                <a:solidFill>
                  <a:srgbClr val="FFFFFF"/>
                </a:solidFill>
                <a:sym typeface="Arial"/>
              </a:rPr>
              <a:t>MEMORY UNWINDING</a:t>
            </a:r>
            <a:endParaRPr lang="en-US" sz="16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6824664" y="2276475"/>
            <a:ext cx="1296987" cy="2736850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kern="0" dirty="0">
                <a:solidFill>
                  <a:srgbClr val="000000"/>
                </a:solidFill>
                <a:sym typeface="Arial"/>
              </a:rPr>
              <a:t>T2</a:t>
            </a:r>
            <a:endParaRPr lang="en-US" sz="1400" kern="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4" name="Ovale 3"/>
          <p:cNvSpPr/>
          <p:nvPr/>
        </p:nvSpPr>
        <p:spPr>
          <a:xfrm>
            <a:off x="677863" y="1557338"/>
            <a:ext cx="5427662" cy="43926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9" name="Ovale 8"/>
          <p:cNvSpPr/>
          <p:nvPr/>
        </p:nvSpPr>
        <p:spPr>
          <a:xfrm>
            <a:off x="3773488" y="1557338"/>
            <a:ext cx="5427662" cy="43926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3152775" y="2997200"/>
            <a:ext cx="1106488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3136900" y="3500438"/>
            <a:ext cx="1106488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3152775" y="4086225"/>
            <a:ext cx="1106488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llaDiTesto 9"/>
          <p:cNvSpPr txBox="1"/>
          <p:nvPr/>
        </p:nvSpPr>
        <p:spPr>
          <a:xfrm>
            <a:off x="430213" y="6135688"/>
            <a:ext cx="900271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Assume-guarantee reasoning style decomposition of verification </a:t>
            </a:r>
            <a:endParaRPr lang="en-US"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Connettore 2 13"/>
          <p:cNvCxnSpPr/>
          <p:nvPr/>
        </p:nvCxnSpPr>
        <p:spPr>
          <a:xfrm>
            <a:off x="5573714" y="2997200"/>
            <a:ext cx="11080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5557839" y="3500438"/>
            <a:ext cx="110648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5573714" y="4086225"/>
            <a:ext cx="11080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1136650" y="1341439"/>
            <a:ext cx="124460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1</a:t>
            </a:r>
            <a:endParaRPr lang="en-US"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7453313" y="1311276"/>
            <a:ext cx="124460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2</a:t>
            </a:r>
            <a:endParaRPr lang="en-US" sz="24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Rettangolo 7"/>
          <p:cNvSpPr/>
          <p:nvPr/>
        </p:nvSpPr>
        <p:spPr>
          <a:xfrm>
            <a:off x="2089150" y="3328989"/>
            <a:ext cx="604838" cy="5238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non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800" kern="0" dirty="0">
                <a:solidFill>
                  <a:srgbClr val="808080">
                    <a:lumMod val="40000"/>
                    <a:lumOff val="60000"/>
                  </a:srgbClr>
                </a:solidFill>
                <a:latin typeface="Arial"/>
                <a:ea typeface="Arial"/>
                <a:cs typeface="Arial"/>
                <a:sym typeface="Arial"/>
              </a:rPr>
              <a:t>T1</a:t>
            </a:r>
            <a:endParaRPr lang="en-US" sz="2800" kern="0" dirty="0">
              <a:solidFill>
                <a:srgbClr val="808080">
                  <a:lumMod val="40000"/>
                  <a:lumOff val="60000"/>
                </a:srgb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09600" y="488951"/>
            <a:ext cx="8940800" cy="1092607"/>
          </a:xfrm>
          <a:prstGeom prst="rect">
            <a:avLst/>
          </a:prstGeom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/>
            <a:endParaRPr lang="en-US" altLang="it-IT" sz="10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it-IT" sz="2000" b="1">
                <a:solidFill>
                  <a:srgbClr val="000000"/>
                </a:solidFill>
                <a:latin typeface="Arial" panose="020B0604020202020204" pitchFamily="34" charset="0"/>
              </a:rPr>
              <a:t>bounding parameter:  # of shared write operations</a:t>
            </a:r>
          </a:p>
          <a:p>
            <a:pPr lvl="1" eaLnBrk="1" hangingPunct="1">
              <a:buFont typeface="Lucida Grande" charset="0"/>
              <a:buChar char="-"/>
            </a:pPr>
            <a:r>
              <a:rPr lang="it-IT" altLang="it-IT" sz="2000"/>
              <a:t>most concurrency bugs exposed by few interactions </a:t>
            </a:r>
            <a:r>
              <a:rPr lang="en-US" altLang="it-IT" sz="2000"/>
              <a:t> </a:t>
            </a:r>
            <a:r>
              <a:rPr lang="en-US" altLang="it-IT" sz="1500" b="1">
                <a:solidFill>
                  <a:srgbClr val="3366FF"/>
                </a:solidFill>
              </a:rPr>
              <a:t>[Lu, Park, Seo, Zhou </a:t>
            </a:r>
            <a:r>
              <a:rPr lang="en-GB" altLang="it-IT" sz="1500" b="1">
                <a:solidFill>
                  <a:srgbClr val="3366FF"/>
                </a:solidFill>
              </a:rPr>
              <a:t>–</a:t>
            </a:r>
            <a:r>
              <a:rPr lang="en-US" altLang="it-IT" sz="1500" b="1">
                <a:solidFill>
                  <a:srgbClr val="3366FF"/>
                </a:solidFill>
              </a:rPr>
              <a:t> ASPLOS 2008]</a:t>
            </a:r>
            <a:endParaRPr lang="en-US" altLang="it-IT" sz="150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551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DDDDD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8F8F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8F8F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8F8F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mph" presetSubtype="1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8F8F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" dur="indefinit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6" grpId="1" animBg="1"/>
      <p:bldP spid="4" grpId="0" animBg="1"/>
      <p:bldP spid="9" grpId="0" animBg="1"/>
      <p:bldP spid="10" grpId="0"/>
      <p:bldP spid="5" grpId="0"/>
      <p:bldP spid="17" grpId="0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Shape 81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it-IT" altLang="it-IT">
                <a:latin typeface="Arial" panose="020B0604020202020204" pitchFamily="34" charset="0"/>
                <a:cs typeface="Arial" panose="020B0604020202020204" pitchFamily="34" charset="0"/>
              </a:rPr>
              <a:t>Assume-guarantee reasoning </a:t>
            </a:r>
            <a:endParaRPr lang="en-GB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ttangolo 1"/>
          <p:cNvSpPr/>
          <p:nvPr/>
        </p:nvSpPr>
        <p:spPr>
          <a:xfrm>
            <a:off x="3392488" y="1422401"/>
            <a:ext cx="584200" cy="1249363"/>
          </a:xfrm>
          <a:prstGeom prst="rect">
            <a:avLst/>
          </a:prstGeom>
          <a:solidFill>
            <a:srgbClr val="FF000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kern="0" dirty="0">
                <a:solidFill>
                  <a:srgbClr val="000000"/>
                </a:solidFill>
                <a:sym typeface="Arial"/>
              </a:rPr>
              <a:t>T1</a:t>
            </a:r>
            <a:endParaRPr lang="en-US" sz="1100" kern="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3" name="Ovale 2"/>
          <p:cNvSpPr/>
          <p:nvPr/>
        </p:nvSpPr>
        <p:spPr>
          <a:xfrm>
            <a:off x="4594254" y="1323052"/>
            <a:ext cx="487031" cy="1545364"/>
          </a:xfrm>
          <a:prstGeom prst="ellipse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wordArtVert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700" kern="0" dirty="0">
                <a:solidFill>
                  <a:srgbClr val="FFFFFF"/>
                </a:solidFill>
                <a:sym typeface="Arial"/>
              </a:rPr>
              <a:t>MEMORY UNWINDING</a:t>
            </a:r>
            <a:endParaRPr lang="en-US" sz="700" kern="0" dirty="0">
              <a:solidFill>
                <a:srgbClr val="FFFFFF"/>
              </a:solidFill>
              <a:sym typeface="Arial"/>
            </a:endParaRPr>
          </a:p>
        </p:txBody>
      </p:sp>
      <p:sp>
        <p:nvSpPr>
          <p:cNvPr id="6" name="Rettangolo 5"/>
          <p:cNvSpPr/>
          <p:nvPr/>
        </p:nvSpPr>
        <p:spPr>
          <a:xfrm>
            <a:off x="5697539" y="1422401"/>
            <a:ext cx="585787" cy="1249363"/>
          </a:xfrm>
          <a:prstGeom prst="rect">
            <a:avLst/>
          </a:prstGeom>
          <a:solidFill>
            <a:srgbClr val="92D05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2000" kern="0" dirty="0">
                <a:solidFill>
                  <a:srgbClr val="000000"/>
                </a:solidFill>
                <a:sym typeface="Arial"/>
              </a:rPr>
              <a:t>T2</a:t>
            </a:r>
            <a:endParaRPr lang="en-US" sz="1100" kern="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" name="Ovale 8"/>
          <p:cNvSpPr/>
          <p:nvPr/>
        </p:nvSpPr>
        <p:spPr>
          <a:xfrm>
            <a:off x="4567239" y="836613"/>
            <a:ext cx="1944687" cy="24622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7" name="Connettore 2 6"/>
          <p:cNvCxnSpPr/>
          <p:nvPr/>
        </p:nvCxnSpPr>
        <p:spPr>
          <a:xfrm>
            <a:off x="4041776" y="1751013"/>
            <a:ext cx="50006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2 11"/>
          <p:cNvCxnSpPr/>
          <p:nvPr/>
        </p:nvCxnSpPr>
        <p:spPr>
          <a:xfrm>
            <a:off x="4035426" y="1981200"/>
            <a:ext cx="498475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/>
          <p:cNvCxnSpPr/>
          <p:nvPr/>
        </p:nvCxnSpPr>
        <p:spPr>
          <a:xfrm>
            <a:off x="4041776" y="2247900"/>
            <a:ext cx="50006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2 13"/>
          <p:cNvCxnSpPr/>
          <p:nvPr/>
        </p:nvCxnSpPr>
        <p:spPr>
          <a:xfrm>
            <a:off x="5133976" y="1751013"/>
            <a:ext cx="50006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/>
          <p:cNvCxnSpPr/>
          <p:nvPr/>
        </p:nvCxnSpPr>
        <p:spPr>
          <a:xfrm>
            <a:off x="5126038" y="1981200"/>
            <a:ext cx="50006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/>
          <p:cNvCxnSpPr/>
          <p:nvPr/>
        </p:nvCxnSpPr>
        <p:spPr>
          <a:xfrm>
            <a:off x="5133976" y="2247900"/>
            <a:ext cx="500063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4"/>
          <p:cNvSpPr txBox="1"/>
          <p:nvPr/>
        </p:nvSpPr>
        <p:spPr>
          <a:xfrm>
            <a:off x="2335213" y="1362075"/>
            <a:ext cx="889000" cy="3381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1</a:t>
            </a:r>
            <a:endParaRPr lang="en-US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CasellaDiTesto 16"/>
          <p:cNvSpPr txBox="1"/>
          <p:nvPr/>
        </p:nvSpPr>
        <p:spPr>
          <a:xfrm>
            <a:off x="6367463" y="1268414"/>
            <a:ext cx="889000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6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2</a:t>
            </a:r>
            <a:endParaRPr lang="en-US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Ovale 25"/>
          <p:cNvSpPr/>
          <p:nvPr/>
        </p:nvSpPr>
        <p:spPr>
          <a:xfrm>
            <a:off x="3127375" y="836613"/>
            <a:ext cx="1943100" cy="2462212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27" name="Shape 82"/>
          <p:cNvSpPr txBox="1">
            <a:spLocks/>
          </p:cNvSpPr>
          <p:nvPr/>
        </p:nvSpPr>
        <p:spPr>
          <a:xfrm>
            <a:off x="5168900" y="4292600"/>
            <a:ext cx="3384550" cy="1944688"/>
          </a:xfrm>
          <a:prstGeom prst="rect">
            <a:avLst/>
          </a:prstGeom>
          <a:noFill/>
          <a:ln w="9525" cap="flat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indent="698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127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1143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fontAlgn="auto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None/>
              <a:defRPr/>
            </a:pPr>
            <a:r>
              <a:rPr lang="en-US" sz="2000" kern="0" dirty="0"/>
              <a:t>Thread   T2</a:t>
            </a:r>
          </a:p>
          <a:p>
            <a:pPr indent="-342900" fontAlgn="auto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None/>
              <a:defRPr/>
            </a:pPr>
            <a:r>
              <a:rPr lang="en-US" sz="2000" b="1" kern="0" dirty="0">
                <a:solidFill>
                  <a:srgbClr val="FF0000"/>
                </a:solidFill>
              </a:rPr>
              <a:t>assumes</a:t>
            </a:r>
            <a:r>
              <a:rPr lang="en-US" sz="2000" kern="0" dirty="0"/>
              <a:t>: </a:t>
            </a:r>
          </a:p>
          <a:p>
            <a:pPr marL="0" indent="0" fontAlgn="auto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None/>
              <a:defRPr/>
            </a:pPr>
            <a:r>
              <a:rPr lang="en-US" sz="2000" kern="0" dirty="0"/>
              <a:t>   MU writes of other threads</a:t>
            </a:r>
          </a:p>
          <a:p>
            <a:pPr indent="-342900" fontAlgn="auto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None/>
              <a:defRPr/>
            </a:pPr>
            <a:r>
              <a:rPr lang="en-US" sz="2000" b="1" kern="0" dirty="0">
                <a:solidFill>
                  <a:srgbClr val="0000FF"/>
                </a:solidFill>
              </a:rPr>
              <a:t>guarantees</a:t>
            </a:r>
            <a:r>
              <a:rPr lang="en-US" sz="2000" kern="0" dirty="0"/>
              <a:t>: </a:t>
            </a:r>
          </a:p>
          <a:p>
            <a:pPr marL="0" indent="0" fontAlgn="auto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None/>
              <a:defRPr/>
            </a:pPr>
            <a:r>
              <a:rPr lang="en-US" sz="2000" kern="0" dirty="0"/>
              <a:t>   its own MU writes</a:t>
            </a:r>
          </a:p>
        </p:txBody>
      </p:sp>
      <p:sp>
        <p:nvSpPr>
          <p:cNvPr id="65" name="CasellaDiTesto 64"/>
          <p:cNvSpPr txBox="1"/>
          <p:nvPr/>
        </p:nvSpPr>
        <p:spPr>
          <a:xfrm>
            <a:off x="4616451" y="4860925"/>
            <a:ext cx="442913" cy="5842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it-IT" altLang="it-IT" sz="3200" b="1">
                <a:solidFill>
                  <a:srgbClr val="000000"/>
                </a:solidFill>
                <a:latin typeface="Arial" panose="020B0604020202020204" pitchFamily="34" charset="0"/>
                <a:sym typeface="Symbol" panose="05050102010706020507" pitchFamily="18" charset="2"/>
              </a:rPr>
              <a:t></a:t>
            </a:r>
            <a:endParaRPr lang="en-US" altLang="it-IT" b="1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36650" y="3892550"/>
            <a:ext cx="1023938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1: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68901" y="3892550"/>
            <a:ext cx="102552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 2:</a:t>
            </a:r>
          </a:p>
        </p:txBody>
      </p:sp>
      <p:sp>
        <p:nvSpPr>
          <p:cNvPr id="24" name="Shape 82"/>
          <p:cNvSpPr txBox="1">
            <a:spLocks/>
          </p:cNvSpPr>
          <p:nvPr/>
        </p:nvSpPr>
        <p:spPr>
          <a:xfrm>
            <a:off x="1136650" y="4292600"/>
            <a:ext cx="3384550" cy="1944688"/>
          </a:xfrm>
          <a:prstGeom prst="rect">
            <a:avLst/>
          </a:prstGeom>
          <a:noFill/>
          <a:ln w="9525" cap="flat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indent="381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800100" marR="0" indent="254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200150" marR="0" indent="698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indent="1270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indent="11430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•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indent="165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 sz="1400" b="0" i="0" u="none" strike="noStrike" cap="none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fontAlgn="auto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None/>
              <a:defRPr/>
            </a:pPr>
            <a:r>
              <a:rPr lang="en-US" sz="2000" kern="0" dirty="0"/>
              <a:t>Thread   T1</a:t>
            </a:r>
          </a:p>
          <a:p>
            <a:pPr indent="-342900" fontAlgn="auto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None/>
              <a:defRPr/>
            </a:pPr>
            <a:r>
              <a:rPr lang="en-US" sz="2000" b="1" kern="0" dirty="0">
                <a:solidFill>
                  <a:srgbClr val="FF0000"/>
                </a:solidFill>
              </a:rPr>
              <a:t>assumes</a:t>
            </a:r>
            <a:r>
              <a:rPr lang="en-US" sz="2000" kern="0" dirty="0"/>
              <a:t>: </a:t>
            </a:r>
          </a:p>
          <a:p>
            <a:pPr marL="0" indent="0" fontAlgn="auto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None/>
              <a:defRPr/>
            </a:pPr>
            <a:r>
              <a:rPr lang="en-US" sz="2000" kern="0" dirty="0"/>
              <a:t>   MU writes of other threads</a:t>
            </a:r>
          </a:p>
          <a:p>
            <a:pPr indent="-342900" fontAlgn="auto">
              <a:lnSpc>
                <a:spcPct val="90000"/>
              </a:lnSpc>
              <a:spcBef>
                <a:spcPts val="1200"/>
              </a:spcBef>
              <a:buClr>
                <a:srgbClr val="000000"/>
              </a:buClr>
              <a:buNone/>
              <a:defRPr/>
            </a:pPr>
            <a:r>
              <a:rPr lang="en-US" sz="2000" b="1" kern="0" dirty="0">
                <a:solidFill>
                  <a:srgbClr val="0000FF"/>
                </a:solidFill>
              </a:rPr>
              <a:t>guarantees</a:t>
            </a:r>
            <a:r>
              <a:rPr lang="en-US" sz="2000" kern="0" dirty="0"/>
              <a:t>: </a:t>
            </a:r>
          </a:p>
          <a:p>
            <a:pPr marL="0" indent="0" fontAlgn="auto">
              <a:lnSpc>
                <a:spcPct val="90000"/>
              </a:lnSpc>
              <a:spcBef>
                <a:spcPts val="400"/>
              </a:spcBef>
              <a:buClr>
                <a:srgbClr val="000000"/>
              </a:buClr>
              <a:buNone/>
              <a:defRPr/>
            </a:pPr>
            <a:r>
              <a:rPr lang="en-US" sz="2000" kern="0" dirty="0"/>
              <a:t>   its own MU writes</a:t>
            </a:r>
          </a:p>
        </p:txBody>
      </p:sp>
    </p:spTree>
    <p:extLst>
      <p:ext uri="{BB962C8B-B14F-4D97-AF65-F5344CB8AC3E}">
        <p14:creationId xmlns:p14="http://schemas.microsoft.com/office/powerpoint/2010/main" val="178187401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2971801" y="16287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90600" y="1066800"/>
            <a:ext cx="2133600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162719" y="2047081"/>
            <a:ext cx="23622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SEQUENTIALIZATION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(code-to-code translation)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08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156700" cy="762000"/>
          </a:xfrm>
        </p:spPr>
        <p:txBody>
          <a:bodyPr/>
          <a:lstStyle/>
          <a:p>
            <a:r>
              <a:rPr lang="en-US" altLang="it-IT"/>
              <a:t>Sequentialization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3471" y="3789040"/>
            <a:ext cx="9344025" cy="3139321"/>
          </a:xfrm>
          <a:prstGeom prst="rect">
            <a:avLst/>
          </a:prstGeom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2001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/>
            <a:r>
              <a:rPr lang="en-US" altLang="it-IT" sz="2000" b="1" dirty="0">
                <a:solidFill>
                  <a:srgbClr val="000000"/>
                </a:solidFill>
                <a:latin typeface="Arial" panose="020B0604020202020204" pitchFamily="34" charset="0"/>
              </a:rPr>
              <a:t>papers</a:t>
            </a:r>
          </a:p>
          <a:p>
            <a:pPr lvl="1" eaLnBrk="1" hangingPunct="1"/>
            <a:endParaRPr lang="en-US" altLang="it-IT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GB" alt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proposal</a:t>
            </a:r>
            <a:r>
              <a:rPr lang="en-GB" altLang="it-IT" sz="16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                                                   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[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Qadeer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Wu </a:t>
            </a:r>
            <a:r>
              <a:rPr lang="it-IT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–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PLDI</a:t>
            </a:r>
            <a:r>
              <a:rPr lang="en-GB" alt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04 ]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GB" alt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eager, bounded context-switch, finite # threads</a:t>
            </a:r>
            <a:r>
              <a:rPr lang="en-GB" altLang="it-IT" sz="1600" dirty="0">
                <a:solidFill>
                  <a:srgbClr val="0000FF"/>
                </a:solidFill>
                <a:latin typeface="Arial" panose="020B0604020202020204" pitchFamily="34" charset="0"/>
              </a:rPr>
              <a:t>         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[ Lal, Reps </a:t>
            </a:r>
            <a:r>
              <a:rPr lang="it-IT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–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CAV</a:t>
            </a:r>
            <a:r>
              <a:rPr lang="en-GB" alt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08 ]</a:t>
            </a:r>
            <a:endParaRPr lang="en-GB" altLang="it-IT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GB" alt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lazy, finite # threads, parameterized</a:t>
            </a:r>
          </a:p>
          <a:p>
            <a:pPr lvl="2" eaLnBrk="1" hangingPunct="1"/>
            <a:r>
              <a:rPr lang="en-GB" alt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GB" altLang="it-IT" sz="16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                       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[La Torre,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Madhusudan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Parlato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– CAV</a:t>
            </a:r>
            <a:r>
              <a:rPr lang="en-GB" alt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09, CAV</a:t>
            </a:r>
            <a:r>
              <a:rPr lang="en-GB" alt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10]</a:t>
            </a:r>
            <a:endParaRPr lang="en-GB" altLang="it-IT" sz="1800" b="1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GB" alt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thread creation</a:t>
            </a:r>
            <a:r>
              <a:rPr lang="en-GB" altLang="it-IT" sz="1600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                     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Bouajjani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Emmi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Parlato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– SAS</a:t>
            </a:r>
            <a:r>
              <a:rPr lang="en-GB" alt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11]</a:t>
            </a:r>
          </a:p>
          <a:p>
            <a:pPr lvl="2" eaLnBrk="1" hangingPunct="1"/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                                                                     [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Emmi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Qadeer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Rakamaric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– POPL</a:t>
            </a:r>
            <a:r>
              <a:rPr lang="en-GB" alt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11]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GB" alt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Lal/Reps for real-time systems</a:t>
            </a:r>
            <a:r>
              <a:rPr lang="en-GB" alt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    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Chaki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Gurfinkel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Strichman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– FMCAD</a:t>
            </a:r>
            <a:r>
              <a:rPr lang="en-GB" alt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11]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GB" alt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message-passing programs</a:t>
            </a:r>
            <a:r>
              <a:rPr lang="en-GB" altLang="it-IT" sz="20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[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Bouajjani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Emmi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-- TACAS</a:t>
            </a:r>
            <a:r>
              <a:rPr lang="en-GB" alt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12]</a:t>
            </a:r>
            <a:endParaRPr lang="en-GB" altLang="it-IT" sz="18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GB" alt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1752600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3476625" y="12334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2712" name="TextBox 32"/>
          <p:cNvSpPr txBox="1">
            <a:spLocks noChangeArrowheads="1"/>
          </p:cNvSpPr>
          <p:nvPr/>
        </p:nvSpPr>
        <p:spPr bwMode="auto">
          <a:xfrm>
            <a:off x="1668464" y="1336675"/>
            <a:ext cx="1385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CONC</a:t>
            </a:r>
          </a:p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PROGRAM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5350" y="1354138"/>
            <a:ext cx="13081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>
                    <a:lumMod val="50000"/>
                  </a:srgbClr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FFFFFF">
                    <a:lumMod val="50000"/>
                  </a:srgbClr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FFFFFF">
                  <a:lumMod val="50000"/>
                </a:srgbClr>
              </a:solidFill>
              <a:latin typeface="Arial"/>
            </a:endParaRPr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5200650" y="1223963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97475" y="1352550"/>
            <a:ext cx="12192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6934200" y="122237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2717" name="TextBox 37"/>
          <p:cNvSpPr txBox="1">
            <a:spLocks noChangeArrowheads="1"/>
          </p:cNvSpPr>
          <p:nvPr/>
        </p:nvSpPr>
        <p:spPr bwMode="auto">
          <a:xfrm>
            <a:off x="6934200" y="1357314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7F7F7F"/>
                </a:solidFill>
                <a:latin typeface="Arial" panose="020B0604020202020204" pitchFamily="34" charset="0"/>
              </a:rPr>
              <a:t>SOLVER</a:t>
            </a: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6429376" y="16414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V="1">
            <a:off x="4697414" y="16414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rot="5400000">
            <a:off x="2119313" y="2300288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1752600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6400" y="2686050"/>
            <a:ext cx="13716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SEQ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ounded Rectangle 58"/>
          <p:cNvSpPr>
            <a:spLocks noChangeAspect="1"/>
          </p:cNvSpPr>
          <p:nvPr/>
        </p:nvSpPr>
        <p:spPr>
          <a:xfrm>
            <a:off x="3490913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2724" name="TextBox 59"/>
          <p:cNvSpPr txBox="1">
            <a:spLocks noChangeArrowheads="1"/>
          </p:cNvSpPr>
          <p:nvPr/>
        </p:nvSpPr>
        <p:spPr bwMode="auto">
          <a:xfrm>
            <a:off x="3490913" y="2482850"/>
            <a:ext cx="1219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BMC</a:t>
            </a:r>
          </a:p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SEQ TOOL</a:t>
            </a:r>
          </a:p>
        </p:txBody>
      </p:sp>
      <p:pic>
        <p:nvPicPr>
          <p:cNvPr id="72725" name="Picture 60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16478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26" name="Picture 62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99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Line 9"/>
          <p:cNvSpPr>
            <a:spLocks noChangeShapeType="1"/>
          </p:cNvSpPr>
          <p:nvPr/>
        </p:nvSpPr>
        <p:spPr bwMode="auto">
          <a:xfrm flipV="1">
            <a:off x="2971801" y="2957513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05285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body" idx="1"/>
          </p:nvPr>
        </p:nvSpPr>
        <p:spPr>
          <a:xfrm>
            <a:off x="533400" y="977900"/>
            <a:ext cx="8839200" cy="5715000"/>
          </a:xfrm>
        </p:spPr>
        <p:txBody>
          <a:bodyPr/>
          <a:lstStyle/>
          <a:p>
            <a:pPr indent="0" eaLnBrk="1" fontAlgn="auto" hangingPunct="1">
              <a:buNone/>
              <a:defRPr/>
            </a:pPr>
            <a:r>
              <a:rPr lang="en-US" dirty="0">
                <a:sym typeface="Arial"/>
              </a:rPr>
              <a:t>  </a:t>
            </a:r>
          </a:p>
          <a:p>
            <a:pPr eaLnBrk="1" fontAlgn="auto" hangingPunct="1">
              <a:defRPr/>
            </a:pPr>
            <a:endParaRPr lang="en-US" dirty="0">
              <a:sym typeface="Arial"/>
            </a:endParaRPr>
          </a:p>
          <a:p>
            <a:pPr eaLnBrk="1" fontAlgn="auto" hangingPunct="1">
              <a:defRPr/>
            </a:pPr>
            <a:endParaRPr lang="en-US" dirty="0">
              <a:sym typeface="Arial"/>
            </a:endParaRPr>
          </a:p>
          <a:p>
            <a:pPr eaLnBrk="1" fontAlgn="auto" hangingPunct="1">
              <a:defRPr/>
            </a:pPr>
            <a:endParaRPr lang="en-US" dirty="0">
              <a:sym typeface="Arial"/>
            </a:endParaRPr>
          </a:p>
          <a:p>
            <a:pPr eaLnBrk="1" fontAlgn="auto" hangingPunct="1">
              <a:defRPr/>
            </a:pPr>
            <a:endParaRPr lang="en-US" dirty="0">
              <a:sym typeface="Arial"/>
            </a:endParaRPr>
          </a:p>
        </p:txBody>
      </p:sp>
      <p:sp>
        <p:nvSpPr>
          <p:cNvPr id="187394" name="Shape 81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it-IT">
                <a:latin typeface="Arial" panose="020B0604020202020204" pitchFamily="34" charset="0"/>
                <a:cs typeface="Arial" panose="020B0604020202020204" pitchFamily="34" charset="0"/>
              </a:rPr>
              <a:t>Simulating a thread against an MU 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65213" y="2133601"/>
            <a:ext cx="1223962" cy="2735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y=1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a=x+5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.....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x=1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</a:t>
            </a:r>
          </a:p>
          <a:p>
            <a:pPr eaLnBrk="1" hangingPunct="1">
              <a:buClr>
                <a:srgbClr val="000000"/>
              </a:buClr>
              <a:buSzPct val="25000"/>
            </a:pPr>
            <a:endParaRPr lang="en-GB" altLang="it-IT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936875" y="2060576"/>
            <a:ext cx="1079500" cy="288131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" name="Shape 170"/>
          <p:cNvSpPr/>
          <p:nvPr/>
        </p:nvSpPr>
        <p:spPr>
          <a:xfrm>
            <a:off x="3227389" y="2636838"/>
            <a:ext cx="573087" cy="234950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3224214" y="2865439"/>
            <a:ext cx="573087" cy="236537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3224214" y="31003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3227389" y="40401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3224214" y="3568700"/>
            <a:ext cx="573087" cy="234950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x=3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3224214" y="3803650"/>
            <a:ext cx="573087" cy="23653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3224214" y="3335339"/>
            <a:ext cx="573087" cy="236537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po 13"/>
          <p:cNvGrpSpPr>
            <a:grpSpLocks/>
          </p:cNvGrpSpPr>
          <p:nvPr/>
        </p:nvGrpSpPr>
        <p:grpSpPr bwMode="auto">
          <a:xfrm>
            <a:off x="560389" y="2195514"/>
            <a:ext cx="504825" cy="369887"/>
            <a:chOff x="323528" y="2496304"/>
            <a:chExt cx="504056" cy="369332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6304"/>
              <a:ext cx="42797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ruppo 14"/>
          <p:cNvGrpSpPr>
            <a:grpSpLocks/>
          </p:cNvGrpSpPr>
          <p:nvPr/>
        </p:nvGrpSpPr>
        <p:grpSpPr bwMode="auto">
          <a:xfrm>
            <a:off x="3800475" y="2420939"/>
            <a:ext cx="609600" cy="369887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19" y="2411596"/>
              <a:ext cx="492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566"/>
              <a:ext cx="503545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88951" y="950913"/>
            <a:ext cx="7796213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it-IT" b="1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Global variable write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– check against current MU entry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37101" y="1773239"/>
            <a:ext cx="4157663" cy="15382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void write(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t,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v,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val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) {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mc[t] =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th_nxt_wr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[t][mc[t]];</a:t>
            </a:r>
            <a:b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</a:b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assume(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[mc[t]] == v);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assume(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val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[mc[t]] ==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val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}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endParaRPr lang="en-GB" sz="1400" b="1" kern="0" dirty="0">
              <a:solidFill>
                <a:srgbClr val="000000"/>
              </a:solidFill>
              <a:latin typeface="Lucida Sans Typewriter" pitchFamily="49" charset="0"/>
              <a:ea typeface="Arial"/>
              <a:cs typeface="Arial"/>
              <a:sym typeface="Arial"/>
            </a:endParaRPr>
          </a:p>
        </p:txBody>
      </p:sp>
      <p:cxnSp>
        <p:nvCxnSpPr>
          <p:cNvPr id="27" name="Connettore 2 5"/>
          <p:cNvCxnSpPr/>
          <p:nvPr/>
        </p:nvCxnSpPr>
        <p:spPr>
          <a:xfrm>
            <a:off x="1857375" y="2565400"/>
            <a:ext cx="1295400" cy="647700"/>
          </a:xfrm>
          <a:prstGeom prst="straightConnector1">
            <a:avLst/>
          </a:prstGeom>
          <a:ln w="38100">
            <a:solidFill>
              <a:schemeClr val="bg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uppo 13"/>
          <p:cNvGrpSpPr>
            <a:grpSpLocks/>
          </p:cNvGrpSpPr>
          <p:nvPr/>
        </p:nvGrpSpPr>
        <p:grpSpPr bwMode="auto">
          <a:xfrm>
            <a:off x="560389" y="2482850"/>
            <a:ext cx="504825" cy="369888"/>
            <a:chOff x="323528" y="2496304"/>
            <a:chExt cx="504056" cy="369332"/>
          </a:xfrm>
        </p:grpSpPr>
        <p:cxnSp>
          <p:nvCxnSpPr>
            <p:cNvPr id="32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sellaDiTesto 7"/>
            <p:cNvSpPr txBox="1"/>
            <p:nvPr/>
          </p:nvSpPr>
          <p:spPr>
            <a:xfrm>
              <a:off x="323528" y="2496304"/>
              <a:ext cx="427972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4737101" y="1773239"/>
            <a:ext cx="4157663" cy="153828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void write(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t,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v,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val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) {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mc[t] =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th_nxt_wr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[t][mc[t]];</a:t>
            </a:r>
            <a:b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</a:br>
            <a:endParaRPr lang="en-GB" sz="1400" b="1" kern="0" dirty="0">
              <a:solidFill>
                <a:srgbClr val="000000"/>
              </a:solidFill>
              <a:latin typeface="Lucida Sans Typewriter" pitchFamily="49" charset="0"/>
              <a:ea typeface="Arial"/>
              <a:cs typeface="Arial"/>
              <a:sym typeface="Arial"/>
            </a:endParaRP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endParaRPr lang="en-GB" sz="1400" b="1" kern="0" dirty="0">
              <a:solidFill>
                <a:srgbClr val="000000"/>
              </a:solidFill>
              <a:latin typeface="Lucida Sans Typewriter" pitchFamily="49" charset="0"/>
              <a:ea typeface="Arial"/>
              <a:cs typeface="Arial"/>
              <a:sym typeface="Arial"/>
            </a:endParaRP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}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endParaRPr lang="en-GB" sz="1400" b="1" kern="0" dirty="0">
              <a:solidFill>
                <a:srgbClr val="000000"/>
              </a:solidFill>
              <a:latin typeface="Lucida Sans Typewriter" pitchFamily="49" charset="0"/>
              <a:ea typeface="Arial"/>
              <a:cs typeface="Arial"/>
              <a:sym typeface="Arial"/>
            </a:endParaRPr>
          </a:p>
        </p:txBody>
      </p:sp>
      <p:grpSp>
        <p:nvGrpSpPr>
          <p:cNvPr id="36" name="Gruppo 14"/>
          <p:cNvGrpSpPr>
            <a:grpSpLocks/>
          </p:cNvGrpSpPr>
          <p:nvPr/>
        </p:nvGrpSpPr>
        <p:grpSpPr bwMode="auto">
          <a:xfrm>
            <a:off x="3800475" y="2916238"/>
            <a:ext cx="609600" cy="368300"/>
            <a:chOff x="3432572" y="2411596"/>
            <a:chExt cx="609972" cy="369332"/>
          </a:xfrm>
        </p:grpSpPr>
        <p:sp>
          <p:nvSpPr>
            <p:cNvPr id="37" name="CasellaDiTesto 27"/>
            <p:cNvSpPr txBox="1"/>
            <p:nvPr/>
          </p:nvSpPr>
          <p:spPr>
            <a:xfrm>
              <a:off x="3550119" y="2411596"/>
              <a:ext cx="492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" name="Connettore 2 28"/>
            <p:cNvCxnSpPr/>
            <p:nvPr/>
          </p:nvCxnSpPr>
          <p:spPr>
            <a:xfrm>
              <a:off x="3432572" y="2755457"/>
              <a:ext cx="503545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569853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7" name="Shape 82"/>
          <p:cNvSpPr txBox="1">
            <a:spLocks noGrp="1"/>
          </p:cNvSpPr>
          <p:nvPr>
            <p:ph type="body" idx="1"/>
          </p:nvPr>
        </p:nvSpPr>
        <p:spPr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BCBE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8418" name="Shape 81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it-IT" dirty="0">
                <a:latin typeface="Arial" panose="020B0604020202020204" pitchFamily="34" charset="0"/>
                <a:cs typeface="Arial" panose="020B0604020202020204" pitchFamily="34" charset="0"/>
              </a:rPr>
              <a:t>Simulating a thread against an MU 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65213" y="2133601"/>
            <a:ext cx="1223962" cy="2735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y=1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a=x+5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.....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x=1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</a:t>
            </a:r>
          </a:p>
          <a:p>
            <a:pPr eaLnBrk="1" hangingPunct="1">
              <a:buClr>
                <a:srgbClr val="000000"/>
              </a:buClr>
              <a:buSzPct val="25000"/>
            </a:pPr>
            <a:endParaRPr lang="en-GB" altLang="it-IT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936875" y="2060576"/>
            <a:ext cx="1079500" cy="288131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" name="Shape 170"/>
          <p:cNvSpPr/>
          <p:nvPr/>
        </p:nvSpPr>
        <p:spPr>
          <a:xfrm>
            <a:off x="3227389" y="2636838"/>
            <a:ext cx="573087" cy="234950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3224214" y="2865439"/>
            <a:ext cx="573087" cy="236537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3224214" y="31003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3227389" y="40401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3224214" y="3568700"/>
            <a:ext cx="573087" cy="234950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x=3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3224214" y="3803650"/>
            <a:ext cx="573087" cy="23653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3224214" y="3335339"/>
            <a:ext cx="573087" cy="236537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po 13"/>
          <p:cNvGrpSpPr>
            <a:grpSpLocks/>
          </p:cNvGrpSpPr>
          <p:nvPr/>
        </p:nvGrpSpPr>
        <p:grpSpPr bwMode="auto">
          <a:xfrm>
            <a:off x="560389" y="2492376"/>
            <a:ext cx="504825" cy="373063"/>
            <a:chOff x="323528" y="2492896"/>
            <a:chExt cx="504056" cy="372740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2896"/>
              <a:ext cx="427972" cy="3695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8429" name="Gruppo 14"/>
          <p:cNvGrpSpPr>
            <a:grpSpLocks/>
          </p:cNvGrpSpPr>
          <p:nvPr/>
        </p:nvGrpSpPr>
        <p:grpSpPr bwMode="auto">
          <a:xfrm>
            <a:off x="3800475" y="2916238"/>
            <a:ext cx="609600" cy="368300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19" y="2411596"/>
              <a:ext cx="492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457"/>
              <a:ext cx="503545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88951" y="950914"/>
            <a:ext cx="841768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it-IT" b="1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Local statement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(no global variables) – update pc, keep mc</a:t>
            </a:r>
          </a:p>
        </p:txBody>
      </p:sp>
      <p:grpSp>
        <p:nvGrpSpPr>
          <p:cNvPr id="6" name="Gruppo 13"/>
          <p:cNvGrpSpPr>
            <a:grpSpLocks/>
          </p:cNvGrpSpPr>
          <p:nvPr/>
        </p:nvGrpSpPr>
        <p:grpSpPr bwMode="auto">
          <a:xfrm>
            <a:off x="560389" y="2708276"/>
            <a:ext cx="504825" cy="373063"/>
            <a:chOff x="323528" y="2492896"/>
            <a:chExt cx="504056" cy="372740"/>
          </a:xfrm>
        </p:grpSpPr>
        <p:cxnSp>
          <p:nvCxnSpPr>
            <p:cNvPr id="28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CasellaDiTesto 7"/>
            <p:cNvSpPr txBox="1"/>
            <p:nvPr/>
          </p:nvSpPr>
          <p:spPr>
            <a:xfrm>
              <a:off x="323528" y="2492896"/>
              <a:ext cx="427972" cy="3695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5046395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1" name="Shape 82"/>
          <p:cNvSpPr txBox="1">
            <a:spLocks noGrp="1"/>
          </p:cNvSpPr>
          <p:nvPr>
            <p:ph type="body" idx="1"/>
          </p:nvPr>
        </p:nvSpPr>
        <p:spPr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BCBE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9442" name="Shape 81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it-IT" dirty="0">
                <a:latin typeface="Arial" panose="020B0604020202020204" pitchFamily="34" charset="0"/>
                <a:cs typeface="Arial" panose="020B0604020202020204" pitchFamily="34" charset="0"/>
              </a:rPr>
              <a:t>Simulating a thread against an MU 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65213" y="2133601"/>
            <a:ext cx="1223962" cy="2735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y=1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a=x+5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.....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x=1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</a:t>
            </a:r>
          </a:p>
          <a:p>
            <a:pPr eaLnBrk="1" hangingPunct="1">
              <a:buClr>
                <a:srgbClr val="000000"/>
              </a:buClr>
              <a:buSzPct val="25000"/>
            </a:pPr>
            <a:endParaRPr lang="en-GB" altLang="it-IT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936875" y="2060576"/>
            <a:ext cx="1079500" cy="288131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" name="Shape 170"/>
          <p:cNvSpPr/>
          <p:nvPr/>
        </p:nvSpPr>
        <p:spPr>
          <a:xfrm>
            <a:off x="3227389" y="2636838"/>
            <a:ext cx="573087" cy="234950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3224214" y="2865439"/>
            <a:ext cx="573087" cy="236537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3224214" y="31003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3227389" y="40401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3224214" y="3568700"/>
            <a:ext cx="573087" cy="234950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x=3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3224214" y="3803650"/>
            <a:ext cx="573087" cy="23653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3224214" y="3335339"/>
            <a:ext cx="573087" cy="236537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9452" name="Gruppo 13"/>
          <p:cNvGrpSpPr>
            <a:grpSpLocks/>
          </p:cNvGrpSpPr>
          <p:nvPr/>
        </p:nvGrpSpPr>
        <p:grpSpPr bwMode="auto">
          <a:xfrm>
            <a:off x="560389" y="2708276"/>
            <a:ext cx="504825" cy="373063"/>
            <a:chOff x="323528" y="2492896"/>
            <a:chExt cx="504056" cy="372740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2896"/>
              <a:ext cx="427972" cy="3695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453" name="Gruppo 14"/>
          <p:cNvGrpSpPr>
            <a:grpSpLocks/>
          </p:cNvGrpSpPr>
          <p:nvPr/>
        </p:nvGrpSpPr>
        <p:grpSpPr bwMode="auto">
          <a:xfrm>
            <a:off x="3800475" y="2916238"/>
            <a:ext cx="609600" cy="368300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19" y="2411596"/>
              <a:ext cx="492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457"/>
              <a:ext cx="503545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88950" y="950913"/>
            <a:ext cx="73866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it-IT" b="1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Global variable read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– 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pick write position in  range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endParaRPr lang="en-GB" altLang="it-IT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7101" y="1773239"/>
            <a:ext cx="4727575" cy="3862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read(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t,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v) {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thr_terminated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())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var_fst_wr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[v]==0)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= *;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assume(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(</a:t>
            </a:r>
            <a:r>
              <a:rPr lang="en-GB" sz="1400" b="1" kern="0" dirty="0" err="1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&lt;= </a:t>
            </a:r>
            <a:r>
              <a:rPr lang="en-GB" sz="1400" b="1" kern="0" dirty="0" err="1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last_wr_pos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)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  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&amp;&amp;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th_nxt_wr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[t][mc[t]]));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assume(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 == v);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mc[t])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assume(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var_nxt_wr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 &gt; mc[t]);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else {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FFFF">
                    <a:lumMod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var_fst_wr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[v])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mc[t] =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};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return value[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8" name="Oval Callout 27"/>
          <p:cNvSpPr>
            <a:spLocks noChangeArrowheads="1"/>
          </p:cNvSpPr>
          <p:nvPr/>
        </p:nvSpPr>
        <p:spPr bwMode="auto">
          <a:xfrm>
            <a:off x="3944938" y="1268414"/>
            <a:ext cx="2952750" cy="936625"/>
          </a:xfrm>
          <a:prstGeom prst="wedgeEllipseCallout">
            <a:avLst>
              <a:gd name="adj1" fmla="val 29745"/>
              <a:gd name="adj2" fmla="val 8806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000000"/>
                </a:solidFill>
                <a:latin typeface="Arial"/>
                <a:ea typeface="+mn-ea"/>
                <a:sym typeface="Arial"/>
              </a:rPr>
              <a:t>non-deterministic assignment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3224213" y="2636838"/>
            <a:ext cx="576262" cy="165576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2604256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 animBg="1"/>
      <p:bldP spid="4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5" name="Shape 82"/>
          <p:cNvSpPr txBox="1">
            <a:spLocks noGrp="1"/>
          </p:cNvSpPr>
          <p:nvPr>
            <p:ph type="body" idx="1"/>
          </p:nvPr>
        </p:nvSpPr>
        <p:spPr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BCBE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0466" name="Shape 81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it-IT">
                <a:latin typeface="Arial" panose="020B0604020202020204" pitchFamily="34" charset="0"/>
                <a:cs typeface="Arial" panose="020B0604020202020204" pitchFamily="34" charset="0"/>
              </a:rPr>
              <a:t>Simulating a thread against an MU 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65213" y="2133601"/>
            <a:ext cx="1223962" cy="2735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y=1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a=x+5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.....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x=1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</a:t>
            </a:r>
          </a:p>
          <a:p>
            <a:pPr eaLnBrk="1" hangingPunct="1">
              <a:buClr>
                <a:srgbClr val="000000"/>
              </a:buClr>
              <a:buSzPct val="25000"/>
            </a:pPr>
            <a:endParaRPr lang="en-GB" altLang="it-IT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936875" y="2060576"/>
            <a:ext cx="1079500" cy="288131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" name="Shape 170"/>
          <p:cNvSpPr/>
          <p:nvPr/>
        </p:nvSpPr>
        <p:spPr>
          <a:xfrm>
            <a:off x="3227389" y="2636838"/>
            <a:ext cx="573087" cy="234950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3224214" y="2865439"/>
            <a:ext cx="573087" cy="236537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3224214" y="31003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3227389" y="40401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3224214" y="3568700"/>
            <a:ext cx="573087" cy="234950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x=3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3224214" y="3803650"/>
            <a:ext cx="573087" cy="23653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3224214" y="3335339"/>
            <a:ext cx="573087" cy="236537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0476" name="Gruppo 13"/>
          <p:cNvGrpSpPr>
            <a:grpSpLocks/>
          </p:cNvGrpSpPr>
          <p:nvPr/>
        </p:nvGrpSpPr>
        <p:grpSpPr bwMode="auto">
          <a:xfrm>
            <a:off x="560389" y="2708276"/>
            <a:ext cx="504825" cy="373063"/>
            <a:chOff x="323528" y="2492896"/>
            <a:chExt cx="504056" cy="372740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2896"/>
              <a:ext cx="427972" cy="3695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477" name="Gruppo 14"/>
          <p:cNvGrpSpPr>
            <a:grpSpLocks/>
          </p:cNvGrpSpPr>
          <p:nvPr/>
        </p:nvGrpSpPr>
        <p:grpSpPr bwMode="auto">
          <a:xfrm>
            <a:off x="3800475" y="2916238"/>
            <a:ext cx="609600" cy="368300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19" y="2411596"/>
              <a:ext cx="492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457"/>
              <a:ext cx="503545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88950" y="950913"/>
            <a:ext cx="73866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it-IT" b="1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Global variable read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– 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pick write position in  range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endParaRPr lang="en-GB" altLang="it-IT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7101" y="1773239"/>
            <a:ext cx="4727575" cy="3862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read(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t,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v) {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thr_terminated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())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var_fst_wr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[v]==0)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= *;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assume(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&lt;= 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last_wr_pos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)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  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&amp;&amp;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th_nxt_wr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[t][mc[t]]));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assume(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 == v);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mc[t])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assume(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var_nxt_wr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 &gt; mc[t]);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else {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FFFF">
                    <a:lumMod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var_fst_wr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[v])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mc[t] =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};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return value[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224213" y="2636838"/>
            <a:ext cx="576262" cy="143986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Oval Callout 29"/>
          <p:cNvSpPr>
            <a:spLocks noChangeArrowheads="1"/>
          </p:cNvSpPr>
          <p:nvPr/>
        </p:nvSpPr>
        <p:spPr bwMode="auto">
          <a:xfrm>
            <a:off x="6105525" y="1628776"/>
            <a:ext cx="2808288" cy="936625"/>
          </a:xfrm>
          <a:prstGeom prst="wedgeEllipseCallout">
            <a:avLst>
              <a:gd name="adj1" fmla="val -34468"/>
              <a:gd name="adj2" fmla="val 10638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000000"/>
                </a:solidFill>
                <a:latin typeface="Arial"/>
                <a:ea typeface="+mn-ea"/>
                <a:sym typeface="Arial"/>
              </a:rPr>
              <a:t>...before next write of thread...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3224213" y="2636838"/>
            <a:ext cx="576262" cy="165576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4" name="Oval Callout 33"/>
          <p:cNvSpPr>
            <a:spLocks noChangeArrowheads="1"/>
          </p:cNvSpPr>
          <p:nvPr/>
        </p:nvSpPr>
        <p:spPr bwMode="auto">
          <a:xfrm>
            <a:off x="4160839" y="1341439"/>
            <a:ext cx="2663825" cy="935037"/>
          </a:xfrm>
          <a:prstGeom prst="wedgeEllipseCallout">
            <a:avLst>
              <a:gd name="adj1" fmla="val 29745"/>
              <a:gd name="adj2" fmla="val 88065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000000"/>
                </a:solidFill>
                <a:latin typeface="Arial"/>
                <a:ea typeface="+mn-ea"/>
                <a:sym typeface="Arial"/>
              </a:rPr>
              <a:t>Check in unwinding...</a:t>
            </a:r>
          </a:p>
        </p:txBody>
      </p:sp>
    </p:spTree>
    <p:extLst>
      <p:ext uri="{BB962C8B-B14F-4D97-AF65-F5344CB8AC3E}">
        <p14:creationId xmlns:p14="http://schemas.microsoft.com/office/powerpoint/2010/main" val="37253813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2" grpId="0" animBg="1"/>
      <p:bldP spid="3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89" name="Shape 82"/>
          <p:cNvSpPr txBox="1">
            <a:spLocks noGrp="1"/>
          </p:cNvSpPr>
          <p:nvPr>
            <p:ph type="body" idx="1"/>
          </p:nvPr>
        </p:nvSpPr>
        <p:spPr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BCBE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1490" name="Shape 81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it-IT">
                <a:latin typeface="Arial" panose="020B0604020202020204" pitchFamily="34" charset="0"/>
                <a:cs typeface="Arial" panose="020B0604020202020204" pitchFamily="34" charset="0"/>
              </a:rPr>
              <a:t>Simulating a thread against an MU 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65213" y="2133601"/>
            <a:ext cx="1223962" cy="2735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y=1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a=x+5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.....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x=1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</a:t>
            </a:r>
          </a:p>
          <a:p>
            <a:pPr eaLnBrk="1" hangingPunct="1">
              <a:buClr>
                <a:srgbClr val="000000"/>
              </a:buClr>
              <a:buSzPct val="25000"/>
            </a:pPr>
            <a:endParaRPr lang="en-GB" altLang="it-IT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936875" y="2060576"/>
            <a:ext cx="1079500" cy="288131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" name="Shape 170"/>
          <p:cNvSpPr/>
          <p:nvPr/>
        </p:nvSpPr>
        <p:spPr>
          <a:xfrm>
            <a:off x="3227389" y="2636838"/>
            <a:ext cx="573087" cy="234950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3224214" y="2865439"/>
            <a:ext cx="573087" cy="236537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3224214" y="31003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3227389" y="40401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3224214" y="3568700"/>
            <a:ext cx="573087" cy="234950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x=3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3224214" y="3803650"/>
            <a:ext cx="573087" cy="23653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3224214" y="3335339"/>
            <a:ext cx="573087" cy="236537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1500" name="Gruppo 13"/>
          <p:cNvGrpSpPr>
            <a:grpSpLocks/>
          </p:cNvGrpSpPr>
          <p:nvPr/>
        </p:nvGrpSpPr>
        <p:grpSpPr bwMode="auto">
          <a:xfrm>
            <a:off x="560389" y="2708276"/>
            <a:ext cx="504825" cy="373063"/>
            <a:chOff x="323528" y="2492896"/>
            <a:chExt cx="504056" cy="372740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2896"/>
              <a:ext cx="427972" cy="3695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1501" name="Gruppo 14"/>
          <p:cNvGrpSpPr>
            <a:grpSpLocks/>
          </p:cNvGrpSpPr>
          <p:nvPr/>
        </p:nvGrpSpPr>
        <p:grpSpPr bwMode="auto">
          <a:xfrm>
            <a:off x="3800475" y="2916238"/>
            <a:ext cx="609600" cy="368300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19" y="2411596"/>
              <a:ext cx="492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457"/>
              <a:ext cx="503545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88950" y="950913"/>
            <a:ext cx="73866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it-IT" b="1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Global variable read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– 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pick write position in  range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endParaRPr lang="en-GB" altLang="it-IT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7101" y="1773239"/>
            <a:ext cx="4727575" cy="3862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read(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t,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v) {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thr_terminated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())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var_fst_wr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[v]==0)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= *;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assume(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(</a:t>
            </a:r>
            <a:r>
              <a:rPr lang="en-GB" sz="1400" b="1" kern="0" dirty="0" err="1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&lt;= </a:t>
            </a:r>
            <a:r>
              <a:rPr lang="en-GB" sz="1400" b="1" kern="0" dirty="0" err="1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last_wr_pos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)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  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&amp;&amp; 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th_nxt_wr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[t][mc[t]]));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assume(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 == v);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&lt; mc[t])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assume(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var_nxt_wr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nxt_mc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 &gt; mc[t]);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else {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FFFF">
                    <a:lumMod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&lt; 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var_fst_wr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[v])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mc[t] =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};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return value[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224213" y="2636838"/>
            <a:ext cx="576262" cy="1439862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0" name="Oval Callout 29"/>
          <p:cNvSpPr>
            <a:spLocks noChangeArrowheads="1"/>
          </p:cNvSpPr>
          <p:nvPr/>
        </p:nvSpPr>
        <p:spPr bwMode="auto">
          <a:xfrm>
            <a:off x="6176964" y="1628776"/>
            <a:ext cx="2808287" cy="936625"/>
          </a:xfrm>
          <a:prstGeom prst="wedgeEllipseCallout">
            <a:avLst>
              <a:gd name="adj1" fmla="val -34468"/>
              <a:gd name="adj2" fmla="val 10638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000000"/>
                </a:solidFill>
                <a:latin typeface="Arial"/>
                <a:ea typeface="+mn-ea"/>
                <a:sym typeface="Arial"/>
              </a:rPr>
              <a:t>...before next write of thread...</a:t>
            </a:r>
          </a:p>
        </p:txBody>
      </p:sp>
      <p:sp>
        <p:nvSpPr>
          <p:cNvPr id="28" name="Oval Callout 27"/>
          <p:cNvSpPr>
            <a:spLocks noChangeArrowheads="1"/>
          </p:cNvSpPr>
          <p:nvPr/>
        </p:nvSpPr>
        <p:spPr bwMode="auto">
          <a:xfrm>
            <a:off x="6465889" y="3860801"/>
            <a:ext cx="2879725" cy="936625"/>
          </a:xfrm>
          <a:prstGeom prst="wedgeEllipseCallout">
            <a:avLst>
              <a:gd name="adj1" fmla="val -29546"/>
              <a:gd name="adj2" fmla="val -8134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000000"/>
                </a:solidFill>
                <a:latin typeface="Arial"/>
                <a:ea typeface="+mn-ea"/>
                <a:sym typeface="Arial"/>
              </a:rPr>
              <a:t>...right variable...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224213" y="3573463"/>
            <a:ext cx="576262" cy="2159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224213" y="2636838"/>
            <a:ext cx="576262" cy="2159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kern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19940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28" grpId="0" animBg="1"/>
      <p:bldP spid="36" grpId="0" animBg="1"/>
      <p:bldP spid="3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3" name="Shape 82"/>
          <p:cNvSpPr txBox="1">
            <a:spLocks noGrp="1"/>
          </p:cNvSpPr>
          <p:nvPr>
            <p:ph type="body" idx="1"/>
          </p:nvPr>
        </p:nvSpPr>
        <p:spPr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BCBE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514" name="Shape 81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it-IT">
                <a:latin typeface="Arial" panose="020B0604020202020204" pitchFamily="34" charset="0"/>
                <a:cs typeface="Arial" panose="020B0604020202020204" pitchFamily="34" charset="0"/>
              </a:rPr>
              <a:t>Simulating a thread against an MU 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65213" y="2133601"/>
            <a:ext cx="1223962" cy="2735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y=1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a=x+5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.....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x=1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</a:t>
            </a:r>
          </a:p>
          <a:p>
            <a:pPr eaLnBrk="1" hangingPunct="1">
              <a:buClr>
                <a:srgbClr val="000000"/>
              </a:buClr>
              <a:buSzPct val="25000"/>
            </a:pPr>
            <a:endParaRPr lang="en-GB" altLang="it-IT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936875" y="2060576"/>
            <a:ext cx="1079500" cy="288131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" name="Shape 170"/>
          <p:cNvSpPr/>
          <p:nvPr/>
        </p:nvSpPr>
        <p:spPr>
          <a:xfrm>
            <a:off x="3227389" y="2636838"/>
            <a:ext cx="573087" cy="234950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3224214" y="2865439"/>
            <a:ext cx="573087" cy="236537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3224214" y="31003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3227389" y="40401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3224214" y="3568700"/>
            <a:ext cx="573087" cy="234950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x=3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3224214" y="3803650"/>
            <a:ext cx="573087" cy="23653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3224214" y="3335339"/>
            <a:ext cx="573087" cy="236537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524" name="Gruppo 13"/>
          <p:cNvGrpSpPr>
            <a:grpSpLocks/>
          </p:cNvGrpSpPr>
          <p:nvPr/>
        </p:nvGrpSpPr>
        <p:grpSpPr bwMode="auto">
          <a:xfrm>
            <a:off x="560389" y="2708276"/>
            <a:ext cx="504825" cy="373063"/>
            <a:chOff x="323528" y="2492896"/>
            <a:chExt cx="504056" cy="372740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2896"/>
              <a:ext cx="427972" cy="3695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525" name="Gruppo 14"/>
          <p:cNvGrpSpPr>
            <a:grpSpLocks/>
          </p:cNvGrpSpPr>
          <p:nvPr/>
        </p:nvGrpSpPr>
        <p:grpSpPr bwMode="auto">
          <a:xfrm>
            <a:off x="3800475" y="2916238"/>
            <a:ext cx="609600" cy="368300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19" y="2411596"/>
              <a:ext cx="492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457"/>
              <a:ext cx="503545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88950" y="950913"/>
            <a:ext cx="73866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it-IT" b="1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Global variable read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– 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pick write position in  range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endParaRPr lang="en-GB" altLang="it-IT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7101" y="1773239"/>
            <a:ext cx="4727575" cy="3862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read(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t,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v) {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thr_terminated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())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var_fst_wr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[v]==0)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= *;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assume(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(</a:t>
            </a:r>
            <a:r>
              <a:rPr lang="en-GB" sz="1400" b="1" kern="0" dirty="0" err="1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&lt;= </a:t>
            </a:r>
            <a:r>
              <a:rPr lang="en-GB" sz="1400" b="1" kern="0" dirty="0" err="1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last_wr_pos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)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  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&amp;&amp;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th_nxt_wr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[t][mc[t]]));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assume(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 == v);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mc[t])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assume(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var_nxt_wr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 &gt; mc[t]);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else {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FFFF">
                    <a:lumMod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var_fst_wr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[v])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mc[t] =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};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return value[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28" name="Oval Callout 27"/>
          <p:cNvSpPr>
            <a:spLocks noChangeArrowheads="1"/>
          </p:cNvSpPr>
          <p:nvPr/>
        </p:nvSpPr>
        <p:spPr bwMode="auto">
          <a:xfrm>
            <a:off x="6608763" y="3860801"/>
            <a:ext cx="2881312" cy="936625"/>
          </a:xfrm>
          <a:prstGeom prst="wedgeEllipseCallout">
            <a:avLst>
              <a:gd name="adj1" fmla="val -29546"/>
              <a:gd name="adj2" fmla="val -81347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000000"/>
                </a:solidFill>
                <a:latin typeface="Arial"/>
                <a:ea typeface="+mn-ea"/>
                <a:sym typeface="Arial"/>
              </a:rPr>
              <a:t>...right variable...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224213" y="3573463"/>
            <a:ext cx="576262" cy="2159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3224213" y="2636838"/>
            <a:ext cx="576262" cy="2159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2" name="Oval Callout 31"/>
          <p:cNvSpPr>
            <a:spLocks noChangeArrowheads="1"/>
          </p:cNvSpPr>
          <p:nvPr/>
        </p:nvSpPr>
        <p:spPr bwMode="auto">
          <a:xfrm>
            <a:off x="6608763" y="4221164"/>
            <a:ext cx="2881312" cy="936625"/>
          </a:xfrm>
          <a:prstGeom prst="wedgeEllipseCallout">
            <a:avLst>
              <a:gd name="adj1" fmla="val -36889"/>
              <a:gd name="adj2" fmla="val -69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2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000000"/>
                </a:solidFill>
                <a:latin typeface="Arial"/>
                <a:ea typeface="+mn-ea"/>
                <a:sym typeface="Arial"/>
              </a:rPr>
              <a:t>...next write of variable in future...</a:t>
            </a:r>
          </a:p>
        </p:txBody>
      </p:sp>
      <p:cxnSp>
        <p:nvCxnSpPr>
          <p:cNvPr id="34" name="Connettore 2 35"/>
          <p:cNvCxnSpPr/>
          <p:nvPr/>
        </p:nvCxnSpPr>
        <p:spPr>
          <a:xfrm flipV="1">
            <a:off x="2144713" y="2781300"/>
            <a:ext cx="1008062" cy="300038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/>
          <p:cNvSpPr/>
          <p:nvPr/>
        </p:nvSpPr>
        <p:spPr>
          <a:xfrm>
            <a:off x="4953001" y="3573463"/>
            <a:ext cx="2087563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40" name="Curved Right Arrow 39"/>
          <p:cNvSpPr/>
          <p:nvPr/>
        </p:nvSpPr>
        <p:spPr>
          <a:xfrm flipH="1">
            <a:off x="3800476" y="2708275"/>
            <a:ext cx="720725" cy="1081088"/>
          </a:xfrm>
          <a:prstGeom prst="curvedRightArrow">
            <a:avLst>
              <a:gd name="adj1" fmla="val 8065"/>
              <a:gd name="adj2" fmla="val 27903"/>
              <a:gd name="adj3" fmla="val 30953"/>
            </a:avLst>
          </a:prstGeom>
          <a:solidFill>
            <a:schemeClr val="tx1"/>
          </a:solidFill>
          <a:ln w="63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kern="0">
              <a:solidFill>
                <a:srgbClr val="000000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417174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2" grpId="0" animBg="1"/>
      <p:bldP spid="4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7" name="Shape 82"/>
          <p:cNvSpPr txBox="1">
            <a:spLocks noGrp="1"/>
          </p:cNvSpPr>
          <p:nvPr>
            <p:ph type="body" idx="1"/>
          </p:nvPr>
        </p:nvSpPr>
        <p:spPr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BCBE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3538" name="Shape 81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it-IT">
                <a:latin typeface="Arial" panose="020B0604020202020204" pitchFamily="34" charset="0"/>
                <a:cs typeface="Arial" panose="020B0604020202020204" pitchFamily="34" charset="0"/>
              </a:rPr>
              <a:t>Simulating a thread against an MU 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65213" y="2133601"/>
            <a:ext cx="1223962" cy="2735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y=1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a=x+5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.....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x=1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</a:t>
            </a:r>
          </a:p>
          <a:p>
            <a:pPr eaLnBrk="1" hangingPunct="1">
              <a:buClr>
                <a:srgbClr val="000000"/>
              </a:buClr>
              <a:buSzPct val="25000"/>
            </a:pPr>
            <a:endParaRPr lang="en-GB" altLang="it-IT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Ovale 2"/>
          <p:cNvSpPr/>
          <p:nvPr/>
        </p:nvSpPr>
        <p:spPr>
          <a:xfrm>
            <a:off x="2936875" y="2060576"/>
            <a:ext cx="1079500" cy="288131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" name="Shape 170"/>
          <p:cNvSpPr/>
          <p:nvPr/>
        </p:nvSpPr>
        <p:spPr>
          <a:xfrm>
            <a:off x="3227389" y="2636838"/>
            <a:ext cx="573087" cy="234950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3224214" y="2865439"/>
            <a:ext cx="573087" cy="236537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3224214" y="31003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3227389" y="40401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3224214" y="3568700"/>
            <a:ext cx="573087" cy="234950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x=3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3224214" y="3803650"/>
            <a:ext cx="573087" cy="23653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3224214" y="3335339"/>
            <a:ext cx="573087" cy="236537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uppo 13"/>
          <p:cNvGrpSpPr>
            <a:grpSpLocks/>
          </p:cNvGrpSpPr>
          <p:nvPr/>
        </p:nvGrpSpPr>
        <p:grpSpPr bwMode="auto">
          <a:xfrm>
            <a:off x="560389" y="2708276"/>
            <a:ext cx="504825" cy="373063"/>
            <a:chOff x="323528" y="2492896"/>
            <a:chExt cx="504056" cy="372740"/>
          </a:xfrm>
        </p:grpSpPr>
        <p:cxnSp>
          <p:nvCxnSpPr>
            <p:cNvPr id="29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sellaDiTesto 7"/>
            <p:cNvSpPr txBox="1"/>
            <p:nvPr/>
          </p:nvSpPr>
          <p:spPr>
            <a:xfrm>
              <a:off x="323528" y="2492896"/>
              <a:ext cx="427972" cy="3695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" name="Gruppo 14"/>
          <p:cNvGrpSpPr>
            <a:grpSpLocks/>
          </p:cNvGrpSpPr>
          <p:nvPr/>
        </p:nvGrpSpPr>
        <p:grpSpPr bwMode="auto">
          <a:xfrm>
            <a:off x="3800475" y="2916238"/>
            <a:ext cx="609600" cy="368300"/>
            <a:chOff x="3432572" y="2411596"/>
            <a:chExt cx="609972" cy="369332"/>
          </a:xfrm>
        </p:grpSpPr>
        <p:sp>
          <p:nvSpPr>
            <p:cNvPr id="33" name="CasellaDiTesto 27"/>
            <p:cNvSpPr txBox="1"/>
            <p:nvPr/>
          </p:nvSpPr>
          <p:spPr>
            <a:xfrm>
              <a:off x="3550119" y="2411596"/>
              <a:ext cx="492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5" name="Connettore 2 28"/>
            <p:cNvCxnSpPr/>
            <p:nvPr/>
          </p:nvCxnSpPr>
          <p:spPr>
            <a:xfrm>
              <a:off x="3432572" y="2755457"/>
              <a:ext cx="503545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488950" y="950913"/>
            <a:ext cx="7386638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it-IT" b="1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Global variable read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 – 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pick write position in  range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endParaRPr lang="en-GB" altLang="it-IT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37101" y="1773239"/>
            <a:ext cx="4727575" cy="38623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read(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t,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v) {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thr_terminated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())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var_fst_wr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[v]==0)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uint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= *;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assume(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(</a:t>
            </a:r>
            <a:r>
              <a:rPr lang="en-GB" sz="1400" b="1" kern="0" dirty="0" err="1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&lt;= </a:t>
            </a:r>
            <a:r>
              <a:rPr lang="en-GB" sz="1400" b="1" kern="0" dirty="0" err="1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last_wr_pos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)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  </a:t>
            </a:r>
            <a:r>
              <a:rPr lang="en-GB" sz="1400" b="1" kern="0" dirty="0">
                <a:solidFill>
                  <a:srgbClr val="7F7F7F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&amp;&amp;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th_nxt_wr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[t][mc[t]]));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assume(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 == v);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if 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mc[t])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assume(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var_nxt_wr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 &gt; mc[t]);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else {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FFFFFF">
                    <a:lumMod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if (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&lt; </a:t>
            </a:r>
            <a:r>
              <a:rPr lang="en-GB" sz="1400" b="1" kern="0" dirty="0" err="1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var_fst_wr</a:t>
            </a:r>
            <a:r>
              <a:rPr lang="en-GB" sz="1400" b="1" kern="0" dirty="0">
                <a:solidFill>
                  <a:srgbClr val="000000">
                    <a:lumMod val="50000"/>
                    <a:lumOff val="50000"/>
                  </a:srgbClr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[v]) return 0;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  mc[t] = 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};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  return value[</a:t>
            </a:r>
            <a:r>
              <a:rPr lang="en-GB" sz="1400" b="1" kern="0" dirty="0" err="1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r_from</a:t>
            </a: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];</a:t>
            </a:r>
          </a:p>
          <a:p>
            <a:pPr fontAlgn="auto">
              <a:spcBef>
                <a:spcPts val="300"/>
              </a:spcBef>
              <a:spcAft>
                <a:spcPts val="0"/>
              </a:spcAft>
              <a:defRPr/>
            </a:pPr>
            <a:r>
              <a:rPr lang="en-GB" sz="1400" b="1" kern="0" dirty="0">
                <a:solidFill>
                  <a:srgbClr val="000000"/>
                </a:solidFill>
                <a:latin typeface="Lucida Sans Typewriter" pitchFamily="49" charset="0"/>
                <a:ea typeface="Arial"/>
                <a:cs typeface="Arial"/>
                <a:sym typeface="Arial"/>
              </a:rPr>
              <a:t>}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3224213" y="3573463"/>
            <a:ext cx="576262" cy="215900"/>
          </a:xfrm>
          <a:prstGeom prst="round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32" name="Oval Callout 31"/>
          <p:cNvSpPr>
            <a:spLocks noChangeArrowheads="1"/>
          </p:cNvSpPr>
          <p:nvPr/>
        </p:nvSpPr>
        <p:spPr bwMode="auto">
          <a:xfrm>
            <a:off x="6753225" y="4221164"/>
            <a:ext cx="2736850" cy="936625"/>
          </a:xfrm>
          <a:prstGeom prst="wedgeEllipseCallout">
            <a:avLst>
              <a:gd name="adj1" fmla="val -36889"/>
              <a:gd name="adj2" fmla="val -69139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2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000000"/>
                </a:solidFill>
                <a:latin typeface="Arial"/>
                <a:ea typeface="+mn-ea"/>
                <a:sym typeface="Arial"/>
              </a:rPr>
              <a:t>...before next write of variable...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4953001" y="3573463"/>
            <a:ext cx="2087563" cy="215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kern="0">
              <a:solidFill>
                <a:srgbClr val="FFFFFF"/>
              </a:solidFill>
              <a:sym typeface="Arial"/>
            </a:endParaRPr>
          </a:p>
        </p:txBody>
      </p:sp>
      <p:cxnSp>
        <p:nvCxnSpPr>
          <p:cNvPr id="27" name="Connettore 2 33"/>
          <p:cNvCxnSpPr/>
          <p:nvPr/>
        </p:nvCxnSpPr>
        <p:spPr>
          <a:xfrm>
            <a:off x="2144714" y="3209926"/>
            <a:ext cx="1044575" cy="506413"/>
          </a:xfrm>
          <a:prstGeom prst="straightConnector1">
            <a:avLst/>
          </a:prstGeom>
          <a:ln w="38100">
            <a:solidFill>
              <a:schemeClr val="bg2"/>
            </a:solidFill>
            <a:prstDash val="sysDot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Callout 29"/>
          <p:cNvSpPr>
            <a:spLocks noChangeArrowheads="1"/>
          </p:cNvSpPr>
          <p:nvPr/>
        </p:nvSpPr>
        <p:spPr bwMode="auto">
          <a:xfrm>
            <a:off x="2576514" y="5300664"/>
            <a:ext cx="2447925" cy="936625"/>
          </a:xfrm>
          <a:prstGeom prst="wedgeEllipseCallout">
            <a:avLst>
              <a:gd name="adj1" fmla="val 55111"/>
              <a:gd name="adj2" fmla="val -101190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2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000000"/>
                </a:solidFill>
                <a:latin typeface="Arial"/>
                <a:ea typeface="+mn-ea"/>
                <a:sym typeface="Arial"/>
              </a:rPr>
              <a:t>...else update mc.</a:t>
            </a:r>
          </a:p>
        </p:txBody>
      </p:sp>
      <p:grpSp>
        <p:nvGrpSpPr>
          <p:cNvPr id="40" name="Gruppo 14"/>
          <p:cNvGrpSpPr>
            <a:grpSpLocks/>
          </p:cNvGrpSpPr>
          <p:nvPr/>
        </p:nvGrpSpPr>
        <p:grpSpPr bwMode="auto">
          <a:xfrm>
            <a:off x="3800475" y="3357563"/>
            <a:ext cx="609600" cy="368300"/>
            <a:chOff x="3432572" y="2411596"/>
            <a:chExt cx="609972" cy="369332"/>
          </a:xfrm>
        </p:grpSpPr>
        <p:sp>
          <p:nvSpPr>
            <p:cNvPr id="41" name="CasellaDiTesto 27"/>
            <p:cNvSpPr txBox="1"/>
            <p:nvPr/>
          </p:nvSpPr>
          <p:spPr>
            <a:xfrm>
              <a:off x="3550119" y="2411596"/>
              <a:ext cx="492425" cy="36933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" name="Connettore 2 28"/>
            <p:cNvCxnSpPr/>
            <p:nvPr/>
          </p:nvCxnSpPr>
          <p:spPr>
            <a:xfrm>
              <a:off x="3432572" y="2755457"/>
              <a:ext cx="503545" cy="0"/>
            </a:xfrm>
            <a:prstGeom prst="straightConnector1">
              <a:avLst/>
            </a:prstGeom>
            <a:ln w="57150">
              <a:solidFill>
                <a:schemeClr val="bg2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Callout 42"/>
          <p:cNvSpPr>
            <a:spLocks noChangeArrowheads="1"/>
          </p:cNvSpPr>
          <p:nvPr/>
        </p:nvSpPr>
        <p:spPr bwMode="auto">
          <a:xfrm>
            <a:off x="5816601" y="5661026"/>
            <a:ext cx="3097213" cy="936625"/>
          </a:xfrm>
          <a:prstGeom prst="wedgeEllipseCallout">
            <a:avLst>
              <a:gd name="adj1" fmla="val -35120"/>
              <a:gd name="adj2" fmla="val -8440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2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000000"/>
                </a:solidFill>
                <a:latin typeface="Arial"/>
                <a:ea typeface="+mn-ea"/>
                <a:sym typeface="Arial"/>
              </a:rPr>
              <a:t>Return value.</a:t>
            </a:r>
          </a:p>
        </p:txBody>
      </p:sp>
      <p:grpSp>
        <p:nvGrpSpPr>
          <p:cNvPr id="44" name="Gruppo 13"/>
          <p:cNvGrpSpPr>
            <a:grpSpLocks/>
          </p:cNvGrpSpPr>
          <p:nvPr/>
        </p:nvGrpSpPr>
        <p:grpSpPr bwMode="auto">
          <a:xfrm>
            <a:off x="560389" y="3055938"/>
            <a:ext cx="504825" cy="373062"/>
            <a:chOff x="323528" y="2492896"/>
            <a:chExt cx="504056" cy="372740"/>
          </a:xfrm>
        </p:grpSpPr>
        <p:cxnSp>
          <p:nvCxnSpPr>
            <p:cNvPr id="45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sellaDiTesto 7"/>
            <p:cNvSpPr txBox="1"/>
            <p:nvPr/>
          </p:nvSpPr>
          <p:spPr>
            <a:xfrm>
              <a:off x="323528" y="2492896"/>
              <a:ext cx="427972" cy="369568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7395940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0" grpId="0" animBg="1"/>
      <p:bldP spid="4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Shape 82"/>
          <p:cNvSpPr txBox="1">
            <a:spLocks noGrp="1"/>
          </p:cNvSpPr>
          <p:nvPr>
            <p:ph type="body" idx="1"/>
          </p:nvPr>
        </p:nvSpPr>
        <p:spPr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BCBE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4562" name="Shape 81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it-IT">
                <a:latin typeface="Arial" panose="020B0604020202020204" pitchFamily="34" charset="0"/>
                <a:cs typeface="Arial" panose="020B0604020202020204" pitchFamily="34" charset="0"/>
              </a:rPr>
              <a:t>Simulating a thread against an MU </a:t>
            </a:r>
          </a:p>
        </p:txBody>
      </p:sp>
      <p:sp>
        <p:nvSpPr>
          <p:cNvPr id="2" name="Rettangolo 1"/>
          <p:cNvSpPr/>
          <p:nvPr/>
        </p:nvSpPr>
        <p:spPr>
          <a:xfrm>
            <a:off x="1065213" y="2133601"/>
            <a:ext cx="1223962" cy="273526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y=1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a=x+5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.....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x=1</a:t>
            </a: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  ….</a:t>
            </a:r>
          </a:p>
          <a:p>
            <a:pPr eaLnBrk="1" hangingPunct="1">
              <a:buClr>
                <a:srgbClr val="000000"/>
              </a:buClr>
              <a:buSzPct val="25000"/>
            </a:pPr>
            <a:endParaRPr lang="en-GB" altLang="it-IT" sz="18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  <a:p>
            <a:pPr eaLnBrk="1" hangingPunct="1">
              <a:buClr>
                <a:srgbClr val="000000"/>
              </a:buClr>
              <a:buSzPct val="25000"/>
            </a:pPr>
            <a:r>
              <a:rPr lang="en-GB" altLang="it-IT" sz="1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assert(b);   </a:t>
            </a:r>
          </a:p>
        </p:txBody>
      </p:sp>
      <p:sp>
        <p:nvSpPr>
          <p:cNvPr id="3" name="Ovale 2"/>
          <p:cNvSpPr/>
          <p:nvPr/>
        </p:nvSpPr>
        <p:spPr>
          <a:xfrm>
            <a:off x="2936875" y="2060576"/>
            <a:ext cx="1079500" cy="2881313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kern="0">
              <a:solidFill>
                <a:srgbClr val="FFFFFF"/>
              </a:solidFill>
              <a:sym typeface="Arial"/>
            </a:endParaRPr>
          </a:p>
        </p:txBody>
      </p:sp>
      <p:sp>
        <p:nvSpPr>
          <p:cNvPr id="18" name="Shape 170"/>
          <p:cNvSpPr/>
          <p:nvPr/>
        </p:nvSpPr>
        <p:spPr>
          <a:xfrm>
            <a:off x="3227389" y="2636838"/>
            <a:ext cx="573087" cy="234950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Shape 170"/>
          <p:cNvSpPr/>
          <p:nvPr/>
        </p:nvSpPr>
        <p:spPr>
          <a:xfrm>
            <a:off x="3224214" y="2865439"/>
            <a:ext cx="573087" cy="236537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Shape 170"/>
          <p:cNvSpPr/>
          <p:nvPr/>
        </p:nvSpPr>
        <p:spPr>
          <a:xfrm>
            <a:off x="3224214" y="31003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Shape 170"/>
          <p:cNvSpPr/>
          <p:nvPr/>
        </p:nvSpPr>
        <p:spPr>
          <a:xfrm>
            <a:off x="3227389" y="4040189"/>
            <a:ext cx="573087" cy="236537"/>
          </a:xfrm>
          <a:prstGeom prst="rect">
            <a:avLst/>
          </a:prstGeom>
          <a:solidFill>
            <a:srgbClr val="FF00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x=1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170"/>
          <p:cNvSpPr/>
          <p:nvPr/>
        </p:nvSpPr>
        <p:spPr>
          <a:xfrm>
            <a:off x="3224214" y="3568700"/>
            <a:ext cx="573087" cy="234950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x=3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Shape 170"/>
          <p:cNvSpPr/>
          <p:nvPr/>
        </p:nvSpPr>
        <p:spPr>
          <a:xfrm>
            <a:off x="3224214" y="3803650"/>
            <a:ext cx="573087" cy="236538"/>
          </a:xfrm>
          <a:prstGeom prst="rect">
            <a:avLst/>
          </a:prstGeom>
          <a:solidFill>
            <a:srgbClr val="92D05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y=8</a:t>
            </a:r>
          </a:p>
        </p:txBody>
      </p:sp>
      <p:sp>
        <p:nvSpPr>
          <p:cNvPr id="26" name="Shape 170"/>
          <p:cNvSpPr/>
          <p:nvPr/>
        </p:nvSpPr>
        <p:spPr>
          <a:xfrm>
            <a:off x="3224214" y="3335339"/>
            <a:ext cx="573087" cy="236537"/>
          </a:xfrm>
          <a:prstGeom prst="rect">
            <a:avLst/>
          </a:prstGeom>
          <a:solidFill>
            <a:srgbClr val="00B0F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z=2</a:t>
            </a:r>
            <a:endParaRPr lang="en-GB"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88950" y="950913"/>
            <a:ext cx="627380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it-IT" b="1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Handling errors 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– 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“</a:t>
            </a: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flag that an error occurs</a:t>
            </a:r>
            <a:r>
              <a:rPr lang="en-GB" altLang="en-US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”</a:t>
            </a:r>
            <a:endParaRPr lang="en-GB" altLang="it-IT">
              <a:solidFill>
                <a:srgbClr val="000000"/>
              </a:solidFill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4" name="Gruppo 13"/>
          <p:cNvGrpSpPr>
            <a:grpSpLocks/>
          </p:cNvGrpSpPr>
          <p:nvPr/>
        </p:nvGrpSpPr>
        <p:grpSpPr bwMode="auto">
          <a:xfrm>
            <a:off x="560389" y="4137026"/>
            <a:ext cx="504825" cy="371475"/>
            <a:chOff x="323528" y="2492896"/>
            <a:chExt cx="504056" cy="372740"/>
          </a:xfrm>
        </p:grpSpPr>
        <p:cxnSp>
          <p:nvCxnSpPr>
            <p:cNvPr id="45" name="Connettore 2 6"/>
            <p:cNvCxnSpPr/>
            <p:nvPr/>
          </p:nvCxnSpPr>
          <p:spPr>
            <a:xfrm>
              <a:off x="323528" y="2865636"/>
              <a:ext cx="504056" cy="0"/>
            </a:xfrm>
            <a:prstGeom prst="straightConnector1">
              <a:avLst/>
            </a:prstGeom>
            <a:ln w="57150"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CasellaDiTesto 7"/>
            <p:cNvSpPr txBox="1"/>
            <p:nvPr/>
          </p:nvSpPr>
          <p:spPr>
            <a:xfrm>
              <a:off x="323528" y="2492896"/>
              <a:ext cx="427972" cy="36955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pc</a:t>
              </a:r>
              <a:endParaRPr lang="en-US" sz="1400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Oval Callout 33"/>
          <p:cNvSpPr>
            <a:spLocks noChangeArrowheads="1"/>
          </p:cNvSpPr>
          <p:nvPr/>
        </p:nvSpPr>
        <p:spPr bwMode="auto">
          <a:xfrm>
            <a:off x="1281113" y="5157788"/>
            <a:ext cx="5903912" cy="1511300"/>
          </a:xfrm>
          <a:prstGeom prst="wedgeEllipseCallout">
            <a:avLst>
              <a:gd name="adj1" fmla="val -39611"/>
              <a:gd name="adj2" fmla="val -84403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808080">
                <a:alpha val="25000"/>
              </a:srgbClr>
            </a:outerShdw>
          </a:effectLst>
        </p:spPr>
        <p:txBody>
          <a:bodyPr lIns="0" r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000" b="1" kern="0" dirty="0">
                <a:solidFill>
                  <a:srgbClr val="000000"/>
                </a:solidFill>
                <a:latin typeface="Arial"/>
                <a:sym typeface="Wingdings"/>
              </a:rPr>
              <a:t>translates to        if (! b)  _error = 1;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400" b="1" kern="0" dirty="0">
              <a:solidFill>
                <a:srgbClr val="000000"/>
              </a:solidFill>
              <a:latin typeface="Arial"/>
              <a:sym typeface="Wingdings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kern="0" dirty="0">
                <a:solidFill>
                  <a:srgbClr val="7F7F7F"/>
                </a:solidFill>
                <a:latin typeface="Arial"/>
                <a:ea typeface="+mn-ea"/>
                <a:sym typeface="Wingdings"/>
              </a:rPr>
              <a:t>(computation might not be feasible)</a:t>
            </a:r>
            <a:endParaRPr lang="en-GB" b="1" kern="0" dirty="0">
              <a:solidFill>
                <a:srgbClr val="7F7F7F"/>
              </a:solidFill>
              <a:latin typeface="Arial"/>
              <a:ea typeface="+mn-ea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930279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Shape 1762"/>
          <p:cNvSpPr/>
          <p:nvPr/>
        </p:nvSpPr>
        <p:spPr>
          <a:xfrm>
            <a:off x="609600" y="3995738"/>
            <a:ext cx="8686800" cy="1371600"/>
          </a:xfrm>
          <a:prstGeom prst="rect">
            <a:avLst/>
          </a:prstGeom>
          <a:gradFill>
            <a:gsLst>
              <a:gs pos="0">
                <a:srgbClr val="85A8AC"/>
              </a:gs>
              <a:gs pos="80000">
                <a:srgbClr val="B0DEE2"/>
              </a:gs>
              <a:gs pos="100000">
                <a:srgbClr val="AFE0E5"/>
              </a:gs>
            </a:gsLst>
            <a:lin ang="16200037" scaled="0"/>
          </a:gradFill>
          <a:ln w="9525" cap="flat">
            <a:solidFill>
              <a:srgbClr val="B6DC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Shape 1763"/>
          <p:cNvSpPr/>
          <p:nvPr/>
        </p:nvSpPr>
        <p:spPr>
          <a:xfrm>
            <a:off x="609600" y="914400"/>
            <a:ext cx="8686800" cy="1371600"/>
          </a:xfrm>
          <a:prstGeom prst="rect">
            <a:avLst/>
          </a:prstGeom>
          <a:gradFill>
            <a:gsLst>
              <a:gs pos="0">
                <a:srgbClr val="85A8AC"/>
              </a:gs>
              <a:gs pos="80000">
                <a:srgbClr val="B0DEE2"/>
              </a:gs>
              <a:gs pos="100000">
                <a:srgbClr val="AFE0E5"/>
              </a:gs>
            </a:gsLst>
            <a:lin ang="16200037" scaled="0"/>
          </a:gradFill>
          <a:ln w="9525" cap="flat">
            <a:solidFill>
              <a:srgbClr val="B6DC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87" name="Shape 1764"/>
          <p:cNvSpPr txBox="1">
            <a:spLocks noGrp="1"/>
          </p:cNvSpPr>
          <p:nvPr>
            <p:ph type="body" idx="1"/>
          </p:nvPr>
        </p:nvSpPr>
        <p:spPr>
          <a:xfrm>
            <a:off x="533400" y="977900"/>
            <a:ext cx="8839200" cy="57150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CBCBEF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63"/>
              </a:spcBef>
              <a:buClr>
                <a:srgbClr val="000000"/>
              </a:buClr>
              <a:buFontTx/>
              <a:buChar char="•"/>
            </a:pPr>
            <a:endParaRPr lang="en-US" altLang="it-IT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5588" name="Shape 1765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it-IT" sz="4000" dirty="0">
                <a:latin typeface="Arial" panose="020B0604020202020204" pitchFamily="34" charset="0"/>
                <a:cs typeface="Arial" panose="020B0604020202020204" pitchFamily="34" charset="0"/>
              </a:rPr>
              <a:t>Our </a:t>
            </a:r>
            <a:r>
              <a:rPr lang="en-GB" alt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apporach</a:t>
            </a:r>
            <a:r>
              <a:rPr lang="en-GB" altLang="it-IT" sz="4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GB" altLang="it-IT" sz="4000" dirty="0" err="1">
                <a:latin typeface="Arial" panose="020B0604020202020204" pitchFamily="34" charset="0"/>
                <a:cs typeface="Arial" panose="020B0604020202020204" pitchFamily="34" charset="0"/>
              </a:rPr>
              <a:t>sequentialization</a:t>
            </a:r>
            <a:r>
              <a:rPr lang="en-GB" altLang="it-IT" sz="4000" dirty="0">
                <a:latin typeface="Arial" panose="020B0604020202020204" pitchFamily="34" charset="0"/>
                <a:cs typeface="Arial" panose="020B0604020202020204" pitchFamily="34" charset="0"/>
              </a:rPr>
              <a:t> by MU</a:t>
            </a:r>
          </a:p>
        </p:txBody>
      </p:sp>
      <p:sp>
        <p:nvSpPr>
          <p:cNvPr id="1766" name="Shape 1766"/>
          <p:cNvSpPr/>
          <p:nvPr/>
        </p:nvSpPr>
        <p:spPr>
          <a:xfrm>
            <a:off x="876300" y="106680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rnd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7" name="Shape 1767"/>
          <p:cNvSpPr txBox="1"/>
          <p:nvPr/>
        </p:nvSpPr>
        <p:spPr>
          <a:xfrm>
            <a:off x="2705100" y="1268413"/>
            <a:ext cx="1066800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…</a:t>
            </a:r>
          </a:p>
        </p:txBody>
      </p:sp>
      <p:sp>
        <p:nvSpPr>
          <p:cNvPr id="1768" name="Shape 1768"/>
          <p:cNvSpPr txBox="1"/>
          <p:nvPr/>
        </p:nvSpPr>
        <p:spPr>
          <a:xfrm>
            <a:off x="800100" y="1403351"/>
            <a:ext cx="914400" cy="64611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endParaRPr lang="en-GB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600" kern="0" baseline="-250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769" name="Shape 1769"/>
          <p:cNvSpPr/>
          <p:nvPr/>
        </p:nvSpPr>
        <p:spPr>
          <a:xfrm>
            <a:off x="1943100" y="1068388"/>
            <a:ext cx="762000" cy="1065212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0" name="Shape 1770"/>
          <p:cNvSpPr txBox="1"/>
          <p:nvPr/>
        </p:nvSpPr>
        <p:spPr>
          <a:xfrm>
            <a:off x="2019300" y="1684339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kern="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71" name="Shape 1771"/>
          <p:cNvSpPr/>
          <p:nvPr/>
        </p:nvSpPr>
        <p:spPr>
          <a:xfrm>
            <a:off x="3771900" y="106680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Shape 1772"/>
          <p:cNvSpPr txBox="1"/>
          <p:nvPr/>
        </p:nvSpPr>
        <p:spPr>
          <a:xfrm>
            <a:off x="3848100" y="1649413"/>
            <a:ext cx="609600" cy="3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kern="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773" name="Shape 1773"/>
          <p:cNvSpPr/>
          <p:nvPr/>
        </p:nvSpPr>
        <p:spPr>
          <a:xfrm>
            <a:off x="871538" y="413385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rnd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Shape 1774"/>
          <p:cNvSpPr txBox="1"/>
          <p:nvPr/>
        </p:nvSpPr>
        <p:spPr>
          <a:xfrm>
            <a:off x="2700338" y="4337051"/>
            <a:ext cx="1066800" cy="461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…</a:t>
            </a:r>
          </a:p>
        </p:txBody>
      </p:sp>
      <p:sp>
        <p:nvSpPr>
          <p:cNvPr id="1775" name="Shape 1775"/>
          <p:cNvSpPr txBox="1"/>
          <p:nvPr/>
        </p:nvSpPr>
        <p:spPr>
          <a:xfrm>
            <a:off x="947738" y="4716464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kern="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</a:p>
        </p:txBody>
      </p:sp>
      <p:sp>
        <p:nvSpPr>
          <p:cNvPr id="1776" name="Shape 1776"/>
          <p:cNvSpPr/>
          <p:nvPr/>
        </p:nvSpPr>
        <p:spPr>
          <a:xfrm>
            <a:off x="1938338" y="4135438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7" name="Shape 1777"/>
          <p:cNvSpPr txBox="1"/>
          <p:nvPr/>
        </p:nvSpPr>
        <p:spPr>
          <a:xfrm>
            <a:off x="2014538" y="4752975"/>
            <a:ext cx="609600" cy="3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kern="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</a:p>
        </p:txBody>
      </p:sp>
      <p:sp>
        <p:nvSpPr>
          <p:cNvPr id="1778" name="Shape 1778"/>
          <p:cNvSpPr/>
          <p:nvPr/>
        </p:nvSpPr>
        <p:spPr>
          <a:xfrm>
            <a:off x="3767138" y="413385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2540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9" name="Shape 1779"/>
          <p:cNvSpPr txBox="1"/>
          <p:nvPr/>
        </p:nvSpPr>
        <p:spPr>
          <a:xfrm>
            <a:off x="3843338" y="4716464"/>
            <a:ext cx="609600" cy="369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GB" kern="0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</a:p>
        </p:txBody>
      </p:sp>
      <p:sp>
        <p:nvSpPr>
          <p:cNvPr id="1780" name="Shape 1780"/>
          <p:cNvSpPr/>
          <p:nvPr/>
        </p:nvSpPr>
        <p:spPr>
          <a:xfrm>
            <a:off x="5029200" y="4133850"/>
            <a:ext cx="762000" cy="1066800"/>
          </a:xfrm>
          <a:prstGeom prst="roundRect">
            <a:avLst>
              <a:gd name="adj" fmla="val 16667"/>
            </a:avLst>
          </a:prstGeom>
          <a:solidFill>
            <a:srgbClr val="F2F2F2"/>
          </a:solidFill>
          <a:ln w="571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Shape 1781"/>
          <p:cNvSpPr txBox="1"/>
          <p:nvPr/>
        </p:nvSpPr>
        <p:spPr>
          <a:xfrm>
            <a:off x="4986338" y="4716464"/>
            <a:ext cx="838200" cy="36988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main()</a:t>
            </a:r>
          </a:p>
        </p:txBody>
      </p:sp>
      <p:sp>
        <p:nvSpPr>
          <p:cNvPr id="1782" name="Shape 1782"/>
          <p:cNvSpPr txBox="1"/>
          <p:nvPr/>
        </p:nvSpPr>
        <p:spPr>
          <a:xfrm>
            <a:off x="4876800" y="1371600"/>
            <a:ext cx="4953000" cy="400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20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Concurrent program</a:t>
            </a:r>
          </a:p>
        </p:txBody>
      </p:sp>
      <p:sp>
        <p:nvSpPr>
          <p:cNvPr id="1783" name="Shape 1783"/>
          <p:cNvSpPr txBox="1"/>
          <p:nvPr/>
        </p:nvSpPr>
        <p:spPr>
          <a:xfrm>
            <a:off x="6172200" y="4076700"/>
            <a:ext cx="4419600" cy="4000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2000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 program </a:t>
            </a:r>
          </a:p>
        </p:txBody>
      </p:sp>
      <p:sp>
        <p:nvSpPr>
          <p:cNvPr id="1784" name="Shape 1784"/>
          <p:cNvSpPr txBox="1"/>
          <p:nvPr/>
        </p:nvSpPr>
        <p:spPr>
          <a:xfrm>
            <a:off x="4876800" y="2667000"/>
            <a:ext cx="4419600" cy="76993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28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Sequentialization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1600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(code-to-code translation)    </a:t>
            </a:r>
          </a:p>
        </p:txBody>
      </p:sp>
      <p:sp>
        <p:nvSpPr>
          <p:cNvPr id="1785" name="Shape 1785"/>
          <p:cNvSpPr txBox="1"/>
          <p:nvPr/>
        </p:nvSpPr>
        <p:spPr>
          <a:xfrm>
            <a:off x="1143000" y="6019800"/>
            <a:ext cx="4419600" cy="36988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b="1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Simulation functions </a:t>
            </a:r>
          </a:p>
        </p:txBody>
      </p:sp>
      <p:sp>
        <p:nvSpPr>
          <p:cNvPr id="1786" name="Shape 1786"/>
          <p:cNvSpPr/>
          <p:nvPr/>
        </p:nvSpPr>
        <p:spPr>
          <a:xfrm rot="16200000">
            <a:off x="2438400" y="3657600"/>
            <a:ext cx="609600" cy="3962400"/>
          </a:xfrm>
          <a:prstGeom prst="leftBrace">
            <a:avLst>
              <a:gd name="adj1" fmla="val 8333"/>
              <a:gd name="adj2" fmla="val 50622"/>
            </a:avLst>
          </a:prstGeom>
          <a:noFill/>
          <a:ln w="25400" cap="flat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ker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7" name="Shape 1787"/>
          <p:cNvSpPr/>
          <p:nvPr/>
        </p:nvSpPr>
        <p:spPr>
          <a:xfrm rot="5400000">
            <a:off x="3453607" y="2996407"/>
            <a:ext cx="1295400" cy="48418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5A8AC"/>
              </a:gs>
              <a:gs pos="80000">
                <a:srgbClr val="B0DEE2"/>
              </a:gs>
              <a:gs pos="100000">
                <a:srgbClr val="AFE0E5"/>
              </a:gs>
            </a:gsLst>
            <a:lin ang="16200037" scaled="0"/>
          </a:gradFill>
          <a:ln w="9525" cap="flat">
            <a:solidFill>
              <a:srgbClr val="B6DC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1788" name="Shape 1788"/>
          <p:cNvSpPr txBox="1"/>
          <p:nvPr/>
        </p:nvSpPr>
        <p:spPr>
          <a:xfrm>
            <a:off x="2667000" y="2967038"/>
            <a:ext cx="1066800" cy="46196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buClr>
                <a:srgbClr val="000000"/>
              </a:buClr>
              <a:buSzPct val="25000"/>
              <a:buFont typeface="Arial" panose="020B0604020202020204" pitchFamily="34" charset="0"/>
              <a:buNone/>
            </a:pPr>
            <a:r>
              <a:rPr lang="en-GB" altLang="it-IT">
                <a:solidFill>
                  <a:srgbClr val="000000"/>
                </a:solidFill>
                <a:latin typeface="Arial" panose="020B0604020202020204" pitchFamily="34" charset="0"/>
                <a:sym typeface="Arial" panose="020B0604020202020204" pitchFamily="34" charset="0"/>
              </a:rPr>
              <a:t>…</a:t>
            </a:r>
          </a:p>
        </p:txBody>
      </p:sp>
      <p:sp>
        <p:nvSpPr>
          <p:cNvPr id="1789" name="Shape 1789"/>
          <p:cNvSpPr/>
          <p:nvPr/>
        </p:nvSpPr>
        <p:spPr>
          <a:xfrm rot="5400000">
            <a:off x="1651794" y="2996406"/>
            <a:ext cx="1295400" cy="484188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5A8AC"/>
              </a:gs>
              <a:gs pos="80000">
                <a:srgbClr val="B0DEE2"/>
              </a:gs>
              <a:gs pos="100000">
                <a:srgbClr val="AFE0E5"/>
              </a:gs>
            </a:gsLst>
            <a:lin ang="16200037" scaled="0"/>
          </a:gradFill>
          <a:ln w="9525" cap="flat">
            <a:solidFill>
              <a:srgbClr val="B6DC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1790" name="Shape 1790"/>
          <p:cNvSpPr/>
          <p:nvPr/>
        </p:nvSpPr>
        <p:spPr>
          <a:xfrm rot="5400000">
            <a:off x="634207" y="2996407"/>
            <a:ext cx="1295400" cy="484187"/>
          </a:xfrm>
          <a:prstGeom prst="right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85A8AC"/>
              </a:gs>
              <a:gs pos="80000">
                <a:srgbClr val="B0DEE2"/>
              </a:gs>
              <a:gs pos="100000">
                <a:srgbClr val="AFE0E5"/>
              </a:gs>
            </a:gsLst>
            <a:lin ang="16200037" scaled="0"/>
          </a:gradFill>
          <a:ln w="9525" cap="flat">
            <a:solidFill>
              <a:srgbClr val="B6DCE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translates</a:t>
            </a:r>
          </a:p>
        </p:txBody>
      </p:sp>
      <p:sp>
        <p:nvSpPr>
          <p:cNvPr id="33" name="Ovale 32"/>
          <p:cNvSpPr/>
          <p:nvPr/>
        </p:nvSpPr>
        <p:spPr>
          <a:xfrm rot="5400000">
            <a:off x="7141159" y="3935865"/>
            <a:ext cx="487031" cy="2049420"/>
          </a:xfrm>
          <a:prstGeom prst="ellipse">
            <a:avLst/>
          </a:prstGeom>
          <a:solidFill>
            <a:srgbClr val="7030A0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sz="1400" kern="0" dirty="0">
                <a:solidFill>
                  <a:srgbClr val="FFFFFF"/>
                </a:solidFill>
                <a:sym typeface="Arial"/>
              </a:rPr>
              <a:t>MEMORY UNWINDING</a:t>
            </a:r>
            <a:endParaRPr lang="en-US" sz="1400" kern="0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9080931"/>
      </p:ext>
    </p:extLst>
  </p:cSld>
  <p:clrMapOvr>
    <a:masterClrMapping/>
  </p:clrMapOvr>
  <p:transition spd="slow">
    <p:cut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Shape 1796"/>
          <p:cNvSpPr txBox="1">
            <a:spLocks noGrp="1"/>
          </p:cNvSpPr>
          <p:nvPr>
            <p:ph type="title"/>
          </p:nvPr>
        </p:nvSpPr>
        <p:spPr>
          <a:xfrm>
            <a:off x="381000" y="-26988"/>
            <a:ext cx="9144000" cy="719138"/>
          </a:xfrm>
          <a:solidFill>
            <a:schemeClr val="bg2"/>
          </a:solidFill>
        </p:spPr>
        <p:txBody>
          <a:bodyPr/>
          <a:lstStyle/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GB" altLang="it-IT" sz="4000" dirty="0">
                <a:latin typeface="Arial" panose="020B0604020202020204" pitchFamily="34" charset="0"/>
                <a:cs typeface="Arial" panose="020B0604020202020204" pitchFamily="34" charset="0"/>
              </a:rPr>
              <a:t>Main Sequential Program</a:t>
            </a:r>
          </a:p>
        </p:txBody>
      </p:sp>
      <p:sp>
        <p:nvSpPr>
          <p:cNvPr id="1797" name="Shape 1797"/>
          <p:cNvSpPr/>
          <p:nvPr/>
        </p:nvSpPr>
        <p:spPr>
          <a:xfrm>
            <a:off x="614364" y="1570039"/>
            <a:ext cx="3938587" cy="387508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57150" cap="flat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kern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Shape 1798"/>
          <p:cNvSpPr txBox="1"/>
          <p:nvPr/>
        </p:nvSpPr>
        <p:spPr>
          <a:xfrm>
            <a:off x="536576" y="1570038"/>
            <a:ext cx="4435475" cy="44513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1600" kern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1600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main(void){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memory_init</a:t>
            </a: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(W);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</a:t>
            </a: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:= </a:t>
            </a:r>
            <a:r>
              <a:rPr lang="en-GB" sz="16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mem_thread_create</a:t>
            </a: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F</a:t>
            </a:r>
            <a:r>
              <a:rPr lang="en-GB" sz="1600" b="1" kern="0" baseline="-250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thread_terminate</a:t>
            </a: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ct</a:t>
            </a: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GB" sz="1600" b="1" kern="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all_thread_simulated</a:t>
            </a: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();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assert(_error == 0)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sz="1600" b="1" kern="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defRPr/>
            </a:pPr>
            <a:endParaRPr sz="1600" b="1" kern="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9" name="Shape 1799"/>
          <p:cNvSpPr txBox="1"/>
          <p:nvPr/>
        </p:nvSpPr>
        <p:spPr>
          <a:xfrm>
            <a:off x="781050" y="1125538"/>
            <a:ext cx="3200400" cy="3683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r>
              <a:rPr lang="en-GB" b="1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4679951" y="2314576"/>
            <a:ext cx="3802063" cy="409575"/>
            <a:chOff x="4298605" y="2315147"/>
            <a:chExt cx="3801787" cy="408212"/>
          </a:xfrm>
        </p:grpSpPr>
        <p:cxnSp>
          <p:nvCxnSpPr>
            <p:cNvPr id="196632" name="Shape 1800"/>
            <p:cNvCxnSpPr>
              <a:cxnSpLocks noChangeShapeType="1"/>
            </p:cNvCxnSpPr>
            <p:nvPr/>
          </p:nvCxnSpPr>
          <p:spPr bwMode="auto">
            <a:xfrm>
              <a:off x="4298605" y="2481796"/>
              <a:ext cx="369000" cy="26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01" name="Shape 1801"/>
            <p:cNvSpPr txBox="1"/>
            <p:nvPr/>
          </p:nvSpPr>
          <p:spPr>
            <a:xfrm>
              <a:off x="4666878" y="2315147"/>
              <a:ext cx="3433514" cy="408212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lIns="91425" tIns="45700" rIns="91425" bIns="457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defRPr/>
              </a:pPr>
              <a:r>
                <a:rPr lang="en-GB" kern="0" dirty="0">
                  <a:solidFill>
                    <a:srgbClr val="000000"/>
                  </a:solidFill>
                  <a:latin typeface="Arial"/>
                  <a:ea typeface="Courier New"/>
                  <a:cs typeface="Arial"/>
                  <a:sym typeface="Courier New"/>
                </a:rPr>
                <a:t>instantiate memory unwinding</a:t>
              </a:r>
              <a:r>
                <a:rPr lang="en-GB" kern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4656138" y="4764089"/>
            <a:ext cx="1981200" cy="338137"/>
            <a:chOff x="4274703" y="4763419"/>
            <a:chExt cx="1981227" cy="338699"/>
          </a:xfrm>
        </p:grpSpPr>
        <p:sp>
          <p:nvSpPr>
            <p:cNvPr id="1804" name="Shape 1804"/>
            <p:cNvSpPr txBox="1"/>
            <p:nvPr/>
          </p:nvSpPr>
          <p:spPr>
            <a:xfrm>
              <a:off x="4860498" y="4763419"/>
              <a:ext cx="1395432" cy="3386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lIns="91425" tIns="45700" rIns="91425" bIns="457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defRPr/>
              </a:pPr>
              <a:r>
                <a:rPr lang="en-GB" kern="0">
                  <a:solidFill>
                    <a:srgbClr val="000000"/>
                  </a:solidFill>
                  <a:latin typeface="Arial"/>
                  <a:ea typeface="Courier New"/>
                  <a:cs typeface="Arial"/>
                  <a:sym typeface="Courier New"/>
                </a:rPr>
                <a:t>error check</a:t>
              </a:r>
            </a:p>
          </p:txBody>
        </p:sp>
        <p:cxnSp>
          <p:nvCxnSpPr>
            <p:cNvPr id="196631" name="Shape 1805"/>
            <p:cNvCxnSpPr>
              <a:cxnSpLocks noChangeShapeType="1"/>
            </p:cNvCxnSpPr>
            <p:nvPr/>
          </p:nvCxnSpPr>
          <p:spPr bwMode="auto">
            <a:xfrm rot="10800000" flipH="1">
              <a:off x="4274703" y="4958101"/>
              <a:ext cx="587999" cy="1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679950" y="3756025"/>
            <a:ext cx="4660900" cy="338138"/>
            <a:chOff x="4299332" y="3755307"/>
            <a:chExt cx="4660190" cy="338699"/>
          </a:xfrm>
        </p:grpSpPr>
        <p:sp>
          <p:nvSpPr>
            <p:cNvPr id="1803" name="Shape 1803"/>
            <p:cNvSpPr txBox="1"/>
            <p:nvPr/>
          </p:nvSpPr>
          <p:spPr>
            <a:xfrm>
              <a:off x="4788208" y="3755307"/>
              <a:ext cx="4171314" cy="3386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lIns="91425" tIns="45700" rIns="91425" bIns="457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defRPr/>
              </a:pPr>
              <a:r>
                <a:rPr lang="en-GB" kern="0" dirty="0">
                  <a:solidFill>
                    <a:srgbClr val="000000"/>
                  </a:solidFill>
                  <a:latin typeface="Arial"/>
                  <a:ea typeface="Courier New"/>
                  <a:cs typeface="Arial"/>
                  <a:sym typeface="Courier New"/>
                </a:rPr>
                <a:t>all writes of the thread are executed</a:t>
              </a:r>
            </a:p>
          </p:txBody>
        </p:sp>
        <p:cxnSp>
          <p:nvCxnSpPr>
            <p:cNvPr id="196629" name="Shape 1806"/>
            <p:cNvCxnSpPr>
              <a:cxnSpLocks noChangeShapeType="1"/>
            </p:cNvCxnSpPr>
            <p:nvPr/>
          </p:nvCxnSpPr>
          <p:spPr bwMode="auto">
            <a:xfrm rot="10800000" flipH="1">
              <a:off x="4299332" y="3924654"/>
              <a:ext cx="560700" cy="47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4665664" y="3322639"/>
            <a:ext cx="4346575" cy="339725"/>
            <a:chOff x="4283968" y="3323257"/>
            <a:chExt cx="4347954" cy="338699"/>
          </a:xfrm>
        </p:grpSpPr>
        <p:sp>
          <p:nvSpPr>
            <p:cNvPr id="1807" name="Shape 1807"/>
            <p:cNvSpPr txBox="1"/>
            <p:nvPr/>
          </p:nvSpPr>
          <p:spPr>
            <a:xfrm>
              <a:off x="4787365" y="3323257"/>
              <a:ext cx="3844557" cy="3386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lIns="91425" tIns="45700" rIns="91425" bIns="457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defRPr/>
              </a:pPr>
              <a:r>
                <a:rPr lang="en-GB" kern="0">
                  <a:solidFill>
                    <a:srgbClr val="000000"/>
                  </a:solidFill>
                  <a:latin typeface="Arial"/>
                  <a:ea typeface="Courier New"/>
                  <a:cs typeface="Arial"/>
                  <a:sym typeface="Courier New"/>
                </a:rPr>
                <a:t>simulation starts from main thread</a:t>
              </a:r>
            </a:p>
          </p:txBody>
        </p:sp>
        <p:cxnSp>
          <p:nvCxnSpPr>
            <p:cNvPr id="196627" name="Shape 1808"/>
            <p:cNvCxnSpPr>
              <a:cxnSpLocks noChangeShapeType="1"/>
            </p:cNvCxnSpPr>
            <p:nvPr/>
          </p:nvCxnSpPr>
          <p:spPr bwMode="auto">
            <a:xfrm>
              <a:off x="4283968" y="3505832"/>
              <a:ext cx="513000" cy="4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4684714" y="4287839"/>
            <a:ext cx="4325937" cy="339725"/>
            <a:chOff x="4304440" y="4288103"/>
            <a:chExt cx="4325613" cy="338699"/>
          </a:xfrm>
        </p:grpSpPr>
        <p:sp>
          <p:nvSpPr>
            <p:cNvPr id="1809" name="Shape 1809"/>
            <p:cNvSpPr txBox="1"/>
            <p:nvPr/>
          </p:nvSpPr>
          <p:spPr>
            <a:xfrm>
              <a:off x="4842562" y="4288103"/>
              <a:ext cx="3787491" cy="3386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lIns="91425" tIns="45700" rIns="91425" bIns="457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defRPr/>
              </a:pPr>
              <a:r>
                <a:rPr lang="en-GB" kern="0" dirty="0">
                  <a:solidFill>
                    <a:srgbClr val="000000"/>
                  </a:solidFill>
                  <a:latin typeface="Arial"/>
                  <a:ea typeface="Courier New"/>
                  <a:cs typeface="Arial"/>
                  <a:sym typeface="Courier New"/>
                </a:rPr>
                <a:t>all writes of the MU are executed</a:t>
              </a:r>
            </a:p>
          </p:txBody>
        </p:sp>
        <p:cxnSp>
          <p:nvCxnSpPr>
            <p:cNvPr id="196625" name="Shape 1810"/>
            <p:cNvCxnSpPr>
              <a:cxnSpLocks noChangeShapeType="1"/>
            </p:cNvCxnSpPr>
            <p:nvPr/>
          </p:nvCxnSpPr>
          <p:spPr bwMode="auto">
            <a:xfrm>
              <a:off x="4304440" y="4457452"/>
              <a:ext cx="6276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665664" y="2865439"/>
            <a:ext cx="2808287" cy="339725"/>
            <a:chOff x="4283968" y="2865875"/>
            <a:chExt cx="2808432" cy="338699"/>
          </a:xfrm>
        </p:grpSpPr>
        <p:sp>
          <p:nvSpPr>
            <p:cNvPr id="1802" name="Shape 1802"/>
            <p:cNvSpPr txBox="1"/>
            <p:nvPr/>
          </p:nvSpPr>
          <p:spPr>
            <a:xfrm>
              <a:off x="4760243" y="2865875"/>
              <a:ext cx="2332157" cy="338699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</p:spPr>
          <p:txBody>
            <a:bodyPr lIns="91425" tIns="45700" rIns="91425" bIns="45700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defRPr/>
              </a:pPr>
              <a:r>
                <a:rPr lang="en-GB" kern="0" dirty="0">
                  <a:solidFill>
                    <a:srgbClr val="000000"/>
                  </a:solidFill>
                  <a:latin typeface="Arial"/>
                  <a:ea typeface="Courier New"/>
                  <a:cs typeface="Arial"/>
                  <a:sym typeface="Courier New"/>
                </a:rPr>
                <a:t>register main thread</a:t>
              </a:r>
            </a:p>
          </p:txBody>
        </p:sp>
        <p:cxnSp>
          <p:nvCxnSpPr>
            <p:cNvPr id="196623" name="Shape 1811"/>
            <p:cNvCxnSpPr>
              <a:cxnSpLocks noChangeShapeType="1"/>
            </p:cNvCxnSpPr>
            <p:nvPr/>
          </p:nvCxnSpPr>
          <p:spPr bwMode="auto">
            <a:xfrm>
              <a:off x="4283968" y="3011185"/>
              <a:ext cx="513000" cy="269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" name="Gruppo 10"/>
          <p:cNvGrpSpPr>
            <a:grpSpLocks/>
          </p:cNvGrpSpPr>
          <p:nvPr/>
        </p:nvGrpSpPr>
        <p:grpSpPr bwMode="auto">
          <a:xfrm>
            <a:off x="762000" y="722313"/>
            <a:ext cx="6699250" cy="3498850"/>
            <a:chOff x="381581" y="721549"/>
            <a:chExt cx="6699305" cy="3499539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381581" y="2780928"/>
              <a:ext cx="3672408" cy="1440160"/>
            </a:xfrm>
            <a:prstGeom prst="rect">
              <a:avLst/>
            </a:prstGeom>
            <a:solidFill>
              <a:schemeClr val="accent1">
                <a:alpha val="30196"/>
              </a:schemeClr>
            </a:solidFill>
            <a:ln w="9525">
              <a:solidFill>
                <a:srgbClr val="B6DCDF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400" kern="0">
                <a:solidFill>
                  <a:srgbClr val="FFFFFF"/>
                </a:solidFill>
                <a:latin typeface="Arial"/>
                <a:sym typeface="Arial"/>
              </a:endParaRPr>
            </a:p>
          </p:txBody>
        </p:sp>
        <p:sp>
          <p:nvSpPr>
            <p:cNvPr id="28" name="Oval Callout 33"/>
            <p:cNvSpPr>
              <a:spLocks noChangeArrowheads="1"/>
            </p:cNvSpPr>
            <p:nvPr/>
          </p:nvSpPr>
          <p:spPr bwMode="auto">
            <a:xfrm>
              <a:off x="4272574" y="721549"/>
              <a:ext cx="2808312" cy="1178974"/>
            </a:xfrm>
            <a:prstGeom prst="wedgeEllipseCallout">
              <a:avLst>
                <a:gd name="adj1" fmla="val -93287"/>
                <a:gd name="adj2" fmla="val 127194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808080">
                  <a:alpha val="25000"/>
                </a:srgbClr>
              </a:outerShdw>
            </a:effectLst>
          </p:spPr>
          <p:txBody>
            <a:bodyPr lIns="0" rIns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GB" b="1" kern="0" dirty="0">
                  <a:solidFill>
                    <a:srgbClr val="7F7F7F"/>
                  </a:solidFill>
                  <a:latin typeface="Arial"/>
                  <a:ea typeface="+mn-ea"/>
                  <a:sym typeface="Wingdings"/>
                </a:rPr>
                <a:t>Thread creation</a:t>
              </a:r>
              <a:endParaRPr lang="en-GB" b="1" kern="0" dirty="0">
                <a:solidFill>
                  <a:srgbClr val="7F7F7F"/>
                </a:solidFill>
                <a:latin typeface="Arial"/>
                <a:ea typeface="+mn-ea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0538858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2971801" y="16287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990600" y="1066800"/>
            <a:ext cx="2133600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 rot="16200000">
            <a:off x="162719" y="2047081"/>
            <a:ext cx="23622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SEQUENTIALIZATION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(code-to-code translation)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56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156700" cy="762000"/>
          </a:xfrm>
        </p:spPr>
        <p:txBody>
          <a:bodyPr/>
          <a:lstStyle/>
          <a:p>
            <a:r>
              <a:rPr lang="en-US" altLang="it-IT" sz="2800" dirty="0"/>
              <a:t> </a:t>
            </a:r>
            <a:r>
              <a:rPr lang="en-US" altLang="it-IT" sz="3200" dirty="0" err="1"/>
              <a:t>Sequentialization</a:t>
            </a:r>
            <a:endParaRPr lang="en-US" altLang="it-IT" sz="2800" dirty="0"/>
          </a:p>
        </p:txBody>
      </p:sp>
      <p:sp>
        <p:nvSpPr>
          <p:cNvPr id="27" name="Rectangle 26"/>
          <p:cNvSpPr/>
          <p:nvPr/>
        </p:nvSpPr>
        <p:spPr>
          <a:xfrm>
            <a:off x="335423" y="4077072"/>
            <a:ext cx="9082073" cy="1538883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2001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/>
            <a:r>
              <a:rPr lang="en-US" altLang="it-IT" sz="2000" b="1" dirty="0">
                <a:solidFill>
                  <a:srgbClr val="000000"/>
                </a:solidFill>
                <a:latin typeface="Arial" panose="020B0604020202020204" pitchFamily="34" charset="0"/>
              </a:rPr>
              <a:t>BMC-based tools </a:t>
            </a:r>
            <a:r>
              <a:rPr lang="en-US" altLang="it-IT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GB" altLang="it-IT" sz="2000" dirty="0">
                <a:solidFill>
                  <a:srgbClr val="000000"/>
                </a:solidFill>
                <a:latin typeface="Arial" panose="020B0604020202020204" pitchFamily="34" charset="0"/>
              </a:rPr>
              <a:t>Implementations of variants of Lal/Reps schema</a:t>
            </a:r>
            <a:r>
              <a:rPr lang="en-US" altLang="it-IT" sz="2000" dirty="0">
                <a:solidFill>
                  <a:srgbClr val="000000"/>
                </a:solidFill>
                <a:latin typeface="Arial" panose="020B0604020202020204" pitchFamily="34" charset="0"/>
              </a:rPr>
              <a:t>) </a:t>
            </a:r>
          </a:p>
          <a:p>
            <a:pPr lvl="1" eaLnBrk="1" hangingPunct="1"/>
            <a:endParaRPr lang="it-IT" altLang="it-IT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it-IT" altLang="it-IT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Corral</a:t>
            </a:r>
            <a:r>
              <a:rPr lang="it-IT" alt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	 (</a:t>
            </a:r>
            <a:r>
              <a:rPr lang="it-IT" altLang="it-IT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microsoft</a:t>
            </a:r>
            <a:r>
              <a:rPr lang="it-IT" alt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it-IT" altLang="it-IT" sz="1600" dirty="0" err="1">
                <a:solidFill>
                  <a:srgbClr val="000000"/>
                </a:solidFill>
                <a:latin typeface="Arial" panose="020B0604020202020204" pitchFamily="34" charset="0"/>
              </a:rPr>
              <a:t>research</a:t>
            </a:r>
            <a:r>
              <a:rPr lang="it-IT" alt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)                    </a:t>
            </a:r>
            <a:r>
              <a:rPr lang="it-IT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[ </a:t>
            </a:r>
            <a:r>
              <a:rPr lang="it-IT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Lal</a:t>
            </a:r>
            <a:r>
              <a:rPr lang="it-IT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it-IT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Qadeer</a:t>
            </a:r>
            <a:r>
              <a:rPr lang="it-IT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it-IT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Lahiri</a:t>
            </a:r>
            <a:r>
              <a:rPr lang="it-IT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– CAV’12, FSE’14 ]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en-GB" altLang="it-IT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Rek</a:t>
            </a:r>
            <a:r>
              <a:rPr lang="en-GB" alt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		                              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[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Chaki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Gurfinkel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, </a:t>
            </a:r>
            <a:r>
              <a:rPr lang="en-GB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Strichman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– FMCAD</a:t>
            </a:r>
            <a:r>
              <a:rPr lang="en-GB" altLang="en-US" sz="1600" b="1" dirty="0">
                <a:solidFill>
                  <a:srgbClr val="0000FF"/>
                </a:solidFill>
                <a:latin typeface="Arial" panose="020B0604020202020204" pitchFamily="34" charset="0"/>
              </a:rPr>
              <a:t>’</a:t>
            </a:r>
            <a:r>
              <a:rPr lang="en-GB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11 ]</a:t>
            </a:r>
          </a:p>
          <a:p>
            <a:pPr lvl="2" eaLnBrk="1" hangingPunct="1">
              <a:buFont typeface="Arial" panose="020B0604020202020204" pitchFamily="34" charset="0"/>
              <a:buChar char="•"/>
            </a:pPr>
            <a:r>
              <a:rPr lang="it-IT" altLang="it-IT" sz="1800" dirty="0">
                <a:solidFill>
                  <a:srgbClr val="000000"/>
                </a:solidFill>
                <a:latin typeface="Arial" panose="020B0604020202020204" pitchFamily="34" charset="0"/>
              </a:rPr>
              <a:t>STORM</a:t>
            </a:r>
            <a:r>
              <a:rPr lang="it-IT" altLang="it-IT" sz="1600" dirty="0">
                <a:solidFill>
                  <a:srgbClr val="000000"/>
                </a:solidFill>
                <a:latin typeface="Arial" panose="020B0604020202020204" pitchFamily="34" charset="0"/>
              </a:rPr>
              <a:t>	                                           </a:t>
            </a:r>
            <a:r>
              <a:rPr lang="it-IT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[ </a:t>
            </a:r>
            <a:r>
              <a:rPr lang="it-IT" altLang="it-IT" sz="1600" b="1" dirty="0" err="1">
                <a:solidFill>
                  <a:srgbClr val="0000FF"/>
                </a:solidFill>
                <a:latin typeface="Arial" panose="020B0604020202020204" pitchFamily="34" charset="0"/>
              </a:rPr>
              <a:t>Lahiri,Qadeer,Rakamaric</a:t>
            </a:r>
            <a:r>
              <a:rPr lang="it-IT" altLang="it-IT" sz="1600" b="1" dirty="0">
                <a:solidFill>
                  <a:srgbClr val="0000FF"/>
                </a:solidFill>
                <a:latin typeface="Arial" panose="020B0604020202020204" pitchFamily="34" charset="0"/>
              </a:rPr>
              <a:t> CAV’09 ]</a:t>
            </a:r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1752600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3476625" y="12334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4760" name="TextBox 32"/>
          <p:cNvSpPr txBox="1">
            <a:spLocks noChangeArrowheads="1"/>
          </p:cNvSpPr>
          <p:nvPr/>
        </p:nvSpPr>
        <p:spPr bwMode="auto">
          <a:xfrm>
            <a:off x="1668464" y="1336675"/>
            <a:ext cx="1385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CONC</a:t>
            </a:r>
          </a:p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PROGRAM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435350" y="1354138"/>
            <a:ext cx="13081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5200650" y="1223963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197475" y="1352550"/>
            <a:ext cx="12192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6934200" y="122237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4765" name="TextBox 37"/>
          <p:cNvSpPr txBox="1">
            <a:spLocks noChangeArrowheads="1"/>
          </p:cNvSpPr>
          <p:nvPr/>
        </p:nvSpPr>
        <p:spPr bwMode="auto">
          <a:xfrm>
            <a:off x="6934200" y="1357314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7F7F7F"/>
                </a:solidFill>
                <a:latin typeface="Arial" panose="020B0604020202020204" pitchFamily="34" charset="0"/>
              </a:rPr>
              <a:t>SOLVER</a:t>
            </a: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6429376" y="16414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V="1">
            <a:off x="4697414" y="16414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rot="5400000">
            <a:off x="2119313" y="2300288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1752600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676400" y="2686050"/>
            <a:ext cx="13716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SEQ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Rounded Rectangle 58"/>
          <p:cNvSpPr>
            <a:spLocks noChangeAspect="1"/>
          </p:cNvSpPr>
          <p:nvPr/>
        </p:nvSpPr>
        <p:spPr>
          <a:xfrm>
            <a:off x="3490913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4772" name="Picture 60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16478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73" name="Picture 62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99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" name="Line 9"/>
          <p:cNvSpPr>
            <a:spLocks noChangeShapeType="1"/>
          </p:cNvSpPr>
          <p:nvPr/>
        </p:nvSpPr>
        <p:spPr bwMode="auto">
          <a:xfrm flipV="1">
            <a:off x="2971801" y="2957513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4775" name="TextBox 24"/>
          <p:cNvSpPr txBox="1">
            <a:spLocks noChangeArrowheads="1"/>
          </p:cNvSpPr>
          <p:nvPr/>
        </p:nvSpPr>
        <p:spPr bwMode="auto">
          <a:xfrm>
            <a:off x="3490913" y="2482850"/>
            <a:ext cx="1219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BMC</a:t>
            </a:r>
          </a:p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SEQ TOOL</a:t>
            </a:r>
          </a:p>
        </p:txBody>
      </p:sp>
    </p:spTree>
    <p:extLst>
      <p:ext uri="{BB962C8B-B14F-4D97-AF65-F5344CB8AC3E}">
        <p14:creationId xmlns:p14="http://schemas.microsoft.com/office/powerpoint/2010/main" val="42648419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olo 1"/>
          <p:cNvSpPr>
            <a:spLocks noGrp="1"/>
          </p:cNvSpPr>
          <p:nvPr>
            <p:ph type="title"/>
          </p:nvPr>
        </p:nvSpPr>
        <p:spPr>
          <a:xfrm>
            <a:off x="495300" y="-99392"/>
            <a:ext cx="8915400" cy="1143000"/>
          </a:xfrm>
        </p:spPr>
        <p:txBody>
          <a:bodyPr/>
          <a:lstStyle/>
          <a:p>
            <a:r>
              <a:rPr lang="it-IT" altLang="it-IT" dirty="0" err="1"/>
              <a:t>Conclusions</a:t>
            </a:r>
            <a:endParaRPr lang="it-IT" alt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1200" y="980728"/>
            <a:ext cx="8778875" cy="5661248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it-IT" sz="2800" dirty="0"/>
              <a:t>LR and LMP </a:t>
            </a:r>
            <a:r>
              <a:rPr lang="it-IT" sz="2800" dirty="0" err="1"/>
              <a:t>sequentializations</a:t>
            </a:r>
            <a:endParaRPr lang="it-IT" sz="2800" dirty="0"/>
          </a:p>
          <a:p>
            <a:pPr lvl="1">
              <a:defRPr/>
            </a:pPr>
            <a:r>
              <a:rPr lang="it-IT" dirty="0"/>
              <a:t>complete </a:t>
            </a:r>
            <a:r>
              <a:rPr lang="it-IT" dirty="0" err="1"/>
              <a:t>analysis</a:t>
            </a:r>
            <a:r>
              <a:rPr lang="it-IT" dirty="0"/>
              <a:t> of </a:t>
            </a:r>
            <a:r>
              <a:rPr lang="it-IT" dirty="0" err="1"/>
              <a:t>concurrent</a:t>
            </a:r>
            <a:r>
              <a:rPr lang="it-IT" dirty="0"/>
              <a:t> </a:t>
            </a:r>
            <a:r>
              <a:rPr lang="it-IT" dirty="0" err="1"/>
              <a:t>programs</a:t>
            </a:r>
            <a:r>
              <a:rPr lang="it-IT" dirty="0"/>
              <a:t> up to a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context-switches</a:t>
            </a:r>
            <a:r>
              <a:rPr lang="it-IT" dirty="0"/>
              <a:t> (</a:t>
            </a:r>
            <a:r>
              <a:rPr lang="it-IT" dirty="0" err="1"/>
              <a:t>context-bounded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[</a:t>
            </a:r>
            <a:r>
              <a:rPr lang="it-IT" dirty="0" err="1"/>
              <a:t>Qadeer-Rehof</a:t>
            </a:r>
            <a:r>
              <a:rPr lang="it-IT" dirty="0"/>
              <a:t>, CAV’05]</a:t>
            </a:r>
          </a:p>
          <a:p>
            <a:pPr lvl="1">
              <a:defRPr/>
            </a:pPr>
            <a:r>
              <a:rPr lang="it-IT" dirty="0" err="1"/>
              <a:t>unbounded</a:t>
            </a:r>
            <a:r>
              <a:rPr lang="it-IT" dirty="0"/>
              <a:t> </a:t>
            </a:r>
            <a:r>
              <a:rPr lang="it-IT" dirty="0" err="1"/>
              <a:t>analysis</a:t>
            </a:r>
            <a:r>
              <a:rPr lang="it-IT" dirty="0"/>
              <a:t> </a:t>
            </a:r>
            <a:r>
              <a:rPr lang="it-IT" dirty="0" err="1"/>
              <a:t>within</a:t>
            </a:r>
            <a:r>
              <a:rPr lang="it-IT" dirty="0"/>
              <a:t>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context</a:t>
            </a:r>
            <a:endParaRPr lang="it-IT" sz="1200" dirty="0"/>
          </a:p>
          <a:p>
            <a:pPr>
              <a:defRPr/>
            </a:pPr>
            <a:endParaRPr lang="it-IT" sz="1100" dirty="0"/>
          </a:p>
          <a:p>
            <a:pPr>
              <a:defRPr/>
            </a:pPr>
            <a:r>
              <a:rPr lang="it-IT" sz="2800" dirty="0" err="1"/>
              <a:t>Lazy-CSeq</a:t>
            </a:r>
            <a:r>
              <a:rPr lang="it-IT" sz="2800" dirty="0"/>
              <a:t> and MU-</a:t>
            </a:r>
            <a:r>
              <a:rPr lang="it-IT" sz="2800" dirty="0" err="1"/>
              <a:t>CSeq</a:t>
            </a:r>
            <a:r>
              <a:rPr lang="it-IT" sz="2800" dirty="0"/>
              <a:t> use </a:t>
            </a:r>
            <a:r>
              <a:rPr lang="it-IT" sz="2800" dirty="0" err="1"/>
              <a:t>additional</a:t>
            </a:r>
            <a:r>
              <a:rPr lang="it-IT" sz="2800" dirty="0"/>
              <a:t> </a:t>
            </a:r>
            <a:r>
              <a:rPr lang="it-IT" sz="2800" dirty="0" err="1"/>
              <a:t>bounding</a:t>
            </a:r>
            <a:r>
              <a:rPr lang="it-IT" sz="2800" dirty="0"/>
              <a:t> </a:t>
            </a:r>
            <a:r>
              <a:rPr lang="it-IT" sz="2800" dirty="0" err="1"/>
              <a:t>criteria</a:t>
            </a:r>
            <a:r>
              <a:rPr lang="it-IT" sz="2800" dirty="0"/>
              <a:t> </a:t>
            </a:r>
          </a:p>
          <a:p>
            <a:pPr lvl="1">
              <a:defRPr/>
            </a:pPr>
            <a:r>
              <a:rPr lang="it-IT" dirty="0" err="1"/>
              <a:t>backend</a:t>
            </a:r>
            <a:r>
              <a:rPr lang="it-IT" dirty="0"/>
              <a:t> </a:t>
            </a:r>
            <a:r>
              <a:rPr lang="it-IT" dirty="0" err="1"/>
              <a:t>tool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bound</a:t>
            </a:r>
            <a:r>
              <a:rPr lang="it-IT" dirty="0"/>
              <a:t> the </a:t>
            </a:r>
            <a:r>
              <a:rPr lang="it-IT" dirty="0" err="1"/>
              <a:t>computations</a:t>
            </a:r>
            <a:r>
              <a:rPr lang="it-IT" dirty="0"/>
              <a:t> </a:t>
            </a:r>
            <a:r>
              <a:rPr lang="it-IT" dirty="0" err="1"/>
              <a:t>anyway</a:t>
            </a:r>
            <a:r>
              <a:rPr lang="it-IT" dirty="0"/>
              <a:t> </a:t>
            </a:r>
          </a:p>
          <a:p>
            <a:pPr lvl="1">
              <a:defRPr/>
            </a:pPr>
            <a:r>
              <a:rPr lang="it-IT" dirty="0" err="1"/>
              <a:t>this</a:t>
            </a:r>
            <a:r>
              <a:rPr lang="it-IT" dirty="0"/>
              <a:t> can be </a:t>
            </a:r>
            <a:r>
              <a:rPr lang="it-IT" dirty="0" err="1"/>
              <a:t>exploited</a:t>
            </a:r>
            <a:r>
              <a:rPr lang="it-IT" dirty="0"/>
              <a:t> to induce </a:t>
            </a:r>
            <a:r>
              <a:rPr lang="it-IT" dirty="0" err="1"/>
              <a:t>simplifications</a:t>
            </a:r>
            <a:r>
              <a:rPr lang="it-IT" dirty="0"/>
              <a:t> of the </a:t>
            </a:r>
            <a:r>
              <a:rPr lang="it-IT" dirty="0" err="1"/>
              <a:t>generated</a:t>
            </a:r>
            <a:r>
              <a:rPr lang="it-IT" dirty="0"/>
              <a:t> formula </a:t>
            </a:r>
          </a:p>
          <a:p>
            <a:pPr lvl="1">
              <a:defRPr/>
            </a:pPr>
            <a:endParaRPr lang="it-IT" sz="1100" dirty="0"/>
          </a:p>
          <a:p>
            <a:pPr>
              <a:defRPr/>
            </a:pPr>
            <a:r>
              <a:rPr lang="en-GB" sz="2800" dirty="0"/>
              <a:t>Effective for bug-hunting</a:t>
            </a:r>
          </a:p>
          <a:p>
            <a:pPr lvl="1">
              <a:defRPr/>
            </a:pPr>
            <a:r>
              <a:rPr lang="en-GB" dirty="0"/>
              <a:t>many concurrency errors show up within few context-switches</a:t>
            </a:r>
          </a:p>
          <a:p>
            <a:pPr>
              <a:defRPr/>
            </a:pPr>
            <a:endParaRPr lang="en-GB" sz="2800" dirty="0"/>
          </a:p>
          <a:p>
            <a:pPr>
              <a:defRPr/>
            </a:pPr>
            <a:endParaRPr lang="it-IT" sz="28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000" y="0"/>
            <a:ext cx="1651000" cy="838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0659" name="Title 1"/>
          <p:cNvSpPr>
            <a:spLocks noGrp="1"/>
          </p:cNvSpPr>
          <p:nvPr>
            <p:ph type="title"/>
          </p:nvPr>
        </p:nvSpPr>
        <p:spPr>
          <a:xfrm>
            <a:off x="495300" y="-99392"/>
            <a:ext cx="8915400" cy="1143000"/>
          </a:xfrm>
        </p:spPr>
        <p:txBody>
          <a:bodyPr/>
          <a:lstStyle/>
          <a:p>
            <a:r>
              <a:rPr lang="en-GB" altLang="it-IT" dirty="0"/>
              <a:t>Lazy-</a:t>
            </a:r>
            <a:r>
              <a:rPr lang="en-GB" altLang="it-IT" dirty="0" err="1"/>
              <a:t>CSeq</a:t>
            </a:r>
            <a:endParaRPr lang="en-GB" alt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00472" y="1124744"/>
            <a:ext cx="9493250" cy="5122168"/>
          </a:xfrm>
        </p:spPr>
        <p:txBody>
          <a:bodyPr lIns="180000">
            <a:noAutofit/>
          </a:bodyPr>
          <a:lstStyle/>
          <a:p>
            <a:pPr>
              <a:defRPr/>
            </a:pPr>
            <a:r>
              <a:rPr lang="en-GB" sz="2400" dirty="0"/>
              <a:t>Lightweight </a:t>
            </a:r>
            <a:r>
              <a:rPr lang="en-GB" sz="2400" dirty="0" err="1"/>
              <a:t>sequentialization</a:t>
            </a:r>
            <a:endParaRPr lang="en-GB" sz="2400" dirty="0"/>
          </a:p>
          <a:p>
            <a:pPr lvl="1">
              <a:defRPr/>
            </a:pPr>
            <a:r>
              <a:rPr lang="en-GB" sz="2400" dirty="0"/>
              <a:t>designed to take advantage of modern </a:t>
            </a:r>
            <a:r>
              <a:rPr lang="en-GB" sz="2400" dirty="0" err="1"/>
              <a:t>sequ</a:t>
            </a:r>
            <a:r>
              <a:rPr lang="en-GB" sz="2400" dirty="0"/>
              <a:t>. BMC tools</a:t>
            </a:r>
          </a:p>
          <a:p>
            <a:pPr lvl="1">
              <a:defRPr/>
            </a:pPr>
            <a:r>
              <a:rPr lang="en-GB" sz="2400" dirty="0"/>
              <a:t>small BMC formulae for small number of rounds</a:t>
            </a:r>
          </a:p>
          <a:p>
            <a:pPr lvl="1">
              <a:defRPr/>
            </a:pPr>
            <a:r>
              <a:rPr lang="en-GB" sz="2400" dirty="0"/>
              <a:t>reduced memory footprint and verification times</a:t>
            </a:r>
          </a:p>
          <a:p>
            <a:pPr marL="0" indent="0">
              <a:buFont typeface="Arial" pitchFamily="34" charset="0"/>
              <a:buNone/>
              <a:defRPr/>
            </a:pPr>
            <a:endParaRPr lang="en-GB" sz="2400" dirty="0"/>
          </a:p>
          <a:p>
            <a:pPr>
              <a:defRPr/>
            </a:pPr>
            <a:r>
              <a:rPr lang="en-GB" sz="2400" dirty="0"/>
              <a:t>Laziness:</a:t>
            </a:r>
          </a:p>
          <a:p>
            <a:pPr lvl="1">
              <a:defRPr/>
            </a:pPr>
            <a:r>
              <a:rPr lang="en-GB" sz="2400" dirty="0"/>
              <a:t>avoid handling spurious errors typical of eager exploration</a:t>
            </a:r>
          </a:p>
          <a:p>
            <a:pPr lvl="1">
              <a:defRPr/>
            </a:pPr>
            <a:r>
              <a:rPr lang="en-GB" sz="2400" dirty="0"/>
              <a:t>inherit from the backend tool all checks for sequential C: </a:t>
            </a:r>
          </a:p>
          <a:p>
            <a:pPr lvl="2">
              <a:buFont typeface="Wingdings" charset="2"/>
              <a:buChar char="Ø"/>
              <a:defRPr/>
            </a:pPr>
            <a:r>
              <a:rPr lang="en-GB" dirty="0"/>
              <a:t>array-bounds-check, division-by-zero, pointer- checks, overflow-checks, reachability of error labels and assertion failures, etc. </a:t>
            </a:r>
          </a:p>
          <a:p>
            <a:pPr lvl="1">
              <a:defRPr/>
            </a:pPr>
            <a:r>
              <a:rPr lang="en-GB" sz="2400" dirty="0"/>
              <a:t>no need to handle dynamic memory allocation</a:t>
            </a:r>
          </a:p>
          <a:p>
            <a:pPr>
              <a:defRPr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94002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255000" y="0"/>
            <a:ext cx="1651000" cy="8382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70659" name="Title 1"/>
          <p:cNvSpPr>
            <a:spLocks noGrp="1"/>
          </p:cNvSpPr>
          <p:nvPr>
            <p:ph type="title"/>
          </p:nvPr>
        </p:nvSpPr>
        <p:spPr>
          <a:xfrm>
            <a:off x="495300" y="125760"/>
            <a:ext cx="8915400" cy="1143000"/>
          </a:xfrm>
        </p:spPr>
        <p:txBody>
          <a:bodyPr/>
          <a:lstStyle/>
          <a:p>
            <a:r>
              <a:rPr lang="en-GB" altLang="it-IT" dirty="0"/>
              <a:t>MU-</a:t>
            </a:r>
            <a:r>
              <a:rPr lang="en-GB" altLang="it-IT" dirty="0" err="1"/>
              <a:t>CSeq</a:t>
            </a:r>
            <a:endParaRPr lang="en-GB" altLang="it-IT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9580" y="1412776"/>
            <a:ext cx="8280920" cy="5050160"/>
          </a:xfrm>
        </p:spPr>
        <p:txBody>
          <a:bodyPr lIns="180000">
            <a:normAutofit/>
          </a:bodyPr>
          <a:lstStyle/>
          <a:p>
            <a:pPr>
              <a:defRPr/>
            </a:pPr>
            <a:r>
              <a:rPr lang="en-GB" sz="2400" dirty="0"/>
              <a:t>Ongoing research</a:t>
            </a:r>
          </a:p>
          <a:p>
            <a:pPr>
              <a:defRPr/>
            </a:pPr>
            <a:endParaRPr lang="en-GB" sz="1100" dirty="0"/>
          </a:p>
          <a:p>
            <a:pPr>
              <a:defRPr/>
            </a:pPr>
            <a:r>
              <a:rPr lang="en-GB" sz="2400" dirty="0"/>
              <a:t>Preliminary experiments show it is competitive with state-of-the-art model-checkers</a:t>
            </a:r>
          </a:p>
          <a:p>
            <a:pPr>
              <a:defRPr/>
            </a:pPr>
            <a:endParaRPr lang="en-GB" sz="1100" dirty="0"/>
          </a:p>
          <a:p>
            <a:pPr>
              <a:defRPr/>
            </a:pPr>
            <a:endParaRPr lang="en-GB" sz="1100" dirty="0"/>
          </a:p>
          <a:p>
            <a:pPr>
              <a:defRPr/>
            </a:pPr>
            <a:r>
              <a:rPr lang="en-GB" sz="2400" dirty="0"/>
              <a:t>NEXT: memory unwinding can be used to </a:t>
            </a:r>
            <a:r>
              <a:rPr lang="en-GB" sz="2400" dirty="0" err="1"/>
              <a:t>sequentialize</a:t>
            </a:r>
            <a:r>
              <a:rPr lang="en-GB" sz="2400" dirty="0"/>
              <a:t> message-passing programs </a:t>
            </a:r>
          </a:p>
          <a:p>
            <a:pPr lvl="1">
              <a:defRPr/>
            </a:pPr>
            <a:r>
              <a:rPr lang="en-GB" sz="2500" dirty="0"/>
              <a:t> </a:t>
            </a:r>
            <a:r>
              <a:rPr lang="en-GB" sz="2400" dirty="0"/>
              <a:t>send/receive instead of read/write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GB" sz="2400" dirty="0"/>
              <a:t>    </a:t>
            </a:r>
          </a:p>
          <a:p>
            <a:pPr marL="0" indent="0">
              <a:buFont typeface="Arial" pitchFamily="34" charset="0"/>
              <a:buNone/>
              <a:defRPr/>
            </a:pPr>
            <a:endParaRPr lang="en-GB" sz="2400" dirty="0"/>
          </a:p>
          <a:p>
            <a:pPr>
              <a:defRPr/>
            </a:pPr>
            <a:endParaRPr lang="en-GB" sz="2800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88504" y="-5570"/>
            <a:ext cx="8915400" cy="1143000"/>
          </a:xfrm>
        </p:spPr>
        <p:txBody>
          <a:bodyPr/>
          <a:lstStyle/>
          <a:p>
            <a:r>
              <a:rPr lang="en-GB" dirty="0"/>
              <a:t>Extensions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44488" y="1052736"/>
            <a:ext cx="9417496" cy="5589240"/>
          </a:xfrm>
        </p:spPr>
        <p:txBody>
          <a:bodyPr/>
          <a:lstStyle/>
          <a:p>
            <a:r>
              <a:rPr lang="en-GB" sz="2200" dirty="0"/>
              <a:t>UL-</a:t>
            </a:r>
            <a:r>
              <a:rPr lang="en-GB" sz="2200" dirty="0" err="1"/>
              <a:t>CSeq</a:t>
            </a:r>
            <a:r>
              <a:rPr lang="en-GB" sz="2200" dirty="0"/>
              <a:t>: Lazy </a:t>
            </a:r>
            <a:r>
              <a:rPr lang="en-GB" sz="2200" dirty="0" err="1"/>
              <a:t>sequentialization</a:t>
            </a:r>
            <a:r>
              <a:rPr lang="en-GB" sz="2200" dirty="0"/>
              <a:t> for the verification of Unbounded Concurrent Programs  	</a:t>
            </a:r>
          </a:p>
          <a:p>
            <a:pPr marL="0" indent="0">
              <a:buNone/>
            </a:pPr>
            <a:r>
              <a:rPr lang="en-GB" sz="2200" dirty="0"/>
              <a:t>	</a:t>
            </a:r>
            <a:r>
              <a:rPr lang="en-GB" sz="2000" dirty="0"/>
              <a:t>[Nguyen-Fischer-La Torre- </a:t>
            </a:r>
            <a:r>
              <a:rPr lang="en-GB" sz="2000" dirty="0" err="1"/>
              <a:t>Parlato</a:t>
            </a:r>
            <a:r>
              <a:rPr lang="en-GB" sz="2000" dirty="0"/>
              <a:t>, ATVA’16] </a:t>
            </a:r>
          </a:p>
          <a:p>
            <a:endParaRPr lang="en-GB" sz="600" dirty="0"/>
          </a:p>
          <a:p>
            <a:r>
              <a:rPr lang="en-GB" sz="2200" dirty="0" err="1"/>
              <a:t>Lazy-CSeq+ABS</a:t>
            </a:r>
            <a:r>
              <a:rPr lang="en-GB" sz="2200" dirty="0"/>
              <a:t>: lazy </a:t>
            </a:r>
            <a:r>
              <a:rPr lang="en-GB" sz="2200" dirty="0" err="1"/>
              <a:t>sequentialization</a:t>
            </a:r>
            <a:r>
              <a:rPr lang="en-GB" sz="2200" dirty="0"/>
              <a:t> combined with Interval Analysis 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	[Nguyen-Fischer-La Torre- </a:t>
            </a:r>
            <a:r>
              <a:rPr lang="en-GB" sz="2000" dirty="0" err="1"/>
              <a:t>Parlato</a:t>
            </a:r>
            <a:r>
              <a:rPr lang="en-GB" sz="2000" dirty="0"/>
              <a:t>, NETYS’17] </a:t>
            </a:r>
          </a:p>
          <a:p>
            <a:endParaRPr lang="en-GB" sz="600" dirty="0"/>
          </a:p>
          <a:p>
            <a:r>
              <a:rPr lang="en-GB" sz="2200" dirty="0"/>
              <a:t>Verification under weak memory models :</a:t>
            </a:r>
          </a:p>
          <a:p>
            <a:pPr lvl="1"/>
            <a:r>
              <a:rPr lang="en-GB" sz="2200" dirty="0"/>
              <a:t>Use of Shared Memory Abstractions</a:t>
            </a:r>
          </a:p>
          <a:p>
            <a:pPr lvl="1"/>
            <a:r>
              <a:rPr lang="en-GB" sz="2200" dirty="0"/>
              <a:t> Lazy-</a:t>
            </a:r>
            <a:r>
              <a:rPr lang="en-GB" sz="2200" dirty="0" err="1"/>
              <a:t>CSeq</a:t>
            </a:r>
            <a:r>
              <a:rPr lang="en-GB" sz="2200" dirty="0"/>
              <a:t> </a:t>
            </a:r>
          </a:p>
          <a:p>
            <a:pPr marL="457200" lvl="1" indent="0">
              <a:buNone/>
            </a:pPr>
            <a:r>
              <a:rPr lang="en-GB" sz="2000" dirty="0"/>
              <a:t>[</a:t>
            </a:r>
            <a:r>
              <a:rPr lang="en-GB" sz="2000" dirty="0" err="1"/>
              <a:t>Tomasco</a:t>
            </a:r>
            <a:r>
              <a:rPr lang="en-GB" sz="2000" dirty="0"/>
              <a:t>-Nguyen-</a:t>
            </a:r>
            <a:r>
              <a:rPr lang="en-GB" sz="2000" dirty="0" err="1"/>
              <a:t>Inverso</a:t>
            </a:r>
            <a:r>
              <a:rPr lang="en-GB" sz="2000" dirty="0"/>
              <a:t>-Fischer-La Torre- </a:t>
            </a:r>
            <a:r>
              <a:rPr lang="en-GB" sz="2000" dirty="0" err="1"/>
              <a:t>Parlato</a:t>
            </a:r>
            <a:r>
              <a:rPr lang="en-GB" sz="2000" dirty="0"/>
              <a:t>, FMCAD’16]</a:t>
            </a:r>
          </a:p>
          <a:p>
            <a:pPr lvl="1" algn="just"/>
            <a:r>
              <a:rPr lang="en-GB" sz="2200" dirty="0"/>
              <a:t>IMU-</a:t>
            </a:r>
            <a:r>
              <a:rPr lang="en-GB" sz="2200" dirty="0" err="1"/>
              <a:t>CSeq</a:t>
            </a:r>
            <a:r>
              <a:rPr lang="en-GB" sz="2200" dirty="0"/>
              <a:t> </a:t>
            </a:r>
          </a:p>
          <a:p>
            <a:pPr marL="457200" lvl="1" indent="0" algn="just">
              <a:buNone/>
            </a:pPr>
            <a:r>
              <a:rPr lang="en-GB" sz="2200" dirty="0"/>
              <a:t>	</a:t>
            </a:r>
            <a:r>
              <a:rPr lang="en-GB" sz="2000" dirty="0"/>
              <a:t>[</a:t>
            </a:r>
            <a:r>
              <a:rPr lang="en-GB" sz="2000" dirty="0" err="1"/>
              <a:t>Tomasco</a:t>
            </a:r>
            <a:r>
              <a:rPr lang="en-GB" sz="2000" dirty="0"/>
              <a:t>-Nguyen-Fischer-La Torre- </a:t>
            </a:r>
            <a:r>
              <a:rPr lang="en-GB" sz="2000" dirty="0" err="1"/>
              <a:t>Parlato</a:t>
            </a:r>
            <a:r>
              <a:rPr lang="en-GB" sz="2000" dirty="0"/>
              <a:t>, SEFM’17]</a:t>
            </a:r>
          </a:p>
          <a:p>
            <a:pPr marL="457200" lvl="1" indent="0" algn="just">
              <a:buNone/>
            </a:pPr>
            <a:endParaRPr lang="en-GB" sz="600" dirty="0"/>
          </a:p>
          <a:p>
            <a:r>
              <a:rPr lang="en-GB" sz="2200" dirty="0" err="1"/>
              <a:t>Cuncurrent</a:t>
            </a:r>
            <a:r>
              <a:rPr lang="en-GB" sz="2200" dirty="0"/>
              <a:t> verification: Swarm-Lazy-</a:t>
            </a:r>
            <a:r>
              <a:rPr lang="en-GB" sz="2200" dirty="0" err="1"/>
              <a:t>CSeq</a:t>
            </a:r>
            <a:r>
              <a:rPr lang="en-GB" sz="2200" dirty="0"/>
              <a:t> [Nguyen-</a:t>
            </a:r>
            <a:r>
              <a:rPr lang="it-IT" sz="2200" dirty="0"/>
              <a:t> </a:t>
            </a:r>
            <a:r>
              <a:rPr lang="it-IT" sz="2200" dirty="0" err="1"/>
              <a:t>Schrammel</a:t>
            </a:r>
            <a:r>
              <a:rPr lang="it-IT" sz="2200" dirty="0"/>
              <a:t>-</a:t>
            </a:r>
            <a:r>
              <a:rPr lang="en-GB" sz="2200" dirty="0"/>
              <a:t>Fischer-La Torre-</a:t>
            </a:r>
            <a:r>
              <a:rPr lang="en-GB" sz="2200" dirty="0" err="1"/>
              <a:t>Parlato</a:t>
            </a:r>
            <a:r>
              <a:rPr lang="en-GB" sz="2200" dirty="0"/>
              <a:t>, ASE’17]</a:t>
            </a:r>
          </a:p>
        </p:txBody>
      </p:sp>
    </p:spTree>
    <p:extLst>
      <p:ext uri="{BB962C8B-B14F-4D97-AF65-F5344CB8AC3E}">
        <p14:creationId xmlns:p14="http://schemas.microsoft.com/office/powerpoint/2010/main" val="28072530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Simulating reads and writes</a:t>
            </a:r>
          </a:p>
        </p:txBody>
      </p:sp>
      <p:sp>
        <p:nvSpPr>
          <p:cNvPr id="60419" name="TextBox 4"/>
          <p:cNvSpPr txBox="1">
            <a:spLocks noChangeArrowheads="1"/>
          </p:cNvSpPr>
          <p:nvPr/>
        </p:nvSpPr>
        <p:spPr bwMode="auto">
          <a:xfrm>
            <a:off x="1073150" y="1828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0420" name="TextBox 5"/>
          <p:cNvSpPr txBox="1">
            <a:spLocks noChangeArrowheads="1"/>
          </p:cNvSpPr>
          <p:nvPr/>
        </p:nvSpPr>
        <p:spPr bwMode="auto">
          <a:xfrm>
            <a:off x="1651000" y="1828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0</a:t>
            </a:r>
          </a:p>
        </p:txBody>
      </p:sp>
      <p:sp>
        <p:nvSpPr>
          <p:cNvPr id="60421" name="TextBox 7"/>
          <p:cNvSpPr txBox="1">
            <a:spLocks noChangeArrowheads="1"/>
          </p:cNvSpPr>
          <p:nvPr/>
        </p:nvSpPr>
        <p:spPr bwMode="auto">
          <a:xfrm>
            <a:off x="2806700" y="1828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0</a:t>
            </a:r>
          </a:p>
        </p:txBody>
      </p:sp>
      <p:sp>
        <p:nvSpPr>
          <p:cNvPr id="60422" name="TextBox 8"/>
          <p:cNvSpPr txBox="1">
            <a:spLocks noChangeArrowheads="1"/>
          </p:cNvSpPr>
          <p:nvPr/>
        </p:nvSpPr>
        <p:spPr bwMode="auto">
          <a:xfrm>
            <a:off x="1073150" y="21336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4</a:t>
            </a:r>
          </a:p>
        </p:txBody>
      </p:sp>
      <p:sp>
        <p:nvSpPr>
          <p:cNvPr id="60423" name="TextBox 9"/>
          <p:cNvSpPr txBox="1">
            <a:spLocks noChangeArrowheads="1"/>
          </p:cNvSpPr>
          <p:nvPr/>
        </p:nvSpPr>
        <p:spPr bwMode="auto">
          <a:xfrm>
            <a:off x="1651000" y="21336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60424" name="TextBox 11"/>
          <p:cNvSpPr txBox="1">
            <a:spLocks noChangeArrowheads="1"/>
          </p:cNvSpPr>
          <p:nvPr/>
        </p:nvSpPr>
        <p:spPr bwMode="auto">
          <a:xfrm>
            <a:off x="2806700" y="21336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0</a:t>
            </a:r>
          </a:p>
        </p:txBody>
      </p:sp>
      <p:sp>
        <p:nvSpPr>
          <p:cNvPr id="60425" name="TextBox 12"/>
          <p:cNvSpPr txBox="1">
            <a:spLocks noChangeArrowheads="1"/>
          </p:cNvSpPr>
          <p:nvPr/>
        </p:nvSpPr>
        <p:spPr bwMode="auto">
          <a:xfrm>
            <a:off x="1073150" y="24384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4</a:t>
            </a:r>
          </a:p>
        </p:txBody>
      </p:sp>
      <p:sp>
        <p:nvSpPr>
          <p:cNvPr id="60426" name="TextBox 13"/>
          <p:cNvSpPr txBox="1">
            <a:spLocks noChangeArrowheads="1"/>
          </p:cNvSpPr>
          <p:nvPr/>
        </p:nvSpPr>
        <p:spPr bwMode="auto">
          <a:xfrm>
            <a:off x="1651000" y="24384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60427" name="TextBox 15"/>
          <p:cNvSpPr txBox="1">
            <a:spLocks noChangeArrowheads="1"/>
          </p:cNvSpPr>
          <p:nvPr/>
        </p:nvSpPr>
        <p:spPr bwMode="auto">
          <a:xfrm>
            <a:off x="2806700" y="24384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0</a:t>
            </a:r>
          </a:p>
        </p:txBody>
      </p:sp>
      <p:sp>
        <p:nvSpPr>
          <p:cNvPr id="60428" name="TextBox 16"/>
          <p:cNvSpPr txBox="1">
            <a:spLocks noChangeArrowheads="1"/>
          </p:cNvSpPr>
          <p:nvPr/>
        </p:nvSpPr>
        <p:spPr bwMode="auto">
          <a:xfrm>
            <a:off x="1073150" y="27432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4</a:t>
            </a:r>
          </a:p>
        </p:txBody>
      </p:sp>
      <p:sp>
        <p:nvSpPr>
          <p:cNvPr id="60429" name="TextBox 17"/>
          <p:cNvSpPr txBox="1">
            <a:spLocks noChangeArrowheads="1"/>
          </p:cNvSpPr>
          <p:nvPr/>
        </p:nvSpPr>
        <p:spPr bwMode="auto">
          <a:xfrm>
            <a:off x="1651000" y="27432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3</a:t>
            </a:r>
          </a:p>
        </p:txBody>
      </p:sp>
      <p:sp>
        <p:nvSpPr>
          <p:cNvPr id="60430" name="TextBox 19"/>
          <p:cNvSpPr txBox="1">
            <a:spLocks noChangeArrowheads="1"/>
          </p:cNvSpPr>
          <p:nvPr/>
        </p:nvSpPr>
        <p:spPr bwMode="auto">
          <a:xfrm>
            <a:off x="2806700" y="27432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>
                <a:solidFill>
                  <a:srgbClr val="00CC66"/>
                </a:solidFill>
              </a:rPr>
              <a:t>42</a:t>
            </a:r>
          </a:p>
        </p:txBody>
      </p:sp>
      <p:sp>
        <p:nvSpPr>
          <p:cNvPr id="60431" name="TextBox 20"/>
          <p:cNvSpPr txBox="1">
            <a:spLocks noChangeArrowheads="1"/>
          </p:cNvSpPr>
          <p:nvPr/>
        </p:nvSpPr>
        <p:spPr bwMode="auto">
          <a:xfrm>
            <a:off x="1073150" y="3048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32" name="TextBox 21"/>
          <p:cNvSpPr txBox="1">
            <a:spLocks noChangeArrowheads="1"/>
          </p:cNvSpPr>
          <p:nvPr/>
        </p:nvSpPr>
        <p:spPr bwMode="auto">
          <a:xfrm>
            <a:off x="1651000" y="3048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33" name="TextBox 22"/>
          <p:cNvSpPr txBox="1">
            <a:spLocks noChangeArrowheads="1"/>
          </p:cNvSpPr>
          <p:nvPr/>
        </p:nvSpPr>
        <p:spPr bwMode="auto">
          <a:xfrm>
            <a:off x="2228850" y="3048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34" name="TextBox 23"/>
          <p:cNvSpPr txBox="1">
            <a:spLocks noChangeArrowheads="1"/>
          </p:cNvSpPr>
          <p:nvPr/>
        </p:nvSpPr>
        <p:spPr bwMode="auto">
          <a:xfrm>
            <a:off x="2806700" y="3048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35" name="TextBox 24"/>
          <p:cNvSpPr txBox="1">
            <a:spLocks noChangeArrowheads="1"/>
          </p:cNvSpPr>
          <p:nvPr/>
        </p:nvSpPr>
        <p:spPr bwMode="auto">
          <a:xfrm>
            <a:off x="1073150" y="3352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0436" name="TextBox 25"/>
          <p:cNvSpPr txBox="1">
            <a:spLocks noChangeArrowheads="1"/>
          </p:cNvSpPr>
          <p:nvPr/>
        </p:nvSpPr>
        <p:spPr bwMode="auto">
          <a:xfrm>
            <a:off x="1651000" y="3352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3</a:t>
            </a:r>
          </a:p>
        </p:txBody>
      </p:sp>
      <p:sp>
        <p:nvSpPr>
          <p:cNvPr id="60437" name="TextBox 27"/>
          <p:cNvSpPr txBox="1">
            <a:spLocks noChangeArrowheads="1"/>
          </p:cNvSpPr>
          <p:nvPr/>
        </p:nvSpPr>
        <p:spPr bwMode="auto">
          <a:xfrm>
            <a:off x="2806700" y="3352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42</a:t>
            </a:r>
          </a:p>
        </p:txBody>
      </p:sp>
      <p:sp>
        <p:nvSpPr>
          <p:cNvPr id="60438" name="TextBox 28"/>
          <p:cNvSpPr txBox="1">
            <a:spLocks noChangeArrowheads="1"/>
          </p:cNvSpPr>
          <p:nvPr/>
        </p:nvSpPr>
        <p:spPr bwMode="auto">
          <a:xfrm>
            <a:off x="1073150" y="11430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x</a:t>
            </a:r>
          </a:p>
        </p:txBody>
      </p:sp>
      <p:sp>
        <p:nvSpPr>
          <p:cNvPr id="60439" name="TextBox 29"/>
          <p:cNvSpPr txBox="1">
            <a:spLocks noChangeArrowheads="1"/>
          </p:cNvSpPr>
          <p:nvPr/>
        </p:nvSpPr>
        <p:spPr bwMode="auto">
          <a:xfrm>
            <a:off x="1651000" y="11430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y</a:t>
            </a:r>
          </a:p>
        </p:txBody>
      </p:sp>
      <p:sp>
        <p:nvSpPr>
          <p:cNvPr id="60440" name="TextBox 30"/>
          <p:cNvSpPr txBox="1">
            <a:spLocks noChangeArrowheads="1"/>
          </p:cNvSpPr>
          <p:nvPr/>
        </p:nvSpPr>
        <p:spPr bwMode="auto">
          <a:xfrm>
            <a:off x="2228850" y="12192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b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2800" b="1"/>
              <a:t>...</a:t>
            </a:r>
          </a:p>
        </p:txBody>
      </p:sp>
      <p:sp>
        <p:nvSpPr>
          <p:cNvPr id="60441" name="TextBox 31"/>
          <p:cNvSpPr txBox="1">
            <a:spLocks noChangeArrowheads="1"/>
          </p:cNvSpPr>
          <p:nvPr/>
        </p:nvSpPr>
        <p:spPr bwMode="auto">
          <a:xfrm>
            <a:off x="2806700" y="11430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z</a:t>
            </a:r>
          </a:p>
        </p:txBody>
      </p:sp>
      <p:sp>
        <p:nvSpPr>
          <p:cNvPr id="60442" name="TextBox 32"/>
          <p:cNvSpPr txBox="1">
            <a:spLocks noChangeArrowheads="1"/>
          </p:cNvSpPr>
          <p:nvPr/>
        </p:nvSpPr>
        <p:spPr bwMode="auto">
          <a:xfrm>
            <a:off x="3879850" y="1828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1</a:t>
            </a:r>
          </a:p>
        </p:txBody>
      </p:sp>
      <p:sp>
        <p:nvSpPr>
          <p:cNvPr id="60443" name="TextBox 33"/>
          <p:cNvSpPr txBox="1">
            <a:spLocks noChangeArrowheads="1"/>
          </p:cNvSpPr>
          <p:nvPr/>
        </p:nvSpPr>
        <p:spPr bwMode="auto">
          <a:xfrm>
            <a:off x="4457700" y="1828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0444" name="TextBox 34"/>
          <p:cNvSpPr txBox="1">
            <a:spLocks noChangeArrowheads="1"/>
          </p:cNvSpPr>
          <p:nvPr/>
        </p:nvSpPr>
        <p:spPr bwMode="auto">
          <a:xfrm>
            <a:off x="3879850" y="21336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1</a:t>
            </a:r>
          </a:p>
        </p:txBody>
      </p:sp>
      <p:sp>
        <p:nvSpPr>
          <p:cNvPr id="60445" name="TextBox 35"/>
          <p:cNvSpPr txBox="1">
            <a:spLocks noChangeArrowheads="1"/>
          </p:cNvSpPr>
          <p:nvPr/>
        </p:nvSpPr>
        <p:spPr bwMode="auto">
          <a:xfrm>
            <a:off x="4457700" y="21336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60446" name="TextBox 36"/>
          <p:cNvSpPr txBox="1">
            <a:spLocks noChangeArrowheads="1"/>
          </p:cNvSpPr>
          <p:nvPr/>
        </p:nvSpPr>
        <p:spPr bwMode="auto">
          <a:xfrm>
            <a:off x="3879850" y="24384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2</a:t>
            </a:r>
          </a:p>
        </p:txBody>
      </p:sp>
      <p:sp>
        <p:nvSpPr>
          <p:cNvPr id="60447" name="TextBox 37"/>
          <p:cNvSpPr txBox="1">
            <a:spLocks noChangeArrowheads="1"/>
          </p:cNvSpPr>
          <p:nvPr/>
        </p:nvSpPr>
        <p:spPr bwMode="auto">
          <a:xfrm>
            <a:off x="4457700" y="24384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>
                <a:solidFill>
                  <a:srgbClr val="0000FF"/>
                </a:solidFill>
              </a:rPr>
              <a:t>y</a:t>
            </a:r>
          </a:p>
        </p:txBody>
      </p:sp>
      <p:sp>
        <p:nvSpPr>
          <p:cNvPr id="60448" name="TextBox 38"/>
          <p:cNvSpPr txBox="1">
            <a:spLocks noChangeArrowheads="1"/>
          </p:cNvSpPr>
          <p:nvPr/>
        </p:nvSpPr>
        <p:spPr bwMode="auto">
          <a:xfrm>
            <a:off x="3879850" y="27432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1</a:t>
            </a:r>
          </a:p>
        </p:txBody>
      </p:sp>
      <p:sp>
        <p:nvSpPr>
          <p:cNvPr id="60449" name="TextBox 39"/>
          <p:cNvSpPr txBox="1">
            <a:spLocks noChangeArrowheads="1"/>
          </p:cNvSpPr>
          <p:nvPr/>
        </p:nvSpPr>
        <p:spPr bwMode="auto">
          <a:xfrm>
            <a:off x="4457700" y="27432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>
                <a:solidFill>
                  <a:srgbClr val="00CC66"/>
                </a:solidFill>
              </a:rPr>
              <a:t>z</a:t>
            </a:r>
          </a:p>
        </p:txBody>
      </p:sp>
      <p:sp>
        <p:nvSpPr>
          <p:cNvPr id="60450" name="TextBox 40"/>
          <p:cNvSpPr txBox="1">
            <a:spLocks noChangeArrowheads="1"/>
          </p:cNvSpPr>
          <p:nvPr/>
        </p:nvSpPr>
        <p:spPr bwMode="auto">
          <a:xfrm>
            <a:off x="3879850" y="3048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51" name="TextBox 41"/>
          <p:cNvSpPr txBox="1">
            <a:spLocks noChangeArrowheads="1"/>
          </p:cNvSpPr>
          <p:nvPr/>
        </p:nvSpPr>
        <p:spPr bwMode="auto">
          <a:xfrm>
            <a:off x="4457700" y="3048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52" name="TextBox 42"/>
          <p:cNvSpPr txBox="1">
            <a:spLocks noChangeArrowheads="1"/>
          </p:cNvSpPr>
          <p:nvPr/>
        </p:nvSpPr>
        <p:spPr bwMode="auto">
          <a:xfrm>
            <a:off x="3879850" y="3352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2</a:t>
            </a:r>
          </a:p>
        </p:txBody>
      </p:sp>
      <p:sp>
        <p:nvSpPr>
          <p:cNvPr id="60453" name="TextBox 43"/>
          <p:cNvSpPr txBox="1">
            <a:spLocks noChangeArrowheads="1"/>
          </p:cNvSpPr>
          <p:nvPr/>
        </p:nvSpPr>
        <p:spPr bwMode="auto">
          <a:xfrm>
            <a:off x="4457700" y="3352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0454" name="TextBox 45"/>
          <p:cNvSpPr txBox="1">
            <a:spLocks noChangeArrowheads="1"/>
          </p:cNvSpPr>
          <p:nvPr/>
        </p:nvSpPr>
        <p:spPr bwMode="auto">
          <a:xfrm>
            <a:off x="4457700" y="11430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var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>
            <a:off x="742950" y="1676400"/>
            <a:ext cx="0" cy="19050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56" name="TextBox 62"/>
          <p:cNvSpPr txBox="1">
            <a:spLocks noChangeArrowheads="1"/>
          </p:cNvSpPr>
          <p:nvPr/>
        </p:nvSpPr>
        <p:spPr bwMode="auto">
          <a:xfrm>
            <a:off x="82550" y="18288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1</a:t>
            </a:r>
          </a:p>
        </p:txBody>
      </p:sp>
      <p:sp>
        <p:nvSpPr>
          <p:cNvPr id="60457" name="TextBox 63"/>
          <p:cNvSpPr txBox="1">
            <a:spLocks noChangeArrowheads="1"/>
          </p:cNvSpPr>
          <p:nvPr/>
        </p:nvSpPr>
        <p:spPr bwMode="auto">
          <a:xfrm>
            <a:off x="82550" y="21336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2</a:t>
            </a:r>
          </a:p>
        </p:txBody>
      </p:sp>
      <p:sp>
        <p:nvSpPr>
          <p:cNvPr id="60458" name="TextBox 64"/>
          <p:cNvSpPr txBox="1">
            <a:spLocks noChangeArrowheads="1"/>
          </p:cNvSpPr>
          <p:nvPr/>
        </p:nvSpPr>
        <p:spPr bwMode="auto">
          <a:xfrm>
            <a:off x="82550" y="24384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3</a:t>
            </a:r>
          </a:p>
        </p:txBody>
      </p:sp>
      <p:sp>
        <p:nvSpPr>
          <p:cNvPr id="60459" name="TextBox 65"/>
          <p:cNvSpPr txBox="1">
            <a:spLocks noChangeArrowheads="1"/>
          </p:cNvSpPr>
          <p:nvPr/>
        </p:nvSpPr>
        <p:spPr bwMode="auto">
          <a:xfrm>
            <a:off x="82550" y="27432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4</a:t>
            </a:r>
          </a:p>
        </p:txBody>
      </p:sp>
      <p:sp>
        <p:nvSpPr>
          <p:cNvPr id="60460" name="TextBox 66"/>
          <p:cNvSpPr txBox="1">
            <a:spLocks noChangeArrowheads="1"/>
          </p:cNvSpPr>
          <p:nvPr/>
        </p:nvSpPr>
        <p:spPr bwMode="auto">
          <a:xfrm>
            <a:off x="82550" y="30480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61" name="TextBox 67"/>
          <p:cNvSpPr txBox="1">
            <a:spLocks noChangeArrowheads="1"/>
          </p:cNvSpPr>
          <p:nvPr/>
        </p:nvSpPr>
        <p:spPr bwMode="auto">
          <a:xfrm>
            <a:off x="82550" y="33528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i="1"/>
              <a:t>N</a:t>
            </a:r>
          </a:p>
        </p:txBody>
      </p:sp>
      <p:sp>
        <p:nvSpPr>
          <p:cNvPr id="60462" name="TextBox 68"/>
          <p:cNvSpPr txBox="1">
            <a:spLocks noChangeArrowheads="1"/>
          </p:cNvSpPr>
          <p:nvPr/>
        </p:nvSpPr>
        <p:spPr bwMode="auto">
          <a:xfrm>
            <a:off x="3879850" y="11430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thr</a:t>
            </a:r>
          </a:p>
        </p:txBody>
      </p:sp>
      <p:sp>
        <p:nvSpPr>
          <p:cNvPr id="60463" name="TextBox 69"/>
          <p:cNvSpPr txBox="1">
            <a:spLocks noChangeArrowheads="1"/>
          </p:cNvSpPr>
          <p:nvPr/>
        </p:nvSpPr>
        <p:spPr bwMode="auto">
          <a:xfrm>
            <a:off x="495300" y="3900488"/>
            <a:ext cx="6321425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GB" altLang="it-IT" sz="2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 write(</a:t>
            </a:r>
            <a:r>
              <a:rPr lang="en-GB" altLang="it-IT" sz="2400" dirty="0" err="1">
                <a:solidFill>
                  <a:srgbClr val="0000FF"/>
                </a:solidFill>
                <a:latin typeface="Lucida Console" pitchFamily="49" charset="0"/>
              </a:rPr>
              <a:t>uint</a:t>
            </a: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 x, </a:t>
            </a:r>
            <a:r>
              <a:rPr lang="en-GB" altLang="it-IT" sz="2400" dirty="0" err="1">
                <a:solidFill>
                  <a:srgbClr val="0000FF"/>
                </a:solidFill>
                <a:latin typeface="Lucida Console" pitchFamily="49" charset="0"/>
              </a:rPr>
              <a:t>int</a:t>
            </a: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 </a:t>
            </a:r>
            <a:r>
              <a:rPr lang="en-GB" altLang="it-IT" sz="2400" dirty="0" err="1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) {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  </a:t>
            </a:r>
            <a:r>
              <a:rPr lang="en-GB" altLang="it-IT" sz="24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=next[</a:t>
            </a:r>
            <a:r>
              <a:rPr lang="en-GB" altLang="it-IT" sz="2400" dirty="0" err="1">
                <a:solidFill>
                  <a:srgbClr val="0000FF"/>
                </a:solidFill>
                <a:latin typeface="Lucida Console" pitchFamily="49" charset="0"/>
              </a:rPr>
              <a:t>pos,thread</a:t>
            </a: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];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  if(</a:t>
            </a:r>
            <a:r>
              <a:rPr lang="en-GB" altLang="it-IT" sz="24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&gt;end) return;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  assume(   _</a:t>
            </a:r>
            <a:r>
              <a:rPr lang="en-GB" altLang="it-IT" sz="2400" dirty="0" err="1">
                <a:solidFill>
                  <a:srgbClr val="0000FF"/>
                </a:solidFill>
                <a:latin typeface="Lucida Console" pitchFamily="49" charset="0"/>
              </a:rPr>
              <a:t>var</a:t>
            </a: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[</a:t>
            </a:r>
            <a:r>
              <a:rPr lang="en-GB" altLang="it-IT" sz="2400" dirty="0" err="1">
                <a:solidFill>
                  <a:srgbClr val="0000FF"/>
                </a:solidFill>
                <a:latin typeface="Lucida Console" pitchFamily="49" charset="0"/>
              </a:rPr>
              <a:t>pos</a:t>
            </a: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]==x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         &amp;&amp; _memory[</a:t>
            </a:r>
            <a:r>
              <a:rPr lang="en-GB" altLang="it-IT" sz="2400" dirty="0" err="1">
                <a:solidFill>
                  <a:srgbClr val="0000FF"/>
                </a:solidFill>
                <a:latin typeface="Lucida Console" pitchFamily="49" charset="0"/>
              </a:rPr>
              <a:t>pos,x</a:t>
            </a: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]==</a:t>
            </a:r>
            <a:r>
              <a:rPr lang="en-GB" altLang="it-IT" sz="2400" dirty="0" err="1">
                <a:solidFill>
                  <a:srgbClr val="0000FF"/>
                </a:solidFill>
                <a:latin typeface="Lucida Console" pitchFamily="49" charset="0"/>
              </a:rPr>
              <a:t>val</a:t>
            </a: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);</a:t>
            </a:r>
          </a:p>
          <a:p>
            <a:pPr eaLnBrk="1" hangingPunct="1">
              <a:spcBef>
                <a:spcPct val="0"/>
              </a:spcBef>
              <a:spcAft>
                <a:spcPts val="300"/>
              </a:spcAft>
              <a:buFontTx/>
              <a:buNone/>
            </a:pPr>
            <a:r>
              <a:rPr lang="en-GB" altLang="it-IT" sz="2400" dirty="0">
                <a:solidFill>
                  <a:srgbClr val="0000FF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60464" name="TextBox 71"/>
          <p:cNvSpPr txBox="1">
            <a:spLocks noChangeArrowheads="1"/>
          </p:cNvSpPr>
          <p:nvPr/>
        </p:nvSpPr>
        <p:spPr bwMode="auto">
          <a:xfrm>
            <a:off x="1403350" y="762000"/>
            <a:ext cx="1544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2400"/>
              <a:t>“memory”</a:t>
            </a:r>
          </a:p>
        </p:txBody>
      </p:sp>
      <p:sp>
        <p:nvSpPr>
          <p:cNvPr id="60465" name="TextBox 72"/>
          <p:cNvSpPr txBox="1">
            <a:spLocks noChangeArrowheads="1"/>
          </p:cNvSpPr>
          <p:nvPr/>
        </p:nvSpPr>
        <p:spPr bwMode="auto">
          <a:xfrm>
            <a:off x="3825875" y="762000"/>
            <a:ext cx="1333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2400"/>
              <a:t>“writes”</a:t>
            </a:r>
          </a:p>
        </p:txBody>
      </p:sp>
      <p:sp>
        <p:nvSpPr>
          <p:cNvPr id="60466" name="TextBox 74"/>
          <p:cNvSpPr txBox="1">
            <a:spLocks noChangeArrowheads="1"/>
          </p:cNvSpPr>
          <p:nvPr/>
        </p:nvSpPr>
        <p:spPr bwMode="auto">
          <a:xfrm>
            <a:off x="247650" y="1143000"/>
            <a:ext cx="660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pos</a:t>
            </a:r>
          </a:p>
        </p:txBody>
      </p:sp>
      <p:sp>
        <p:nvSpPr>
          <p:cNvPr id="60467" name="TextBox 77"/>
          <p:cNvSpPr txBox="1">
            <a:spLocks noChangeArrowheads="1"/>
          </p:cNvSpPr>
          <p:nvPr/>
        </p:nvSpPr>
        <p:spPr bwMode="auto">
          <a:xfrm>
            <a:off x="2228850" y="3352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68" name="TextBox 78"/>
          <p:cNvSpPr txBox="1">
            <a:spLocks noChangeArrowheads="1"/>
          </p:cNvSpPr>
          <p:nvPr/>
        </p:nvSpPr>
        <p:spPr bwMode="auto">
          <a:xfrm>
            <a:off x="2228850" y="27432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69" name="TextBox 79"/>
          <p:cNvSpPr txBox="1">
            <a:spLocks noChangeArrowheads="1"/>
          </p:cNvSpPr>
          <p:nvPr/>
        </p:nvSpPr>
        <p:spPr bwMode="auto">
          <a:xfrm>
            <a:off x="2228850" y="24384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70" name="TextBox 80"/>
          <p:cNvSpPr txBox="1">
            <a:spLocks noChangeArrowheads="1"/>
          </p:cNvSpPr>
          <p:nvPr/>
        </p:nvSpPr>
        <p:spPr bwMode="auto">
          <a:xfrm>
            <a:off x="2228850" y="21336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71" name="TextBox 81"/>
          <p:cNvSpPr txBox="1">
            <a:spLocks noChangeArrowheads="1"/>
          </p:cNvSpPr>
          <p:nvPr/>
        </p:nvSpPr>
        <p:spPr bwMode="auto">
          <a:xfrm>
            <a:off x="2228850" y="1828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72" name="TextBox 82"/>
          <p:cNvSpPr txBox="1">
            <a:spLocks noChangeArrowheads="1"/>
          </p:cNvSpPr>
          <p:nvPr/>
        </p:nvSpPr>
        <p:spPr bwMode="auto">
          <a:xfrm>
            <a:off x="1073150" y="1524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0</a:t>
            </a:r>
          </a:p>
        </p:txBody>
      </p:sp>
      <p:sp>
        <p:nvSpPr>
          <p:cNvPr id="60473" name="TextBox 83"/>
          <p:cNvSpPr txBox="1">
            <a:spLocks noChangeArrowheads="1"/>
          </p:cNvSpPr>
          <p:nvPr/>
        </p:nvSpPr>
        <p:spPr bwMode="auto">
          <a:xfrm>
            <a:off x="1651000" y="1524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0</a:t>
            </a:r>
          </a:p>
        </p:txBody>
      </p:sp>
      <p:sp>
        <p:nvSpPr>
          <p:cNvPr id="60474" name="TextBox 84"/>
          <p:cNvSpPr txBox="1">
            <a:spLocks noChangeArrowheads="1"/>
          </p:cNvSpPr>
          <p:nvPr/>
        </p:nvSpPr>
        <p:spPr bwMode="auto">
          <a:xfrm>
            <a:off x="2806700" y="1524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0</a:t>
            </a:r>
          </a:p>
        </p:txBody>
      </p:sp>
      <p:sp>
        <p:nvSpPr>
          <p:cNvPr id="60475" name="TextBox 85"/>
          <p:cNvSpPr txBox="1">
            <a:spLocks noChangeArrowheads="1"/>
          </p:cNvSpPr>
          <p:nvPr/>
        </p:nvSpPr>
        <p:spPr bwMode="auto">
          <a:xfrm>
            <a:off x="3879850" y="1524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0</a:t>
            </a:r>
          </a:p>
        </p:txBody>
      </p:sp>
      <p:sp>
        <p:nvSpPr>
          <p:cNvPr id="60476" name="TextBox 86"/>
          <p:cNvSpPr txBox="1">
            <a:spLocks noChangeArrowheads="1"/>
          </p:cNvSpPr>
          <p:nvPr/>
        </p:nvSpPr>
        <p:spPr bwMode="auto">
          <a:xfrm>
            <a:off x="4457700" y="1524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0</a:t>
            </a:r>
          </a:p>
        </p:txBody>
      </p:sp>
      <p:sp>
        <p:nvSpPr>
          <p:cNvPr id="60477" name="TextBox 88"/>
          <p:cNvSpPr txBox="1">
            <a:spLocks noChangeArrowheads="1"/>
          </p:cNvSpPr>
          <p:nvPr/>
        </p:nvSpPr>
        <p:spPr bwMode="auto">
          <a:xfrm>
            <a:off x="82550" y="15240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0</a:t>
            </a:r>
          </a:p>
        </p:txBody>
      </p:sp>
      <p:sp>
        <p:nvSpPr>
          <p:cNvPr id="60478" name="TextBox 89"/>
          <p:cNvSpPr txBox="1">
            <a:spLocks noChangeArrowheads="1"/>
          </p:cNvSpPr>
          <p:nvPr/>
        </p:nvSpPr>
        <p:spPr bwMode="auto">
          <a:xfrm>
            <a:off x="2228850" y="1524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79" name="TextBox 106"/>
          <p:cNvSpPr txBox="1">
            <a:spLocks noChangeArrowheads="1"/>
          </p:cNvSpPr>
          <p:nvPr/>
        </p:nvSpPr>
        <p:spPr bwMode="auto">
          <a:xfrm>
            <a:off x="5530850" y="3048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b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80" name="TextBox 107"/>
          <p:cNvSpPr txBox="1">
            <a:spLocks noChangeArrowheads="1"/>
          </p:cNvSpPr>
          <p:nvPr/>
        </p:nvSpPr>
        <p:spPr bwMode="auto">
          <a:xfrm>
            <a:off x="5283200" y="1143000"/>
            <a:ext cx="99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next[0]</a:t>
            </a:r>
          </a:p>
        </p:txBody>
      </p:sp>
      <p:sp>
        <p:nvSpPr>
          <p:cNvPr id="60481" name="TextBox 108"/>
          <p:cNvSpPr txBox="1">
            <a:spLocks noChangeArrowheads="1"/>
          </p:cNvSpPr>
          <p:nvPr/>
        </p:nvSpPr>
        <p:spPr bwMode="auto">
          <a:xfrm>
            <a:off x="5959475" y="757238"/>
            <a:ext cx="14652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it-IT" sz="2400"/>
              <a:t>“barrier”</a:t>
            </a:r>
          </a:p>
        </p:txBody>
      </p:sp>
      <p:sp>
        <p:nvSpPr>
          <p:cNvPr id="60482" name="TextBox 109"/>
          <p:cNvSpPr txBox="1">
            <a:spLocks noChangeArrowheads="1"/>
          </p:cNvSpPr>
          <p:nvPr/>
        </p:nvSpPr>
        <p:spPr bwMode="auto">
          <a:xfrm>
            <a:off x="5530850" y="1524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N+1</a:t>
            </a:r>
          </a:p>
        </p:txBody>
      </p:sp>
      <p:sp>
        <p:nvSpPr>
          <p:cNvPr id="60483" name="TextBox 110"/>
          <p:cNvSpPr txBox="1">
            <a:spLocks noChangeArrowheads="1"/>
          </p:cNvSpPr>
          <p:nvPr/>
        </p:nvSpPr>
        <p:spPr bwMode="auto">
          <a:xfrm>
            <a:off x="6108700" y="1828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2</a:t>
            </a:r>
          </a:p>
        </p:txBody>
      </p:sp>
      <p:sp>
        <p:nvSpPr>
          <p:cNvPr id="60484" name="TextBox 111"/>
          <p:cNvSpPr txBox="1">
            <a:spLocks noChangeArrowheads="1"/>
          </p:cNvSpPr>
          <p:nvPr/>
        </p:nvSpPr>
        <p:spPr bwMode="auto">
          <a:xfrm>
            <a:off x="6108700" y="21336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4</a:t>
            </a:r>
          </a:p>
        </p:txBody>
      </p:sp>
      <p:sp>
        <p:nvSpPr>
          <p:cNvPr id="60485" name="TextBox 112"/>
          <p:cNvSpPr txBox="1">
            <a:spLocks noChangeArrowheads="1"/>
          </p:cNvSpPr>
          <p:nvPr/>
        </p:nvSpPr>
        <p:spPr bwMode="auto">
          <a:xfrm>
            <a:off x="6108700" y="24384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4</a:t>
            </a:r>
          </a:p>
        </p:txBody>
      </p:sp>
      <p:sp>
        <p:nvSpPr>
          <p:cNvPr id="60486" name="TextBox 113"/>
          <p:cNvSpPr txBox="1">
            <a:spLocks noChangeArrowheads="1"/>
          </p:cNvSpPr>
          <p:nvPr/>
        </p:nvSpPr>
        <p:spPr bwMode="auto">
          <a:xfrm>
            <a:off x="6108700" y="3048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b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87" name="TextBox 114"/>
          <p:cNvSpPr txBox="1">
            <a:spLocks noChangeArrowheads="1"/>
          </p:cNvSpPr>
          <p:nvPr/>
        </p:nvSpPr>
        <p:spPr bwMode="auto">
          <a:xfrm>
            <a:off x="6108700" y="1524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1</a:t>
            </a:r>
          </a:p>
        </p:txBody>
      </p:sp>
      <p:sp>
        <p:nvSpPr>
          <p:cNvPr id="60488" name="TextBox 115"/>
          <p:cNvSpPr txBox="1">
            <a:spLocks noChangeArrowheads="1"/>
          </p:cNvSpPr>
          <p:nvPr/>
        </p:nvSpPr>
        <p:spPr bwMode="auto">
          <a:xfrm>
            <a:off x="6686550" y="3048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b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489" name="TextBox 116"/>
          <p:cNvSpPr txBox="1">
            <a:spLocks noChangeArrowheads="1"/>
          </p:cNvSpPr>
          <p:nvPr/>
        </p:nvSpPr>
        <p:spPr bwMode="auto">
          <a:xfrm>
            <a:off x="6686550" y="1524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3</a:t>
            </a:r>
          </a:p>
        </p:txBody>
      </p:sp>
      <p:sp>
        <p:nvSpPr>
          <p:cNvPr id="60490" name="TextBox 117"/>
          <p:cNvSpPr txBox="1">
            <a:spLocks noChangeArrowheads="1"/>
          </p:cNvSpPr>
          <p:nvPr/>
        </p:nvSpPr>
        <p:spPr bwMode="auto">
          <a:xfrm>
            <a:off x="7016750" y="1143000"/>
            <a:ext cx="9906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next[K]</a:t>
            </a:r>
          </a:p>
        </p:txBody>
      </p:sp>
      <p:sp>
        <p:nvSpPr>
          <p:cNvPr id="60491" name="TextBox 118"/>
          <p:cNvSpPr txBox="1">
            <a:spLocks noChangeArrowheads="1"/>
          </p:cNvSpPr>
          <p:nvPr/>
        </p:nvSpPr>
        <p:spPr bwMode="auto">
          <a:xfrm>
            <a:off x="6356350" y="12192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0" anchor="b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2800" b="1"/>
              <a:t>...</a:t>
            </a:r>
          </a:p>
        </p:txBody>
      </p:sp>
      <p:sp>
        <p:nvSpPr>
          <p:cNvPr id="60492" name="TextBox 119"/>
          <p:cNvSpPr txBox="1">
            <a:spLocks noChangeArrowheads="1"/>
          </p:cNvSpPr>
          <p:nvPr/>
        </p:nvSpPr>
        <p:spPr bwMode="auto">
          <a:xfrm>
            <a:off x="5530850" y="1828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N+1</a:t>
            </a:r>
          </a:p>
        </p:txBody>
      </p:sp>
      <p:sp>
        <p:nvSpPr>
          <p:cNvPr id="60493" name="TextBox 120"/>
          <p:cNvSpPr txBox="1">
            <a:spLocks noChangeArrowheads="1"/>
          </p:cNvSpPr>
          <p:nvPr/>
        </p:nvSpPr>
        <p:spPr bwMode="auto">
          <a:xfrm>
            <a:off x="5530850" y="21336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N+1</a:t>
            </a:r>
          </a:p>
        </p:txBody>
      </p:sp>
      <p:sp>
        <p:nvSpPr>
          <p:cNvPr id="60494" name="TextBox 121"/>
          <p:cNvSpPr txBox="1">
            <a:spLocks noChangeArrowheads="1"/>
          </p:cNvSpPr>
          <p:nvPr/>
        </p:nvSpPr>
        <p:spPr bwMode="auto">
          <a:xfrm>
            <a:off x="5530850" y="24384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N+1</a:t>
            </a:r>
          </a:p>
        </p:txBody>
      </p:sp>
      <p:sp>
        <p:nvSpPr>
          <p:cNvPr id="60495" name="TextBox 122"/>
          <p:cNvSpPr txBox="1">
            <a:spLocks noChangeArrowheads="1"/>
          </p:cNvSpPr>
          <p:nvPr/>
        </p:nvSpPr>
        <p:spPr bwMode="auto">
          <a:xfrm>
            <a:off x="5530850" y="27432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N+1</a:t>
            </a:r>
          </a:p>
        </p:txBody>
      </p:sp>
      <p:sp>
        <p:nvSpPr>
          <p:cNvPr id="60496" name="TextBox 123"/>
          <p:cNvSpPr txBox="1">
            <a:spLocks noChangeArrowheads="1"/>
          </p:cNvSpPr>
          <p:nvPr/>
        </p:nvSpPr>
        <p:spPr bwMode="auto">
          <a:xfrm>
            <a:off x="5530850" y="3352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N+1</a:t>
            </a:r>
          </a:p>
        </p:txBody>
      </p:sp>
      <p:sp>
        <p:nvSpPr>
          <p:cNvPr id="60497" name="TextBox 124"/>
          <p:cNvSpPr txBox="1">
            <a:spLocks noChangeArrowheads="1"/>
          </p:cNvSpPr>
          <p:nvPr/>
        </p:nvSpPr>
        <p:spPr bwMode="auto">
          <a:xfrm>
            <a:off x="6108700" y="27432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N+1</a:t>
            </a:r>
          </a:p>
        </p:txBody>
      </p:sp>
      <p:sp>
        <p:nvSpPr>
          <p:cNvPr id="60498" name="TextBox 125"/>
          <p:cNvSpPr txBox="1">
            <a:spLocks noChangeArrowheads="1"/>
          </p:cNvSpPr>
          <p:nvPr/>
        </p:nvSpPr>
        <p:spPr bwMode="auto">
          <a:xfrm>
            <a:off x="6108700" y="3352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N+1</a:t>
            </a:r>
          </a:p>
        </p:txBody>
      </p:sp>
      <p:sp>
        <p:nvSpPr>
          <p:cNvPr id="60499" name="TextBox 126"/>
          <p:cNvSpPr txBox="1">
            <a:spLocks noChangeArrowheads="1"/>
          </p:cNvSpPr>
          <p:nvPr/>
        </p:nvSpPr>
        <p:spPr bwMode="auto">
          <a:xfrm>
            <a:off x="6686550" y="3352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N+1</a:t>
            </a:r>
          </a:p>
        </p:txBody>
      </p:sp>
      <p:sp>
        <p:nvSpPr>
          <p:cNvPr id="60500" name="TextBox 127"/>
          <p:cNvSpPr txBox="1">
            <a:spLocks noChangeArrowheads="1"/>
          </p:cNvSpPr>
          <p:nvPr/>
        </p:nvSpPr>
        <p:spPr bwMode="auto">
          <a:xfrm>
            <a:off x="6686550" y="27432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</a:t>
            </a:r>
          </a:p>
        </p:txBody>
      </p:sp>
      <p:sp>
        <p:nvSpPr>
          <p:cNvPr id="60501" name="TextBox 128"/>
          <p:cNvSpPr txBox="1">
            <a:spLocks noChangeArrowheads="1"/>
          </p:cNvSpPr>
          <p:nvPr/>
        </p:nvSpPr>
        <p:spPr bwMode="auto">
          <a:xfrm>
            <a:off x="6686550" y="1828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3</a:t>
            </a:r>
          </a:p>
        </p:txBody>
      </p:sp>
      <p:sp>
        <p:nvSpPr>
          <p:cNvPr id="60502" name="TextBox 129"/>
          <p:cNvSpPr txBox="1">
            <a:spLocks noChangeArrowheads="1"/>
          </p:cNvSpPr>
          <p:nvPr/>
        </p:nvSpPr>
        <p:spPr bwMode="auto">
          <a:xfrm>
            <a:off x="6686550" y="21336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3</a:t>
            </a:r>
          </a:p>
        </p:txBody>
      </p:sp>
      <p:sp>
        <p:nvSpPr>
          <p:cNvPr id="60503" name="TextBox 130"/>
          <p:cNvSpPr txBox="1">
            <a:spLocks noChangeArrowheads="1"/>
          </p:cNvSpPr>
          <p:nvPr/>
        </p:nvSpPr>
        <p:spPr bwMode="auto">
          <a:xfrm>
            <a:off x="6686550" y="24384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</a:t>
            </a:r>
          </a:p>
        </p:txBody>
      </p:sp>
      <p:sp>
        <p:nvSpPr>
          <p:cNvPr id="60504" name="TextBox 132"/>
          <p:cNvSpPr txBox="1">
            <a:spLocks noChangeArrowheads="1"/>
          </p:cNvSpPr>
          <p:nvPr/>
        </p:nvSpPr>
        <p:spPr bwMode="auto">
          <a:xfrm>
            <a:off x="7264400" y="1524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b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505" name="TextBox 133"/>
          <p:cNvSpPr txBox="1">
            <a:spLocks noChangeArrowheads="1"/>
          </p:cNvSpPr>
          <p:nvPr/>
        </p:nvSpPr>
        <p:spPr bwMode="auto">
          <a:xfrm>
            <a:off x="7264400" y="1828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b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506" name="TextBox 134"/>
          <p:cNvSpPr txBox="1">
            <a:spLocks noChangeArrowheads="1"/>
          </p:cNvSpPr>
          <p:nvPr/>
        </p:nvSpPr>
        <p:spPr bwMode="auto">
          <a:xfrm>
            <a:off x="7264400" y="21336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b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507" name="TextBox 135"/>
          <p:cNvSpPr txBox="1">
            <a:spLocks noChangeArrowheads="1"/>
          </p:cNvSpPr>
          <p:nvPr/>
        </p:nvSpPr>
        <p:spPr bwMode="auto">
          <a:xfrm>
            <a:off x="7264400" y="24384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b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508" name="TextBox 136"/>
          <p:cNvSpPr txBox="1">
            <a:spLocks noChangeArrowheads="1"/>
          </p:cNvSpPr>
          <p:nvPr/>
        </p:nvSpPr>
        <p:spPr bwMode="auto">
          <a:xfrm>
            <a:off x="7264400" y="27432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b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509" name="TextBox 137"/>
          <p:cNvSpPr txBox="1">
            <a:spLocks noChangeArrowheads="1"/>
          </p:cNvSpPr>
          <p:nvPr/>
        </p:nvSpPr>
        <p:spPr bwMode="auto">
          <a:xfrm>
            <a:off x="7264400" y="30480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0" anchor="b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 b="1"/>
              <a:t>...</a:t>
            </a:r>
          </a:p>
        </p:txBody>
      </p:sp>
      <p:sp>
        <p:nvSpPr>
          <p:cNvPr id="60510" name="TextBox 138"/>
          <p:cNvSpPr txBox="1">
            <a:spLocks noChangeArrowheads="1"/>
          </p:cNvSpPr>
          <p:nvPr/>
        </p:nvSpPr>
        <p:spPr bwMode="auto">
          <a:xfrm>
            <a:off x="7264400" y="3352800"/>
            <a:ext cx="577850" cy="3048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rIns="0" anchor="ctr" anchorCtr="1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it-IT" sz="1800"/>
              <a:t>N+1</a:t>
            </a:r>
          </a:p>
        </p:txBody>
      </p:sp>
    </p:spTree>
    <p:extLst>
      <p:ext uri="{BB962C8B-B14F-4D97-AF65-F5344CB8AC3E}">
        <p14:creationId xmlns:p14="http://schemas.microsoft.com/office/powerpoint/2010/main" val="3149871712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 dirty="0" err="1"/>
              <a:t>Sequentialization</a:t>
            </a:r>
            <a:endParaRPr lang="en-GB" altLang="it-IT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2678" y="1783357"/>
            <a:ext cx="8130802" cy="4525963"/>
          </a:xfrm>
        </p:spPr>
        <p:txBody>
          <a:bodyPr/>
          <a:lstStyle/>
          <a:p>
            <a:pPr>
              <a:defRPr/>
            </a:pPr>
            <a:endParaRPr lang="en-US" sz="1050" dirty="0"/>
          </a:p>
          <a:p>
            <a:pPr>
              <a:defRPr/>
            </a:pPr>
            <a:r>
              <a:rPr lang="en-US" sz="2800" dirty="0"/>
              <a:t>alters the original program structure by injecting control code </a:t>
            </a:r>
          </a:p>
          <a:p>
            <a:pPr marL="0" indent="0">
              <a:buFont typeface="Arial" pitchFamily="34" charset="0"/>
              <a:buNone/>
              <a:defRPr/>
            </a:pPr>
            <a:r>
              <a:rPr lang="en-US" sz="2400" dirty="0"/>
              <a:t>    </a:t>
            </a:r>
            <a:r>
              <a:rPr lang="en-US" sz="2800" dirty="0"/>
              <a:t>(which is an overhead for the backend)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2800" dirty="0"/>
              <a:t>requires careful attention to the details of the translation for well-performing tools</a:t>
            </a:r>
          </a:p>
          <a:p>
            <a:pPr>
              <a:defRPr/>
            </a:pPr>
            <a:endParaRPr lang="en-US" sz="1200" dirty="0"/>
          </a:p>
          <a:p>
            <a:pPr>
              <a:defRPr/>
            </a:pPr>
            <a:r>
              <a:rPr lang="en-US" sz="2800" dirty="0"/>
              <a:t>replaces </a:t>
            </a:r>
            <a:r>
              <a:rPr lang="en-US" sz="2800" i="1" dirty="0"/>
              <a:t>concurrency  </a:t>
            </a:r>
            <a:r>
              <a:rPr lang="en-US" sz="2800" dirty="0"/>
              <a:t>with </a:t>
            </a:r>
            <a:r>
              <a:rPr lang="en-US" sz="2800" i="1" dirty="0" err="1"/>
              <a:t>nondeterminism</a:t>
            </a:r>
            <a:endParaRPr lang="en-US" sz="2800" i="1" dirty="0"/>
          </a:p>
          <a:p>
            <a:pPr marL="0" indent="0">
              <a:buFont typeface="Arial" pitchFamily="34" charset="0"/>
              <a:buNone/>
              <a:defRPr/>
            </a:pPr>
            <a:endParaRPr lang="en-GB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1938" lvl="1" indent="-261938" eaLnBrk="1" hangingPunct="1">
              <a:spcBef>
                <a:spcPts val="672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GB" b="1" i="1" dirty="0">
                <a:solidFill>
                  <a:srgbClr val="000000"/>
                </a:solidFill>
                <a:ea typeface="ＭＳ Ｐゴシック" pitchFamily="34" charset="-128"/>
              </a:rPr>
              <a:t>separation of concerns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: developers can focus on the concurrency aspects of program verification</a:t>
            </a:r>
          </a:p>
          <a:p>
            <a:pPr marL="261938" lvl="1" indent="-261938" eaLnBrk="1" hangingPunct="1">
              <a:spcBef>
                <a:spcPts val="672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GB" b="1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61938" lvl="1" indent="-261938" eaLnBrk="1" hangingPunct="1">
              <a:spcBef>
                <a:spcPts val="672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GB" b="1" i="1" dirty="0">
                <a:solidFill>
                  <a:srgbClr val="000000"/>
                </a:solidFill>
                <a:ea typeface="ＭＳ Ｐゴシック" pitchFamily="34" charset="-128"/>
              </a:rPr>
              <a:t>rapid prototyping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: developers can quickly implement and evaluate different verification techniques</a:t>
            </a:r>
          </a:p>
          <a:p>
            <a:pPr marL="261938" lvl="1" indent="-261938" eaLnBrk="1" hangingPunct="1">
              <a:spcBef>
                <a:spcPts val="672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endParaRPr lang="en-GB" b="1" i="1" dirty="0">
              <a:solidFill>
                <a:srgbClr val="000000"/>
              </a:solidFill>
              <a:ea typeface="ＭＳ Ｐゴシック" pitchFamily="34" charset="-128"/>
            </a:endParaRPr>
          </a:p>
          <a:p>
            <a:pPr marL="261938" lvl="1" indent="-261938" eaLnBrk="1" hangingPunct="1">
              <a:spcBef>
                <a:spcPts val="672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defRPr/>
            </a:pPr>
            <a:r>
              <a:rPr lang="en-GB" b="1" i="1" dirty="0">
                <a:solidFill>
                  <a:srgbClr val="000000"/>
                </a:solidFill>
                <a:ea typeface="ＭＳ Ｐゴシック" pitchFamily="34" charset="-128"/>
              </a:rPr>
              <a:t>reuse and scalability</a:t>
            </a:r>
            <a:r>
              <a:rPr lang="en-GB" dirty="0">
                <a:solidFill>
                  <a:srgbClr val="000000"/>
                </a:solidFill>
                <a:ea typeface="ＭＳ Ｐゴシック" pitchFamily="34" charset="-128"/>
              </a:rPr>
              <a:t>: developers can reuse existing mature verification tools for full-fledged programming languages</a:t>
            </a:r>
          </a:p>
        </p:txBody>
      </p:sp>
    </p:spTree>
    <p:extLst>
      <p:ext uri="{BB962C8B-B14F-4D97-AF65-F5344CB8AC3E}">
        <p14:creationId xmlns:p14="http://schemas.microsoft.com/office/powerpoint/2010/main" val="101786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9"/>
          <p:cNvSpPr>
            <a:spLocks noChangeShapeType="1"/>
          </p:cNvSpPr>
          <p:nvPr/>
        </p:nvSpPr>
        <p:spPr bwMode="auto">
          <a:xfrm flipV="1">
            <a:off x="2971801" y="16287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1066800"/>
            <a:ext cx="2133600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47" name="Rounded Rectangle 46"/>
          <p:cNvSpPr>
            <a:spLocks noChangeAspect="1"/>
          </p:cNvSpPr>
          <p:nvPr/>
        </p:nvSpPr>
        <p:spPr>
          <a:xfrm>
            <a:off x="1752600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48" name="Rounded Rectangle 47"/>
          <p:cNvSpPr>
            <a:spLocks noChangeAspect="1"/>
          </p:cNvSpPr>
          <p:nvPr/>
        </p:nvSpPr>
        <p:spPr>
          <a:xfrm>
            <a:off x="3476625" y="123348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6805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9156700" cy="762000"/>
          </a:xfrm>
        </p:spPr>
        <p:txBody>
          <a:bodyPr/>
          <a:lstStyle/>
          <a:p>
            <a:r>
              <a:rPr lang="en-US" altLang="it-IT" sz="3200" dirty="0"/>
              <a:t> </a:t>
            </a:r>
            <a:r>
              <a:rPr lang="en-US" altLang="it-IT" sz="3200" dirty="0" err="1"/>
              <a:t>Sequentialization</a:t>
            </a:r>
            <a:r>
              <a:rPr lang="en-US" altLang="it-IT" sz="3200" dirty="0"/>
              <a:t>: </a:t>
            </a:r>
            <a:r>
              <a:rPr lang="en-US" altLang="it-IT" sz="3200" dirty="0" err="1"/>
              <a:t>CSeq</a:t>
            </a:r>
            <a:endParaRPr lang="en-US" altLang="it-IT" sz="3200" dirty="0"/>
          </a:p>
        </p:txBody>
      </p:sp>
      <p:sp>
        <p:nvSpPr>
          <p:cNvPr id="27" name="Rectangle 26"/>
          <p:cNvSpPr/>
          <p:nvPr/>
        </p:nvSpPr>
        <p:spPr>
          <a:xfrm>
            <a:off x="692727" y="3657601"/>
            <a:ext cx="8651299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dirty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/>
              </a:rPr>
              <a:t>   </a:t>
            </a:r>
            <a:r>
              <a:rPr lang="en-US" sz="2400" dirty="0">
                <a:solidFill>
                  <a:srgbClr val="000000"/>
                </a:solidFill>
                <a:latin typeface="Arial"/>
              </a:rPr>
              <a:t>We have designed  </a:t>
            </a:r>
            <a:r>
              <a:rPr lang="en-US" sz="2400" dirty="0">
                <a:solidFill>
                  <a:srgbClr val="FF0000"/>
                </a:solidFill>
                <a:latin typeface="Arial"/>
              </a:rPr>
              <a:t> </a:t>
            </a:r>
            <a:r>
              <a:rPr lang="en-US" sz="2400" dirty="0">
                <a:latin typeface="Arial"/>
              </a:rPr>
              <a:t>new </a:t>
            </a:r>
            <a:r>
              <a:rPr lang="en-US" sz="2400" dirty="0" err="1">
                <a:solidFill>
                  <a:srgbClr val="0070C0"/>
                </a:solidFill>
                <a:latin typeface="Arial"/>
              </a:rPr>
              <a:t>sequentializations</a:t>
            </a:r>
            <a:r>
              <a:rPr lang="en-US" sz="2400" dirty="0">
                <a:latin typeface="Arial"/>
              </a:rPr>
              <a:t> targeting BMC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dirty="0">
                <a:latin typeface="Arial"/>
              </a:rPr>
              <a:t>                               scalable analyses  +  surprisingly simple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1" dirty="0">
              <a:solidFill>
                <a:srgbClr val="000000"/>
              </a:solidFill>
              <a:latin typeface="Arial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000000"/>
                </a:solidFill>
                <a:latin typeface="Arial"/>
              </a:rPr>
              <a:t>Framework </a:t>
            </a:r>
            <a:r>
              <a:rPr lang="en-US" sz="2400" b="1" dirty="0" err="1">
                <a:solidFill>
                  <a:srgbClr val="000000"/>
                </a:solidFill>
                <a:latin typeface="Arial"/>
              </a:rPr>
              <a:t>Cseq</a:t>
            </a:r>
            <a:r>
              <a:rPr lang="en-US" sz="2400" b="1" dirty="0">
                <a:solidFill>
                  <a:srgbClr val="000000"/>
                </a:solidFill>
                <a:latin typeface="Arial"/>
              </a:rPr>
              <a:t>:</a:t>
            </a:r>
            <a:endParaRPr lang="en-US" sz="2800" b="1" dirty="0">
              <a:solidFill>
                <a:srgbClr val="000000"/>
              </a:solidFill>
              <a:latin typeface="Arial"/>
            </a:endParaRP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b="1" dirty="0">
                <a:solidFill>
                  <a:srgbClr val="000000"/>
                </a:solidFill>
                <a:latin typeface="Arial"/>
              </a:rPr>
              <a:t>LR-</a:t>
            </a:r>
            <a:r>
              <a:rPr lang="en-US" sz="2800" b="1" dirty="0" err="1">
                <a:solidFill>
                  <a:srgbClr val="000000"/>
                </a:solidFill>
                <a:latin typeface="Arial"/>
              </a:rPr>
              <a:t>CSeq</a:t>
            </a:r>
            <a:endParaRPr lang="en-US" sz="2800" b="1" dirty="0">
              <a:solidFill>
                <a:srgbClr val="000000"/>
              </a:solidFill>
              <a:latin typeface="Arial"/>
            </a:endParaRP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b="1" dirty="0">
                <a:solidFill>
                  <a:srgbClr val="000000"/>
                </a:solidFill>
                <a:latin typeface="Arial"/>
              </a:rPr>
              <a:t>Lazy-</a:t>
            </a:r>
            <a:r>
              <a:rPr lang="en-US" sz="2800" b="1" dirty="0" err="1">
                <a:solidFill>
                  <a:srgbClr val="000000"/>
                </a:solidFill>
                <a:latin typeface="Arial"/>
              </a:rPr>
              <a:t>CSeq</a:t>
            </a:r>
            <a:endParaRPr lang="en-US" sz="2800" b="1" dirty="0">
              <a:solidFill>
                <a:srgbClr val="000000"/>
              </a:solidFill>
              <a:latin typeface="Arial"/>
            </a:endParaRPr>
          </a:p>
          <a:p>
            <a:pPr marL="1257300" lvl="2" indent="-34290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b="1" dirty="0">
                <a:solidFill>
                  <a:srgbClr val="000000"/>
                </a:solidFill>
                <a:latin typeface="Arial"/>
              </a:rPr>
              <a:t>Memory Unwinding   (MU-</a:t>
            </a:r>
            <a:r>
              <a:rPr lang="en-US" sz="2800" b="1" dirty="0" err="1">
                <a:solidFill>
                  <a:srgbClr val="000000"/>
                </a:solidFill>
                <a:latin typeface="Arial"/>
              </a:rPr>
              <a:t>CSeq</a:t>
            </a:r>
            <a:r>
              <a:rPr lang="en-US" sz="2800" b="1" dirty="0">
                <a:solidFill>
                  <a:srgbClr val="000000"/>
                </a:solidFill>
                <a:latin typeface="Arial"/>
              </a:rPr>
              <a:t>)</a:t>
            </a:r>
          </a:p>
        </p:txBody>
      </p:sp>
      <p:sp>
        <p:nvSpPr>
          <p:cNvPr id="76807" name="TextBox 28"/>
          <p:cNvSpPr txBox="1">
            <a:spLocks noChangeArrowheads="1"/>
          </p:cNvSpPr>
          <p:nvPr/>
        </p:nvSpPr>
        <p:spPr bwMode="auto">
          <a:xfrm>
            <a:off x="1668464" y="1336675"/>
            <a:ext cx="1385887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CONC</a:t>
            </a:r>
          </a:p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PROGRAM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35350" y="1354138"/>
            <a:ext cx="13081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5200650" y="1223963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197475" y="1352550"/>
            <a:ext cx="1219200" cy="584200"/>
          </a:xfrm>
          <a:prstGeom prst="rect">
            <a:avLst/>
          </a:prstGeom>
          <a:noFill/>
        </p:spPr>
        <p:txBody>
          <a:bodyPr anchor="ctr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7F7F7F"/>
              </a:solidFill>
              <a:latin typeface="Arial"/>
            </a:endParaRPr>
          </a:p>
        </p:txBody>
      </p:sp>
      <p:sp>
        <p:nvSpPr>
          <p:cNvPr id="34" name="Rounded Rectangle 33"/>
          <p:cNvSpPr>
            <a:spLocks noChangeAspect="1"/>
          </p:cNvSpPr>
          <p:nvPr/>
        </p:nvSpPr>
        <p:spPr>
          <a:xfrm>
            <a:off x="6934200" y="122237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76812" name="TextBox 34"/>
          <p:cNvSpPr txBox="1">
            <a:spLocks noChangeArrowheads="1"/>
          </p:cNvSpPr>
          <p:nvPr/>
        </p:nvSpPr>
        <p:spPr bwMode="auto">
          <a:xfrm>
            <a:off x="6934200" y="1357314"/>
            <a:ext cx="12192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7F7F7F"/>
                </a:solidFill>
                <a:latin typeface="Arial" panose="020B0604020202020204" pitchFamily="34" charset="0"/>
              </a:rPr>
              <a:t>SOLVER</a:t>
            </a: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 flipV="1">
            <a:off x="6429376" y="16414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4697414" y="1641475"/>
            <a:ext cx="485775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 rot="5400000">
            <a:off x="2119313" y="2300288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752600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>
              <a:solidFill>
                <a:srgbClr val="FFFFFF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676400" y="2686050"/>
            <a:ext cx="1371600" cy="5857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SEQ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Rounded Rectangle 68"/>
          <p:cNvSpPr>
            <a:spLocks noChangeAspect="1"/>
          </p:cNvSpPr>
          <p:nvPr/>
        </p:nvSpPr>
        <p:spPr>
          <a:xfrm>
            <a:off x="3490913" y="2562225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solidFill>
                <a:srgbClr val="FFFFFF"/>
              </a:solidFill>
            </a:endParaRPr>
          </a:p>
        </p:txBody>
      </p:sp>
      <p:pic>
        <p:nvPicPr>
          <p:cNvPr id="76819" name="Picture 40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164782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820" name="Picture 41" descr="dT6bRMAT9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775" y="299085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45"/>
          <p:cNvSpPr txBox="1"/>
          <p:nvPr/>
        </p:nvSpPr>
        <p:spPr>
          <a:xfrm rot="16200000">
            <a:off x="162719" y="2047081"/>
            <a:ext cx="23622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it-IT" sz="1600" b="1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SEQUENTIALIZATION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ＭＳ Ｐゴシック" pitchFamily="34" charset="-128"/>
              </a:rPr>
              <a:t>(code-to-code translation)</a:t>
            </a:r>
            <a:endParaRPr lang="en-US" sz="1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V="1">
            <a:off x="2971801" y="2957513"/>
            <a:ext cx="485775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it-IT">
              <a:solidFill>
                <a:srgbClr val="000000"/>
              </a:solidFill>
              <a:latin typeface="Arial"/>
              <a:ea typeface="+mn-ea"/>
            </a:endParaRPr>
          </a:p>
        </p:txBody>
      </p:sp>
      <p:sp>
        <p:nvSpPr>
          <p:cNvPr id="76823" name="TextBox 24"/>
          <p:cNvSpPr txBox="1">
            <a:spLocks noChangeArrowheads="1"/>
          </p:cNvSpPr>
          <p:nvPr/>
        </p:nvSpPr>
        <p:spPr bwMode="auto">
          <a:xfrm>
            <a:off x="3490913" y="2482850"/>
            <a:ext cx="1219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BMC</a:t>
            </a:r>
          </a:p>
          <a:p>
            <a:pPr algn="ctr" eaLnBrk="1" hangingPunct="1"/>
            <a:r>
              <a:rPr lang="en-US" altLang="it-IT" sz="1600">
                <a:solidFill>
                  <a:srgbClr val="000000"/>
                </a:solidFill>
                <a:latin typeface="Arial" panose="020B0604020202020204" pitchFamily="34" charset="0"/>
              </a:rPr>
              <a:t>SEQ TOOL</a:t>
            </a:r>
          </a:p>
        </p:txBody>
      </p:sp>
    </p:spTree>
    <p:extLst>
      <p:ext uri="{BB962C8B-B14F-4D97-AF65-F5344CB8AC3E}">
        <p14:creationId xmlns:p14="http://schemas.microsoft.com/office/powerpoint/2010/main" val="41008753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alvatore">
      <a:majorFont>
        <a:latin typeface="Calisto MT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10121</TotalTime>
  <Words>9050</Words>
  <Application>Microsoft Office PowerPoint</Application>
  <PresentationFormat>A4 (21x29,7 cm)</PresentationFormat>
  <Paragraphs>2277</Paragraphs>
  <Slides>64</Slides>
  <Notes>50</Notes>
  <HiddenSlides>2</HiddenSlides>
  <MMClips>0</MMClips>
  <ScaleCrop>false</ScaleCrop>
  <HeadingPairs>
    <vt:vector size="6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64</vt:i4>
      </vt:variant>
    </vt:vector>
  </HeadingPairs>
  <TitlesOfParts>
    <vt:vector size="78" baseType="lpstr">
      <vt:lpstr>MS Gothic</vt:lpstr>
      <vt:lpstr>Arial</vt:lpstr>
      <vt:lpstr>Arial Narrow</vt:lpstr>
      <vt:lpstr>Arial Unicode MS</vt:lpstr>
      <vt:lpstr>Calibri</vt:lpstr>
      <vt:lpstr>Calisto MT</vt:lpstr>
      <vt:lpstr>Comic Sans MS</vt:lpstr>
      <vt:lpstr>Courier</vt:lpstr>
      <vt:lpstr>Courier New</vt:lpstr>
      <vt:lpstr>Lucida Console</vt:lpstr>
      <vt:lpstr>Lucida Grande</vt:lpstr>
      <vt:lpstr>Lucida Sans Typewriter</vt:lpstr>
      <vt:lpstr>Wingdings</vt:lpstr>
      <vt:lpstr>Tema di Office</vt:lpstr>
      <vt:lpstr>Sequenzializzazione per Bounded Model-Checkers: Framework CSeq </vt:lpstr>
      <vt:lpstr>  Concurrent Programs - Reachability Problem</vt:lpstr>
      <vt:lpstr>  BMC approach – Sequential Programs</vt:lpstr>
      <vt:lpstr> BMC approach - Concurrent C Programs </vt:lpstr>
      <vt:lpstr>Sequentialization</vt:lpstr>
      <vt:lpstr> Sequentialization</vt:lpstr>
      <vt:lpstr>Sequentialization</vt:lpstr>
      <vt:lpstr>Advantages</vt:lpstr>
      <vt:lpstr> Sequentialization: CSeq</vt:lpstr>
      <vt:lpstr> CSeq framework           </vt:lpstr>
      <vt:lpstr>Cseq: High-Level Architecture </vt:lpstr>
      <vt:lpstr>Presentazione standard di PowerPoint</vt:lpstr>
      <vt:lpstr>Lal/Reps Sequentialization</vt:lpstr>
      <vt:lpstr>Lal/Reps Sequentialization</vt:lpstr>
      <vt:lpstr>Can we improve this?</vt:lpstr>
      <vt:lpstr>Two new sequentializations [Inverso-Tomasco-Fischer-La Torre-Parlato]</vt:lpstr>
      <vt:lpstr>Presentazione standard di PowerPoint</vt:lpstr>
      <vt:lpstr>  Lazy-CSeq Approach</vt:lpstr>
      <vt:lpstr>  Bounded Concurrent Programs</vt:lpstr>
      <vt:lpstr>  Round Robin Schedule</vt:lpstr>
      <vt:lpstr>  Schema Overview</vt:lpstr>
      <vt:lpstr>  Naïve Lazy Sequentialization:    CROSS PRODUCT SIMULATION</vt:lpstr>
      <vt:lpstr>  Naïve Lazy Sequentialization:    CROSS PRODUCT SIMULATION</vt:lpstr>
      <vt:lpstr>  Naïve Lazy Sequentialization:    CROSS PRODUCT SIMULATION</vt:lpstr>
      <vt:lpstr>  Naïve Lazy Sequentialization:    CROSS PRODUCT SIMULATION</vt:lpstr>
      <vt:lpstr>  Naïve Lazy Sequentialization:    CROSS PRODUCT SIMULATION</vt:lpstr>
      <vt:lpstr>  Naïve Lazy Sequentialization:    CROSS PRODUCT SIMULATION</vt:lpstr>
      <vt:lpstr>  Naïve Lazy Sequentialization:    CROSS PRODUCT SIMULATION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  Individual Threads Sequentialization</vt:lpstr>
      <vt:lpstr>  Individual Threads Sequentialization</vt:lpstr>
      <vt:lpstr>Main driver</vt:lpstr>
      <vt:lpstr>Instrumenting jumping in and out of  thread executions (stmt; ↝ guard; stmt;)</vt:lpstr>
      <vt:lpstr>Branching stmts</vt:lpstr>
      <vt:lpstr>Example</vt:lpstr>
      <vt:lpstr>  Evaluation: bug-hunting   SVCOMP’14, Concurrency (UNSAFE instances)</vt:lpstr>
      <vt:lpstr>Presentazione standard di PowerPoint</vt:lpstr>
      <vt:lpstr>  Remarks</vt:lpstr>
      <vt:lpstr>Presentazione standard di PowerPoint</vt:lpstr>
      <vt:lpstr>Interleaving semantics</vt:lpstr>
      <vt:lpstr>From interleavings to memory unwinding</vt:lpstr>
      <vt:lpstr>Memory unwindings as thread interfaces</vt:lpstr>
      <vt:lpstr>Assume-guarantee reasoning </vt:lpstr>
      <vt:lpstr>Simulating a thread against an MU </vt:lpstr>
      <vt:lpstr>Simulating a thread against an MU </vt:lpstr>
      <vt:lpstr>Simulating a thread against an MU </vt:lpstr>
      <vt:lpstr>Simulating a thread against an MU </vt:lpstr>
      <vt:lpstr>Simulating a thread against an MU </vt:lpstr>
      <vt:lpstr>Simulating a thread against an MU </vt:lpstr>
      <vt:lpstr>Simulating a thread against an MU </vt:lpstr>
      <vt:lpstr>Simulating a thread against an MU </vt:lpstr>
      <vt:lpstr>Our apporach: sequentialization by MU</vt:lpstr>
      <vt:lpstr>Main Sequential Program</vt:lpstr>
      <vt:lpstr>Conclusions</vt:lpstr>
      <vt:lpstr>Lazy-CSeq</vt:lpstr>
      <vt:lpstr>MU-CSeq</vt:lpstr>
      <vt:lpstr>Extensions</vt:lpstr>
      <vt:lpstr>Simulating reads and writes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Reachability of  Multistack Pushdown Systems with  Scope-Bounded Matching Relations</dc:title>
  <dc:creator>salvatore</dc:creator>
  <cp:lastModifiedBy>Salvatore La Torre</cp:lastModifiedBy>
  <cp:revision>568</cp:revision>
  <dcterms:modified xsi:type="dcterms:W3CDTF">2021-11-03T11:49:11Z</dcterms:modified>
</cp:coreProperties>
</file>