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263" r:id="rId3"/>
    <p:sldId id="287" r:id="rId4"/>
    <p:sldId id="347" r:id="rId5"/>
    <p:sldId id="329" r:id="rId6"/>
    <p:sldId id="325" r:id="rId7"/>
    <p:sldId id="326" r:id="rId8"/>
    <p:sldId id="346" r:id="rId9"/>
    <p:sldId id="352" r:id="rId10"/>
    <p:sldId id="351" r:id="rId11"/>
    <p:sldId id="349" r:id="rId12"/>
    <p:sldId id="350" r:id="rId13"/>
    <p:sldId id="348" r:id="rId14"/>
    <p:sldId id="335" r:id="rId15"/>
    <p:sldId id="304" r:id="rId16"/>
    <p:sldId id="337" r:id="rId17"/>
    <p:sldId id="336" r:id="rId18"/>
    <p:sldId id="308" r:id="rId19"/>
    <p:sldId id="310" r:id="rId20"/>
    <p:sldId id="311" r:id="rId21"/>
    <p:sldId id="315" r:id="rId22"/>
    <p:sldId id="312" r:id="rId23"/>
    <p:sldId id="345" r:id="rId24"/>
    <p:sldId id="313" r:id="rId25"/>
    <p:sldId id="314" r:id="rId26"/>
    <p:sldId id="316" r:id="rId27"/>
    <p:sldId id="317" r:id="rId28"/>
    <p:sldId id="321" r:id="rId29"/>
    <p:sldId id="323" r:id="rId30"/>
    <p:sldId id="318" r:id="rId31"/>
    <p:sldId id="319" r:id="rId32"/>
    <p:sldId id="339" r:id="rId33"/>
    <p:sldId id="322" r:id="rId34"/>
    <p:sldId id="340" r:id="rId35"/>
    <p:sldId id="299" r:id="rId36"/>
    <p:sldId id="353" r:id="rId37"/>
    <p:sldId id="300" r:id="rId38"/>
    <p:sldId id="302" r:id="rId39"/>
    <p:sldId id="307" r:id="rId40"/>
    <p:sldId id="301" r:id="rId41"/>
    <p:sldId id="268" r:id="rId42"/>
    <p:sldId id="341" r:id="rId43"/>
    <p:sldId id="342" r:id="rId44"/>
    <p:sldId id="343" r:id="rId45"/>
    <p:sldId id="344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48"/>
    <a:srgbClr val="E52626"/>
    <a:srgbClr val="5AA426"/>
    <a:srgbClr val="FF9800"/>
    <a:srgbClr val="FFF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74B86A-D1D1-4D3E-9C00-E4EE2E693948}">
  <a:tblStyle styleId="{1474B86A-D1D1-4D3E-9C00-E4EE2E6939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9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AE7EE-935A-44A7-8A0F-D1175F8156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34666FA-E6BD-4B00-9EF2-D48CCDA82E33}">
      <dgm:prSet phldrT="[Testo]"/>
      <dgm:spPr>
        <a:solidFill>
          <a:srgbClr val="FF9800"/>
        </a:solidFill>
      </dgm:spPr>
      <dgm:t>
        <a:bodyPr/>
        <a:lstStyle/>
        <a:p>
          <a:r>
            <a:rPr lang="it-IT" dirty="0" err="1" smtClean="0"/>
            <a:t>Setting</a:t>
          </a:r>
          <a:r>
            <a:rPr lang="it-IT" dirty="0" smtClean="0"/>
            <a:t> d’aula virtuale</a:t>
          </a:r>
          <a:endParaRPr lang="it-IT" dirty="0"/>
        </a:p>
      </dgm:t>
    </dgm:pt>
    <dgm:pt modelId="{FC957CA5-8AAB-4644-8437-358A002B61ED}" type="parTrans" cxnId="{B570A1BB-8041-43AE-B024-1DB8E2CF9BAC}">
      <dgm:prSet/>
      <dgm:spPr/>
      <dgm:t>
        <a:bodyPr/>
        <a:lstStyle/>
        <a:p>
          <a:endParaRPr lang="it-IT"/>
        </a:p>
      </dgm:t>
    </dgm:pt>
    <dgm:pt modelId="{10C2EF04-7402-4F22-B7B2-A462E048FA1C}" type="sibTrans" cxnId="{B570A1BB-8041-43AE-B024-1DB8E2CF9BAC}">
      <dgm:prSet/>
      <dgm:spPr/>
      <dgm:t>
        <a:bodyPr/>
        <a:lstStyle/>
        <a:p>
          <a:endParaRPr lang="it-IT"/>
        </a:p>
      </dgm:t>
    </dgm:pt>
    <dgm:pt modelId="{02C5FA45-D878-4821-979B-10E898F87207}">
      <dgm:prSet phldrT="[Testo]"/>
      <dgm:spPr>
        <a:solidFill>
          <a:srgbClr val="5AA426"/>
        </a:solidFill>
      </dgm:spPr>
      <dgm:t>
        <a:bodyPr/>
        <a:lstStyle/>
        <a:p>
          <a:r>
            <a:rPr lang="it-IT" dirty="0" smtClean="0"/>
            <a:t>Cooperative Learning</a:t>
          </a:r>
          <a:endParaRPr lang="it-IT" dirty="0"/>
        </a:p>
      </dgm:t>
    </dgm:pt>
    <dgm:pt modelId="{E22AF2FE-1732-4E18-8D19-FCB4F9669CB3}" type="parTrans" cxnId="{759F878B-2D07-49E4-AFEE-43A0376BEE0E}">
      <dgm:prSet/>
      <dgm:spPr/>
      <dgm:t>
        <a:bodyPr/>
        <a:lstStyle/>
        <a:p>
          <a:endParaRPr lang="it-IT"/>
        </a:p>
      </dgm:t>
    </dgm:pt>
    <dgm:pt modelId="{59FD5A3B-549E-45D0-AADC-925EDD78F41A}" type="sibTrans" cxnId="{759F878B-2D07-49E4-AFEE-43A0376BEE0E}">
      <dgm:prSet/>
      <dgm:spPr/>
      <dgm:t>
        <a:bodyPr/>
        <a:lstStyle/>
        <a:p>
          <a:endParaRPr lang="it-IT"/>
        </a:p>
      </dgm:t>
    </dgm:pt>
    <dgm:pt modelId="{8F954676-AD6D-4F38-977B-E8CFE7954762}">
      <dgm:prSet phldrT="[Testo]"/>
      <dgm:spPr/>
      <dgm:t>
        <a:bodyPr/>
        <a:lstStyle/>
        <a:p>
          <a:r>
            <a:rPr lang="it-IT" dirty="0" smtClean="0"/>
            <a:t>Lezione Dialogata e </a:t>
          </a:r>
          <a:r>
            <a:rPr lang="it-IT" dirty="0" err="1" smtClean="0"/>
            <a:t>problem</a:t>
          </a:r>
          <a:r>
            <a:rPr lang="it-IT" dirty="0" smtClean="0"/>
            <a:t> </a:t>
          </a:r>
          <a:r>
            <a:rPr lang="it-IT" dirty="0" err="1" smtClean="0"/>
            <a:t>solving</a:t>
          </a:r>
          <a:endParaRPr lang="it-IT" dirty="0"/>
        </a:p>
      </dgm:t>
    </dgm:pt>
    <dgm:pt modelId="{C39818AB-D544-460C-9EA7-9DCCB2771EFE}" type="parTrans" cxnId="{12BEA12F-D1A1-48DE-B113-EC9CA2B22C87}">
      <dgm:prSet/>
      <dgm:spPr/>
      <dgm:t>
        <a:bodyPr/>
        <a:lstStyle/>
        <a:p>
          <a:endParaRPr lang="it-IT"/>
        </a:p>
      </dgm:t>
    </dgm:pt>
    <dgm:pt modelId="{C09D54CE-ECD1-4084-ADA3-446F3B979974}" type="sibTrans" cxnId="{12BEA12F-D1A1-48DE-B113-EC9CA2B22C87}">
      <dgm:prSet/>
      <dgm:spPr/>
      <dgm:t>
        <a:bodyPr/>
        <a:lstStyle/>
        <a:p>
          <a:endParaRPr lang="it-IT"/>
        </a:p>
      </dgm:t>
    </dgm:pt>
    <dgm:pt modelId="{DD2062E9-B7CD-4B8B-8F33-B696DD7F4112}">
      <dgm:prSet phldrT="[Testo]"/>
      <dgm:spPr>
        <a:solidFill>
          <a:srgbClr val="E52626"/>
        </a:solidFill>
      </dgm:spPr>
      <dgm:t>
        <a:bodyPr/>
        <a:lstStyle/>
        <a:p>
          <a:r>
            <a:rPr lang="it-IT" dirty="0" smtClean="0"/>
            <a:t>Didattica laboratoriale e tutoring</a:t>
          </a:r>
          <a:endParaRPr lang="it-IT" dirty="0"/>
        </a:p>
      </dgm:t>
    </dgm:pt>
    <dgm:pt modelId="{468C069C-1F4F-4E5A-8540-6C6AEE3AB45A}" type="parTrans" cxnId="{11A4E6F2-853F-4BBA-9D18-52B88F2F3B4D}">
      <dgm:prSet/>
      <dgm:spPr/>
      <dgm:t>
        <a:bodyPr/>
        <a:lstStyle/>
        <a:p>
          <a:endParaRPr lang="it-IT"/>
        </a:p>
      </dgm:t>
    </dgm:pt>
    <dgm:pt modelId="{8F6F64D2-6AB8-42CA-843F-0D93A829B3F0}" type="sibTrans" cxnId="{11A4E6F2-853F-4BBA-9D18-52B88F2F3B4D}">
      <dgm:prSet/>
      <dgm:spPr/>
      <dgm:t>
        <a:bodyPr/>
        <a:lstStyle/>
        <a:p>
          <a:endParaRPr lang="it-IT"/>
        </a:p>
      </dgm:t>
    </dgm:pt>
    <dgm:pt modelId="{DC141258-309A-45DB-BC8A-56B76424EEC9}" type="pres">
      <dgm:prSet presAssocID="{1FDAE7EE-935A-44A7-8A0F-D1175F815646}" presName="Name0" presStyleCnt="0">
        <dgm:presLayoutVars>
          <dgm:dir/>
          <dgm:resizeHandles val="exact"/>
        </dgm:presLayoutVars>
      </dgm:prSet>
      <dgm:spPr/>
    </dgm:pt>
    <dgm:pt modelId="{8512CEA9-AAE1-42FB-B1A5-4F0962F92D94}" type="pres">
      <dgm:prSet presAssocID="{8F954676-AD6D-4F38-977B-E8CFE795476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B93D4B-537E-42D1-AEE3-C43F6AE21983}" type="pres">
      <dgm:prSet presAssocID="{C09D54CE-ECD1-4084-ADA3-446F3B979974}" presName="sibTrans" presStyleLbl="sibTrans2D1" presStyleIdx="0" presStyleCnt="3"/>
      <dgm:spPr/>
      <dgm:t>
        <a:bodyPr/>
        <a:lstStyle/>
        <a:p>
          <a:endParaRPr lang="it-IT"/>
        </a:p>
      </dgm:t>
    </dgm:pt>
    <dgm:pt modelId="{2682A28C-0DD5-455B-80D6-CDCDE906AD93}" type="pres">
      <dgm:prSet presAssocID="{C09D54CE-ECD1-4084-ADA3-446F3B979974}" presName="connectorText" presStyleLbl="sibTrans2D1" presStyleIdx="0" presStyleCnt="3"/>
      <dgm:spPr/>
      <dgm:t>
        <a:bodyPr/>
        <a:lstStyle/>
        <a:p>
          <a:endParaRPr lang="it-IT"/>
        </a:p>
      </dgm:t>
    </dgm:pt>
    <dgm:pt modelId="{7F3607C5-1596-488F-9037-FB70D2C4E040}" type="pres">
      <dgm:prSet presAssocID="{DD2062E9-B7CD-4B8B-8F33-B696DD7F411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1C2037EB-B01A-4E8D-9A17-3707575B7EDB}" type="pres">
      <dgm:prSet presAssocID="{8F6F64D2-6AB8-42CA-843F-0D93A829B3F0}" presName="sibTrans" presStyleLbl="sibTrans2D1" presStyleIdx="1" presStyleCnt="3"/>
      <dgm:spPr/>
      <dgm:t>
        <a:bodyPr/>
        <a:lstStyle/>
        <a:p>
          <a:endParaRPr lang="it-IT"/>
        </a:p>
      </dgm:t>
    </dgm:pt>
    <dgm:pt modelId="{2107F75A-45E4-481B-9F65-49B5B17BA5E4}" type="pres">
      <dgm:prSet presAssocID="{8F6F64D2-6AB8-42CA-843F-0D93A829B3F0}" presName="connectorText" presStyleLbl="sibTrans2D1" presStyleIdx="1" presStyleCnt="3"/>
      <dgm:spPr/>
      <dgm:t>
        <a:bodyPr/>
        <a:lstStyle/>
        <a:p>
          <a:endParaRPr lang="it-IT"/>
        </a:p>
      </dgm:t>
    </dgm:pt>
    <dgm:pt modelId="{3C231673-9C31-4BF8-AC28-E685F995FBAF}" type="pres">
      <dgm:prSet presAssocID="{434666FA-E6BD-4B00-9EF2-D48CCDA82E3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7E6B48F-0EC4-42DF-8BFB-10CE62D89C1A}" type="pres">
      <dgm:prSet presAssocID="{10C2EF04-7402-4F22-B7B2-A462E048FA1C}" presName="sibTrans" presStyleLbl="sibTrans2D1" presStyleIdx="2" presStyleCnt="3"/>
      <dgm:spPr/>
      <dgm:t>
        <a:bodyPr/>
        <a:lstStyle/>
        <a:p>
          <a:endParaRPr lang="it-IT"/>
        </a:p>
      </dgm:t>
    </dgm:pt>
    <dgm:pt modelId="{B68ED5B5-4CB8-4651-BBE6-E6E04FF4A509}" type="pres">
      <dgm:prSet presAssocID="{10C2EF04-7402-4F22-B7B2-A462E048FA1C}" presName="connectorText" presStyleLbl="sibTrans2D1" presStyleIdx="2" presStyleCnt="3"/>
      <dgm:spPr/>
      <dgm:t>
        <a:bodyPr/>
        <a:lstStyle/>
        <a:p>
          <a:endParaRPr lang="it-IT"/>
        </a:p>
      </dgm:t>
    </dgm:pt>
    <dgm:pt modelId="{D803A2D6-E8F6-45F8-80A7-BA375B1E0B82}" type="pres">
      <dgm:prSet presAssocID="{02C5FA45-D878-4821-979B-10E898F8720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B06935B-9B98-458F-821E-D8CDA0E05807}" type="presOf" srcId="{434666FA-E6BD-4B00-9EF2-D48CCDA82E33}" destId="{3C231673-9C31-4BF8-AC28-E685F995FBAF}" srcOrd="0" destOrd="0" presId="urn:microsoft.com/office/officeart/2005/8/layout/process1"/>
    <dgm:cxn modelId="{11A4E6F2-853F-4BBA-9D18-52B88F2F3B4D}" srcId="{1FDAE7EE-935A-44A7-8A0F-D1175F815646}" destId="{DD2062E9-B7CD-4B8B-8F33-B696DD7F4112}" srcOrd="1" destOrd="0" parTransId="{468C069C-1F4F-4E5A-8540-6C6AEE3AB45A}" sibTransId="{8F6F64D2-6AB8-42CA-843F-0D93A829B3F0}"/>
    <dgm:cxn modelId="{13DBA1D4-D098-4C09-B441-54F48C1B91F5}" type="presOf" srcId="{C09D54CE-ECD1-4084-ADA3-446F3B979974}" destId="{2682A28C-0DD5-455B-80D6-CDCDE906AD93}" srcOrd="1" destOrd="0" presId="urn:microsoft.com/office/officeart/2005/8/layout/process1"/>
    <dgm:cxn modelId="{9DA1523B-8889-47A2-BA6B-CF1A37C90574}" type="presOf" srcId="{10C2EF04-7402-4F22-B7B2-A462E048FA1C}" destId="{07E6B48F-0EC4-42DF-8BFB-10CE62D89C1A}" srcOrd="0" destOrd="0" presId="urn:microsoft.com/office/officeart/2005/8/layout/process1"/>
    <dgm:cxn modelId="{7FB66AD8-A098-432F-B83A-997C7A95BB31}" type="presOf" srcId="{02C5FA45-D878-4821-979B-10E898F87207}" destId="{D803A2D6-E8F6-45F8-80A7-BA375B1E0B82}" srcOrd="0" destOrd="0" presId="urn:microsoft.com/office/officeart/2005/8/layout/process1"/>
    <dgm:cxn modelId="{B11A445A-E419-4CE5-8EA0-8C92C9D7B9FC}" type="presOf" srcId="{8F6F64D2-6AB8-42CA-843F-0D93A829B3F0}" destId="{1C2037EB-B01A-4E8D-9A17-3707575B7EDB}" srcOrd="0" destOrd="0" presId="urn:microsoft.com/office/officeart/2005/8/layout/process1"/>
    <dgm:cxn modelId="{B570A1BB-8041-43AE-B024-1DB8E2CF9BAC}" srcId="{1FDAE7EE-935A-44A7-8A0F-D1175F815646}" destId="{434666FA-E6BD-4B00-9EF2-D48CCDA82E33}" srcOrd="2" destOrd="0" parTransId="{FC957CA5-8AAB-4644-8437-358A002B61ED}" sibTransId="{10C2EF04-7402-4F22-B7B2-A462E048FA1C}"/>
    <dgm:cxn modelId="{A14531EA-15A6-4B90-BEAB-D82BB6F1FAFA}" type="presOf" srcId="{8F6F64D2-6AB8-42CA-843F-0D93A829B3F0}" destId="{2107F75A-45E4-481B-9F65-49B5B17BA5E4}" srcOrd="1" destOrd="0" presId="urn:microsoft.com/office/officeart/2005/8/layout/process1"/>
    <dgm:cxn modelId="{7A3850A8-8270-46F6-909B-1C79450834B3}" type="presOf" srcId="{DD2062E9-B7CD-4B8B-8F33-B696DD7F4112}" destId="{7F3607C5-1596-488F-9037-FB70D2C4E040}" srcOrd="0" destOrd="0" presId="urn:microsoft.com/office/officeart/2005/8/layout/process1"/>
    <dgm:cxn modelId="{F590B131-D9B1-444A-8E1B-4A48EC0EC66C}" type="presOf" srcId="{C09D54CE-ECD1-4084-ADA3-446F3B979974}" destId="{FDB93D4B-537E-42D1-AEE3-C43F6AE21983}" srcOrd="0" destOrd="0" presId="urn:microsoft.com/office/officeart/2005/8/layout/process1"/>
    <dgm:cxn modelId="{FA8D517E-5130-4551-A171-49265FF62064}" type="presOf" srcId="{1FDAE7EE-935A-44A7-8A0F-D1175F815646}" destId="{DC141258-309A-45DB-BC8A-56B76424EEC9}" srcOrd="0" destOrd="0" presId="urn:microsoft.com/office/officeart/2005/8/layout/process1"/>
    <dgm:cxn modelId="{4FB38964-1013-4D21-B6D1-6C8AA2A09908}" type="presOf" srcId="{10C2EF04-7402-4F22-B7B2-A462E048FA1C}" destId="{B68ED5B5-4CB8-4651-BBE6-E6E04FF4A509}" srcOrd="1" destOrd="0" presId="urn:microsoft.com/office/officeart/2005/8/layout/process1"/>
    <dgm:cxn modelId="{12BEA12F-D1A1-48DE-B113-EC9CA2B22C87}" srcId="{1FDAE7EE-935A-44A7-8A0F-D1175F815646}" destId="{8F954676-AD6D-4F38-977B-E8CFE7954762}" srcOrd="0" destOrd="0" parTransId="{C39818AB-D544-460C-9EA7-9DCCB2771EFE}" sibTransId="{C09D54CE-ECD1-4084-ADA3-446F3B979974}"/>
    <dgm:cxn modelId="{7BF0C319-8F25-4950-84EF-7DFFF8BC31FF}" type="presOf" srcId="{8F954676-AD6D-4F38-977B-E8CFE7954762}" destId="{8512CEA9-AAE1-42FB-B1A5-4F0962F92D94}" srcOrd="0" destOrd="0" presId="urn:microsoft.com/office/officeart/2005/8/layout/process1"/>
    <dgm:cxn modelId="{759F878B-2D07-49E4-AFEE-43A0376BEE0E}" srcId="{1FDAE7EE-935A-44A7-8A0F-D1175F815646}" destId="{02C5FA45-D878-4821-979B-10E898F87207}" srcOrd="3" destOrd="0" parTransId="{E22AF2FE-1732-4E18-8D19-FCB4F9669CB3}" sibTransId="{59FD5A3B-549E-45D0-AADC-925EDD78F41A}"/>
    <dgm:cxn modelId="{07BC5656-F40E-4346-9282-2DF443112F30}" type="presParOf" srcId="{DC141258-309A-45DB-BC8A-56B76424EEC9}" destId="{8512CEA9-AAE1-42FB-B1A5-4F0962F92D94}" srcOrd="0" destOrd="0" presId="urn:microsoft.com/office/officeart/2005/8/layout/process1"/>
    <dgm:cxn modelId="{338913E1-DA74-4063-A7A1-1DB9DBB01A89}" type="presParOf" srcId="{DC141258-309A-45DB-BC8A-56B76424EEC9}" destId="{FDB93D4B-537E-42D1-AEE3-C43F6AE21983}" srcOrd="1" destOrd="0" presId="urn:microsoft.com/office/officeart/2005/8/layout/process1"/>
    <dgm:cxn modelId="{12D24E2D-3EDD-4A8D-815F-4F9DA716E15F}" type="presParOf" srcId="{FDB93D4B-537E-42D1-AEE3-C43F6AE21983}" destId="{2682A28C-0DD5-455B-80D6-CDCDE906AD93}" srcOrd="0" destOrd="0" presId="urn:microsoft.com/office/officeart/2005/8/layout/process1"/>
    <dgm:cxn modelId="{68E178FC-5A1C-4150-8556-63E60D19BF22}" type="presParOf" srcId="{DC141258-309A-45DB-BC8A-56B76424EEC9}" destId="{7F3607C5-1596-488F-9037-FB70D2C4E040}" srcOrd="2" destOrd="0" presId="urn:microsoft.com/office/officeart/2005/8/layout/process1"/>
    <dgm:cxn modelId="{F1F7D723-A6A3-4827-8DA1-B55A52773BE1}" type="presParOf" srcId="{DC141258-309A-45DB-BC8A-56B76424EEC9}" destId="{1C2037EB-B01A-4E8D-9A17-3707575B7EDB}" srcOrd="3" destOrd="0" presId="urn:microsoft.com/office/officeart/2005/8/layout/process1"/>
    <dgm:cxn modelId="{B157F658-56C9-4B98-B0C6-4A05D948AEF3}" type="presParOf" srcId="{1C2037EB-B01A-4E8D-9A17-3707575B7EDB}" destId="{2107F75A-45E4-481B-9F65-49B5B17BA5E4}" srcOrd="0" destOrd="0" presId="urn:microsoft.com/office/officeart/2005/8/layout/process1"/>
    <dgm:cxn modelId="{9F86FFD6-1416-4632-89B2-F9FB55EDB641}" type="presParOf" srcId="{DC141258-309A-45DB-BC8A-56B76424EEC9}" destId="{3C231673-9C31-4BF8-AC28-E685F995FBAF}" srcOrd="4" destOrd="0" presId="urn:microsoft.com/office/officeart/2005/8/layout/process1"/>
    <dgm:cxn modelId="{5A060EE3-A915-4035-B016-A729A35912ED}" type="presParOf" srcId="{DC141258-309A-45DB-BC8A-56B76424EEC9}" destId="{07E6B48F-0EC4-42DF-8BFB-10CE62D89C1A}" srcOrd="5" destOrd="0" presId="urn:microsoft.com/office/officeart/2005/8/layout/process1"/>
    <dgm:cxn modelId="{9472E8D2-BA5A-453F-8BD4-1C47E8035200}" type="presParOf" srcId="{07E6B48F-0EC4-42DF-8BFB-10CE62D89C1A}" destId="{B68ED5B5-4CB8-4651-BBE6-E6E04FF4A509}" srcOrd="0" destOrd="0" presId="urn:microsoft.com/office/officeart/2005/8/layout/process1"/>
    <dgm:cxn modelId="{D36360DC-B727-4AFD-A529-964C954E52B5}" type="presParOf" srcId="{DC141258-309A-45DB-BC8A-56B76424EEC9}" destId="{D803A2D6-E8F6-45F8-80A7-BA375B1E0B8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DAE7EE-935A-44A7-8A0F-D1175F8156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BD35932-B77B-440F-8F7E-900DB8EC378C}">
      <dgm:prSet phldrT="[Testo]"/>
      <dgm:spPr>
        <a:solidFill>
          <a:srgbClr val="5AA426"/>
        </a:solidFill>
      </dgm:spPr>
      <dgm:t>
        <a:bodyPr/>
        <a:lstStyle/>
        <a:p>
          <a:r>
            <a:rPr lang="it-IT" dirty="0" smtClean="0"/>
            <a:t>Tutoring</a:t>
          </a:r>
          <a:endParaRPr lang="it-IT" dirty="0"/>
        </a:p>
      </dgm:t>
    </dgm:pt>
    <dgm:pt modelId="{68AA2FC0-EA37-4566-A804-FE372CA6420F}" type="parTrans" cxnId="{548FF877-51CA-498E-9B8C-2EAE194819DA}">
      <dgm:prSet/>
      <dgm:spPr/>
      <dgm:t>
        <a:bodyPr/>
        <a:lstStyle/>
        <a:p>
          <a:endParaRPr lang="it-IT"/>
        </a:p>
      </dgm:t>
    </dgm:pt>
    <dgm:pt modelId="{7DF902F1-C9E2-4D3E-920A-24F4D399C2F5}" type="sibTrans" cxnId="{548FF877-51CA-498E-9B8C-2EAE194819DA}">
      <dgm:prSet/>
      <dgm:spPr/>
      <dgm:t>
        <a:bodyPr/>
        <a:lstStyle/>
        <a:p>
          <a:endParaRPr lang="it-IT"/>
        </a:p>
      </dgm:t>
    </dgm:pt>
    <dgm:pt modelId="{434666FA-E6BD-4B00-9EF2-D48CCDA82E33}">
      <dgm:prSet phldrT="[Testo]"/>
      <dgm:spPr>
        <a:solidFill>
          <a:srgbClr val="FF9800"/>
        </a:solidFill>
      </dgm:spPr>
      <dgm:t>
        <a:bodyPr/>
        <a:lstStyle/>
        <a:p>
          <a:r>
            <a:rPr lang="it-IT" dirty="0" smtClean="0"/>
            <a:t>Peer </a:t>
          </a:r>
          <a:r>
            <a:rPr lang="it-IT" dirty="0" err="1" smtClean="0"/>
            <a:t>Education</a:t>
          </a:r>
          <a:endParaRPr lang="it-IT" dirty="0"/>
        </a:p>
      </dgm:t>
    </dgm:pt>
    <dgm:pt modelId="{FC957CA5-8AAB-4644-8437-358A002B61ED}" type="parTrans" cxnId="{B570A1BB-8041-43AE-B024-1DB8E2CF9BAC}">
      <dgm:prSet/>
      <dgm:spPr/>
      <dgm:t>
        <a:bodyPr/>
        <a:lstStyle/>
        <a:p>
          <a:endParaRPr lang="it-IT"/>
        </a:p>
      </dgm:t>
    </dgm:pt>
    <dgm:pt modelId="{10C2EF04-7402-4F22-B7B2-A462E048FA1C}" type="sibTrans" cxnId="{B570A1BB-8041-43AE-B024-1DB8E2CF9BAC}">
      <dgm:prSet/>
      <dgm:spPr/>
      <dgm:t>
        <a:bodyPr/>
        <a:lstStyle/>
        <a:p>
          <a:endParaRPr lang="it-IT"/>
        </a:p>
      </dgm:t>
    </dgm:pt>
    <dgm:pt modelId="{DC141258-309A-45DB-BC8A-56B76424EEC9}" type="pres">
      <dgm:prSet presAssocID="{1FDAE7EE-935A-44A7-8A0F-D1175F815646}" presName="Name0" presStyleCnt="0">
        <dgm:presLayoutVars>
          <dgm:dir/>
          <dgm:resizeHandles val="exact"/>
        </dgm:presLayoutVars>
      </dgm:prSet>
      <dgm:spPr/>
    </dgm:pt>
    <dgm:pt modelId="{BD60FB5A-20FE-406E-B037-049F24355E12}" type="pres">
      <dgm:prSet presAssocID="{2BD35932-B77B-440F-8F7E-900DB8EC378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70DA305-2E4A-4A75-BE91-E702E04A44BE}" type="pres">
      <dgm:prSet presAssocID="{7DF902F1-C9E2-4D3E-920A-24F4D399C2F5}" presName="sibTrans" presStyleLbl="sibTrans2D1" presStyleIdx="0" presStyleCnt="1"/>
      <dgm:spPr/>
      <dgm:t>
        <a:bodyPr/>
        <a:lstStyle/>
        <a:p>
          <a:endParaRPr lang="it-IT"/>
        </a:p>
      </dgm:t>
    </dgm:pt>
    <dgm:pt modelId="{D015493A-D8F0-4EDC-9C18-7D70B30AE56E}" type="pres">
      <dgm:prSet presAssocID="{7DF902F1-C9E2-4D3E-920A-24F4D399C2F5}" presName="connectorText" presStyleLbl="sibTrans2D1" presStyleIdx="0" presStyleCnt="1"/>
      <dgm:spPr/>
      <dgm:t>
        <a:bodyPr/>
        <a:lstStyle/>
        <a:p>
          <a:endParaRPr lang="it-IT"/>
        </a:p>
      </dgm:t>
    </dgm:pt>
    <dgm:pt modelId="{3C231673-9C31-4BF8-AC28-E685F995FBAF}" type="pres">
      <dgm:prSet presAssocID="{434666FA-E6BD-4B00-9EF2-D48CCDA82E3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570A1BB-8041-43AE-B024-1DB8E2CF9BAC}" srcId="{1FDAE7EE-935A-44A7-8A0F-D1175F815646}" destId="{434666FA-E6BD-4B00-9EF2-D48CCDA82E33}" srcOrd="1" destOrd="0" parTransId="{FC957CA5-8AAB-4644-8437-358A002B61ED}" sibTransId="{10C2EF04-7402-4F22-B7B2-A462E048FA1C}"/>
    <dgm:cxn modelId="{B2E250A0-8005-46B7-B8E1-6F07E1ABC3CA}" type="presOf" srcId="{2BD35932-B77B-440F-8F7E-900DB8EC378C}" destId="{BD60FB5A-20FE-406E-B037-049F24355E12}" srcOrd="0" destOrd="0" presId="urn:microsoft.com/office/officeart/2005/8/layout/process1"/>
    <dgm:cxn modelId="{FA8D517E-5130-4551-A171-49265FF62064}" type="presOf" srcId="{1FDAE7EE-935A-44A7-8A0F-D1175F815646}" destId="{DC141258-309A-45DB-BC8A-56B76424EEC9}" srcOrd="0" destOrd="0" presId="urn:microsoft.com/office/officeart/2005/8/layout/process1"/>
    <dgm:cxn modelId="{04342008-A000-40A6-86CF-E84572D9D3F4}" type="presOf" srcId="{7DF902F1-C9E2-4D3E-920A-24F4D399C2F5}" destId="{670DA305-2E4A-4A75-BE91-E702E04A44BE}" srcOrd="0" destOrd="0" presId="urn:microsoft.com/office/officeart/2005/8/layout/process1"/>
    <dgm:cxn modelId="{548FF877-51CA-498E-9B8C-2EAE194819DA}" srcId="{1FDAE7EE-935A-44A7-8A0F-D1175F815646}" destId="{2BD35932-B77B-440F-8F7E-900DB8EC378C}" srcOrd="0" destOrd="0" parTransId="{68AA2FC0-EA37-4566-A804-FE372CA6420F}" sibTransId="{7DF902F1-C9E2-4D3E-920A-24F4D399C2F5}"/>
    <dgm:cxn modelId="{5B4CB8CC-A4EB-47A6-9A72-A0C713494B59}" type="presOf" srcId="{7DF902F1-C9E2-4D3E-920A-24F4D399C2F5}" destId="{D015493A-D8F0-4EDC-9C18-7D70B30AE56E}" srcOrd="1" destOrd="0" presId="urn:microsoft.com/office/officeart/2005/8/layout/process1"/>
    <dgm:cxn modelId="{9B06935B-9B98-458F-821E-D8CDA0E05807}" type="presOf" srcId="{434666FA-E6BD-4B00-9EF2-D48CCDA82E33}" destId="{3C231673-9C31-4BF8-AC28-E685F995FBAF}" srcOrd="0" destOrd="0" presId="urn:microsoft.com/office/officeart/2005/8/layout/process1"/>
    <dgm:cxn modelId="{5772862F-EC7C-4E8D-A2CF-9B44D0F3080F}" type="presParOf" srcId="{DC141258-309A-45DB-BC8A-56B76424EEC9}" destId="{BD60FB5A-20FE-406E-B037-049F24355E12}" srcOrd="0" destOrd="0" presId="urn:microsoft.com/office/officeart/2005/8/layout/process1"/>
    <dgm:cxn modelId="{0A6FF370-9527-45B3-8AA3-F43F6AE14427}" type="presParOf" srcId="{DC141258-309A-45DB-BC8A-56B76424EEC9}" destId="{670DA305-2E4A-4A75-BE91-E702E04A44BE}" srcOrd="1" destOrd="0" presId="urn:microsoft.com/office/officeart/2005/8/layout/process1"/>
    <dgm:cxn modelId="{BE409E4A-7948-482D-8088-8325C8E05BCB}" type="presParOf" srcId="{670DA305-2E4A-4A75-BE91-E702E04A44BE}" destId="{D015493A-D8F0-4EDC-9C18-7D70B30AE56E}" srcOrd="0" destOrd="0" presId="urn:microsoft.com/office/officeart/2005/8/layout/process1"/>
    <dgm:cxn modelId="{9F86FFD6-1416-4632-89B2-F9FB55EDB641}" type="presParOf" srcId="{DC141258-309A-45DB-BC8A-56B76424EEC9}" destId="{3C231673-9C31-4BF8-AC28-E685F995FBA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2CEA9-AAE1-42FB-B1A5-4F0962F92D94}">
      <dsp:nvSpPr>
        <dsp:cNvPr id="0" name=""/>
        <dsp:cNvSpPr/>
      </dsp:nvSpPr>
      <dsp:spPr>
        <a:xfrm>
          <a:off x="3881" y="162251"/>
          <a:ext cx="1697021" cy="1161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Lezione Dialogata e </a:t>
          </a:r>
          <a:r>
            <a:rPr lang="it-IT" sz="1800" kern="1200" dirty="0" err="1" smtClean="0"/>
            <a:t>problem</a:t>
          </a:r>
          <a:r>
            <a:rPr lang="it-IT" sz="1800" kern="1200" dirty="0" smtClean="0"/>
            <a:t> </a:t>
          </a:r>
          <a:r>
            <a:rPr lang="it-IT" sz="1800" kern="1200" dirty="0" err="1" smtClean="0"/>
            <a:t>solving</a:t>
          </a:r>
          <a:endParaRPr lang="it-IT" sz="1800" kern="1200" dirty="0"/>
        </a:p>
      </dsp:txBody>
      <dsp:txXfrm>
        <a:off x="37897" y="196267"/>
        <a:ext cx="1628989" cy="1093366"/>
      </dsp:txXfrm>
    </dsp:sp>
    <dsp:sp modelId="{FDB93D4B-537E-42D1-AEE3-C43F6AE21983}">
      <dsp:nvSpPr>
        <dsp:cNvPr id="0" name=""/>
        <dsp:cNvSpPr/>
      </dsp:nvSpPr>
      <dsp:spPr>
        <a:xfrm>
          <a:off x="1870604" y="532519"/>
          <a:ext cx="359768" cy="420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1870604" y="616691"/>
        <a:ext cx="251838" cy="252517"/>
      </dsp:txXfrm>
    </dsp:sp>
    <dsp:sp modelId="{7F3607C5-1596-488F-9037-FB70D2C4E040}">
      <dsp:nvSpPr>
        <dsp:cNvPr id="0" name=""/>
        <dsp:cNvSpPr/>
      </dsp:nvSpPr>
      <dsp:spPr>
        <a:xfrm>
          <a:off x="2379710" y="162251"/>
          <a:ext cx="1697021" cy="1161398"/>
        </a:xfrm>
        <a:prstGeom prst="roundRect">
          <a:avLst>
            <a:gd name="adj" fmla="val 10000"/>
          </a:avLst>
        </a:prstGeom>
        <a:solidFill>
          <a:srgbClr val="E5262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Didattica laboratoriale e tutoring</a:t>
          </a:r>
          <a:endParaRPr lang="it-IT" sz="1800" kern="1200" dirty="0"/>
        </a:p>
      </dsp:txBody>
      <dsp:txXfrm>
        <a:off x="2413726" y="196267"/>
        <a:ext cx="1628989" cy="1093366"/>
      </dsp:txXfrm>
    </dsp:sp>
    <dsp:sp modelId="{1C2037EB-B01A-4E8D-9A17-3707575B7EDB}">
      <dsp:nvSpPr>
        <dsp:cNvPr id="0" name=""/>
        <dsp:cNvSpPr/>
      </dsp:nvSpPr>
      <dsp:spPr>
        <a:xfrm>
          <a:off x="4246433" y="532519"/>
          <a:ext cx="359768" cy="420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4246433" y="616691"/>
        <a:ext cx="251838" cy="252517"/>
      </dsp:txXfrm>
    </dsp:sp>
    <dsp:sp modelId="{3C231673-9C31-4BF8-AC28-E685F995FBAF}">
      <dsp:nvSpPr>
        <dsp:cNvPr id="0" name=""/>
        <dsp:cNvSpPr/>
      </dsp:nvSpPr>
      <dsp:spPr>
        <a:xfrm>
          <a:off x="4755540" y="162251"/>
          <a:ext cx="1697021" cy="1161398"/>
        </a:xfrm>
        <a:prstGeom prst="roundRect">
          <a:avLst>
            <a:gd name="adj" fmla="val 10000"/>
          </a:avLst>
        </a:prstGeom>
        <a:solidFill>
          <a:srgbClr val="FF98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err="1" smtClean="0"/>
            <a:t>Setting</a:t>
          </a:r>
          <a:r>
            <a:rPr lang="it-IT" sz="1800" kern="1200" dirty="0" smtClean="0"/>
            <a:t> d’aula virtuale</a:t>
          </a:r>
          <a:endParaRPr lang="it-IT" sz="1800" kern="1200" dirty="0"/>
        </a:p>
      </dsp:txBody>
      <dsp:txXfrm>
        <a:off x="4789556" y="196267"/>
        <a:ext cx="1628989" cy="1093366"/>
      </dsp:txXfrm>
    </dsp:sp>
    <dsp:sp modelId="{07E6B48F-0EC4-42DF-8BFB-10CE62D89C1A}">
      <dsp:nvSpPr>
        <dsp:cNvPr id="0" name=""/>
        <dsp:cNvSpPr/>
      </dsp:nvSpPr>
      <dsp:spPr>
        <a:xfrm>
          <a:off x="6622263" y="532519"/>
          <a:ext cx="359768" cy="420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400" kern="1200"/>
        </a:p>
      </dsp:txBody>
      <dsp:txXfrm>
        <a:off x="6622263" y="616691"/>
        <a:ext cx="251838" cy="252517"/>
      </dsp:txXfrm>
    </dsp:sp>
    <dsp:sp modelId="{D803A2D6-E8F6-45F8-80A7-BA375B1E0B82}">
      <dsp:nvSpPr>
        <dsp:cNvPr id="0" name=""/>
        <dsp:cNvSpPr/>
      </dsp:nvSpPr>
      <dsp:spPr>
        <a:xfrm>
          <a:off x="7131369" y="162251"/>
          <a:ext cx="1697021" cy="1161398"/>
        </a:xfrm>
        <a:prstGeom prst="roundRect">
          <a:avLst>
            <a:gd name="adj" fmla="val 10000"/>
          </a:avLst>
        </a:prstGeom>
        <a:solidFill>
          <a:srgbClr val="5AA42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Cooperative Learning</a:t>
          </a:r>
          <a:endParaRPr lang="it-IT" sz="1800" kern="1200" dirty="0"/>
        </a:p>
      </dsp:txBody>
      <dsp:txXfrm>
        <a:off x="7165385" y="196267"/>
        <a:ext cx="1628989" cy="1093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0FB5A-20FE-406E-B037-049F24355E12}">
      <dsp:nvSpPr>
        <dsp:cNvPr id="0" name=""/>
        <dsp:cNvSpPr/>
      </dsp:nvSpPr>
      <dsp:spPr>
        <a:xfrm>
          <a:off x="671" y="41030"/>
          <a:ext cx="1430952" cy="858571"/>
        </a:xfrm>
        <a:prstGeom prst="roundRect">
          <a:avLst>
            <a:gd name="adj" fmla="val 10000"/>
          </a:avLst>
        </a:prstGeom>
        <a:solidFill>
          <a:srgbClr val="5AA42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smtClean="0"/>
            <a:t>Tutoring</a:t>
          </a:r>
          <a:endParaRPr lang="it-IT" sz="2100" kern="1200" dirty="0"/>
        </a:p>
      </dsp:txBody>
      <dsp:txXfrm>
        <a:off x="25818" y="66177"/>
        <a:ext cx="1380658" cy="808277"/>
      </dsp:txXfrm>
    </dsp:sp>
    <dsp:sp modelId="{670DA305-2E4A-4A75-BE91-E702E04A44BE}">
      <dsp:nvSpPr>
        <dsp:cNvPr id="0" name=""/>
        <dsp:cNvSpPr/>
      </dsp:nvSpPr>
      <dsp:spPr>
        <a:xfrm>
          <a:off x="1574718" y="292877"/>
          <a:ext cx="303361" cy="3548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600" kern="1200"/>
        </a:p>
      </dsp:txBody>
      <dsp:txXfrm>
        <a:off x="1574718" y="363852"/>
        <a:ext cx="212353" cy="212926"/>
      </dsp:txXfrm>
    </dsp:sp>
    <dsp:sp modelId="{3C231673-9C31-4BF8-AC28-E685F995FBAF}">
      <dsp:nvSpPr>
        <dsp:cNvPr id="0" name=""/>
        <dsp:cNvSpPr/>
      </dsp:nvSpPr>
      <dsp:spPr>
        <a:xfrm>
          <a:off x="2004004" y="41030"/>
          <a:ext cx="1430952" cy="858571"/>
        </a:xfrm>
        <a:prstGeom prst="roundRect">
          <a:avLst>
            <a:gd name="adj" fmla="val 10000"/>
          </a:avLst>
        </a:prstGeom>
        <a:solidFill>
          <a:srgbClr val="FF98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100" kern="1200" dirty="0" smtClean="0"/>
            <a:t>Peer </a:t>
          </a:r>
          <a:r>
            <a:rPr lang="it-IT" sz="2100" kern="1200" dirty="0" err="1" smtClean="0"/>
            <a:t>Education</a:t>
          </a:r>
          <a:endParaRPr lang="it-IT" sz="2100" kern="1200" dirty="0"/>
        </a:p>
      </dsp:txBody>
      <dsp:txXfrm>
        <a:off x="2029151" y="66177"/>
        <a:ext cx="1380658" cy="808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445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44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725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269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396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960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55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218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515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50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145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598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926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1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211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198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183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8072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810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324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224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619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186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459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474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9182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930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478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874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8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1766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943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653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282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4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24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16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-software.it/login/ind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cd-software.it/login/index.html" TargetMode="Externa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9"/>
          <p:cNvSpPr txBox="1">
            <a:spLocks/>
          </p:cNvSpPr>
          <p:nvPr/>
        </p:nvSpPr>
        <p:spPr>
          <a:xfrm>
            <a:off x="114299" y="2715062"/>
            <a:ext cx="7997216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it-IT" sz="2800" dirty="0" smtClean="0"/>
              <a:t>Titolo argomento:</a:t>
            </a:r>
            <a:endParaRPr lang="it-IT" sz="2800" dirty="0"/>
          </a:p>
        </p:txBody>
      </p:sp>
      <p:sp>
        <p:nvSpPr>
          <p:cNvPr id="5" name="Shape 189"/>
          <p:cNvSpPr txBox="1">
            <a:spLocks/>
          </p:cNvSpPr>
          <p:nvPr/>
        </p:nvSpPr>
        <p:spPr>
          <a:xfrm>
            <a:off x="114299" y="3214295"/>
            <a:ext cx="7997216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it-IT" sz="2000" dirty="0" smtClean="0"/>
              <a:t>Login all’area riservata di una applicazione web</a:t>
            </a:r>
            <a:endParaRPr lang="it-IT" sz="2000" dirty="0"/>
          </a:p>
        </p:txBody>
      </p:sp>
      <p:pic>
        <p:nvPicPr>
          <p:cNvPr id="7" name="Picture 2" descr="Concorsi, Università di Salerno (scadenza 27 settembre 2018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143" y="2151341"/>
            <a:ext cx="2318745" cy="18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tangolo 7"/>
          <p:cNvSpPr/>
          <p:nvPr/>
        </p:nvSpPr>
        <p:spPr>
          <a:xfrm>
            <a:off x="114299" y="4323801"/>
            <a:ext cx="45153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002060"/>
                </a:solidFill>
              </a:rPr>
              <a:t>Tutor Coordinatori:</a:t>
            </a:r>
          </a:p>
          <a:p>
            <a:r>
              <a:rPr lang="it-IT" dirty="0" smtClean="0">
                <a:solidFill>
                  <a:srgbClr val="002060"/>
                </a:solidFill>
              </a:rPr>
              <a:t>Prof. Daniele Calabrò</a:t>
            </a:r>
          </a:p>
          <a:p>
            <a:r>
              <a:rPr lang="it-IT" dirty="0" smtClean="0">
                <a:solidFill>
                  <a:srgbClr val="002060"/>
                </a:solidFill>
              </a:rPr>
              <a:t>Prof.ssa Maria Stella Pastore</a:t>
            </a:r>
            <a:endParaRPr lang="it-IT" dirty="0">
              <a:solidFill>
                <a:srgbClr val="002060"/>
              </a:solidFill>
            </a:endParaRP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84" y="4180462"/>
            <a:ext cx="598531" cy="598531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A5D0812-9682-E732-8A41-36876A69F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04" y="4180461"/>
            <a:ext cx="595469" cy="59546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ttivazione della piattaforma Google Classroom - Notizie - Istituto  Comprensivo - Candiolo (TO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04" y="3914002"/>
            <a:ext cx="1969751" cy="11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omputer lab clipart 8 » Clipart St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42" y="3864370"/>
            <a:ext cx="1624553" cy="111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li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40" y="-39140"/>
            <a:ext cx="1726334" cy="18076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72160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SUSSIDI DIDATTICI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" name="Shape 237"/>
          <p:cNvSpPr txBox="1">
            <a:spLocks noGrp="1"/>
          </p:cNvSpPr>
          <p:nvPr>
            <p:ph type="body" idx="1"/>
          </p:nvPr>
        </p:nvSpPr>
        <p:spPr>
          <a:xfrm>
            <a:off x="190147" y="1291039"/>
            <a:ext cx="8664357" cy="2641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lang="en" sz="2000"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000" b="1" dirty="0" smtClean="0"/>
              <a:t>LIM / Monitor</a:t>
            </a:r>
            <a:r>
              <a:rPr lang="en" sz="2000" dirty="0" smtClean="0"/>
              <a:t>: per presentare materiali didattici multimediali</a:t>
            </a:r>
            <a:endParaRPr sz="2000"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000" b="1" dirty="0" smtClean="0"/>
              <a:t>Materiale didattico messo a disposizione dal docente</a:t>
            </a:r>
            <a:r>
              <a:rPr lang="en" sz="2000" dirty="0" smtClean="0"/>
              <a:t>: slide, schemi, mappe concettuali, altri documenti digitali.</a:t>
            </a:r>
            <a:endParaRPr sz="2000"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000" b="1" dirty="0" smtClean="0"/>
              <a:t>Laboratorio di Informatica</a:t>
            </a:r>
            <a:r>
              <a:rPr lang="en" sz="2000" dirty="0" smtClean="0"/>
              <a:t>: uso di PC per la produzione dei lavori di gruppo</a:t>
            </a: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000" b="1" dirty="0" smtClean="0"/>
              <a:t>Piattaforma e-learning</a:t>
            </a:r>
            <a:r>
              <a:rPr lang="en" sz="2000" dirty="0" smtClean="0"/>
              <a:t>: per la condivisione del materiale didattico multimediale con la classe</a:t>
            </a: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>
              <a:solidFill>
                <a:srgbClr val="FF0000"/>
              </a:solidFill>
            </a:endParaRPr>
          </a:p>
        </p:txBody>
      </p:sp>
      <p:grpSp>
        <p:nvGrpSpPr>
          <p:cNvPr id="8" name="Shape 693"/>
          <p:cNvGrpSpPr/>
          <p:nvPr/>
        </p:nvGrpSpPr>
        <p:grpSpPr>
          <a:xfrm>
            <a:off x="357659" y="610085"/>
            <a:ext cx="349624" cy="331179"/>
            <a:chOff x="2583100" y="2973775"/>
            <a:chExt cx="461550" cy="437200"/>
          </a:xfrm>
        </p:grpSpPr>
        <p:sp>
          <p:nvSpPr>
            <p:cNvPr id="9" name="Shape 69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69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77" y="3795002"/>
            <a:ext cx="1584505" cy="118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3514725"/>
            <a:ext cx="2771775" cy="1628775"/>
          </a:xfrm>
          <a:prstGeom prst="rect">
            <a:avLst/>
          </a:prstGeom>
        </p:spPr>
      </p:pic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METODOLOGIE DIDATTICHE 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" name="Diagramma 13"/>
          <p:cNvGraphicFramePr/>
          <p:nvPr>
            <p:extLst/>
          </p:nvPr>
        </p:nvGraphicFramePr>
        <p:xfrm>
          <a:off x="121727" y="1740094"/>
          <a:ext cx="8832272" cy="1485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Shape 237"/>
          <p:cNvSpPr txBox="1">
            <a:spLocks/>
          </p:cNvSpPr>
          <p:nvPr/>
        </p:nvSpPr>
        <p:spPr>
          <a:xfrm>
            <a:off x="121727" y="1155782"/>
            <a:ext cx="9022273" cy="941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1900" dirty="0" smtClean="0">
                <a:solidFill>
                  <a:srgbClr val="263248"/>
                </a:solidFill>
                <a:latin typeface="Roboto Condensed"/>
              </a:rPr>
              <a:t>Durante lo </a:t>
            </a:r>
            <a:r>
              <a:rPr lang="en-US" sz="1900" dirty="0" err="1" smtClean="0">
                <a:solidFill>
                  <a:srgbClr val="263248"/>
                </a:solidFill>
                <a:latin typeface="Roboto Condensed"/>
              </a:rPr>
              <a:t>svolgimento</a:t>
            </a:r>
            <a:r>
              <a:rPr lang="en-US" sz="1900" dirty="0" smtClean="0">
                <a:solidFill>
                  <a:srgbClr val="263248"/>
                </a:solidFill>
                <a:latin typeface="Roboto Condensed"/>
              </a:rPr>
              <a:t> </a:t>
            </a:r>
            <a:r>
              <a:rPr lang="en-US" sz="1900" dirty="0" err="1" smtClean="0">
                <a:solidFill>
                  <a:srgbClr val="263248"/>
                </a:solidFill>
                <a:latin typeface="Roboto Condensed"/>
              </a:rPr>
              <a:t>della</a:t>
            </a:r>
            <a:r>
              <a:rPr lang="en-US" sz="1900" dirty="0" smtClean="0">
                <a:solidFill>
                  <a:srgbClr val="263248"/>
                </a:solidFill>
                <a:latin typeface="Roboto Condensed"/>
              </a:rPr>
              <a:t> </a:t>
            </a:r>
            <a:r>
              <a:rPr lang="en-US" sz="1900" dirty="0" err="1" smtClean="0">
                <a:solidFill>
                  <a:srgbClr val="263248"/>
                </a:solidFill>
                <a:latin typeface="Roboto Condensed"/>
              </a:rPr>
              <a:t>lezione</a:t>
            </a:r>
            <a:r>
              <a:rPr lang="en-US" sz="1900" dirty="0" smtClean="0">
                <a:solidFill>
                  <a:srgbClr val="263248"/>
                </a:solidFill>
                <a:latin typeface="Roboto Condensed"/>
              </a:rPr>
              <a:t> </a:t>
            </a:r>
            <a:r>
              <a:rPr lang="en-US" sz="1900" dirty="0" err="1" smtClean="0">
                <a:solidFill>
                  <a:srgbClr val="263248"/>
                </a:solidFill>
                <a:latin typeface="Roboto Condensed"/>
              </a:rPr>
              <a:t>verranno</a:t>
            </a:r>
            <a:r>
              <a:rPr lang="en-US" sz="1900" dirty="0" smtClean="0">
                <a:solidFill>
                  <a:srgbClr val="263248"/>
                </a:solidFill>
                <a:latin typeface="Roboto Condensed"/>
              </a:rPr>
              <a:t> </a:t>
            </a:r>
            <a:r>
              <a:rPr lang="en-US" sz="1900" dirty="0" err="1" smtClean="0">
                <a:solidFill>
                  <a:srgbClr val="263248"/>
                </a:solidFill>
                <a:latin typeface="Roboto Condensed"/>
              </a:rPr>
              <a:t>utilizzate</a:t>
            </a:r>
            <a:r>
              <a:rPr lang="en-US" sz="1900" dirty="0" smtClean="0">
                <a:solidFill>
                  <a:srgbClr val="263248"/>
                </a:solidFill>
                <a:latin typeface="Roboto Condensed"/>
              </a:rPr>
              <a:t> le </a:t>
            </a:r>
            <a:r>
              <a:rPr lang="en-US" sz="1900" dirty="0" err="1" smtClean="0">
                <a:solidFill>
                  <a:srgbClr val="263248"/>
                </a:solidFill>
                <a:latin typeface="Roboto Condensed"/>
              </a:rPr>
              <a:t>seguenti</a:t>
            </a:r>
            <a:r>
              <a:rPr lang="en-US" sz="1900" dirty="0" smtClean="0">
                <a:solidFill>
                  <a:srgbClr val="263248"/>
                </a:solidFill>
                <a:latin typeface="Roboto Condensed"/>
              </a:rPr>
              <a:t> </a:t>
            </a:r>
            <a:r>
              <a:rPr lang="en-US" sz="1900" dirty="0" err="1" smtClean="0">
                <a:solidFill>
                  <a:srgbClr val="263248"/>
                </a:solidFill>
                <a:latin typeface="Roboto Condensed"/>
              </a:rPr>
              <a:t>metodologie</a:t>
            </a:r>
            <a:r>
              <a:rPr lang="en-US" sz="1900" dirty="0" smtClean="0">
                <a:solidFill>
                  <a:srgbClr val="263248"/>
                </a:solidFill>
                <a:latin typeface="Roboto Condensed"/>
              </a:rPr>
              <a:t>:</a:t>
            </a:r>
            <a:endParaRPr lang="en-US" sz="1900" dirty="0">
              <a:solidFill>
                <a:srgbClr val="263248"/>
              </a:solidFill>
              <a:latin typeface="Roboto Condensed"/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/>
          </p:nvPr>
        </p:nvGraphicFramePr>
        <p:xfrm>
          <a:off x="121727" y="3464986"/>
          <a:ext cx="8983672" cy="1554480"/>
        </p:xfrm>
        <a:graphic>
          <a:graphicData uri="http://schemas.openxmlformats.org/drawingml/2006/table">
            <a:tbl>
              <a:tblPr firstRow="1" bandRow="1">
                <a:tableStyleId>{1474B86A-D1D1-4D3E-9C00-E4EE2E693948}</a:tableStyleId>
              </a:tblPr>
              <a:tblGrid>
                <a:gridCol w="2112318">
                  <a:extLst>
                    <a:ext uri="{9D8B030D-6E8A-4147-A177-3AD203B41FA5}">
                      <a16:colId xmlns:a16="http://schemas.microsoft.com/office/drawing/2014/main" val="2405273831"/>
                    </a:ext>
                  </a:extLst>
                </a:gridCol>
                <a:gridCol w="2161310">
                  <a:extLst>
                    <a:ext uri="{9D8B030D-6E8A-4147-A177-3AD203B41FA5}">
                      <a16:colId xmlns:a16="http://schemas.microsoft.com/office/drawing/2014/main" val="3360216921"/>
                    </a:ext>
                  </a:extLst>
                </a:gridCol>
                <a:gridCol w="2358736">
                  <a:extLst>
                    <a:ext uri="{9D8B030D-6E8A-4147-A177-3AD203B41FA5}">
                      <a16:colId xmlns:a16="http://schemas.microsoft.com/office/drawing/2014/main" val="3570410259"/>
                    </a:ext>
                  </a:extLst>
                </a:gridCol>
                <a:gridCol w="2351308">
                  <a:extLst>
                    <a:ext uri="{9D8B030D-6E8A-4147-A177-3AD203B41FA5}">
                      <a16:colId xmlns:a16="http://schemas.microsoft.com/office/drawing/2014/main" val="1547812914"/>
                    </a:ext>
                  </a:extLst>
                </a:gridCol>
              </a:tblGrid>
              <a:tr h="1009977">
                <a:tc>
                  <a:txBody>
                    <a:bodyPr/>
                    <a:lstStyle/>
                    <a:p>
                      <a:pPr algn="l"/>
                      <a:r>
                        <a:rPr lang="it-IT" sz="120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Il docente introdurrà il nuovo argomento</a:t>
                      </a:r>
                      <a:r>
                        <a:rPr lang="it-IT" sz="1200" baseline="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 in classe </a:t>
                      </a:r>
                      <a:r>
                        <a:rPr lang="it-IT" sz="1200" baseline="0" dirty="0" err="1" smtClean="0">
                          <a:solidFill>
                            <a:srgbClr val="263248"/>
                          </a:solidFill>
                          <a:latin typeface="Roboto Condensed"/>
                        </a:rPr>
                        <a:t>sottoforma</a:t>
                      </a:r>
                      <a:r>
                        <a:rPr lang="it-IT" sz="1200" baseline="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 di «problema», proponendo degli spunti di riflessione per avviare un </a:t>
                      </a:r>
                      <a:r>
                        <a:rPr lang="it-IT" sz="1200" b="1" baseline="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dialogo</a:t>
                      </a:r>
                      <a:r>
                        <a:rPr lang="it-IT" sz="1200" baseline="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 educativo sulle possibili soluzioni.</a:t>
                      </a:r>
                      <a:endParaRPr lang="it-IT" sz="1200" dirty="0" smtClean="0">
                        <a:solidFill>
                          <a:srgbClr val="263248"/>
                        </a:solidFill>
                        <a:latin typeface="Roboto Condensed"/>
                      </a:endParaRPr>
                    </a:p>
                    <a:p>
                      <a:pPr algn="just"/>
                      <a:endParaRPr lang="it-IT" sz="1200" dirty="0">
                        <a:solidFill>
                          <a:srgbClr val="263248"/>
                        </a:solidFill>
                        <a:latin typeface="Roboto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Gli studenti lavoreranno nel </a:t>
                      </a:r>
                      <a:r>
                        <a:rPr lang="it-IT" sz="1200" b="1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laboratorio di informatica </a:t>
                      </a:r>
                      <a:r>
                        <a:rPr lang="it-IT" sz="120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per lo svolgimento degli esercizi, sotto la supervisione del docente che fungerà da tutor o «</a:t>
                      </a:r>
                      <a:r>
                        <a:rPr lang="it-IT" sz="1200" dirty="0" err="1" smtClean="0">
                          <a:solidFill>
                            <a:srgbClr val="263248"/>
                          </a:solidFill>
                          <a:latin typeface="Roboto Condensed"/>
                        </a:rPr>
                        <a:t>scaffolder</a:t>
                      </a:r>
                      <a:r>
                        <a:rPr lang="it-IT" sz="120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».</a:t>
                      </a:r>
                    </a:p>
                    <a:p>
                      <a:pPr algn="just"/>
                      <a:endParaRPr lang="it-IT" sz="1200" dirty="0">
                        <a:solidFill>
                          <a:srgbClr val="263248"/>
                        </a:solidFill>
                        <a:latin typeface="Roboto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Il</a:t>
                      </a:r>
                      <a:r>
                        <a:rPr lang="it-IT" sz="1200" baseline="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 docente inserirà sulla</a:t>
                      </a:r>
                      <a:r>
                        <a:rPr lang="it-IT" sz="120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 piattaforma e-learning i materiali di studio proposti in aula e gli</a:t>
                      </a:r>
                      <a:r>
                        <a:rPr lang="it-IT" sz="1200" baseline="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 esercizi da svolgere a casa, in modo che ciascuno studente possa seguire i propri ritmi di apprendimento</a:t>
                      </a:r>
                      <a:endParaRPr lang="it-IT" sz="1200" dirty="0" smtClean="0">
                        <a:solidFill>
                          <a:srgbClr val="263248"/>
                        </a:solidFill>
                        <a:latin typeface="Roboto Condensed"/>
                      </a:endParaRPr>
                    </a:p>
                    <a:p>
                      <a:pPr algn="just"/>
                      <a:endParaRPr lang="it-IT" sz="1200" dirty="0">
                        <a:solidFill>
                          <a:srgbClr val="263248"/>
                        </a:solidFill>
                        <a:latin typeface="Roboto Condense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Gli studenti saranno suddivisi in </a:t>
                      </a:r>
                      <a:r>
                        <a:rPr lang="it-IT" sz="1200" b="1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gruppi,</a:t>
                      </a:r>
                      <a:r>
                        <a:rPr lang="it-IT" sz="120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 prepareranno</a:t>
                      </a:r>
                      <a:r>
                        <a:rPr lang="it-IT" sz="1200" baseline="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 </a:t>
                      </a:r>
                      <a:r>
                        <a:rPr lang="it-IT" sz="120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un lavoro che alla fine dovrà essere presentato</a:t>
                      </a:r>
                      <a:r>
                        <a:rPr lang="it-IT" sz="1200" baseline="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 alla classe (</a:t>
                      </a:r>
                      <a:r>
                        <a:rPr lang="it-IT" sz="1200" b="1" baseline="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compito di realtà</a:t>
                      </a:r>
                      <a:r>
                        <a:rPr lang="it-IT" sz="1200" baseline="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)</a:t>
                      </a:r>
                      <a:r>
                        <a:rPr lang="it-IT" sz="1200" dirty="0" smtClean="0">
                          <a:solidFill>
                            <a:srgbClr val="263248"/>
                          </a:solidFill>
                          <a:latin typeface="Roboto Condensed"/>
                        </a:rPr>
                        <a:t>.</a:t>
                      </a:r>
                      <a:endParaRPr lang="it-IT" sz="1200" dirty="0">
                        <a:solidFill>
                          <a:srgbClr val="263248"/>
                        </a:solidFill>
                        <a:latin typeface="Roboto Condense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96556"/>
                  </a:ext>
                </a:extLst>
              </a:tr>
            </a:tbl>
          </a:graphicData>
        </a:graphic>
      </p:graphicFrame>
      <p:grpSp>
        <p:nvGrpSpPr>
          <p:cNvPr id="10" name="Gruppo 9"/>
          <p:cNvGrpSpPr/>
          <p:nvPr/>
        </p:nvGrpSpPr>
        <p:grpSpPr>
          <a:xfrm rot="5400000">
            <a:off x="844821" y="3015565"/>
            <a:ext cx="359768" cy="420861"/>
            <a:chOff x="1870604" y="532519"/>
            <a:chExt cx="359768" cy="420861"/>
          </a:xfrm>
        </p:grpSpPr>
        <p:sp>
          <p:nvSpPr>
            <p:cNvPr id="11" name="Freccia a destra 10"/>
            <p:cNvSpPr/>
            <p:nvPr/>
          </p:nvSpPr>
          <p:spPr>
            <a:xfrm>
              <a:off x="1870604" y="532519"/>
              <a:ext cx="359768" cy="42086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ccia a destra 4"/>
            <p:cNvSpPr txBox="1"/>
            <p:nvPr/>
          </p:nvSpPr>
          <p:spPr>
            <a:xfrm>
              <a:off x="1870604" y="616691"/>
              <a:ext cx="251838" cy="2525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t-IT" sz="1600" kern="1200"/>
            </a:p>
          </p:txBody>
        </p:sp>
      </p:grpSp>
      <p:grpSp>
        <p:nvGrpSpPr>
          <p:cNvPr id="13" name="Gruppo 12"/>
          <p:cNvGrpSpPr/>
          <p:nvPr/>
        </p:nvGrpSpPr>
        <p:grpSpPr>
          <a:xfrm rot="5400000">
            <a:off x="3263590" y="3015565"/>
            <a:ext cx="359768" cy="420861"/>
            <a:chOff x="1870604" y="532519"/>
            <a:chExt cx="359768" cy="420861"/>
          </a:xfrm>
        </p:grpSpPr>
        <p:sp>
          <p:nvSpPr>
            <p:cNvPr id="15" name="Freccia a destra 14"/>
            <p:cNvSpPr/>
            <p:nvPr/>
          </p:nvSpPr>
          <p:spPr>
            <a:xfrm>
              <a:off x="1870604" y="532519"/>
              <a:ext cx="359768" cy="42086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destra 4"/>
            <p:cNvSpPr txBox="1"/>
            <p:nvPr/>
          </p:nvSpPr>
          <p:spPr>
            <a:xfrm>
              <a:off x="1870604" y="616691"/>
              <a:ext cx="251838" cy="2525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t-IT" sz="1600" kern="1200"/>
            </a:p>
          </p:txBody>
        </p:sp>
      </p:grpSp>
      <p:grpSp>
        <p:nvGrpSpPr>
          <p:cNvPr id="17" name="Gruppo 16"/>
          <p:cNvGrpSpPr/>
          <p:nvPr/>
        </p:nvGrpSpPr>
        <p:grpSpPr>
          <a:xfrm rot="5400000">
            <a:off x="5579613" y="3034792"/>
            <a:ext cx="359768" cy="420861"/>
            <a:chOff x="1870604" y="532519"/>
            <a:chExt cx="359768" cy="420861"/>
          </a:xfrm>
        </p:grpSpPr>
        <p:sp>
          <p:nvSpPr>
            <p:cNvPr id="18" name="Freccia a destra 17"/>
            <p:cNvSpPr/>
            <p:nvPr/>
          </p:nvSpPr>
          <p:spPr>
            <a:xfrm>
              <a:off x="1870604" y="532519"/>
              <a:ext cx="359768" cy="42086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ccia a destra 4"/>
            <p:cNvSpPr txBox="1"/>
            <p:nvPr/>
          </p:nvSpPr>
          <p:spPr>
            <a:xfrm>
              <a:off x="1870604" y="616691"/>
              <a:ext cx="251838" cy="2525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t-IT" sz="1600" kern="1200"/>
            </a:p>
          </p:txBody>
        </p:sp>
      </p:grpSp>
      <p:grpSp>
        <p:nvGrpSpPr>
          <p:cNvPr id="21" name="Gruppo 20"/>
          <p:cNvGrpSpPr/>
          <p:nvPr/>
        </p:nvGrpSpPr>
        <p:grpSpPr>
          <a:xfrm rot="5400000">
            <a:off x="7914210" y="3034792"/>
            <a:ext cx="359768" cy="420861"/>
            <a:chOff x="1870604" y="532519"/>
            <a:chExt cx="359768" cy="420861"/>
          </a:xfrm>
        </p:grpSpPr>
        <p:sp>
          <p:nvSpPr>
            <p:cNvPr id="22" name="Freccia a destra 21"/>
            <p:cNvSpPr/>
            <p:nvPr/>
          </p:nvSpPr>
          <p:spPr>
            <a:xfrm>
              <a:off x="1870604" y="532519"/>
              <a:ext cx="359768" cy="42086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ccia a destra 4"/>
            <p:cNvSpPr txBox="1"/>
            <p:nvPr/>
          </p:nvSpPr>
          <p:spPr>
            <a:xfrm>
              <a:off x="1870604" y="616691"/>
              <a:ext cx="251838" cy="2525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it-IT" sz="1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99676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ma 13"/>
          <p:cNvGraphicFramePr/>
          <p:nvPr>
            <p:extLst/>
          </p:nvPr>
        </p:nvGraphicFramePr>
        <p:xfrm>
          <a:off x="5550195" y="1175051"/>
          <a:ext cx="3435628" cy="940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METODOLOGIE DIDATTICHE PER BES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Shape 237"/>
          <p:cNvSpPr txBox="1">
            <a:spLocks/>
          </p:cNvSpPr>
          <p:nvPr/>
        </p:nvSpPr>
        <p:spPr>
          <a:xfrm>
            <a:off x="158187" y="1483135"/>
            <a:ext cx="5316279" cy="1679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1000"/>
              </a:spcBef>
              <a:spcAft>
                <a:spcPts val="1000"/>
              </a:spcAft>
            </a:pPr>
            <a:r>
              <a:rPr lang="en-US" sz="1800" dirty="0">
                <a:solidFill>
                  <a:srgbClr val="263248"/>
                </a:solidFill>
              </a:rPr>
              <a:t>Le </a:t>
            </a:r>
            <a:r>
              <a:rPr lang="en-US" sz="1800" dirty="0" err="1">
                <a:solidFill>
                  <a:srgbClr val="263248"/>
                </a:solidFill>
              </a:rPr>
              <a:t>metodologie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didattiche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ed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il</a:t>
            </a:r>
            <a:r>
              <a:rPr lang="en-US" sz="1800" dirty="0">
                <a:solidFill>
                  <a:srgbClr val="263248"/>
                </a:solidFill>
              </a:rPr>
              <a:t> setting </a:t>
            </a:r>
            <a:r>
              <a:rPr lang="en-US" sz="1800" dirty="0" err="1">
                <a:solidFill>
                  <a:srgbClr val="263248"/>
                </a:solidFill>
              </a:rPr>
              <a:t>d’aula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proposti</a:t>
            </a:r>
            <a:r>
              <a:rPr lang="en-US" sz="1800" dirty="0">
                <a:solidFill>
                  <a:srgbClr val="263248"/>
                </a:solidFill>
              </a:rPr>
              <a:t>, </a:t>
            </a:r>
            <a:r>
              <a:rPr lang="en-US" sz="1800" dirty="0" err="1">
                <a:solidFill>
                  <a:srgbClr val="263248"/>
                </a:solidFill>
              </a:rPr>
              <a:t>sono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stati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scelti</a:t>
            </a:r>
            <a:r>
              <a:rPr lang="en-US" sz="1800" dirty="0">
                <a:solidFill>
                  <a:srgbClr val="263248"/>
                </a:solidFill>
              </a:rPr>
              <a:t> al fine </a:t>
            </a:r>
            <a:r>
              <a:rPr lang="en-US" sz="1800" dirty="0" err="1">
                <a:solidFill>
                  <a:srgbClr val="263248"/>
                </a:solidFill>
              </a:rPr>
              <a:t>della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creazione</a:t>
            </a:r>
            <a:r>
              <a:rPr lang="en-US" sz="1800" dirty="0">
                <a:solidFill>
                  <a:srgbClr val="263248"/>
                </a:solidFill>
              </a:rPr>
              <a:t> di un </a:t>
            </a:r>
            <a:r>
              <a:rPr lang="en-US" sz="1800" b="1" dirty="0" err="1" smtClean="0">
                <a:solidFill>
                  <a:srgbClr val="263248"/>
                </a:solidFill>
              </a:rPr>
              <a:t>ambiente</a:t>
            </a:r>
            <a:r>
              <a:rPr lang="en-US" sz="1800" b="1" dirty="0" smtClean="0">
                <a:solidFill>
                  <a:srgbClr val="263248"/>
                </a:solidFill>
              </a:rPr>
              <a:t> </a:t>
            </a:r>
            <a:r>
              <a:rPr lang="en-US" sz="1800" b="1" dirty="0" err="1" smtClean="0">
                <a:solidFill>
                  <a:srgbClr val="263248"/>
                </a:solidFill>
              </a:rPr>
              <a:t>inclusivo</a:t>
            </a:r>
            <a:r>
              <a:rPr lang="en-US" sz="1800" b="1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che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consenta</a:t>
            </a:r>
            <a:r>
              <a:rPr lang="en-US" sz="1800" dirty="0">
                <a:solidFill>
                  <a:srgbClr val="263248"/>
                </a:solidFill>
              </a:rPr>
              <a:t> la </a:t>
            </a:r>
            <a:r>
              <a:rPr lang="en-US" sz="1800" b="1" dirty="0" err="1">
                <a:solidFill>
                  <a:srgbClr val="263248"/>
                </a:solidFill>
              </a:rPr>
              <a:t>personalizzazione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degli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apprendimenti</a:t>
            </a:r>
            <a:r>
              <a:rPr lang="en-US" sz="1800" dirty="0">
                <a:solidFill>
                  <a:srgbClr val="263248"/>
                </a:solidFill>
              </a:rPr>
              <a:t>, al fine di </a:t>
            </a:r>
            <a:r>
              <a:rPr lang="en-US" sz="1800" dirty="0" err="1">
                <a:solidFill>
                  <a:srgbClr val="263248"/>
                </a:solidFill>
              </a:rPr>
              <a:t>tener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conto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dei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Bisogni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Educativi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Speciali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>
                <a:solidFill>
                  <a:srgbClr val="263248"/>
                </a:solidFill>
              </a:rPr>
              <a:t>degli</a:t>
            </a:r>
            <a:r>
              <a:rPr lang="en-US" sz="1800" dirty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studenti</a:t>
            </a:r>
            <a:r>
              <a:rPr lang="en-US" sz="1800" dirty="0" smtClean="0">
                <a:solidFill>
                  <a:srgbClr val="263248"/>
                </a:solidFill>
              </a:rPr>
              <a:t>.</a:t>
            </a:r>
            <a:endParaRPr lang="en-US" sz="1800" dirty="0">
              <a:solidFill>
                <a:srgbClr val="263248"/>
              </a:solidFill>
            </a:endParaRPr>
          </a:p>
        </p:txBody>
      </p:sp>
      <p:sp>
        <p:nvSpPr>
          <p:cNvPr id="9" name="Shape 237"/>
          <p:cNvSpPr txBox="1">
            <a:spLocks/>
          </p:cNvSpPr>
          <p:nvPr/>
        </p:nvSpPr>
        <p:spPr>
          <a:xfrm>
            <a:off x="0" y="3448402"/>
            <a:ext cx="6344816" cy="1693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rgbClr val="C7D3E6"/>
              </a:buClr>
              <a:buSzPts val="2400"/>
              <a:buFont typeface="Arial"/>
              <a:buChar char="▰"/>
            </a:pPr>
            <a:r>
              <a:rPr lang="en-US" sz="1800" b="1" dirty="0" smtClean="0">
                <a:solidFill>
                  <a:srgbClr val="263248"/>
                </a:solidFill>
              </a:rPr>
              <a:t>TUTORING</a:t>
            </a:r>
            <a:r>
              <a:rPr lang="en-US" sz="1800" dirty="0" smtClean="0">
                <a:solidFill>
                  <a:srgbClr val="263248"/>
                </a:solidFill>
              </a:rPr>
              <a:t>: Durante le </a:t>
            </a:r>
            <a:r>
              <a:rPr lang="en-US" sz="1800" dirty="0" err="1" smtClean="0">
                <a:solidFill>
                  <a:srgbClr val="263248"/>
                </a:solidFill>
              </a:rPr>
              <a:t>esercitazioni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il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docente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seguirà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il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lavoro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degli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studenti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offrendo</a:t>
            </a:r>
            <a:r>
              <a:rPr lang="en-US" sz="1800" dirty="0" smtClean="0">
                <a:solidFill>
                  <a:srgbClr val="263248"/>
                </a:solidFill>
              </a:rPr>
              <a:t> support </a:t>
            </a:r>
            <a:r>
              <a:rPr lang="en-US" sz="1800" dirty="0" err="1" smtClean="0">
                <a:solidFill>
                  <a:srgbClr val="263248"/>
                </a:solidFill>
              </a:rPr>
              <a:t>ed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affiancando</a:t>
            </a:r>
            <a:r>
              <a:rPr lang="en-US" sz="1800" dirty="0" smtClean="0">
                <a:solidFill>
                  <a:srgbClr val="263248"/>
                </a:solidFill>
              </a:rPr>
              <a:t> chi ne ha </a:t>
            </a:r>
            <a:r>
              <a:rPr lang="en-US" sz="1800" dirty="0" err="1" smtClean="0">
                <a:solidFill>
                  <a:srgbClr val="263248"/>
                </a:solidFill>
              </a:rPr>
              <a:t>bisogno</a:t>
            </a:r>
            <a:r>
              <a:rPr lang="en-US" sz="1800" dirty="0" smtClean="0">
                <a:solidFill>
                  <a:srgbClr val="263248"/>
                </a:solidFill>
              </a:rPr>
              <a:t>.</a:t>
            </a:r>
            <a:endParaRPr lang="en-US" sz="1800" dirty="0">
              <a:solidFill>
                <a:srgbClr val="263248"/>
              </a:solidFill>
            </a:endParaRPr>
          </a:p>
          <a:p>
            <a:pPr marL="457200" indent="-381000">
              <a:buClr>
                <a:srgbClr val="C7D3E6"/>
              </a:buClr>
              <a:buSzPts val="2400"/>
              <a:buFont typeface="Arial"/>
              <a:buChar char="▰"/>
            </a:pPr>
            <a:r>
              <a:rPr lang="en-US" sz="1800" b="1" dirty="0" smtClean="0">
                <a:solidFill>
                  <a:srgbClr val="263248"/>
                </a:solidFill>
              </a:rPr>
              <a:t>PEER EDUCATION</a:t>
            </a:r>
            <a:r>
              <a:rPr lang="en-US" sz="1800" dirty="0" smtClean="0">
                <a:solidFill>
                  <a:srgbClr val="263248"/>
                </a:solidFill>
              </a:rPr>
              <a:t>: </a:t>
            </a:r>
            <a:r>
              <a:rPr lang="en-US" sz="1800" dirty="0" err="1">
                <a:solidFill>
                  <a:srgbClr val="263248"/>
                </a:solidFill>
              </a:rPr>
              <a:t>G</a:t>
            </a:r>
            <a:r>
              <a:rPr lang="en-US" sz="1800" dirty="0" err="1" smtClean="0">
                <a:solidFill>
                  <a:srgbClr val="263248"/>
                </a:solidFill>
              </a:rPr>
              <a:t>li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allievi</a:t>
            </a:r>
            <a:r>
              <a:rPr lang="en-US" sz="1800" dirty="0" smtClean="0">
                <a:solidFill>
                  <a:srgbClr val="263248"/>
                </a:solidFill>
              </a:rPr>
              <a:t> con </a:t>
            </a:r>
            <a:r>
              <a:rPr lang="en-US" sz="1800" dirty="0" err="1" smtClean="0">
                <a:solidFill>
                  <a:srgbClr val="263248"/>
                </a:solidFill>
              </a:rPr>
              <a:t>particolare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disagio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verranno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inseriti</a:t>
            </a:r>
            <a:r>
              <a:rPr lang="en-US" sz="1800" dirty="0" smtClean="0">
                <a:solidFill>
                  <a:srgbClr val="263248"/>
                </a:solidFill>
              </a:rPr>
              <a:t> in </a:t>
            </a:r>
            <a:r>
              <a:rPr lang="en-US" sz="1800" dirty="0" err="1" smtClean="0">
                <a:solidFill>
                  <a:srgbClr val="263248"/>
                </a:solidFill>
              </a:rPr>
              <a:t>gruppi</a:t>
            </a:r>
            <a:r>
              <a:rPr lang="en-US" sz="1800" dirty="0" smtClean="0">
                <a:solidFill>
                  <a:srgbClr val="263248"/>
                </a:solidFill>
              </a:rPr>
              <a:t> dove un </a:t>
            </a:r>
            <a:r>
              <a:rPr lang="en-US" sz="1800" dirty="0" err="1" smtClean="0">
                <a:solidFill>
                  <a:srgbClr val="263248"/>
                </a:solidFill>
              </a:rPr>
              <a:t>compagno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adatto</a:t>
            </a:r>
            <a:r>
              <a:rPr lang="en-US" sz="1800" dirty="0" smtClean="0">
                <a:solidFill>
                  <a:srgbClr val="263248"/>
                </a:solidFill>
              </a:rPr>
              <a:t> al </a:t>
            </a:r>
            <a:r>
              <a:rPr lang="en-US" sz="1800" dirty="0" err="1" smtClean="0">
                <a:solidFill>
                  <a:srgbClr val="263248"/>
                </a:solidFill>
              </a:rPr>
              <a:t>ruolo</a:t>
            </a:r>
            <a:r>
              <a:rPr lang="en-US" sz="1800" dirty="0" smtClean="0">
                <a:solidFill>
                  <a:srgbClr val="263248"/>
                </a:solidFill>
              </a:rPr>
              <a:t> li </a:t>
            </a:r>
            <a:r>
              <a:rPr lang="en-US" sz="1800" dirty="0" err="1" smtClean="0">
                <a:solidFill>
                  <a:srgbClr val="263248"/>
                </a:solidFill>
              </a:rPr>
              <a:t>aiuterà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nello</a:t>
            </a:r>
            <a:r>
              <a:rPr lang="en-US" sz="1800" dirty="0" smtClean="0">
                <a:solidFill>
                  <a:srgbClr val="263248"/>
                </a:solidFill>
              </a:rPr>
              <a:t> </a:t>
            </a:r>
            <a:r>
              <a:rPr lang="en-US" sz="1800" dirty="0" err="1" smtClean="0">
                <a:solidFill>
                  <a:srgbClr val="263248"/>
                </a:solidFill>
              </a:rPr>
              <a:t>svolgimento</a:t>
            </a:r>
            <a:r>
              <a:rPr lang="en-US" sz="1800" dirty="0" smtClean="0">
                <a:solidFill>
                  <a:srgbClr val="263248"/>
                </a:solidFill>
              </a:rPr>
              <a:t> del </a:t>
            </a:r>
            <a:r>
              <a:rPr lang="en-US" sz="1800" dirty="0" err="1" smtClean="0">
                <a:solidFill>
                  <a:srgbClr val="263248"/>
                </a:solidFill>
              </a:rPr>
              <a:t>lavoro</a:t>
            </a:r>
            <a:r>
              <a:rPr lang="en-US" sz="1800" dirty="0" smtClean="0">
                <a:solidFill>
                  <a:srgbClr val="263248"/>
                </a:solidFill>
              </a:rPr>
              <a:t> di </a:t>
            </a:r>
            <a:r>
              <a:rPr lang="en-US" sz="1800" dirty="0" err="1" smtClean="0">
                <a:solidFill>
                  <a:srgbClr val="263248"/>
                </a:solidFill>
              </a:rPr>
              <a:t>gruppo</a:t>
            </a:r>
            <a:r>
              <a:rPr lang="en-US" sz="1800" dirty="0" smtClean="0">
                <a:solidFill>
                  <a:srgbClr val="263248"/>
                </a:solidFill>
              </a:rPr>
              <a:t>.</a:t>
            </a:r>
          </a:p>
          <a:p>
            <a:pPr marL="76200">
              <a:spcBef>
                <a:spcPts val="1000"/>
              </a:spcBef>
              <a:buSzPts val="2400"/>
            </a:pP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uppo 11"/>
          <p:cNvGrpSpPr/>
          <p:nvPr/>
        </p:nvGrpSpPr>
        <p:grpSpPr>
          <a:xfrm>
            <a:off x="6378894" y="2218820"/>
            <a:ext cx="2469368" cy="2314542"/>
            <a:chOff x="7118543" y="384007"/>
            <a:chExt cx="3120764" cy="3104496"/>
          </a:xfrm>
        </p:grpSpPr>
        <p:sp>
          <p:nvSpPr>
            <p:cNvPr id="13" name="Rettangolo 12"/>
            <p:cNvSpPr/>
            <p:nvPr/>
          </p:nvSpPr>
          <p:spPr>
            <a:xfrm>
              <a:off x="7118543" y="384007"/>
              <a:ext cx="3120764" cy="2879194"/>
            </a:xfrm>
            <a:prstGeom prst="rect">
              <a:avLst/>
            </a:pr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asellaDiTesto 14"/>
            <p:cNvSpPr txBox="1"/>
            <p:nvPr/>
          </p:nvSpPr>
          <p:spPr>
            <a:xfrm>
              <a:off x="7118543" y="609309"/>
              <a:ext cx="3120764" cy="28791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t-IT" sz="1000" kern="1200" dirty="0"/>
                <a:t>L’uso del Personal Computer consente agli studenti che ne hanno necessità, di impiegare i software di supporto  loro necessari (es. «correttore ortografico»), l’utilizzo di caratteri privi di «</a:t>
              </a:r>
              <a:r>
                <a:rPr lang="it-IT" sz="1000" kern="1200" dirty="0" err="1"/>
                <a:t>serif</a:t>
              </a:r>
              <a:r>
                <a:rPr lang="it-IT" sz="1000" kern="1200" dirty="0"/>
                <a:t>», e/o un traduttore automatico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t-IT" sz="1000" kern="1200" dirty="0"/>
                <a:t>Le mappe concettuali aiutano gli studenti nell’apprendimento dei concetti fondamentali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it-IT" sz="1000" kern="1200" dirty="0"/>
                <a:t>La creazione di uno spazio virtuale di condivisione consente il rispetto dei tempi di apprendimento di ciascuno studente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it-IT" sz="1300" kern="1200" dirty="0"/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6293074" y="2141825"/>
            <a:ext cx="2641007" cy="283660"/>
            <a:chOff x="7013286" y="112319"/>
            <a:chExt cx="3337680" cy="262081"/>
          </a:xfrm>
        </p:grpSpPr>
        <p:sp>
          <p:nvSpPr>
            <p:cNvPr id="17" name="Rettangolo 16"/>
            <p:cNvSpPr/>
            <p:nvPr/>
          </p:nvSpPr>
          <p:spPr>
            <a:xfrm>
              <a:off x="7121745" y="112319"/>
              <a:ext cx="3120764" cy="262081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CasellaDiTesto 17"/>
            <p:cNvSpPr txBox="1"/>
            <p:nvPr/>
          </p:nvSpPr>
          <p:spPr>
            <a:xfrm>
              <a:off x="7013286" y="113794"/>
              <a:ext cx="3337680" cy="2606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2456" tIns="52832" rIns="92456" bIns="52832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kern="1200" dirty="0"/>
                <a:t>Strumenti compensativi, tecnologici e non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3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Svolgimento delle attività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" name="Shape 237"/>
          <p:cNvSpPr txBox="1">
            <a:spLocks/>
          </p:cNvSpPr>
          <p:nvPr/>
        </p:nvSpPr>
        <p:spPr>
          <a:xfrm>
            <a:off x="0" y="1680117"/>
            <a:ext cx="9041365" cy="3403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tx2"/>
              </a:buClr>
              <a:buSzPts val="2400"/>
              <a:buFont typeface="Arial"/>
              <a:buChar char="▰"/>
            </a:pPr>
            <a:r>
              <a:rPr lang="en-US" sz="2000" b="1" dirty="0" smtClean="0">
                <a:solidFill>
                  <a:srgbClr val="002060"/>
                </a:solidFill>
              </a:rPr>
              <a:t>Fase1: 1 ore </a:t>
            </a:r>
            <a:r>
              <a:rPr lang="en-US" sz="2000" dirty="0" smtClean="0">
                <a:solidFill>
                  <a:srgbClr val="002060"/>
                </a:solidFill>
              </a:rPr>
              <a:t>in classe/</a:t>
            </a:r>
            <a:r>
              <a:rPr lang="en-US" sz="2000" dirty="0" err="1" smtClean="0">
                <a:solidFill>
                  <a:srgbClr val="002060"/>
                </a:solidFill>
              </a:rPr>
              <a:t>laboratorio</a:t>
            </a:r>
            <a:r>
              <a:rPr lang="en-US" sz="2000" dirty="0" smtClean="0">
                <a:solidFill>
                  <a:srgbClr val="002060"/>
                </a:solidFill>
              </a:rPr>
              <a:t> per </a:t>
            </a:r>
            <a:r>
              <a:rPr lang="en-US" sz="2000" dirty="0" err="1" smtClean="0">
                <a:solidFill>
                  <a:srgbClr val="002060"/>
                </a:solidFill>
              </a:rPr>
              <a:t>introduzione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dei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nuovi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concetti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457200" indent="-381000">
              <a:buClr>
                <a:schemeClr val="tx2"/>
              </a:buClr>
              <a:buSzPts val="2400"/>
              <a:buFont typeface="Arial"/>
              <a:buChar char="▰"/>
            </a:pPr>
            <a:r>
              <a:rPr lang="en-US" sz="2000" b="1" dirty="0" smtClean="0">
                <a:solidFill>
                  <a:srgbClr val="002060"/>
                </a:solidFill>
              </a:rPr>
              <a:t>Fase2: 2 ore </a:t>
            </a:r>
            <a:r>
              <a:rPr lang="en-US" sz="2000" dirty="0" smtClean="0">
                <a:solidFill>
                  <a:srgbClr val="002060"/>
                </a:solidFill>
              </a:rPr>
              <a:t>in </a:t>
            </a:r>
            <a:r>
              <a:rPr lang="en-US" sz="2000" dirty="0" err="1" smtClean="0">
                <a:solidFill>
                  <a:srgbClr val="002060"/>
                </a:solidFill>
              </a:rPr>
              <a:t>laboratorio</a:t>
            </a:r>
            <a:r>
              <a:rPr lang="en-US" sz="2000" dirty="0" smtClean="0">
                <a:solidFill>
                  <a:srgbClr val="002060"/>
                </a:solidFill>
              </a:rPr>
              <a:t> per </a:t>
            </a:r>
            <a:r>
              <a:rPr lang="en-US" sz="2000" dirty="0" err="1" smtClean="0">
                <a:solidFill>
                  <a:srgbClr val="002060"/>
                </a:solidFill>
              </a:rPr>
              <a:t>esercitazione</a:t>
            </a:r>
            <a:r>
              <a:rPr lang="en-US" sz="2000" dirty="0" smtClean="0">
                <a:solidFill>
                  <a:srgbClr val="002060"/>
                </a:solidFill>
              </a:rPr>
              <a:t> e </a:t>
            </a:r>
            <a:r>
              <a:rPr lang="en-US" sz="2000" dirty="0" err="1" smtClean="0">
                <a:solidFill>
                  <a:srgbClr val="002060"/>
                </a:solidFill>
              </a:rPr>
              <a:t>realizzazione</a:t>
            </a:r>
            <a:r>
              <a:rPr lang="en-US" sz="2000" dirty="0" smtClean="0">
                <a:solidFill>
                  <a:srgbClr val="002060"/>
                </a:solidFill>
              </a:rPr>
              <a:t> di </a:t>
            </a:r>
            <a:r>
              <a:rPr lang="en-US" sz="2000" dirty="0" err="1" smtClean="0">
                <a:solidFill>
                  <a:srgbClr val="002060"/>
                </a:solidFill>
              </a:rPr>
              <a:t>quanto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spiegato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assegnazione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compiti</a:t>
            </a:r>
            <a:r>
              <a:rPr lang="en-US" b="1" dirty="0" smtClean="0">
                <a:solidFill>
                  <a:srgbClr val="C00000"/>
                </a:solidFill>
              </a:rPr>
              <a:t> per casa con </a:t>
            </a:r>
            <a:r>
              <a:rPr lang="en-US" b="1" dirty="0" err="1" smtClean="0">
                <a:solidFill>
                  <a:srgbClr val="C00000"/>
                </a:solidFill>
              </a:rPr>
              <a:t>utilizzo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della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piattaforma</a:t>
            </a:r>
            <a:r>
              <a:rPr lang="en-US" b="1" dirty="0" smtClean="0">
                <a:solidFill>
                  <a:srgbClr val="C00000"/>
                </a:solidFill>
              </a:rPr>
              <a:t> di e-learning)</a:t>
            </a:r>
          </a:p>
          <a:p>
            <a:pPr marL="457200" indent="-381000">
              <a:spcBef>
                <a:spcPts val="1000"/>
              </a:spcBef>
              <a:buClr>
                <a:schemeClr val="tx2"/>
              </a:buClr>
              <a:buSzPts val="2400"/>
              <a:buFont typeface="Arial"/>
              <a:buChar char="▰"/>
            </a:pPr>
            <a:r>
              <a:rPr lang="en-US" sz="2000" b="1" dirty="0" smtClean="0">
                <a:solidFill>
                  <a:srgbClr val="002060"/>
                </a:solidFill>
              </a:rPr>
              <a:t>Fase3: 3 ore </a:t>
            </a:r>
            <a:r>
              <a:rPr lang="en-US" sz="2000" dirty="0" smtClean="0">
                <a:solidFill>
                  <a:srgbClr val="002060"/>
                </a:solidFill>
              </a:rPr>
              <a:t>di </a:t>
            </a:r>
            <a:r>
              <a:rPr lang="en-US" sz="2000" dirty="0" err="1" smtClean="0">
                <a:solidFill>
                  <a:srgbClr val="002060"/>
                </a:solidFill>
              </a:rPr>
              <a:t>laboratorio</a:t>
            </a:r>
            <a:r>
              <a:rPr lang="en-US" sz="2000" dirty="0" smtClean="0">
                <a:solidFill>
                  <a:srgbClr val="002060"/>
                </a:solidFill>
              </a:rPr>
              <a:t> per la </a:t>
            </a:r>
            <a:r>
              <a:rPr lang="en-US" sz="2000" dirty="0" err="1" smtClean="0">
                <a:solidFill>
                  <a:srgbClr val="002060"/>
                </a:solidFill>
              </a:rPr>
              <a:t>produzione</a:t>
            </a:r>
            <a:r>
              <a:rPr lang="en-US" sz="2000" dirty="0" smtClean="0">
                <a:solidFill>
                  <a:srgbClr val="002060"/>
                </a:solidFill>
              </a:rPr>
              <a:t> di un </a:t>
            </a:r>
            <a:r>
              <a:rPr lang="en-US" sz="2000" dirty="0" err="1" smtClean="0">
                <a:solidFill>
                  <a:srgbClr val="002060"/>
                </a:solidFill>
              </a:rPr>
              <a:t>lavoro</a:t>
            </a:r>
            <a:r>
              <a:rPr lang="en-US" sz="2000" dirty="0" smtClean="0">
                <a:solidFill>
                  <a:srgbClr val="002060"/>
                </a:solidFill>
              </a:rPr>
              <a:t> di </a:t>
            </a:r>
            <a:r>
              <a:rPr lang="en-US" sz="2000" dirty="0" err="1" smtClean="0">
                <a:solidFill>
                  <a:srgbClr val="002060"/>
                </a:solidFill>
              </a:rPr>
              <a:t>gruppo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continuazione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della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presentazione</a:t>
            </a:r>
            <a:r>
              <a:rPr lang="en-US" b="1" dirty="0" smtClean="0">
                <a:solidFill>
                  <a:srgbClr val="C00000"/>
                </a:solidFill>
              </a:rPr>
              <a:t> del </a:t>
            </a:r>
            <a:r>
              <a:rPr lang="en-US" b="1" dirty="0" err="1" smtClean="0">
                <a:solidFill>
                  <a:srgbClr val="C00000"/>
                </a:solidFill>
              </a:rPr>
              <a:t>lavoro</a:t>
            </a:r>
            <a:r>
              <a:rPr lang="en-US" b="1" dirty="0" smtClean="0">
                <a:solidFill>
                  <a:srgbClr val="C00000"/>
                </a:solidFill>
              </a:rPr>
              <a:t> di </a:t>
            </a:r>
            <a:r>
              <a:rPr lang="en-US" b="1" dirty="0" err="1" smtClean="0">
                <a:solidFill>
                  <a:srgbClr val="C00000"/>
                </a:solidFill>
              </a:rPr>
              <a:t>gruppo</a:t>
            </a:r>
            <a:r>
              <a:rPr lang="en-US" b="1" dirty="0" smtClean="0">
                <a:solidFill>
                  <a:srgbClr val="C00000"/>
                </a:solidFill>
              </a:rPr>
              <a:t> a casa)</a:t>
            </a:r>
          </a:p>
          <a:p>
            <a:pPr marL="457200" indent="-381000">
              <a:spcBef>
                <a:spcPts val="1000"/>
              </a:spcBef>
              <a:buClr>
                <a:schemeClr val="tx2"/>
              </a:buClr>
              <a:buSzPts val="2400"/>
              <a:buFont typeface="Arial"/>
              <a:buChar char="▰"/>
            </a:pPr>
            <a:r>
              <a:rPr lang="en-US" sz="2000" b="1" dirty="0" smtClean="0">
                <a:solidFill>
                  <a:srgbClr val="002060"/>
                </a:solidFill>
              </a:rPr>
              <a:t>Fase4: 3 ore </a:t>
            </a:r>
            <a:r>
              <a:rPr lang="en-US" sz="2000" dirty="0" smtClean="0">
                <a:solidFill>
                  <a:srgbClr val="002060"/>
                </a:solidFill>
              </a:rPr>
              <a:t>in classe/</a:t>
            </a:r>
            <a:r>
              <a:rPr lang="en-US" sz="2000" dirty="0" err="1" smtClean="0">
                <a:solidFill>
                  <a:srgbClr val="002060"/>
                </a:solidFill>
              </a:rPr>
              <a:t>laboratorio</a:t>
            </a:r>
            <a:r>
              <a:rPr lang="en-US" sz="2000" dirty="0" smtClean="0">
                <a:solidFill>
                  <a:srgbClr val="002060"/>
                </a:solidFill>
              </a:rPr>
              <a:t> per la </a:t>
            </a:r>
            <a:r>
              <a:rPr lang="en-US" sz="2000" dirty="0" err="1" smtClean="0">
                <a:solidFill>
                  <a:srgbClr val="002060"/>
                </a:solidFill>
              </a:rPr>
              <a:t>presentazione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dei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lavori</a:t>
            </a:r>
            <a:r>
              <a:rPr lang="en-US" sz="2000" dirty="0" smtClean="0">
                <a:solidFill>
                  <a:srgbClr val="002060"/>
                </a:solidFill>
              </a:rPr>
              <a:t> di </a:t>
            </a:r>
            <a:r>
              <a:rPr lang="en-US" sz="2000" dirty="0" err="1" smtClean="0">
                <a:solidFill>
                  <a:srgbClr val="002060"/>
                </a:solidFill>
              </a:rPr>
              <a:t>gruppo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457200" indent="-381000">
              <a:spcBef>
                <a:spcPts val="1000"/>
              </a:spcBef>
              <a:buClr>
                <a:schemeClr val="tx2"/>
              </a:buClr>
              <a:buSzPts val="2400"/>
              <a:buFont typeface="Arial"/>
              <a:buChar char="▰"/>
            </a:pPr>
            <a:r>
              <a:rPr lang="en-US" sz="2000" b="1" dirty="0" smtClean="0">
                <a:solidFill>
                  <a:srgbClr val="002060"/>
                </a:solidFill>
              </a:rPr>
              <a:t>Fase5: 2 ore </a:t>
            </a:r>
            <a:r>
              <a:rPr lang="en-US" sz="2000" dirty="0" smtClean="0">
                <a:solidFill>
                  <a:srgbClr val="002060"/>
                </a:solidFill>
              </a:rPr>
              <a:t>per la </a:t>
            </a:r>
            <a:r>
              <a:rPr lang="en-US" sz="2000" dirty="0" err="1" smtClean="0">
                <a:solidFill>
                  <a:srgbClr val="002060"/>
                </a:solidFill>
              </a:rPr>
              <a:t>verifica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degli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apprendimenti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attraverso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prova</a:t>
            </a:r>
            <a:r>
              <a:rPr lang="en-US" sz="2000" dirty="0" smtClean="0">
                <a:solidFill>
                  <a:srgbClr val="002060"/>
                </a:solidFill>
              </a:rPr>
              <a:t> semi-</a:t>
            </a:r>
            <a:r>
              <a:rPr lang="en-US" sz="2000" dirty="0" err="1" smtClean="0">
                <a:solidFill>
                  <a:srgbClr val="002060"/>
                </a:solidFill>
              </a:rPr>
              <a:t>strutturata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marL="457200" indent="-381000">
              <a:spcBef>
                <a:spcPts val="1000"/>
              </a:spcBef>
              <a:buClr>
                <a:schemeClr val="tx2"/>
              </a:buClr>
              <a:buSzPts val="2400"/>
              <a:buFont typeface="Arial"/>
              <a:buChar char="▰"/>
            </a:pPr>
            <a:r>
              <a:rPr lang="en-US" sz="2000" b="1" dirty="0" smtClean="0">
                <a:solidFill>
                  <a:srgbClr val="002060"/>
                </a:solidFill>
              </a:rPr>
              <a:t>Fase6: 1 ore </a:t>
            </a:r>
            <a:r>
              <a:rPr lang="en-US" sz="2000" dirty="0" smtClean="0">
                <a:solidFill>
                  <a:srgbClr val="002060"/>
                </a:solidFill>
              </a:rPr>
              <a:t>in classe/</a:t>
            </a:r>
            <a:r>
              <a:rPr lang="en-US" sz="2000" dirty="0" err="1" smtClean="0">
                <a:solidFill>
                  <a:srgbClr val="002060"/>
                </a:solidFill>
              </a:rPr>
              <a:t>laboratorio</a:t>
            </a:r>
            <a:r>
              <a:rPr lang="en-US" sz="2000" dirty="0" smtClean="0">
                <a:solidFill>
                  <a:srgbClr val="002060"/>
                </a:solidFill>
              </a:rPr>
              <a:t> per la </a:t>
            </a:r>
            <a:r>
              <a:rPr lang="en-US" sz="2000" dirty="0" err="1" smtClean="0">
                <a:solidFill>
                  <a:srgbClr val="002060"/>
                </a:solidFill>
              </a:rPr>
              <a:t>discussione</a:t>
            </a:r>
            <a:r>
              <a:rPr lang="en-US" sz="2000" dirty="0" smtClean="0">
                <a:solidFill>
                  <a:srgbClr val="002060"/>
                </a:solidFill>
              </a:rPr>
              <a:t> e la </a:t>
            </a:r>
            <a:r>
              <a:rPr lang="en-US" sz="2000" dirty="0" err="1" smtClean="0">
                <a:solidFill>
                  <a:srgbClr val="002060"/>
                </a:solidFill>
              </a:rPr>
              <a:t>correzione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della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verifica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attraverso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strumenti</a:t>
            </a:r>
            <a:r>
              <a:rPr lang="en-US" sz="2000" dirty="0" smtClean="0">
                <a:solidFill>
                  <a:srgbClr val="002060"/>
                </a:solidFill>
              </a:rPr>
              <a:t> innovative</a:t>
            </a:r>
          </a:p>
          <a:p>
            <a:pPr marL="76200" algn="ctr">
              <a:spcBef>
                <a:spcPts val="1000"/>
              </a:spcBef>
              <a:buClr>
                <a:schemeClr val="tx2"/>
              </a:buClr>
              <a:buSzPts val="2400"/>
            </a:pPr>
            <a:r>
              <a:rPr lang="en-US" sz="1600" b="1" dirty="0" smtClean="0">
                <a:solidFill>
                  <a:srgbClr val="FF0000"/>
                </a:solidFill>
              </a:rPr>
              <a:t>FASE 0* </a:t>
            </a:r>
            <a:r>
              <a:rPr lang="en-US" sz="1600" b="1" dirty="0" err="1" smtClean="0">
                <a:solidFill>
                  <a:srgbClr val="FF0000"/>
                </a:solidFill>
              </a:rPr>
              <a:t>verifica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dei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prerequisiti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</a:p>
          <a:p>
            <a:pPr marL="457200" indent="-381000">
              <a:spcBef>
                <a:spcPts val="1000"/>
              </a:spcBef>
              <a:buSzPts val="2400"/>
              <a:buFont typeface="Arial"/>
              <a:buChar char="▰"/>
            </a:pP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" name="Shape 875"/>
          <p:cNvGrpSpPr/>
          <p:nvPr/>
        </p:nvGrpSpPr>
        <p:grpSpPr>
          <a:xfrm>
            <a:off x="270943" y="631532"/>
            <a:ext cx="304439" cy="288286"/>
            <a:chOff x="5973900" y="318475"/>
            <a:chExt cx="401900" cy="380575"/>
          </a:xfrm>
        </p:grpSpPr>
        <p:sp>
          <p:nvSpPr>
            <p:cNvPr id="9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60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/>
          </a:p>
        </p:txBody>
      </p:sp>
      <p:sp>
        <p:nvSpPr>
          <p:cNvPr id="4" name="Shape 237"/>
          <p:cNvSpPr txBox="1">
            <a:spLocks/>
          </p:cNvSpPr>
          <p:nvPr/>
        </p:nvSpPr>
        <p:spPr>
          <a:xfrm>
            <a:off x="509176" y="1651519"/>
            <a:ext cx="6302170" cy="250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Roboto Condensed Light"/>
              <a:buNone/>
            </a:pPr>
            <a:r>
              <a:rPr lang="it-IT" sz="6000" b="1" dirty="0" smtClean="0"/>
              <a:t>LEZIONE INTRODUTTIVA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347289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nstagram is Reportedly Working on a Password Unmasking Featur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8940">
            <a:off x="3529769" y="1635932"/>
            <a:ext cx="3369167" cy="24321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83563">
            <a:off x="1592837" y="2705488"/>
            <a:ext cx="1728038" cy="18628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COS’E’ IL LOGIN?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Facebook login sito completo | Mattia Dell'E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9029">
            <a:off x="81427" y="1422591"/>
            <a:ext cx="3712653" cy="16141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.com Login Page Testing with Nightwatch.js - JavaScript In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7856">
            <a:off x="6783094" y="956040"/>
            <a:ext cx="2156469" cy="28403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hape 237"/>
          <p:cNvSpPr txBox="1">
            <a:spLocks/>
          </p:cNvSpPr>
          <p:nvPr/>
        </p:nvSpPr>
        <p:spPr>
          <a:xfrm>
            <a:off x="-11407" y="4151405"/>
            <a:ext cx="7727823" cy="110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2000" b="1" dirty="0" smtClean="0"/>
              <a:t>Il LOGIN</a:t>
            </a:r>
            <a:r>
              <a:rPr lang="it-IT" sz="2000" dirty="0" smtClean="0"/>
              <a:t> è il procedimento che consente l’accesso a una sezione riservata di una applicazione attraverso delle </a:t>
            </a:r>
            <a:r>
              <a:rPr lang="it-IT" sz="2000" b="1" dirty="0" smtClean="0"/>
              <a:t>credenziali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34168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COSA VOGLIAMO REALIZZARE?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Freccia a destra 10">
            <a:hlinkClick r:id="rId3"/>
          </p:cNvPr>
          <p:cNvSpPr/>
          <p:nvPr/>
        </p:nvSpPr>
        <p:spPr>
          <a:xfrm>
            <a:off x="6791325" y="512929"/>
            <a:ext cx="2200275" cy="824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IMPLEMENTAZIONE</a:t>
            </a:r>
            <a:endParaRPr lang="it-IT" dirty="0"/>
          </a:p>
        </p:txBody>
      </p:sp>
      <p:pic>
        <p:nvPicPr>
          <p:cNvPr id="1026" name="Picture 2" descr="15 utili moduli di accesso PHP su CodeCanyon / Codice | Sviluppo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47" y="1716440"/>
            <a:ext cx="3352453" cy="23163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237"/>
          <p:cNvSpPr txBox="1">
            <a:spLocks/>
          </p:cNvSpPr>
          <p:nvPr/>
        </p:nvSpPr>
        <p:spPr>
          <a:xfrm>
            <a:off x="0" y="1103625"/>
            <a:ext cx="5752946" cy="4193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it-IT" sz="1800" dirty="0" smtClean="0"/>
              <a:t>Un’applicazione web che permetta all’ utente di accedere ad un’area riservata di un sito web inserendo le proprie credenziali (</a:t>
            </a:r>
            <a:r>
              <a:rPr lang="it-IT" sz="1800" b="1" dirty="0" smtClean="0"/>
              <a:t>USERNAME</a:t>
            </a:r>
            <a:r>
              <a:rPr lang="it-IT" sz="1800" dirty="0" smtClean="0"/>
              <a:t> e </a:t>
            </a:r>
            <a:r>
              <a:rPr lang="it-IT" sz="1800" b="1" dirty="0" smtClean="0"/>
              <a:t>PASSWORD</a:t>
            </a:r>
            <a:r>
              <a:rPr lang="it-IT" sz="1800" dirty="0" smtClean="0"/>
              <a:t>) di accesso in una </a:t>
            </a:r>
            <a:r>
              <a:rPr lang="it-IT" sz="1800" b="1" dirty="0" smtClean="0"/>
              <a:t>FORM</a:t>
            </a:r>
            <a:r>
              <a:rPr lang="it-IT" sz="1800" dirty="0" smtClean="0"/>
              <a:t>. </a:t>
            </a:r>
          </a:p>
          <a:p>
            <a:pPr>
              <a:spcBef>
                <a:spcPts val="1000"/>
              </a:spcBef>
            </a:pPr>
            <a:r>
              <a:rPr lang="it-IT" sz="1800" dirty="0" smtClean="0"/>
              <a:t>Tale operazione, detta </a:t>
            </a:r>
            <a:r>
              <a:rPr lang="it-IT" sz="1800" b="1" dirty="0" smtClean="0"/>
              <a:t>LOGIN </a:t>
            </a:r>
            <a:r>
              <a:rPr lang="it-IT" sz="1800" dirty="0" smtClean="0"/>
              <a:t>o</a:t>
            </a:r>
            <a:r>
              <a:rPr lang="it-IT" sz="1800" b="1" dirty="0" smtClean="0"/>
              <a:t> AUTENTICAZIONE</a:t>
            </a:r>
            <a:r>
              <a:rPr lang="it-IT" sz="1800" dirty="0" smtClean="0"/>
              <a:t>, deve confrontare i dati inseriti dall’utente con quelli presenti in un </a:t>
            </a:r>
            <a:r>
              <a:rPr lang="it-IT" sz="1800" b="1" dirty="0" smtClean="0"/>
              <a:t>DATABASE.</a:t>
            </a:r>
            <a:r>
              <a:rPr lang="it-IT" sz="1800" dirty="0" smtClean="0"/>
              <a:t>  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8458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COS’E’ UTILIZZEREMO PER COSTRUIRE LA NOSTRA APPLICAZIONE WEB??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37"/>
          <p:cNvSpPr txBox="1">
            <a:spLocks/>
          </p:cNvSpPr>
          <p:nvPr/>
        </p:nvSpPr>
        <p:spPr>
          <a:xfrm>
            <a:off x="410281" y="1094865"/>
            <a:ext cx="8360227" cy="40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1800" b="1" dirty="0"/>
              <a:t>ARGOMENTI CONOSCIUTI </a:t>
            </a:r>
            <a:endParaRPr lang="it-IT" sz="1800" b="1" dirty="0" smtClean="0"/>
          </a:p>
          <a:p>
            <a:pPr>
              <a:spcBef>
                <a:spcPts val="0"/>
              </a:spcBef>
            </a:pPr>
            <a:r>
              <a:rPr lang="it-IT" sz="1800" dirty="0"/>
              <a:t>FORM in HTML e metodo POST per il passaggio dei dati </a:t>
            </a:r>
            <a:r>
              <a:rPr lang="it-IT" sz="1800" dirty="0" smtClean="0"/>
              <a:t> </a:t>
            </a:r>
          </a:p>
          <a:p>
            <a:pPr>
              <a:spcBef>
                <a:spcPts val="1000"/>
              </a:spcBef>
            </a:pPr>
            <a:r>
              <a:rPr lang="it-IT" sz="1800" dirty="0" smtClean="0"/>
              <a:t>Script PHP per la connessione al DATABASE</a:t>
            </a:r>
            <a:endParaRPr lang="it-IT" sz="1800" dirty="0"/>
          </a:p>
          <a:p>
            <a:pPr>
              <a:spcBef>
                <a:spcPts val="1000"/>
              </a:spcBef>
            </a:pPr>
            <a:r>
              <a:rPr lang="it-IT" sz="1800" dirty="0" smtClean="0"/>
              <a:t>Database utenti </a:t>
            </a:r>
            <a:r>
              <a:rPr lang="it-IT" sz="1800" dirty="0" err="1" smtClean="0"/>
              <a:t>MySQL</a:t>
            </a:r>
            <a:endParaRPr lang="it-IT" sz="1800" dirty="0" smtClean="0"/>
          </a:p>
          <a:p>
            <a:pPr marL="76200" indent="0">
              <a:spcBef>
                <a:spcPts val="1000"/>
              </a:spcBef>
              <a:buNone/>
            </a:pPr>
            <a:endParaRPr lang="it-IT" sz="1800" dirty="0" smtClean="0"/>
          </a:p>
          <a:p>
            <a:pPr marL="76200" indent="0">
              <a:spcBef>
                <a:spcPts val="1000"/>
              </a:spcBef>
              <a:buNone/>
            </a:pPr>
            <a:r>
              <a:rPr lang="it-IT" sz="1800" b="1" dirty="0" smtClean="0"/>
              <a:t>ARGOMENTI NUOVI </a:t>
            </a:r>
          </a:p>
          <a:p>
            <a:pPr>
              <a:spcBef>
                <a:spcPts val="1000"/>
              </a:spcBef>
            </a:pPr>
            <a:r>
              <a:rPr lang="it-IT" sz="1800" dirty="0" smtClean="0"/>
              <a:t>Variabili di sessione</a:t>
            </a:r>
          </a:p>
          <a:p>
            <a:pPr>
              <a:spcBef>
                <a:spcPts val="1000"/>
              </a:spcBef>
            </a:pPr>
            <a:r>
              <a:rPr lang="it-IT" sz="1800" dirty="0" smtClean="0"/>
              <a:t>Funzione di </a:t>
            </a:r>
            <a:r>
              <a:rPr lang="it-IT" sz="1800" dirty="0" err="1"/>
              <a:t>h</a:t>
            </a:r>
            <a:r>
              <a:rPr lang="it-IT" sz="1800" dirty="0" err="1" smtClean="0"/>
              <a:t>ash</a:t>
            </a:r>
            <a:r>
              <a:rPr lang="it-IT" sz="1800" dirty="0" smtClean="0"/>
              <a:t> per la sicurezza delle password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5405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 UTENTI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237"/>
          <p:cNvSpPr txBox="1">
            <a:spLocks/>
          </p:cNvSpPr>
          <p:nvPr/>
        </p:nvSpPr>
        <p:spPr>
          <a:xfrm>
            <a:off x="74644" y="405965"/>
            <a:ext cx="8925791" cy="394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it-IT" sz="1600" dirty="0" smtClean="0"/>
              <a:t>Le informazioni che riguardano l’utente (Username, Password e dati anagrafici) vengono chiamate </a:t>
            </a:r>
            <a:r>
              <a:rPr lang="it-IT" sz="1600" b="1" dirty="0" smtClean="0"/>
              <a:t>ACCOUNT</a:t>
            </a:r>
            <a:r>
              <a:rPr lang="it-IT" sz="1600" dirty="0" smtClean="0"/>
              <a:t> dell’utente.</a:t>
            </a:r>
          </a:p>
          <a:p>
            <a:pPr>
              <a:spcBef>
                <a:spcPts val="1000"/>
              </a:spcBef>
            </a:pPr>
            <a:r>
              <a:rPr lang="it-IT" sz="1600" dirty="0" smtClean="0"/>
              <a:t>Per il funzionamento dello script </a:t>
            </a:r>
            <a:r>
              <a:rPr lang="it-IT" sz="1600" b="1" dirty="0" smtClean="0"/>
              <a:t>LOGIN</a:t>
            </a:r>
            <a:r>
              <a:rPr lang="it-IT" sz="1600" dirty="0" smtClean="0"/>
              <a:t> occorre quindi creare un database (</a:t>
            </a:r>
            <a:r>
              <a:rPr lang="it-IT" sz="1600" b="1" dirty="0" err="1" smtClean="0"/>
              <a:t>db_utenti</a:t>
            </a:r>
            <a:r>
              <a:rPr lang="it-IT" sz="1600" dirty="0" smtClean="0"/>
              <a:t>) che conterrà una tabella con l’elenco di tutti gli account (</a:t>
            </a:r>
            <a:r>
              <a:rPr lang="it-IT" sz="1600" b="1" dirty="0" err="1" smtClean="0"/>
              <a:t>users</a:t>
            </a:r>
            <a:r>
              <a:rPr lang="it-IT" sz="1600" dirty="0" smtClean="0"/>
              <a:t>).</a:t>
            </a:r>
          </a:p>
          <a:p>
            <a:pPr>
              <a:spcBef>
                <a:spcPts val="1000"/>
              </a:spcBef>
            </a:pPr>
            <a:r>
              <a:rPr lang="it-IT" sz="1600" dirty="0" smtClean="0"/>
              <a:t>L’operazione di creazione del </a:t>
            </a:r>
            <a:r>
              <a:rPr lang="it-IT" sz="1600" b="1" dirty="0" smtClean="0"/>
              <a:t>DB</a:t>
            </a:r>
            <a:r>
              <a:rPr lang="it-IT" sz="1600" dirty="0" smtClean="0"/>
              <a:t> verrà effettuata attraverso </a:t>
            </a:r>
            <a:r>
              <a:rPr lang="it-IT" sz="1600" b="1" dirty="0" smtClean="0"/>
              <a:t>XAMPP</a:t>
            </a:r>
            <a:r>
              <a:rPr lang="it-IT" sz="1600" dirty="0" smtClean="0"/>
              <a:t> piattaforma open source, con all’interno il web server locale Apache. 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72" y="3400274"/>
            <a:ext cx="5110664" cy="174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0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ESERCITAZIONE DI LABORATORIO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237"/>
          <p:cNvSpPr txBox="1">
            <a:spLocks/>
          </p:cNvSpPr>
          <p:nvPr/>
        </p:nvSpPr>
        <p:spPr>
          <a:xfrm>
            <a:off x="166255" y="1142352"/>
            <a:ext cx="8939145" cy="152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2000" dirty="0" smtClean="0"/>
              <a:t>Si intende quindi realizzare delle pagine dinamiche con linguaggio PHP, che connettendosi ad un Database tramite </a:t>
            </a:r>
            <a:r>
              <a:rPr lang="it-IT" sz="2000" dirty="0" err="1" smtClean="0"/>
              <a:t>MySQL</a:t>
            </a:r>
            <a:r>
              <a:rPr lang="it-IT" sz="2000" dirty="0" smtClean="0"/>
              <a:t>, permettano l’accesso ad un’area riservata all’utente. Schema dei file principali da creare: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14" y="2532672"/>
            <a:ext cx="6284778" cy="26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35638" y="1168407"/>
            <a:ext cx="8602934" cy="3625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smtClean="0"/>
              <a:t>PROFILO DELLA CLASSE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 smtClean="0"/>
              <a:t>I destinatari della lezione saranno gli alunni di una </a:t>
            </a:r>
            <a:r>
              <a:rPr lang="en" sz="1800" b="1" dirty="0" smtClean="0"/>
              <a:t>classe Quinta </a:t>
            </a:r>
            <a:r>
              <a:rPr lang="en" sz="1800" dirty="0" smtClean="0"/>
              <a:t>di un </a:t>
            </a:r>
            <a:r>
              <a:rPr lang="en" sz="1800" b="1" dirty="0" smtClean="0"/>
              <a:t>Istituto Tecnico Tecnologico</a:t>
            </a:r>
            <a:r>
              <a:rPr lang="en" sz="1800" dirty="0" smtClean="0"/>
              <a:t> articolazione </a:t>
            </a:r>
            <a:r>
              <a:rPr lang="en" sz="1800" b="1" dirty="0" smtClean="0"/>
              <a:t>Informatica</a:t>
            </a:r>
            <a:r>
              <a:rPr lang="en" sz="1800" dirty="0" smtClean="0"/>
              <a:t>.</a:t>
            </a:r>
          </a:p>
          <a:p>
            <a:pPr lvl="0" indent="-3810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US" sz="1800" b="1" dirty="0" err="1" smtClean="0"/>
              <a:t>Materia</a:t>
            </a:r>
            <a:r>
              <a:rPr lang="en-US" sz="1800" b="1" dirty="0" smtClean="0"/>
              <a:t>: </a:t>
            </a:r>
            <a:r>
              <a:rPr lang="en-US" sz="1800" dirty="0" err="1" smtClean="0"/>
              <a:t>Informatica</a:t>
            </a:r>
            <a:r>
              <a:rPr lang="en-US" sz="1800" dirty="0" smtClean="0"/>
              <a:t> (</a:t>
            </a:r>
            <a:r>
              <a:rPr lang="en-US" sz="1800" b="1" dirty="0" smtClean="0">
                <a:solidFill>
                  <a:srgbClr val="0070C0"/>
                </a:solidFill>
              </a:rPr>
              <a:t>6 ore a </a:t>
            </a:r>
            <a:r>
              <a:rPr lang="en-US" sz="1800" b="1" dirty="0" err="1" smtClean="0">
                <a:solidFill>
                  <a:srgbClr val="0070C0"/>
                </a:solidFill>
              </a:rPr>
              <a:t>settimana</a:t>
            </a:r>
            <a:r>
              <a:rPr lang="en-US" sz="1800" dirty="0" smtClean="0"/>
              <a:t>) </a:t>
            </a:r>
            <a:endParaRPr lang="en-US" sz="1800" dirty="0"/>
          </a:p>
          <a:p>
            <a:pPr lvl="0" indent="-3810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US" sz="1800" b="1" dirty="0" err="1" smtClean="0"/>
              <a:t>Composizione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alunni</a:t>
            </a:r>
            <a:r>
              <a:rPr lang="en-US" sz="1800" b="1" dirty="0" smtClean="0"/>
              <a:t>: </a:t>
            </a:r>
            <a:r>
              <a:rPr lang="en-US" sz="1800" dirty="0" err="1" smtClean="0"/>
              <a:t>classe</a:t>
            </a:r>
            <a:r>
              <a:rPr lang="en-US" sz="1800" dirty="0" smtClean="0"/>
              <a:t> </a:t>
            </a:r>
            <a:r>
              <a:rPr lang="en-US" sz="1800" dirty="0" err="1" smtClean="0"/>
              <a:t>eterogenea</a:t>
            </a:r>
            <a:r>
              <a:rPr lang="en-US" sz="1800" dirty="0" smtClean="0"/>
              <a:t> </a:t>
            </a:r>
            <a:r>
              <a:rPr lang="en-US" sz="1800" dirty="0" err="1" smtClean="0"/>
              <a:t>composta</a:t>
            </a:r>
            <a:r>
              <a:rPr lang="en-US" sz="1800" dirty="0" smtClean="0"/>
              <a:t> da 22 </a:t>
            </a:r>
            <a:r>
              <a:rPr lang="en-US" sz="1800" dirty="0" err="1" smtClean="0"/>
              <a:t>alunni</a:t>
            </a:r>
            <a:r>
              <a:rPr lang="en-US" sz="1800" dirty="0" smtClean="0"/>
              <a:t>/e di cui 14 </a:t>
            </a:r>
            <a:r>
              <a:rPr lang="en-US" sz="1800" dirty="0" err="1" smtClean="0"/>
              <a:t>maschi</a:t>
            </a:r>
            <a:r>
              <a:rPr lang="en-US" sz="1800" dirty="0" smtClean="0"/>
              <a:t> e 8 </a:t>
            </a:r>
            <a:r>
              <a:rPr lang="en-US" sz="1800" dirty="0" err="1" smtClean="0"/>
              <a:t>femmine</a:t>
            </a:r>
            <a:r>
              <a:rPr lang="en-US" sz="1800" dirty="0" smtClean="0"/>
              <a:t>.</a:t>
            </a:r>
            <a:endParaRPr lang="en-US" sz="1800" dirty="0"/>
          </a:p>
          <a:p>
            <a:pPr lvl="0" indent="-3810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US" sz="1800" b="1" dirty="0" err="1" smtClean="0"/>
              <a:t>Alunni</a:t>
            </a:r>
            <a:r>
              <a:rPr lang="en-US" sz="1800" b="1" dirty="0" smtClean="0"/>
              <a:t> BES: </a:t>
            </a:r>
            <a:r>
              <a:rPr lang="en-US" sz="1800" dirty="0" err="1" smtClean="0"/>
              <a:t>All’interno</a:t>
            </a:r>
            <a:r>
              <a:rPr lang="en-US" sz="1800" dirty="0" smtClean="0"/>
              <a:t> del </a:t>
            </a:r>
            <a:r>
              <a:rPr lang="en-US" sz="1800" dirty="0" err="1" smtClean="0"/>
              <a:t>gruppo</a:t>
            </a:r>
            <a:r>
              <a:rPr lang="en-US" sz="1800" dirty="0" smtClean="0"/>
              <a:t> classe </a:t>
            </a:r>
            <a:r>
              <a:rPr lang="en-US" sz="1800" dirty="0"/>
              <a:t>è</a:t>
            </a:r>
            <a:r>
              <a:rPr lang="en-US" sz="1800" dirty="0" smtClean="0"/>
              <a:t> </a:t>
            </a:r>
            <a:r>
              <a:rPr lang="en-US" sz="1800" dirty="0" err="1" smtClean="0"/>
              <a:t>presente</a:t>
            </a:r>
            <a:r>
              <a:rPr lang="en-US" sz="1800" dirty="0" smtClean="0"/>
              <a:t> un </a:t>
            </a:r>
            <a:r>
              <a:rPr lang="en-US" sz="1800" dirty="0" err="1" smtClean="0"/>
              <a:t>alunno</a:t>
            </a:r>
            <a:r>
              <a:rPr lang="en-US" sz="1800" dirty="0" smtClean="0"/>
              <a:t> BES (DSA) con PDP per </a:t>
            </a:r>
            <a:r>
              <a:rPr lang="en-US" sz="1800" dirty="0" err="1"/>
              <a:t>D</a:t>
            </a:r>
            <a:r>
              <a:rPr lang="en-US" sz="1800" dirty="0" err="1" smtClean="0"/>
              <a:t>islessia</a:t>
            </a:r>
            <a:r>
              <a:rPr lang="en-US" sz="1800" dirty="0" smtClean="0"/>
              <a:t> e </a:t>
            </a:r>
            <a:r>
              <a:rPr lang="en-US" sz="1800" dirty="0" err="1" smtClean="0"/>
              <a:t>lieve</a:t>
            </a:r>
            <a:r>
              <a:rPr lang="en-US" sz="1800" dirty="0" smtClean="0"/>
              <a:t> </a:t>
            </a:r>
            <a:r>
              <a:rPr lang="en-US" sz="1800" dirty="0" err="1"/>
              <a:t>D</a:t>
            </a:r>
            <a:r>
              <a:rPr lang="en-US" sz="1800" dirty="0" err="1" smtClean="0"/>
              <a:t>iscalculia</a:t>
            </a:r>
            <a:endParaRPr lang="en-US" sz="1800" dirty="0" smtClean="0"/>
          </a:p>
          <a:p>
            <a:pPr lvl="0" indent="-381000">
              <a:spcBef>
                <a:spcPts val="1000"/>
              </a:spcBef>
              <a:spcAft>
                <a:spcPts val="1000"/>
              </a:spcAft>
              <a:buSzPts val="2400"/>
            </a:pPr>
            <a:r>
              <a:rPr lang="en-US" sz="1800" b="1" dirty="0" smtClean="0"/>
              <a:t>(</a:t>
            </a:r>
            <a:r>
              <a:rPr lang="en-US" sz="1800" b="1" dirty="0" err="1" smtClean="0"/>
              <a:t>Periodo</a:t>
            </a:r>
            <a:r>
              <a:rPr lang="en-US" sz="1800" b="1" dirty="0" smtClean="0"/>
              <a:t> A.S.: </a:t>
            </a:r>
            <a:r>
              <a:rPr lang="en-US" sz="1800" dirty="0" smtClean="0"/>
              <a:t>Secondo o </a:t>
            </a:r>
            <a:r>
              <a:rPr lang="en-US" sz="1800" dirty="0" err="1"/>
              <a:t>i</a:t>
            </a:r>
            <a:r>
              <a:rPr lang="en-US" sz="1800" dirty="0" err="1" smtClean="0"/>
              <a:t>nizio</a:t>
            </a:r>
            <a:r>
              <a:rPr lang="en-US" sz="1800" dirty="0" smtClean="0"/>
              <a:t> </a:t>
            </a:r>
            <a:r>
              <a:rPr lang="en-US" sz="1800" dirty="0" err="1" smtClean="0"/>
              <a:t>terzo</a:t>
            </a:r>
            <a:r>
              <a:rPr lang="en-US" sz="1800" dirty="0" smtClean="0"/>
              <a:t> </a:t>
            </a:r>
            <a:r>
              <a:rPr lang="en-US" sz="1800" dirty="0" err="1" smtClean="0"/>
              <a:t>trimestre</a:t>
            </a:r>
            <a:r>
              <a:rPr lang="en-US" sz="1800" dirty="0" smtClean="0"/>
              <a:t> </a:t>
            </a:r>
            <a:r>
              <a:rPr lang="en-US" sz="1800" dirty="0" err="1" smtClean="0"/>
              <a:t>dell’anno</a:t>
            </a:r>
            <a:r>
              <a:rPr lang="en-US" sz="1800" dirty="0" smtClean="0"/>
              <a:t> </a:t>
            </a:r>
            <a:r>
              <a:rPr lang="en-US" sz="1800" dirty="0" err="1" smtClean="0"/>
              <a:t>scolastico</a:t>
            </a:r>
            <a:endParaRPr lang="en-US" sz="1800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 sz="1800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CONTESTO DIDATTICO: Destinatari e Disciplina di Riferimento</a:t>
            </a:r>
            <a:endParaRPr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INVIO DATI TRAMITE FORM CON METODO POST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237"/>
          <p:cNvSpPr txBox="1">
            <a:spLocks/>
          </p:cNvSpPr>
          <p:nvPr/>
        </p:nvSpPr>
        <p:spPr>
          <a:xfrm>
            <a:off x="166254" y="1249748"/>
            <a:ext cx="5811481" cy="377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it-IT" sz="1800" dirty="0" smtClean="0"/>
              <a:t>Il file </a:t>
            </a:r>
            <a:r>
              <a:rPr lang="it-IT" sz="1800" b="1" dirty="0" smtClean="0"/>
              <a:t>login.html</a:t>
            </a:r>
            <a:r>
              <a:rPr lang="it-IT" sz="1800" dirty="0" smtClean="0"/>
              <a:t> contiene la </a:t>
            </a:r>
            <a:r>
              <a:rPr lang="it-IT" sz="1800" b="1" dirty="0" smtClean="0"/>
              <a:t>FORM</a:t>
            </a:r>
            <a:r>
              <a:rPr lang="it-IT" sz="1800" dirty="0" smtClean="0"/>
              <a:t> di acquisizione dati per le credenziali.</a:t>
            </a:r>
          </a:p>
          <a:p>
            <a:pPr>
              <a:spcBef>
                <a:spcPts val="1000"/>
              </a:spcBef>
            </a:pPr>
            <a:r>
              <a:rPr lang="it-IT" sz="1800" dirty="0" smtClean="0"/>
              <a:t>I dati inseriti in input vengono inviati alla pagina </a:t>
            </a:r>
            <a:r>
              <a:rPr lang="it-IT" sz="1800" b="1" dirty="0" err="1" smtClean="0"/>
              <a:t>autenticazione.php</a:t>
            </a:r>
            <a:r>
              <a:rPr lang="it-IT" sz="1800" dirty="0" smtClean="0"/>
              <a:t> tramite metodo </a:t>
            </a:r>
            <a:r>
              <a:rPr lang="it-IT" sz="1800" b="1" dirty="0" smtClean="0"/>
              <a:t>POST</a:t>
            </a:r>
            <a:r>
              <a:rPr lang="it-IT" sz="1800" dirty="0" smtClean="0"/>
              <a:t>.</a:t>
            </a:r>
          </a:p>
          <a:p>
            <a:pPr>
              <a:spcBef>
                <a:spcPts val="1000"/>
              </a:spcBef>
            </a:pPr>
            <a:r>
              <a:rPr lang="it-IT" sz="1800" dirty="0" smtClean="0"/>
              <a:t>L’invio dei dati attraverso </a:t>
            </a:r>
            <a:r>
              <a:rPr lang="it-IT" sz="1800" b="1" dirty="0" smtClean="0"/>
              <a:t>POST</a:t>
            </a:r>
            <a:r>
              <a:rPr lang="it-IT" sz="1800" dirty="0" smtClean="0"/>
              <a:t> avviene attraverso una </a:t>
            </a:r>
            <a:r>
              <a:rPr lang="it-IT" sz="1800" b="1" dirty="0" smtClean="0"/>
              <a:t>richiesta HTTP </a:t>
            </a:r>
            <a:r>
              <a:rPr lang="it-IT" sz="1800" dirty="0" smtClean="0"/>
              <a:t>che il browser invia al server, questo garantisce l’</a:t>
            </a:r>
            <a:r>
              <a:rPr lang="it-IT" sz="1800" b="1" dirty="0" smtClean="0"/>
              <a:t>invisibilità</a:t>
            </a:r>
            <a:r>
              <a:rPr lang="it-IT" sz="1800" dirty="0" smtClean="0"/>
              <a:t> dei dati trasmessi.</a:t>
            </a:r>
          </a:p>
          <a:p>
            <a:pPr>
              <a:spcBef>
                <a:spcPts val="1000"/>
              </a:spcBef>
            </a:pPr>
            <a:r>
              <a:rPr lang="it-IT" sz="1800" dirty="0" smtClean="0"/>
              <a:t>Utilizzando il metodo </a:t>
            </a:r>
            <a:r>
              <a:rPr lang="it-IT" sz="1800" b="1" dirty="0" smtClean="0"/>
              <a:t>GET</a:t>
            </a:r>
            <a:r>
              <a:rPr lang="it-IT" sz="1800" dirty="0" smtClean="0"/>
              <a:t> invece, i dati vengono passati come delle stringhe attraverso parametri dell’</a:t>
            </a:r>
            <a:r>
              <a:rPr lang="it-IT" sz="1800" b="1" dirty="0" smtClean="0"/>
              <a:t>URL</a:t>
            </a:r>
            <a:r>
              <a:rPr lang="it-IT" sz="1800" dirty="0" smtClean="0"/>
              <a:t> (visibili a tutti) 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36" y="1467723"/>
            <a:ext cx="3127664" cy="249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3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CODICE HTML PAGINA LOGIN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Immagin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76" y="1548245"/>
            <a:ext cx="2792647" cy="223032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09" y="1177406"/>
            <a:ext cx="6223285" cy="39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CONNESIONE AL DATABASE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237"/>
          <p:cNvSpPr txBox="1">
            <a:spLocks/>
          </p:cNvSpPr>
          <p:nvPr/>
        </p:nvSpPr>
        <p:spPr>
          <a:xfrm>
            <a:off x="75700" y="1177406"/>
            <a:ext cx="9029700" cy="162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1800" dirty="0" smtClean="0"/>
              <a:t>Prima di procedere con l’autenticazione è importante creare la </a:t>
            </a:r>
            <a:r>
              <a:rPr lang="it-IT" sz="1800" b="1" dirty="0" smtClean="0"/>
              <a:t>connessione</a:t>
            </a:r>
            <a:r>
              <a:rPr lang="it-IT" sz="1800" dirty="0" smtClean="0"/>
              <a:t> con il </a:t>
            </a:r>
            <a:r>
              <a:rPr lang="it-IT" sz="1800" b="1" dirty="0" smtClean="0"/>
              <a:t>database</a:t>
            </a:r>
            <a:r>
              <a:rPr lang="it-IT" sz="1800" dirty="0" smtClean="0"/>
              <a:t> per poter inviare delle richieste tramite </a:t>
            </a:r>
            <a:r>
              <a:rPr lang="it-IT" sz="1800" b="1" dirty="0" err="1" smtClean="0"/>
              <a:t>query</a:t>
            </a:r>
            <a:r>
              <a:rPr lang="it-IT" sz="1800" dirty="0" smtClean="0"/>
              <a:t>.</a:t>
            </a:r>
          </a:p>
          <a:p>
            <a:pPr>
              <a:spcBef>
                <a:spcPts val="1000"/>
              </a:spcBef>
            </a:pPr>
            <a:r>
              <a:rPr lang="it-IT" sz="1800" dirty="0" smtClean="0"/>
              <a:t>Queste stesse istruzioni vengono utilizzate in ogni pagina dell’area riservata che necessita di fare richieste al database.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6" y="2705996"/>
            <a:ext cx="5238040" cy="2437504"/>
          </a:xfrm>
          <a:prstGeom prst="rect">
            <a:avLst/>
          </a:prstGeom>
        </p:spPr>
      </p:pic>
      <p:sp>
        <p:nvSpPr>
          <p:cNvPr id="22" name="Shape 269"/>
          <p:cNvSpPr txBox="1">
            <a:spLocks/>
          </p:cNvSpPr>
          <p:nvPr/>
        </p:nvSpPr>
        <p:spPr>
          <a:xfrm>
            <a:off x="5991091" y="2716051"/>
            <a:ext cx="3114309" cy="211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it-IT" sz="1400" i="1" dirty="0" smtClean="0">
                <a:latin typeface="Roboto Condensed"/>
              </a:rPr>
              <a:t>Per </a:t>
            </a:r>
            <a:r>
              <a:rPr lang="it-IT" sz="1400" i="1" dirty="0">
                <a:latin typeface="Roboto Condensed"/>
              </a:rPr>
              <a:t>evitare di doverle riscrivere ogni volta conviene quindi creare un file </a:t>
            </a:r>
            <a:r>
              <a:rPr lang="it-IT" sz="1400" b="1" i="1" dirty="0" err="1">
                <a:latin typeface="Roboto Condensed"/>
              </a:rPr>
              <a:t>connessione.php</a:t>
            </a:r>
            <a:r>
              <a:rPr lang="it-IT" sz="1400" i="1" dirty="0">
                <a:latin typeface="Roboto Condensed"/>
              </a:rPr>
              <a:t> e richiamarlo quando serve attraverso il comando PHP: </a:t>
            </a:r>
            <a:r>
              <a:rPr lang="it-IT" sz="1400" i="1" dirty="0" smtClean="0">
                <a:latin typeface="Roboto Condensed"/>
              </a:rPr>
              <a:t>include ‘’;</a:t>
            </a:r>
          </a:p>
        </p:txBody>
      </p:sp>
      <p:pic>
        <p:nvPicPr>
          <p:cNvPr id="24" name="Picture 2" descr="Risultati immagini per VIRGOLETTE CITAZI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02" y="2734803"/>
            <a:ext cx="356489" cy="25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32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🤔 Faccina Concentrata Emoj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35290"/>
            <a:ext cx="2363755" cy="124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PARTI CODICE FILE AUTENTICAZIONE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889" y="1460638"/>
            <a:ext cx="6981825" cy="2943225"/>
          </a:xfrm>
          <a:prstGeom prst="rect">
            <a:avLst/>
          </a:prstGeom>
        </p:spPr>
      </p:pic>
      <p:cxnSp>
        <p:nvCxnSpPr>
          <p:cNvPr id="4" name="Connettore 2 3"/>
          <p:cNvCxnSpPr/>
          <p:nvPr/>
        </p:nvCxnSpPr>
        <p:spPr>
          <a:xfrm flipV="1">
            <a:off x="1181877" y="2136711"/>
            <a:ext cx="1440025" cy="2985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4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SICUREZZA DELLE PASSWORD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237"/>
          <p:cNvSpPr txBox="1">
            <a:spLocks/>
          </p:cNvSpPr>
          <p:nvPr/>
        </p:nvSpPr>
        <p:spPr>
          <a:xfrm>
            <a:off x="75700" y="1177406"/>
            <a:ext cx="9029700" cy="162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1800" dirty="0" smtClean="0"/>
              <a:t>Per motivi di </a:t>
            </a:r>
            <a:r>
              <a:rPr lang="it-IT" sz="1800" b="1" dirty="0" smtClean="0"/>
              <a:t>sicurezza</a:t>
            </a:r>
            <a:r>
              <a:rPr lang="it-IT" sz="1800" dirty="0" smtClean="0"/>
              <a:t> le password degli utenti non vengono memorizzate </a:t>
            </a:r>
            <a:r>
              <a:rPr lang="it-IT" sz="1800" b="1" dirty="0" smtClean="0"/>
              <a:t>in chiaro </a:t>
            </a:r>
            <a:r>
              <a:rPr lang="it-IT" sz="1800" dirty="0" smtClean="0"/>
              <a:t>nel database ma vengono salvate attraverso l’uso della </a:t>
            </a:r>
            <a:r>
              <a:rPr lang="it-IT" sz="1800" b="1" dirty="0" smtClean="0"/>
              <a:t>crittografia</a:t>
            </a:r>
            <a:r>
              <a:rPr lang="it-IT" sz="1800" dirty="0" smtClean="0"/>
              <a:t>.</a:t>
            </a:r>
          </a:p>
          <a:p>
            <a:pPr>
              <a:spcBef>
                <a:spcPts val="1000"/>
              </a:spcBef>
            </a:pPr>
            <a:r>
              <a:rPr lang="it-IT" sz="1800" dirty="0" smtClean="0"/>
              <a:t>In </a:t>
            </a:r>
            <a:r>
              <a:rPr lang="it-IT" sz="1800" b="1" dirty="0" smtClean="0"/>
              <a:t>PHP </a:t>
            </a:r>
            <a:r>
              <a:rPr lang="it-IT" sz="1800" dirty="0" smtClean="0"/>
              <a:t>esiste una funzione di crittografia chiamata </a:t>
            </a:r>
            <a:r>
              <a:rPr lang="it-IT" sz="1800" b="1" dirty="0" smtClean="0"/>
              <a:t>md5()</a:t>
            </a:r>
            <a:r>
              <a:rPr lang="it-IT" sz="1800" dirty="0" smtClean="0"/>
              <a:t>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2771775"/>
            <a:ext cx="6953250" cy="2371725"/>
          </a:xfrm>
          <a:prstGeom prst="rect">
            <a:avLst/>
          </a:prstGeom>
        </p:spPr>
      </p:pic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83" y="3187053"/>
            <a:ext cx="1449447" cy="14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4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FUNZIONE MD5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237"/>
          <p:cNvSpPr txBox="1">
            <a:spLocks/>
          </p:cNvSpPr>
          <p:nvPr/>
        </p:nvSpPr>
        <p:spPr>
          <a:xfrm>
            <a:off x="72736" y="544303"/>
            <a:ext cx="9032664" cy="313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1800" dirty="0" smtClean="0"/>
              <a:t>La funzione </a:t>
            </a:r>
            <a:r>
              <a:rPr lang="it-IT" sz="1800" b="1" dirty="0" smtClean="0"/>
              <a:t>MD5</a:t>
            </a:r>
            <a:r>
              <a:rPr lang="it-IT" sz="1800" dirty="0" smtClean="0"/>
              <a:t> è una funzione crittografica di </a:t>
            </a:r>
            <a:r>
              <a:rPr lang="it-IT" sz="1800" b="1" dirty="0" err="1" smtClean="0"/>
              <a:t>hash</a:t>
            </a:r>
            <a:r>
              <a:rPr lang="it-IT" sz="1800" dirty="0" smtClean="0"/>
              <a:t> che trasforma dati di lunghezza arbitraria in una stringa con numero di caratteri fisso (</a:t>
            </a:r>
            <a:r>
              <a:rPr lang="it-IT" sz="1800" b="1" dirty="0" err="1" smtClean="0"/>
              <a:t>digest</a:t>
            </a:r>
            <a:r>
              <a:rPr lang="it-IT" sz="1800" dirty="0" smtClean="0"/>
              <a:t>).</a:t>
            </a:r>
          </a:p>
          <a:p>
            <a:pPr>
              <a:spcBef>
                <a:spcPts val="1000"/>
              </a:spcBef>
            </a:pPr>
            <a:r>
              <a:rPr lang="it-IT" sz="1800" dirty="0" smtClean="0"/>
              <a:t>Dato un </a:t>
            </a:r>
            <a:r>
              <a:rPr lang="it-IT" sz="1800" b="1" dirty="0" err="1" smtClean="0"/>
              <a:t>digest</a:t>
            </a:r>
            <a:r>
              <a:rPr lang="it-IT" sz="1800" dirty="0" smtClean="0"/>
              <a:t> non è possibile risalire al messaggio originale.</a:t>
            </a:r>
          </a:p>
          <a:p>
            <a:pPr>
              <a:spcBef>
                <a:spcPts val="1000"/>
              </a:spcBef>
            </a:pPr>
            <a:r>
              <a:rPr lang="it-IT" sz="1800" dirty="0" smtClean="0"/>
              <a:t>Due stringhe diverse, </a:t>
            </a:r>
            <a:r>
              <a:rPr lang="it-IT" sz="1800" b="1" dirty="0" smtClean="0"/>
              <a:t>anche se simili</a:t>
            </a:r>
            <a:r>
              <a:rPr lang="it-IT" sz="1800" dirty="0" smtClean="0"/>
              <a:t>, generano </a:t>
            </a:r>
            <a:r>
              <a:rPr lang="it-IT" sz="1800" b="1" dirty="0" err="1" smtClean="0"/>
              <a:t>digest</a:t>
            </a:r>
            <a:r>
              <a:rPr lang="it-IT" sz="1800" dirty="0" smtClean="0"/>
              <a:t> completamente differenti.</a:t>
            </a:r>
          </a:p>
        </p:txBody>
      </p:sp>
      <p:pic>
        <p:nvPicPr>
          <p:cNvPr id="2050" name="Picture 2" descr="img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79" y="2949575"/>
            <a:ext cx="329247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hape 269"/>
          <p:cNvSpPr txBox="1">
            <a:spLocks/>
          </p:cNvSpPr>
          <p:nvPr/>
        </p:nvSpPr>
        <p:spPr>
          <a:xfrm>
            <a:off x="5076696" y="3248346"/>
            <a:ext cx="3114309" cy="1170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it-IT" sz="1400" i="1" dirty="0" smtClean="0">
                <a:latin typeface="Roboto Condensed"/>
              </a:rPr>
              <a:t>In alcuni casi anche tutti questi accorgimenti per la sicurezza possono non bastare…</a:t>
            </a:r>
          </a:p>
        </p:txBody>
      </p:sp>
      <p:pic>
        <p:nvPicPr>
          <p:cNvPr id="22" name="Picture 2" descr="Risultati immagini per VIRGOLETTE CITAZI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07" y="3248346"/>
            <a:ext cx="356489" cy="25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39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CONTROLLO PASSWORD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15" y="1489580"/>
            <a:ext cx="5248875" cy="3576820"/>
          </a:xfrm>
          <a:prstGeom prst="rect">
            <a:avLst/>
          </a:prstGeom>
        </p:spPr>
      </p:pic>
      <p:sp>
        <p:nvSpPr>
          <p:cNvPr id="13" name="Shape 237"/>
          <p:cNvSpPr txBox="1">
            <a:spLocks/>
          </p:cNvSpPr>
          <p:nvPr/>
        </p:nvSpPr>
        <p:spPr>
          <a:xfrm>
            <a:off x="6187768" y="1164159"/>
            <a:ext cx="2956232" cy="313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1800" dirty="0" smtClean="0"/>
              <a:t>Con l’utilizzo della crittografia quindi, il controllo delle password avviene secondo le fasi mostrate nello schema </a:t>
            </a:r>
          </a:p>
        </p:txBody>
      </p:sp>
      <p:pic>
        <p:nvPicPr>
          <p:cNvPr id="14" name="Picture 2" descr="Risultati immagini per VIRGOLETTE CITAZI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430" y="1845574"/>
            <a:ext cx="356489" cy="25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4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AUTENTICAZIONE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237"/>
          <p:cNvSpPr txBox="1">
            <a:spLocks/>
          </p:cNvSpPr>
          <p:nvPr/>
        </p:nvSpPr>
        <p:spPr>
          <a:xfrm>
            <a:off x="114299" y="1411061"/>
            <a:ext cx="8853054" cy="377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1800" dirty="0" smtClean="0"/>
              <a:t>Il codice PHP del file di </a:t>
            </a:r>
            <a:r>
              <a:rPr lang="it-IT" sz="1800" b="1" dirty="0" err="1" smtClean="0"/>
              <a:t>autenticazione.php</a:t>
            </a:r>
            <a:r>
              <a:rPr lang="it-IT" sz="1800" b="1" dirty="0" smtClean="0"/>
              <a:t> </a:t>
            </a:r>
            <a:r>
              <a:rPr lang="it-IT" sz="1800" dirty="0" smtClean="0"/>
              <a:t>deve quindi eseguire in </a:t>
            </a:r>
            <a:r>
              <a:rPr lang="it-IT" sz="1800" b="1" dirty="0" smtClean="0"/>
              <a:t>sequenza</a:t>
            </a:r>
            <a:r>
              <a:rPr lang="it-IT" sz="1800" dirty="0" smtClean="0"/>
              <a:t> le seguenti operazioni per poter permettere l’accesso all’area riservata dell’utente:</a:t>
            </a:r>
          </a:p>
          <a:p>
            <a:pPr>
              <a:spcBef>
                <a:spcPts val="1000"/>
              </a:spcBef>
              <a:buClr>
                <a:srgbClr val="002060"/>
              </a:buClr>
              <a:buFont typeface="+mj-lt"/>
              <a:buAutoNum type="arabicParenR"/>
            </a:pPr>
            <a:r>
              <a:rPr lang="it-IT" sz="1800" dirty="0" smtClean="0"/>
              <a:t>Recuperare i dati inviati dalla </a:t>
            </a:r>
            <a:r>
              <a:rPr lang="it-IT" sz="1800" b="1" dirty="0" smtClean="0"/>
              <a:t>FORM</a:t>
            </a:r>
            <a:r>
              <a:rPr lang="it-IT" sz="1800" dirty="0" smtClean="0"/>
              <a:t> con metodo </a:t>
            </a:r>
            <a:r>
              <a:rPr lang="it-IT" sz="1800" b="1" dirty="0" smtClean="0"/>
              <a:t>POST</a:t>
            </a:r>
            <a:r>
              <a:rPr lang="it-IT" sz="1800" dirty="0" smtClean="0"/>
              <a:t>.</a:t>
            </a:r>
          </a:p>
          <a:p>
            <a:pPr>
              <a:spcBef>
                <a:spcPts val="1000"/>
              </a:spcBef>
              <a:buClr>
                <a:srgbClr val="002060"/>
              </a:buClr>
              <a:buFont typeface="+mj-lt"/>
              <a:buAutoNum type="arabicParenR"/>
            </a:pPr>
            <a:r>
              <a:rPr lang="it-IT" sz="1800" dirty="0" smtClean="0"/>
              <a:t>Trasformare il valore del campo </a:t>
            </a:r>
            <a:r>
              <a:rPr lang="it-IT" sz="1800" b="1" dirty="0" smtClean="0"/>
              <a:t>password</a:t>
            </a:r>
            <a:r>
              <a:rPr lang="it-IT" sz="1800" dirty="0" smtClean="0"/>
              <a:t> in </a:t>
            </a:r>
            <a:r>
              <a:rPr lang="it-IT" sz="1800" dirty="0" err="1" smtClean="0"/>
              <a:t>hashcode</a:t>
            </a:r>
            <a:r>
              <a:rPr lang="it-IT" sz="1800" dirty="0" smtClean="0"/>
              <a:t> </a:t>
            </a:r>
            <a:r>
              <a:rPr lang="it-IT" sz="1800" b="1" dirty="0" smtClean="0"/>
              <a:t>MD5</a:t>
            </a:r>
            <a:r>
              <a:rPr lang="it-IT" sz="1800" dirty="0" smtClean="0"/>
              <a:t>.</a:t>
            </a:r>
          </a:p>
          <a:p>
            <a:pPr>
              <a:spcBef>
                <a:spcPts val="1000"/>
              </a:spcBef>
              <a:buClr>
                <a:srgbClr val="002060"/>
              </a:buClr>
              <a:buFont typeface="+mj-lt"/>
              <a:buAutoNum type="arabicParenR"/>
            </a:pPr>
            <a:r>
              <a:rPr lang="it-IT" sz="1800" dirty="0" smtClean="0"/>
              <a:t>Aprire una </a:t>
            </a:r>
            <a:r>
              <a:rPr lang="it-IT" sz="1800" b="1" dirty="0" smtClean="0"/>
              <a:t>connessione</a:t>
            </a:r>
            <a:r>
              <a:rPr lang="it-IT" sz="1800" dirty="0" smtClean="0"/>
              <a:t> con il database.</a:t>
            </a:r>
          </a:p>
          <a:p>
            <a:pPr>
              <a:spcBef>
                <a:spcPts val="1000"/>
              </a:spcBef>
              <a:buClr>
                <a:srgbClr val="002060"/>
              </a:buClr>
              <a:buFont typeface="+mj-lt"/>
              <a:buAutoNum type="arabicParenR"/>
            </a:pPr>
            <a:r>
              <a:rPr lang="it-IT" sz="1800" dirty="0" smtClean="0"/>
              <a:t>Fare una </a:t>
            </a:r>
            <a:r>
              <a:rPr lang="it-IT" sz="1800" b="1" dirty="0" err="1" smtClean="0"/>
              <a:t>query</a:t>
            </a:r>
            <a:r>
              <a:rPr lang="it-IT" sz="1800" dirty="0" smtClean="0"/>
              <a:t> chiedendo se esistono utenti con le credenziali inserite (il campo </a:t>
            </a:r>
            <a:r>
              <a:rPr lang="it-IT" sz="1800" b="1" dirty="0" smtClean="0"/>
              <a:t>USERNAME</a:t>
            </a:r>
            <a:r>
              <a:rPr lang="it-IT" sz="1800" dirty="0" smtClean="0"/>
              <a:t> è </a:t>
            </a:r>
            <a:r>
              <a:rPr lang="it-IT" sz="1800" b="1" dirty="0" smtClean="0"/>
              <a:t>unico</a:t>
            </a:r>
            <a:r>
              <a:rPr lang="it-IT" sz="1800" dirty="0" smtClean="0"/>
              <a:t>)</a:t>
            </a:r>
          </a:p>
          <a:p>
            <a:pPr>
              <a:spcBef>
                <a:spcPts val="1000"/>
              </a:spcBef>
              <a:buClr>
                <a:srgbClr val="002060"/>
              </a:buClr>
              <a:buFont typeface="+mj-lt"/>
              <a:buAutoNum type="arabicParenR"/>
            </a:pPr>
            <a:r>
              <a:rPr lang="it-IT" sz="1800" dirty="0" smtClean="0"/>
              <a:t>Se le credenziali non sono corrette visualizzare un messaggio di errore</a:t>
            </a:r>
          </a:p>
          <a:p>
            <a:pPr>
              <a:spcBef>
                <a:spcPts val="1000"/>
              </a:spcBef>
              <a:buClr>
                <a:srgbClr val="002060"/>
              </a:buClr>
              <a:buFont typeface="+mj-lt"/>
              <a:buAutoNum type="arabicParenR"/>
            </a:pPr>
            <a:r>
              <a:rPr lang="it-IT" sz="1800" dirty="0" smtClean="0"/>
              <a:t>Se l’utente esiste (</a:t>
            </a:r>
            <a:r>
              <a:rPr lang="it-IT" sz="1800" b="1" dirty="0" smtClean="0"/>
              <a:t>USERNAME</a:t>
            </a:r>
            <a:r>
              <a:rPr lang="it-IT" sz="1800" dirty="0" smtClean="0"/>
              <a:t> corretta) e anche la password coincide, allora accedere alla pagina </a:t>
            </a:r>
            <a:r>
              <a:rPr lang="it-IT" sz="1800" b="1" dirty="0" err="1" smtClean="0"/>
              <a:t>home.php</a:t>
            </a:r>
            <a:r>
              <a:rPr lang="it-IT" sz="1800" dirty="0" smtClean="0"/>
              <a:t> dell’area riservata.</a:t>
            </a:r>
          </a:p>
          <a:p>
            <a:pPr>
              <a:spcBef>
                <a:spcPts val="1000"/>
              </a:spcBef>
            </a:pPr>
            <a:endParaRPr lang="it-IT" sz="1800" dirty="0" smtClean="0"/>
          </a:p>
        </p:txBody>
      </p:sp>
    </p:spTree>
    <p:extLst>
      <p:ext uri="{BB962C8B-B14F-4D97-AF65-F5344CB8AC3E}">
        <p14:creationId xmlns:p14="http://schemas.microsoft.com/office/powerpoint/2010/main" val="10138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PARTI CODICE FILE AUTENTICAZIONE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1432646"/>
            <a:ext cx="69818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513789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PARTI CODICE FILE AUTENTICAZIONE (2)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656" y="1433944"/>
            <a:ext cx="6377437" cy="3709555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80" y="1216421"/>
            <a:ext cx="2544479" cy="1714931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74" y="2931352"/>
            <a:ext cx="2409490" cy="21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CONTESTO DIDATTICO ALUNNI BES</a:t>
            </a:r>
            <a:endParaRPr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1413795"/>
            <a:ext cx="5403272" cy="3746125"/>
          </a:xfrm>
          <a:prstGeom prst="rect">
            <a:avLst/>
          </a:prstGeom>
        </p:spPr>
      </p:pic>
      <p:sp>
        <p:nvSpPr>
          <p:cNvPr id="16" name="Shape 269"/>
          <p:cNvSpPr txBox="1">
            <a:spLocks noGrp="1"/>
          </p:cNvSpPr>
          <p:nvPr>
            <p:ph type="body" idx="4294967295"/>
          </p:nvPr>
        </p:nvSpPr>
        <p:spPr>
          <a:xfrm>
            <a:off x="5754885" y="1641672"/>
            <a:ext cx="3389115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latin typeface="Roboto Condensed"/>
              </a:rPr>
              <a:t>Per le varie tipologie di alunni BES saranno previsti </a:t>
            </a:r>
            <a:r>
              <a:rPr lang="en" sz="1800" b="1" i="1" dirty="0" smtClean="0">
                <a:latin typeface="Roboto Condensed"/>
              </a:rPr>
              <a:t>STRUMENTI DISPENSATIVI </a:t>
            </a:r>
            <a:r>
              <a:rPr lang="en" sz="1800" i="1" dirty="0" smtClean="0">
                <a:latin typeface="Roboto Condensed"/>
              </a:rPr>
              <a:t>e</a:t>
            </a:r>
            <a:r>
              <a:rPr lang="en" sz="1800" b="1" i="1" dirty="0" smtClean="0">
                <a:latin typeface="Roboto Condensed"/>
              </a:rPr>
              <a:t> MISURE COMPENSATIVE</a:t>
            </a:r>
            <a:r>
              <a:rPr lang="en" sz="1800" i="1" dirty="0" smtClean="0">
                <a:solidFill>
                  <a:srgbClr val="263248"/>
                </a:solidFill>
                <a:latin typeface="Roboto Condensed"/>
              </a:rPr>
              <a:t>.</a:t>
            </a:r>
          </a:p>
        </p:txBody>
      </p:sp>
      <p:pic>
        <p:nvPicPr>
          <p:cNvPr id="17" name="Picture 2" descr="Risultati immagini per VIRGOLETTE CITAZI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12797"/>
            <a:ext cx="356489" cy="25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6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 SESSIONI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237"/>
          <p:cNvSpPr txBox="1">
            <a:spLocks/>
          </p:cNvSpPr>
          <p:nvPr/>
        </p:nvSpPr>
        <p:spPr>
          <a:xfrm>
            <a:off x="151077" y="898816"/>
            <a:ext cx="8954323" cy="336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it-IT" sz="1800" dirty="0" smtClean="0"/>
              <a:t>Il protocollo </a:t>
            </a:r>
            <a:r>
              <a:rPr lang="it-IT" sz="1800" b="1" dirty="0" smtClean="0"/>
              <a:t>HTTP</a:t>
            </a:r>
            <a:r>
              <a:rPr lang="it-IT" sz="1800" dirty="0" smtClean="0"/>
              <a:t>, usato per tutte le connessioni web, non è in grado di tener traccia di scelte dell’utente o di </a:t>
            </a:r>
            <a:r>
              <a:rPr lang="it-IT" sz="1800" b="1" dirty="0" smtClean="0"/>
              <a:t>mantenere dati </a:t>
            </a:r>
            <a:r>
              <a:rPr lang="it-IT" sz="1800" dirty="0" smtClean="0"/>
              <a:t>trasmessi tra </a:t>
            </a:r>
            <a:r>
              <a:rPr lang="it-IT" sz="1800" b="1" dirty="0" err="1" smtClean="0"/>
              <a:t>client-server</a:t>
            </a:r>
            <a:r>
              <a:rPr lang="it-IT" sz="18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it-IT" sz="1800" dirty="0" smtClean="0"/>
              <a:t>Per </a:t>
            </a:r>
            <a:r>
              <a:rPr lang="it-IT" sz="1800" b="1" dirty="0" smtClean="0"/>
              <a:t>muoversi</a:t>
            </a:r>
            <a:r>
              <a:rPr lang="it-IT" sz="1800" dirty="0" smtClean="0"/>
              <a:t> all’interno di pagine web dinamiche di un’area riservata, è necessario il passaggio di </a:t>
            </a:r>
            <a:r>
              <a:rPr lang="it-IT" sz="1800" b="1" dirty="0" smtClean="0"/>
              <a:t>parametri</a:t>
            </a:r>
            <a:r>
              <a:rPr lang="it-IT" sz="1800" dirty="0" smtClean="0"/>
              <a:t> da una pagina all’altra attraverso delle </a:t>
            </a:r>
            <a:r>
              <a:rPr lang="it-IT" sz="1800" b="1" dirty="0" smtClean="0"/>
              <a:t>variabili di sessione</a:t>
            </a:r>
            <a:r>
              <a:rPr lang="it-IT" sz="1800" dirty="0" smtClean="0"/>
              <a:t>.</a:t>
            </a:r>
          </a:p>
          <a:p>
            <a:pPr>
              <a:spcBef>
                <a:spcPts val="0"/>
              </a:spcBef>
            </a:pPr>
            <a:r>
              <a:rPr lang="it-IT" sz="1800" dirty="0" smtClean="0"/>
              <a:t>Le variabili di sessione create durante il processo di </a:t>
            </a:r>
            <a:r>
              <a:rPr lang="it-IT" sz="1800" b="1" dirty="0" smtClean="0"/>
              <a:t>autenticazione</a:t>
            </a:r>
            <a:r>
              <a:rPr lang="it-IT" sz="1800" dirty="0" smtClean="0"/>
              <a:t>, hanno </a:t>
            </a:r>
            <a:r>
              <a:rPr lang="it-IT" sz="1800" b="1" dirty="0" smtClean="0"/>
              <a:t>validità</a:t>
            </a:r>
            <a:r>
              <a:rPr lang="it-IT" sz="1800" dirty="0" smtClean="0"/>
              <a:t> per tutto il tempo di utilizzo dell’applicazione da parte dell’utente.</a:t>
            </a:r>
          </a:p>
        </p:txBody>
      </p:sp>
    </p:spTree>
    <p:extLst>
      <p:ext uri="{BB962C8B-B14F-4D97-AF65-F5344CB8AC3E}">
        <p14:creationId xmlns:p14="http://schemas.microsoft.com/office/powerpoint/2010/main" val="24840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Il LOGOUT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237"/>
          <p:cNvSpPr txBox="1">
            <a:spLocks/>
          </p:cNvSpPr>
          <p:nvPr/>
        </p:nvSpPr>
        <p:spPr>
          <a:xfrm>
            <a:off x="166255" y="1216421"/>
            <a:ext cx="8939145" cy="188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it-IT" sz="1800" dirty="0" smtClean="0"/>
              <a:t>Quando l’utente effettua il</a:t>
            </a:r>
            <a:r>
              <a:rPr lang="it-IT" sz="1800" b="1" dirty="0" smtClean="0"/>
              <a:t> </a:t>
            </a:r>
            <a:r>
              <a:rPr lang="it-IT" sz="1800" b="1" dirty="0" err="1"/>
              <a:t>L</a:t>
            </a:r>
            <a:r>
              <a:rPr lang="it-IT" sz="1800" b="1" dirty="0" err="1" smtClean="0"/>
              <a:t>ogout</a:t>
            </a:r>
            <a:r>
              <a:rPr lang="it-IT" sz="1800" b="1" dirty="0" smtClean="0"/>
              <a:t> </a:t>
            </a:r>
            <a:r>
              <a:rPr lang="it-IT" sz="1800" dirty="0" smtClean="0"/>
              <a:t>la sessione viene distrutta e le variabili di sessione rese nulle.</a:t>
            </a:r>
          </a:p>
          <a:p>
            <a:pPr>
              <a:spcBef>
                <a:spcPts val="0"/>
              </a:spcBef>
            </a:pPr>
            <a:r>
              <a:rPr lang="it-IT" sz="1800" dirty="0" smtClean="0"/>
              <a:t>In questo modo tramite apposito </a:t>
            </a:r>
            <a:r>
              <a:rPr lang="it-IT" sz="1800" b="1" dirty="0" smtClean="0"/>
              <a:t>controllo</a:t>
            </a:r>
            <a:r>
              <a:rPr lang="it-IT" sz="1800" dirty="0" smtClean="0"/>
              <a:t> inserito nelle pagine </a:t>
            </a:r>
            <a:r>
              <a:rPr lang="it-IT" sz="1800" b="1" dirty="0" smtClean="0"/>
              <a:t>PHP</a:t>
            </a:r>
            <a:r>
              <a:rPr lang="it-IT" sz="1800" dirty="0" smtClean="0"/>
              <a:t> non sarà possibile accedere alle pagine interne dell’area riservata senza essersi autenticati in modo corretto.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218" y="2669472"/>
            <a:ext cx="4919782" cy="247402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81" y="2905125"/>
            <a:ext cx="3467100" cy="2238375"/>
          </a:xfrm>
          <a:prstGeom prst="rect">
            <a:avLst/>
          </a:prstGeom>
        </p:spPr>
      </p:pic>
      <p:sp>
        <p:nvSpPr>
          <p:cNvPr id="5" name="Freccia a destra 4">
            <a:hlinkClick r:id="rId5"/>
          </p:cNvPr>
          <p:cNvSpPr/>
          <p:nvPr/>
        </p:nvSpPr>
        <p:spPr>
          <a:xfrm>
            <a:off x="6791325" y="512929"/>
            <a:ext cx="2200275" cy="824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IMPLEMENTAZIONE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827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32</a:t>
            </a:fld>
            <a:endParaRPr lang="it-IT"/>
          </a:p>
        </p:txBody>
      </p:sp>
      <p:sp>
        <p:nvSpPr>
          <p:cNvPr id="4" name="Shape 237"/>
          <p:cNvSpPr txBox="1">
            <a:spLocks/>
          </p:cNvSpPr>
          <p:nvPr/>
        </p:nvSpPr>
        <p:spPr>
          <a:xfrm>
            <a:off x="1955420" y="1595535"/>
            <a:ext cx="5527731" cy="250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Roboto Condensed Light"/>
              <a:buNone/>
            </a:pPr>
            <a:r>
              <a:rPr lang="it-IT" sz="6000" b="1" dirty="0" smtClean="0"/>
              <a:t>FINE LEZIONE </a:t>
            </a:r>
            <a:endParaRPr lang="it-IT" sz="6000" dirty="0"/>
          </a:p>
        </p:txBody>
      </p:sp>
    </p:spTree>
    <p:extLst>
      <p:ext uri="{BB962C8B-B14F-4D97-AF65-F5344CB8AC3E}">
        <p14:creationId xmlns:p14="http://schemas.microsoft.com/office/powerpoint/2010/main" val="12666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COMPITI PER CASA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237"/>
          <p:cNvSpPr txBox="1">
            <a:spLocks/>
          </p:cNvSpPr>
          <p:nvPr/>
        </p:nvSpPr>
        <p:spPr>
          <a:xfrm>
            <a:off x="0" y="1216421"/>
            <a:ext cx="8868231" cy="39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it-IT" sz="1800" dirty="0" smtClean="0"/>
              <a:t>Completare l’esercizio iniziato in classe</a:t>
            </a:r>
          </a:p>
          <a:p>
            <a:pPr>
              <a:spcBef>
                <a:spcPts val="0"/>
              </a:spcBef>
            </a:pPr>
            <a:r>
              <a:rPr lang="it-IT" sz="1800" dirty="0" smtClean="0"/>
              <a:t>Utilizzare le proprietà del CSS per realizzare l’interfaccia </a:t>
            </a:r>
          </a:p>
          <a:p>
            <a:pPr marL="76200" indent="0">
              <a:spcBef>
                <a:spcPts val="0"/>
              </a:spcBef>
              <a:buNone/>
            </a:pPr>
            <a:endParaRPr lang="it-IT" sz="1800" dirty="0" smtClean="0"/>
          </a:p>
          <a:p>
            <a:pPr>
              <a:spcBef>
                <a:spcPts val="0"/>
              </a:spcBef>
            </a:pPr>
            <a:endParaRPr lang="it-IT" sz="1800" dirty="0"/>
          </a:p>
          <a:p>
            <a:pPr>
              <a:spcBef>
                <a:spcPts val="0"/>
              </a:spcBef>
            </a:pPr>
            <a:endParaRPr lang="it-IT" sz="1800" dirty="0" smtClean="0"/>
          </a:p>
          <a:p>
            <a:pPr>
              <a:spcBef>
                <a:spcPts val="0"/>
              </a:spcBef>
            </a:pPr>
            <a:endParaRPr lang="it-IT" sz="1800" dirty="0"/>
          </a:p>
          <a:p>
            <a:pPr>
              <a:spcBef>
                <a:spcPts val="0"/>
              </a:spcBef>
            </a:pPr>
            <a:endParaRPr lang="it-IT" sz="1800" dirty="0" smtClean="0"/>
          </a:p>
          <a:p>
            <a:pPr>
              <a:spcBef>
                <a:spcPts val="0"/>
              </a:spcBef>
            </a:pPr>
            <a:endParaRPr lang="it-IT" sz="1800" dirty="0" smtClean="0"/>
          </a:p>
          <a:p>
            <a:pPr>
              <a:spcBef>
                <a:spcPts val="0"/>
              </a:spcBef>
            </a:pPr>
            <a:endParaRPr lang="it-IT" sz="1800" dirty="0"/>
          </a:p>
          <a:p>
            <a:pPr>
              <a:spcBef>
                <a:spcPts val="0"/>
              </a:spcBef>
            </a:pPr>
            <a:endParaRPr lang="it-IT" sz="1800" dirty="0" smtClean="0"/>
          </a:p>
          <a:p>
            <a:pPr>
              <a:spcBef>
                <a:spcPts val="0"/>
              </a:spcBef>
            </a:pPr>
            <a:r>
              <a:rPr lang="it-IT" sz="1800" dirty="0" smtClean="0"/>
              <a:t>Arricchire il progetto con funzioni </a:t>
            </a:r>
            <a:r>
              <a:rPr lang="it-IT" sz="1800" dirty="0" err="1" smtClean="0"/>
              <a:t>javascript</a:t>
            </a:r>
            <a:r>
              <a:rPr lang="it-IT" sz="1800" dirty="0" smtClean="0"/>
              <a:t> che consentano di inserire alcuni effetti al click del mouse nei punti «in vista»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it-IT" sz="1800" dirty="0"/>
              <a:t> </a:t>
            </a:r>
            <a:r>
              <a:rPr lang="it-IT" sz="1800" dirty="0" smtClean="0"/>
              <a:t>     (esempio: quando si clicca sulla foto profilo)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75" y="1949801"/>
            <a:ext cx="4865829" cy="217433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228" y="915661"/>
            <a:ext cx="2306146" cy="2768820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V="1">
            <a:off x="6260841" y="3387012"/>
            <a:ext cx="765110" cy="73711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6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ATTIVITA’ PROGETTUALE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5" name="Shape 606"/>
          <p:cNvGrpSpPr/>
          <p:nvPr/>
        </p:nvGrpSpPr>
        <p:grpSpPr>
          <a:xfrm>
            <a:off x="337391" y="610549"/>
            <a:ext cx="330270" cy="330251"/>
            <a:chOff x="1923675" y="1633650"/>
            <a:chExt cx="436000" cy="435975"/>
          </a:xfrm>
        </p:grpSpPr>
        <p:sp>
          <p:nvSpPr>
            <p:cNvPr id="16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237"/>
          <p:cNvSpPr txBox="1">
            <a:spLocks/>
          </p:cNvSpPr>
          <p:nvPr/>
        </p:nvSpPr>
        <p:spPr>
          <a:xfrm>
            <a:off x="151078" y="1209509"/>
            <a:ext cx="8868231" cy="346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it-IT" sz="1800" dirty="0" smtClean="0"/>
              <a:t>Di seguito vengono riportati degli argomenti per le attività di gruppo:</a:t>
            </a:r>
          </a:p>
          <a:p>
            <a:pPr marL="76200" indent="0">
              <a:spcBef>
                <a:spcPts val="0"/>
              </a:spcBef>
              <a:buNone/>
            </a:pPr>
            <a:endParaRPr lang="it-IT" sz="1800" dirty="0"/>
          </a:p>
          <a:p>
            <a:pPr>
              <a:spcBef>
                <a:spcPts val="0"/>
              </a:spcBef>
            </a:pPr>
            <a:r>
              <a:rPr lang="it-IT" sz="1800" dirty="0"/>
              <a:t>Realizzazione delle pagine di accesso ad un sito di e-commerce che vende scarpe per la parte utente </a:t>
            </a:r>
            <a:r>
              <a:rPr lang="it-IT" sz="1800" dirty="0" smtClean="0"/>
              <a:t>finale.</a:t>
            </a:r>
          </a:p>
          <a:p>
            <a:pPr>
              <a:spcBef>
                <a:spcPts val="0"/>
              </a:spcBef>
            </a:pPr>
            <a:r>
              <a:rPr lang="it-IT" sz="1800" dirty="0" smtClean="0"/>
              <a:t>Creare un sito in PHP per l’autenticazione attraverso codice fiscale, permettendo l’accesso alla sezione riservata solo se i dati corrispondono.</a:t>
            </a:r>
            <a:endParaRPr lang="it-IT" sz="1800" dirty="0"/>
          </a:p>
          <a:p>
            <a:pPr>
              <a:spcBef>
                <a:spcPts val="0"/>
              </a:spcBef>
            </a:pPr>
            <a:r>
              <a:rPr lang="it-IT" sz="1800" dirty="0" smtClean="0"/>
              <a:t>Creare un sito PHP che permetta la registrazione e il successivo accesso all’area riservata.</a:t>
            </a:r>
          </a:p>
          <a:p>
            <a:pPr>
              <a:spcBef>
                <a:spcPts val="0"/>
              </a:spcBef>
            </a:pPr>
            <a:r>
              <a:rPr lang="it-IT" sz="1800" dirty="0" smtClean="0"/>
              <a:t>Creare un sito in PHP in cui gli utenti che hanno accesso ad un’area riservata hanno differenti privilegi di visualizzazione, modifica e cancellazione dei dati.</a:t>
            </a:r>
          </a:p>
        </p:txBody>
      </p:sp>
    </p:spTree>
    <p:extLst>
      <p:ext uri="{BB962C8B-B14F-4D97-AF65-F5344CB8AC3E}">
        <p14:creationId xmlns:p14="http://schemas.microsoft.com/office/powerpoint/2010/main" val="16115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72160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VALUTAZIONE DEL DOCENTE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1" name="Shape 237"/>
          <p:cNvSpPr txBox="1">
            <a:spLocks noGrp="1"/>
          </p:cNvSpPr>
          <p:nvPr>
            <p:ph type="body" idx="1"/>
          </p:nvPr>
        </p:nvSpPr>
        <p:spPr>
          <a:xfrm>
            <a:off x="147135" y="1544421"/>
            <a:ext cx="8716312" cy="332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dirty="0" smtClean="0"/>
              <a:t>La valutazione finale sarà frutto di una </a:t>
            </a:r>
            <a:r>
              <a:rPr lang="en" sz="2000" b="1" dirty="0" smtClean="0"/>
              <a:t>valutazione complessiva </a:t>
            </a:r>
            <a:r>
              <a:rPr lang="en" sz="2000" dirty="0" smtClean="0"/>
              <a:t>in cui saranno valutate essenzialmente due prove:</a:t>
            </a:r>
            <a:endParaRPr lang="en" sz="2000" dirty="0"/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000" b="1" dirty="0" smtClean="0"/>
              <a:t>Lavoro di Gruppo</a:t>
            </a:r>
            <a:r>
              <a:rPr lang="en" sz="2000" dirty="0" smtClean="0"/>
              <a:t>:</a:t>
            </a:r>
            <a:r>
              <a:rPr lang="en" sz="2000" b="1" dirty="0" smtClean="0"/>
              <a:t> </a:t>
            </a:r>
            <a:r>
              <a:rPr lang="en" sz="2000" dirty="0" smtClean="0"/>
              <a:t>ogni studente sarà valutato in base all’impegno e la motivazione mostrata durante la realizzazione del lavoro di gruppo oltre che per la presentazione finale. (verrà usata una </a:t>
            </a:r>
            <a:r>
              <a:rPr lang="en" sz="2000" b="1" dirty="0" smtClean="0"/>
              <a:t>griglia di valutazione </a:t>
            </a:r>
            <a:r>
              <a:rPr lang="en" sz="2000" dirty="0" smtClean="0"/>
              <a:t>per competenze).</a:t>
            </a:r>
            <a:endParaRPr sz="2000" dirty="0"/>
          </a:p>
          <a:p>
            <a:pPr marL="457200" lvl="0" indent="-381000" algn="just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000" b="1" dirty="0" smtClean="0"/>
              <a:t>Prova Semi-Strutturata</a:t>
            </a:r>
            <a:r>
              <a:rPr lang="en" sz="2000" dirty="0" smtClean="0"/>
              <a:t>:</a:t>
            </a:r>
            <a:r>
              <a:rPr lang="en" sz="2000" b="1" dirty="0"/>
              <a:t> </a:t>
            </a:r>
            <a:r>
              <a:rPr lang="en" sz="2000" dirty="0" smtClean="0"/>
              <a:t>ogni singolo studente dovrà sostenere una verifica dei concetti teorici trattati che si svolgerà in laboratorio utilizzando la piattaforma e-learning.  </a:t>
            </a: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>
              <a:solidFill>
                <a:srgbClr val="FF0000"/>
              </a:solidFill>
            </a:endParaRPr>
          </a:p>
        </p:txBody>
      </p:sp>
      <p:grpSp>
        <p:nvGrpSpPr>
          <p:cNvPr id="8" name="Shape 744"/>
          <p:cNvGrpSpPr/>
          <p:nvPr/>
        </p:nvGrpSpPr>
        <p:grpSpPr>
          <a:xfrm>
            <a:off x="290342" y="634297"/>
            <a:ext cx="318264" cy="282756"/>
            <a:chOff x="5292575" y="3681900"/>
            <a:chExt cx="420150" cy="373275"/>
          </a:xfrm>
        </p:grpSpPr>
        <p:sp>
          <p:nvSpPr>
            <p:cNvPr id="9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535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AUTOVALUTAZIONE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45328" y="1327350"/>
            <a:ext cx="8571570" cy="3145500"/>
          </a:xfrm>
        </p:spPr>
        <p:txBody>
          <a:bodyPr/>
          <a:lstStyle/>
          <a:p>
            <a:pPr lvl="0"/>
            <a:r>
              <a:rPr lang="it-IT" b="1" dirty="0"/>
              <a:t>Autovalutazione degli studenti</a:t>
            </a:r>
            <a:r>
              <a:rPr lang="it-IT" dirty="0"/>
              <a:t>: tramite griglia su Google Forms, con domande su partecipazione, impegno e competenze acquisite.</a:t>
            </a:r>
          </a:p>
          <a:p>
            <a:pPr lvl="0"/>
            <a:r>
              <a:rPr lang="it-IT" b="1" dirty="0"/>
              <a:t>Valutazione tra pari</a:t>
            </a:r>
            <a:r>
              <a:rPr lang="it-IT" dirty="0"/>
              <a:t>: ogni gruppo fornisce feedback costruttivo agli </a:t>
            </a:r>
            <a:r>
              <a:rPr lang="it-IT" dirty="0" smtClean="0"/>
              <a:t>altri sul lavoro di gruppo svolto dagli altri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36</a:t>
            </a:fld>
            <a:endParaRPr lang="it-IT"/>
          </a:p>
        </p:txBody>
      </p:sp>
      <p:grpSp>
        <p:nvGrpSpPr>
          <p:cNvPr id="5" name="Shape 744"/>
          <p:cNvGrpSpPr/>
          <p:nvPr/>
        </p:nvGrpSpPr>
        <p:grpSpPr>
          <a:xfrm>
            <a:off x="290342" y="634297"/>
            <a:ext cx="318264" cy="282756"/>
            <a:chOff x="5292575" y="3681900"/>
            <a:chExt cx="420150" cy="373275"/>
          </a:xfrm>
        </p:grpSpPr>
        <p:sp>
          <p:nvSpPr>
            <p:cNvPr id="6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5503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72160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VALUTAZIONE LAVORO DI GRUPPO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1" name="Shape 237"/>
          <p:cNvSpPr txBox="1">
            <a:spLocks noGrp="1"/>
          </p:cNvSpPr>
          <p:nvPr>
            <p:ph type="body" idx="1"/>
          </p:nvPr>
        </p:nvSpPr>
        <p:spPr>
          <a:xfrm>
            <a:off x="144171" y="1454728"/>
            <a:ext cx="8999829" cy="3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 smtClean="0"/>
              <a:t>La valutazione delle attività didattiche cooperative si svolgerà secondo le seguenti modalità:</a:t>
            </a:r>
            <a:endParaRPr lang="en" sz="18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1800" dirty="0" smtClean="0"/>
              <a:t>Ogni </a:t>
            </a:r>
            <a:r>
              <a:rPr lang="en" sz="1800" b="1" dirty="0" smtClean="0"/>
              <a:t>singolo gruppo </a:t>
            </a:r>
            <a:r>
              <a:rPr lang="en" sz="1800" dirty="0" smtClean="0"/>
              <a:t>esporrà alla classe la soluzione trovata per la realizzazione del lavoro assegnato.</a:t>
            </a:r>
            <a:endParaRPr sz="1800"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1800" dirty="0" smtClean="0"/>
              <a:t>Ogni studente presenterà </a:t>
            </a:r>
            <a:r>
              <a:rPr lang="en" sz="1800" b="1" dirty="0" smtClean="0"/>
              <a:t>una parte del lavoro </a:t>
            </a:r>
            <a:r>
              <a:rPr lang="en" sz="1800" dirty="0" smtClean="0"/>
              <a:t>del proprio gruppo.</a:t>
            </a:r>
            <a:endParaRPr sz="1800"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1800" dirty="0" smtClean="0"/>
              <a:t>Il docente creerà un </a:t>
            </a:r>
            <a:r>
              <a:rPr lang="en" sz="1800" b="1" dirty="0" smtClean="0"/>
              <a:t>dibattito con la classe </a:t>
            </a:r>
            <a:r>
              <a:rPr lang="en" sz="1800" dirty="0" smtClean="0"/>
              <a:t>per discutere eventuali correzioni.</a:t>
            </a: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1800" dirty="0" smtClean="0"/>
              <a:t>Seguirà una fase di </a:t>
            </a:r>
            <a:r>
              <a:rPr lang="en" sz="1800" b="1" dirty="0" smtClean="0"/>
              <a:t>autovalutazione</a:t>
            </a:r>
            <a:r>
              <a:rPr lang="en" sz="1800" dirty="0" smtClean="0"/>
              <a:t>.</a:t>
            </a: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1800" dirty="0" smtClean="0"/>
              <a:t>Sarà utilizzata una </a:t>
            </a:r>
            <a:r>
              <a:rPr lang="en" sz="1800" b="1" dirty="0" smtClean="0"/>
              <a:t>griglia di valutazione </a:t>
            </a:r>
            <a:r>
              <a:rPr lang="en" sz="1800" dirty="0" smtClean="0"/>
              <a:t>delle competenze per valutare ogni studente.</a:t>
            </a:r>
          </a:p>
          <a:p>
            <a:pPr marL="76200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 b="1" dirty="0" smtClean="0"/>
              <a:t>Tempo a disposizione</a:t>
            </a:r>
            <a:r>
              <a:rPr lang="en" sz="1800" dirty="0" smtClean="0"/>
              <a:t>:</a:t>
            </a:r>
            <a:r>
              <a:rPr lang="en" sz="1800" b="1" dirty="0" smtClean="0"/>
              <a:t> </a:t>
            </a:r>
            <a:r>
              <a:rPr lang="en" sz="1800" dirty="0" smtClean="0"/>
              <a:t>3 ore           </a:t>
            </a:r>
            <a:r>
              <a:rPr lang="en" sz="1800" b="1" dirty="0" smtClean="0"/>
              <a:t>Strumento utilizzato</a:t>
            </a:r>
            <a:r>
              <a:rPr lang="en" sz="1800" dirty="0" smtClean="0"/>
              <a:t>:</a:t>
            </a:r>
            <a:r>
              <a:rPr lang="en" sz="1800" b="1" dirty="0" smtClean="0"/>
              <a:t> </a:t>
            </a:r>
            <a:r>
              <a:rPr lang="en" sz="1800" dirty="0" smtClean="0"/>
              <a:t>LIM</a:t>
            </a: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>
              <a:solidFill>
                <a:srgbClr val="FF0000"/>
              </a:solidFill>
            </a:endParaRPr>
          </a:p>
        </p:txBody>
      </p:sp>
      <p:grpSp>
        <p:nvGrpSpPr>
          <p:cNvPr id="8" name="Shape 744"/>
          <p:cNvGrpSpPr/>
          <p:nvPr/>
        </p:nvGrpSpPr>
        <p:grpSpPr>
          <a:xfrm>
            <a:off x="282216" y="634297"/>
            <a:ext cx="318264" cy="282756"/>
            <a:chOff x="5292575" y="3681900"/>
            <a:chExt cx="420150" cy="373275"/>
          </a:xfrm>
        </p:grpSpPr>
        <p:sp>
          <p:nvSpPr>
            <p:cNvPr id="9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3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3514725"/>
            <a:ext cx="2771775" cy="1628775"/>
          </a:xfrm>
          <a:prstGeom prst="rect">
            <a:avLst/>
          </a:prstGeom>
        </p:spPr>
      </p:pic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734014" y="377588"/>
            <a:ext cx="5929425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RUBRICA DI VALUTAZIONE PER LA VALUTAZIONE DEL LAVORO DI GRUPPO</a:t>
            </a:r>
            <a:endParaRPr dirty="0"/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284256"/>
              </p:ext>
            </p:extLst>
          </p:nvPr>
        </p:nvGraphicFramePr>
        <p:xfrm>
          <a:off x="79659" y="1391802"/>
          <a:ext cx="8992899" cy="3564000"/>
        </p:xfrm>
        <a:graphic>
          <a:graphicData uri="http://schemas.openxmlformats.org/drawingml/2006/table">
            <a:tbl>
              <a:tblPr firstRow="1" bandRow="1">
                <a:tableStyleId>{1474B86A-D1D1-4D3E-9C00-E4EE2E693948}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09031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3765373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28910729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2690423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69025782"/>
                    </a:ext>
                  </a:extLst>
                </a:gridCol>
                <a:gridCol w="532899">
                  <a:extLst>
                    <a:ext uri="{9D8B030D-6E8A-4147-A177-3AD203B41FA5}">
                      <a16:colId xmlns:a16="http://schemas.microsoft.com/office/drawing/2014/main" val="20857261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u="sng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it-IT" sz="12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adeguato </a:t>
                      </a:r>
                      <a:r>
                        <a:rPr lang="it-IT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it-IT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punto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Sufficiente : </a:t>
                      </a:r>
                      <a:r>
                        <a:rPr lang="it-IT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punti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Buono : </a:t>
                      </a:r>
                      <a:r>
                        <a:rPr lang="it-IT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punti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Ottimo</a:t>
                      </a:r>
                      <a:r>
                        <a:rPr lang="it-IT" sz="12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4 </a:t>
                      </a:r>
                      <a:r>
                        <a:rPr lang="it-IT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punti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TOT</a:t>
                      </a:r>
                      <a:endParaRPr lang="it-IT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60925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CONOSCENZA TRASVERSALE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dimostra di non conoscere gli argomenti degli altri membri del gruppo, non sa rispondere a domande trasversali.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dimostra di  conoscere solo una piccola parte  degli argomenti degli altri membri del gruppo,  sa rispondere solo a facili  domande trasversali.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dimostra di  conoscere abbastanza bene gli argomenti degli altri membri del gruppo,  sa rispondere a buona parte delle domande trasversali.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dimostra buona padronanza degli argomenti degli altri membri del gruppo e  sa rispondere a tutte le domande trasversali.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30644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PADRONANZA DEL LINGUAGGIO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dimostra di dare poca importanza alla velocità con cui si esprime, al tono della voce, alla grammatica e/o lascia scorrere la presentazione intervenendo raramente.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usa la giusta velocità e la tonalità per la voce, ma usa un linguaggio povero e poco corretto.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si esprime u po’ troppo velocemente / lentamente e/o con voce troppo bassa /alta, ha un uso accettabile della grammatica.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espone in modo corretto con la giusta velocità e con un adeguato tono di voce.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06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3514725"/>
            <a:ext cx="2771775" cy="1628775"/>
          </a:xfrm>
          <a:prstGeom prst="rect">
            <a:avLst/>
          </a:prstGeom>
        </p:spPr>
      </p:pic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397923" y="336541"/>
            <a:ext cx="6689091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GRIGLIA DI VALUTAZIONE PER COMPETENZE (2)</a:t>
            </a:r>
            <a:endParaRPr dirty="0"/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79659" y="599710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86318"/>
              </p:ext>
            </p:extLst>
          </p:nvPr>
        </p:nvGraphicFramePr>
        <p:xfrm>
          <a:off x="79659" y="1391802"/>
          <a:ext cx="8992899" cy="3564000"/>
        </p:xfrm>
        <a:graphic>
          <a:graphicData uri="http://schemas.openxmlformats.org/drawingml/2006/table">
            <a:tbl>
              <a:tblPr firstRow="1" bandRow="1">
                <a:tableStyleId>{1474B86A-D1D1-4D3E-9C00-E4EE2E693948}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090316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37653735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28910729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42690423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69025782"/>
                    </a:ext>
                  </a:extLst>
                </a:gridCol>
                <a:gridCol w="532899">
                  <a:extLst>
                    <a:ext uri="{9D8B030D-6E8A-4147-A177-3AD203B41FA5}">
                      <a16:colId xmlns:a16="http://schemas.microsoft.com/office/drawing/2014/main" val="208572617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it-IT" sz="1400" b="1" u="sng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ELEMENTI</a:t>
                      </a:r>
                      <a:endParaRPr lang="it-IT" sz="1400" b="1" u="sng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</a:t>
                      </a:r>
                      <a:r>
                        <a:rPr lang="it-IT" sz="12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adeguato </a:t>
                      </a:r>
                      <a:r>
                        <a:rPr lang="it-IT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it-IT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punto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Sufficiente : </a:t>
                      </a:r>
                      <a:r>
                        <a:rPr lang="it-IT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punti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Buono : </a:t>
                      </a:r>
                      <a:r>
                        <a:rPr lang="it-IT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punti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t-IT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Ottimo</a:t>
                      </a:r>
                      <a:r>
                        <a:rPr lang="it-IT" sz="12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4 </a:t>
                      </a:r>
                      <a:r>
                        <a:rPr lang="it-IT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punti</a:t>
                      </a:r>
                      <a:endParaRPr lang="it-IT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b="1" dirty="0" smtClean="0"/>
                        <a:t>TOT</a:t>
                      </a:r>
                      <a:endParaRPr lang="it-IT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60925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COOPERAZIONE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non partecipa alla presentazione del lavoro.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partecipa meno degli altri alla presentazione del lavoro.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partecipa come gli atri alla presentazione del lavoro.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partecipa più degli altri alla presentazione del lavoro.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75885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CONTATTO VISIVO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segue parola per parola le note.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ha sempre sott’occhio le note.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saltuariamente ha sott’occhio le note.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t-IT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 studente mantiene il contatto visivo con la presentazione, ma non legge mai le note.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7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0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Collegamenti Interdisciplinari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70986" y="1537988"/>
            <a:ext cx="8735122" cy="2724300"/>
          </a:xfrm>
        </p:spPr>
        <p:txBody>
          <a:bodyPr/>
          <a:lstStyle/>
          <a:p>
            <a:pPr lvl="0"/>
            <a:r>
              <a:rPr lang="it-IT" b="1" dirty="0"/>
              <a:t>Sistemi e Reti</a:t>
            </a:r>
            <a:r>
              <a:rPr lang="it-IT" dirty="0"/>
              <a:t> – Sicurezza dei dati, protocolli di autenticazione, crittografia (HTTPS, </a:t>
            </a:r>
            <a:r>
              <a:rPr lang="it-IT" dirty="0" err="1"/>
              <a:t>hashing</a:t>
            </a:r>
            <a:r>
              <a:rPr lang="it-IT" dirty="0"/>
              <a:t>).</a:t>
            </a:r>
          </a:p>
          <a:p>
            <a:pPr lvl="0"/>
            <a:r>
              <a:rPr lang="it-IT" b="1" dirty="0"/>
              <a:t>Italiano</a:t>
            </a:r>
            <a:r>
              <a:rPr lang="it-IT" dirty="0"/>
              <a:t> – Redazione di documentazione tecnica e relazioni.</a:t>
            </a:r>
          </a:p>
          <a:p>
            <a:pPr lvl="0"/>
            <a:r>
              <a:rPr lang="it-IT" b="1" dirty="0"/>
              <a:t>Inglese tecnico</a:t>
            </a:r>
            <a:r>
              <a:rPr lang="it-IT" dirty="0"/>
              <a:t> – Comprensione di documentazione tecnica e API in lingua inglese.</a:t>
            </a:r>
          </a:p>
          <a:p>
            <a:pPr lvl="0"/>
            <a:r>
              <a:rPr lang="it-IT" b="1" dirty="0"/>
              <a:t>Matematica</a:t>
            </a:r>
            <a:r>
              <a:rPr lang="it-IT" dirty="0"/>
              <a:t> – Logica booleana applicata al controllo degli accessi.</a:t>
            </a:r>
          </a:p>
          <a:p>
            <a:pPr lvl="0"/>
            <a:r>
              <a:rPr lang="it-IT" b="1" dirty="0"/>
              <a:t>Educazione Civica/Diritto</a:t>
            </a:r>
            <a:r>
              <a:rPr lang="it-IT" dirty="0"/>
              <a:t> – GDPR e protezione dei dati personali.</a:t>
            </a:r>
          </a:p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grpSp>
        <p:nvGrpSpPr>
          <p:cNvPr id="6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7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119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72160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VALUTAZIONE PROVA STRUTTURATA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1" name="Shape 237"/>
          <p:cNvSpPr txBox="1">
            <a:spLocks noGrp="1"/>
          </p:cNvSpPr>
          <p:nvPr>
            <p:ph type="body" idx="1"/>
          </p:nvPr>
        </p:nvSpPr>
        <p:spPr>
          <a:xfrm>
            <a:off x="144171" y="1454728"/>
            <a:ext cx="8885529" cy="3497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dirty="0" smtClean="0"/>
              <a:t>La verifica dei concetti teorici fondamentali trattati sarà così strutturata:</a:t>
            </a:r>
            <a:endParaRPr lang="en" sz="2000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000" dirty="0" smtClean="0"/>
              <a:t>12 domande a scelta multipla (punteggio risposta esatta 0,5).</a:t>
            </a:r>
            <a:endParaRPr sz="2000"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000" dirty="0"/>
              <a:t>2</a:t>
            </a:r>
            <a:r>
              <a:rPr lang="en" sz="2000" dirty="0" smtClean="0"/>
              <a:t> esercizi simile a quello mostrato nell’esercitazione di laboratorio (punteggio max </a:t>
            </a:r>
            <a:r>
              <a:rPr lang="en" sz="2000" dirty="0"/>
              <a:t>2</a:t>
            </a:r>
            <a:r>
              <a:rPr lang="en" sz="2000" dirty="0" smtClean="0"/>
              <a:t>).</a:t>
            </a:r>
          </a:p>
          <a:p>
            <a:pPr marL="76200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" sz="1800" dirty="0"/>
          </a:p>
          <a:p>
            <a:pPr marL="76200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 b="1" dirty="0" smtClean="0"/>
              <a:t>Tempo a disposizione</a:t>
            </a:r>
            <a:r>
              <a:rPr lang="en" sz="1800" dirty="0" smtClean="0"/>
              <a:t>:</a:t>
            </a:r>
            <a:r>
              <a:rPr lang="en" sz="1800" b="1" dirty="0" smtClean="0"/>
              <a:t> </a:t>
            </a:r>
            <a:r>
              <a:rPr lang="en" sz="1800" dirty="0"/>
              <a:t>2</a:t>
            </a:r>
            <a:r>
              <a:rPr lang="en" sz="1800" dirty="0" smtClean="0"/>
              <a:t> ore           </a:t>
            </a:r>
          </a:p>
          <a:p>
            <a:pPr marL="76200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" sz="1800" b="1" dirty="0" smtClean="0"/>
              <a:t>Strumento utilizzato</a:t>
            </a:r>
            <a:r>
              <a:rPr lang="en" sz="1800" dirty="0" smtClean="0"/>
              <a:t>:</a:t>
            </a:r>
            <a:r>
              <a:rPr lang="en" sz="1800" b="1" dirty="0" smtClean="0"/>
              <a:t> </a:t>
            </a:r>
            <a:r>
              <a:rPr lang="en" sz="1800" dirty="0" smtClean="0"/>
              <a:t>Piattaforma e-learning</a:t>
            </a: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>
              <a:solidFill>
                <a:srgbClr val="FF0000"/>
              </a:solidFill>
            </a:endParaRPr>
          </a:p>
        </p:txBody>
      </p:sp>
      <p:grpSp>
        <p:nvGrpSpPr>
          <p:cNvPr id="8" name="Shape 744"/>
          <p:cNvGrpSpPr/>
          <p:nvPr/>
        </p:nvGrpSpPr>
        <p:grpSpPr>
          <a:xfrm>
            <a:off x="282216" y="634297"/>
            <a:ext cx="318264" cy="282756"/>
            <a:chOff x="5292575" y="3681900"/>
            <a:chExt cx="420150" cy="373275"/>
          </a:xfrm>
        </p:grpSpPr>
        <p:sp>
          <p:nvSpPr>
            <p:cNvPr id="9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1275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ESEMPIO PROVA STRUTTURATA</a:t>
            </a:r>
            <a:endParaRPr dirty="0"/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hape 269"/>
          <p:cNvSpPr txBox="1">
            <a:spLocks/>
          </p:cNvSpPr>
          <p:nvPr/>
        </p:nvSpPr>
        <p:spPr>
          <a:xfrm>
            <a:off x="4513479" y="1438750"/>
            <a:ext cx="4187536" cy="2742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1600" b="1" dirty="0" smtClean="0">
                <a:solidFill>
                  <a:srgbClr val="263248"/>
                </a:solidFill>
              </a:rPr>
              <a:t>DOMANDE A SCELTA MULTIPLA</a:t>
            </a:r>
          </a:p>
          <a:p>
            <a:endParaRPr lang="it-IT" dirty="0" smtClean="0"/>
          </a:p>
          <a:p>
            <a:r>
              <a:rPr lang="it-IT" sz="1600" dirty="0" smtClean="0">
                <a:solidFill>
                  <a:srgbClr val="002060"/>
                </a:solidFill>
                <a:latin typeface="Roboto Condensed"/>
              </a:rPr>
              <a:t>1. L’istruzione seguente:</a:t>
            </a:r>
          </a:p>
          <a:p>
            <a:r>
              <a:rPr lang="it-IT" sz="1600" dirty="0" smtClean="0">
                <a:solidFill>
                  <a:srgbClr val="002060"/>
                </a:solidFill>
                <a:latin typeface="Roboto Condensed"/>
              </a:rPr>
              <a:t>$_SESSION[‘nome’]=$_POST[‘nome’];</a:t>
            </a:r>
            <a:endParaRPr lang="it-IT" sz="1600" dirty="0">
              <a:solidFill>
                <a:srgbClr val="002060"/>
              </a:solidFill>
              <a:latin typeface="Roboto Condensed"/>
            </a:endParaRPr>
          </a:p>
          <a:p>
            <a:pPr lvl="0"/>
            <a:endParaRPr lang="it-IT" sz="1600" dirty="0" smtClean="0">
              <a:solidFill>
                <a:srgbClr val="002060"/>
              </a:solidFill>
              <a:latin typeface="Roboto Condensed"/>
            </a:endParaRPr>
          </a:p>
          <a:p>
            <a:pPr marL="285750" lvl="0" indent="-285750">
              <a:buClr>
                <a:srgbClr val="263248"/>
              </a:buClr>
              <a:buFont typeface="Wingdings" panose="05000000000000000000" pitchFamily="2" charset="2"/>
              <a:buChar char="q"/>
            </a:pPr>
            <a:r>
              <a:rPr lang="it-IT" sz="1600" dirty="0" smtClean="0">
                <a:solidFill>
                  <a:srgbClr val="002060"/>
                </a:solidFill>
                <a:latin typeface="Roboto Condensed"/>
              </a:rPr>
              <a:t>È sintatticamente errata</a:t>
            </a:r>
          </a:p>
          <a:p>
            <a:pPr marL="285750" lvl="0" indent="-285750">
              <a:buClr>
                <a:srgbClr val="263248"/>
              </a:buClr>
              <a:buFont typeface="Wingdings" panose="05000000000000000000" pitchFamily="2" charset="2"/>
              <a:buChar char="q"/>
            </a:pPr>
            <a:r>
              <a:rPr lang="it-IT" sz="1600" dirty="0" smtClean="0">
                <a:solidFill>
                  <a:srgbClr val="002060"/>
                </a:solidFill>
                <a:latin typeface="Roboto Condensed"/>
              </a:rPr>
              <a:t>Trasferisce al campo POST la variabile di sessione letta</a:t>
            </a:r>
            <a:endParaRPr lang="it-IT" sz="1600" dirty="0">
              <a:solidFill>
                <a:srgbClr val="002060"/>
              </a:solidFill>
              <a:latin typeface="Roboto Condensed"/>
            </a:endParaRPr>
          </a:p>
          <a:p>
            <a:pPr marL="285750" lvl="0" indent="-285750">
              <a:buClr>
                <a:srgbClr val="263248"/>
              </a:buClr>
              <a:buFont typeface="Wingdings" panose="05000000000000000000" pitchFamily="2" charset="2"/>
              <a:buChar char="q"/>
            </a:pPr>
            <a:r>
              <a:rPr lang="it-IT" sz="1600" dirty="0" smtClean="0">
                <a:solidFill>
                  <a:srgbClr val="002060"/>
                </a:solidFill>
                <a:latin typeface="Roboto Condensed"/>
              </a:rPr>
              <a:t>Non fa nulla</a:t>
            </a:r>
          </a:p>
          <a:p>
            <a:pPr marL="285750" lvl="0" indent="-285750">
              <a:buClr>
                <a:srgbClr val="263248"/>
              </a:buClr>
              <a:buFont typeface="Wingdings" panose="05000000000000000000" pitchFamily="2" charset="2"/>
              <a:buChar char="q"/>
            </a:pPr>
            <a:r>
              <a:rPr lang="it-IT" sz="1600" dirty="0" smtClean="0">
                <a:solidFill>
                  <a:srgbClr val="002060"/>
                </a:solidFill>
                <a:latin typeface="Roboto Condensed"/>
              </a:rPr>
              <a:t>Trasferisce alla variabile di sessione il campo POST letto</a:t>
            </a:r>
            <a:endParaRPr lang="it-IT" sz="1600" dirty="0">
              <a:solidFill>
                <a:srgbClr val="002060"/>
              </a:solidFill>
              <a:latin typeface="Roboto Condensed"/>
            </a:endParaRPr>
          </a:p>
        </p:txBody>
      </p:sp>
      <p:sp>
        <p:nvSpPr>
          <p:cNvPr id="14" name="Shape 269"/>
          <p:cNvSpPr txBox="1">
            <a:spLocks/>
          </p:cNvSpPr>
          <p:nvPr/>
        </p:nvSpPr>
        <p:spPr>
          <a:xfrm>
            <a:off x="104870" y="1438750"/>
            <a:ext cx="4321048" cy="2742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it-IT" sz="1600" b="1" dirty="0" smtClean="0">
                <a:solidFill>
                  <a:srgbClr val="263248"/>
                </a:solidFill>
                <a:latin typeface="Roboto Condensed"/>
              </a:rPr>
              <a:t>ESERCIZIO RISPOSTA APERTA</a:t>
            </a:r>
          </a:p>
          <a:p>
            <a:endParaRPr lang="it-IT" dirty="0" smtClean="0"/>
          </a:p>
          <a:p>
            <a:pPr algn="just"/>
            <a:r>
              <a:rPr lang="it-IT" dirty="0" smtClean="0">
                <a:solidFill>
                  <a:srgbClr val="002060"/>
                </a:solidFill>
                <a:latin typeface="Roboto Condensed"/>
              </a:rPr>
              <a:t>15</a:t>
            </a:r>
            <a:r>
              <a:rPr lang="it-IT" dirty="0">
                <a:solidFill>
                  <a:srgbClr val="002060"/>
                </a:solidFill>
                <a:latin typeface="Roboto Condensed"/>
              </a:rPr>
              <a:t>. </a:t>
            </a:r>
            <a:r>
              <a:rPr lang="it-IT" dirty="0" smtClean="0">
                <a:solidFill>
                  <a:srgbClr val="002060"/>
                </a:solidFill>
                <a:latin typeface="Roboto Condensed"/>
              </a:rPr>
              <a:t>Scrivere il codice PHP che consente di autenticare un utente a cui dare accesso alla pagina riservata, come mostrato nella seguente figura:</a:t>
            </a:r>
          </a:p>
          <a:p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7365788" y="2589692"/>
            <a:ext cx="1672937" cy="477981"/>
          </a:xfrm>
          <a:prstGeom prst="rect">
            <a:avLst/>
          </a:prstGeom>
          <a:solidFill>
            <a:srgbClr val="E526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Elemento </a:t>
            </a:r>
            <a:r>
              <a:rPr lang="it-IT" b="1" dirty="0" err="1" smtClean="0">
                <a:solidFill>
                  <a:schemeClr val="bg1"/>
                </a:solidFill>
              </a:rPr>
              <a:t>Distrattore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7365788" y="4072971"/>
            <a:ext cx="1672937" cy="477981"/>
          </a:xfrm>
          <a:prstGeom prst="rect">
            <a:avLst/>
          </a:prstGeom>
          <a:solidFill>
            <a:srgbClr val="5AA4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Risposta Esatta</a:t>
            </a:r>
            <a:endParaRPr lang="it-IT" b="1" dirty="0">
              <a:solidFill>
                <a:schemeClr val="bg1"/>
              </a:solidFill>
            </a:endParaRPr>
          </a:p>
        </p:txBody>
      </p:sp>
      <p:cxnSp>
        <p:nvCxnSpPr>
          <p:cNvPr id="4" name="Connettore 2 3"/>
          <p:cNvCxnSpPr/>
          <p:nvPr/>
        </p:nvCxnSpPr>
        <p:spPr>
          <a:xfrm>
            <a:off x="6734175" y="4072971"/>
            <a:ext cx="631613" cy="22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endCxn id="2" idx="1"/>
          </p:cNvCxnSpPr>
          <p:nvPr/>
        </p:nvCxnSpPr>
        <p:spPr>
          <a:xfrm flipV="1">
            <a:off x="7134225" y="2828683"/>
            <a:ext cx="231563" cy="22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69" y="2947987"/>
            <a:ext cx="2381250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❓Kahoot Tutorial Italiano 2019 Come funziona Imparare giocand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4905"/>
            <a:ext cx="4128401" cy="355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721607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CORREZIONE DELLA VERIFICA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11" name="Shape 237"/>
          <p:cNvSpPr txBox="1">
            <a:spLocks noGrp="1"/>
          </p:cNvSpPr>
          <p:nvPr>
            <p:ph type="body" idx="1"/>
          </p:nvPr>
        </p:nvSpPr>
        <p:spPr>
          <a:xfrm>
            <a:off x="4432041" y="1370753"/>
            <a:ext cx="4597659" cy="36484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dirty="0" smtClean="0"/>
              <a:t>La correzione delle domande a scelta multipla della verifica verrà fatta utilizzando il tool </a:t>
            </a:r>
            <a:r>
              <a:rPr lang="en" sz="2000" b="1" dirty="0" smtClean="0">
                <a:solidFill>
                  <a:srgbClr val="0070C0"/>
                </a:solidFill>
              </a:rPr>
              <a:t>Kahoot</a:t>
            </a:r>
            <a:r>
              <a:rPr lang="en" sz="2000" dirty="0" smtClean="0"/>
              <a:t>: </a:t>
            </a:r>
          </a:p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it-IT" sz="2000" dirty="0" smtClean="0"/>
              <a:t>Una </a:t>
            </a:r>
            <a:r>
              <a:rPr lang="it-IT" sz="2000" dirty="0"/>
              <a:t>piattaforma di apprendimento </a:t>
            </a:r>
            <a:r>
              <a:rPr lang="it-IT" sz="2000" b="1" dirty="0"/>
              <a:t>basata sul </a:t>
            </a:r>
            <a:r>
              <a:rPr lang="it-IT" sz="2000" b="1" dirty="0" smtClean="0"/>
              <a:t>gioco </a:t>
            </a:r>
            <a:r>
              <a:rPr lang="it-IT" sz="2000" dirty="0" smtClean="0"/>
              <a:t>che permette agli studenti di sfidarsi attraverso dei </a:t>
            </a:r>
            <a:r>
              <a:rPr lang="it-IT" sz="2000" b="1" dirty="0" smtClean="0"/>
              <a:t>quiz,</a:t>
            </a:r>
            <a:r>
              <a:rPr lang="it-IT" sz="2000" dirty="0" smtClean="0"/>
              <a:t> attribuendo un punteggio ai partecipanti in base alle </a:t>
            </a:r>
            <a:r>
              <a:rPr lang="it-IT" sz="2000" b="1" dirty="0" smtClean="0"/>
              <a:t>risposte esatte </a:t>
            </a:r>
            <a:r>
              <a:rPr lang="it-IT" sz="2000" dirty="0" smtClean="0"/>
              <a:t>e ai </a:t>
            </a:r>
            <a:r>
              <a:rPr lang="it-IT" sz="2000" b="1" dirty="0" smtClean="0"/>
              <a:t>tempi di risposta</a:t>
            </a:r>
            <a:r>
              <a:rPr lang="it-IT" sz="2000" dirty="0" smtClean="0"/>
              <a:t>! </a:t>
            </a:r>
            <a:endParaRPr lang="it-IT" dirty="0"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>
              <a:solidFill>
                <a:srgbClr val="FF0000"/>
              </a:solidFill>
            </a:endParaRPr>
          </a:p>
        </p:txBody>
      </p:sp>
      <p:grpSp>
        <p:nvGrpSpPr>
          <p:cNvPr id="8" name="Shape 744"/>
          <p:cNvGrpSpPr/>
          <p:nvPr/>
        </p:nvGrpSpPr>
        <p:grpSpPr>
          <a:xfrm>
            <a:off x="282216" y="634297"/>
            <a:ext cx="318264" cy="282756"/>
            <a:chOff x="5292575" y="3681900"/>
            <a:chExt cx="420150" cy="373275"/>
          </a:xfrm>
        </p:grpSpPr>
        <p:sp>
          <p:nvSpPr>
            <p:cNvPr id="9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8" name="Picture 6" descr="Kahoot! - Lessons - Tes Tea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90" y="178026"/>
            <a:ext cx="1061050" cy="10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99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5447" y="403309"/>
            <a:ext cx="6006404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PRINCIPI DI APPRENDIMENTO SIGNIFICATIVO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1" name="Shape 237"/>
          <p:cNvSpPr txBox="1">
            <a:spLocks noGrp="1"/>
          </p:cNvSpPr>
          <p:nvPr>
            <p:ph type="body" idx="1"/>
          </p:nvPr>
        </p:nvSpPr>
        <p:spPr>
          <a:xfrm>
            <a:off x="125509" y="1604507"/>
            <a:ext cx="8885529" cy="349737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endParaRPr lang="it-IT" sz="2000" b="1" dirty="0" smtClean="0">
              <a:solidFill>
                <a:srgbClr val="002060"/>
              </a:solidFill>
            </a:endParaRPr>
          </a:p>
          <a:p>
            <a:pPr marL="76200" lvl="0" indent="0">
              <a:spcBef>
                <a:spcPts val="0"/>
              </a:spcBef>
              <a:buNone/>
            </a:pPr>
            <a:r>
              <a:rPr lang="it-IT" sz="2000" b="1" dirty="0" smtClean="0">
                <a:solidFill>
                  <a:srgbClr val="002060"/>
                </a:solidFill>
              </a:rPr>
              <a:t>ASPETTI PSICOLOGICI</a:t>
            </a:r>
          </a:p>
          <a:p>
            <a:pPr marL="76200" lvl="0" indent="0">
              <a:spcBef>
                <a:spcPts val="0"/>
              </a:spcBef>
              <a:buNone/>
            </a:pPr>
            <a:endParaRPr lang="it-IT" sz="2000" b="1" dirty="0">
              <a:solidFill>
                <a:srgbClr val="002060"/>
              </a:solidFill>
            </a:endParaRPr>
          </a:p>
          <a:p>
            <a:pPr lvl="0">
              <a:spcBef>
                <a:spcPts val="0"/>
              </a:spcBef>
            </a:pPr>
            <a:r>
              <a:rPr lang="it-IT" sz="2000" b="1" dirty="0">
                <a:solidFill>
                  <a:srgbClr val="002060"/>
                </a:solidFill>
              </a:rPr>
              <a:t>Principio del divertimento</a:t>
            </a:r>
            <a:r>
              <a:rPr lang="it-IT" sz="2000" dirty="0">
                <a:solidFill>
                  <a:srgbClr val="002060"/>
                </a:solidFill>
              </a:rPr>
              <a:t>: L’apprendimento deve essere occasione di divertimento, un’esperienza piacevole, coinvolgente e appassionante</a:t>
            </a:r>
            <a:r>
              <a:rPr lang="it-IT" sz="2000" dirty="0" smtClean="0">
                <a:solidFill>
                  <a:srgbClr val="002060"/>
                </a:solidFill>
              </a:rPr>
              <a:t>.</a:t>
            </a:r>
          </a:p>
          <a:p>
            <a:pPr marL="76200" lvl="0" indent="0" algn="ctr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C00000"/>
                </a:solidFill>
              </a:rPr>
              <a:t>(correzione della verifica attraverso il </a:t>
            </a:r>
            <a:r>
              <a:rPr lang="it-IT" sz="1400" b="1" dirty="0" err="1" smtClean="0">
                <a:solidFill>
                  <a:srgbClr val="C00000"/>
                </a:solidFill>
              </a:rPr>
              <a:t>tool</a:t>
            </a:r>
            <a:r>
              <a:rPr lang="it-IT" sz="1400" b="1" dirty="0" smtClean="0">
                <a:solidFill>
                  <a:srgbClr val="C00000"/>
                </a:solidFill>
              </a:rPr>
              <a:t> </a:t>
            </a:r>
            <a:r>
              <a:rPr lang="it-IT" sz="1400" b="1" dirty="0" err="1" smtClean="0">
                <a:solidFill>
                  <a:srgbClr val="C00000"/>
                </a:solidFill>
              </a:rPr>
              <a:t>Kahoot</a:t>
            </a:r>
            <a:r>
              <a:rPr lang="it-IT" sz="1400" b="1" dirty="0" smtClean="0">
                <a:solidFill>
                  <a:srgbClr val="C00000"/>
                </a:solidFill>
              </a:rPr>
              <a:t>)</a:t>
            </a:r>
          </a:p>
          <a:p>
            <a:pPr marL="76200" lvl="0" indent="0" algn="ctr">
              <a:spcBef>
                <a:spcPts val="0"/>
              </a:spcBef>
              <a:buNone/>
            </a:pPr>
            <a:endParaRPr lang="it-IT" sz="1400" b="1" dirty="0">
              <a:solidFill>
                <a:srgbClr val="C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it-IT" sz="2000" b="1" dirty="0" smtClean="0">
                <a:solidFill>
                  <a:srgbClr val="002060"/>
                </a:solidFill>
              </a:rPr>
              <a:t>Principio </a:t>
            </a:r>
            <a:r>
              <a:rPr lang="it-IT" sz="2000" b="1" dirty="0">
                <a:solidFill>
                  <a:srgbClr val="002060"/>
                </a:solidFill>
              </a:rPr>
              <a:t>della motivazione</a:t>
            </a:r>
            <a:r>
              <a:rPr lang="it-IT" sz="2000" dirty="0">
                <a:solidFill>
                  <a:srgbClr val="002060"/>
                </a:solidFill>
              </a:rPr>
              <a:t>: Si è maggiormente disponibili all’apprendimento quando si comprendono il senso e la motivazione di ciò che si sta imparando</a:t>
            </a:r>
            <a:r>
              <a:rPr lang="it-IT" sz="2000" dirty="0" smtClean="0">
                <a:solidFill>
                  <a:srgbClr val="002060"/>
                </a:solidFill>
              </a:rPr>
              <a:t>.</a:t>
            </a:r>
          </a:p>
          <a:p>
            <a:pPr marL="76200" indent="0" algn="ctr">
              <a:spcBef>
                <a:spcPts val="0"/>
              </a:spcBef>
              <a:buNone/>
            </a:pPr>
            <a:r>
              <a:rPr lang="it-IT" sz="1800" b="1" dirty="0" smtClean="0">
                <a:solidFill>
                  <a:srgbClr val="C00000"/>
                </a:solidFill>
              </a:rPr>
              <a:t>          </a:t>
            </a:r>
            <a:r>
              <a:rPr lang="it-IT" sz="1400" b="1" dirty="0" smtClean="0">
                <a:solidFill>
                  <a:srgbClr val="C00000"/>
                </a:solidFill>
              </a:rPr>
              <a:t>(mostrare il risultato dell’implementazione all’inizio della lezione)</a:t>
            </a:r>
            <a:endParaRPr lang="it-IT" sz="1400" b="1" dirty="0">
              <a:solidFill>
                <a:srgbClr val="C00000"/>
              </a:solidFill>
            </a:endParaRPr>
          </a:p>
          <a:p>
            <a:pPr lvl="0">
              <a:spcBef>
                <a:spcPts val="0"/>
              </a:spcBef>
            </a:pPr>
            <a:endParaRPr lang="it-IT" sz="2000" dirty="0" smtClean="0">
              <a:solidFill>
                <a:srgbClr val="002060"/>
              </a:solidFill>
            </a:endParaRPr>
          </a:p>
          <a:p>
            <a:pPr lvl="0">
              <a:spcBef>
                <a:spcPts val="0"/>
              </a:spcBef>
            </a:pPr>
            <a:endParaRPr lang="it-IT" sz="2000" dirty="0">
              <a:solidFill>
                <a:srgbClr val="002060"/>
              </a:solidFill>
            </a:endParaRPr>
          </a:p>
          <a:p>
            <a:pPr marL="76200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FF0000"/>
              </a:solidFill>
            </a:endParaRPr>
          </a:p>
        </p:txBody>
      </p:sp>
      <p:grpSp>
        <p:nvGrpSpPr>
          <p:cNvPr id="24" name="Shape 631"/>
          <p:cNvGrpSpPr/>
          <p:nvPr/>
        </p:nvGrpSpPr>
        <p:grpSpPr>
          <a:xfrm>
            <a:off x="237477" y="602138"/>
            <a:ext cx="323793" cy="339493"/>
            <a:chOff x="5961125" y="1623900"/>
            <a:chExt cx="427450" cy="448175"/>
          </a:xfrm>
        </p:grpSpPr>
        <p:sp>
          <p:nvSpPr>
            <p:cNvPr id="25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96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5447" y="403309"/>
            <a:ext cx="6006404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PRINCIPI DI APPRENDIMENTO SIGNIFICATIVO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1" name="Shape 237"/>
          <p:cNvSpPr txBox="1">
            <a:spLocks noGrp="1"/>
          </p:cNvSpPr>
          <p:nvPr>
            <p:ph type="body" idx="1"/>
          </p:nvPr>
        </p:nvSpPr>
        <p:spPr>
          <a:xfrm>
            <a:off x="219871" y="1529373"/>
            <a:ext cx="8885529" cy="349737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2060"/>
                </a:solidFill>
              </a:rPr>
              <a:t>COME </a:t>
            </a:r>
            <a:r>
              <a:rPr lang="it-IT" sz="2000" b="1" dirty="0" smtClean="0">
                <a:solidFill>
                  <a:srgbClr val="002060"/>
                </a:solidFill>
              </a:rPr>
              <a:t>IMPARARE</a:t>
            </a:r>
            <a:endParaRPr lang="it-IT" sz="2000" b="1" dirty="0">
              <a:solidFill>
                <a:srgbClr val="002060"/>
              </a:solidFill>
            </a:endParaRPr>
          </a:p>
          <a:p>
            <a:pPr lvl="0">
              <a:spcBef>
                <a:spcPts val="0"/>
              </a:spcBef>
            </a:pPr>
            <a:r>
              <a:rPr lang="it-IT" sz="2000" b="1" dirty="0">
                <a:solidFill>
                  <a:srgbClr val="002060"/>
                </a:solidFill>
              </a:rPr>
              <a:t>Principio dell’autonomia</a:t>
            </a:r>
            <a:r>
              <a:rPr lang="it-IT" sz="2000" dirty="0">
                <a:solidFill>
                  <a:srgbClr val="002060"/>
                </a:solidFill>
              </a:rPr>
              <a:t>: Si impara meglio quando si avverte un’autonomia progressiva nello svolgimento di qualcosa</a:t>
            </a:r>
            <a:r>
              <a:rPr lang="it-IT" sz="2000" dirty="0" smtClean="0">
                <a:solidFill>
                  <a:srgbClr val="002060"/>
                </a:solidFill>
              </a:rPr>
              <a:t>.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C00000"/>
                </a:solidFill>
              </a:rPr>
              <a:t>(si parte con la replica di un’applicazione spiegata durante la lezione per poi realizzare progetti simili ma con funzionalità differenti. Come compito a casa viene chiesto di lavorare sulla grafica e su effetti all’evento del click)</a:t>
            </a:r>
            <a:endParaRPr lang="it-IT" sz="1400" b="1" dirty="0">
              <a:solidFill>
                <a:srgbClr val="002060"/>
              </a:solidFill>
            </a:endParaRPr>
          </a:p>
          <a:p>
            <a:pPr lvl="0">
              <a:spcBef>
                <a:spcPts val="0"/>
              </a:spcBef>
            </a:pPr>
            <a:r>
              <a:rPr lang="it-IT" sz="2000" b="1" dirty="0">
                <a:solidFill>
                  <a:srgbClr val="002060"/>
                </a:solidFill>
              </a:rPr>
              <a:t>Principio della continuità</a:t>
            </a:r>
            <a:r>
              <a:rPr lang="it-IT" sz="2000" dirty="0">
                <a:solidFill>
                  <a:srgbClr val="002060"/>
                </a:solidFill>
              </a:rPr>
              <a:t>: Si impara in maniera continuativa, durante il corso di ogni giornata, anche quando non ce ne accorgiamo. La nostra vita è colma di occasioni di apprendimento da sfruttare</a:t>
            </a:r>
            <a:r>
              <a:rPr lang="it-IT" sz="2000" dirty="0" smtClean="0">
                <a:solidFill>
                  <a:srgbClr val="002060"/>
                </a:solidFill>
              </a:rPr>
              <a:t>.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C00000"/>
                </a:solidFill>
              </a:rPr>
              <a:t>(l’intervento didattico è strutturato per la durata di circa due settimane, si parte dal consolidamento dei prerequisiti e si prosegue in maniera incrementale per la realizzazione dei progetti in gruppo)</a:t>
            </a:r>
            <a:endParaRPr lang="it-IT" sz="1400" dirty="0">
              <a:solidFill>
                <a:srgbClr val="002060"/>
              </a:solidFill>
            </a:endParaRPr>
          </a:p>
          <a:p>
            <a:pPr marL="76200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FF0000"/>
              </a:solidFill>
            </a:endParaRPr>
          </a:p>
        </p:txBody>
      </p:sp>
      <p:grpSp>
        <p:nvGrpSpPr>
          <p:cNvPr id="24" name="Shape 631"/>
          <p:cNvGrpSpPr/>
          <p:nvPr/>
        </p:nvGrpSpPr>
        <p:grpSpPr>
          <a:xfrm>
            <a:off x="237477" y="602138"/>
            <a:ext cx="323793" cy="339493"/>
            <a:chOff x="5961125" y="1623900"/>
            <a:chExt cx="427450" cy="448175"/>
          </a:xfrm>
        </p:grpSpPr>
        <p:sp>
          <p:nvSpPr>
            <p:cNvPr id="25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96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25447" y="403309"/>
            <a:ext cx="6006404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PRINCIPI DI APPRENDIMENTO SIGNIFICATIVO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1" name="Shape 237"/>
          <p:cNvSpPr txBox="1">
            <a:spLocks noGrp="1"/>
          </p:cNvSpPr>
          <p:nvPr>
            <p:ph type="body" idx="1"/>
          </p:nvPr>
        </p:nvSpPr>
        <p:spPr>
          <a:xfrm>
            <a:off x="0" y="2010022"/>
            <a:ext cx="8885529" cy="349737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spcBef>
                <a:spcPts val="0"/>
              </a:spcBef>
              <a:buNone/>
            </a:pPr>
            <a:endParaRPr lang="it-IT" sz="2000" b="1" dirty="0" smtClean="0">
              <a:solidFill>
                <a:srgbClr val="002060"/>
              </a:solidFill>
            </a:endParaRPr>
          </a:p>
          <a:p>
            <a:pPr marL="76200" lvl="0" indent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2060"/>
                </a:solidFill>
              </a:rPr>
              <a:t>IMPARARE FACENDO</a:t>
            </a:r>
          </a:p>
          <a:p>
            <a:pPr lvl="0">
              <a:spcBef>
                <a:spcPts val="0"/>
              </a:spcBef>
            </a:pPr>
            <a:r>
              <a:rPr lang="it-IT" sz="2000" b="1" dirty="0">
                <a:solidFill>
                  <a:srgbClr val="002060"/>
                </a:solidFill>
              </a:rPr>
              <a:t>Principio del protagonismo</a:t>
            </a:r>
            <a:r>
              <a:rPr lang="it-IT" sz="2000" dirty="0">
                <a:solidFill>
                  <a:srgbClr val="002060"/>
                </a:solidFill>
              </a:rPr>
              <a:t>: L’apprendimento non è qualcosa che subiamo, ma qualcosa che facciamo in prima persona</a:t>
            </a:r>
            <a:r>
              <a:rPr lang="it-IT" sz="2000" dirty="0" smtClean="0">
                <a:solidFill>
                  <a:srgbClr val="002060"/>
                </a:solidFill>
              </a:rPr>
              <a:t>.</a:t>
            </a:r>
          </a:p>
          <a:p>
            <a:pPr marL="76200" lvl="0" indent="0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C00000"/>
                </a:solidFill>
              </a:rPr>
              <a:t>(lo studente apprende facendo ovvero realizzando un’applicazione simile ai sistemi da lui utilizzati ogni giorno)</a:t>
            </a:r>
            <a:endParaRPr lang="it-IT" sz="1400" b="1" dirty="0">
              <a:solidFill>
                <a:srgbClr val="C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it-IT" sz="2000" b="1" dirty="0">
                <a:solidFill>
                  <a:srgbClr val="002060"/>
                </a:solidFill>
              </a:rPr>
              <a:t>Principio della partecipazione attiva</a:t>
            </a:r>
            <a:r>
              <a:rPr lang="it-IT" sz="2000" dirty="0">
                <a:solidFill>
                  <a:srgbClr val="002060"/>
                </a:solidFill>
              </a:rPr>
              <a:t>: Non vi è partecipazione in un processo di apprendimento formale se non viene attribuita importanza a ciò che ciascuno fa e dice</a:t>
            </a:r>
            <a:r>
              <a:rPr lang="it-IT" sz="2000" dirty="0" smtClean="0">
                <a:solidFill>
                  <a:srgbClr val="002060"/>
                </a:solidFill>
              </a:rPr>
              <a:t>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it-IT" sz="1400" b="1" dirty="0">
                <a:solidFill>
                  <a:srgbClr val="C00000"/>
                </a:solidFill>
              </a:rPr>
              <a:t>(lo studente apprende </a:t>
            </a:r>
            <a:r>
              <a:rPr lang="it-IT" sz="1400" b="1" dirty="0" smtClean="0">
                <a:solidFill>
                  <a:srgbClr val="C00000"/>
                </a:solidFill>
              </a:rPr>
              <a:t>in </a:t>
            </a:r>
            <a:r>
              <a:rPr lang="it-IT" sz="1400" b="1" dirty="0">
                <a:solidFill>
                  <a:srgbClr val="C00000"/>
                </a:solidFill>
              </a:rPr>
              <a:t>maniera </a:t>
            </a:r>
            <a:r>
              <a:rPr lang="it-IT" sz="1400" b="1" dirty="0" smtClean="0">
                <a:solidFill>
                  <a:srgbClr val="C00000"/>
                </a:solidFill>
              </a:rPr>
              <a:t>attiva durante l’implementazione del progetto)</a:t>
            </a:r>
            <a:endParaRPr lang="it-IT" sz="2000" dirty="0">
              <a:solidFill>
                <a:srgbClr val="002060"/>
              </a:solidFill>
            </a:endParaRPr>
          </a:p>
          <a:p>
            <a:pPr lvl="0">
              <a:spcBef>
                <a:spcPts val="0"/>
              </a:spcBef>
            </a:pPr>
            <a:r>
              <a:rPr lang="it-IT" sz="2000" b="1" dirty="0">
                <a:solidFill>
                  <a:srgbClr val="002060"/>
                </a:solidFill>
              </a:rPr>
              <a:t>Principio dell’utilità dell’errore</a:t>
            </a:r>
            <a:r>
              <a:rPr lang="it-IT" sz="2000" dirty="0">
                <a:solidFill>
                  <a:srgbClr val="002060"/>
                </a:solidFill>
              </a:rPr>
              <a:t>: Si impara sbagliando, confrontandosi, sbagliando di nuovo, sino ad arrivare a comprendere quali sono i comportamenti giusti e la soluzione di un problema</a:t>
            </a:r>
            <a:r>
              <a:rPr lang="it-IT" sz="2000" dirty="0" smtClean="0">
                <a:solidFill>
                  <a:srgbClr val="002060"/>
                </a:solidFill>
              </a:rPr>
              <a:t>.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it-IT" sz="1400" b="1" dirty="0" smtClean="0">
                <a:solidFill>
                  <a:srgbClr val="C00000"/>
                </a:solidFill>
              </a:rPr>
              <a:t>(sia durante la realizzazione del progetto in fase di implementazione che in fase di discussione della possibile soluzione con i componenti del gruppo)</a:t>
            </a:r>
            <a:endParaRPr lang="it-IT" sz="1400" dirty="0">
              <a:solidFill>
                <a:srgbClr val="002060"/>
              </a:solidFill>
            </a:endParaRPr>
          </a:p>
          <a:p>
            <a:pPr marL="76200" lvl="0" indent="0">
              <a:spcBef>
                <a:spcPts val="0"/>
              </a:spcBef>
              <a:buNone/>
            </a:pPr>
            <a:endParaRPr lang="it-IT" sz="2000" dirty="0">
              <a:solidFill>
                <a:srgbClr val="002060"/>
              </a:solidFill>
            </a:endParaRPr>
          </a:p>
          <a:p>
            <a:pPr lvl="0">
              <a:spcBef>
                <a:spcPts val="0"/>
              </a:spcBef>
            </a:pPr>
            <a:endParaRPr lang="it-IT" sz="2000" dirty="0" smtClean="0">
              <a:solidFill>
                <a:srgbClr val="002060"/>
              </a:solidFill>
            </a:endParaRPr>
          </a:p>
          <a:p>
            <a:pPr lvl="0">
              <a:spcBef>
                <a:spcPts val="0"/>
              </a:spcBef>
            </a:pPr>
            <a:endParaRPr lang="it-IT" sz="2000" dirty="0">
              <a:solidFill>
                <a:srgbClr val="002060"/>
              </a:solidFill>
            </a:endParaRPr>
          </a:p>
          <a:p>
            <a:pPr marL="76200" lvl="0" indent="0" rtl="0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dirty="0">
              <a:solidFill>
                <a:srgbClr val="FF0000"/>
              </a:solidFill>
            </a:endParaRPr>
          </a:p>
        </p:txBody>
      </p:sp>
      <p:grpSp>
        <p:nvGrpSpPr>
          <p:cNvPr id="24" name="Shape 631"/>
          <p:cNvGrpSpPr/>
          <p:nvPr/>
        </p:nvGrpSpPr>
        <p:grpSpPr>
          <a:xfrm>
            <a:off x="237477" y="602138"/>
            <a:ext cx="323793" cy="339493"/>
            <a:chOff x="5961125" y="1623900"/>
            <a:chExt cx="427450" cy="448175"/>
          </a:xfrm>
        </p:grpSpPr>
        <p:sp>
          <p:nvSpPr>
            <p:cNvPr id="25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69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PREREQUISITI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hape 237"/>
          <p:cNvSpPr txBox="1">
            <a:spLocks/>
          </p:cNvSpPr>
          <p:nvPr/>
        </p:nvSpPr>
        <p:spPr>
          <a:xfrm>
            <a:off x="158620" y="1095240"/>
            <a:ext cx="8749202" cy="385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it-IT" dirty="0" smtClean="0">
                <a:solidFill>
                  <a:srgbClr val="002060"/>
                </a:solidFill>
              </a:rPr>
              <a:t>Conoscere le caratteristiche del </a:t>
            </a:r>
            <a:r>
              <a:rPr lang="it-IT" b="1" dirty="0" smtClean="0">
                <a:solidFill>
                  <a:srgbClr val="0070C0"/>
                </a:solidFill>
              </a:rPr>
              <a:t>modello Client-Server</a:t>
            </a:r>
            <a:r>
              <a:rPr lang="it-IT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it-IT" dirty="0" smtClean="0">
                <a:solidFill>
                  <a:srgbClr val="002060"/>
                </a:solidFill>
              </a:rPr>
              <a:t>Conoscere il </a:t>
            </a:r>
            <a:r>
              <a:rPr lang="it-IT" dirty="0">
                <a:solidFill>
                  <a:srgbClr val="002060"/>
                </a:solidFill>
              </a:rPr>
              <a:t>linguaggio </a:t>
            </a:r>
            <a:r>
              <a:rPr lang="it-IT" b="1" dirty="0">
                <a:solidFill>
                  <a:srgbClr val="0070C0"/>
                </a:solidFill>
              </a:rPr>
              <a:t>HTML</a:t>
            </a:r>
            <a:r>
              <a:rPr lang="it-IT" dirty="0">
                <a:solidFill>
                  <a:srgbClr val="002060"/>
                </a:solidFill>
              </a:rPr>
              <a:t> per la </a:t>
            </a:r>
            <a:r>
              <a:rPr lang="it-IT" dirty="0" smtClean="0">
                <a:solidFill>
                  <a:srgbClr val="002060"/>
                </a:solidFill>
              </a:rPr>
              <a:t>creazione di </a:t>
            </a:r>
            <a:r>
              <a:rPr lang="it-IT" b="1" dirty="0" smtClean="0">
                <a:solidFill>
                  <a:srgbClr val="0070C0"/>
                </a:solidFill>
              </a:rPr>
              <a:t>FORM</a:t>
            </a:r>
            <a:r>
              <a:rPr lang="it-IT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it-IT" dirty="0" smtClean="0">
                <a:solidFill>
                  <a:srgbClr val="002060"/>
                </a:solidFill>
              </a:rPr>
              <a:t>Conoscere i metodi </a:t>
            </a:r>
            <a:r>
              <a:rPr lang="it-IT" b="1" dirty="0" smtClean="0">
                <a:solidFill>
                  <a:srgbClr val="0070C0"/>
                </a:solidFill>
              </a:rPr>
              <a:t>GET</a:t>
            </a:r>
            <a:r>
              <a:rPr lang="it-IT" dirty="0" smtClean="0">
                <a:solidFill>
                  <a:srgbClr val="002060"/>
                </a:solidFill>
              </a:rPr>
              <a:t> e </a:t>
            </a:r>
            <a:r>
              <a:rPr lang="it-IT" b="1" dirty="0" smtClean="0">
                <a:solidFill>
                  <a:srgbClr val="0070C0"/>
                </a:solidFill>
              </a:rPr>
              <a:t>POST</a:t>
            </a:r>
            <a:r>
              <a:rPr lang="it-IT" dirty="0" smtClean="0">
                <a:solidFill>
                  <a:srgbClr val="002060"/>
                </a:solidFill>
              </a:rPr>
              <a:t> per il passaggio dei dati attraverso le </a:t>
            </a:r>
            <a:r>
              <a:rPr lang="it-IT" b="1" dirty="0" smtClean="0">
                <a:solidFill>
                  <a:srgbClr val="0070C0"/>
                </a:solidFill>
              </a:rPr>
              <a:t>FORM</a:t>
            </a:r>
            <a:r>
              <a:rPr lang="it-IT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ts val="1000"/>
              </a:spcBef>
            </a:pPr>
            <a:r>
              <a:rPr lang="it-IT" dirty="0" smtClean="0">
                <a:solidFill>
                  <a:srgbClr val="002060"/>
                </a:solidFill>
              </a:rPr>
              <a:t>Conoscere gli elementi di base del linguaggio di script </a:t>
            </a:r>
            <a:r>
              <a:rPr lang="it-IT" b="1" dirty="0" smtClean="0">
                <a:solidFill>
                  <a:srgbClr val="0070C0"/>
                </a:solidFill>
              </a:rPr>
              <a:t>PHP</a:t>
            </a:r>
            <a:r>
              <a:rPr lang="it-IT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ts val="1000"/>
              </a:spcBef>
            </a:pPr>
            <a:r>
              <a:rPr lang="it-IT" dirty="0" smtClean="0">
                <a:solidFill>
                  <a:srgbClr val="002060"/>
                </a:solidFill>
              </a:rPr>
              <a:t>Conoscere le funzioni </a:t>
            </a:r>
            <a:r>
              <a:rPr lang="it-IT" b="1" dirty="0" smtClean="0">
                <a:solidFill>
                  <a:srgbClr val="0070C0"/>
                </a:solidFill>
              </a:rPr>
              <a:t>PHP</a:t>
            </a:r>
            <a:r>
              <a:rPr lang="it-IT" dirty="0" smtClean="0">
                <a:solidFill>
                  <a:srgbClr val="002060"/>
                </a:solidFill>
              </a:rPr>
              <a:t> per </a:t>
            </a:r>
            <a:r>
              <a:rPr lang="it-IT" b="1" dirty="0" smtClean="0">
                <a:solidFill>
                  <a:srgbClr val="0070C0"/>
                </a:solidFill>
              </a:rPr>
              <a:t>connettersi</a:t>
            </a:r>
            <a:r>
              <a:rPr lang="it-IT" dirty="0" smtClean="0">
                <a:solidFill>
                  <a:srgbClr val="002060"/>
                </a:solidFill>
              </a:rPr>
              <a:t> ed </a:t>
            </a:r>
            <a:r>
              <a:rPr lang="it-IT" b="1" dirty="0" smtClean="0">
                <a:solidFill>
                  <a:srgbClr val="0070C0"/>
                </a:solidFill>
              </a:rPr>
              <a:t>interrogare</a:t>
            </a:r>
            <a:r>
              <a:rPr lang="it-IT" dirty="0" smtClean="0">
                <a:solidFill>
                  <a:srgbClr val="002060"/>
                </a:solidFill>
              </a:rPr>
              <a:t> il </a:t>
            </a:r>
            <a:r>
              <a:rPr lang="it-IT" b="1" dirty="0" smtClean="0">
                <a:solidFill>
                  <a:srgbClr val="0070C0"/>
                </a:solidFill>
              </a:rPr>
              <a:t>DB</a:t>
            </a:r>
            <a:r>
              <a:rPr lang="it-IT" dirty="0" smtClean="0">
                <a:solidFill>
                  <a:srgbClr val="002060"/>
                </a:solidFill>
              </a:rPr>
              <a:t> relazionale </a:t>
            </a:r>
            <a:r>
              <a:rPr lang="it-IT" dirty="0" err="1" smtClean="0">
                <a:solidFill>
                  <a:srgbClr val="002060"/>
                </a:solidFill>
              </a:rPr>
              <a:t>MySQL</a:t>
            </a:r>
            <a:r>
              <a:rPr lang="it-IT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ts val="1000"/>
              </a:spcBef>
            </a:pPr>
            <a:r>
              <a:rPr lang="it-IT" dirty="0" smtClean="0">
                <a:solidFill>
                  <a:srgbClr val="002060"/>
                </a:solidFill>
              </a:rPr>
              <a:t>Saper costruire un DB attraverso un </a:t>
            </a:r>
            <a:r>
              <a:rPr lang="it-IT" b="1" dirty="0" smtClean="0">
                <a:solidFill>
                  <a:srgbClr val="0070C0"/>
                </a:solidFill>
              </a:rPr>
              <a:t>web-server locale </a:t>
            </a:r>
          </a:p>
        </p:txBody>
      </p:sp>
    </p:spTree>
    <p:extLst>
      <p:ext uri="{BB962C8B-B14F-4D97-AF65-F5344CB8AC3E}">
        <p14:creationId xmlns:p14="http://schemas.microsoft.com/office/powerpoint/2010/main" val="9592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774" y="1132169"/>
            <a:ext cx="2771775" cy="1628775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1132170"/>
            <a:ext cx="2771775" cy="1628775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2171"/>
            <a:ext cx="2771775" cy="1628775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3514725"/>
            <a:ext cx="2771775" cy="1628775"/>
          </a:xfrm>
          <a:prstGeom prst="rect">
            <a:avLst/>
          </a:prstGeom>
        </p:spPr>
      </p:pic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OBIETTIVI DI </a:t>
            </a:r>
            <a:r>
              <a:rPr lang="en" dirty="0" smtClean="0"/>
              <a:t>APPRENDIMENTO SPECIFICI DELLA LEZIONE</a:t>
            </a:r>
            <a:endParaRPr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" name="Shape 237"/>
          <p:cNvSpPr txBox="1">
            <a:spLocks noGrp="1"/>
          </p:cNvSpPr>
          <p:nvPr>
            <p:ph type="body" idx="1"/>
          </p:nvPr>
        </p:nvSpPr>
        <p:spPr>
          <a:xfrm>
            <a:off x="108290" y="1355613"/>
            <a:ext cx="9016410" cy="1896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 b="1" dirty="0" smtClean="0"/>
              <a:t>CONOSCENZE</a:t>
            </a:r>
            <a:endParaRPr lang="en" sz="2000" b="1" dirty="0"/>
          </a:p>
          <a:p>
            <a:pPr marL="1080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000" dirty="0" smtClean="0">
                <a:solidFill>
                  <a:srgbClr val="002060"/>
                </a:solidFill>
              </a:rPr>
              <a:t>Utilizzare le sessioni per costruire web-app in PHP.</a:t>
            </a:r>
            <a:endParaRPr sz="2000" dirty="0">
              <a:solidFill>
                <a:srgbClr val="002060"/>
              </a:solidFill>
            </a:endParaRPr>
          </a:p>
          <a:p>
            <a:pPr marL="1080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000" dirty="0" smtClean="0">
                <a:solidFill>
                  <a:srgbClr val="002060"/>
                </a:solidFill>
              </a:rPr>
              <a:t>Conoscere </a:t>
            </a:r>
            <a:r>
              <a:rPr lang="it-IT" sz="2000" dirty="0">
                <a:solidFill>
                  <a:srgbClr val="002060"/>
                </a:solidFill>
              </a:rPr>
              <a:t>i</a:t>
            </a:r>
            <a:r>
              <a:rPr lang="en" sz="2000" dirty="0" smtClean="0">
                <a:solidFill>
                  <a:srgbClr val="002060"/>
                </a:solidFill>
              </a:rPr>
              <a:t> passaggi per la procedura di autenticazione ad una web-app.</a:t>
            </a:r>
            <a:endParaRPr sz="2000" dirty="0">
              <a:solidFill>
                <a:srgbClr val="002060"/>
              </a:solidFill>
            </a:endParaRPr>
          </a:p>
          <a:p>
            <a:pPr marL="1080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000" dirty="0" smtClean="0">
                <a:solidFill>
                  <a:srgbClr val="002060"/>
                </a:solidFill>
              </a:rPr>
              <a:t>Conoscere </a:t>
            </a:r>
            <a:r>
              <a:rPr lang="it-IT" sz="2000" dirty="0" smtClean="0">
                <a:solidFill>
                  <a:srgbClr val="002060"/>
                </a:solidFill>
              </a:rPr>
              <a:t>la tecnica per </a:t>
            </a:r>
            <a:r>
              <a:rPr lang="en" sz="2000" dirty="0" smtClean="0">
                <a:solidFill>
                  <a:srgbClr val="002060"/>
                </a:solidFill>
              </a:rPr>
              <a:t>la protezione delle password all’interno di un sistema di autenticazione.</a:t>
            </a:r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10" name="Shape 237"/>
          <p:cNvSpPr txBox="1">
            <a:spLocks/>
          </p:cNvSpPr>
          <p:nvPr/>
        </p:nvSpPr>
        <p:spPr>
          <a:xfrm>
            <a:off x="113028" y="3171138"/>
            <a:ext cx="7808662" cy="178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Roboto Condensed Light"/>
              <a:buNone/>
            </a:pPr>
            <a:r>
              <a:rPr lang="en-US" sz="2000" b="1" dirty="0" smtClean="0"/>
              <a:t> ABILITA’</a:t>
            </a:r>
          </a:p>
          <a:p>
            <a:pPr>
              <a:spcBef>
                <a:spcPts val="0"/>
              </a:spcBef>
            </a:pPr>
            <a:r>
              <a:rPr lang="en-US" sz="2000" dirty="0" err="1" smtClean="0">
                <a:solidFill>
                  <a:srgbClr val="002060"/>
                </a:solidFill>
              </a:rPr>
              <a:t>Saper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gestire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l’interazione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tra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pagine</a:t>
            </a:r>
            <a:r>
              <a:rPr lang="en-US" sz="2000" dirty="0" smtClean="0">
                <a:solidFill>
                  <a:srgbClr val="002060"/>
                </a:solidFill>
              </a:rPr>
              <a:t> HTML e PHP.</a:t>
            </a:r>
          </a:p>
          <a:p>
            <a:pPr>
              <a:spcBef>
                <a:spcPts val="1000"/>
              </a:spcBef>
            </a:pPr>
            <a:r>
              <a:rPr lang="en-US" sz="2000" dirty="0" err="1" smtClean="0">
                <a:solidFill>
                  <a:srgbClr val="002060"/>
                </a:solidFill>
              </a:rPr>
              <a:t>Saper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gestire</a:t>
            </a:r>
            <a:r>
              <a:rPr lang="en-US" sz="2000" dirty="0" smtClean="0">
                <a:solidFill>
                  <a:srgbClr val="002060"/>
                </a:solidFill>
              </a:rPr>
              <a:t> le </a:t>
            </a:r>
            <a:r>
              <a:rPr lang="en-US" sz="2000" dirty="0" err="1" smtClean="0">
                <a:solidFill>
                  <a:srgbClr val="002060"/>
                </a:solidFill>
              </a:rPr>
              <a:t>variabili</a:t>
            </a:r>
            <a:r>
              <a:rPr lang="en-US" sz="2000" dirty="0" smtClean="0">
                <a:solidFill>
                  <a:srgbClr val="002060"/>
                </a:solidFill>
              </a:rPr>
              <a:t> di </a:t>
            </a:r>
            <a:r>
              <a:rPr lang="en-US" sz="2000" dirty="0" err="1" smtClean="0">
                <a:solidFill>
                  <a:srgbClr val="002060"/>
                </a:solidFill>
              </a:rPr>
              <a:t>una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sessione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ts val="1000"/>
              </a:spcBef>
            </a:pPr>
            <a:r>
              <a:rPr lang="en-US" sz="2000" dirty="0" err="1" smtClean="0">
                <a:solidFill>
                  <a:srgbClr val="002060"/>
                </a:solidFill>
              </a:rPr>
              <a:t>Saper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confrontare</a:t>
            </a:r>
            <a:r>
              <a:rPr lang="en-US" sz="2000" dirty="0" smtClean="0">
                <a:solidFill>
                  <a:srgbClr val="002060"/>
                </a:solidFill>
              </a:rPr>
              <a:t> password </a:t>
            </a:r>
            <a:r>
              <a:rPr lang="en-US" sz="2000" dirty="0" err="1" smtClean="0">
                <a:solidFill>
                  <a:srgbClr val="002060"/>
                </a:solidFill>
              </a:rPr>
              <a:t>criptate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tramite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PHP. </a:t>
            </a:r>
          </a:p>
        </p:txBody>
      </p:sp>
      <p:grpSp>
        <p:nvGrpSpPr>
          <p:cNvPr id="12" name="Shape 631"/>
          <p:cNvGrpSpPr/>
          <p:nvPr/>
        </p:nvGrpSpPr>
        <p:grpSpPr>
          <a:xfrm>
            <a:off x="282216" y="605928"/>
            <a:ext cx="323793" cy="339493"/>
            <a:chOff x="5961125" y="1623900"/>
            <a:chExt cx="427450" cy="448175"/>
          </a:xfrm>
        </p:grpSpPr>
        <p:sp>
          <p:nvSpPr>
            <p:cNvPr id="13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77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" name="Shape 631"/>
          <p:cNvGrpSpPr/>
          <p:nvPr/>
        </p:nvGrpSpPr>
        <p:grpSpPr>
          <a:xfrm>
            <a:off x="354953" y="605928"/>
            <a:ext cx="323793" cy="339493"/>
            <a:chOff x="5961125" y="1623900"/>
            <a:chExt cx="427450" cy="448175"/>
          </a:xfrm>
        </p:grpSpPr>
        <p:sp>
          <p:nvSpPr>
            <p:cNvPr id="8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hape 237"/>
          <p:cNvSpPr txBox="1">
            <a:spLocks/>
          </p:cNvSpPr>
          <p:nvPr/>
        </p:nvSpPr>
        <p:spPr>
          <a:xfrm>
            <a:off x="136840" y="1527919"/>
            <a:ext cx="9007159" cy="354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1000"/>
              </a:spcAft>
              <a:buFont typeface="Roboto Condensed Light"/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COMPETENZE ATTESE</a:t>
            </a:r>
          </a:p>
          <a:p>
            <a:pPr lvl="0"/>
            <a:r>
              <a:rPr lang="it-IT" sz="2000" dirty="0"/>
              <a:t>Progettare e sviluppare un sistema di autenticazione sicuro per applicazioni web.</a:t>
            </a:r>
          </a:p>
          <a:p>
            <a:pPr lvl="0"/>
            <a:r>
              <a:rPr lang="it-IT" sz="2000" dirty="0"/>
              <a:t>Interagire con un database per gestire gli utenti.</a:t>
            </a:r>
          </a:p>
          <a:p>
            <a:pPr>
              <a:spcBef>
                <a:spcPts val="1000"/>
              </a:spcBef>
            </a:pPr>
            <a:r>
              <a:rPr lang="en-US" sz="2000" dirty="0" err="1" smtClean="0">
                <a:solidFill>
                  <a:srgbClr val="002060"/>
                </a:solidFill>
              </a:rPr>
              <a:t>Presentare</a:t>
            </a:r>
            <a:r>
              <a:rPr lang="en-US" sz="2000" dirty="0" smtClean="0">
                <a:solidFill>
                  <a:srgbClr val="002060"/>
                </a:solidFill>
              </a:rPr>
              <a:t> e </a:t>
            </a:r>
            <a:r>
              <a:rPr lang="en-US" sz="2000" dirty="0" err="1" smtClean="0">
                <a:solidFill>
                  <a:srgbClr val="002060"/>
                </a:solidFill>
              </a:rPr>
              <a:t>documentare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attività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progettuali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individuali</a:t>
            </a:r>
            <a:r>
              <a:rPr lang="en-US" sz="2000" dirty="0" smtClean="0">
                <a:solidFill>
                  <a:srgbClr val="002060"/>
                </a:solidFill>
              </a:rPr>
              <a:t> e di </a:t>
            </a:r>
            <a:r>
              <a:rPr lang="en-US" sz="2000" dirty="0" err="1" smtClean="0">
                <a:solidFill>
                  <a:srgbClr val="002060"/>
                </a:solidFill>
              </a:rPr>
              <a:t>gruppo</a:t>
            </a:r>
            <a:r>
              <a:rPr lang="en-US" sz="2000" dirty="0" smtClean="0">
                <a:solidFill>
                  <a:srgbClr val="002060"/>
                </a:solidFill>
              </a:rPr>
              <a:t> in </a:t>
            </a:r>
            <a:r>
              <a:rPr lang="en-US" sz="2000" dirty="0" err="1" smtClean="0">
                <a:solidFill>
                  <a:srgbClr val="002060"/>
                </a:solidFill>
              </a:rPr>
              <a:t>maniera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chiara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lvl="0"/>
            <a:r>
              <a:rPr lang="en-US" sz="2000" dirty="0" err="1" smtClean="0">
                <a:solidFill>
                  <a:srgbClr val="002060"/>
                </a:solidFill>
              </a:rPr>
              <a:t>Progettare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basi</a:t>
            </a:r>
            <a:r>
              <a:rPr lang="en-US" sz="2000" dirty="0" smtClean="0">
                <a:solidFill>
                  <a:srgbClr val="002060"/>
                </a:solidFill>
              </a:rPr>
              <a:t> di </a:t>
            </a:r>
            <a:r>
              <a:rPr lang="en-US" sz="2000" dirty="0" err="1" smtClean="0">
                <a:solidFill>
                  <a:srgbClr val="002060"/>
                </a:solidFill>
              </a:rPr>
              <a:t>dati</a:t>
            </a:r>
            <a:r>
              <a:rPr lang="en-US" sz="2000" dirty="0" smtClean="0">
                <a:solidFill>
                  <a:srgbClr val="002060"/>
                </a:solidFill>
              </a:rPr>
              <a:t> per la </a:t>
            </a:r>
            <a:r>
              <a:rPr lang="en-US" sz="2000" dirty="0" err="1" smtClean="0">
                <a:solidFill>
                  <a:srgbClr val="002060"/>
                </a:solidFill>
              </a:rPr>
              <a:t>gestione</a:t>
            </a:r>
            <a:r>
              <a:rPr lang="en-US" sz="2000" dirty="0" smtClean="0">
                <a:solidFill>
                  <a:srgbClr val="002060"/>
                </a:solidFill>
              </a:rPr>
              <a:t> di </a:t>
            </a:r>
            <a:r>
              <a:rPr lang="en-US" sz="2000" dirty="0" err="1" smtClean="0">
                <a:solidFill>
                  <a:srgbClr val="002060"/>
                </a:solidFill>
              </a:rPr>
              <a:t>applicazioni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dinamiche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sul</a:t>
            </a:r>
            <a:r>
              <a:rPr lang="en-US" sz="2000" dirty="0" smtClean="0">
                <a:solidFill>
                  <a:srgbClr val="002060"/>
                </a:solidFill>
              </a:rPr>
              <a:t> web.</a:t>
            </a:r>
            <a:r>
              <a:rPr lang="it-IT" sz="2000" dirty="0"/>
              <a:t>  </a:t>
            </a:r>
          </a:p>
          <a:p>
            <a:pPr lvl="0"/>
            <a:r>
              <a:rPr lang="it-IT" sz="2000" dirty="0"/>
              <a:t>Applicare principi di sicurezza informatica nell’accesso ai dati.</a:t>
            </a:r>
          </a:p>
          <a:p>
            <a:pPr lvl="0"/>
            <a:r>
              <a:rPr lang="it-IT" sz="2000" dirty="0"/>
              <a:t>Collaborare in gruppo utilizzando strumenti digitali.</a:t>
            </a:r>
          </a:p>
          <a:p>
            <a:pPr marL="76200" indent="0">
              <a:spcBef>
                <a:spcPts val="1000"/>
              </a:spcBef>
              <a:buNone/>
            </a:pP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OBIETTIVI DI </a:t>
            </a:r>
            <a:r>
              <a:rPr lang="en" dirty="0" smtClean="0"/>
              <a:t>APPRENDIMENTO SPECIFICI DELLA LEZIONE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779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OBIETTIVI FORMATIVI TRASVERSALI</a:t>
            </a:r>
            <a:endParaRPr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" name="Shape 631"/>
          <p:cNvGrpSpPr/>
          <p:nvPr/>
        </p:nvGrpSpPr>
        <p:grpSpPr>
          <a:xfrm>
            <a:off x="354953" y="605928"/>
            <a:ext cx="323793" cy="339493"/>
            <a:chOff x="5961125" y="1623900"/>
            <a:chExt cx="427450" cy="448175"/>
          </a:xfrm>
        </p:grpSpPr>
        <p:sp>
          <p:nvSpPr>
            <p:cNvPr id="8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hape 237"/>
          <p:cNvSpPr txBox="1">
            <a:spLocks/>
          </p:cNvSpPr>
          <p:nvPr/>
        </p:nvSpPr>
        <p:spPr>
          <a:xfrm>
            <a:off x="99670" y="1337534"/>
            <a:ext cx="8576472" cy="3548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Bef>
                <a:spcPts val="0"/>
              </a:spcBef>
            </a:pPr>
            <a:r>
              <a:rPr lang="it-IT" sz="1800" b="1" dirty="0">
                <a:solidFill>
                  <a:srgbClr val="002060"/>
                </a:solidFill>
              </a:rPr>
              <a:t>1. Conoscenza Trasversale 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it-IT" sz="1800" dirty="0">
                <a:solidFill>
                  <a:srgbClr val="002060"/>
                </a:solidFill>
              </a:rPr>
              <a:t>Dimostra di saper riconoscere e spiegare i concetti fondamentali dell'autenticazione utente anche analizzando e commentando progetti sviluppati da altri gruppi</a:t>
            </a:r>
            <a:r>
              <a:rPr lang="it-IT" sz="1800" dirty="0" smtClean="0">
                <a:solidFill>
                  <a:srgbClr val="002060"/>
                </a:solidFill>
              </a:rPr>
              <a:t>.</a:t>
            </a:r>
            <a:endParaRPr lang="it-IT" sz="18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</a:pPr>
            <a:r>
              <a:rPr lang="it-IT" sz="1800" b="1" dirty="0">
                <a:solidFill>
                  <a:srgbClr val="002060"/>
                </a:solidFill>
              </a:rPr>
              <a:t>2. Padronanza del Linguaggio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it-IT" sz="1800" dirty="0">
                <a:solidFill>
                  <a:srgbClr val="002060"/>
                </a:solidFill>
              </a:rPr>
              <a:t>Utilizza in modo appropriato il linguaggio tecnico per descrivere soluzioni di sicurezza informatica e buone pratiche nella protezione dei dati</a:t>
            </a:r>
            <a:r>
              <a:rPr lang="it-IT" sz="1800" dirty="0" smtClean="0">
                <a:solidFill>
                  <a:srgbClr val="002060"/>
                </a:solidFill>
              </a:rPr>
              <a:t>.</a:t>
            </a:r>
            <a:endParaRPr lang="it-IT" sz="18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</a:pPr>
            <a:r>
              <a:rPr lang="it-IT" sz="1800" b="1" dirty="0">
                <a:solidFill>
                  <a:srgbClr val="002060"/>
                </a:solidFill>
              </a:rPr>
              <a:t>3. Cooperazione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it-IT" sz="1800" dirty="0">
                <a:solidFill>
                  <a:srgbClr val="002060"/>
                </a:solidFill>
              </a:rPr>
              <a:t>Collabora attivamente alla progettazione e alla realizzazione del modulo di login, contribuendo alla scrittura del codice HTML e PHP e alla gestione sicura dei dati</a:t>
            </a:r>
            <a:r>
              <a:rPr lang="it-IT" sz="1800" dirty="0" smtClean="0">
                <a:solidFill>
                  <a:srgbClr val="002060"/>
                </a:solidFill>
              </a:rPr>
              <a:t>.</a:t>
            </a:r>
            <a:endParaRPr lang="it-IT" sz="18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</a:pPr>
            <a:r>
              <a:rPr lang="it-IT" sz="1800" b="1" dirty="0">
                <a:solidFill>
                  <a:srgbClr val="002060"/>
                </a:solidFill>
              </a:rPr>
              <a:t>4. Contatto Visivo durante l’Esposizione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it-IT" sz="1800" dirty="0">
                <a:solidFill>
                  <a:srgbClr val="002060"/>
                </a:solidFill>
              </a:rPr>
              <a:t>Saper presentare il proprio lavoro mantenendo l’attenzione del pubblico durante l'esposizione.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TEMPI e SPAZI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grpSp>
        <p:nvGrpSpPr>
          <p:cNvPr id="4" name="Shape 875"/>
          <p:cNvGrpSpPr/>
          <p:nvPr/>
        </p:nvGrpSpPr>
        <p:grpSpPr>
          <a:xfrm>
            <a:off x="270943" y="631532"/>
            <a:ext cx="304439" cy="288286"/>
            <a:chOff x="5973900" y="318475"/>
            <a:chExt cx="401900" cy="380575"/>
          </a:xfrm>
        </p:grpSpPr>
        <p:sp>
          <p:nvSpPr>
            <p:cNvPr id="5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237"/>
          <p:cNvSpPr txBox="1">
            <a:spLocks/>
          </p:cNvSpPr>
          <p:nvPr/>
        </p:nvSpPr>
        <p:spPr>
          <a:xfrm>
            <a:off x="136841" y="1145959"/>
            <a:ext cx="9007159" cy="395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rgbClr val="002060"/>
                </a:solidFill>
              </a:rPr>
              <a:t>La </a:t>
            </a:r>
            <a:r>
              <a:rPr lang="en-US" sz="2000" dirty="0" err="1">
                <a:solidFill>
                  <a:srgbClr val="002060"/>
                </a:solidFill>
              </a:rPr>
              <a:t>durata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stimata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dell’intervento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didattico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sarà</a:t>
            </a:r>
            <a:r>
              <a:rPr lang="en-US" sz="2000" dirty="0">
                <a:solidFill>
                  <a:srgbClr val="002060"/>
                </a:solidFill>
              </a:rPr>
              <a:t> di 12 </a:t>
            </a:r>
            <a:r>
              <a:rPr lang="en-US" sz="2000" dirty="0" smtClean="0">
                <a:solidFill>
                  <a:srgbClr val="002060"/>
                </a:solidFill>
              </a:rPr>
              <a:t>ore (2 </a:t>
            </a:r>
            <a:r>
              <a:rPr lang="en-US" sz="2000" dirty="0" err="1" smtClean="0">
                <a:solidFill>
                  <a:srgbClr val="002060"/>
                </a:solidFill>
              </a:rPr>
              <a:t>Settimane</a:t>
            </a:r>
            <a:r>
              <a:rPr lang="en-US" sz="2000" dirty="0" smtClean="0">
                <a:solidFill>
                  <a:srgbClr val="002060"/>
                </a:solidFill>
              </a:rPr>
              <a:t>).</a:t>
            </a:r>
          </a:p>
          <a:p>
            <a:r>
              <a:rPr lang="it-IT" sz="2000" b="1" dirty="0" smtClean="0"/>
              <a:t>Laboratorio </a:t>
            </a:r>
            <a:r>
              <a:rPr lang="it-IT" sz="2000" b="1" dirty="0"/>
              <a:t>di Informatica</a:t>
            </a:r>
            <a:r>
              <a:rPr lang="it-IT" sz="2000" dirty="0"/>
              <a:t> dotato di postazioni connessi in rete e con software aggiornati</a:t>
            </a:r>
            <a:r>
              <a:rPr lang="it-IT" sz="2000" dirty="0" smtClean="0"/>
              <a:t>. </a:t>
            </a:r>
            <a:endParaRPr lang="it-IT" sz="1800" dirty="0"/>
          </a:p>
          <a:p>
            <a:pPr lvl="1"/>
            <a:r>
              <a:rPr lang="it-IT" sz="1800" dirty="0"/>
              <a:t>IDE (Visual Studio Code)</a:t>
            </a:r>
          </a:p>
          <a:p>
            <a:pPr lvl="1"/>
            <a:r>
              <a:rPr lang="it-IT" sz="1800" dirty="0"/>
              <a:t>Web server locale (XAMPP/</a:t>
            </a:r>
            <a:r>
              <a:rPr lang="it-IT" sz="1800" dirty="0" err="1"/>
              <a:t>Laragon</a:t>
            </a:r>
            <a:r>
              <a:rPr lang="it-IT" sz="1800" dirty="0" smtClean="0"/>
              <a:t>)</a:t>
            </a:r>
            <a:endParaRPr lang="it-IT" sz="2000" dirty="0"/>
          </a:p>
          <a:p>
            <a:pPr lvl="0"/>
            <a:r>
              <a:rPr lang="it-IT" sz="2000" dirty="0" smtClean="0"/>
              <a:t>Piattaforma online: </a:t>
            </a:r>
            <a:r>
              <a:rPr lang="it-IT" sz="2000" dirty="0"/>
              <a:t>attività teoriche </a:t>
            </a:r>
            <a:r>
              <a:rPr lang="it-IT" sz="2000" dirty="0" smtClean="0"/>
              <a:t>da svolgere a casa o in aula </a:t>
            </a:r>
          </a:p>
          <a:p>
            <a:pPr marL="76200" lvl="0" indent="0">
              <a:buNone/>
            </a:pPr>
            <a:r>
              <a:rPr lang="it-IT" sz="2000" dirty="0"/>
              <a:t> </a:t>
            </a:r>
            <a:r>
              <a:rPr lang="it-IT" sz="2000" dirty="0" smtClean="0"/>
              <a:t>    (</a:t>
            </a:r>
            <a:r>
              <a:rPr lang="it-IT" sz="2000" dirty="0"/>
              <a:t>Google </a:t>
            </a:r>
            <a:r>
              <a:rPr lang="it-IT" sz="2000" dirty="0" err="1"/>
              <a:t>Classroom</a:t>
            </a:r>
            <a:r>
              <a:rPr lang="it-IT" sz="2000" dirty="0"/>
              <a:t>, </a:t>
            </a:r>
            <a:r>
              <a:rPr lang="it-IT" sz="2000" dirty="0" err="1"/>
              <a:t>Moodle</a:t>
            </a:r>
            <a:r>
              <a:rPr lang="it-IT" sz="2000" dirty="0" smtClean="0"/>
              <a:t>).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6552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3012</Words>
  <Application>Microsoft Office PowerPoint</Application>
  <PresentationFormat>Presentazione su schermo (16:9)</PresentationFormat>
  <Paragraphs>321</Paragraphs>
  <Slides>45</Slides>
  <Notes>40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3" baseType="lpstr">
      <vt:lpstr>Arial</vt:lpstr>
      <vt:lpstr>Arvo</vt:lpstr>
      <vt:lpstr>Calibri</vt:lpstr>
      <vt:lpstr>Roboto Condensed</vt:lpstr>
      <vt:lpstr>Roboto Condensed Light</vt:lpstr>
      <vt:lpstr>Times New Roman</vt:lpstr>
      <vt:lpstr>Wingdings</vt:lpstr>
      <vt:lpstr>Salerio template</vt:lpstr>
      <vt:lpstr>Presentazione standard di PowerPoint</vt:lpstr>
      <vt:lpstr>CONTESTO DIDATTICO: Destinatari e Disciplina di Riferimento</vt:lpstr>
      <vt:lpstr>CONTESTO DIDATTICO ALUNNI BES</vt:lpstr>
      <vt:lpstr>Collegamenti Interdisciplinari</vt:lpstr>
      <vt:lpstr>PREREQUISITI</vt:lpstr>
      <vt:lpstr>OBIETTIVI DI APPRENDIMENTO SPECIFICI DELLA LEZIONE</vt:lpstr>
      <vt:lpstr>OBIETTIVI DI APPRENDIMENTO SPECIFICI DELLA LEZIONE</vt:lpstr>
      <vt:lpstr>OBIETTIVI FORMATIVI TRASVERSALI</vt:lpstr>
      <vt:lpstr>TEMPI e SPAZI</vt:lpstr>
      <vt:lpstr>SUSSIDI DIDATTICI</vt:lpstr>
      <vt:lpstr>METODOLOGIE DIDATTICHE </vt:lpstr>
      <vt:lpstr>METODOLOGIE DIDATTICHE PER BES</vt:lpstr>
      <vt:lpstr>Svolgimento delle attività</vt:lpstr>
      <vt:lpstr>Presentazione standard di PowerPoint</vt:lpstr>
      <vt:lpstr>COS’E’ IL LOGIN?</vt:lpstr>
      <vt:lpstr>COSA VOGLIAMO REALIZZARE?</vt:lpstr>
      <vt:lpstr>COS’E’ UTILIZZEREMO PER COSTRUIRE LA NOSTRA APPLICAZIONE WEB??</vt:lpstr>
      <vt:lpstr>DATABASE UTENTI</vt:lpstr>
      <vt:lpstr>ESERCITAZIONE DI LABORATORIO</vt:lpstr>
      <vt:lpstr>INVIO DATI TRAMITE FORM CON METODO POST</vt:lpstr>
      <vt:lpstr>CODICE HTML PAGINA LOGIN</vt:lpstr>
      <vt:lpstr>CONNESIONE AL DATABASE</vt:lpstr>
      <vt:lpstr>PARTI CODICE FILE AUTENTICAZIONE</vt:lpstr>
      <vt:lpstr>SICUREZZA DELLE PASSWORD</vt:lpstr>
      <vt:lpstr>FUNZIONE MD5</vt:lpstr>
      <vt:lpstr>CONTROLLO PASSWORD</vt:lpstr>
      <vt:lpstr>AUTENTICAZIONE</vt:lpstr>
      <vt:lpstr>PARTI CODICE FILE AUTENTICAZIONE</vt:lpstr>
      <vt:lpstr>PARTI CODICE FILE AUTENTICAZIONE (2)</vt:lpstr>
      <vt:lpstr>LE SESSIONI</vt:lpstr>
      <vt:lpstr>Il LOGOUT</vt:lpstr>
      <vt:lpstr>Presentazione standard di PowerPoint</vt:lpstr>
      <vt:lpstr>COMPITI PER CASA</vt:lpstr>
      <vt:lpstr>ATTIVITA’ PROGETTUALE</vt:lpstr>
      <vt:lpstr>VALUTAZIONE DEL DOCENTE</vt:lpstr>
      <vt:lpstr>AUTOVALUTAZIONE</vt:lpstr>
      <vt:lpstr>VALUTAZIONE LAVORO DI GRUPPO</vt:lpstr>
      <vt:lpstr>RUBRICA DI VALUTAZIONE PER LA VALUTAZIONE DEL LAVORO DI GRUPPO</vt:lpstr>
      <vt:lpstr>GRIGLIA DI VALUTAZIONE PER COMPETENZE (2)</vt:lpstr>
      <vt:lpstr>VALUTAZIONE PROVA STRUTTURATA</vt:lpstr>
      <vt:lpstr>ESEMPIO PROVA STRUTTURATA</vt:lpstr>
      <vt:lpstr>CORREZIONE DELLA VERIFICA</vt:lpstr>
      <vt:lpstr>PRINCIPI DI APPRENDIMENTO SIGNIFICATIVO</vt:lpstr>
      <vt:lpstr>PRINCIPI DI APPRENDIMENTO SIGNIFICATIVO</vt:lpstr>
      <vt:lpstr>PRINCIPI DI APPRENDIMENTO SIGNIFICATIVO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Daniele</dc:creator>
  <cp:lastModifiedBy>CALABRO' Daniele  (Docente)</cp:lastModifiedBy>
  <cp:revision>194</cp:revision>
  <dcterms:modified xsi:type="dcterms:W3CDTF">2025-05-29T13:36:10Z</dcterms:modified>
</cp:coreProperties>
</file>