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56"/>
  </p:notesMasterIdLst>
  <p:sldIdLst>
    <p:sldId id="256" r:id="rId3"/>
    <p:sldId id="439" r:id="rId4"/>
    <p:sldId id="441" r:id="rId5"/>
    <p:sldId id="442" r:id="rId6"/>
    <p:sldId id="443" r:id="rId7"/>
    <p:sldId id="444" r:id="rId8"/>
    <p:sldId id="445" r:id="rId9"/>
    <p:sldId id="446" r:id="rId10"/>
    <p:sldId id="451" r:id="rId11"/>
    <p:sldId id="448" r:id="rId12"/>
    <p:sldId id="449" r:id="rId13"/>
    <p:sldId id="450" r:id="rId14"/>
    <p:sldId id="452" r:id="rId15"/>
    <p:sldId id="453" r:id="rId16"/>
    <p:sldId id="447"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4" r:id="rId37"/>
    <p:sldId id="476" r:id="rId38"/>
    <p:sldId id="475" r:id="rId39"/>
    <p:sldId id="477" r:id="rId40"/>
    <p:sldId id="478" r:id="rId41"/>
    <p:sldId id="479" r:id="rId42"/>
    <p:sldId id="480" r:id="rId43"/>
    <p:sldId id="481" r:id="rId44"/>
    <p:sldId id="482" r:id="rId45"/>
    <p:sldId id="483" r:id="rId46"/>
    <p:sldId id="484" r:id="rId47"/>
    <p:sldId id="485" r:id="rId48"/>
    <p:sldId id="486" r:id="rId49"/>
    <p:sldId id="487" r:id="rId50"/>
    <p:sldId id="488" r:id="rId51"/>
    <p:sldId id="490" r:id="rId52"/>
    <p:sldId id="491" r:id="rId53"/>
    <p:sldId id="492" r:id="rId54"/>
    <p:sldId id="377" r:id="rId55"/>
  </p:sldIdLst>
  <p:sldSz cx="12192000" cy="6858000"/>
  <p:notesSz cx="6858000" cy="9144000"/>
  <p:embeddedFontLst>
    <p:embeddedFont>
      <p:font typeface="Calibri" panose="020F050202020403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pos="778">
          <p15:clr>
            <a:srgbClr val="A4A3A4"/>
          </p15:clr>
        </p15:guide>
        <p15:guide id="3" orient="horz" pos="3793">
          <p15:clr>
            <a:srgbClr val="A4A3A4"/>
          </p15:clr>
        </p15:guide>
        <p15:guide id="4" orient="horz" pos="96">
          <p15:clr>
            <a:srgbClr val="A4A3A4"/>
          </p15:clr>
        </p15:guide>
        <p15:guide id="5" pos="846">
          <p15:clr>
            <a:srgbClr val="A4A3A4"/>
          </p15:clr>
        </p15:guide>
        <p15:guide id="6" pos="7514">
          <p15:clr>
            <a:srgbClr val="A4A3A4"/>
          </p15:clr>
        </p15:guide>
        <p15:guide id="7" orient="horz" pos="368">
          <p15:clr>
            <a:srgbClr val="A4A3A4"/>
          </p15:clr>
        </p15:guide>
        <p15:guide id="8" orient="horz" pos="1176"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2" roundtripDataSignature="AMtx7miPoFp84dp9P8SM+SiO/Qrr8b2H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2DE96"/>
    <a:srgbClr val="0E5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923" autoAdjust="0"/>
  </p:normalViewPr>
  <p:slideViewPr>
    <p:cSldViewPr snapToGrid="0">
      <p:cViewPr varScale="1">
        <p:scale>
          <a:sx n="77" d="100"/>
          <a:sy n="77" d="100"/>
        </p:scale>
        <p:origin x="43" y="14"/>
      </p:cViewPr>
      <p:guideLst>
        <p:guide orient="horz" pos="4176"/>
        <p:guide pos="778"/>
        <p:guide orient="horz" pos="3793"/>
        <p:guide orient="horz" pos="96"/>
        <p:guide pos="846"/>
        <p:guide pos="7514"/>
        <p:guide orient="horz" pos="368"/>
        <p:guide orient="horz" pos="11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2.fntdata"/><Relationship Id="rId14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slide" Target="slides/slide49.xml"/><Relationship Id="rId142" Type="http://customschemas.google.com/relationships/presentationmetadata" Target="meta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6.fntdata"/><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1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Roboto"/>
                <a:ea typeface="Roboto"/>
                <a:cs typeface="Roboto"/>
                <a:sym typeface="Roboto"/>
              </a:rPr>
              <a:t>‹#›</a:t>
            </a:fld>
            <a:endParaRPr sz="1200" b="0" i="0" u="none" strike="noStrike" cap="none">
              <a:solidFill>
                <a:srgbClr val="000000"/>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a:latin typeface="Roboto"/>
                <a:ea typeface="Roboto"/>
                <a:cs typeface="Roboto"/>
                <a:sym typeface="Roboto"/>
              </a:rPr>
              <a:t>Highlights: Introduce yourself and the session.</a:t>
            </a:r>
            <a:endParaRPr>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a:latin typeface="Roboto"/>
                <a:ea typeface="Roboto"/>
                <a:cs typeface="Roboto"/>
                <a:sym typeface="Roboto"/>
              </a:rPr>
              <a:t>Key Takeaways: NA</a:t>
            </a:r>
            <a:endParaRPr>
              <a:latin typeface="Roboto"/>
              <a:ea typeface="Roboto"/>
              <a:cs typeface="Roboto"/>
              <a:sym typeface="Roboto"/>
            </a:endParaRPr>
          </a:p>
        </p:txBody>
      </p:sp>
      <p:sp>
        <p:nvSpPr>
          <p:cNvPr id="139" name="Google Shape;13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230409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984901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56849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680732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1979623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408594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1868552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6671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2066101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403814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50933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2956532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1632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1033773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2242045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2042109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954395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1581250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3360001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425709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319836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1257898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1196547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484221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205566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580143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385960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1819935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extLst>
      <p:ext uri="{BB962C8B-B14F-4D97-AF65-F5344CB8AC3E}">
        <p14:creationId xmlns:p14="http://schemas.microsoft.com/office/powerpoint/2010/main" val="28084885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3273955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extLst>
      <p:ext uri="{BB962C8B-B14F-4D97-AF65-F5344CB8AC3E}">
        <p14:creationId xmlns:p14="http://schemas.microsoft.com/office/powerpoint/2010/main" val="527951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extLst>
      <p:ext uri="{BB962C8B-B14F-4D97-AF65-F5344CB8AC3E}">
        <p14:creationId xmlns:p14="http://schemas.microsoft.com/office/powerpoint/2010/main" val="254686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518861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extLst>
      <p:ext uri="{BB962C8B-B14F-4D97-AF65-F5344CB8AC3E}">
        <p14:creationId xmlns:p14="http://schemas.microsoft.com/office/powerpoint/2010/main" val="3774514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extLst>
      <p:ext uri="{BB962C8B-B14F-4D97-AF65-F5344CB8AC3E}">
        <p14:creationId xmlns:p14="http://schemas.microsoft.com/office/powerpoint/2010/main" val="2645801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extLst>
      <p:ext uri="{BB962C8B-B14F-4D97-AF65-F5344CB8AC3E}">
        <p14:creationId xmlns:p14="http://schemas.microsoft.com/office/powerpoint/2010/main" val="35741365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extLst>
      <p:ext uri="{BB962C8B-B14F-4D97-AF65-F5344CB8AC3E}">
        <p14:creationId xmlns:p14="http://schemas.microsoft.com/office/powerpoint/2010/main" val="1375191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extLst>
      <p:ext uri="{BB962C8B-B14F-4D97-AF65-F5344CB8AC3E}">
        <p14:creationId xmlns:p14="http://schemas.microsoft.com/office/powerpoint/2010/main" val="298071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extLst>
      <p:ext uri="{BB962C8B-B14F-4D97-AF65-F5344CB8AC3E}">
        <p14:creationId xmlns:p14="http://schemas.microsoft.com/office/powerpoint/2010/main" val="2205442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extLst>
      <p:ext uri="{BB962C8B-B14F-4D97-AF65-F5344CB8AC3E}">
        <p14:creationId xmlns:p14="http://schemas.microsoft.com/office/powerpoint/2010/main" val="11242887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extLst>
      <p:ext uri="{BB962C8B-B14F-4D97-AF65-F5344CB8AC3E}">
        <p14:creationId xmlns:p14="http://schemas.microsoft.com/office/powerpoint/2010/main" val="40356638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extLst>
      <p:ext uri="{BB962C8B-B14F-4D97-AF65-F5344CB8AC3E}">
        <p14:creationId xmlns:p14="http://schemas.microsoft.com/office/powerpoint/2010/main" val="20519009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extLst>
      <p:ext uri="{BB962C8B-B14F-4D97-AF65-F5344CB8AC3E}">
        <p14:creationId xmlns:p14="http://schemas.microsoft.com/office/powerpoint/2010/main" val="52353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36149305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extLst>
      <p:ext uri="{BB962C8B-B14F-4D97-AF65-F5344CB8AC3E}">
        <p14:creationId xmlns:p14="http://schemas.microsoft.com/office/powerpoint/2010/main" val="31412106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extLst>
      <p:ext uri="{BB962C8B-B14F-4D97-AF65-F5344CB8AC3E}">
        <p14:creationId xmlns:p14="http://schemas.microsoft.com/office/powerpoint/2010/main" val="8063859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extLst>
      <p:ext uri="{BB962C8B-B14F-4D97-AF65-F5344CB8AC3E}">
        <p14:creationId xmlns:p14="http://schemas.microsoft.com/office/powerpoint/2010/main" val="8666272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10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Roboto"/>
              <a:ea typeface="Roboto"/>
              <a:cs typeface="Roboto"/>
              <a:sym typeface="Roboto"/>
            </a:endParaRPr>
          </a:p>
        </p:txBody>
      </p:sp>
      <p:sp>
        <p:nvSpPr>
          <p:cNvPr id="1092" name="Google Shape;1092;p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92174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2446890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02176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57cc91974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257cc91974_0_1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Duration: 10 minutes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Highlights: </a:t>
            </a:r>
            <a:endParaRPr sz="1000">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Introduce the definition.</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Identify the unique attributes.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Provide examples to elaborate the concept and non-examples to show the difference. </a:t>
            </a:r>
            <a:endParaRPr sz="1000">
              <a:solidFill>
                <a:srgbClr val="404040"/>
              </a:solidFill>
              <a:latin typeface="Roboto"/>
              <a:ea typeface="Roboto"/>
              <a:cs typeface="Roboto"/>
              <a:sym typeface="Roboto"/>
            </a:endParaRPr>
          </a:p>
          <a:p>
            <a:pPr marL="457200" lvl="0" indent="-292100" algn="l" rtl="0">
              <a:lnSpc>
                <a:spcPct val="115000"/>
              </a:lnSpc>
              <a:spcBef>
                <a:spcPts val="0"/>
              </a:spcBef>
              <a:spcAft>
                <a:spcPts val="0"/>
              </a:spcAft>
              <a:buClr>
                <a:srgbClr val="404040"/>
              </a:buClr>
              <a:buSzPts val="1000"/>
              <a:buFont typeface="Calibri"/>
              <a:buChar char="●"/>
            </a:pPr>
            <a:r>
              <a:rPr lang="en-US" sz="1000">
                <a:solidFill>
                  <a:srgbClr val="404040"/>
                </a:solidFill>
                <a:latin typeface="Roboto"/>
                <a:ea typeface="Roboto"/>
                <a:cs typeface="Roboto"/>
                <a:sym typeface="Roboto"/>
              </a:rPr>
              <a:t>Use whiteboard if required.</a:t>
            </a:r>
            <a:endParaRPr sz="1000">
              <a:solidFill>
                <a:srgbClr val="404040"/>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Key Takeaways: </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r>
              <a:rPr lang="en-US" sz="1000">
                <a:latin typeface="Roboto"/>
                <a:ea typeface="Roboto"/>
                <a:cs typeface="Roboto"/>
                <a:sym typeface="Roboto"/>
              </a:rPr>
              <a:t>In what ways, learners can use the concept in real-life situations to provide solutions or solve problems.</a:t>
            </a: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Calibri"/>
              <a:buNone/>
            </a:pPr>
            <a:endParaRPr sz="1000">
              <a:latin typeface="Roboto"/>
              <a:ea typeface="Roboto"/>
              <a:cs typeface="Roboto"/>
              <a:sym typeface="Roboto"/>
            </a:endParaRPr>
          </a:p>
        </p:txBody>
      </p:sp>
      <p:sp>
        <p:nvSpPr>
          <p:cNvPr id="67" name="Google Shape;67;g1257cc91974_0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728492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09"/>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14" name="Google Shape;14;p109"/>
          <p:cNvPicPr preferRelativeResize="0"/>
          <p:nvPr/>
        </p:nvPicPr>
        <p:blipFill rotWithShape="1">
          <a:blip r:embed="rId3">
            <a:alphaModFix/>
          </a:blip>
          <a:srcRect/>
          <a:stretch/>
        </p:blipFill>
        <p:spPr>
          <a:xfrm>
            <a:off x="701631" y="733152"/>
            <a:ext cx="1317670" cy="4993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cebreaker/Poll">
  <p:cSld name="Icebreaker/Poll">
    <p:spTree>
      <p:nvGrpSpPr>
        <p:cNvPr id="1" name="Shape 87"/>
        <p:cNvGrpSpPr/>
        <p:nvPr/>
      </p:nvGrpSpPr>
      <p:grpSpPr>
        <a:xfrm>
          <a:off x="0" y="0"/>
          <a:ext cx="0" cy="0"/>
          <a:chOff x="0" y="0"/>
          <a:chExt cx="0" cy="0"/>
        </a:xfrm>
      </p:grpSpPr>
      <p:sp>
        <p:nvSpPr>
          <p:cNvPr id="88" name="Google Shape;88;p123"/>
          <p:cNvSpPr txBox="1"/>
          <p:nvPr/>
        </p:nvSpPr>
        <p:spPr>
          <a:xfrm>
            <a:off x="7213366" y="110393"/>
            <a:ext cx="5892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Icebreaker/Poll</a:t>
            </a:r>
            <a:endParaRPr sz="1400" b="0" i="0" u="none" strike="noStrike" cap="none">
              <a:solidFill>
                <a:srgbClr val="000000"/>
              </a:solidFill>
              <a:latin typeface="Roboto"/>
              <a:ea typeface="Roboto"/>
              <a:cs typeface="Roboto"/>
              <a:sym typeface="Roboto"/>
            </a:endParaRPr>
          </a:p>
        </p:txBody>
      </p:sp>
      <p:grpSp>
        <p:nvGrpSpPr>
          <p:cNvPr id="89" name="Google Shape;89;p123"/>
          <p:cNvGrpSpPr/>
          <p:nvPr/>
        </p:nvGrpSpPr>
        <p:grpSpPr>
          <a:xfrm>
            <a:off x="6298839" y="198000"/>
            <a:ext cx="892800" cy="892800"/>
            <a:chOff x="7656110" y="1302353"/>
            <a:chExt cx="1244345" cy="1244536"/>
          </a:xfrm>
        </p:grpSpPr>
        <p:sp>
          <p:nvSpPr>
            <p:cNvPr id="90" name="Google Shape;90;p123"/>
            <p:cNvSpPr/>
            <p:nvPr/>
          </p:nvSpPr>
          <p:spPr>
            <a:xfrm>
              <a:off x="7656110" y="1302353"/>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91" name="Google Shape;91;p123"/>
            <p:cNvPicPr preferRelativeResize="0"/>
            <p:nvPr/>
          </p:nvPicPr>
          <p:blipFill rotWithShape="1">
            <a:blip r:embed="rId2">
              <a:alphaModFix/>
            </a:blip>
            <a:srcRect/>
            <a:stretch/>
          </p:blipFill>
          <p:spPr>
            <a:xfrm>
              <a:off x="7849657" y="1476946"/>
              <a:ext cx="857250" cy="8953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ssion Overview">
  <p:cSld name="Session Overview">
    <p:spTree>
      <p:nvGrpSpPr>
        <p:cNvPr id="1" name="Shape 92"/>
        <p:cNvGrpSpPr/>
        <p:nvPr/>
      </p:nvGrpSpPr>
      <p:grpSpPr>
        <a:xfrm>
          <a:off x="0" y="0"/>
          <a:ext cx="0" cy="0"/>
          <a:chOff x="0" y="0"/>
          <a:chExt cx="0" cy="0"/>
        </a:xfrm>
      </p:grpSpPr>
      <p:sp>
        <p:nvSpPr>
          <p:cNvPr id="93" name="Google Shape;93;p125"/>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Session Overview</a:t>
            </a:r>
            <a:endParaRPr sz="1400" b="0" i="0" u="none" strike="noStrike" cap="none">
              <a:solidFill>
                <a:srgbClr val="000000"/>
              </a:solidFill>
              <a:latin typeface="Roboto"/>
              <a:ea typeface="Roboto"/>
              <a:cs typeface="Roboto"/>
              <a:sym typeface="Roboto"/>
            </a:endParaRPr>
          </a:p>
        </p:txBody>
      </p:sp>
      <p:grpSp>
        <p:nvGrpSpPr>
          <p:cNvPr id="94" name="Google Shape;94;p125"/>
          <p:cNvGrpSpPr/>
          <p:nvPr/>
        </p:nvGrpSpPr>
        <p:grpSpPr>
          <a:xfrm>
            <a:off x="198000" y="198000"/>
            <a:ext cx="892800" cy="892800"/>
            <a:chOff x="368659" y="1302353"/>
            <a:chExt cx="1244345" cy="1244536"/>
          </a:xfrm>
        </p:grpSpPr>
        <p:sp>
          <p:nvSpPr>
            <p:cNvPr id="95" name="Google Shape;95;p125"/>
            <p:cNvSpPr/>
            <p:nvPr/>
          </p:nvSpPr>
          <p:spPr>
            <a:xfrm>
              <a:off x="368659" y="1302353"/>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96" name="Google Shape;96;p125"/>
            <p:cNvPicPr preferRelativeResize="0"/>
            <p:nvPr/>
          </p:nvPicPr>
          <p:blipFill rotWithShape="1">
            <a:blip r:embed="rId2">
              <a:alphaModFix/>
            </a:blip>
            <a:srcRect/>
            <a:stretch/>
          </p:blipFill>
          <p:spPr>
            <a:xfrm>
              <a:off x="633644" y="1534096"/>
              <a:ext cx="714375" cy="78105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roup Discussion">
  <p:cSld name="Group Discussion">
    <p:spTree>
      <p:nvGrpSpPr>
        <p:cNvPr id="1" name="Shape 97"/>
        <p:cNvGrpSpPr/>
        <p:nvPr/>
      </p:nvGrpSpPr>
      <p:grpSpPr>
        <a:xfrm>
          <a:off x="0" y="0"/>
          <a:ext cx="0" cy="0"/>
          <a:chOff x="0" y="0"/>
          <a:chExt cx="0" cy="0"/>
        </a:xfrm>
      </p:grpSpPr>
      <p:sp>
        <p:nvSpPr>
          <p:cNvPr id="98" name="Google Shape;98;p126"/>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Group Discussion</a:t>
            </a:r>
            <a:endParaRPr sz="1400" b="0" i="0" u="none" strike="noStrike" cap="none">
              <a:solidFill>
                <a:srgbClr val="000000"/>
              </a:solidFill>
              <a:latin typeface="Roboto"/>
              <a:ea typeface="Roboto"/>
              <a:cs typeface="Roboto"/>
              <a:sym typeface="Roboto"/>
            </a:endParaRPr>
          </a:p>
        </p:txBody>
      </p:sp>
      <p:grpSp>
        <p:nvGrpSpPr>
          <p:cNvPr id="99" name="Google Shape;99;p126"/>
          <p:cNvGrpSpPr/>
          <p:nvPr/>
        </p:nvGrpSpPr>
        <p:grpSpPr>
          <a:xfrm>
            <a:off x="198000" y="198000"/>
            <a:ext cx="892800" cy="892800"/>
            <a:chOff x="370976" y="1302353"/>
            <a:chExt cx="1244345" cy="1244345"/>
          </a:xfrm>
        </p:grpSpPr>
        <p:sp>
          <p:nvSpPr>
            <p:cNvPr id="100" name="Google Shape;100;p126"/>
            <p:cNvSpPr/>
            <p:nvPr/>
          </p:nvSpPr>
          <p:spPr>
            <a:xfrm>
              <a:off x="370976" y="1302353"/>
              <a:ext cx="1244345" cy="1244345"/>
            </a:xfrm>
            <a:custGeom>
              <a:avLst/>
              <a:gdLst/>
              <a:ahLst/>
              <a:cxnLst/>
              <a:rect l="l" t="t" r="r" b="b"/>
              <a:pathLst>
                <a:path w="1244345" h="1244345" extrusionOk="0">
                  <a:moveTo>
                    <a:pt x="622173" y="19050"/>
                  </a:moveTo>
                  <a:cubicBezTo>
                    <a:pt x="955215" y="19070"/>
                    <a:pt x="1225182" y="289071"/>
                    <a:pt x="1225163" y="622115"/>
                  </a:cubicBezTo>
                  <a:cubicBezTo>
                    <a:pt x="1225153" y="782003"/>
                    <a:pt x="1161650" y="935345"/>
                    <a:pt x="1048607" y="1048417"/>
                  </a:cubicBezTo>
                  <a:cubicBezTo>
                    <a:pt x="813094" y="1284008"/>
                    <a:pt x="431188" y="1284075"/>
                    <a:pt x="195596" y="1048560"/>
                  </a:cubicBezTo>
                  <a:cubicBezTo>
                    <a:pt x="-39996" y="813046"/>
                    <a:pt x="-40060" y="431141"/>
                    <a:pt x="195453" y="195548"/>
                  </a:cubicBezTo>
                  <a:cubicBezTo>
                    <a:pt x="308377" y="82033"/>
                    <a:pt x="462057" y="18469"/>
                    <a:pt x="622173" y="19050"/>
                  </a:cubicBezTo>
                  <a:moveTo>
                    <a:pt x="622173" y="0"/>
                  </a:moveTo>
                  <a:cubicBezTo>
                    <a:pt x="278557" y="0"/>
                    <a:pt x="0" y="278557"/>
                    <a:pt x="0" y="622173"/>
                  </a:cubicBezTo>
                  <a:cubicBezTo>
                    <a:pt x="0" y="965787"/>
                    <a:pt x="278557" y="1244346"/>
                    <a:pt x="622173" y="1244346"/>
                  </a:cubicBezTo>
                  <a:cubicBezTo>
                    <a:pt x="965787" y="1244346"/>
                    <a:pt x="1244346" y="965787"/>
                    <a:pt x="1244346" y="622173"/>
                  </a:cubicBezTo>
                  <a:cubicBezTo>
                    <a:pt x="1244346" y="622109"/>
                    <a:pt x="1244346" y="622046"/>
                    <a:pt x="1244346" y="621983"/>
                  </a:cubicBezTo>
                  <a:cubicBezTo>
                    <a:pt x="1244241" y="278441"/>
                    <a:pt x="965711"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01" name="Google Shape;101;p126"/>
            <p:cNvPicPr preferRelativeResize="0"/>
            <p:nvPr/>
          </p:nvPicPr>
          <p:blipFill rotWithShape="1">
            <a:blip r:embed="rId2">
              <a:alphaModFix/>
            </a:blip>
            <a:srcRect/>
            <a:stretch/>
          </p:blipFill>
          <p:spPr>
            <a:xfrm>
              <a:off x="527725" y="1480258"/>
              <a:ext cx="930846" cy="888535"/>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se Study/Demonstration">
  <p:cSld name="Case Study/Demonstration">
    <p:spTree>
      <p:nvGrpSpPr>
        <p:cNvPr id="1" name="Shape 102"/>
        <p:cNvGrpSpPr/>
        <p:nvPr/>
      </p:nvGrpSpPr>
      <p:grpSpPr>
        <a:xfrm>
          <a:off x="0" y="0"/>
          <a:ext cx="0" cy="0"/>
          <a:chOff x="0" y="0"/>
          <a:chExt cx="0" cy="0"/>
        </a:xfrm>
      </p:grpSpPr>
      <p:sp>
        <p:nvSpPr>
          <p:cNvPr id="103" name="Google Shape;103;p127"/>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Case Study/Demonstration</a:t>
            </a:r>
            <a:endParaRPr sz="1400" b="0" i="0" u="none" strike="noStrike" cap="none">
              <a:solidFill>
                <a:srgbClr val="000000"/>
              </a:solidFill>
              <a:latin typeface="Roboto"/>
              <a:ea typeface="Roboto"/>
              <a:cs typeface="Roboto"/>
              <a:sym typeface="Roboto"/>
            </a:endParaRPr>
          </a:p>
        </p:txBody>
      </p:sp>
      <p:grpSp>
        <p:nvGrpSpPr>
          <p:cNvPr id="104" name="Google Shape;104;p127"/>
          <p:cNvGrpSpPr/>
          <p:nvPr/>
        </p:nvGrpSpPr>
        <p:grpSpPr>
          <a:xfrm>
            <a:off x="198000" y="198000"/>
            <a:ext cx="892800" cy="892800"/>
            <a:chOff x="1855743" y="3912547"/>
            <a:chExt cx="1244345" cy="1244536"/>
          </a:xfrm>
        </p:grpSpPr>
        <p:sp>
          <p:nvSpPr>
            <p:cNvPr id="105" name="Google Shape;105;p127"/>
            <p:cNvSpPr/>
            <p:nvPr/>
          </p:nvSpPr>
          <p:spPr>
            <a:xfrm>
              <a:off x="1855743" y="3912547"/>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06" name="Google Shape;106;p127"/>
            <p:cNvPicPr preferRelativeResize="0"/>
            <p:nvPr/>
          </p:nvPicPr>
          <p:blipFill rotWithShape="1">
            <a:blip r:embed="rId2">
              <a:alphaModFix/>
            </a:blip>
            <a:srcRect/>
            <a:stretch/>
          </p:blipFill>
          <p:spPr>
            <a:xfrm>
              <a:off x="2115965" y="4196678"/>
              <a:ext cx="723900" cy="676275"/>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107"/>
        <p:cNvGrpSpPr/>
        <p:nvPr/>
      </p:nvGrpSpPr>
      <p:grpSpPr>
        <a:xfrm>
          <a:off x="0" y="0"/>
          <a:ext cx="0" cy="0"/>
          <a:chOff x="0" y="0"/>
          <a:chExt cx="0" cy="0"/>
        </a:xfrm>
      </p:grpSpPr>
      <p:sp>
        <p:nvSpPr>
          <p:cNvPr id="108" name="Google Shape;108;p128"/>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Quiz</a:t>
            </a:r>
            <a:endParaRPr sz="1400" b="0" i="0" u="none" strike="noStrike" cap="none">
              <a:solidFill>
                <a:srgbClr val="000000"/>
              </a:solidFill>
              <a:latin typeface="Roboto"/>
              <a:ea typeface="Roboto"/>
              <a:cs typeface="Roboto"/>
              <a:sym typeface="Roboto"/>
            </a:endParaRPr>
          </a:p>
        </p:txBody>
      </p:sp>
      <p:grpSp>
        <p:nvGrpSpPr>
          <p:cNvPr id="109" name="Google Shape;109;p128"/>
          <p:cNvGrpSpPr/>
          <p:nvPr/>
        </p:nvGrpSpPr>
        <p:grpSpPr>
          <a:xfrm>
            <a:off x="198000" y="198000"/>
            <a:ext cx="892800" cy="892800"/>
            <a:chOff x="6294078" y="3912547"/>
            <a:chExt cx="1244345" cy="1244536"/>
          </a:xfrm>
        </p:grpSpPr>
        <p:sp>
          <p:nvSpPr>
            <p:cNvPr id="110" name="Google Shape;110;p128"/>
            <p:cNvSpPr/>
            <p:nvPr/>
          </p:nvSpPr>
          <p:spPr>
            <a:xfrm>
              <a:off x="6294078" y="3912547"/>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11" name="Google Shape;111;p128"/>
            <p:cNvPicPr preferRelativeResize="0"/>
            <p:nvPr/>
          </p:nvPicPr>
          <p:blipFill rotWithShape="1">
            <a:blip r:embed="rId2">
              <a:alphaModFix/>
            </a:blip>
            <a:srcRect/>
            <a:stretch/>
          </p:blipFill>
          <p:spPr>
            <a:xfrm>
              <a:off x="6545454" y="4148127"/>
              <a:ext cx="741593" cy="773376"/>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clusion">
  <p:cSld name="Conclusion">
    <p:spTree>
      <p:nvGrpSpPr>
        <p:cNvPr id="1" name="Shape 112"/>
        <p:cNvGrpSpPr/>
        <p:nvPr/>
      </p:nvGrpSpPr>
      <p:grpSpPr>
        <a:xfrm>
          <a:off x="0" y="0"/>
          <a:ext cx="0" cy="0"/>
          <a:chOff x="0" y="0"/>
          <a:chExt cx="0" cy="0"/>
        </a:xfrm>
      </p:grpSpPr>
      <p:sp>
        <p:nvSpPr>
          <p:cNvPr id="113" name="Google Shape;113;p129"/>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Conclusion</a:t>
            </a:r>
            <a:endParaRPr sz="1400" b="0" i="0" u="none" strike="noStrike" cap="none">
              <a:solidFill>
                <a:srgbClr val="000000"/>
              </a:solidFill>
              <a:latin typeface="Roboto"/>
              <a:ea typeface="Roboto"/>
              <a:cs typeface="Roboto"/>
              <a:sym typeface="Roboto"/>
            </a:endParaRPr>
          </a:p>
        </p:txBody>
      </p:sp>
      <p:grpSp>
        <p:nvGrpSpPr>
          <p:cNvPr id="114" name="Google Shape;114;p129"/>
          <p:cNvGrpSpPr/>
          <p:nvPr/>
        </p:nvGrpSpPr>
        <p:grpSpPr>
          <a:xfrm>
            <a:off x="198000" y="198000"/>
            <a:ext cx="892800" cy="892800"/>
            <a:chOff x="368659" y="1302353"/>
            <a:chExt cx="1244345" cy="1244536"/>
          </a:xfrm>
        </p:grpSpPr>
        <p:sp>
          <p:nvSpPr>
            <p:cNvPr id="115" name="Google Shape;115;p129"/>
            <p:cNvSpPr/>
            <p:nvPr/>
          </p:nvSpPr>
          <p:spPr>
            <a:xfrm>
              <a:off x="368659" y="1302353"/>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16" name="Google Shape;116;p129"/>
            <p:cNvPicPr preferRelativeResize="0"/>
            <p:nvPr/>
          </p:nvPicPr>
          <p:blipFill rotWithShape="1">
            <a:blip r:embed="rId2">
              <a:alphaModFix/>
            </a:blip>
            <a:srcRect/>
            <a:stretch/>
          </p:blipFill>
          <p:spPr>
            <a:xfrm>
              <a:off x="633644" y="1534096"/>
              <a:ext cx="714375" cy="781050"/>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1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23"/>
        <p:cNvGrpSpPr/>
        <p:nvPr/>
      </p:nvGrpSpPr>
      <p:grpSpPr>
        <a:xfrm>
          <a:off x="0" y="0"/>
          <a:ext cx="0" cy="0"/>
          <a:chOff x="0" y="0"/>
          <a:chExt cx="0" cy="0"/>
        </a:xfrm>
      </p:grpSpPr>
      <p:sp>
        <p:nvSpPr>
          <p:cNvPr id="124" name="Google Shape;124;p132"/>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Summary</a:t>
            </a:r>
            <a:endParaRPr sz="1400" b="0" i="0" u="none" strike="noStrike" cap="none">
              <a:solidFill>
                <a:srgbClr val="000000"/>
              </a:solidFill>
              <a:latin typeface="Roboto"/>
              <a:ea typeface="Roboto"/>
              <a:cs typeface="Roboto"/>
              <a:sym typeface="Roboto"/>
            </a:endParaRPr>
          </a:p>
        </p:txBody>
      </p:sp>
      <p:grpSp>
        <p:nvGrpSpPr>
          <p:cNvPr id="125" name="Google Shape;125;p132"/>
          <p:cNvGrpSpPr/>
          <p:nvPr/>
        </p:nvGrpSpPr>
        <p:grpSpPr>
          <a:xfrm>
            <a:off x="198000" y="198000"/>
            <a:ext cx="892800" cy="892800"/>
            <a:chOff x="3997288" y="3912547"/>
            <a:chExt cx="1244345" cy="1244536"/>
          </a:xfrm>
        </p:grpSpPr>
        <p:sp>
          <p:nvSpPr>
            <p:cNvPr id="126" name="Google Shape;126;p132"/>
            <p:cNvSpPr/>
            <p:nvPr/>
          </p:nvSpPr>
          <p:spPr>
            <a:xfrm>
              <a:off x="3997288" y="3912547"/>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27" name="Google Shape;127;p132"/>
            <p:cNvPicPr preferRelativeResize="0"/>
            <p:nvPr/>
          </p:nvPicPr>
          <p:blipFill rotWithShape="1">
            <a:blip r:embed="rId2">
              <a:alphaModFix/>
            </a:blip>
            <a:srcRect/>
            <a:stretch/>
          </p:blipFill>
          <p:spPr>
            <a:xfrm>
              <a:off x="4214648" y="4130003"/>
              <a:ext cx="809625" cy="809625"/>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28"/>
        <p:cNvGrpSpPr/>
        <p:nvPr/>
      </p:nvGrpSpPr>
      <p:grpSpPr>
        <a:xfrm>
          <a:off x="0" y="0"/>
          <a:ext cx="0" cy="0"/>
          <a:chOff x="0" y="0"/>
          <a:chExt cx="0" cy="0"/>
        </a:xfrm>
      </p:grpSpPr>
      <p:pic>
        <p:nvPicPr>
          <p:cNvPr id="129" name="Google Shape;129;p133" descr="Background pattern&#10;&#10;Description automatically generated"/>
          <p:cNvPicPr preferRelativeResize="0"/>
          <p:nvPr/>
        </p:nvPicPr>
        <p:blipFill rotWithShape="1">
          <a:blip r:embed="rId2">
            <a:alphaModFix amt="66000"/>
          </a:blip>
          <a:srcRect r="3387"/>
          <a:stretch/>
        </p:blipFill>
        <p:spPr>
          <a:xfrm>
            <a:off x="414337" y="428"/>
            <a:ext cx="11777663" cy="6857143"/>
          </a:xfrm>
          <a:prstGeom prst="rect">
            <a:avLst/>
          </a:prstGeom>
          <a:noFill/>
          <a:ln>
            <a:noFill/>
          </a:ln>
          <a:effectLst>
            <a:outerShdw blurRad="50800" dist="50800" dir="5400000" algn="ctr" rotWithShape="0">
              <a:srgbClr val="000000">
                <a:alpha val="0"/>
              </a:srgbClr>
            </a:outerShdw>
          </a:effectLst>
        </p:spPr>
      </p:pic>
      <p:pic>
        <p:nvPicPr>
          <p:cNvPr id="130" name="Google Shape;130;p133"/>
          <p:cNvPicPr preferRelativeResize="0"/>
          <p:nvPr/>
        </p:nvPicPr>
        <p:blipFill rotWithShape="1">
          <a:blip r:embed="rId3">
            <a:alphaModFix/>
          </a:blip>
          <a:srcRect/>
          <a:stretch/>
        </p:blipFill>
        <p:spPr>
          <a:xfrm>
            <a:off x="11304329" y="6067987"/>
            <a:ext cx="402882" cy="51378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31"/>
        <p:cNvGrpSpPr/>
        <p:nvPr/>
      </p:nvGrpSpPr>
      <p:grpSpPr>
        <a:xfrm>
          <a:off x="0" y="0"/>
          <a:ext cx="0" cy="0"/>
          <a:chOff x="0" y="0"/>
          <a:chExt cx="0" cy="0"/>
        </a:xfrm>
      </p:grpSpPr>
      <p:sp>
        <p:nvSpPr>
          <p:cNvPr id="132" name="Google Shape;132;p134"/>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Agenda/Objectives</a:t>
            </a:r>
            <a:endParaRPr sz="1400" b="0" i="0" u="none" strike="noStrike" cap="none">
              <a:solidFill>
                <a:srgbClr val="000000"/>
              </a:solidFill>
              <a:latin typeface="Roboto"/>
              <a:ea typeface="Roboto"/>
              <a:cs typeface="Roboto"/>
              <a:sym typeface="Roboto"/>
            </a:endParaRPr>
          </a:p>
        </p:txBody>
      </p:sp>
      <p:grpSp>
        <p:nvGrpSpPr>
          <p:cNvPr id="133" name="Google Shape;133;p134"/>
          <p:cNvGrpSpPr/>
          <p:nvPr/>
        </p:nvGrpSpPr>
        <p:grpSpPr>
          <a:xfrm>
            <a:off x="198000" y="198000"/>
            <a:ext cx="893191" cy="893203"/>
            <a:chOff x="2848576" y="1302353"/>
            <a:chExt cx="1244345" cy="1244536"/>
          </a:xfrm>
        </p:grpSpPr>
        <p:sp>
          <p:nvSpPr>
            <p:cNvPr id="134" name="Google Shape;134;p134"/>
            <p:cNvSpPr/>
            <p:nvPr/>
          </p:nvSpPr>
          <p:spPr>
            <a:xfrm>
              <a:off x="2848576" y="1302353"/>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35" name="Google Shape;135;p134"/>
            <p:cNvPicPr preferRelativeResize="0"/>
            <p:nvPr/>
          </p:nvPicPr>
          <p:blipFill rotWithShape="1">
            <a:blip r:embed="rId2">
              <a:alphaModFix/>
            </a:blip>
            <a:srcRect/>
            <a:stretch/>
          </p:blipFill>
          <p:spPr>
            <a:xfrm>
              <a:off x="3043076" y="1524571"/>
              <a:ext cx="809625" cy="8001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Session Outcomes">
  <p:cSld name="Agenda/Session Outcomes">
    <p:spTree>
      <p:nvGrpSpPr>
        <p:cNvPr id="1" name="Shape 20"/>
        <p:cNvGrpSpPr/>
        <p:nvPr/>
      </p:nvGrpSpPr>
      <p:grpSpPr>
        <a:xfrm>
          <a:off x="0" y="0"/>
          <a:ext cx="0" cy="0"/>
          <a:chOff x="0" y="0"/>
          <a:chExt cx="0" cy="0"/>
        </a:xfrm>
      </p:grpSpPr>
      <p:sp>
        <p:nvSpPr>
          <p:cNvPr id="21" name="Google Shape;21;p110"/>
          <p:cNvSpPr txBox="1"/>
          <p:nvPr/>
        </p:nvSpPr>
        <p:spPr>
          <a:xfrm>
            <a:off x="1212850" y="110400"/>
            <a:ext cx="10225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Agenda/Session Outcomes</a:t>
            </a:r>
            <a:endParaRPr sz="1400" b="0" i="0" u="none" strike="noStrike" cap="none">
              <a:solidFill>
                <a:srgbClr val="000000"/>
              </a:solidFill>
              <a:latin typeface="Roboto"/>
              <a:ea typeface="Roboto"/>
              <a:cs typeface="Roboto"/>
              <a:sym typeface="Roboto"/>
            </a:endParaRPr>
          </a:p>
        </p:txBody>
      </p:sp>
      <p:grpSp>
        <p:nvGrpSpPr>
          <p:cNvPr id="22" name="Google Shape;22;p110"/>
          <p:cNvGrpSpPr/>
          <p:nvPr/>
        </p:nvGrpSpPr>
        <p:grpSpPr>
          <a:xfrm>
            <a:off x="198000" y="198000"/>
            <a:ext cx="893191" cy="893203"/>
            <a:chOff x="2848576" y="1302353"/>
            <a:chExt cx="1244345" cy="1244536"/>
          </a:xfrm>
        </p:grpSpPr>
        <p:sp>
          <p:nvSpPr>
            <p:cNvPr id="23" name="Google Shape;23;p110"/>
            <p:cNvSpPr/>
            <p:nvPr/>
          </p:nvSpPr>
          <p:spPr>
            <a:xfrm>
              <a:off x="2848576" y="1302353"/>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24" name="Google Shape;24;p110"/>
            <p:cNvPicPr preferRelativeResize="0"/>
            <p:nvPr/>
          </p:nvPicPr>
          <p:blipFill rotWithShape="1">
            <a:blip r:embed="rId2">
              <a:alphaModFix/>
            </a:blip>
            <a:srcRect/>
            <a:stretch/>
          </p:blipFill>
          <p:spPr>
            <a:xfrm>
              <a:off x="3043076" y="1524571"/>
              <a:ext cx="809625" cy="80010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Icebreaker/Poll">
  <p:cSld name="1_Icebreaker/Poll">
    <p:spTree>
      <p:nvGrpSpPr>
        <p:cNvPr id="1" name="Shape 25"/>
        <p:cNvGrpSpPr/>
        <p:nvPr/>
      </p:nvGrpSpPr>
      <p:grpSpPr>
        <a:xfrm>
          <a:off x="0" y="0"/>
          <a:ext cx="0" cy="0"/>
          <a:chOff x="0" y="0"/>
          <a:chExt cx="0" cy="0"/>
        </a:xfrm>
      </p:grpSpPr>
      <p:pic>
        <p:nvPicPr>
          <p:cNvPr id="26" name="Google Shape;26;p118" descr="Premium Vector | Online voting concept flat style design vector  illustration tiny people with voting poll online"/>
          <p:cNvPicPr preferRelativeResize="0"/>
          <p:nvPr/>
        </p:nvPicPr>
        <p:blipFill rotWithShape="1">
          <a:blip r:embed="rId2">
            <a:alphaModFix/>
          </a:blip>
          <a:srcRect/>
          <a:stretch/>
        </p:blipFill>
        <p:spPr>
          <a:xfrm>
            <a:off x="-513347" y="1077244"/>
            <a:ext cx="8685435" cy="5211261"/>
          </a:xfrm>
          <a:prstGeom prst="rect">
            <a:avLst/>
          </a:prstGeom>
          <a:noFill/>
          <a:ln>
            <a:noFill/>
          </a:ln>
        </p:spPr>
      </p:pic>
      <p:sp>
        <p:nvSpPr>
          <p:cNvPr id="27" name="Google Shape;27;p118"/>
          <p:cNvSpPr txBox="1"/>
          <p:nvPr/>
        </p:nvSpPr>
        <p:spPr>
          <a:xfrm>
            <a:off x="2634224" y="332644"/>
            <a:ext cx="67098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0001"/>
              </a:buClr>
              <a:buSzPts val="2800"/>
              <a:buFont typeface="Roboto"/>
              <a:buNone/>
            </a:pPr>
            <a:r>
              <a:rPr lang="en-US" sz="2800" b="1" i="0" u="none" strike="noStrike" cap="none">
                <a:solidFill>
                  <a:srgbClr val="FF0001"/>
                </a:solidFill>
                <a:latin typeface="Roboto"/>
                <a:ea typeface="Roboto"/>
                <a:cs typeface="Roboto"/>
                <a:sym typeface="Roboto"/>
              </a:rPr>
              <a:t>Time for a Quick Poll!</a:t>
            </a:r>
            <a:endParaRPr sz="1400" b="0" i="0" u="none" strike="noStrike" cap="none">
              <a:solidFill>
                <a:srgbClr val="000000"/>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Icebreaker/Poll">
  <p:cSld name="2_Icebreaker/Poll">
    <p:spTree>
      <p:nvGrpSpPr>
        <p:cNvPr id="1" name="Shape 28"/>
        <p:cNvGrpSpPr/>
        <p:nvPr/>
      </p:nvGrpSpPr>
      <p:grpSpPr>
        <a:xfrm>
          <a:off x="0" y="0"/>
          <a:ext cx="0" cy="0"/>
          <a:chOff x="0" y="0"/>
          <a:chExt cx="0" cy="0"/>
        </a:xfrm>
      </p:grpSpPr>
      <p:sp>
        <p:nvSpPr>
          <p:cNvPr id="29" name="Google Shape;29;p119"/>
          <p:cNvSpPr txBox="1">
            <a:spLocks noGrp="1"/>
          </p:cNvSpPr>
          <p:nvPr>
            <p:ph type="title"/>
          </p:nvPr>
        </p:nvSpPr>
        <p:spPr>
          <a:xfrm>
            <a:off x="242046" y="161278"/>
            <a:ext cx="11731863" cy="567385"/>
          </a:xfrm>
          <a:prstGeom prst="rect">
            <a:avLst/>
          </a:prstGeom>
          <a:noFill/>
          <a:ln>
            <a:noFill/>
          </a:ln>
        </p:spPr>
        <p:txBody>
          <a:bodyPr spcFirstLastPara="1" wrap="square" lIns="0" tIns="0" rIns="0" bIns="0" anchor="b" anchorCtr="0">
            <a:normAutofit/>
          </a:bodyPr>
          <a:lstStyle>
            <a:lvl1pPr marR="0" lvl="0" algn="l" rtl="0">
              <a:lnSpc>
                <a:spcPct val="100000"/>
              </a:lnSpc>
              <a:spcBef>
                <a:spcPts val="0"/>
              </a:spcBef>
              <a:spcAft>
                <a:spcPts val="0"/>
              </a:spcAft>
              <a:buClr>
                <a:srgbClr val="000000"/>
              </a:buClr>
              <a:buSzPts val="1400"/>
              <a:buFont typeface="Arial"/>
              <a:buNone/>
              <a:defRPr sz="2800" b="1" i="0" u="none" strike="noStrike" cap="none">
                <a:solidFill>
                  <a:srgbClr val="FF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0"/>
        <p:cNvGrpSpPr/>
        <p:nvPr/>
      </p:nvGrpSpPr>
      <p:grpSpPr>
        <a:xfrm>
          <a:off x="0" y="0"/>
          <a:ext cx="0" cy="0"/>
          <a:chOff x="0" y="0"/>
          <a:chExt cx="0" cy="0"/>
        </a:xfrm>
      </p:grpSpPr>
      <p:pic>
        <p:nvPicPr>
          <p:cNvPr id="31" name="Google Shape;31;p120"/>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32" name="Google Shape;32;p120"/>
          <p:cNvPicPr preferRelativeResize="0"/>
          <p:nvPr/>
        </p:nvPicPr>
        <p:blipFill rotWithShape="1">
          <a:blip r:embed="rId3">
            <a:alphaModFix/>
          </a:blip>
          <a:srcRect/>
          <a:stretch/>
        </p:blipFill>
        <p:spPr>
          <a:xfrm>
            <a:off x="701631" y="733152"/>
            <a:ext cx="1317670" cy="499351"/>
          </a:xfrm>
          <a:prstGeom prst="rect">
            <a:avLst/>
          </a:prstGeom>
          <a:noFill/>
          <a:ln>
            <a:noFill/>
          </a:ln>
        </p:spPr>
      </p:pic>
      <p:sp>
        <p:nvSpPr>
          <p:cNvPr id="33" name="Google Shape;33;p120"/>
          <p:cNvSpPr txBox="1"/>
          <p:nvPr/>
        </p:nvSpPr>
        <p:spPr>
          <a:xfrm>
            <a:off x="553990" y="2994655"/>
            <a:ext cx="41454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lt1"/>
              </a:buClr>
              <a:buSzPts val="6000"/>
              <a:buFont typeface="Roboto"/>
              <a:buNone/>
            </a:pPr>
            <a:r>
              <a:rPr lang="en-US" sz="6000" b="1" i="0" u="none" strike="noStrike" cap="none">
                <a:solidFill>
                  <a:schemeClr val="lt1"/>
                </a:solidFill>
                <a:latin typeface="Roboto"/>
                <a:ea typeface="Roboto"/>
                <a:cs typeface="Roboto"/>
                <a:sym typeface="Roboto"/>
              </a:rPr>
              <a:t>Thank You!</a:t>
            </a:r>
            <a:endParaRPr sz="6000" b="1" i="0" u="none" strike="noStrike" cap="none">
              <a:solidFill>
                <a:schemeClr val="lt1"/>
              </a:solidFill>
              <a:latin typeface="Roboto"/>
              <a:ea typeface="Roboto"/>
              <a:cs typeface="Roboto"/>
              <a:sym typeface="Roboto"/>
            </a:endParaRPr>
          </a:p>
        </p:txBody>
      </p:sp>
      <p:sp>
        <p:nvSpPr>
          <p:cNvPr id="34" name="Google Shape;34;p120"/>
          <p:cNvSpPr txBox="1"/>
          <p:nvPr/>
        </p:nvSpPr>
        <p:spPr>
          <a:xfrm>
            <a:off x="596030" y="5736623"/>
            <a:ext cx="7097400" cy="503184"/>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lt1"/>
              </a:buClr>
              <a:buSzPts val="1800"/>
              <a:buFont typeface="Roboto"/>
              <a:buNone/>
            </a:pPr>
            <a:r>
              <a:rPr lang="en-US" sz="1800" b="1" i="0" u="none" strike="noStrike" cap="none">
                <a:solidFill>
                  <a:schemeClr val="lt1"/>
                </a:solidFill>
                <a:latin typeface="Roboto"/>
                <a:ea typeface="Roboto"/>
                <a:cs typeface="Roboto"/>
                <a:sym typeface="Roboto"/>
              </a:rPr>
              <a:t>Copyright © HeroX Private Limited, 2022. All rights reserved.</a:t>
            </a:r>
            <a:endParaRPr sz="1800" b="1" i="0" u="none" strike="noStrike" cap="none">
              <a:solidFill>
                <a:schemeClr val="lt1"/>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age Breaker">
  <p:cSld name="Page Breaker">
    <p:spTree>
      <p:nvGrpSpPr>
        <p:cNvPr id="1" name="Shape 35"/>
        <p:cNvGrpSpPr/>
        <p:nvPr/>
      </p:nvGrpSpPr>
      <p:grpSpPr>
        <a:xfrm>
          <a:off x="0" y="0"/>
          <a:ext cx="0" cy="0"/>
          <a:chOff x="0" y="0"/>
          <a:chExt cx="0" cy="0"/>
        </a:xfrm>
      </p:grpSpPr>
      <p:pic>
        <p:nvPicPr>
          <p:cNvPr id="36" name="Google Shape;36;p121"/>
          <p:cNvPicPr preferRelativeResize="0"/>
          <p:nvPr/>
        </p:nvPicPr>
        <p:blipFill rotWithShape="1">
          <a:blip r:embed="rId2">
            <a:alphaModFix/>
          </a:blip>
          <a:srcRect/>
          <a:stretch/>
        </p:blipFill>
        <p:spPr>
          <a:xfrm>
            <a:off x="763" y="428"/>
            <a:ext cx="12190474" cy="6857141"/>
          </a:xfrm>
          <a:prstGeom prst="rect">
            <a:avLst/>
          </a:prstGeom>
          <a:noFill/>
          <a:ln>
            <a:noFill/>
          </a:ln>
        </p:spPr>
      </p:pic>
      <p:sp>
        <p:nvSpPr>
          <p:cNvPr id="37" name="Google Shape;37;p121"/>
          <p:cNvSpPr/>
          <p:nvPr/>
        </p:nvSpPr>
        <p:spPr>
          <a:xfrm>
            <a:off x="0" y="0"/>
            <a:ext cx="121905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pic>
        <p:nvPicPr>
          <p:cNvPr id="38" name="Google Shape;38;p121"/>
          <p:cNvPicPr preferRelativeResize="0"/>
          <p:nvPr/>
        </p:nvPicPr>
        <p:blipFill rotWithShape="1">
          <a:blip r:embed="rId3">
            <a:alphaModFix/>
          </a:blip>
          <a:srcRect/>
          <a:stretch/>
        </p:blipFill>
        <p:spPr>
          <a:xfrm>
            <a:off x="0" y="5132841"/>
            <a:ext cx="12192000" cy="1725168"/>
          </a:xfrm>
          <a:prstGeom prst="rect">
            <a:avLst/>
          </a:prstGeom>
          <a:noFill/>
          <a:ln>
            <a:noFill/>
          </a:ln>
        </p:spPr>
      </p:pic>
      <p:pic>
        <p:nvPicPr>
          <p:cNvPr id="39" name="Google Shape;39;p121"/>
          <p:cNvPicPr preferRelativeResize="0"/>
          <p:nvPr/>
        </p:nvPicPr>
        <p:blipFill rotWithShape="1">
          <a:blip r:embed="rId4">
            <a:alphaModFix/>
          </a:blip>
          <a:srcRect/>
          <a:stretch/>
        </p:blipFill>
        <p:spPr>
          <a:xfrm>
            <a:off x="6111839" y="2005243"/>
            <a:ext cx="6080161" cy="55027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cept">
  <p:cSld name="Concept">
    <p:spTree>
      <p:nvGrpSpPr>
        <p:cNvPr id="1" name="Shape 70"/>
        <p:cNvGrpSpPr/>
        <p:nvPr/>
      </p:nvGrpSpPr>
      <p:grpSpPr>
        <a:xfrm>
          <a:off x="0" y="0"/>
          <a:ext cx="0" cy="0"/>
          <a:chOff x="0" y="0"/>
          <a:chExt cx="0" cy="0"/>
        </a:xfrm>
      </p:grpSpPr>
      <p:grpSp>
        <p:nvGrpSpPr>
          <p:cNvPr id="71" name="Google Shape;71;p115"/>
          <p:cNvGrpSpPr/>
          <p:nvPr/>
        </p:nvGrpSpPr>
        <p:grpSpPr>
          <a:xfrm>
            <a:off x="198000" y="198000"/>
            <a:ext cx="892800" cy="892800"/>
            <a:chOff x="5145366" y="1302353"/>
            <a:chExt cx="1244345" cy="1244536"/>
          </a:xfrm>
        </p:grpSpPr>
        <p:sp>
          <p:nvSpPr>
            <p:cNvPr id="72" name="Google Shape;72;p115"/>
            <p:cNvSpPr/>
            <p:nvPr/>
          </p:nvSpPr>
          <p:spPr>
            <a:xfrm>
              <a:off x="5145366" y="1302353"/>
              <a:ext cx="1244345" cy="1244536"/>
            </a:xfrm>
            <a:custGeom>
              <a:avLst/>
              <a:gdLst/>
              <a:ahLst/>
              <a:cxnLst/>
              <a:rect l="l" t="t" r="r" b="b"/>
              <a:pathLst>
                <a:path w="1244345" h="1244536" extrusionOk="0">
                  <a:moveTo>
                    <a:pt x="622173" y="19241"/>
                  </a:moveTo>
                  <a:cubicBezTo>
                    <a:pt x="955215" y="19314"/>
                    <a:pt x="1225144" y="289357"/>
                    <a:pt x="1225067" y="622401"/>
                  </a:cubicBezTo>
                  <a:cubicBezTo>
                    <a:pt x="1225029" y="782255"/>
                    <a:pt x="1161526" y="935555"/>
                    <a:pt x="1048512" y="1048607"/>
                  </a:cubicBezTo>
                  <a:cubicBezTo>
                    <a:pt x="810839" y="1281903"/>
                    <a:pt x="429038" y="1278360"/>
                    <a:pt x="195739" y="1040692"/>
                  </a:cubicBezTo>
                  <a:cubicBezTo>
                    <a:pt x="-34503" y="806129"/>
                    <a:pt x="-34503" y="430393"/>
                    <a:pt x="195739" y="195834"/>
                  </a:cubicBezTo>
                  <a:cubicBezTo>
                    <a:pt x="308596" y="82382"/>
                    <a:pt x="462148" y="18793"/>
                    <a:pt x="622173" y="19241"/>
                  </a:cubicBezTo>
                  <a:moveTo>
                    <a:pt x="622173" y="191"/>
                  </a:moveTo>
                  <a:cubicBezTo>
                    <a:pt x="278557" y="191"/>
                    <a:pt x="0" y="278747"/>
                    <a:pt x="0" y="622364"/>
                  </a:cubicBezTo>
                  <a:cubicBezTo>
                    <a:pt x="0" y="965978"/>
                    <a:pt x="278557" y="1244537"/>
                    <a:pt x="622173" y="1244537"/>
                  </a:cubicBezTo>
                  <a:cubicBezTo>
                    <a:pt x="965787" y="1244537"/>
                    <a:pt x="1244346" y="965978"/>
                    <a:pt x="1244346" y="622364"/>
                  </a:cubicBezTo>
                  <a:cubicBezTo>
                    <a:pt x="1244451" y="278747"/>
                    <a:pt x="965978" y="105"/>
                    <a:pt x="622364" y="0"/>
                  </a:cubicBezTo>
                  <a:cubicBezTo>
                    <a:pt x="622300" y="0"/>
                    <a:pt x="622237" y="0"/>
                    <a:pt x="622173" y="0"/>
                  </a:cubicBezTo>
                </a:path>
              </a:pathLst>
            </a:custGeom>
            <a:solidFill>
              <a:srgbClr val="ED1D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73" name="Google Shape;73;p115"/>
            <p:cNvPicPr preferRelativeResize="0"/>
            <p:nvPr/>
          </p:nvPicPr>
          <p:blipFill rotWithShape="1">
            <a:blip r:embed="rId2">
              <a:alphaModFix/>
            </a:blip>
            <a:srcRect/>
            <a:stretch/>
          </p:blipFill>
          <p:spPr>
            <a:xfrm>
              <a:off x="5477026" y="1505521"/>
              <a:ext cx="581025" cy="83820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9"/>
        <p:cNvGrpSpPr/>
        <p:nvPr/>
      </p:nvGrpSpPr>
      <p:grpSpPr>
        <a:xfrm>
          <a:off x="0" y="0"/>
          <a:ext cx="0" cy="0"/>
          <a:chOff x="0" y="0"/>
          <a:chExt cx="0" cy="0"/>
        </a:xfrm>
      </p:grpSpPr>
      <p:pic>
        <p:nvPicPr>
          <p:cNvPr id="80" name="Google Shape;80;p117"/>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81" name="Google Shape;81;p117"/>
          <p:cNvPicPr preferRelativeResize="0"/>
          <p:nvPr/>
        </p:nvPicPr>
        <p:blipFill rotWithShape="1">
          <a:blip r:embed="rId3">
            <a:alphaModFix/>
          </a:blip>
          <a:srcRect/>
          <a:stretch/>
        </p:blipFill>
        <p:spPr>
          <a:xfrm>
            <a:off x="701631" y="733152"/>
            <a:ext cx="1317670" cy="499351"/>
          </a:xfrm>
          <a:prstGeom prst="rect">
            <a:avLst/>
          </a:prstGeom>
          <a:noFill/>
          <a:ln>
            <a:noFill/>
          </a:ln>
        </p:spPr>
      </p:pic>
      <p:sp>
        <p:nvSpPr>
          <p:cNvPr id="82" name="Google Shape;82;p117"/>
          <p:cNvSpPr txBox="1"/>
          <p:nvPr/>
        </p:nvSpPr>
        <p:spPr>
          <a:xfrm>
            <a:off x="553990" y="2994655"/>
            <a:ext cx="41454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lt1"/>
              </a:buClr>
              <a:buSzPts val="6000"/>
              <a:buFont typeface="Roboto"/>
              <a:buNone/>
            </a:pPr>
            <a:r>
              <a:rPr lang="en-US" sz="6000" b="1" i="0" u="none" strike="noStrike" cap="none">
                <a:solidFill>
                  <a:schemeClr val="lt1"/>
                </a:solidFill>
                <a:latin typeface="Roboto"/>
                <a:ea typeface="Roboto"/>
                <a:cs typeface="Roboto"/>
                <a:sym typeface="Roboto"/>
              </a:rPr>
              <a:t>Thank You!</a:t>
            </a:r>
            <a:endParaRPr sz="6000" b="1" i="0" u="none" strike="noStrike" cap="none">
              <a:solidFill>
                <a:schemeClr val="lt1"/>
              </a:solidFill>
              <a:latin typeface="Roboto"/>
              <a:ea typeface="Roboto"/>
              <a:cs typeface="Roboto"/>
              <a:sym typeface="Roboto"/>
            </a:endParaRPr>
          </a:p>
        </p:txBody>
      </p:sp>
      <p:sp>
        <p:nvSpPr>
          <p:cNvPr id="2" name="Google Shape;71;p57">
            <a:extLst>
              <a:ext uri="{FF2B5EF4-FFF2-40B4-BE49-F238E27FC236}">
                <a16:creationId xmlns:a16="http://schemas.microsoft.com/office/drawing/2014/main" id="{B5C86699-E6C9-38D3-8D58-B13CD4204F3B}"/>
              </a:ext>
            </a:extLst>
          </p:cNvPr>
          <p:cNvSpPr txBox="1"/>
          <p:nvPr userDrawn="1"/>
        </p:nvSpPr>
        <p:spPr>
          <a:xfrm>
            <a:off x="227012" y="5717718"/>
            <a:ext cx="11737975" cy="82173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lt1"/>
              </a:buClr>
              <a:buSzPts val="1800"/>
              <a:buFont typeface="Roboto"/>
              <a:buNone/>
            </a:pPr>
            <a:r>
              <a:rPr lang="en-US" sz="1800" b="1" i="0" u="none" strike="noStrike" cap="none" dirty="0">
                <a:solidFill>
                  <a:schemeClr val="lt1"/>
                </a:solidFill>
                <a:latin typeface="Roboto"/>
                <a:ea typeface="Roboto"/>
                <a:cs typeface="Roboto"/>
                <a:sym typeface="Roboto"/>
              </a:rPr>
              <a:t>© 2023 Hero Private Limited. All rights reserved. This session is the proprietary of Hero </a:t>
            </a:r>
            <a:r>
              <a:rPr lang="en-US" sz="1800" b="1" i="0" u="none" strike="noStrike" cap="none" dirty="0" err="1">
                <a:solidFill>
                  <a:schemeClr val="lt1"/>
                </a:solidFill>
                <a:latin typeface="Roboto"/>
                <a:ea typeface="Roboto"/>
                <a:cs typeface="Roboto"/>
                <a:sym typeface="Roboto"/>
              </a:rPr>
              <a:t>Vired</a:t>
            </a:r>
            <a:r>
              <a:rPr lang="en-US" sz="1800" b="1" i="0" u="none" strike="noStrike" cap="none" dirty="0">
                <a:solidFill>
                  <a:schemeClr val="lt1"/>
                </a:solidFill>
                <a:latin typeface="Roboto"/>
                <a:ea typeface="Roboto"/>
                <a:cs typeface="Roboto"/>
                <a:sym typeface="Roboto"/>
              </a:rPr>
              <a:t> and/or its licensor. Your use/access or download shall be governed as per our IPR Policy.</a:t>
            </a:r>
            <a:endParaRPr sz="1400" b="0" i="0" u="none" strike="noStrike" cap="none" dirty="0">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pic>
        <p:nvPicPr>
          <p:cNvPr id="85" name="Google Shape;85;p122"/>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86" name="Google Shape;86;p122"/>
          <p:cNvPicPr preferRelativeResize="0"/>
          <p:nvPr/>
        </p:nvPicPr>
        <p:blipFill rotWithShape="1">
          <a:blip r:embed="rId3">
            <a:alphaModFix/>
          </a:blip>
          <a:srcRect/>
          <a:stretch/>
        </p:blipFill>
        <p:spPr>
          <a:xfrm>
            <a:off x="701631" y="733152"/>
            <a:ext cx="1317670" cy="4993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47" descr="Background pattern&#10;&#10;Description automatically generated"/>
          <p:cNvPicPr preferRelativeResize="0"/>
          <p:nvPr/>
        </p:nvPicPr>
        <p:blipFill rotWithShape="1">
          <a:blip r:embed="rId8">
            <a:alphaModFix amt="66000"/>
          </a:blip>
          <a:srcRect r="3387"/>
          <a:stretch/>
        </p:blipFill>
        <p:spPr>
          <a:xfrm>
            <a:off x="414337" y="428"/>
            <a:ext cx="11777663" cy="6857143"/>
          </a:xfrm>
          <a:prstGeom prst="rect">
            <a:avLst/>
          </a:prstGeom>
          <a:noFill/>
          <a:ln>
            <a:noFill/>
          </a:ln>
          <a:effectLst>
            <a:outerShdw blurRad="50800" dist="50800" dir="5400000" algn="ctr" rotWithShape="0">
              <a:srgbClr val="000000">
                <a:alpha val="0"/>
              </a:srgbClr>
            </a:outerShdw>
          </a:effectLst>
        </p:spPr>
      </p:pic>
      <p:pic>
        <p:nvPicPr>
          <p:cNvPr id="11" name="Google Shape;11;p47"/>
          <p:cNvPicPr preferRelativeResize="0"/>
          <p:nvPr/>
        </p:nvPicPr>
        <p:blipFill rotWithShape="1">
          <a:blip r:embed="rId9">
            <a:alphaModFix/>
          </a:blip>
          <a:srcRect/>
          <a:stretch/>
        </p:blipFill>
        <p:spPr>
          <a:xfrm>
            <a:off x="11304329" y="6067987"/>
            <a:ext cx="402882" cy="5137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59">
          <p15:clr>
            <a:srgbClr val="F26B43"/>
          </p15:clr>
        </p15:guide>
        <p15:guide id="2" pos="143">
          <p15:clr>
            <a:srgbClr val="F26B43"/>
          </p15:clr>
        </p15:guide>
        <p15:guide id="3" orient="horz" pos="527">
          <p15:clr>
            <a:srgbClr val="F26B43"/>
          </p15:clr>
        </p15:guide>
        <p15:guide id="4" pos="7537">
          <p15:clr>
            <a:srgbClr val="F26B43"/>
          </p15:clr>
        </p15:guide>
        <p15:guide id="5" orient="horz" pos="96">
          <p15:clr>
            <a:srgbClr val="F26B43"/>
          </p15:clr>
        </p15:guide>
        <p15:guide id="6" orient="horz" pos="406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grpSp>
        <p:nvGrpSpPr>
          <p:cNvPr id="41" name="Google Shape;41;p112"/>
          <p:cNvGrpSpPr/>
          <p:nvPr/>
        </p:nvGrpSpPr>
        <p:grpSpPr>
          <a:xfrm>
            <a:off x="12191935" y="1344839"/>
            <a:ext cx="2736523" cy="1195060"/>
            <a:chOff x="12295631" y="1552233"/>
            <a:chExt cx="2736523" cy="1195060"/>
          </a:xfrm>
        </p:grpSpPr>
        <p:sp>
          <p:nvSpPr>
            <p:cNvPr id="42" name="Google Shape;42;p112"/>
            <p:cNvSpPr txBox="1"/>
            <p:nvPr/>
          </p:nvSpPr>
          <p:spPr>
            <a:xfrm>
              <a:off x="12295631" y="1552233"/>
              <a:ext cx="273652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Secondary Color Palette</a:t>
              </a:r>
              <a:endParaRPr sz="1400" b="0" i="0" u="none" strike="noStrike" cap="none">
                <a:solidFill>
                  <a:srgbClr val="000000"/>
                </a:solidFill>
                <a:latin typeface="Roboto"/>
                <a:ea typeface="Roboto"/>
                <a:cs typeface="Roboto"/>
                <a:sym typeface="Roboto"/>
              </a:endParaRPr>
            </a:p>
          </p:txBody>
        </p:sp>
        <p:grpSp>
          <p:nvGrpSpPr>
            <p:cNvPr id="43" name="Google Shape;43;p112"/>
            <p:cNvGrpSpPr/>
            <p:nvPr/>
          </p:nvGrpSpPr>
          <p:grpSpPr>
            <a:xfrm>
              <a:off x="12372844" y="1878595"/>
              <a:ext cx="2601426" cy="868698"/>
              <a:chOff x="7297051" y="108540"/>
              <a:chExt cx="3416094" cy="1140742"/>
            </a:xfrm>
          </p:grpSpPr>
          <p:sp>
            <p:nvSpPr>
              <p:cNvPr id="44" name="Google Shape;44;p112"/>
              <p:cNvSpPr/>
              <p:nvPr/>
            </p:nvSpPr>
            <p:spPr>
              <a:xfrm>
                <a:off x="7297051" y="108540"/>
                <a:ext cx="1140810" cy="1140742"/>
              </a:xfrm>
              <a:custGeom>
                <a:avLst/>
                <a:gdLst/>
                <a:ahLst/>
                <a:cxnLst/>
                <a:rect l="l" t="t" r="r" b="b"/>
                <a:pathLst>
                  <a:path w="1140810" h="1140742" extrusionOk="0">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rgbClr val="5786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a:ea typeface="Roboto"/>
                    <a:cs typeface="Roboto"/>
                    <a:sym typeface="Roboto"/>
                  </a:rPr>
                  <a:t>#57863C</a:t>
                </a:r>
                <a:endParaRPr sz="1200" b="1" i="0" u="none" strike="noStrike" cap="none">
                  <a:solidFill>
                    <a:schemeClr val="lt1"/>
                  </a:solidFill>
                  <a:latin typeface="Roboto"/>
                  <a:ea typeface="Roboto"/>
                  <a:cs typeface="Roboto"/>
                  <a:sym typeface="Roboto"/>
                </a:endParaRPr>
              </a:p>
            </p:txBody>
          </p:sp>
          <p:sp>
            <p:nvSpPr>
              <p:cNvPr id="45" name="Google Shape;45;p112"/>
              <p:cNvSpPr/>
              <p:nvPr/>
            </p:nvSpPr>
            <p:spPr>
              <a:xfrm>
                <a:off x="8432440" y="108540"/>
                <a:ext cx="1140810" cy="1140742"/>
              </a:xfrm>
              <a:custGeom>
                <a:avLst/>
                <a:gdLst/>
                <a:ahLst/>
                <a:cxnLst/>
                <a:rect l="l" t="t" r="r" b="b"/>
                <a:pathLst>
                  <a:path w="1140810" h="1140742" extrusionOk="0">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rgbClr val="FBAF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Roboto"/>
                    <a:ea typeface="Roboto"/>
                    <a:cs typeface="Roboto"/>
                    <a:sym typeface="Roboto"/>
                  </a:rPr>
                  <a:t>#FBAF33</a:t>
                </a:r>
                <a:endParaRPr sz="1200" b="1" i="0" u="none" strike="noStrike" cap="none">
                  <a:solidFill>
                    <a:schemeClr val="dk1"/>
                  </a:solidFill>
                  <a:latin typeface="Roboto"/>
                  <a:ea typeface="Roboto"/>
                  <a:cs typeface="Roboto"/>
                  <a:sym typeface="Roboto"/>
                </a:endParaRPr>
              </a:p>
            </p:txBody>
          </p:sp>
          <p:sp>
            <p:nvSpPr>
              <p:cNvPr id="46" name="Google Shape;46;p112"/>
              <p:cNvSpPr/>
              <p:nvPr/>
            </p:nvSpPr>
            <p:spPr>
              <a:xfrm>
                <a:off x="9572335" y="108540"/>
                <a:ext cx="1140810" cy="1140742"/>
              </a:xfrm>
              <a:custGeom>
                <a:avLst/>
                <a:gdLst/>
                <a:ahLst/>
                <a:cxnLst/>
                <a:rect l="l" t="t" r="r" b="b"/>
                <a:pathLst>
                  <a:path w="1140810" h="1140742" extrusionOk="0">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rgbClr val="1077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a:ea typeface="Roboto"/>
                    <a:cs typeface="Roboto"/>
                    <a:sym typeface="Roboto"/>
                  </a:rPr>
                  <a:t>#1077A9</a:t>
                </a:r>
                <a:endParaRPr sz="1200" b="1" i="0" u="none" strike="noStrike" cap="none">
                  <a:solidFill>
                    <a:schemeClr val="lt1"/>
                  </a:solidFill>
                  <a:latin typeface="Roboto"/>
                  <a:ea typeface="Roboto"/>
                  <a:cs typeface="Roboto"/>
                  <a:sym typeface="Roboto"/>
                </a:endParaRPr>
              </a:p>
            </p:txBody>
          </p:sp>
        </p:grpSp>
      </p:grpSp>
      <p:grpSp>
        <p:nvGrpSpPr>
          <p:cNvPr id="47" name="Google Shape;47;p112"/>
          <p:cNvGrpSpPr/>
          <p:nvPr/>
        </p:nvGrpSpPr>
        <p:grpSpPr>
          <a:xfrm>
            <a:off x="12191935" y="-11546"/>
            <a:ext cx="3549208" cy="1197180"/>
            <a:chOff x="12295631" y="195848"/>
            <a:chExt cx="3549208" cy="1197180"/>
          </a:xfrm>
        </p:grpSpPr>
        <p:grpSp>
          <p:nvGrpSpPr>
            <p:cNvPr id="48" name="Google Shape;48;p112"/>
            <p:cNvGrpSpPr/>
            <p:nvPr/>
          </p:nvGrpSpPr>
          <p:grpSpPr>
            <a:xfrm>
              <a:off x="12372844" y="524330"/>
              <a:ext cx="3471995" cy="868698"/>
              <a:chOff x="7297051" y="108540"/>
              <a:chExt cx="4559293" cy="1140742"/>
            </a:xfrm>
          </p:grpSpPr>
          <p:sp>
            <p:nvSpPr>
              <p:cNvPr id="49" name="Google Shape;49;p112"/>
              <p:cNvSpPr/>
              <p:nvPr/>
            </p:nvSpPr>
            <p:spPr>
              <a:xfrm>
                <a:off x="7297051" y="108540"/>
                <a:ext cx="1140810" cy="1140742"/>
              </a:xfrm>
              <a:custGeom>
                <a:avLst/>
                <a:gdLst/>
                <a:ahLst/>
                <a:cxnLst/>
                <a:rect l="l" t="t" r="r" b="b"/>
                <a:pathLst>
                  <a:path w="1140810" h="1140742" extrusionOk="0">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a:ea typeface="Roboto"/>
                    <a:cs typeface="Roboto"/>
                    <a:sym typeface="Roboto"/>
                  </a:rPr>
                  <a:t>#FF0000</a:t>
                </a:r>
                <a:endParaRPr sz="1200" b="1" i="0" u="none" strike="noStrike" cap="none">
                  <a:solidFill>
                    <a:schemeClr val="lt1"/>
                  </a:solidFill>
                  <a:latin typeface="Roboto"/>
                  <a:ea typeface="Roboto"/>
                  <a:cs typeface="Roboto"/>
                  <a:sym typeface="Roboto"/>
                </a:endParaRPr>
              </a:p>
            </p:txBody>
          </p:sp>
          <p:sp>
            <p:nvSpPr>
              <p:cNvPr id="50" name="Google Shape;50;p112"/>
              <p:cNvSpPr/>
              <p:nvPr/>
            </p:nvSpPr>
            <p:spPr>
              <a:xfrm>
                <a:off x="8432440" y="108540"/>
                <a:ext cx="1140810" cy="1140742"/>
              </a:xfrm>
              <a:custGeom>
                <a:avLst/>
                <a:gdLst/>
                <a:ahLst/>
                <a:cxnLst/>
                <a:rect l="l" t="t" r="r" b="b"/>
                <a:pathLst>
                  <a:path w="1140810" h="1140742" extrusionOk="0">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a:ea typeface="Roboto"/>
                    <a:cs typeface="Roboto"/>
                    <a:sym typeface="Roboto"/>
                  </a:rPr>
                  <a:t>#000000</a:t>
                </a:r>
                <a:endParaRPr sz="1200" b="1" i="0" u="none" strike="noStrike" cap="none">
                  <a:solidFill>
                    <a:schemeClr val="lt1"/>
                  </a:solidFill>
                  <a:latin typeface="Roboto"/>
                  <a:ea typeface="Roboto"/>
                  <a:cs typeface="Roboto"/>
                  <a:sym typeface="Roboto"/>
                </a:endParaRPr>
              </a:p>
            </p:txBody>
          </p:sp>
          <p:sp>
            <p:nvSpPr>
              <p:cNvPr id="51" name="Google Shape;51;p112"/>
              <p:cNvSpPr/>
              <p:nvPr/>
            </p:nvSpPr>
            <p:spPr>
              <a:xfrm>
                <a:off x="10715534" y="108540"/>
                <a:ext cx="1140810" cy="1140742"/>
              </a:xfrm>
              <a:custGeom>
                <a:avLst/>
                <a:gdLst/>
                <a:ahLst/>
                <a:cxnLst/>
                <a:rect l="l" t="t" r="r" b="b"/>
                <a:pathLst>
                  <a:path w="1140810" h="1140742" extrusionOk="0">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rgbClr val="A71C2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a:ea typeface="Roboto"/>
                    <a:cs typeface="Roboto"/>
                    <a:sym typeface="Roboto"/>
                  </a:rPr>
                  <a:t>#A71C20</a:t>
                </a:r>
                <a:endParaRPr sz="1200" b="1" i="0" u="none" strike="noStrike" cap="none">
                  <a:solidFill>
                    <a:schemeClr val="lt1"/>
                  </a:solidFill>
                  <a:latin typeface="Roboto"/>
                  <a:ea typeface="Roboto"/>
                  <a:cs typeface="Roboto"/>
                  <a:sym typeface="Roboto"/>
                </a:endParaRPr>
              </a:p>
            </p:txBody>
          </p:sp>
          <p:sp>
            <p:nvSpPr>
              <p:cNvPr id="52" name="Google Shape;52;p112"/>
              <p:cNvSpPr/>
              <p:nvPr/>
            </p:nvSpPr>
            <p:spPr>
              <a:xfrm>
                <a:off x="9572334" y="108540"/>
                <a:ext cx="1140810" cy="1140742"/>
              </a:xfrm>
              <a:custGeom>
                <a:avLst/>
                <a:gdLst/>
                <a:ahLst/>
                <a:cxnLst/>
                <a:rect l="l" t="t" r="r" b="b"/>
                <a:pathLst>
                  <a:path w="1140810" h="1140742" extrusionOk="0">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rgbClr val="FFF2E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Roboto"/>
                    <a:ea typeface="Roboto"/>
                    <a:cs typeface="Roboto"/>
                    <a:sym typeface="Roboto"/>
                  </a:rPr>
                  <a:t>#FFF2EB</a:t>
                </a:r>
                <a:endParaRPr sz="1200" b="1" i="0" u="none" strike="noStrike" cap="none">
                  <a:solidFill>
                    <a:schemeClr val="dk1"/>
                  </a:solidFill>
                  <a:latin typeface="Roboto"/>
                  <a:ea typeface="Roboto"/>
                  <a:cs typeface="Roboto"/>
                  <a:sym typeface="Roboto"/>
                </a:endParaRPr>
              </a:p>
            </p:txBody>
          </p:sp>
        </p:grpSp>
        <p:sp>
          <p:nvSpPr>
            <p:cNvPr id="53" name="Google Shape;53;p112"/>
            <p:cNvSpPr txBox="1"/>
            <p:nvPr/>
          </p:nvSpPr>
          <p:spPr>
            <a:xfrm>
              <a:off x="12295631" y="195848"/>
              <a:ext cx="273652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Primary Color Palette</a:t>
              </a:r>
              <a:endParaRPr sz="1400" b="0" i="0" u="none" strike="noStrike" cap="none">
                <a:solidFill>
                  <a:srgbClr val="000000"/>
                </a:solidFill>
                <a:latin typeface="Roboto"/>
                <a:ea typeface="Roboto"/>
                <a:cs typeface="Roboto"/>
                <a:sym typeface="Roboto"/>
              </a:endParaRPr>
            </a:p>
          </p:txBody>
        </p:sp>
      </p:grpSp>
      <p:pic>
        <p:nvPicPr>
          <p:cNvPr id="54" name="Google Shape;54;p112" descr="Background pattern&#10;&#10;Description automatically generated"/>
          <p:cNvPicPr preferRelativeResize="0"/>
          <p:nvPr/>
        </p:nvPicPr>
        <p:blipFill rotWithShape="1">
          <a:blip r:embed="rId15">
            <a:alphaModFix amt="66000"/>
          </a:blip>
          <a:srcRect r="3387"/>
          <a:stretch/>
        </p:blipFill>
        <p:spPr>
          <a:xfrm>
            <a:off x="414337" y="428"/>
            <a:ext cx="11777663" cy="6857143"/>
          </a:xfrm>
          <a:prstGeom prst="rect">
            <a:avLst/>
          </a:prstGeom>
          <a:noFill/>
          <a:ln>
            <a:noFill/>
          </a:ln>
          <a:effectLst>
            <a:outerShdw blurRad="50800" dist="50800" dir="5400000" algn="ctr" rotWithShape="0">
              <a:srgbClr val="000000">
                <a:alpha val="0"/>
              </a:srgbClr>
            </a:outerShdw>
          </a:effectLst>
        </p:spPr>
      </p:pic>
      <p:pic>
        <p:nvPicPr>
          <p:cNvPr id="55" name="Google Shape;55;p112"/>
          <p:cNvPicPr preferRelativeResize="0"/>
          <p:nvPr/>
        </p:nvPicPr>
        <p:blipFill rotWithShape="1">
          <a:blip r:embed="rId16">
            <a:alphaModFix/>
          </a:blip>
          <a:srcRect/>
          <a:stretch/>
        </p:blipFill>
        <p:spPr>
          <a:xfrm>
            <a:off x="11304329" y="6067987"/>
            <a:ext cx="402882" cy="5137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Dj02cDo96Spr3M0Ge9bC_Whuca4zVZj5/view?usp=drive_lin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1"/>
          <p:cNvSpPr txBox="1"/>
          <p:nvPr/>
        </p:nvSpPr>
        <p:spPr>
          <a:xfrm>
            <a:off x="314561" y="3132087"/>
            <a:ext cx="8587378"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FFFF"/>
              </a:buClr>
              <a:buSzPts val="4000"/>
              <a:buFont typeface="Roboto"/>
              <a:buNone/>
            </a:pPr>
            <a:r>
              <a:rPr lang="en-US" sz="3600" b="1" i="0" u="none" strike="noStrike" cap="none" dirty="0">
                <a:solidFill>
                  <a:srgbClr val="FFFFFF"/>
                </a:solidFill>
                <a:latin typeface="Roboto"/>
                <a:ea typeface="Roboto"/>
                <a:cs typeface="Roboto"/>
                <a:sym typeface="Roboto"/>
              </a:rPr>
              <a:t>SQL 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SELECT Statement</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21653" y="3429000"/>
            <a:ext cx="4089496" cy="369332"/>
          </a:xfrm>
          <a:prstGeom prst="rect">
            <a:avLst/>
          </a:prstGeom>
          <a:noFill/>
        </p:spPr>
        <p:txBody>
          <a:bodyPr wrap="square">
            <a:spAutoFit/>
          </a:bodyPr>
          <a:lstStyle/>
          <a:p>
            <a:pPr marL="11430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 FROM employees;</a:t>
            </a:r>
          </a:p>
        </p:txBody>
      </p:sp>
      <p:pic>
        <p:nvPicPr>
          <p:cNvPr id="2" name="Google Shape;117;p22">
            <a:extLst>
              <a:ext uri="{FF2B5EF4-FFF2-40B4-BE49-F238E27FC236}">
                <a16:creationId xmlns:a16="http://schemas.microsoft.com/office/drawing/2014/main" id="{EDBF4499-6666-D8CF-C607-2F0DA92A12BA}"/>
              </a:ext>
            </a:extLst>
          </p:cNvPr>
          <p:cNvPicPr preferRelativeResize="0"/>
          <p:nvPr/>
        </p:nvPicPr>
        <p:blipFill>
          <a:blip r:embed="rId3">
            <a:alphaModFix/>
          </a:blip>
          <a:stretch>
            <a:fillRect/>
          </a:stretch>
        </p:blipFill>
        <p:spPr>
          <a:xfrm>
            <a:off x="5172716" y="1994610"/>
            <a:ext cx="6397631" cy="2868779"/>
          </a:xfrm>
          <a:prstGeom prst="rect">
            <a:avLst/>
          </a:prstGeom>
          <a:noFill/>
          <a:ln>
            <a:noFill/>
          </a:ln>
        </p:spPr>
      </p:pic>
    </p:spTree>
    <p:extLst>
      <p:ext uri="{BB962C8B-B14F-4D97-AF65-F5344CB8AC3E}">
        <p14:creationId xmlns:p14="http://schemas.microsoft.com/office/powerpoint/2010/main" val="326883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SELECT Statement</a:t>
            </a:r>
          </a:p>
        </p:txBody>
      </p:sp>
      <p:sp>
        <p:nvSpPr>
          <p:cNvPr id="68" name="TextBox 67">
            <a:extLst>
              <a:ext uri="{FF2B5EF4-FFF2-40B4-BE49-F238E27FC236}">
                <a16:creationId xmlns:a16="http://schemas.microsoft.com/office/drawing/2014/main" id="{17AF9B5A-F119-548C-D711-CCC219499A75}"/>
              </a:ext>
            </a:extLst>
          </p:cNvPr>
          <p:cNvSpPr txBox="1"/>
          <p:nvPr/>
        </p:nvSpPr>
        <p:spPr>
          <a:xfrm>
            <a:off x="333417" y="2839095"/>
            <a:ext cx="5162922" cy="1179810"/>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Selecting a column (columns)</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col1, col2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employees; </a:t>
            </a:r>
          </a:p>
          <a:p>
            <a:pPr marL="400050" lvl="0" indent="-285750" algn="l" rtl="0">
              <a:spcBef>
                <a:spcPts val="1000"/>
              </a:spcBef>
              <a:spcAft>
                <a:spcPts val="0"/>
              </a:spcAft>
              <a:buSzPct val="100000"/>
              <a:buFont typeface="Arial" panose="020B0604020202020204" pitchFamily="34" charset="0"/>
              <a:buChar char="•"/>
            </a:pP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name,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sal</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dept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employees;</a:t>
            </a:r>
          </a:p>
        </p:txBody>
      </p:sp>
      <p:pic>
        <p:nvPicPr>
          <p:cNvPr id="2" name="Google Shape;124;p23">
            <a:extLst>
              <a:ext uri="{FF2B5EF4-FFF2-40B4-BE49-F238E27FC236}">
                <a16:creationId xmlns:a16="http://schemas.microsoft.com/office/drawing/2014/main" id="{750DC98B-B673-DA69-A2D0-AD0F218795BC}"/>
              </a:ext>
            </a:extLst>
          </p:cNvPr>
          <p:cNvPicPr preferRelativeResize="0"/>
          <p:nvPr/>
        </p:nvPicPr>
        <p:blipFill>
          <a:blip r:embed="rId3">
            <a:alphaModFix/>
          </a:blip>
          <a:stretch>
            <a:fillRect/>
          </a:stretch>
        </p:blipFill>
        <p:spPr>
          <a:xfrm>
            <a:off x="6889184" y="1584822"/>
            <a:ext cx="3874895" cy="3946223"/>
          </a:xfrm>
          <a:prstGeom prst="rect">
            <a:avLst/>
          </a:prstGeom>
          <a:noFill/>
          <a:ln>
            <a:noFill/>
          </a:ln>
        </p:spPr>
      </p:pic>
    </p:spTree>
    <p:extLst>
      <p:ext uri="{BB962C8B-B14F-4D97-AF65-F5344CB8AC3E}">
        <p14:creationId xmlns:p14="http://schemas.microsoft.com/office/powerpoint/2010/main" val="6168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LIMIT Statement</a:t>
            </a:r>
          </a:p>
        </p:txBody>
      </p:sp>
      <p:sp>
        <p:nvSpPr>
          <p:cNvPr id="68" name="TextBox 67">
            <a:extLst>
              <a:ext uri="{FF2B5EF4-FFF2-40B4-BE49-F238E27FC236}">
                <a16:creationId xmlns:a16="http://schemas.microsoft.com/office/drawing/2014/main" id="{17AF9B5A-F119-548C-D711-CCC219499A75}"/>
              </a:ext>
            </a:extLst>
          </p:cNvPr>
          <p:cNvSpPr txBox="1"/>
          <p:nvPr/>
        </p:nvSpPr>
        <p:spPr>
          <a:xfrm>
            <a:off x="899946" y="1401855"/>
            <a:ext cx="9923767" cy="2267287"/>
          </a:xfrm>
          <a:prstGeom prst="rect">
            <a:avLst/>
          </a:prstGeom>
          <a:noFill/>
        </p:spPr>
        <p:txBody>
          <a:bodyPr wrap="square">
            <a:spAutoFit/>
          </a:bodyPr>
          <a:lstStyle/>
          <a:p>
            <a:pPr marL="11430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sym typeface="Arial"/>
              </a:rPr>
              <a:t>The LIMIT statement in SQL restricts the number of rows returned in a query result, allowing you to specify a maximum number of rows to be fetched from a database table.</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p>
          <a:p>
            <a:pPr marL="684000" lvl="0" indent="-285750" algn="l" rtl="0">
              <a:spcBef>
                <a:spcPts val="1000"/>
              </a:spcBef>
              <a:spcAft>
                <a:spcPts val="0"/>
              </a:spcAft>
              <a:buSzPct val="100000"/>
              <a:buFont typeface="Wingdings" panose="05000000000000000000" pitchFamily="2" charset="2"/>
              <a:buChar char="§"/>
            </a:pP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LIMIT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5;  </a:t>
            </a:r>
          </a:p>
          <a:p>
            <a:pPr marL="39825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rPr>
              <a:t>OR</a:t>
            </a:r>
            <a:endParaRPr lang="en-US" sz="1800" dirty="0">
              <a:latin typeface="Roboto" panose="02000000000000000000" pitchFamily="2" charset="0"/>
              <a:ea typeface="Roboto" panose="02000000000000000000" pitchFamily="2" charset="0"/>
              <a:cs typeface="Roboto" panose="02000000000000000000" pitchFamily="2" charset="0"/>
              <a:sym typeface="Arial"/>
            </a:endParaRPr>
          </a:p>
          <a:p>
            <a:pPr marL="684000" lvl="0" indent="-285750" algn="l" rtl="0">
              <a:spcBef>
                <a:spcPts val="1000"/>
              </a:spcBef>
              <a:spcAft>
                <a:spcPts val="0"/>
              </a:spcAft>
              <a:buSzPct val="100000"/>
              <a:buFont typeface="Wingdings" panose="05000000000000000000" pitchFamily="2" charset="2"/>
              <a:buChar char="§"/>
            </a:pP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FROM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employees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LIMIT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4;</a:t>
            </a:r>
          </a:p>
        </p:txBody>
      </p:sp>
      <p:pic>
        <p:nvPicPr>
          <p:cNvPr id="3" name="Google Shape;131;p24">
            <a:extLst>
              <a:ext uri="{FF2B5EF4-FFF2-40B4-BE49-F238E27FC236}">
                <a16:creationId xmlns:a16="http://schemas.microsoft.com/office/drawing/2014/main" id="{76FFCC7E-51C7-1182-5A77-0B8EA992CACD}"/>
              </a:ext>
            </a:extLst>
          </p:cNvPr>
          <p:cNvPicPr preferRelativeResize="0"/>
          <p:nvPr/>
        </p:nvPicPr>
        <p:blipFill>
          <a:blip r:embed="rId3">
            <a:alphaModFix/>
          </a:blip>
          <a:stretch>
            <a:fillRect/>
          </a:stretch>
        </p:blipFill>
        <p:spPr>
          <a:xfrm>
            <a:off x="571751" y="4169856"/>
            <a:ext cx="10371535" cy="1664414"/>
          </a:xfrm>
          <a:prstGeom prst="rect">
            <a:avLst/>
          </a:prstGeom>
          <a:noFill/>
          <a:ln>
            <a:noFill/>
          </a:ln>
        </p:spPr>
      </p:pic>
    </p:spTree>
    <p:extLst>
      <p:ext uri="{BB962C8B-B14F-4D97-AF65-F5344CB8AC3E}">
        <p14:creationId xmlns:p14="http://schemas.microsoft.com/office/powerpoint/2010/main" val="404783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 OFFSET Statement</a:t>
            </a:r>
          </a:p>
        </p:txBody>
      </p:sp>
      <p:sp>
        <p:nvSpPr>
          <p:cNvPr id="68" name="TextBox 67">
            <a:extLst>
              <a:ext uri="{FF2B5EF4-FFF2-40B4-BE49-F238E27FC236}">
                <a16:creationId xmlns:a16="http://schemas.microsoft.com/office/drawing/2014/main" id="{17AF9B5A-F119-548C-D711-CCC219499A75}"/>
              </a:ext>
            </a:extLst>
          </p:cNvPr>
          <p:cNvSpPr txBox="1"/>
          <p:nvPr/>
        </p:nvSpPr>
        <p:spPr>
          <a:xfrm>
            <a:off x="402990" y="2349217"/>
            <a:ext cx="6375497" cy="2159566"/>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OFFSET</a:t>
            </a:r>
            <a:r>
              <a:rPr lang="en-US" sz="1800" dirty="0">
                <a:latin typeface="Roboto" panose="02000000000000000000" pitchFamily="2" charset="0"/>
                <a:ea typeface="Roboto" panose="02000000000000000000" pitchFamily="2" charset="0"/>
                <a:cs typeface="Roboto" panose="02000000000000000000" pitchFamily="2" charset="0"/>
                <a:sym typeface="Arial"/>
              </a:rPr>
              <a:t> statement in SQL is used in conjunction with 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LIMIT</a:t>
            </a:r>
            <a:r>
              <a:rPr lang="en-US" sz="1800" dirty="0">
                <a:latin typeface="Roboto" panose="02000000000000000000" pitchFamily="2" charset="0"/>
                <a:ea typeface="Roboto" panose="02000000000000000000" pitchFamily="2" charset="0"/>
                <a:cs typeface="Roboto" panose="02000000000000000000" pitchFamily="2" charset="0"/>
                <a:sym typeface="Arial"/>
              </a:rPr>
              <a:t> statement to specify the starting point for retrieving rows. It skips a specified number of rows from the beginning of the result set before returning rows.</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For instance, using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OFFSET 5</a:t>
            </a:r>
            <a:r>
              <a:rPr lang="en-US" sz="1800" dirty="0">
                <a:latin typeface="Roboto" panose="02000000000000000000" pitchFamily="2" charset="0"/>
                <a:ea typeface="Roboto" panose="02000000000000000000" pitchFamily="2" charset="0"/>
                <a:cs typeface="Roboto" panose="02000000000000000000" pitchFamily="2" charset="0"/>
                <a:sym typeface="Arial"/>
              </a:rPr>
              <a:t> in combination with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LIMIT 3</a:t>
            </a:r>
            <a:r>
              <a:rPr lang="en-US" sz="1800" dirty="0">
                <a:latin typeface="Roboto" panose="02000000000000000000" pitchFamily="2" charset="0"/>
                <a:ea typeface="Roboto" panose="02000000000000000000" pitchFamily="2" charset="0"/>
                <a:cs typeface="Roboto" panose="02000000000000000000" pitchFamily="2" charset="0"/>
                <a:sym typeface="Arial"/>
              </a:rPr>
              <a:t> retrieves rows starting from the sixth row and returns the next 3 rows from that point onward.</a:t>
            </a:r>
          </a:p>
        </p:txBody>
      </p:sp>
      <p:pic>
        <p:nvPicPr>
          <p:cNvPr id="2" name="Picture 1">
            <a:extLst>
              <a:ext uri="{FF2B5EF4-FFF2-40B4-BE49-F238E27FC236}">
                <a16:creationId xmlns:a16="http://schemas.microsoft.com/office/drawing/2014/main" id="{6A49B231-23E3-A74C-8F36-6177D039AE2B}"/>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86265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 OFFSET Statement</a:t>
            </a:r>
          </a:p>
        </p:txBody>
      </p:sp>
      <p:sp>
        <p:nvSpPr>
          <p:cNvPr id="68" name="TextBox 67">
            <a:extLst>
              <a:ext uri="{FF2B5EF4-FFF2-40B4-BE49-F238E27FC236}">
                <a16:creationId xmlns:a16="http://schemas.microsoft.com/office/drawing/2014/main" id="{17AF9B5A-F119-548C-D711-CCC219499A75}"/>
              </a:ext>
            </a:extLst>
          </p:cNvPr>
          <p:cNvSpPr txBox="1"/>
          <p:nvPr/>
        </p:nvSpPr>
        <p:spPr>
          <a:xfrm>
            <a:off x="2908251" y="1586784"/>
            <a:ext cx="6375497" cy="369332"/>
          </a:xfrm>
          <a:prstGeom prst="rect">
            <a:avLst/>
          </a:prstGeom>
          <a:noFill/>
        </p:spPr>
        <p:txBody>
          <a:bodyPr wrap="square">
            <a:spAutoFit/>
          </a:bodyPr>
          <a:lstStyle/>
          <a:p>
            <a:pPr marL="11430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LIMIT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3</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OFFSET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5;</a:t>
            </a:r>
          </a:p>
        </p:txBody>
      </p:sp>
      <p:pic>
        <p:nvPicPr>
          <p:cNvPr id="4" name="Google Shape;144;p26">
            <a:extLst>
              <a:ext uri="{FF2B5EF4-FFF2-40B4-BE49-F238E27FC236}">
                <a16:creationId xmlns:a16="http://schemas.microsoft.com/office/drawing/2014/main" id="{BF870D73-CB6C-98C5-35EE-3063D13B781B}"/>
              </a:ext>
            </a:extLst>
          </p:cNvPr>
          <p:cNvPicPr preferRelativeResize="0"/>
          <p:nvPr/>
        </p:nvPicPr>
        <p:blipFill>
          <a:blip r:embed="rId3">
            <a:alphaModFix/>
          </a:blip>
          <a:stretch>
            <a:fillRect/>
          </a:stretch>
        </p:blipFill>
        <p:spPr>
          <a:xfrm>
            <a:off x="1428253" y="3555641"/>
            <a:ext cx="8863498" cy="2308446"/>
          </a:xfrm>
          <a:prstGeom prst="rect">
            <a:avLst/>
          </a:prstGeom>
          <a:noFill/>
          <a:ln>
            <a:noFill/>
          </a:ln>
        </p:spPr>
      </p:pic>
      <p:sp>
        <p:nvSpPr>
          <p:cNvPr id="5" name="Rectangle 4">
            <a:extLst>
              <a:ext uri="{FF2B5EF4-FFF2-40B4-BE49-F238E27FC236}">
                <a16:creationId xmlns:a16="http://schemas.microsoft.com/office/drawing/2014/main" id="{8961FDAF-91E5-ADC9-E90E-94FED4D1C8EA}"/>
              </a:ext>
            </a:extLst>
          </p:cNvPr>
          <p:cNvSpPr/>
          <p:nvPr/>
        </p:nvSpPr>
        <p:spPr>
          <a:xfrm>
            <a:off x="3204393" y="2619452"/>
            <a:ext cx="5783212" cy="480619"/>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Roboto" panose="02000000000000000000" pitchFamily="2" charset="0"/>
                <a:ea typeface="Roboto" panose="02000000000000000000" pitchFamily="2" charset="0"/>
                <a:cs typeface="Roboto" panose="02000000000000000000" pitchFamily="2" charset="0"/>
                <a:sym typeface="Arial"/>
              </a:rPr>
              <a:t>SELECT </a:t>
            </a: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sym typeface="Arial"/>
              </a:rPr>
              <a:t>*</a:t>
            </a:r>
            <a:r>
              <a:rPr lang="en-US" sz="2000" dirty="0">
                <a:solidFill>
                  <a:srgbClr val="22DE96"/>
                </a:solidFill>
                <a:latin typeface="Roboto" panose="02000000000000000000" pitchFamily="2" charset="0"/>
                <a:ea typeface="Roboto" panose="02000000000000000000" pitchFamily="2" charset="0"/>
                <a:cs typeface="Roboto" panose="02000000000000000000" pitchFamily="2" charset="0"/>
                <a:sym typeface="Arial"/>
              </a:rPr>
              <a:t> FROM </a:t>
            </a: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sym typeface="Arial"/>
              </a:rPr>
              <a:t>employees</a:t>
            </a:r>
            <a:r>
              <a:rPr lang="en-US" sz="2000" dirty="0">
                <a:solidFill>
                  <a:srgbClr val="22DE96"/>
                </a:solidFill>
                <a:latin typeface="Roboto" panose="02000000000000000000" pitchFamily="2" charset="0"/>
                <a:ea typeface="Roboto" panose="02000000000000000000" pitchFamily="2" charset="0"/>
                <a:cs typeface="Roboto" panose="02000000000000000000" pitchFamily="2" charset="0"/>
                <a:sym typeface="Arial"/>
              </a:rPr>
              <a:t> LIMIT </a:t>
            </a: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sym typeface="Arial"/>
              </a:rPr>
              <a:t>3</a:t>
            </a:r>
            <a:r>
              <a:rPr lang="en-US" sz="2000" dirty="0">
                <a:solidFill>
                  <a:srgbClr val="22DE96"/>
                </a:solidFill>
                <a:latin typeface="Roboto" panose="02000000000000000000" pitchFamily="2" charset="0"/>
                <a:ea typeface="Roboto" panose="02000000000000000000" pitchFamily="2" charset="0"/>
                <a:cs typeface="Roboto" panose="02000000000000000000" pitchFamily="2" charset="0"/>
                <a:sym typeface="Arial"/>
              </a:rPr>
              <a:t> OFFSET </a:t>
            </a: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sym typeface="Arial"/>
              </a:rPr>
              <a:t>5;</a:t>
            </a:r>
          </a:p>
        </p:txBody>
      </p:sp>
    </p:spTree>
    <p:extLst>
      <p:ext uri="{BB962C8B-B14F-4D97-AF65-F5344CB8AC3E}">
        <p14:creationId xmlns:p14="http://schemas.microsoft.com/office/powerpoint/2010/main" val="2882628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COUNT() Function</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21653" y="2802834"/>
            <a:ext cx="5252373" cy="1605568"/>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The COUNT() function in SQL is used to count the number of rows that match a specific condition.</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Syntax :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COUNT(</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column_name</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t>
            </a:r>
          </a:p>
        </p:txBody>
      </p:sp>
      <p:pic>
        <p:nvPicPr>
          <p:cNvPr id="7" name="Google Shape;151;p27">
            <a:extLst>
              <a:ext uri="{FF2B5EF4-FFF2-40B4-BE49-F238E27FC236}">
                <a16:creationId xmlns:a16="http://schemas.microsoft.com/office/drawing/2014/main" id="{990FFEB9-4DCA-FA39-E710-69BB86EE7379}"/>
              </a:ext>
            </a:extLst>
          </p:cNvPr>
          <p:cNvPicPr preferRelativeResize="0"/>
          <p:nvPr/>
        </p:nvPicPr>
        <p:blipFill>
          <a:blip r:embed="rId3">
            <a:alphaModFix/>
          </a:blip>
          <a:stretch>
            <a:fillRect/>
          </a:stretch>
        </p:blipFill>
        <p:spPr>
          <a:xfrm>
            <a:off x="7771114" y="2802834"/>
            <a:ext cx="2674905" cy="1982619"/>
          </a:xfrm>
          <a:prstGeom prst="rect">
            <a:avLst/>
          </a:prstGeom>
          <a:noFill/>
          <a:ln>
            <a:noFill/>
          </a:ln>
        </p:spPr>
      </p:pic>
      <p:sp>
        <p:nvSpPr>
          <p:cNvPr id="8" name="Rectangle 7">
            <a:extLst>
              <a:ext uri="{FF2B5EF4-FFF2-40B4-BE49-F238E27FC236}">
                <a16:creationId xmlns:a16="http://schemas.microsoft.com/office/drawing/2014/main" id="{28D62382-F003-A8ED-1555-2DC3364CF0D9}"/>
              </a:ext>
            </a:extLst>
          </p:cNvPr>
          <p:cNvSpPr/>
          <p:nvPr/>
        </p:nvSpPr>
        <p:spPr>
          <a:xfrm>
            <a:off x="6796621" y="1928193"/>
            <a:ext cx="4642029" cy="480619"/>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COUNT(</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p>
        </p:txBody>
      </p:sp>
    </p:spTree>
    <p:extLst>
      <p:ext uri="{BB962C8B-B14F-4D97-AF65-F5344CB8AC3E}">
        <p14:creationId xmlns:p14="http://schemas.microsoft.com/office/powerpoint/2010/main" val="301921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COUNT() Function</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21653" y="2802834"/>
            <a:ext cx="5252373" cy="1328569"/>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To count number of names in present in “employee”</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COUNT(</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column_name</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AS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col_count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p>
        </p:txBody>
      </p:sp>
      <p:pic>
        <p:nvPicPr>
          <p:cNvPr id="2" name="Google Shape;158;p28">
            <a:extLst>
              <a:ext uri="{FF2B5EF4-FFF2-40B4-BE49-F238E27FC236}">
                <a16:creationId xmlns:a16="http://schemas.microsoft.com/office/drawing/2014/main" id="{48ADBC9B-1A13-8CD8-C026-8BDFF6AFACBF}"/>
              </a:ext>
            </a:extLst>
          </p:cNvPr>
          <p:cNvPicPr preferRelativeResize="0"/>
          <p:nvPr/>
        </p:nvPicPr>
        <p:blipFill>
          <a:blip r:embed="rId3">
            <a:alphaModFix/>
          </a:blip>
          <a:stretch>
            <a:fillRect/>
          </a:stretch>
        </p:blipFill>
        <p:spPr>
          <a:xfrm>
            <a:off x="8086649" y="2802834"/>
            <a:ext cx="2328121" cy="1202270"/>
          </a:xfrm>
          <a:prstGeom prst="rect">
            <a:avLst/>
          </a:prstGeom>
          <a:noFill/>
          <a:ln>
            <a:noFill/>
          </a:ln>
        </p:spPr>
      </p:pic>
      <p:sp>
        <p:nvSpPr>
          <p:cNvPr id="3" name="Rectangle 2">
            <a:extLst>
              <a:ext uri="{FF2B5EF4-FFF2-40B4-BE49-F238E27FC236}">
                <a16:creationId xmlns:a16="http://schemas.microsoft.com/office/drawing/2014/main" id="{B63933AD-0CB8-EA3F-D30C-27AF48EE78F3}"/>
              </a:ext>
            </a:extLst>
          </p:cNvPr>
          <p:cNvSpPr/>
          <p:nvPr/>
        </p:nvSpPr>
        <p:spPr>
          <a:xfrm>
            <a:off x="6694186" y="1673876"/>
            <a:ext cx="5113046" cy="79206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COUNT(</a:t>
            </a:r>
            <a:r>
              <a:rPr lang="en-US" sz="2000" dirty="0">
                <a:solidFill>
                  <a:schemeClr val="bg1"/>
                </a:solidFill>
                <a:latin typeface="Arial"/>
                <a:ea typeface="Arial"/>
                <a:cs typeface="Arial"/>
                <a:sym typeface="Arial"/>
              </a:rPr>
              <a:t>name</a:t>
            </a:r>
            <a:r>
              <a:rPr lang="en-US" sz="2000" dirty="0">
                <a:solidFill>
                  <a:srgbClr val="22DE96"/>
                </a:solidFill>
                <a:latin typeface="Arial"/>
                <a:ea typeface="Arial"/>
                <a:cs typeface="Arial"/>
                <a:sym typeface="Arial"/>
              </a:rPr>
              <a:t>) AS </a:t>
            </a:r>
            <a:r>
              <a:rPr lang="en-US" sz="2000" dirty="0" err="1">
                <a:solidFill>
                  <a:schemeClr val="bg1"/>
                </a:solidFill>
                <a:latin typeface="Arial"/>
                <a:ea typeface="Arial"/>
                <a:cs typeface="Arial"/>
                <a:sym typeface="Arial"/>
              </a:rPr>
              <a:t>NameCount</a:t>
            </a:r>
            <a:r>
              <a:rPr lang="en-US" sz="2000" dirty="0">
                <a:solidFill>
                  <a:schemeClr val="bg1"/>
                </a:solidFill>
                <a:latin typeface="Arial"/>
                <a:ea typeface="Arial"/>
                <a:cs typeface="Arial"/>
                <a:sym typeface="Arial"/>
              </a:rPr>
              <a:t> </a:t>
            </a:r>
            <a:r>
              <a:rPr lang="en-US" sz="2000" dirty="0">
                <a:solidFill>
                  <a:srgbClr val="22DE96"/>
                </a:solidFill>
                <a:latin typeface="Arial"/>
                <a:ea typeface="Arial"/>
                <a:cs typeface="Arial"/>
                <a:sym typeface="Arial"/>
              </a:rPr>
              <a:t>FROM </a:t>
            </a:r>
            <a:r>
              <a:rPr lang="en-US" sz="2000" dirty="0">
                <a:solidFill>
                  <a:schemeClr val="bg1"/>
                </a:solidFill>
                <a:latin typeface="Arial"/>
                <a:ea typeface="Arial"/>
                <a:cs typeface="Arial"/>
                <a:sym typeface="Arial"/>
              </a:rPr>
              <a:t>employees;</a:t>
            </a:r>
          </a:p>
        </p:txBody>
      </p:sp>
    </p:spTree>
    <p:extLst>
      <p:ext uri="{BB962C8B-B14F-4D97-AF65-F5344CB8AC3E}">
        <p14:creationId xmlns:p14="http://schemas.microsoft.com/office/powerpoint/2010/main" val="256812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COUNT() Function</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21653" y="2802834"/>
            <a:ext cx="5709573" cy="1328569"/>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To count of two given columns, you can use following syntax:</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COUNT(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AS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col1_count,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COUNT(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col2</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)AS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col2_count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p>
        </p:txBody>
      </p:sp>
      <p:pic>
        <p:nvPicPr>
          <p:cNvPr id="3" name="Google Shape;165;p29">
            <a:extLst>
              <a:ext uri="{FF2B5EF4-FFF2-40B4-BE49-F238E27FC236}">
                <a16:creationId xmlns:a16="http://schemas.microsoft.com/office/drawing/2014/main" id="{82D9D918-3832-5AFA-E817-869FD284E870}"/>
              </a:ext>
            </a:extLst>
          </p:cNvPr>
          <p:cNvPicPr preferRelativeResize="0"/>
          <p:nvPr/>
        </p:nvPicPr>
        <p:blipFill>
          <a:blip r:embed="rId3">
            <a:alphaModFix/>
          </a:blip>
          <a:stretch>
            <a:fillRect/>
          </a:stretch>
        </p:blipFill>
        <p:spPr>
          <a:xfrm>
            <a:off x="7360923" y="2987729"/>
            <a:ext cx="3799447" cy="1455062"/>
          </a:xfrm>
          <a:prstGeom prst="rect">
            <a:avLst/>
          </a:prstGeom>
          <a:noFill/>
          <a:ln>
            <a:noFill/>
          </a:ln>
        </p:spPr>
      </p:pic>
      <p:sp>
        <p:nvSpPr>
          <p:cNvPr id="4" name="Rectangle 3">
            <a:extLst>
              <a:ext uri="{FF2B5EF4-FFF2-40B4-BE49-F238E27FC236}">
                <a16:creationId xmlns:a16="http://schemas.microsoft.com/office/drawing/2014/main" id="{805AED8E-E3FB-C9FE-7817-8367F1E5133A}"/>
              </a:ext>
            </a:extLst>
          </p:cNvPr>
          <p:cNvSpPr/>
          <p:nvPr/>
        </p:nvSpPr>
        <p:spPr>
          <a:xfrm>
            <a:off x="6797600" y="1441938"/>
            <a:ext cx="5113046" cy="1207969"/>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COUNT(</a:t>
            </a:r>
            <a:r>
              <a:rPr lang="en-US" sz="2000" dirty="0">
                <a:solidFill>
                  <a:schemeClr val="bg1"/>
                </a:solidFill>
                <a:latin typeface="Arial"/>
                <a:ea typeface="Arial"/>
                <a:cs typeface="Arial"/>
                <a:sym typeface="Arial"/>
              </a:rPr>
              <a:t>name</a:t>
            </a:r>
            <a:r>
              <a:rPr lang="en-US" sz="2000" dirty="0">
                <a:solidFill>
                  <a:srgbClr val="22DE96"/>
                </a:solidFill>
                <a:latin typeface="Arial"/>
                <a:ea typeface="Arial"/>
                <a:cs typeface="Arial"/>
                <a:sym typeface="Arial"/>
              </a:rPr>
              <a:t>) AS </a:t>
            </a:r>
            <a:r>
              <a:rPr lang="en-US" sz="2000" dirty="0" err="1">
                <a:solidFill>
                  <a:schemeClr val="bg1"/>
                </a:solidFill>
                <a:latin typeface="Arial"/>
                <a:ea typeface="Arial"/>
                <a:cs typeface="Arial"/>
                <a:sym typeface="Arial"/>
              </a:rPr>
              <a:t>NameCount</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COUNT(</a:t>
            </a:r>
            <a:r>
              <a:rPr lang="en-US" sz="2000" dirty="0" err="1">
                <a:solidFill>
                  <a:schemeClr val="bg1"/>
                </a:solidFill>
                <a:latin typeface="Arial"/>
                <a:ea typeface="Arial"/>
                <a:cs typeface="Arial"/>
                <a:sym typeface="Arial"/>
              </a:rPr>
              <a:t>mgr</a:t>
            </a:r>
            <a:r>
              <a:rPr lang="en-US" sz="2000" dirty="0">
                <a:solidFill>
                  <a:srgbClr val="22DE96"/>
                </a:solidFill>
                <a:latin typeface="Arial"/>
                <a:ea typeface="Arial"/>
                <a:cs typeface="Arial"/>
                <a:sym typeface="Arial"/>
              </a:rPr>
              <a:t>) AS </a:t>
            </a:r>
            <a:r>
              <a:rPr lang="en-US" sz="2000" dirty="0" err="1">
                <a:solidFill>
                  <a:schemeClr val="bg1"/>
                </a:solidFill>
                <a:latin typeface="Arial"/>
                <a:ea typeface="Arial"/>
                <a:cs typeface="Arial"/>
                <a:sym typeface="Arial"/>
              </a:rPr>
              <a:t>MgrCount</a:t>
            </a:r>
            <a:r>
              <a:rPr lang="en-US" sz="2000" dirty="0">
                <a:solidFill>
                  <a:schemeClr val="bg1"/>
                </a:solidFill>
                <a:latin typeface="Arial"/>
                <a:ea typeface="Arial"/>
                <a:cs typeface="Arial"/>
                <a:sym typeface="Arial"/>
              </a:rPr>
              <a:t> </a:t>
            </a:r>
            <a:r>
              <a:rPr lang="en-US" sz="2000" dirty="0">
                <a:solidFill>
                  <a:srgbClr val="22DE96"/>
                </a:solidFill>
                <a:latin typeface="Arial"/>
                <a:ea typeface="Arial"/>
                <a:cs typeface="Arial"/>
                <a:sym typeface="Arial"/>
              </a:rPr>
              <a:t>FROM </a:t>
            </a:r>
            <a:r>
              <a:rPr lang="en-US" sz="2000" dirty="0">
                <a:solidFill>
                  <a:schemeClr val="bg1"/>
                </a:solidFill>
                <a:latin typeface="Arial"/>
                <a:ea typeface="Arial"/>
                <a:cs typeface="Arial"/>
                <a:sym typeface="Arial"/>
              </a:rPr>
              <a:t>employees;</a:t>
            </a:r>
          </a:p>
        </p:txBody>
      </p:sp>
    </p:spTree>
    <p:extLst>
      <p:ext uri="{BB962C8B-B14F-4D97-AF65-F5344CB8AC3E}">
        <p14:creationId xmlns:p14="http://schemas.microsoft.com/office/powerpoint/2010/main" val="320575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DISTINCT Statement</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21653" y="2802834"/>
            <a:ext cx="5709573" cy="1328569"/>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DISTINCT</a:t>
            </a:r>
            <a:r>
              <a:rPr lang="en-US" sz="1800" dirty="0">
                <a:latin typeface="Roboto" panose="02000000000000000000" pitchFamily="2" charset="0"/>
                <a:ea typeface="Roboto" panose="02000000000000000000" pitchFamily="2" charset="0"/>
                <a:cs typeface="Roboto" panose="02000000000000000000" pitchFamily="2" charset="0"/>
                <a:sym typeface="Arial"/>
              </a:rPr>
              <a:t> keyword in SQL is used to select and retrieve unique values from a specific column in a given table.</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DISTINCT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t>
            </a:r>
          </a:p>
        </p:txBody>
      </p:sp>
      <p:pic>
        <p:nvPicPr>
          <p:cNvPr id="2" name="Google Shape;172;p30">
            <a:extLst>
              <a:ext uri="{FF2B5EF4-FFF2-40B4-BE49-F238E27FC236}">
                <a16:creationId xmlns:a16="http://schemas.microsoft.com/office/drawing/2014/main" id="{AF5D4F70-6DCF-B436-E22A-5276B96E3F30}"/>
              </a:ext>
            </a:extLst>
          </p:cNvPr>
          <p:cNvPicPr preferRelativeResize="0"/>
          <p:nvPr/>
        </p:nvPicPr>
        <p:blipFill>
          <a:blip r:embed="rId3">
            <a:alphaModFix/>
          </a:blip>
          <a:stretch>
            <a:fillRect/>
          </a:stretch>
        </p:blipFill>
        <p:spPr>
          <a:xfrm>
            <a:off x="8799710" y="2567743"/>
            <a:ext cx="968150" cy="3326025"/>
          </a:xfrm>
          <a:prstGeom prst="rect">
            <a:avLst/>
          </a:prstGeom>
          <a:noFill/>
          <a:ln>
            <a:noFill/>
          </a:ln>
        </p:spPr>
      </p:pic>
      <p:sp>
        <p:nvSpPr>
          <p:cNvPr id="4" name="Rectangle 3">
            <a:extLst>
              <a:ext uri="{FF2B5EF4-FFF2-40B4-BE49-F238E27FC236}">
                <a16:creationId xmlns:a16="http://schemas.microsoft.com/office/drawing/2014/main" id="{7B9D8A03-09EF-FE69-EB23-0F028E00F3D2}"/>
              </a:ext>
            </a:extLst>
          </p:cNvPr>
          <p:cNvSpPr/>
          <p:nvPr/>
        </p:nvSpPr>
        <p:spPr>
          <a:xfrm>
            <a:off x="6727262" y="1406497"/>
            <a:ext cx="5113046"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DISTINCT </a:t>
            </a:r>
            <a:r>
              <a:rPr lang="en-US" sz="2000" dirty="0">
                <a:solidFill>
                  <a:schemeClr val="bg1"/>
                </a:solidFill>
                <a:latin typeface="Arial"/>
                <a:ea typeface="Arial"/>
                <a:cs typeface="Arial"/>
                <a:sym typeface="Arial"/>
              </a:rPr>
              <a:t>job</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p>
        </p:txBody>
      </p:sp>
    </p:spTree>
    <p:extLst>
      <p:ext uri="{BB962C8B-B14F-4D97-AF65-F5344CB8AC3E}">
        <p14:creationId xmlns:p14="http://schemas.microsoft.com/office/powerpoint/2010/main" val="304998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Unique Values in a Column</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21653" y="2802834"/>
            <a:ext cx="5709573" cy="1328569"/>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To count the number of unique values in a column, you combine COUNT with DISTINCT.</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COUNT(DISTINCT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)AS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unique_values</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t>
            </a:r>
          </a:p>
        </p:txBody>
      </p:sp>
      <p:pic>
        <p:nvPicPr>
          <p:cNvPr id="3" name="Google Shape;179;p31">
            <a:extLst>
              <a:ext uri="{FF2B5EF4-FFF2-40B4-BE49-F238E27FC236}">
                <a16:creationId xmlns:a16="http://schemas.microsoft.com/office/drawing/2014/main" id="{6B3E61CA-5B46-8F81-692E-1F08113AB90C}"/>
              </a:ext>
            </a:extLst>
          </p:cNvPr>
          <p:cNvPicPr preferRelativeResize="0"/>
          <p:nvPr/>
        </p:nvPicPr>
        <p:blipFill>
          <a:blip r:embed="rId3">
            <a:alphaModFix/>
          </a:blip>
          <a:stretch>
            <a:fillRect/>
          </a:stretch>
        </p:blipFill>
        <p:spPr>
          <a:xfrm>
            <a:off x="8134655" y="2710499"/>
            <a:ext cx="2321310" cy="1450830"/>
          </a:xfrm>
          <a:prstGeom prst="rect">
            <a:avLst/>
          </a:prstGeom>
          <a:noFill/>
          <a:ln>
            <a:noFill/>
          </a:ln>
        </p:spPr>
      </p:pic>
      <p:sp>
        <p:nvSpPr>
          <p:cNvPr id="4" name="Rectangle 3">
            <a:extLst>
              <a:ext uri="{FF2B5EF4-FFF2-40B4-BE49-F238E27FC236}">
                <a16:creationId xmlns:a16="http://schemas.microsoft.com/office/drawing/2014/main" id="{CDB527E3-1FEF-B0FF-D777-5DE8B9138496}"/>
              </a:ext>
            </a:extLst>
          </p:cNvPr>
          <p:cNvSpPr/>
          <p:nvPr/>
        </p:nvSpPr>
        <p:spPr>
          <a:xfrm>
            <a:off x="6750708" y="1604786"/>
            <a:ext cx="4878584"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COUNT(DISTINCT </a:t>
            </a:r>
            <a:r>
              <a:rPr lang="en-US" sz="2000" dirty="0">
                <a:solidFill>
                  <a:schemeClr val="bg1"/>
                </a:solidFill>
                <a:latin typeface="Arial"/>
                <a:ea typeface="Arial"/>
                <a:cs typeface="Arial"/>
                <a:sym typeface="Arial"/>
              </a:rPr>
              <a:t>job</a:t>
            </a:r>
            <a:r>
              <a:rPr lang="en-US" sz="2000" dirty="0">
                <a:solidFill>
                  <a:srgbClr val="22DE96"/>
                </a:solidFill>
                <a:latin typeface="Arial"/>
                <a:ea typeface="Arial"/>
                <a:cs typeface="Arial"/>
                <a:sym typeface="Arial"/>
              </a:rPr>
              <a:t>) AS </a:t>
            </a:r>
            <a:r>
              <a:rPr lang="en-US" sz="2000" dirty="0" err="1">
                <a:solidFill>
                  <a:schemeClr val="bg1"/>
                </a:solidFill>
                <a:latin typeface="Arial"/>
                <a:ea typeface="Arial"/>
                <a:cs typeface="Arial"/>
                <a:sym typeface="Arial"/>
              </a:rPr>
              <a:t>UniqueJobs</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p>
        </p:txBody>
      </p:sp>
    </p:spTree>
    <p:extLst>
      <p:ext uri="{BB962C8B-B14F-4D97-AF65-F5344CB8AC3E}">
        <p14:creationId xmlns:p14="http://schemas.microsoft.com/office/powerpoint/2010/main" val="328521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Learning Outcomes</a:t>
            </a:r>
          </a:p>
        </p:txBody>
      </p:sp>
      <p:sp>
        <p:nvSpPr>
          <p:cNvPr id="68" name="TextBox 67">
            <a:extLst>
              <a:ext uri="{FF2B5EF4-FFF2-40B4-BE49-F238E27FC236}">
                <a16:creationId xmlns:a16="http://schemas.microsoft.com/office/drawing/2014/main" id="{17AF9B5A-F119-548C-D711-CCC219499A75}"/>
              </a:ext>
            </a:extLst>
          </p:cNvPr>
          <p:cNvSpPr txBox="1"/>
          <p:nvPr/>
        </p:nvSpPr>
        <p:spPr>
          <a:xfrm>
            <a:off x="878869" y="2066387"/>
            <a:ext cx="10434261" cy="3057247"/>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Precise Data Retrieval: </a:t>
            </a:r>
            <a:r>
              <a:rPr lang="en-US" dirty="0">
                <a:latin typeface="Roboto" panose="02000000000000000000" pitchFamily="2" charset="0"/>
                <a:ea typeface="Roboto" panose="02000000000000000000" pitchFamily="2" charset="0"/>
                <a:cs typeface="Roboto" panose="02000000000000000000" pitchFamily="2" charset="0"/>
                <a:sym typeface="Arial"/>
              </a:rPr>
              <a:t>Use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SELECT</a:t>
            </a:r>
            <a:r>
              <a:rPr lang="en-US" dirty="0">
                <a:latin typeface="Roboto" panose="02000000000000000000" pitchFamily="2" charset="0"/>
                <a:ea typeface="Roboto" panose="02000000000000000000" pitchFamily="2" charset="0"/>
                <a:cs typeface="Roboto" panose="02000000000000000000" pitchFamily="2" charset="0"/>
                <a:sym typeface="Arial"/>
              </a:rPr>
              <a:t> for targeted data extraction.</a:t>
            </a:r>
          </a:p>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Refined Data Filtering: </a:t>
            </a:r>
            <a:r>
              <a:rPr lang="en-US" dirty="0">
                <a:latin typeface="Roboto" panose="02000000000000000000" pitchFamily="2" charset="0"/>
                <a:ea typeface="Roboto" panose="02000000000000000000" pitchFamily="2" charset="0"/>
                <a:cs typeface="Roboto" panose="02000000000000000000" pitchFamily="2" charset="0"/>
                <a:sym typeface="Arial"/>
              </a:rPr>
              <a:t>Apply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WHERE</a:t>
            </a:r>
            <a:r>
              <a:rPr lang="en-US" dirty="0">
                <a:latin typeface="Roboto" panose="02000000000000000000" pitchFamily="2" charset="0"/>
                <a:ea typeface="Roboto" panose="02000000000000000000" pitchFamily="2" charset="0"/>
                <a:cs typeface="Roboto" panose="02000000000000000000" pitchFamily="2" charset="0"/>
                <a:sym typeface="Arial"/>
              </a:rPr>
              <a:t> for specific data segments.</a:t>
            </a:r>
          </a:p>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Data Analysis Basics: </a:t>
            </a:r>
            <a:r>
              <a:rPr lang="en-US" dirty="0">
                <a:latin typeface="Roboto" panose="02000000000000000000" pitchFamily="2" charset="0"/>
                <a:ea typeface="Roboto" panose="02000000000000000000" pitchFamily="2" charset="0"/>
                <a:cs typeface="Roboto" panose="02000000000000000000" pitchFamily="2" charset="0"/>
                <a:sym typeface="Arial"/>
              </a:rPr>
              <a:t>Utilize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COUNT()  </a:t>
            </a:r>
            <a:r>
              <a:rPr lang="en-US" dirty="0">
                <a:latin typeface="Roboto" panose="02000000000000000000" pitchFamily="2" charset="0"/>
                <a:ea typeface="Roboto" panose="02000000000000000000" pitchFamily="2" charset="0"/>
                <a:cs typeface="Roboto" panose="02000000000000000000" pitchFamily="2" charset="0"/>
                <a:sym typeface="Arial"/>
              </a:rPr>
              <a:t>dataset insights.</a:t>
            </a:r>
          </a:p>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Efficient Data Sampling: </a:t>
            </a:r>
            <a:r>
              <a:rPr lang="en-US" dirty="0">
                <a:latin typeface="Roboto" panose="02000000000000000000" pitchFamily="2" charset="0"/>
                <a:ea typeface="Roboto" panose="02000000000000000000" pitchFamily="2" charset="0"/>
                <a:cs typeface="Roboto" panose="02000000000000000000" pitchFamily="2" charset="0"/>
                <a:sym typeface="Arial"/>
              </a:rPr>
              <a:t>Employ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LIMIT</a:t>
            </a:r>
            <a:r>
              <a:rPr lang="en-US" dirty="0">
                <a:latin typeface="Roboto" panose="02000000000000000000" pitchFamily="2" charset="0"/>
                <a:ea typeface="Roboto" panose="02000000000000000000" pitchFamily="2" charset="0"/>
                <a:cs typeface="Roboto" panose="02000000000000000000" pitchFamily="2" charset="0"/>
                <a:sym typeface="Arial"/>
              </a:rPr>
              <a:t> and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OFFSET</a:t>
            </a:r>
            <a:r>
              <a:rPr lang="en-US" dirty="0">
                <a:latin typeface="Roboto" panose="02000000000000000000" pitchFamily="2" charset="0"/>
                <a:ea typeface="Roboto" panose="02000000000000000000" pitchFamily="2" charset="0"/>
                <a:cs typeface="Roboto" panose="02000000000000000000" pitchFamily="2" charset="0"/>
                <a:sym typeface="Arial"/>
              </a:rPr>
              <a:t> for dataset exploration.</a:t>
            </a:r>
          </a:p>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Data Organization: </a:t>
            </a:r>
            <a:r>
              <a:rPr lang="en-US" dirty="0">
                <a:latin typeface="Roboto" panose="02000000000000000000" pitchFamily="2" charset="0"/>
                <a:ea typeface="Roboto" panose="02000000000000000000" pitchFamily="2" charset="0"/>
                <a:cs typeface="Roboto" panose="02000000000000000000" pitchFamily="2" charset="0"/>
                <a:sym typeface="Arial"/>
              </a:rPr>
              <a:t>Sort data using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ORDER BY </a:t>
            </a:r>
            <a:r>
              <a:rPr lang="en-US" dirty="0">
                <a:latin typeface="Roboto" panose="02000000000000000000" pitchFamily="2" charset="0"/>
                <a:ea typeface="Roboto" panose="02000000000000000000" pitchFamily="2" charset="0"/>
                <a:cs typeface="Roboto" panose="02000000000000000000" pitchFamily="2" charset="0"/>
                <a:sym typeface="Arial"/>
              </a:rPr>
              <a:t>for logical arrangement.</a:t>
            </a:r>
          </a:p>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Unique Data Identification: </a:t>
            </a:r>
            <a:r>
              <a:rPr lang="en-US" dirty="0">
                <a:latin typeface="Roboto" panose="02000000000000000000" pitchFamily="2" charset="0"/>
                <a:ea typeface="Roboto" panose="02000000000000000000" pitchFamily="2" charset="0"/>
                <a:cs typeface="Roboto" panose="02000000000000000000" pitchFamily="2" charset="0"/>
                <a:sym typeface="Arial"/>
              </a:rPr>
              <a:t>Understand distinct data with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DISTINCT</a:t>
            </a:r>
            <a:r>
              <a:rPr lang="en-US" dirty="0">
                <a:latin typeface="Roboto" panose="02000000000000000000" pitchFamily="2" charset="0"/>
                <a:ea typeface="Roboto" panose="02000000000000000000" pitchFamily="2" charset="0"/>
                <a:cs typeface="Roboto" panose="02000000000000000000" pitchFamily="2" charset="0"/>
                <a:sym typeface="Arial"/>
              </a:rPr>
              <a:t>.</a:t>
            </a:r>
          </a:p>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Data Summarization: </a:t>
            </a:r>
            <a:r>
              <a:rPr lang="en-US" dirty="0">
                <a:latin typeface="Roboto" panose="02000000000000000000" pitchFamily="2" charset="0"/>
                <a:ea typeface="Roboto" panose="02000000000000000000" pitchFamily="2" charset="0"/>
                <a:cs typeface="Roboto" panose="02000000000000000000" pitchFamily="2" charset="0"/>
                <a:sym typeface="Arial"/>
              </a:rPr>
              <a:t>Use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GROUP BY </a:t>
            </a:r>
            <a:r>
              <a:rPr lang="en-US" dirty="0">
                <a:latin typeface="Roboto" panose="02000000000000000000" pitchFamily="2" charset="0"/>
                <a:ea typeface="Roboto" panose="02000000000000000000" pitchFamily="2" charset="0"/>
                <a:cs typeface="Roboto" panose="02000000000000000000" pitchFamily="2" charset="0"/>
                <a:sym typeface="Arial"/>
              </a:rPr>
              <a:t>with aggregate functions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(SUM(), MAX(), MIN(), AVG()) </a:t>
            </a:r>
            <a:r>
              <a:rPr lang="en-US" dirty="0">
                <a:latin typeface="Roboto" panose="02000000000000000000" pitchFamily="2" charset="0"/>
                <a:ea typeface="Roboto" panose="02000000000000000000" pitchFamily="2" charset="0"/>
                <a:cs typeface="Roboto" panose="02000000000000000000" pitchFamily="2" charset="0"/>
                <a:sym typeface="Arial"/>
              </a:rPr>
              <a:t>for data condensation.</a:t>
            </a:r>
          </a:p>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Filtered Analysis: </a:t>
            </a:r>
            <a:r>
              <a:rPr lang="en-US" dirty="0">
                <a:latin typeface="Roboto" panose="02000000000000000000" pitchFamily="2" charset="0"/>
                <a:ea typeface="Roboto" panose="02000000000000000000" pitchFamily="2" charset="0"/>
                <a:cs typeface="Roboto" panose="02000000000000000000" pitchFamily="2" charset="0"/>
                <a:sym typeface="Arial"/>
              </a:rPr>
              <a:t>Utilize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HAVING</a:t>
            </a:r>
            <a:r>
              <a:rPr lang="en-US" dirty="0">
                <a:latin typeface="Roboto" panose="02000000000000000000" pitchFamily="2" charset="0"/>
                <a:ea typeface="Roboto" panose="02000000000000000000" pitchFamily="2" charset="0"/>
                <a:cs typeface="Roboto" panose="02000000000000000000" pitchFamily="2" charset="0"/>
                <a:sym typeface="Arial"/>
              </a:rPr>
              <a:t> for refined insights on aggregated data.</a:t>
            </a:r>
          </a:p>
          <a:p>
            <a:pPr marL="400050" lvl="0" indent="-285750" algn="l" rtl="0">
              <a:spcBef>
                <a:spcPts val="1000"/>
              </a:spcBef>
              <a:spcAft>
                <a:spcPts val="0"/>
              </a:spcAft>
              <a:buSzPct val="100000"/>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sym typeface="Arial"/>
              </a:rPr>
              <a:t>Clause Distinction: </a:t>
            </a:r>
            <a:r>
              <a:rPr lang="en-US" dirty="0">
                <a:latin typeface="Roboto" panose="02000000000000000000" pitchFamily="2" charset="0"/>
                <a:ea typeface="Roboto" panose="02000000000000000000" pitchFamily="2" charset="0"/>
                <a:cs typeface="Roboto" panose="02000000000000000000" pitchFamily="2" charset="0"/>
                <a:sym typeface="Arial"/>
              </a:rPr>
              <a:t>Differentiate between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HAVING</a:t>
            </a:r>
            <a:r>
              <a:rPr lang="en-US" dirty="0">
                <a:latin typeface="Roboto" panose="02000000000000000000" pitchFamily="2" charset="0"/>
                <a:ea typeface="Roboto" panose="02000000000000000000" pitchFamily="2" charset="0"/>
                <a:cs typeface="Roboto" panose="02000000000000000000" pitchFamily="2" charset="0"/>
                <a:sym typeface="Arial"/>
              </a:rPr>
              <a:t> and </a:t>
            </a:r>
            <a:r>
              <a:rPr lang="en-US" b="1" dirty="0">
                <a:solidFill>
                  <a:schemeClr val="accent2"/>
                </a:solidFill>
                <a:latin typeface="Roboto" panose="02000000000000000000" pitchFamily="2" charset="0"/>
                <a:ea typeface="Roboto" panose="02000000000000000000" pitchFamily="2" charset="0"/>
                <a:cs typeface="Roboto" panose="02000000000000000000" pitchFamily="2" charset="0"/>
                <a:sym typeface="Arial"/>
              </a:rPr>
              <a:t>WHERE</a:t>
            </a:r>
            <a:r>
              <a:rPr lang="en-US" dirty="0">
                <a:latin typeface="Roboto" panose="02000000000000000000" pitchFamily="2" charset="0"/>
                <a:ea typeface="Roboto" panose="02000000000000000000" pitchFamily="2" charset="0"/>
                <a:cs typeface="Roboto" panose="02000000000000000000" pitchFamily="2" charset="0"/>
                <a:sym typeface="Arial"/>
              </a:rPr>
              <a:t> for specific filtering purposes.</a:t>
            </a:r>
          </a:p>
        </p:txBody>
      </p:sp>
      <p:sp>
        <p:nvSpPr>
          <p:cNvPr id="78" name="TextBox 77">
            <a:extLst>
              <a:ext uri="{FF2B5EF4-FFF2-40B4-BE49-F238E27FC236}">
                <a16:creationId xmlns:a16="http://schemas.microsoft.com/office/drawing/2014/main" id="{E1B6E011-EA3D-E863-F60F-593671BBAC2C}"/>
              </a:ext>
            </a:extLst>
          </p:cNvPr>
          <p:cNvSpPr txBox="1"/>
          <p:nvPr/>
        </p:nvSpPr>
        <p:spPr>
          <a:xfrm>
            <a:off x="914401" y="1089109"/>
            <a:ext cx="3945834" cy="286232"/>
          </a:xfrm>
          <a:prstGeom prst="rect">
            <a:avLst/>
          </a:prstGeom>
          <a:noFill/>
        </p:spPr>
        <p:txBody>
          <a:bodyPr wrap="square">
            <a:spAutoFit/>
          </a:bodyPr>
          <a:lstStyle/>
          <a:p>
            <a:pPr marL="114300" lvl="0" indent="0" algn="l" rtl="0">
              <a:lnSpc>
                <a:spcPct val="90000"/>
              </a:lnSpc>
              <a:spcBef>
                <a:spcPts val="1000"/>
              </a:spcBef>
              <a:spcAft>
                <a:spcPts val="0"/>
              </a:spcAft>
              <a:buSzPct val="69498"/>
              <a:buNone/>
            </a:pPr>
            <a:r>
              <a:rPr lang="en-US" sz="1400" dirty="0">
                <a:latin typeface="Roboto" panose="02000000000000000000" pitchFamily="2" charset="0"/>
                <a:ea typeface="Roboto" panose="02000000000000000000" pitchFamily="2" charset="0"/>
                <a:cs typeface="Roboto" panose="02000000000000000000" pitchFamily="2" charset="0"/>
                <a:sym typeface="Arial"/>
              </a:rPr>
              <a:t>At the end of this session, you will be able to</a:t>
            </a:r>
            <a:r>
              <a:rPr lang="en-US" sz="1400" b="0" i="0" dirty="0">
                <a:latin typeface="Roboto" panose="02000000000000000000" pitchFamily="2" charset="0"/>
                <a:ea typeface="Roboto" panose="02000000000000000000" pitchFamily="2" charset="0"/>
                <a:cs typeface="Roboto" panose="02000000000000000000" pitchFamily="2" charset="0"/>
                <a:sym typeface="Arial"/>
              </a:rPr>
              <a:t>:</a:t>
            </a:r>
            <a:endParaRPr lang="en-US" sz="1400" dirty="0">
              <a:latin typeface="Roboto" panose="02000000000000000000" pitchFamily="2" charset="0"/>
              <a:ea typeface="Roboto" panose="02000000000000000000" pitchFamily="2" charset="0"/>
              <a:cs typeface="Roboto" panose="02000000000000000000" pitchFamily="2" charset="0"/>
              <a:sym typeface="Arial"/>
            </a:endParaRPr>
          </a:p>
        </p:txBody>
      </p:sp>
    </p:spTree>
    <p:extLst>
      <p:ext uri="{BB962C8B-B14F-4D97-AF65-F5344CB8AC3E}">
        <p14:creationId xmlns:p14="http://schemas.microsoft.com/office/powerpoint/2010/main" val="3378745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Filtering Numeric Data</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16177" y="2136913"/>
            <a:ext cx="5709573" cy="3098284"/>
          </a:xfrm>
          <a:prstGeom prst="rect">
            <a:avLst/>
          </a:prstGeom>
          <a:noFill/>
        </p:spPr>
        <p:txBody>
          <a:bodyPr wrap="square">
            <a:spAutoFit/>
          </a:bodyPr>
          <a:lstStyle/>
          <a:p>
            <a:pPr marL="11430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sym typeface="Arial"/>
              </a:rPr>
              <a:t>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WHERE</a:t>
            </a:r>
            <a:r>
              <a:rPr lang="en-US" sz="1800" dirty="0">
                <a:latin typeface="Roboto" panose="02000000000000000000" pitchFamily="2" charset="0"/>
                <a:ea typeface="Roboto" panose="02000000000000000000" pitchFamily="2" charset="0"/>
                <a:cs typeface="Roboto" panose="02000000000000000000" pitchFamily="2" charset="0"/>
                <a:sym typeface="Arial"/>
              </a:rPr>
              <a:t> clause acts like a filter for your data. It picks out only the information that fits certain rules you've decided, helping you find and work with the exact data you're looking for in a table.</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Syntax: </a:t>
            </a:r>
          </a:p>
          <a:p>
            <a:pPr marL="612000" lvl="0" indent="-285750" algn="l" rtl="0">
              <a:spcBef>
                <a:spcPts val="1000"/>
              </a:spcBef>
              <a:spcAft>
                <a:spcPts val="0"/>
              </a:spcAft>
              <a:buSzPct val="100000"/>
              <a:buFont typeface="Wingdings" panose="05000000000000000000" pitchFamily="2" charset="2"/>
              <a:buChar char="§"/>
            </a:pP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 col2,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WHERE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condition;</a:t>
            </a:r>
          </a:p>
          <a:p>
            <a:pPr marL="32625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rPr>
              <a:t>OR</a:t>
            </a:r>
            <a:endParaRPr lang="en-US" sz="1800" dirty="0">
              <a:latin typeface="Roboto" panose="02000000000000000000" pitchFamily="2" charset="0"/>
              <a:ea typeface="Roboto" panose="02000000000000000000" pitchFamily="2" charset="0"/>
              <a:cs typeface="Roboto" panose="02000000000000000000" pitchFamily="2" charset="0"/>
              <a:sym typeface="Arial"/>
            </a:endParaRPr>
          </a:p>
          <a:p>
            <a:pPr marL="612000" lvl="0" indent="-285750" algn="l" rtl="0">
              <a:spcBef>
                <a:spcPts val="1000"/>
              </a:spcBef>
              <a:spcAft>
                <a:spcPts val="0"/>
              </a:spcAft>
              <a:buSzPct val="100000"/>
              <a:buFont typeface="Wingdings" panose="05000000000000000000" pitchFamily="2" charset="2"/>
              <a:buChar char="§"/>
            </a:pP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WHERE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condition;</a:t>
            </a:r>
          </a:p>
        </p:txBody>
      </p:sp>
      <p:pic>
        <p:nvPicPr>
          <p:cNvPr id="2" name="Picture 1">
            <a:extLst>
              <a:ext uri="{FF2B5EF4-FFF2-40B4-BE49-F238E27FC236}">
                <a16:creationId xmlns:a16="http://schemas.microsoft.com/office/drawing/2014/main" id="{7B9AB368-4C59-126F-0252-F8DEA62345C8}"/>
              </a:ext>
            </a:extLst>
          </p:cNvPr>
          <p:cNvPicPr>
            <a:picLocks noChangeAspect="1"/>
          </p:cNvPicPr>
          <p:nvPr/>
        </p:nvPicPr>
        <p:blipFill>
          <a:blip r:embed="rId3"/>
          <a:srcRect/>
          <a:stretch/>
        </p:blipFill>
        <p:spPr>
          <a:xfrm>
            <a:off x="7738202" y="2184144"/>
            <a:ext cx="2489712" cy="2489712"/>
          </a:xfrm>
          <a:prstGeom prst="rect">
            <a:avLst/>
          </a:prstGeom>
        </p:spPr>
      </p:pic>
    </p:spTree>
    <p:extLst>
      <p:ext uri="{BB962C8B-B14F-4D97-AF65-F5344CB8AC3E}">
        <p14:creationId xmlns:p14="http://schemas.microsoft.com/office/powerpoint/2010/main" val="1936458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Filtering Numeric Data</a:t>
            </a:r>
          </a:p>
        </p:txBody>
      </p:sp>
      <p:pic>
        <p:nvPicPr>
          <p:cNvPr id="2" name="Google Shape;192;p33">
            <a:extLst>
              <a:ext uri="{FF2B5EF4-FFF2-40B4-BE49-F238E27FC236}">
                <a16:creationId xmlns:a16="http://schemas.microsoft.com/office/drawing/2014/main" id="{0ED3A11F-1410-AA7E-02A4-F9573EE06950}"/>
              </a:ext>
            </a:extLst>
          </p:cNvPr>
          <p:cNvPicPr preferRelativeResize="0"/>
          <p:nvPr/>
        </p:nvPicPr>
        <p:blipFill>
          <a:blip r:embed="rId3">
            <a:alphaModFix/>
          </a:blip>
          <a:stretch>
            <a:fillRect/>
          </a:stretch>
        </p:blipFill>
        <p:spPr>
          <a:xfrm>
            <a:off x="1980344" y="2731876"/>
            <a:ext cx="8231311" cy="2615376"/>
          </a:xfrm>
          <a:prstGeom prst="rect">
            <a:avLst/>
          </a:prstGeom>
          <a:noFill/>
          <a:ln>
            <a:noFill/>
          </a:ln>
        </p:spPr>
      </p:pic>
      <p:sp>
        <p:nvSpPr>
          <p:cNvPr id="3" name="Rectangle 2">
            <a:extLst>
              <a:ext uri="{FF2B5EF4-FFF2-40B4-BE49-F238E27FC236}">
                <a16:creationId xmlns:a16="http://schemas.microsoft.com/office/drawing/2014/main" id="{0ED8200A-52A2-52FE-B6E2-D75284934FD2}"/>
              </a:ext>
            </a:extLst>
          </p:cNvPr>
          <p:cNvSpPr/>
          <p:nvPr/>
        </p:nvSpPr>
        <p:spPr>
          <a:xfrm>
            <a:off x="3190972" y="1510748"/>
            <a:ext cx="6031014"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 </a:t>
            </a:r>
            <a:r>
              <a:rPr lang="en-US" sz="2000" dirty="0">
                <a:solidFill>
                  <a:srgbClr val="22DE96"/>
                </a:solidFill>
                <a:latin typeface="Arial"/>
                <a:ea typeface="Arial"/>
                <a:cs typeface="Arial"/>
                <a:sym typeface="Arial"/>
              </a:rPr>
              <a:t>WHERE </a:t>
            </a:r>
            <a:r>
              <a:rPr lang="en-US" sz="2000" dirty="0" err="1">
                <a:solidFill>
                  <a:schemeClr val="bg1"/>
                </a:solidFill>
                <a:latin typeface="Arial"/>
                <a:ea typeface="Arial"/>
                <a:cs typeface="Arial"/>
                <a:sym typeface="Arial"/>
              </a:rPr>
              <a:t>sal</a:t>
            </a:r>
            <a:r>
              <a:rPr lang="en-US" sz="2000" dirty="0">
                <a:solidFill>
                  <a:schemeClr val="bg1"/>
                </a:solidFill>
                <a:latin typeface="Arial"/>
                <a:ea typeface="Arial"/>
                <a:cs typeface="Arial"/>
                <a:sym typeface="Arial"/>
              </a:rPr>
              <a:t> &gt; 35000;</a:t>
            </a:r>
          </a:p>
        </p:txBody>
      </p:sp>
    </p:spTree>
    <p:extLst>
      <p:ext uri="{BB962C8B-B14F-4D97-AF65-F5344CB8AC3E}">
        <p14:creationId xmlns:p14="http://schemas.microsoft.com/office/powerpoint/2010/main" val="231432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Filtering Numeric Data</a:t>
            </a:r>
          </a:p>
        </p:txBody>
      </p:sp>
      <p:pic>
        <p:nvPicPr>
          <p:cNvPr id="3" name="Google Shape;199;p34">
            <a:extLst>
              <a:ext uri="{FF2B5EF4-FFF2-40B4-BE49-F238E27FC236}">
                <a16:creationId xmlns:a16="http://schemas.microsoft.com/office/drawing/2014/main" id="{48F0B93F-EE13-AC1F-4ADF-BD5F915D4B89}"/>
              </a:ext>
            </a:extLst>
          </p:cNvPr>
          <p:cNvPicPr preferRelativeResize="0"/>
          <p:nvPr/>
        </p:nvPicPr>
        <p:blipFill>
          <a:blip r:embed="rId3">
            <a:alphaModFix/>
          </a:blip>
          <a:stretch>
            <a:fillRect/>
          </a:stretch>
        </p:blipFill>
        <p:spPr>
          <a:xfrm>
            <a:off x="4048383" y="2780677"/>
            <a:ext cx="3777275" cy="2113100"/>
          </a:xfrm>
          <a:prstGeom prst="rect">
            <a:avLst/>
          </a:prstGeom>
          <a:noFill/>
          <a:ln>
            <a:noFill/>
          </a:ln>
        </p:spPr>
      </p:pic>
      <p:sp>
        <p:nvSpPr>
          <p:cNvPr id="2" name="Rectangle 1">
            <a:extLst>
              <a:ext uri="{FF2B5EF4-FFF2-40B4-BE49-F238E27FC236}">
                <a16:creationId xmlns:a16="http://schemas.microsoft.com/office/drawing/2014/main" id="{D1B6DD37-0CFD-D02E-F3B8-E11E91E814BE}"/>
              </a:ext>
            </a:extLst>
          </p:cNvPr>
          <p:cNvSpPr/>
          <p:nvPr/>
        </p:nvSpPr>
        <p:spPr>
          <a:xfrm>
            <a:off x="2259798" y="1500809"/>
            <a:ext cx="7513471"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name, job, </a:t>
            </a:r>
            <a:r>
              <a:rPr lang="en-US" sz="2000" dirty="0" err="1">
                <a:solidFill>
                  <a:schemeClr val="bg1"/>
                </a:solidFill>
                <a:latin typeface="Arial"/>
                <a:ea typeface="Arial"/>
                <a:cs typeface="Arial"/>
                <a:sym typeface="Arial"/>
              </a:rPr>
              <a:t>sal</a:t>
            </a:r>
            <a:r>
              <a:rPr lang="en-US" sz="2000" dirty="0">
                <a:solidFill>
                  <a:schemeClr val="bg1"/>
                </a:solidFill>
                <a:latin typeface="Arial"/>
                <a:ea typeface="Arial"/>
                <a:cs typeface="Arial"/>
                <a:sym typeface="Arial"/>
              </a:rPr>
              <a:t> </a:t>
            </a:r>
            <a:r>
              <a:rPr lang="en-US" sz="2000" dirty="0">
                <a:solidFill>
                  <a:srgbClr val="22DE96"/>
                </a:solidFill>
                <a:latin typeface="Arial"/>
                <a:ea typeface="Arial"/>
                <a:cs typeface="Arial"/>
                <a:sym typeface="Arial"/>
              </a:rPr>
              <a:t>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WHERE </a:t>
            </a:r>
            <a:r>
              <a:rPr lang="en-US" sz="2000" dirty="0" err="1">
                <a:solidFill>
                  <a:schemeClr val="bg1"/>
                </a:solidFill>
                <a:latin typeface="Arial"/>
                <a:ea typeface="Arial"/>
                <a:cs typeface="Arial"/>
                <a:sym typeface="Arial"/>
              </a:rPr>
              <a:t>sal</a:t>
            </a:r>
            <a:r>
              <a:rPr lang="en-US" sz="2000" dirty="0">
                <a:solidFill>
                  <a:schemeClr val="bg1"/>
                </a:solidFill>
                <a:latin typeface="Arial"/>
                <a:ea typeface="Arial"/>
                <a:cs typeface="Arial"/>
                <a:sym typeface="Arial"/>
              </a:rPr>
              <a:t> &gt; 35000;</a:t>
            </a:r>
          </a:p>
        </p:txBody>
      </p:sp>
    </p:spTree>
    <p:extLst>
      <p:ext uri="{BB962C8B-B14F-4D97-AF65-F5344CB8AC3E}">
        <p14:creationId xmlns:p14="http://schemas.microsoft.com/office/powerpoint/2010/main" val="2328649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Filtering with Multiple </a:t>
            </a:r>
            <a:r>
              <a:rPr lang="en-US" sz="2800" b="1" dirty="0">
                <a:solidFill>
                  <a:srgbClr val="FF0001"/>
                </a:solidFill>
                <a:latin typeface="Roboto"/>
                <a:ea typeface="Roboto"/>
                <a:cs typeface="Roboto"/>
                <a:sym typeface="Roboto"/>
              </a:rPr>
              <a:t>C</a:t>
            </a:r>
            <a:r>
              <a:rPr lang="en-US" sz="2800" b="1" i="0" u="none" strike="noStrike" cap="none" dirty="0">
                <a:solidFill>
                  <a:srgbClr val="FF0001"/>
                </a:solidFill>
                <a:latin typeface="Roboto"/>
                <a:ea typeface="Roboto"/>
                <a:cs typeface="Roboto"/>
                <a:sym typeface="Roboto"/>
              </a:rPr>
              <a:t>onditions</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82233" y="2828835"/>
            <a:ext cx="5777181" cy="923330"/>
          </a:xfrm>
          <a:prstGeom prst="rect">
            <a:avLst/>
          </a:prstGeom>
          <a:noFill/>
        </p:spPr>
        <p:txBody>
          <a:bodyPr wrap="square">
            <a:spAutoFit/>
          </a:bodyPr>
          <a:lstStyle/>
          <a:p>
            <a:pPr marL="114300" lvl="0" algn="l" rtl="0">
              <a:spcBef>
                <a:spcPts val="1000"/>
              </a:spcBef>
              <a:spcAft>
                <a:spcPts val="0"/>
              </a:spcAft>
              <a:buSzPct val="100000"/>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You can use multiple conditions in 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WHERE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clause by employing keywords like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OR</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AND</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and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BETWEEN</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to specify different criteria for retrieving data. </a:t>
            </a:r>
          </a:p>
        </p:txBody>
      </p:sp>
      <p:pic>
        <p:nvPicPr>
          <p:cNvPr id="2" name="Picture 1">
            <a:extLst>
              <a:ext uri="{FF2B5EF4-FFF2-40B4-BE49-F238E27FC236}">
                <a16:creationId xmlns:a16="http://schemas.microsoft.com/office/drawing/2014/main" id="{354686EC-EA7D-3D4F-EC25-52CC356F2309}"/>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395180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OR Operator</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12659" y="2626216"/>
            <a:ext cx="6010879" cy="1605568"/>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The "OR" operator is a way to filter data using multiple conditions. It helps select records that match at least one of the given conditions.</a:t>
            </a:r>
          </a:p>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col1, col2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WHERE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condition1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OR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condition2;</a:t>
            </a:r>
          </a:p>
        </p:txBody>
      </p:sp>
      <p:pic>
        <p:nvPicPr>
          <p:cNvPr id="2" name="Picture 1">
            <a:extLst>
              <a:ext uri="{FF2B5EF4-FFF2-40B4-BE49-F238E27FC236}">
                <a16:creationId xmlns:a16="http://schemas.microsoft.com/office/drawing/2014/main" id="{098463BF-3B2A-C952-64A0-BF7F736FD75F}"/>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2659239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OR Operator</a:t>
            </a:r>
          </a:p>
        </p:txBody>
      </p:sp>
      <p:pic>
        <p:nvPicPr>
          <p:cNvPr id="2" name="Google Shape;218;p37">
            <a:extLst>
              <a:ext uri="{FF2B5EF4-FFF2-40B4-BE49-F238E27FC236}">
                <a16:creationId xmlns:a16="http://schemas.microsoft.com/office/drawing/2014/main" id="{783EB1C3-41E7-8CED-6385-E447676AF39F}"/>
              </a:ext>
            </a:extLst>
          </p:cNvPr>
          <p:cNvPicPr preferRelativeResize="0"/>
          <p:nvPr/>
        </p:nvPicPr>
        <p:blipFill>
          <a:blip r:embed="rId3">
            <a:alphaModFix/>
          </a:blip>
          <a:stretch>
            <a:fillRect/>
          </a:stretch>
        </p:blipFill>
        <p:spPr>
          <a:xfrm>
            <a:off x="2039080" y="2307082"/>
            <a:ext cx="7154615" cy="3492153"/>
          </a:xfrm>
          <a:prstGeom prst="rect">
            <a:avLst/>
          </a:prstGeom>
          <a:noFill/>
          <a:ln>
            <a:noFill/>
          </a:ln>
        </p:spPr>
      </p:pic>
      <p:sp>
        <p:nvSpPr>
          <p:cNvPr id="5" name="Rectangle 4">
            <a:extLst>
              <a:ext uri="{FF2B5EF4-FFF2-40B4-BE49-F238E27FC236}">
                <a16:creationId xmlns:a16="http://schemas.microsoft.com/office/drawing/2014/main" id="{216AFD16-F637-EA29-80C5-176608C17101}"/>
              </a:ext>
            </a:extLst>
          </p:cNvPr>
          <p:cNvSpPr/>
          <p:nvPr/>
        </p:nvSpPr>
        <p:spPr>
          <a:xfrm>
            <a:off x="2039080" y="1200402"/>
            <a:ext cx="7513471"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 </a:t>
            </a:r>
            <a:r>
              <a:rPr lang="en-US" sz="2000" dirty="0">
                <a:solidFill>
                  <a:srgbClr val="22DE96"/>
                </a:solidFill>
                <a:latin typeface="Arial"/>
                <a:ea typeface="Arial"/>
                <a:cs typeface="Arial"/>
                <a:sym typeface="Arial"/>
              </a:rPr>
              <a:t>WHERE  </a:t>
            </a:r>
            <a:r>
              <a:rPr lang="en-US" sz="2000" dirty="0" err="1">
                <a:solidFill>
                  <a:schemeClr val="bg1"/>
                </a:solidFill>
                <a:latin typeface="Arial"/>
                <a:ea typeface="Arial"/>
                <a:cs typeface="Arial"/>
                <a:sym typeface="Arial"/>
              </a:rPr>
              <a:t>sal</a:t>
            </a:r>
            <a:r>
              <a:rPr lang="en-US" sz="2000" dirty="0">
                <a:solidFill>
                  <a:schemeClr val="bg1"/>
                </a:solidFill>
                <a:latin typeface="Arial"/>
                <a:ea typeface="Arial"/>
                <a:cs typeface="Arial"/>
                <a:sym typeface="Arial"/>
              </a:rPr>
              <a:t> &gt; 34000 </a:t>
            </a:r>
            <a:r>
              <a:rPr lang="en-US" sz="2000" dirty="0">
                <a:solidFill>
                  <a:srgbClr val="22DE96"/>
                </a:solidFill>
                <a:latin typeface="Arial"/>
                <a:ea typeface="Arial"/>
                <a:cs typeface="Arial"/>
                <a:sym typeface="Arial"/>
              </a:rPr>
              <a:t>or </a:t>
            </a:r>
            <a:r>
              <a:rPr lang="en-US" sz="2000" dirty="0">
                <a:solidFill>
                  <a:schemeClr val="bg1"/>
                </a:solidFill>
                <a:latin typeface="Arial"/>
                <a:ea typeface="Arial"/>
                <a:cs typeface="Arial"/>
                <a:sym typeface="Arial"/>
              </a:rPr>
              <a:t>dept = 3;</a:t>
            </a:r>
          </a:p>
        </p:txBody>
      </p:sp>
    </p:spTree>
    <p:extLst>
      <p:ext uri="{BB962C8B-B14F-4D97-AF65-F5344CB8AC3E}">
        <p14:creationId xmlns:p14="http://schemas.microsoft.com/office/powerpoint/2010/main" val="1683017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AND Operator</a:t>
            </a:r>
          </a:p>
        </p:txBody>
      </p:sp>
      <p:sp>
        <p:nvSpPr>
          <p:cNvPr id="68" name="TextBox 67">
            <a:extLst>
              <a:ext uri="{FF2B5EF4-FFF2-40B4-BE49-F238E27FC236}">
                <a16:creationId xmlns:a16="http://schemas.microsoft.com/office/drawing/2014/main" id="{17AF9B5A-F119-548C-D711-CCC219499A75}"/>
              </a:ext>
            </a:extLst>
          </p:cNvPr>
          <p:cNvSpPr txBox="1"/>
          <p:nvPr/>
        </p:nvSpPr>
        <p:spPr>
          <a:xfrm>
            <a:off x="447264" y="2689687"/>
            <a:ext cx="6510130" cy="1882567"/>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AND</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operator filters data based on multiple conditions, where all conditions need to be true for the record to be selected. It combines criteria to ensure records meet all specified conditions.</a:t>
            </a:r>
          </a:p>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col1, col2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WHERE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condition1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AND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condition2</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AND ...;</a:t>
            </a:r>
          </a:p>
        </p:txBody>
      </p:sp>
      <p:pic>
        <p:nvPicPr>
          <p:cNvPr id="3" name="Picture 2">
            <a:extLst>
              <a:ext uri="{FF2B5EF4-FFF2-40B4-BE49-F238E27FC236}">
                <a16:creationId xmlns:a16="http://schemas.microsoft.com/office/drawing/2014/main" id="{20E1C34E-6E0A-9FD9-754B-A132AC3AA095}"/>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776002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AND Operator</a:t>
            </a:r>
          </a:p>
        </p:txBody>
      </p:sp>
      <p:pic>
        <p:nvPicPr>
          <p:cNvPr id="2" name="Google Shape;231;p39">
            <a:extLst>
              <a:ext uri="{FF2B5EF4-FFF2-40B4-BE49-F238E27FC236}">
                <a16:creationId xmlns:a16="http://schemas.microsoft.com/office/drawing/2014/main" id="{25479645-2964-496A-B261-919559099228}"/>
              </a:ext>
            </a:extLst>
          </p:cNvPr>
          <p:cNvPicPr preferRelativeResize="0"/>
          <p:nvPr/>
        </p:nvPicPr>
        <p:blipFill>
          <a:blip r:embed="rId3">
            <a:alphaModFix/>
          </a:blip>
          <a:stretch>
            <a:fillRect/>
          </a:stretch>
        </p:blipFill>
        <p:spPr>
          <a:xfrm>
            <a:off x="1212850" y="3068571"/>
            <a:ext cx="8848535" cy="1774020"/>
          </a:xfrm>
          <a:prstGeom prst="rect">
            <a:avLst/>
          </a:prstGeom>
          <a:noFill/>
          <a:ln>
            <a:noFill/>
          </a:ln>
        </p:spPr>
      </p:pic>
      <p:sp>
        <p:nvSpPr>
          <p:cNvPr id="3" name="Rectangle 2">
            <a:extLst>
              <a:ext uri="{FF2B5EF4-FFF2-40B4-BE49-F238E27FC236}">
                <a16:creationId xmlns:a16="http://schemas.microsoft.com/office/drawing/2014/main" id="{956548D6-DFCB-59A4-C8C8-005185CE7199}"/>
              </a:ext>
            </a:extLst>
          </p:cNvPr>
          <p:cNvSpPr/>
          <p:nvPr/>
        </p:nvSpPr>
        <p:spPr>
          <a:xfrm>
            <a:off x="2153987" y="1859770"/>
            <a:ext cx="7513471"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 </a:t>
            </a:r>
            <a:r>
              <a:rPr lang="en-US" sz="2000" dirty="0">
                <a:solidFill>
                  <a:srgbClr val="22DE96"/>
                </a:solidFill>
                <a:latin typeface="Arial"/>
                <a:ea typeface="Arial"/>
                <a:cs typeface="Arial"/>
                <a:sym typeface="Arial"/>
              </a:rPr>
              <a:t>WHERE  </a:t>
            </a:r>
            <a:r>
              <a:rPr lang="en-US" sz="2000" dirty="0" err="1">
                <a:solidFill>
                  <a:schemeClr val="bg1"/>
                </a:solidFill>
                <a:latin typeface="Arial"/>
                <a:ea typeface="Arial"/>
                <a:cs typeface="Arial"/>
                <a:sym typeface="Arial"/>
              </a:rPr>
              <a:t>sal</a:t>
            </a:r>
            <a:r>
              <a:rPr lang="en-US" sz="2000" dirty="0">
                <a:solidFill>
                  <a:schemeClr val="bg1"/>
                </a:solidFill>
                <a:latin typeface="Arial"/>
                <a:ea typeface="Arial"/>
                <a:cs typeface="Arial"/>
                <a:sym typeface="Arial"/>
              </a:rPr>
              <a:t> &gt; 34000</a:t>
            </a:r>
            <a:r>
              <a:rPr lang="en-US" sz="2000" dirty="0">
                <a:solidFill>
                  <a:srgbClr val="22DE96"/>
                </a:solidFill>
                <a:latin typeface="Arial"/>
                <a:ea typeface="Arial"/>
                <a:cs typeface="Arial"/>
                <a:sym typeface="Arial"/>
              </a:rPr>
              <a:t> or </a:t>
            </a:r>
            <a:r>
              <a:rPr lang="en-US" sz="2000" dirty="0">
                <a:solidFill>
                  <a:schemeClr val="bg1"/>
                </a:solidFill>
                <a:latin typeface="Arial"/>
                <a:ea typeface="Arial"/>
                <a:cs typeface="Arial"/>
                <a:sym typeface="Arial"/>
              </a:rPr>
              <a:t>dept = 4;</a:t>
            </a:r>
          </a:p>
        </p:txBody>
      </p:sp>
    </p:spTree>
    <p:extLst>
      <p:ext uri="{BB962C8B-B14F-4D97-AF65-F5344CB8AC3E}">
        <p14:creationId xmlns:p14="http://schemas.microsoft.com/office/powerpoint/2010/main" val="3426576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BETWEEN Operator</a:t>
            </a:r>
          </a:p>
        </p:txBody>
      </p:sp>
      <p:sp>
        <p:nvSpPr>
          <p:cNvPr id="68" name="TextBox 67">
            <a:extLst>
              <a:ext uri="{FF2B5EF4-FFF2-40B4-BE49-F238E27FC236}">
                <a16:creationId xmlns:a16="http://schemas.microsoft.com/office/drawing/2014/main" id="{17AF9B5A-F119-548C-D711-CCC219499A75}"/>
              </a:ext>
            </a:extLst>
          </p:cNvPr>
          <p:cNvSpPr txBox="1"/>
          <p:nvPr/>
        </p:nvSpPr>
        <p:spPr>
          <a:xfrm>
            <a:off x="516837" y="2487716"/>
            <a:ext cx="5963476" cy="1882567"/>
          </a:xfrm>
          <a:prstGeom prst="rect">
            <a:avLst/>
          </a:prstGeom>
          <a:noFill/>
        </p:spPr>
        <p:txBody>
          <a:bodyPr wrap="square">
            <a:spAutoFit/>
          </a:bodyPr>
          <a:lstStyle/>
          <a:p>
            <a:pPr marL="114300" lvl="0" algn="l" rtl="0">
              <a:spcBef>
                <a:spcPts val="1000"/>
              </a:spcBef>
              <a:spcAft>
                <a:spcPts val="0"/>
              </a:spcAft>
              <a:buSzPct val="100000"/>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BETWEEN</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keyword filters values within a specific range, including the starting and ending values. It's a shortcut to easily select data falling within a defined range.</a:t>
            </a:r>
          </a:p>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column_name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(s)</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WHERE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Arial"/>
              </a:rPr>
              <a:t>column_name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BETWEEN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value1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AND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value2;</a:t>
            </a:r>
          </a:p>
        </p:txBody>
      </p:sp>
      <p:pic>
        <p:nvPicPr>
          <p:cNvPr id="3" name="Picture 2">
            <a:extLst>
              <a:ext uri="{FF2B5EF4-FFF2-40B4-BE49-F238E27FC236}">
                <a16:creationId xmlns:a16="http://schemas.microsoft.com/office/drawing/2014/main" id="{247C2A99-BFE5-580C-152E-1427743D768C}"/>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3437805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BETWEEN Operator</a:t>
            </a:r>
          </a:p>
        </p:txBody>
      </p:sp>
      <p:pic>
        <p:nvPicPr>
          <p:cNvPr id="2" name="Google Shape;244;p41">
            <a:extLst>
              <a:ext uri="{FF2B5EF4-FFF2-40B4-BE49-F238E27FC236}">
                <a16:creationId xmlns:a16="http://schemas.microsoft.com/office/drawing/2014/main" id="{80F6640B-AFE7-1D74-9312-9E3837FAC41C}"/>
              </a:ext>
            </a:extLst>
          </p:cNvPr>
          <p:cNvPicPr preferRelativeResize="0"/>
          <p:nvPr/>
        </p:nvPicPr>
        <p:blipFill>
          <a:blip r:embed="rId3">
            <a:alphaModFix/>
          </a:blip>
          <a:stretch>
            <a:fillRect/>
          </a:stretch>
        </p:blipFill>
        <p:spPr>
          <a:xfrm>
            <a:off x="2243243" y="2560780"/>
            <a:ext cx="6779986" cy="2981424"/>
          </a:xfrm>
          <a:prstGeom prst="rect">
            <a:avLst/>
          </a:prstGeom>
          <a:noFill/>
          <a:ln>
            <a:noFill/>
          </a:ln>
        </p:spPr>
      </p:pic>
      <p:sp>
        <p:nvSpPr>
          <p:cNvPr id="3" name="Rectangle 2">
            <a:extLst>
              <a:ext uri="{FF2B5EF4-FFF2-40B4-BE49-F238E27FC236}">
                <a16:creationId xmlns:a16="http://schemas.microsoft.com/office/drawing/2014/main" id="{268E9DE7-D801-DA10-30ED-CB6B8AA42BEE}"/>
              </a:ext>
            </a:extLst>
          </p:cNvPr>
          <p:cNvSpPr/>
          <p:nvPr/>
        </p:nvSpPr>
        <p:spPr>
          <a:xfrm>
            <a:off x="1686652" y="1244336"/>
            <a:ext cx="8481079"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 </a:t>
            </a:r>
            <a:r>
              <a:rPr lang="en-US" sz="2000" dirty="0">
                <a:solidFill>
                  <a:srgbClr val="22DE96"/>
                </a:solidFill>
                <a:latin typeface="Arial"/>
                <a:ea typeface="Arial"/>
                <a:cs typeface="Arial"/>
                <a:sym typeface="Arial"/>
              </a:rPr>
              <a:t>WHERE </a:t>
            </a:r>
            <a:r>
              <a:rPr lang="en-US" sz="2000" dirty="0" err="1">
                <a:solidFill>
                  <a:schemeClr val="bg1"/>
                </a:solidFill>
                <a:latin typeface="Arial"/>
                <a:ea typeface="Arial"/>
                <a:cs typeface="Arial"/>
                <a:sym typeface="Arial"/>
              </a:rPr>
              <a:t>sal</a:t>
            </a:r>
            <a:r>
              <a:rPr lang="en-US" sz="2000" dirty="0">
                <a:solidFill>
                  <a:srgbClr val="22DE96"/>
                </a:solidFill>
                <a:latin typeface="Arial"/>
                <a:ea typeface="Arial"/>
                <a:cs typeface="Arial"/>
                <a:sym typeface="Arial"/>
              </a:rPr>
              <a:t> BETWEEN </a:t>
            </a:r>
            <a:r>
              <a:rPr lang="en-US" sz="2000" dirty="0">
                <a:solidFill>
                  <a:schemeClr val="bg1"/>
                </a:solidFill>
                <a:latin typeface="Arial"/>
                <a:ea typeface="Arial"/>
                <a:cs typeface="Arial"/>
                <a:sym typeface="Arial"/>
              </a:rPr>
              <a:t>25000</a:t>
            </a:r>
            <a:r>
              <a:rPr lang="en-US" sz="2000" dirty="0">
                <a:solidFill>
                  <a:srgbClr val="22DE96"/>
                </a:solidFill>
                <a:latin typeface="Arial"/>
                <a:ea typeface="Arial"/>
                <a:cs typeface="Arial"/>
                <a:sym typeface="Arial"/>
              </a:rPr>
              <a:t> AND </a:t>
            </a:r>
            <a:r>
              <a:rPr lang="en-US" sz="2000" dirty="0">
                <a:solidFill>
                  <a:schemeClr val="bg1"/>
                </a:solidFill>
                <a:latin typeface="Arial"/>
                <a:ea typeface="Arial"/>
                <a:cs typeface="Arial"/>
                <a:sym typeface="Arial"/>
              </a:rPr>
              <a:t>40000;</a:t>
            </a:r>
          </a:p>
        </p:txBody>
      </p:sp>
    </p:spTree>
    <p:extLst>
      <p:ext uri="{BB962C8B-B14F-4D97-AF65-F5344CB8AC3E}">
        <p14:creationId xmlns:p14="http://schemas.microsoft.com/office/powerpoint/2010/main" val="22940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Database</a:t>
            </a:r>
          </a:p>
        </p:txBody>
      </p:sp>
      <p:sp>
        <p:nvSpPr>
          <p:cNvPr id="68" name="TextBox 67">
            <a:extLst>
              <a:ext uri="{FF2B5EF4-FFF2-40B4-BE49-F238E27FC236}">
                <a16:creationId xmlns:a16="http://schemas.microsoft.com/office/drawing/2014/main" id="{17AF9B5A-F119-548C-D711-CCC219499A75}"/>
              </a:ext>
            </a:extLst>
          </p:cNvPr>
          <p:cNvSpPr txBox="1"/>
          <p:nvPr/>
        </p:nvSpPr>
        <p:spPr>
          <a:xfrm>
            <a:off x="878870" y="2066387"/>
            <a:ext cx="5217130" cy="2821285"/>
          </a:xfrm>
          <a:prstGeom prst="rect">
            <a:avLst/>
          </a:prstGeom>
          <a:noFill/>
        </p:spPr>
        <p:txBody>
          <a:bodyPr wrap="square">
            <a:spAutoFit/>
          </a:bodyPr>
          <a:lstStyle/>
          <a:p>
            <a:pPr marL="11430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sym typeface="Arial"/>
              </a:rPr>
              <a:t>A database is a collection of interrelated data. It’s a collection of information that is organized so that it can be easily accessed, managed and updated.</a:t>
            </a:r>
          </a:p>
          <a:p>
            <a:pPr marL="114300" lvl="0" algn="l" rtl="0">
              <a:spcBef>
                <a:spcPts val="1000"/>
              </a:spcBef>
              <a:spcAft>
                <a:spcPts val="0"/>
              </a:spcAft>
              <a:buSzPct val="100000"/>
            </a:pPr>
            <a:r>
              <a:rPr lang="en-US" sz="1800" b="1" dirty="0">
                <a:latin typeface="Roboto" panose="02000000000000000000" pitchFamily="2" charset="0"/>
                <a:ea typeface="Roboto" panose="02000000000000000000" pitchFamily="2" charset="0"/>
                <a:cs typeface="Roboto" panose="02000000000000000000" pitchFamily="2" charset="0"/>
                <a:sym typeface="Arial"/>
              </a:rPr>
              <a:t>E.g.:</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School Data</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Companies Database 	</a:t>
            </a:r>
          </a:p>
          <a:p>
            <a:pPr marL="400050" lvl="0" indent="-285750" algn="l" rtl="0">
              <a:spcBef>
                <a:spcPts val="1000"/>
              </a:spcBef>
              <a:spcAft>
                <a:spcPts val="0"/>
              </a:spcAft>
              <a:buSzPct val="100000"/>
              <a:buFont typeface="Arial" panose="020B0604020202020204" pitchFamily="34" charset="0"/>
              <a:buChar char="•"/>
            </a:pPr>
            <a:endParaRPr lang="en-US" sz="1800" dirty="0">
              <a:latin typeface="Roboto" panose="02000000000000000000" pitchFamily="2" charset="0"/>
              <a:ea typeface="Roboto" panose="02000000000000000000" pitchFamily="2" charset="0"/>
              <a:cs typeface="Roboto" panose="02000000000000000000" pitchFamily="2" charset="0"/>
              <a:sym typeface="Arial"/>
            </a:endParaRPr>
          </a:p>
        </p:txBody>
      </p:sp>
      <p:pic>
        <p:nvPicPr>
          <p:cNvPr id="3" name="Picture 2" descr="A computer server rack with many colorful squares&#10;&#10;Description automatically generated">
            <a:extLst>
              <a:ext uri="{FF2B5EF4-FFF2-40B4-BE49-F238E27FC236}">
                <a16:creationId xmlns:a16="http://schemas.microsoft.com/office/drawing/2014/main" id="{27B2E14A-AB97-C087-8772-24255046C553}"/>
              </a:ext>
            </a:extLst>
          </p:cNvPr>
          <p:cNvPicPr>
            <a:picLocks noChangeAspect="1"/>
          </p:cNvPicPr>
          <p:nvPr/>
        </p:nvPicPr>
        <p:blipFill>
          <a:blip r:embed="rId3"/>
          <a:stretch>
            <a:fillRect/>
          </a:stretch>
        </p:blipFill>
        <p:spPr>
          <a:xfrm>
            <a:off x="7738202" y="2066387"/>
            <a:ext cx="2489712" cy="2489712"/>
          </a:xfrm>
          <a:prstGeom prst="rect">
            <a:avLst/>
          </a:prstGeom>
        </p:spPr>
      </p:pic>
    </p:spTree>
    <p:extLst>
      <p:ext uri="{BB962C8B-B14F-4D97-AF65-F5344CB8AC3E}">
        <p14:creationId xmlns:p14="http://schemas.microsoft.com/office/powerpoint/2010/main" val="895130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Filtering Text Data &amp; Nulls</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09602" y="2828835"/>
            <a:ext cx="5486398" cy="1200329"/>
          </a:xfrm>
          <a:prstGeom prst="rect">
            <a:avLst/>
          </a:prstGeom>
          <a:noFill/>
        </p:spPr>
        <p:txBody>
          <a:bodyPr wrap="square">
            <a:spAutoFit/>
          </a:bodyPr>
          <a:lstStyle/>
          <a:p>
            <a:pPr marL="114300" lvl="0" algn="l" rtl="0">
              <a:spcBef>
                <a:spcPts val="1000"/>
              </a:spcBef>
              <a:spcAft>
                <a:spcPts val="0"/>
              </a:spcAft>
              <a:buSzPct val="100000"/>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In SQL, we can filter text data using 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WHERE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clause. So far, we've been filtering exact text matches. Now, let's explore three new keywords: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LIKE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NOT LIKE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and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IN</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t>
            </a:r>
          </a:p>
        </p:txBody>
      </p:sp>
      <p:pic>
        <p:nvPicPr>
          <p:cNvPr id="3" name="Picture 2">
            <a:extLst>
              <a:ext uri="{FF2B5EF4-FFF2-40B4-BE49-F238E27FC236}">
                <a16:creationId xmlns:a16="http://schemas.microsoft.com/office/drawing/2014/main" id="{8BCD9B20-0F2B-FFB6-46ED-507D0F33903F}"/>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2615229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LIKE Operator</a:t>
            </a:r>
          </a:p>
        </p:txBody>
      </p:sp>
      <p:sp>
        <p:nvSpPr>
          <p:cNvPr id="68" name="TextBox 67">
            <a:extLst>
              <a:ext uri="{FF2B5EF4-FFF2-40B4-BE49-F238E27FC236}">
                <a16:creationId xmlns:a16="http://schemas.microsoft.com/office/drawing/2014/main" id="{17AF9B5A-F119-548C-D711-CCC219499A75}"/>
              </a:ext>
            </a:extLst>
          </p:cNvPr>
          <p:cNvSpPr txBox="1"/>
          <p:nvPr/>
        </p:nvSpPr>
        <p:spPr>
          <a:xfrm>
            <a:off x="1345097" y="1457235"/>
            <a:ext cx="8931963" cy="1328569"/>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In SQL, we use the LIKE operator with the WHERE clause to find patterns within fields using placeholders called wildcards. </a:t>
            </a:r>
          </a:p>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There are two wildcards: the percent (%) matches zero, one, or multiple characters, while the underscore (_) matches a single character.</a:t>
            </a:r>
          </a:p>
        </p:txBody>
      </p:sp>
      <p:sp>
        <p:nvSpPr>
          <p:cNvPr id="2" name="Rectangle 1">
            <a:extLst>
              <a:ext uri="{FF2B5EF4-FFF2-40B4-BE49-F238E27FC236}">
                <a16:creationId xmlns:a16="http://schemas.microsoft.com/office/drawing/2014/main" id="{F6907E03-7039-DF91-6232-272EBD46D340}"/>
              </a:ext>
            </a:extLst>
          </p:cNvPr>
          <p:cNvSpPr/>
          <p:nvPr/>
        </p:nvSpPr>
        <p:spPr>
          <a:xfrm>
            <a:off x="917714" y="3702865"/>
            <a:ext cx="4711148" cy="2091648"/>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SELECT </a:t>
            </a:r>
            <a:r>
              <a:rPr lang="en-US" sz="1400" dirty="0">
                <a:solidFill>
                  <a:schemeClr val="bg1"/>
                </a:solidFill>
                <a:latin typeface="Arial"/>
                <a:ea typeface="Arial"/>
                <a:cs typeface="Arial"/>
                <a:sym typeface="Arial"/>
              </a:rPr>
              <a:t>*</a:t>
            </a:r>
            <a:r>
              <a:rPr lang="en-US" sz="1400" dirty="0">
                <a:solidFill>
                  <a:srgbClr val="22DE96"/>
                </a:solidFill>
                <a:latin typeface="Arial"/>
                <a:ea typeface="Arial"/>
                <a:cs typeface="Arial"/>
                <a:sym typeface="Arial"/>
              </a:rPr>
              <a:t> FROM </a:t>
            </a:r>
            <a:r>
              <a:rPr lang="en-US" sz="1400" dirty="0" err="1">
                <a:solidFill>
                  <a:schemeClr val="bg1"/>
                </a:solidFill>
                <a:latin typeface="Arial"/>
                <a:ea typeface="Arial"/>
                <a:cs typeface="Arial"/>
                <a:sym typeface="Arial"/>
              </a:rPr>
              <a:t>table_name</a:t>
            </a:r>
            <a:endParaRPr lang="en-US" sz="1400" dirty="0">
              <a:solidFill>
                <a:schemeClr val="bg1"/>
              </a:solidFill>
              <a:latin typeface="Arial"/>
              <a:ea typeface="Arial"/>
              <a:cs typeface="Arial"/>
              <a:sym typeface="Arial"/>
            </a:endParaRPr>
          </a:p>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WHERE </a:t>
            </a:r>
            <a:r>
              <a:rPr lang="en-US" sz="1400" dirty="0" err="1">
                <a:solidFill>
                  <a:schemeClr val="bg1"/>
                </a:solidFill>
                <a:latin typeface="Arial"/>
                <a:ea typeface="Arial"/>
                <a:cs typeface="Arial"/>
                <a:sym typeface="Arial"/>
              </a:rPr>
              <a:t>column_name</a:t>
            </a:r>
            <a:r>
              <a:rPr lang="en-US" sz="1400" dirty="0">
                <a:solidFill>
                  <a:schemeClr val="bg1"/>
                </a:solidFill>
                <a:latin typeface="Arial"/>
                <a:ea typeface="Arial"/>
                <a:cs typeface="Arial"/>
                <a:sym typeface="Arial"/>
              </a:rPr>
              <a:t> </a:t>
            </a:r>
            <a:r>
              <a:rPr lang="en-US" sz="1400" dirty="0">
                <a:solidFill>
                  <a:srgbClr val="22DE96"/>
                </a:solidFill>
                <a:latin typeface="Arial"/>
                <a:ea typeface="Arial"/>
                <a:cs typeface="Arial"/>
                <a:sym typeface="Arial"/>
              </a:rPr>
              <a:t>LIKE </a:t>
            </a:r>
            <a:r>
              <a:rPr lang="en-US" sz="1400" dirty="0">
                <a:solidFill>
                  <a:schemeClr val="bg1"/>
                </a:solidFill>
                <a:latin typeface="Arial"/>
                <a:ea typeface="Arial"/>
                <a:cs typeface="Arial"/>
                <a:sym typeface="Arial"/>
              </a:rPr>
              <a:t>'A%';</a:t>
            </a:r>
          </a:p>
        </p:txBody>
      </p:sp>
      <p:sp>
        <p:nvSpPr>
          <p:cNvPr id="3" name="Rectangle 2">
            <a:extLst>
              <a:ext uri="{FF2B5EF4-FFF2-40B4-BE49-F238E27FC236}">
                <a16:creationId xmlns:a16="http://schemas.microsoft.com/office/drawing/2014/main" id="{310B90EF-1111-EB0E-1C1D-B231416AE53B}"/>
              </a:ext>
            </a:extLst>
          </p:cNvPr>
          <p:cNvSpPr/>
          <p:nvPr/>
        </p:nvSpPr>
        <p:spPr>
          <a:xfrm>
            <a:off x="6096000" y="3702865"/>
            <a:ext cx="4711148" cy="2091648"/>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SELECT </a:t>
            </a:r>
            <a:r>
              <a:rPr lang="en-US" sz="1400" dirty="0">
                <a:solidFill>
                  <a:schemeClr val="bg1"/>
                </a:solidFill>
                <a:latin typeface="Arial"/>
                <a:ea typeface="Arial"/>
                <a:cs typeface="Arial"/>
                <a:sym typeface="Arial"/>
              </a:rPr>
              <a:t>*</a:t>
            </a:r>
            <a:r>
              <a:rPr lang="en-US" sz="1400" dirty="0">
                <a:solidFill>
                  <a:srgbClr val="22DE96"/>
                </a:solidFill>
                <a:latin typeface="Arial"/>
                <a:ea typeface="Arial"/>
                <a:cs typeface="Arial"/>
                <a:sym typeface="Arial"/>
              </a:rPr>
              <a:t> FROM </a:t>
            </a:r>
            <a:r>
              <a:rPr lang="en-US" sz="1400" dirty="0" err="1">
                <a:solidFill>
                  <a:schemeClr val="bg1"/>
                </a:solidFill>
                <a:latin typeface="Arial"/>
                <a:ea typeface="Arial"/>
                <a:cs typeface="Arial"/>
                <a:sym typeface="Arial"/>
              </a:rPr>
              <a:t>table_name</a:t>
            </a:r>
            <a:endParaRPr lang="en-US" sz="1400" dirty="0">
              <a:solidFill>
                <a:schemeClr val="bg1"/>
              </a:solidFill>
              <a:latin typeface="Arial"/>
              <a:ea typeface="Arial"/>
              <a:cs typeface="Arial"/>
              <a:sym typeface="Arial"/>
            </a:endParaRPr>
          </a:p>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WHERE </a:t>
            </a:r>
            <a:r>
              <a:rPr lang="en-US" sz="1400" dirty="0" err="1">
                <a:solidFill>
                  <a:schemeClr val="bg1"/>
                </a:solidFill>
                <a:latin typeface="Arial"/>
                <a:ea typeface="Arial"/>
                <a:cs typeface="Arial"/>
                <a:sym typeface="Arial"/>
              </a:rPr>
              <a:t>column_name</a:t>
            </a:r>
            <a:r>
              <a:rPr lang="en-US" sz="1400" dirty="0">
                <a:solidFill>
                  <a:schemeClr val="bg1"/>
                </a:solidFill>
                <a:latin typeface="Arial"/>
                <a:ea typeface="Arial"/>
                <a:cs typeface="Arial"/>
                <a:sym typeface="Arial"/>
              </a:rPr>
              <a:t> </a:t>
            </a:r>
          </a:p>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LIKE </a:t>
            </a:r>
            <a:r>
              <a:rPr lang="en-US" sz="1400" dirty="0">
                <a:solidFill>
                  <a:schemeClr val="bg1"/>
                </a:solidFill>
                <a:latin typeface="Arial"/>
                <a:ea typeface="Arial"/>
                <a:cs typeface="Arial"/>
                <a:sym typeface="Arial"/>
              </a:rPr>
              <a:t>'</a:t>
            </a:r>
            <a:r>
              <a:rPr lang="en-US" sz="1400" dirty="0" err="1">
                <a:solidFill>
                  <a:schemeClr val="bg1"/>
                </a:solidFill>
                <a:latin typeface="Arial"/>
                <a:ea typeface="Arial"/>
                <a:cs typeface="Arial"/>
                <a:sym typeface="Arial"/>
              </a:rPr>
              <a:t>Ad_l</a:t>
            </a:r>
            <a:r>
              <a:rPr lang="en-US" sz="1400" dirty="0">
                <a:solidFill>
                  <a:schemeClr val="bg1"/>
                </a:solidFill>
                <a:latin typeface="Arial"/>
                <a:ea typeface="Arial"/>
                <a:cs typeface="Arial"/>
                <a:sym typeface="Arial"/>
              </a:rPr>
              <a:t>';</a:t>
            </a:r>
          </a:p>
        </p:txBody>
      </p:sp>
    </p:spTree>
    <p:extLst>
      <p:ext uri="{BB962C8B-B14F-4D97-AF65-F5344CB8AC3E}">
        <p14:creationId xmlns:p14="http://schemas.microsoft.com/office/powerpoint/2010/main" val="3108266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LIKE Operator</a:t>
            </a:r>
          </a:p>
        </p:txBody>
      </p:sp>
      <p:sp>
        <p:nvSpPr>
          <p:cNvPr id="2" name="Rectangle 1">
            <a:extLst>
              <a:ext uri="{FF2B5EF4-FFF2-40B4-BE49-F238E27FC236}">
                <a16:creationId xmlns:a16="http://schemas.microsoft.com/office/drawing/2014/main" id="{F6907E03-7039-DF91-6232-272EBD46D340}"/>
              </a:ext>
            </a:extLst>
          </p:cNvPr>
          <p:cNvSpPr/>
          <p:nvPr/>
        </p:nvSpPr>
        <p:spPr>
          <a:xfrm>
            <a:off x="2448339" y="1639956"/>
            <a:ext cx="6566452"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WHERE </a:t>
            </a:r>
            <a:r>
              <a:rPr lang="en-US" sz="2000" dirty="0">
                <a:solidFill>
                  <a:schemeClr val="bg1"/>
                </a:solidFill>
                <a:latin typeface="Arial"/>
                <a:ea typeface="Arial"/>
                <a:cs typeface="Arial"/>
                <a:sym typeface="Arial"/>
              </a:rPr>
              <a:t>name</a:t>
            </a:r>
            <a:r>
              <a:rPr lang="en-US" sz="2000" dirty="0">
                <a:solidFill>
                  <a:srgbClr val="22DE96"/>
                </a:solidFill>
                <a:latin typeface="Arial"/>
                <a:ea typeface="Arial"/>
                <a:cs typeface="Arial"/>
                <a:sym typeface="Arial"/>
              </a:rPr>
              <a:t> LIKE </a:t>
            </a:r>
            <a:r>
              <a:rPr lang="en-US" sz="2000" dirty="0">
                <a:solidFill>
                  <a:schemeClr val="bg1"/>
                </a:solidFill>
                <a:latin typeface="Arial"/>
                <a:ea typeface="Arial"/>
                <a:cs typeface="Arial"/>
                <a:sym typeface="Arial"/>
              </a:rPr>
              <a:t>'H%';</a:t>
            </a:r>
          </a:p>
        </p:txBody>
      </p:sp>
      <p:pic>
        <p:nvPicPr>
          <p:cNvPr id="4" name="Google Shape;265;p44">
            <a:extLst>
              <a:ext uri="{FF2B5EF4-FFF2-40B4-BE49-F238E27FC236}">
                <a16:creationId xmlns:a16="http://schemas.microsoft.com/office/drawing/2014/main" id="{D3EB93F6-A2A6-F0E1-FEEA-6F36177192CB}"/>
              </a:ext>
            </a:extLst>
          </p:cNvPr>
          <p:cNvPicPr preferRelativeResize="0"/>
          <p:nvPr/>
        </p:nvPicPr>
        <p:blipFill>
          <a:blip r:embed="rId3">
            <a:alphaModFix/>
          </a:blip>
          <a:stretch>
            <a:fillRect/>
          </a:stretch>
        </p:blipFill>
        <p:spPr>
          <a:xfrm>
            <a:off x="1288645" y="3249234"/>
            <a:ext cx="9202324" cy="1731132"/>
          </a:xfrm>
          <a:prstGeom prst="rect">
            <a:avLst/>
          </a:prstGeom>
          <a:noFill/>
          <a:ln>
            <a:noFill/>
          </a:ln>
        </p:spPr>
      </p:pic>
    </p:spTree>
    <p:extLst>
      <p:ext uri="{BB962C8B-B14F-4D97-AF65-F5344CB8AC3E}">
        <p14:creationId xmlns:p14="http://schemas.microsoft.com/office/powerpoint/2010/main" val="899286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LIKE Operator</a:t>
            </a:r>
          </a:p>
        </p:txBody>
      </p:sp>
      <p:sp>
        <p:nvSpPr>
          <p:cNvPr id="2" name="Rectangle 1">
            <a:extLst>
              <a:ext uri="{FF2B5EF4-FFF2-40B4-BE49-F238E27FC236}">
                <a16:creationId xmlns:a16="http://schemas.microsoft.com/office/drawing/2014/main" id="{F6907E03-7039-DF91-6232-272EBD46D340}"/>
              </a:ext>
            </a:extLst>
          </p:cNvPr>
          <p:cNvSpPr/>
          <p:nvPr/>
        </p:nvSpPr>
        <p:spPr>
          <a:xfrm>
            <a:off x="2248772" y="1639956"/>
            <a:ext cx="7282070"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WHERE </a:t>
            </a:r>
            <a:r>
              <a:rPr lang="en-US" sz="2000" dirty="0">
                <a:solidFill>
                  <a:schemeClr val="bg1"/>
                </a:solidFill>
                <a:latin typeface="Arial"/>
                <a:ea typeface="Arial"/>
                <a:cs typeface="Arial"/>
                <a:sym typeface="Arial"/>
              </a:rPr>
              <a:t>name</a:t>
            </a:r>
            <a:r>
              <a:rPr lang="en-US" sz="2000" dirty="0">
                <a:solidFill>
                  <a:srgbClr val="22DE96"/>
                </a:solidFill>
                <a:latin typeface="Arial"/>
                <a:ea typeface="Arial"/>
                <a:cs typeface="Arial"/>
                <a:sym typeface="Arial"/>
              </a:rPr>
              <a:t> LIKE </a:t>
            </a:r>
            <a:r>
              <a:rPr lang="en-US" sz="2000" dirty="0">
                <a:solidFill>
                  <a:schemeClr val="bg1"/>
                </a:solidFill>
                <a:latin typeface="Arial"/>
                <a:ea typeface="Arial"/>
                <a:cs typeface="Arial"/>
                <a:sym typeface="Arial"/>
              </a:rPr>
              <a:t>'HOOV_R';</a:t>
            </a:r>
          </a:p>
        </p:txBody>
      </p:sp>
      <p:pic>
        <p:nvPicPr>
          <p:cNvPr id="3" name="Google Shape;272;p45">
            <a:extLst>
              <a:ext uri="{FF2B5EF4-FFF2-40B4-BE49-F238E27FC236}">
                <a16:creationId xmlns:a16="http://schemas.microsoft.com/office/drawing/2014/main" id="{BBDC1AA1-055F-FA1C-5C2F-76FD5BD51E6C}"/>
              </a:ext>
            </a:extLst>
          </p:cNvPr>
          <p:cNvPicPr preferRelativeResize="0"/>
          <p:nvPr/>
        </p:nvPicPr>
        <p:blipFill>
          <a:blip r:embed="rId3">
            <a:alphaModFix/>
          </a:blip>
          <a:stretch>
            <a:fillRect/>
          </a:stretch>
        </p:blipFill>
        <p:spPr>
          <a:xfrm>
            <a:off x="1212850" y="3547902"/>
            <a:ext cx="9315382" cy="1212942"/>
          </a:xfrm>
          <a:prstGeom prst="rect">
            <a:avLst/>
          </a:prstGeom>
          <a:noFill/>
          <a:ln>
            <a:noFill/>
          </a:ln>
        </p:spPr>
      </p:pic>
    </p:spTree>
    <p:extLst>
      <p:ext uri="{BB962C8B-B14F-4D97-AF65-F5344CB8AC3E}">
        <p14:creationId xmlns:p14="http://schemas.microsoft.com/office/powerpoint/2010/main" val="316681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 IN Operator</a:t>
            </a:r>
          </a:p>
        </p:txBody>
      </p:sp>
      <p:sp>
        <p:nvSpPr>
          <p:cNvPr id="5" name="TextBox 4">
            <a:extLst>
              <a:ext uri="{FF2B5EF4-FFF2-40B4-BE49-F238E27FC236}">
                <a16:creationId xmlns:a16="http://schemas.microsoft.com/office/drawing/2014/main" id="{424B4089-05EF-CEF8-F132-00804B460732}"/>
              </a:ext>
            </a:extLst>
          </p:cNvPr>
          <p:cNvSpPr txBox="1"/>
          <p:nvPr/>
        </p:nvSpPr>
        <p:spPr>
          <a:xfrm>
            <a:off x="496957" y="2487716"/>
            <a:ext cx="6450495" cy="1882567"/>
          </a:xfrm>
          <a:prstGeom prst="rect">
            <a:avLst/>
          </a:prstGeom>
          <a:noFill/>
        </p:spPr>
        <p:txBody>
          <a:bodyPr wrap="square">
            <a:spAutoFit/>
          </a:bodyPr>
          <a:lstStyle/>
          <a:p>
            <a:pPr marL="400050" indent="-285750">
              <a:spcBef>
                <a:spcPts val="1000"/>
              </a:spcBef>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The IN operator in SQL helps to set multiple conditions using a single WHERE clause by specifying various values. It's a handy way to handle multiple options at once. Cool, right?</a:t>
            </a:r>
          </a:p>
          <a:p>
            <a:pPr marL="400050" indent="-285750">
              <a:spcBef>
                <a:spcPts val="1000"/>
              </a:spcBef>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SELECT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column_name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(s)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WHERE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column_name</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IN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(value1, value2, ...);</a:t>
            </a:r>
          </a:p>
        </p:txBody>
      </p:sp>
      <p:pic>
        <p:nvPicPr>
          <p:cNvPr id="6" name="Picture 5">
            <a:extLst>
              <a:ext uri="{FF2B5EF4-FFF2-40B4-BE49-F238E27FC236}">
                <a16:creationId xmlns:a16="http://schemas.microsoft.com/office/drawing/2014/main" id="{D8981FFC-D6AA-C2EB-075B-1CBD28259479}"/>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143208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 IN Operator</a:t>
            </a:r>
          </a:p>
        </p:txBody>
      </p:sp>
      <p:sp>
        <p:nvSpPr>
          <p:cNvPr id="2" name="Rectangle 1">
            <a:extLst>
              <a:ext uri="{FF2B5EF4-FFF2-40B4-BE49-F238E27FC236}">
                <a16:creationId xmlns:a16="http://schemas.microsoft.com/office/drawing/2014/main" id="{F6907E03-7039-DF91-6232-272EBD46D340}"/>
              </a:ext>
            </a:extLst>
          </p:cNvPr>
          <p:cNvSpPr/>
          <p:nvPr/>
        </p:nvSpPr>
        <p:spPr>
          <a:xfrm>
            <a:off x="2546946" y="1639956"/>
            <a:ext cx="6090158"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 </a:t>
            </a:r>
            <a:r>
              <a:rPr lang="en-US" sz="2000" dirty="0">
                <a:solidFill>
                  <a:srgbClr val="22DE96"/>
                </a:solidFill>
                <a:latin typeface="Arial"/>
                <a:ea typeface="Arial"/>
                <a:cs typeface="Arial"/>
                <a:sym typeface="Arial"/>
              </a:rPr>
              <a:t>WHERE </a:t>
            </a:r>
            <a:r>
              <a:rPr lang="en-US" sz="2000" dirty="0">
                <a:solidFill>
                  <a:schemeClr val="bg1"/>
                </a:solidFill>
                <a:latin typeface="Arial"/>
                <a:ea typeface="Arial"/>
                <a:cs typeface="Arial"/>
                <a:sym typeface="Arial"/>
              </a:rPr>
              <a:t>dept</a:t>
            </a:r>
            <a:r>
              <a:rPr lang="en-US" sz="2000" dirty="0">
                <a:solidFill>
                  <a:srgbClr val="22DE96"/>
                </a:solidFill>
                <a:latin typeface="Arial"/>
                <a:ea typeface="Arial"/>
                <a:cs typeface="Arial"/>
                <a:sym typeface="Arial"/>
              </a:rPr>
              <a:t> IN </a:t>
            </a:r>
            <a:r>
              <a:rPr lang="en-US" sz="2000" dirty="0">
                <a:solidFill>
                  <a:schemeClr val="bg1"/>
                </a:solidFill>
                <a:latin typeface="Arial"/>
                <a:ea typeface="Arial"/>
                <a:cs typeface="Arial"/>
                <a:sym typeface="Arial"/>
              </a:rPr>
              <a:t>(1,4);</a:t>
            </a:r>
          </a:p>
        </p:txBody>
      </p:sp>
      <p:pic>
        <p:nvPicPr>
          <p:cNvPr id="4" name="Google Shape;285;p47">
            <a:extLst>
              <a:ext uri="{FF2B5EF4-FFF2-40B4-BE49-F238E27FC236}">
                <a16:creationId xmlns:a16="http://schemas.microsoft.com/office/drawing/2014/main" id="{01C8ECAC-1CED-0F7A-84F6-1FEE0BE8AF4C}"/>
              </a:ext>
            </a:extLst>
          </p:cNvPr>
          <p:cNvPicPr preferRelativeResize="0"/>
          <p:nvPr/>
        </p:nvPicPr>
        <p:blipFill>
          <a:blip r:embed="rId3">
            <a:alphaModFix/>
          </a:blip>
          <a:stretch>
            <a:fillRect/>
          </a:stretch>
        </p:blipFill>
        <p:spPr>
          <a:xfrm>
            <a:off x="2409516" y="2851055"/>
            <a:ext cx="6307101" cy="3044328"/>
          </a:xfrm>
          <a:prstGeom prst="rect">
            <a:avLst/>
          </a:prstGeom>
          <a:noFill/>
          <a:ln>
            <a:noFill/>
          </a:ln>
        </p:spPr>
      </p:pic>
    </p:spTree>
    <p:extLst>
      <p:ext uri="{BB962C8B-B14F-4D97-AF65-F5344CB8AC3E}">
        <p14:creationId xmlns:p14="http://schemas.microsoft.com/office/powerpoint/2010/main" val="3397855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Handling NULL Values</a:t>
            </a:r>
          </a:p>
        </p:txBody>
      </p:sp>
      <p:sp>
        <p:nvSpPr>
          <p:cNvPr id="68" name="TextBox 67">
            <a:extLst>
              <a:ext uri="{FF2B5EF4-FFF2-40B4-BE49-F238E27FC236}">
                <a16:creationId xmlns:a16="http://schemas.microsoft.com/office/drawing/2014/main" id="{17AF9B5A-F119-548C-D711-CCC219499A75}"/>
              </a:ext>
            </a:extLst>
          </p:cNvPr>
          <p:cNvSpPr txBox="1"/>
          <p:nvPr/>
        </p:nvSpPr>
        <p:spPr>
          <a:xfrm>
            <a:off x="1345097" y="1457235"/>
            <a:ext cx="8931963" cy="1605568"/>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In databases,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NULL</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 represents missing or unknown information. It's a keyword used in SQL to signify that the data for a particular field is not available or unknown.</a:t>
            </a:r>
          </a:p>
          <a:p>
            <a:pPr marL="400050" lvl="0" indent="-285750" algn="l" rtl="0">
              <a:spcBef>
                <a:spcPts val="1000"/>
              </a:spcBef>
              <a:spcAft>
                <a:spcPts val="0"/>
              </a:spcAft>
              <a:buSzPct val="1000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We can use the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IS NULL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and </a:t>
            </a:r>
            <a:r>
              <a:rPr lang="en-US" sz="1800" b="1"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IS NOT NULL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operators with the WHERE clause to work with NULL values.</a:t>
            </a:r>
          </a:p>
        </p:txBody>
      </p:sp>
      <p:sp>
        <p:nvSpPr>
          <p:cNvPr id="2" name="Rectangle 1">
            <a:extLst>
              <a:ext uri="{FF2B5EF4-FFF2-40B4-BE49-F238E27FC236}">
                <a16:creationId xmlns:a16="http://schemas.microsoft.com/office/drawing/2014/main" id="{F6907E03-7039-DF91-6232-272EBD46D340}"/>
              </a:ext>
            </a:extLst>
          </p:cNvPr>
          <p:cNvSpPr/>
          <p:nvPr/>
        </p:nvSpPr>
        <p:spPr>
          <a:xfrm>
            <a:off x="917714" y="3702865"/>
            <a:ext cx="4711148" cy="2091648"/>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SELECT </a:t>
            </a:r>
            <a:r>
              <a:rPr lang="en-US" sz="1400" dirty="0">
                <a:solidFill>
                  <a:schemeClr val="bg1"/>
                </a:solidFill>
                <a:latin typeface="Arial"/>
                <a:ea typeface="Arial"/>
                <a:cs typeface="Arial"/>
                <a:sym typeface="Arial"/>
              </a:rPr>
              <a:t>*</a:t>
            </a:r>
            <a:r>
              <a:rPr lang="en-US" sz="1400" dirty="0">
                <a:solidFill>
                  <a:srgbClr val="22DE96"/>
                </a:solidFill>
                <a:latin typeface="Arial"/>
                <a:ea typeface="Arial"/>
                <a:cs typeface="Arial"/>
                <a:sym typeface="Arial"/>
              </a:rPr>
              <a:t> FROM </a:t>
            </a:r>
            <a:r>
              <a:rPr lang="en-US" sz="1400" dirty="0" err="1">
                <a:solidFill>
                  <a:schemeClr val="bg1"/>
                </a:solidFill>
                <a:latin typeface="Arial"/>
                <a:ea typeface="Arial"/>
                <a:cs typeface="Arial"/>
                <a:sym typeface="Arial"/>
              </a:rPr>
              <a:t>table_name</a:t>
            </a:r>
            <a:endParaRPr lang="en-US" sz="1400" dirty="0">
              <a:solidFill>
                <a:schemeClr val="bg1"/>
              </a:solidFill>
              <a:latin typeface="Arial"/>
              <a:ea typeface="Arial"/>
              <a:cs typeface="Arial"/>
              <a:sym typeface="Arial"/>
            </a:endParaRPr>
          </a:p>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WHERE </a:t>
            </a:r>
            <a:r>
              <a:rPr lang="en-US" sz="1400" dirty="0" err="1">
                <a:solidFill>
                  <a:schemeClr val="bg1"/>
                </a:solidFill>
                <a:latin typeface="Arial"/>
                <a:ea typeface="Arial"/>
                <a:cs typeface="Arial"/>
                <a:sym typeface="Arial"/>
              </a:rPr>
              <a:t>column_name</a:t>
            </a:r>
            <a:r>
              <a:rPr lang="en-US" sz="1400" dirty="0">
                <a:solidFill>
                  <a:schemeClr val="bg1"/>
                </a:solidFill>
                <a:latin typeface="Arial"/>
                <a:ea typeface="Arial"/>
                <a:cs typeface="Arial"/>
                <a:sym typeface="Arial"/>
              </a:rPr>
              <a:t> </a:t>
            </a:r>
            <a:r>
              <a:rPr lang="en-US" sz="1400" dirty="0">
                <a:solidFill>
                  <a:srgbClr val="22DE96"/>
                </a:solidFill>
                <a:latin typeface="Arial"/>
                <a:ea typeface="Arial"/>
                <a:cs typeface="Arial"/>
                <a:sym typeface="Arial"/>
              </a:rPr>
              <a:t>IS NULL;</a:t>
            </a:r>
          </a:p>
        </p:txBody>
      </p:sp>
      <p:sp>
        <p:nvSpPr>
          <p:cNvPr id="3" name="Rectangle 2">
            <a:extLst>
              <a:ext uri="{FF2B5EF4-FFF2-40B4-BE49-F238E27FC236}">
                <a16:creationId xmlns:a16="http://schemas.microsoft.com/office/drawing/2014/main" id="{310B90EF-1111-EB0E-1C1D-B231416AE53B}"/>
              </a:ext>
            </a:extLst>
          </p:cNvPr>
          <p:cNvSpPr/>
          <p:nvPr/>
        </p:nvSpPr>
        <p:spPr>
          <a:xfrm>
            <a:off x="6096000" y="3702865"/>
            <a:ext cx="4711148" cy="2091648"/>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SELECT </a:t>
            </a:r>
            <a:r>
              <a:rPr lang="en-US" sz="1400" dirty="0">
                <a:solidFill>
                  <a:schemeClr val="bg1"/>
                </a:solidFill>
                <a:latin typeface="Arial"/>
                <a:ea typeface="Arial"/>
                <a:cs typeface="Arial"/>
                <a:sym typeface="Arial"/>
              </a:rPr>
              <a:t>*</a:t>
            </a:r>
            <a:r>
              <a:rPr lang="en-US" sz="1400" dirty="0">
                <a:solidFill>
                  <a:srgbClr val="22DE96"/>
                </a:solidFill>
                <a:latin typeface="Arial"/>
                <a:ea typeface="Arial"/>
                <a:cs typeface="Arial"/>
                <a:sym typeface="Arial"/>
              </a:rPr>
              <a:t> FROM </a:t>
            </a:r>
            <a:r>
              <a:rPr lang="en-US" sz="1400" dirty="0" err="1">
                <a:solidFill>
                  <a:schemeClr val="bg1"/>
                </a:solidFill>
                <a:latin typeface="Arial"/>
                <a:ea typeface="Arial"/>
                <a:cs typeface="Arial"/>
                <a:sym typeface="Arial"/>
              </a:rPr>
              <a:t>table_name</a:t>
            </a:r>
            <a:endParaRPr lang="en-US" sz="1400" dirty="0">
              <a:solidFill>
                <a:schemeClr val="bg1"/>
              </a:solidFill>
              <a:latin typeface="Arial"/>
              <a:ea typeface="Arial"/>
              <a:cs typeface="Arial"/>
              <a:sym typeface="Arial"/>
            </a:endParaRPr>
          </a:p>
          <a:p>
            <a:pPr marL="0" lvl="0" indent="0" algn="l" rtl="0">
              <a:lnSpc>
                <a:spcPct val="90000"/>
              </a:lnSpc>
              <a:spcBef>
                <a:spcPts val="1000"/>
              </a:spcBef>
              <a:spcAft>
                <a:spcPts val="0"/>
              </a:spcAft>
              <a:buClr>
                <a:srgbClr val="C00000"/>
              </a:buClr>
              <a:buSzPts val="2200"/>
              <a:buNone/>
            </a:pPr>
            <a:r>
              <a:rPr lang="en-US" sz="1400" dirty="0">
                <a:solidFill>
                  <a:srgbClr val="22DE96"/>
                </a:solidFill>
                <a:latin typeface="Arial"/>
                <a:ea typeface="Arial"/>
                <a:cs typeface="Arial"/>
                <a:sym typeface="Arial"/>
              </a:rPr>
              <a:t>WHERE </a:t>
            </a:r>
            <a:r>
              <a:rPr lang="en-US" sz="1400" dirty="0" err="1">
                <a:solidFill>
                  <a:schemeClr val="bg1"/>
                </a:solidFill>
                <a:latin typeface="Arial"/>
                <a:ea typeface="Arial"/>
                <a:cs typeface="Arial"/>
                <a:sym typeface="Arial"/>
              </a:rPr>
              <a:t>column_name</a:t>
            </a:r>
            <a:r>
              <a:rPr lang="en-US" sz="1400" dirty="0">
                <a:solidFill>
                  <a:schemeClr val="bg1"/>
                </a:solidFill>
                <a:latin typeface="Arial"/>
                <a:ea typeface="Arial"/>
                <a:cs typeface="Arial"/>
                <a:sym typeface="Arial"/>
              </a:rPr>
              <a:t> </a:t>
            </a:r>
            <a:r>
              <a:rPr lang="en-US" sz="1400" dirty="0">
                <a:solidFill>
                  <a:srgbClr val="22DE96"/>
                </a:solidFill>
                <a:latin typeface="Arial"/>
                <a:ea typeface="Arial"/>
                <a:cs typeface="Arial"/>
                <a:sym typeface="Arial"/>
              </a:rPr>
              <a:t>IS NULL;</a:t>
            </a:r>
          </a:p>
        </p:txBody>
      </p:sp>
    </p:spTree>
    <p:extLst>
      <p:ext uri="{BB962C8B-B14F-4D97-AF65-F5344CB8AC3E}">
        <p14:creationId xmlns:p14="http://schemas.microsoft.com/office/powerpoint/2010/main" val="2159531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Handling NULL Values</a:t>
            </a:r>
          </a:p>
        </p:txBody>
      </p:sp>
      <p:sp>
        <p:nvSpPr>
          <p:cNvPr id="2" name="Rectangle 1">
            <a:extLst>
              <a:ext uri="{FF2B5EF4-FFF2-40B4-BE49-F238E27FC236}">
                <a16:creationId xmlns:a16="http://schemas.microsoft.com/office/drawing/2014/main" id="{F6907E03-7039-DF91-6232-272EBD46D340}"/>
              </a:ext>
            </a:extLst>
          </p:cNvPr>
          <p:cNvSpPr/>
          <p:nvPr/>
        </p:nvSpPr>
        <p:spPr>
          <a:xfrm>
            <a:off x="2487311" y="1411356"/>
            <a:ext cx="6428089"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WHERE </a:t>
            </a:r>
            <a:r>
              <a:rPr lang="en-US" sz="2000" dirty="0">
                <a:solidFill>
                  <a:schemeClr val="bg1"/>
                </a:solidFill>
                <a:latin typeface="Arial"/>
                <a:ea typeface="Arial"/>
                <a:cs typeface="Arial"/>
                <a:sym typeface="Arial"/>
              </a:rPr>
              <a:t>comm</a:t>
            </a:r>
            <a:r>
              <a:rPr lang="en-US" sz="2000" dirty="0">
                <a:solidFill>
                  <a:srgbClr val="22DE96"/>
                </a:solidFill>
                <a:latin typeface="Arial"/>
                <a:ea typeface="Arial"/>
                <a:cs typeface="Arial"/>
                <a:sym typeface="Arial"/>
              </a:rPr>
              <a:t> IS NULL;</a:t>
            </a:r>
          </a:p>
        </p:txBody>
      </p:sp>
      <p:pic>
        <p:nvPicPr>
          <p:cNvPr id="3" name="Google Shape;300;p49">
            <a:extLst>
              <a:ext uri="{FF2B5EF4-FFF2-40B4-BE49-F238E27FC236}">
                <a16:creationId xmlns:a16="http://schemas.microsoft.com/office/drawing/2014/main" id="{12F689E5-8E1D-441D-AC63-06F069B6C3D4}"/>
              </a:ext>
            </a:extLst>
          </p:cNvPr>
          <p:cNvPicPr preferRelativeResize="0"/>
          <p:nvPr/>
        </p:nvPicPr>
        <p:blipFill>
          <a:blip r:embed="rId3">
            <a:alphaModFix/>
          </a:blip>
          <a:stretch>
            <a:fillRect/>
          </a:stretch>
        </p:blipFill>
        <p:spPr>
          <a:xfrm>
            <a:off x="2487311" y="2626223"/>
            <a:ext cx="6509048" cy="3320968"/>
          </a:xfrm>
          <a:prstGeom prst="rect">
            <a:avLst/>
          </a:prstGeom>
          <a:noFill/>
          <a:ln>
            <a:noFill/>
          </a:ln>
        </p:spPr>
      </p:pic>
    </p:spTree>
    <p:extLst>
      <p:ext uri="{BB962C8B-B14F-4D97-AF65-F5344CB8AC3E}">
        <p14:creationId xmlns:p14="http://schemas.microsoft.com/office/powerpoint/2010/main" val="2731560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Handling NULL Values</a:t>
            </a:r>
          </a:p>
        </p:txBody>
      </p:sp>
      <p:sp>
        <p:nvSpPr>
          <p:cNvPr id="2" name="Rectangle 1">
            <a:extLst>
              <a:ext uri="{FF2B5EF4-FFF2-40B4-BE49-F238E27FC236}">
                <a16:creationId xmlns:a16="http://schemas.microsoft.com/office/drawing/2014/main" id="{F6907E03-7039-DF91-6232-272EBD46D340}"/>
              </a:ext>
            </a:extLst>
          </p:cNvPr>
          <p:cNvSpPr/>
          <p:nvPr/>
        </p:nvSpPr>
        <p:spPr>
          <a:xfrm>
            <a:off x="2259434" y="1421295"/>
            <a:ext cx="6964802"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WHERE </a:t>
            </a:r>
            <a:r>
              <a:rPr lang="en-US" sz="2000" dirty="0">
                <a:solidFill>
                  <a:schemeClr val="bg1"/>
                </a:solidFill>
                <a:latin typeface="Arial"/>
                <a:ea typeface="Arial"/>
                <a:cs typeface="Arial"/>
                <a:sym typeface="Arial"/>
              </a:rPr>
              <a:t>comm</a:t>
            </a:r>
            <a:r>
              <a:rPr lang="en-US" sz="2000" dirty="0">
                <a:solidFill>
                  <a:srgbClr val="22DE96"/>
                </a:solidFill>
                <a:latin typeface="Arial"/>
                <a:ea typeface="Arial"/>
                <a:cs typeface="Arial"/>
                <a:sym typeface="Arial"/>
              </a:rPr>
              <a:t> IS NOT NULL;</a:t>
            </a:r>
          </a:p>
        </p:txBody>
      </p:sp>
      <p:pic>
        <p:nvPicPr>
          <p:cNvPr id="4" name="Google Shape;307;p50">
            <a:extLst>
              <a:ext uri="{FF2B5EF4-FFF2-40B4-BE49-F238E27FC236}">
                <a16:creationId xmlns:a16="http://schemas.microsoft.com/office/drawing/2014/main" id="{9716112C-BCD2-D677-FC8A-AB7A29B7B47B}"/>
              </a:ext>
            </a:extLst>
          </p:cNvPr>
          <p:cNvPicPr preferRelativeResize="0"/>
          <p:nvPr/>
        </p:nvPicPr>
        <p:blipFill>
          <a:blip r:embed="rId3">
            <a:alphaModFix/>
          </a:blip>
          <a:stretch>
            <a:fillRect/>
          </a:stretch>
        </p:blipFill>
        <p:spPr>
          <a:xfrm>
            <a:off x="1112546" y="2961492"/>
            <a:ext cx="9174454" cy="2253803"/>
          </a:xfrm>
          <a:prstGeom prst="rect">
            <a:avLst/>
          </a:prstGeom>
          <a:noFill/>
          <a:ln>
            <a:noFill/>
          </a:ln>
        </p:spPr>
      </p:pic>
    </p:spTree>
    <p:extLst>
      <p:ext uri="{BB962C8B-B14F-4D97-AF65-F5344CB8AC3E}">
        <p14:creationId xmlns:p14="http://schemas.microsoft.com/office/powerpoint/2010/main" val="3572427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Count Missing Values</a:t>
            </a:r>
          </a:p>
        </p:txBody>
      </p:sp>
      <p:sp>
        <p:nvSpPr>
          <p:cNvPr id="2" name="Rectangle 1">
            <a:extLst>
              <a:ext uri="{FF2B5EF4-FFF2-40B4-BE49-F238E27FC236}">
                <a16:creationId xmlns:a16="http://schemas.microsoft.com/office/drawing/2014/main" id="{F6907E03-7039-DF91-6232-272EBD46D340}"/>
              </a:ext>
            </a:extLst>
          </p:cNvPr>
          <p:cNvSpPr/>
          <p:nvPr/>
        </p:nvSpPr>
        <p:spPr>
          <a:xfrm>
            <a:off x="1112546" y="1490869"/>
            <a:ext cx="9677462"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COUNT(</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AS</a:t>
            </a:r>
            <a:r>
              <a:rPr lang="en-US" sz="2000" dirty="0">
                <a:solidFill>
                  <a:schemeClr val="bg1"/>
                </a:solidFill>
                <a:latin typeface="Arial"/>
                <a:ea typeface="Arial"/>
                <a:cs typeface="Arial"/>
                <a:sym typeface="Arial"/>
              </a:rPr>
              <a:t> </a:t>
            </a:r>
            <a:r>
              <a:rPr lang="en-US" sz="2000" dirty="0" err="1">
                <a:solidFill>
                  <a:schemeClr val="bg1"/>
                </a:solidFill>
                <a:latin typeface="Arial"/>
                <a:ea typeface="Arial"/>
                <a:cs typeface="Arial"/>
                <a:sym typeface="Arial"/>
              </a:rPr>
              <a:t>missingValues</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 </a:t>
            </a:r>
            <a:r>
              <a:rPr lang="en-US" sz="2000" dirty="0">
                <a:solidFill>
                  <a:srgbClr val="22DE96"/>
                </a:solidFill>
                <a:latin typeface="Arial"/>
                <a:ea typeface="Arial"/>
                <a:cs typeface="Arial"/>
                <a:sym typeface="Arial"/>
              </a:rPr>
              <a:t>WHERE </a:t>
            </a:r>
            <a:r>
              <a:rPr lang="en-US" sz="2000" dirty="0">
                <a:solidFill>
                  <a:schemeClr val="bg1"/>
                </a:solidFill>
                <a:latin typeface="Arial"/>
                <a:ea typeface="Arial"/>
                <a:cs typeface="Arial"/>
                <a:sym typeface="Arial"/>
              </a:rPr>
              <a:t>comm</a:t>
            </a:r>
            <a:r>
              <a:rPr lang="en-US" sz="2000" dirty="0">
                <a:solidFill>
                  <a:srgbClr val="22DE96"/>
                </a:solidFill>
                <a:latin typeface="Arial"/>
                <a:ea typeface="Arial"/>
                <a:cs typeface="Arial"/>
                <a:sym typeface="Arial"/>
              </a:rPr>
              <a:t> IS NULL;</a:t>
            </a:r>
          </a:p>
        </p:txBody>
      </p:sp>
      <p:pic>
        <p:nvPicPr>
          <p:cNvPr id="3" name="Google Shape;314;p51">
            <a:extLst>
              <a:ext uri="{FF2B5EF4-FFF2-40B4-BE49-F238E27FC236}">
                <a16:creationId xmlns:a16="http://schemas.microsoft.com/office/drawing/2014/main" id="{628F3F69-CD38-7CB5-DF3E-C36F0C0E1BAE}"/>
              </a:ext>
            </a:extLst>
          </p:cNvPr>
          <p:cNvPicPr preferRelativeResize="0"/>
          <p:nvPr/>
        </p:nvPicPr>
        <p:blipFill>
          <a:blip r:embed="rId3">
            <a:alphaModFix/>
          </a:blip>
          <a:stretch>
            <a:fillRect/>
          </a:stretch>
        </p:blipFill>
        <p:spPr>
          <a:xfrm>
            <a:off x="3650674" y="3251653"/>
            <a:ext cx="3763917" cy="1671122"/>
          </a:xfrm>
          <a:prstGeom prst="rect">
            <a:avLst/>
          </a:prstGeom>
          <a:noFill/>
          <a:ln>
            <a:noFill/>
          </a:ln>
        </p:spPr>
      </p:pic>
    </p:spTree>
    <p:extLst>
      <p:ext uri="{BB962C8B-B14F-4D97-AF65-F5344CB8AC3E}">
        <p14:creationId xmlns:p14="http://schemas.microsoft.com/office/powerpoint/2010/main" val="238988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Advantages of Database</a:t>
            </a:r>
          </a:p>
        </p:txBody>
      </p:sp>
      <p:sp>
        <p:nvSpPr>
          <p:cNvPr id="68" name="TextBox 67">
            <a:extLst>
              <a:ext uri="{FF2B5EF4-FFF2-40B4-BE49-F238E27FC236}">
                <a16:creationId xmlns:a16="http://schemas.microsoft.com/office/drawing/2014/main" id="{17AF9B5A-F119-548C-D711-CCC219499A75}"/>
              </a:ext>
            </a:extLst>
          </p:cNvPr>
          <p:cNvSpPr txBox="1"/>
          <p:nvPr/>
        </p:nvSpPr>
        <p:spPr>
          <a:xfrm>
            <a:off x="1430619" y="2636475"/>
            <a:ext cx="4021122" cy="1585049"/>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Avoids Repetition</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Makes Sharing Easy</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Protects Your Data</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Maintains Quality</a:t>
            </a:r>
          </a:p>
        </p:txBody>
      </p:sp>
      <p:pic>
        <p:nvPicPr>
          <p:cNvPr id="2" name="Picture 1">
            <a:extLst>
              <a:ext uri="{FF2B5EF4-FFF2-40B4-BE49-F238E27FC236}">
                <a16:creationId xmlns:a16="http://schemas.microsoft.com/office/drawing/2014/main" id="{991DF8AB-0EFF-CFE4-51B2-6A40F07B6C0E}"/>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1538221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Count Missing Values</a:t>
            </a:r>
          </a:p>
        </p:txBody>
      </p:sp>
      <p:sp>
        <p:nvSpPr>
          <p:cNvPr id="2" name="Rectangle 1">
            <a:extLst>
              <a:ext uri="{FF2B5EF4-FFF2-40B4-BE49-F238E27FC236}">
                <a16:creationId xmlns:a16="http://schemas.microsoft.com/office/drawing/2014/main" id="{F6907E03-7039-DF91-6232-272EBD46D340}"/>
              </a:ext>
            </a:extLst>
          </p:cNvPr>
          <p:cNvSpPr/>
          <p:nvPr/>
        </p:nvSpPr>
        <p:spPr>
          <a:xfrm>
            <a:off x="932948" y="1470991"/>
            <a:ext cx="10326104"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count(</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AS </a:t>
            </a:r>
            <a:r>
              <a:rPr lang="en-US" sz="2000" dirty="0" err="1">
                <a:solidFill>
                  <a:schemeClr val="bg1"/>
                </a:solidFill>
                <a:latin typeface="Arial"/>
                <a:ea typeface="Arial"/>
                <a:cs typeface="Arial"/>
                <a:sym typeface="Arial"/>
              </a:rPr>
              <a:t>notmissingValues</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WHERE </a:t>
            </a:r>
            <a:r>
              <a:rPr lang="en-US" sz="2000" dirty="0">
                <a:solidFill>
                  <a:schemeClr val="bg1"/>
                </a:solidFill>
                <a:latin typeface="Arial"/>
                <a:ea typeface="Arial"/>
                <a:cs typeface="Arial"/>
                <a:sym typeface="Arial"/>
              </a:rPr>
              <a:t>comm</a:t>
            </a:r>
            <a:r>
              <a:rPr lang="en-US" sz="2000" dirty="0">
                <a:solidFill>
                  <a:srgbClr val="22DE96"/>
                </a:solidFill>
                <a:latin typeface="Arial"/>
                <a:ea typeface="Arial"/>
                <a:cs typeface="Arial"/>
                <a:sym typeface="Arial"/>
              </a:rPr>
              <a:t> IS NOT NULL;</a:t>
            </a:r>
          </a:p>
        </p:txBody>
      </p:sp>
      <p:pic>
        <p:nvPicPr>
          <p:cNvPr id="4" name="Google Shape;321;p52">
            <a:extLst>
              <a:ext uri="{FF2B5EF4-FFF2-40B4-BE49-F238E27FC236}">
                <a16:creationId xmlns:a16="http://schemas.microsoft.com/office/drawing/2014/main" id="{46F0BD84-315D-9E50-B231-B08CA5C4AAF8}"/>
              </a:ext>
            </a:extLst>
          </p:cNvPr>
          <p:cNvPicPr preferRelativeResize="0"/>
          <p:nvPr/>
        </p:nvPicPr>
        <p:blipFill>
          <a:blip r:embed="rId3">
            <a:alphaModFix/>
          </a:blip>
          <a:stretch>
            <a:fillRect/>
          </a:stretch>
        </p:blipFill>
        <p:spPr>
          <a:xfrm>
            <a:off x="4017795" y="3449975"/>
            <a:ext cx="3142778" cy="1241294"/>
          </a:xfrm>
          <a:prstGeom prst="rect">
            <a:avLst/>
          </a:prstGeom>
          <a:noFill/>
          <a:ln>
            <a:noFill/>
          </a:ln>
        </p:spPr>
      </p:pic>
    </p:spTree>
    <p:extLst>
      <p:ext uri="{BB962C8B-B14F-4D97-AF65-F5344CB8AC3E}">
        <p14:creationId xmlns:p14="http://schemas.microsoft.com/office/powerpoint/2010/main" val="1763594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Sorting Data with ORDER BY</a:t>
            </a:r>
          </a:p>
        </p:txBody>
      </p:sp>
      <p:sp>
        <p:nvSpPr>
          <p:cNvPr id="5" name="TextBox 4">
            <a:extLst>
              <a:ext uri="{FF2B5EF4-FFF2-40B4-BE49-F238E27FC236}">
                <a16:creationId xmlns:a16="http://schemas.microsoft.com/office/drawing/2014/main" id="{83F1A7F1-E9F7-2902-202D-35DA509178D4}"/>
              </a:ext>
            </a:extLst>
          </p:cNvPr>
          <p:cNvSpPr txBox="1"/>
          <p:nvPr/>
        </p:nvSpPr>
        <p:spPr>
          <a:xfrm>
            <a:off x="529832" y="2105561"/>
            <a:ext cx="7032523" cy="2646878"/>
          </a:xfrm>
          <a:prstGeom prst="rect">
            <a:avLst/>
          </a:prstGeom>
          <a:noFill/>
        </p:spPr>
        <p:txBody>
          <a:bodyPr wrap="square">
            <a:spAutoFit/>
          </a:bodyPr>
          <a:lstStyle/>
          <a:p>
            <a:pPr marL="120650" lvl="0" algn="l" rtl="0">
              <a:spcBef>
                <a:spcPts val="0"/>
              </a:spcBef>
              <a:spcAft>
                <a:spcPts val="0"/>
              </a:spcAft>
              <a:buClr>
                <a:srgbClr val="4C1130"/>
              </a:buClr>
              <a:buSzPts val="1700"/>
            </a:pPr>
            <a:r>
              <a:rPr lang="en-US" sz="1800" dirty="0">
                <a:solidFill>
                  <a:srgbClr val="4C1130"/>
                </a:solidFill>
                <a:latin typeface="Roboto" panose="02000000000000000000" pitchFamily="2" charset="0"/>
                <a:ea typeface="Roboto" panose="02000000000000000000" pitchFamily="2" charset="0"/>
                <a:cs typeface="Roboto" panose="02000000000000000000" pitchFamily="2" charset="0"/>
                <a:sym typeface="Average"/>
              </a:rPr>
              <a:t>In SQL, sorting is like organizing data for easier use. The ORDER BY clause helps arrange data by one or more fields. Just place it after the FROM statement in your SQL query to sort the results.</a:t>
            </a:r>
            <a:endParaRPr lang="en-US" sz="1800" dirty="0">
              <a:latin typeface="Roboto" panose="02000000000000000000" pitchFamily="2" charset="0"/>
              <a:ea typeface="Roboto" panose="02000000000000000000" pitchFamily="2" charset="0"/>
              <a:cs typeface="Roboto" panose="02000000000000000000" pitchFamily="2" charset="0"/>
              <a:sym typeface="Average"/>
            </a:endParaRPr>
          </a:p>
          <a:p>
            <a:pPr marL="406400" lvl="0" indent="-285750" algn="l" rtl="0">
              <a:spcBef>
                <a:spcPts val="1200"/>
              </a:spcBef>
              <a:spcAft>
                <a:spcPts val="0"/>
              </a:spcAft>
              <a:buSzPts val="17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verage"/>
              </a:rPr>
              <a:t>Syntax: </a:t>
            </a:r>
          </a:p>
          <a:p>
            <a:pPr marL="612000" lvl="0" indent="-285750" algn="l" rtl="0">
              <a:spcBef>
                <a:spcPts val="1200"/>
              </a:spcBef>
              <a:spcAft>
                <a:spcPts val="0"/>
              </a:spcAft>
              <a:buSzPts val="1700"/>
              <a:buFont typeface="Wingdings" panose="05000000000000000000" pitchFamily="2" charset="2"/>
              <a:buChar char="§"/>
            </a:pP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ORDER BY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column;</a:t>
            </a:r>
          </a:p>
          <a:p>
            <a:pPr marL="612000" lvl="0" algn="l" rtl="0">
              <a:spcBef>
                <a:spcPts val="1200"/>
              </a:spcBef>
              <a:spcAft>
                <a:spcPts val="0"/>
              </a:spcAft>
              <a:buSzPts val="1700"/>
            </a:pPr>
            <a:r>
              <a:rPr lang="en-US" sz="1800" b="1" dirty="0">
                <a:solidFill>
                  <a:srgbClr val="4C1130"/>
                </a:solidFill>
                <a:latin typeface="Roboto" panose="02000000000000000000" pitchFamily="2" charset="0"/>
                <a:ea typeface="Roboto" panose="02000000000000000000" pitchFamily="2" charset="0"/>
                <a:cs typeface="Roboto" panose="02000000000000000000" pitchFamily="2" charset="0"/>
                <a:sym typeface="Courier New"/>
              </a:rPr>
              <a:t>OR</a:t>
            </a:r>
          </a:p>
          <a:p>
            <a:pPr marL="612000" lvl="0" indent="-285750" algn="l" rtl="0">
              <a:spcBef>
                <a:spcPts val="1200"/>
              </a:spcBef>
              <a:spcAft>
                <a:spcPts val="0"/>
              </a:spcAft>
              <a:buSzPts val="1700"/>
              <a:buFont typeface="Wingdings" panose="05000000000000000000" pitchFamily="2" charset="2"/>
              <a:buChar char="§"/>
            </a:pP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ORDER BY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column1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ASC|DESC</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a:t>
            </a:r>
          </a:p>
        </p:txBody>
      </p:sp>
      <p:pic>
        <p:nvPicPr>
          <p:cNvPr id="6" name="Picture 5">
            <a:extLst>
              <a:ext uri="{FF2B5EF4-FFF2-40B4-BE49-F238E27FC236}">
                <a16:creationId xmlns:a16="http://schemas.microsoft.com/office/drawing/2014/main" id="{3D2EE79B-AA93-C606-4E09-AC79F7E31DE3}"/>
              </a:ext>
            </a:extLst>
          </p:cNvPr>
          <p:cNvPicPr>
            <a:picLocks noChangeAspect="1"/>
          </p:cNvPicPr>
          <p:nvPr/>
        </p:nvPicPr>
        <p:blipFill>
          <a:blip r:embed="rId3"/>
          <a:srcRect/>
          <a:stretch/>
        </p:blipFill>
        <p:spPr>
          <a:xfrm>
            <a:off x="8265740" y="2184144"/>
            <a:ext cx="2489712" cy="2489712"/>
          </a:xfrm>
          <a:prstGeom prst="rect">
            <a:avLst/>
          </a:prstGeom>
        </p:spPr>
      </p:pic>
    </p:spTree>
    <p:extLst>
      <p:ext uri="{BB962C8B-B14F-4D97-AF65-F5344CB8AC3E}">
        <p14:creationId xmlns:p14="http://schemas.microsoft.com/office/powerpoint/2010/main" val="4036972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Sorting Data with ORDER BY</a:t>
            </a:r>
          </a:p>
        </p:txBody>
      </p:sp>
      <p:sp>
        <p:nvSpPr>
          <p:cNvPr id="2" name="Rectangle 1">
            <a:extLst>
              <a:ext uri="{FF2B5EF4-FFF2-40B4-BE49-F238E27FC236}">
                <a16:creationId xmlns:a16="http://schemas.microsoft.com/office/drawing/2014/main" id="{F6907E03-7039-DF91-6232-272EBD46D340}"/>
              </a:ext>
            </a:extLst>
          </p:cNvPr>
          <p:cNvSpPr/>
          <p:nvPr/>
        </p:nvSpPr>
        <p:spPr>
          <a:xfrm>
            <a:off x="3169252" y="1480930"/>
            <a:ext cx="5358522"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ORDER BY </a:t>
            </a:r>
            <a:r>
              <a:rPr lang="en-US" sz="2000" dirty="0" err="1">
                <a:solidFill>
                  <a:schemeClr val="bg1"/>
                </a:solidFill>
                <a:latin typeface="Arial"/>
                <a:ea typeface="Arial"/>
                <a:cs typeface="Arial"/>
                <a:sym typeface="Arial"/>
              </a:rPr>
              <a:t>sal</a:t>
            </a:r>
            <a:r>
              <a:rPr lang="en-US" sz="2000" dirty="0">
                <a:solidFill>
                  <a:schemeClr val="bg1"/>
                </a:solidFill>
                <a:latin typeface="Arial"/>
                <a:ea typeface="Arial"/>
                <a:cs typeface="Arial"/>
                <a:sym typeface="Arial"/>
              </a:rPr>
              <a:t>;</a:t>
            </a:r>
          </a:p>
        </p:txBody>
      </p:sp>
      <p:pic>
        <p:nvPicPr>
          <p:cNvPr id="3" name="Google Shape;334;p54">
            <a:extLst>
              <a:ext uri="{FF2B5EF4-FFF2-40B4-BE49-F238E27FC236}">
                <a16:creationId xmlns:a16="http://schemas.microsoft.com/office/drawing/2014/main" id="{ACE8D693-9BE1-4010-EE65-563F55C88E3B}"/>
              </a:ext>
            </a:extLst>
          </p:cNvPr>
          <p:cNvPicPr preferRelativeResize="0"/>
          <p:nvPr/>
        </p:nvPicPr>
        <p:blipFill>
          <a:blip r:embed="rId3">
            <a:alphaModFix/>
          </a:blip>
          <a:stretch>
            <a:fillRect/>
          </a:stretch>
        </p:blipFill>
        <p:spPr>
          <a:xfrm>
            <a:off x="2465150" y="2640927"/>
            <a:ext cx="6559579" cy="3407414"/>
          </a:xfrm>
          <a:prstGeom prst="rect">
            <a:avLst/>
          </a:prstGeom>
          <a:noFill/>
          <a:ln>
            <a:noFill/>
          </a:ln>
        </p:spPr>
      </p:pic>
    </p:spTree>
    <p:extLst>
      <p:ext uri="{BB962C8B-B14F-4D97-AF65-F5344CB8AC3E}">
        <p14:creationId xmlns:p14="http://schemas.microsoft.com/office/powerpoint/2010/main" val="1061391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Sorting Data with ORDER BY</a:t>
            </a:r>
          </a:p>
        </p:txBody>
      </p:sp>
      <p:sp>
        <p:nvSpPr>
          <p:cNvPr id="2" name="Rectangle 1">
            <a:extLst>
              <a:ext uri="{FF2B5EF4-FFF2-40B4-BE49-F238E27FC236}">
                <a16:creationId xmlns:a16="http://schemas.microsoft.com/office/drawing/2014/main" id="{F6907E03-7039-DF91-6232-272EBD46D340}"/>
              </a:ext>
            </a:extLst>
          </p:cNvPr>
          <p:cNvSpPr/>
          <p:nvPr/>
        </p:nvSpPr>
        <p:spPr>
          <a:xfrm>
            <a:off x="2762534" y="1480930"/>
            <a:ext cx="5964809"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ORDER BY </a:t>
            </a:r>
            <a:r>
              <a:rPr lang="en-US" sz="2000" dirty="0" err="1">
                <a:solidFill>
                  <a:schemeClr val="bg1"/>
                </a:solidFill>
                <a:latin typeface="Arial"/>
                <a:ea typeface="Arial"/>
                <a:cs typeface="Arial"/>
                <a:sym typeface="Arial"/>
              </a:rPr>
              <a:t>sal</a:t>
            </a:r>
            <a:r>
              <a:rPr lang="en-US" sz="2000" dirty="0">
                <a:solidFill>
                  <a:srgbClr val="22DE96"/>
                </a:solidFill>
                <a:latin typeface="Arial"/>
                <a:ea typeface="Arial"/>
                <a:cs typeface="Arial"/>
                <a:sym typeface="Arial"/>
              </a:rPr>
              <a:t> ASC</a:t>
            </a:r>
            <a:r>
              <a:rPr lang="en-US" sz="2000" dirty="0">
                <a:solidFill>
                  <a:schemeClr val="bg1"/>
                </a:solidFill>
                <a:latin typeface="Arial"/>
                <a:ea typeface="Arial"/>
                <a:cs typeface="Arial"/>
                <a:sym typeface="Arial"/>
              </a:rPr>
              <a:t>;</a:t>
            </a:r>
          </a:p>
        </p:txBody>
      </p:sp>
      <p:pic>
        <p:nvPicPr>
          <p:cNvPr id="4" name="Google Shape;341;p55">
            <a:extLst>
              <a:ext uri="{FF2B5EF4-FFF2-40B4-BE49-F238E27FC236}">
                <a16:creationId xmlns:a16="http://schemas.microsoft.com/office/drawing/2014/main" id="{E09E9B40-8EE0-0094-C60F-53965FBEA27C}"/>
              </a:ext>
            </a:extLst>
          </p:cNvPr>
          <p:cNvPicPr preferRelativeResize="0"/>
          <p:nvPr/>
        </p:nvPicPr>
        <p:blipFill>
          <a:blip r:embed="rId3">
            <a:alphaModFix/>
          </a:blip>
          <a:stretch>
            <a:fillRect/>
          </a:stretch>
        </p:blipFill>
        <p:spPr>
          <a:xfrm>
            <a:off x="2277399" y="2651093"/>
            <a:ext cx="6687695" cy="3513351"/>
          </a:xfrm>
          <a:prstGeom prst="rect">
            <a:avLst/>
          </a:prstGeom>
          <a:noFill/>
          <a:ln>
            <a:noFill/>
          </a:ln>
        </p:spPr>
      </p:pic>
    </p:spTree>
    <p:extLst>
      <p:ext uri="{BB962C8B-B14F-4D97-AF65-F5344CB8AC3E}">
        <p14:creationId xmlns:p14="http://schemas.microsoft.com/office/powerpoint/2010/main" val="3482428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Sorting Data with ORDER BY</a:t>
            </a:r>
          </a:p>
        </p:txBody>
      </p:sp>
      <p:sp>
        <p:nvSpPr>
          <p:cNvPr id="2" name="Rectangle 1">
            <a:extLst>
              <a:ext uri="{FF2B5EF4-FFF2-40B4-BE49-F238E27FC236}">
                <a16:creationId xmlns:a16="http://schemas.microsoft.com/office/drawing/2014/main" id="{F6907E03-7039-DF91-6232-272EBD46D340}"/>
              </a:ext>
            </a:extLst>
          </p:cNvPr>
          <p:cNvSpPr/>
          <p:nvPr/>
        </p:nvSpPr>
        <p:spPr>
          <a:xfrm>
            <a:off x="2762534" y="1480930"/>
            <a:ext cx="6202560"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ORDER BY </a:t>
            </a:r>
            <a:r>
              <a:rPr lang="en-US" sz="2000" dirty="0" err="1">
                <a:solidFill>
                  <a:schemeClr val="bg1"/>
                </a:solidFill>
                <a:latin typeface="Arial"/>
                <a:ea typeface="Arial"/>
                <a:cs typeface="Arial"/>
                <a:sym typeface="Arial"/>
              </a:rPr>
              <a:t>sal</a:t>
            </a:r>
            <a:r>
              <a:rPr lang="en-US" sz="2000" dirty="0">
                <a:solidFill>
                  <a:srgbClr val="22DE96"/>
                </a:solidFill>
                <a:latin typeface="Arial"/>
                <a:ea typeface="Arial"/>
                <a:cs typeface="Arial"/>
                <a:sym typeface="Arial"/>
              </a:rPr>
              <a:t> DESC</a:t>
            </a:r>
            <a:r>
              <a:rPr lang="en-US" sz="2000" dirty="0">
                <a:solidFill>
                  <a:schemeClr val="bg1"/>
                </a:solidFill>
                <a:latin typeface="Arial"/>
                <a:ea typeface="Arial"/>
                <a:cs typeface="Arial"/>
                <a:sym typeface="Arial"/>
              </a:rPr>
              <a:t>;</a:t>
            </a:r>
          </a:p>
        </p:txBody>
      </p:sp>
      <p:pic>
        <p:nvPicPr>
          <p:cNvPr id="3" name="Google Shape;348;p56">
            <a:extLst>
              <a:ext uri="{FF2B5EF4-FFF2-40B4-BE49-F238E27FC236}">
                <a16:creationId xmlns:a16="http://schemas.microsoft.com/office/drawing/2014/main" id="{A800F414-47D5-E70E-8F65-62C3B6680514}"/>
              </a:ext>
            </a:extLst>
          </p:cNvPr>
          <p:cNvPicPr preferRelativeResize="0"/>
          <p:nvPr/>
        </p:nvPicPr>
        <p:blipFill>
          <a:blip r:embed="rId3">
            <a:alphaModFix/>
          </a:blip>
          <a:stretch>
            <a:fillRect/>
          </a:stretch>
        </p:blipFill>
        <p:spPr>
          <a:xfrm>
            <a:off x="2288212" y="2599026"/>
            <a:ext cx="6945239" cy="3631187"/>
          </a:xfrm>
          <a:prstGeom prst="rect">
            <a:avLst/>
          </a:prstGeom>
          <a:noFill/>
          <a:ln>
            <a:noFill/>
          </a:ln>
        </p:spPr>
      </p:pic>
    </p:spTree>
    <p:extLst>
      <p:ext uri="{BB962C8B-B14F-4D97-AF65-F5344CB8AC3E}">
        <p14:creationId xmlns:p14="http://schemas.microsoft.com/office/powerpoint/2010/main" val="3985759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Group By Clause</a:t>
            </a:r>
          </a:p>
        </p:txBody>
      </p:sp>
      <p:sp>
        <p:nvSpPr>
          <p:cNvPr id="2" name="Rectangle 1">
            <a:extLst>
              <a:ext uri="{FF2B5EF4-FFF2-40B4-BE49-F238E27FC236}">
                <a16:creationId xmlns:a16="http://schemas.microsoft.com/office/drawing/2014/main" id="{F6907E03-7039-DF91-6232-272EBD46D340}"/>
              </a:ext>
            </a:extLst>
          </p:cNvPr>
          <p:cNvSpPr/>
          <p:nvPr/>
        </p:nvSpPr>
        <p:spPr>
          <a:xfrm>
            <a:off x="3438939" y="4032793"/>
            <a:ext cx="4790661"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dept, </a:t>
            </a:r>
            <a:r>
              <a:rPr lang="en-US" sz="2000" dirty="0">
                <a:solidFill>
                  <a:srgbClr val="22DE96"/>
                </a:solidFill>
                <a:latin typeface="Arial"/>
                <a:ea typeface="Arial"/>
                <a:cs typeface="Arial"/>
                <a:sym typeface="Arial"/>
              </a:rPr>
              <a:t>SUM(</a:t>
            </a:r>
            <a:r>
              <a:rPr lang="en-US" sz="2000" dirty="0" err="1">
                <a:solidFill>
                  <a:schemeClr val="bg1"/>
                </a:solidFill>
                <a:latin typeface="Arial"/>
                <a:ea typeface="Arial"/>
                <a:cs typeface="Arial"/>
                <a:sym typeface="Arial"/>
              </a:rPr>
              <a:t>sal</a:t>
            </a:r>
            <a:r>
              <a:rPr lang="en-US" sz="2000" dirty="0">
                <a:solidFill>
                  <a:srgbClr val="22DE96"/>
                </a:solidFill>
                <a:latin typeface="Arial"/>
                <a:ea typeface="Arial"/>
                <a:cs typeface="Arial"/>
                <a:sym typeface="Arial"/>
              </a:rPr>
              <a:t>) as </a:t>
            </a:r>
            <a:r>
              <a:rPr lang="en-US" sz="2000" dirty="0" err="1">
                <a:solidFill>
                  <a:schemeClr val="bg1"/>
                </a:solidFill>
                <a:latin typeface="Arial"/>
                <a:ea typeface="Arial"/>
                <a:cs typeface="Arial"/>
                <a:sym typeface="Arial"/>
              </a:rPr>
              <a:t>total_salary</a:t>
            </a:r>
            <a:endParaRPr lang="en-US" sz="2000" dirty="0">
              <a:solidFill>
                <a:schemeClr val="bg1"/>
              </a:solidFill>
              <a:latin typeface="Arial"/>
              <a:ea typeface="Arial"/>
              <a:cs typeface="Arial"/>
              <a:sym typeface="Arial"/>
            </a:endParaRPr>
          </a:p>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GROUP BY </a:t>
            </a:r>
            <a:r>
              <a:rPr lang="en-US" sz="2000" dirty="0">
                <a:solidFill>
                  <a:schemeClr val="bg1"/>
                </a:solidFill>
                <a:latin typeface="Arial"/>
                <a:ea typeface="Arial"/>
                <a:cs typeface="Arial"/>
                <a:sym typeface="Arial"/>
              </a:rPr>
              <a:t>dept;</a:t>
            </a:r>
          </a:p>
        </p:txBody>
      </p:sp>
      <p:sp>
        <p:nvSpPr>
          <p:cNvPr id="5" name="TextBox 4">
            <a:extLst>
              <a:ext uri="{FF2B5EF4-FFF2-40B4-BE49-F238E27FC236}">
                <a16:creationId xmlns:a16="http://schemas.microsoft.com/office/drawing/2014/main" id="{D20698A7-9835-0197-66C0-309CF6153628}"/>
              </a:ext>
            </a:extLst>
          </p:cNvPr>
          <p:cNvSpPr txBox="1"/>
          <p:nvPr/>
        </p:nvSpPr>
        <p:spPr>
          <a:xfrm>
            <a:off x="790401" y="1702249"/>
            <a:ext cx="11070697" cy="1354217"/>
          </a:xfrm>
          <a:prstGeom prst="rect">
            <a:avLst/>
          </a:prstGeom>
          <a:noFill/>
        </p:spPr>
        <p:txBody>
          <a:bodyPr wrap="square">
            <a:spAutoFit/>
          </a:bodyPr>
          <a:lstStyle/>
          <a:p>
            <a:pPr marL="120650" lvl="0" algn="l" rtl="0">
              <a:spcBef>
                <a:spcPts val="0"/>
              </a:spcBef>
              <a:spcAft>
                <a:spcPts val="0"/>
              </a:spcAft>
              <a:buClr>
                <a:srgbClr val="4C1130"/>
              </a:buClr>
              <a:buSzPts val="1700"/>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The GROUP BY clause in SQL is used to arrange identical data into groups. This is particularly useful when you want to perform aggregate functions (like COUNT, SUM, AVG, MAX, or MIN) on specific columns. When you use GROUP BY, the result set is returned as a summary table with one row for each group.</a:t>
            </a:r>
          </a:p>
          <a:p>
            <a:pPr marL="406400" lvl="0" indent="-285750" algn="l" rtl="0">
              <a:spcBef>
                <a:spcPts val="1200"/>
              </a:spcBef>
              <a:spcAft>
                <a:spcPts val="0"/>
              </a:spcAft>
              <a:buSzPts val="1700"/>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a:t>
            </a:r>
            <a:r>
              <a:rPr lang="en-US" sz="1800" dirty="0" err="1">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agg_fun</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col2</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WHERE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condition</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GROUP BY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col1;</a:t>
            </a:r>
          </a:p>
        </p:txBody>
      </p:sp>
    </p:spTree>
    <p:extLst>
      <p:ext uri="{BB962C8B-B14F-4D97-AF65-F5344CB8AC3E}">
        <p14:creationId xmlns:p14="http://schemas.microsoft.com/office/powerpoint/2010/main" val="1423304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Group By Clause</a:t>
            </a:r>
          </a:p>
        </p:txBody>
      </p:sp>
      <p:sp>
        <p:nvSpPr>
          <p:cNvPr id="2" name="Rectangle 1">
            <a:extLst>
              <a:ext uri="{FF2B5EF4-FFF2-40B4-BE49-F238E27FC236}">
                <a16:creationId xmlns:a16="http://schemas.microsoft.com/office/drawing/2014/main" id="{F6907E03-7039-DF91-6232-272EBD46D340}"/>
              </a:ext>
            </a:extLst>
          </p:cNvPr>
          <p:cNvSpPr/>
          <p:nvPr/>
        </p:nvSpPr>
        <p:spPr>
          <a:xfrm>
            <a:off x="1390934" y="1653008"/>
            <a:ext cx="8901928"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dept, </a:t>
            </a:r>
            <a:r>
              <a:rPr lang="en-US" sz="2000" dirty="0">
                <a:solidFill>
                  <a:srgbClr val="22DE96"/>
                </a:solidFill>
                <a:latin typeface="Arial"/>
                <a:ea typeface="Arial"/>
                <a:cs typeface="Arial"/>
                <a:sym typeface="Arial"/>
              </a:rPr>
              <a:t>SUM(</a:t>
            </a:r>
            <a:r>
              <a:rPr lang="en-US" sz="2000" dirty="0" err="1">
                <a:solidFill>
                  <a:schemeClr val="bg1"/>
                </a:solidFill>
                <a:latin typeface="Arial"/>
                <a:ea typeface="Arial"/>
                <a:cs typeface="Arial"/>
                <a:sym typeface="Arial"/>
              </a:rPr>
              <a:t>sal</a:t>
            </a:r>
            <a:r>
              <a:rPr lang="en-US" sz="2000" dirty="0">
                <a:solidFill>
                  <a:srgbClr val="22DE96"/>
                </a:solidFill>
                <a:latin typeface="Arial"/>
                <a:ea typeface="Arial"/>
                <a:cs typeface="Arial"/>
                <a:sym typeface="Arial"/>
              </a:rPr>
              <a:t>) as </a:t>
            </a:r>
            <a:r>
              <a:rPr lang="en-US" sz="2000" dirty="0" err="1">
                <a:solidFill>
                  <a:schemeClr val="bg1"/>
                </a:solidFill>
                <a:latin typeface="Arial"/>
                <a:ea typeface="Arial"/>
                <a:cs typeface="Arial"/>
                <a:sym typeface="Arial"/>
              </a:rPr>
              <a:t>total_salary</a:t>
            </a:r>
            <a:r>
              <a:rPr lang="en-US" sz="2000" dirty="0">
                <a:solidFill>
                  <a:schemeClr val="bg1"/>
                </a:solidFill>
                <a:latin typeface="Arial"/>
                <a:ea typeface="Arial"/>
                <a:cs typeface="Arial"/>
                <a:sym typeface="Arial"/>
              </a:rPr>
              <a:t> </a:t>
            </a:r>
            <a:r>
              <a:rPr lang="en-US" sz="2000" dirty="0">
                <a:solidFill>
                  <a:srgbClr val="22DE96"/>
                </a:solidFill>
                <a:latin typeface="Arial"/>
                <a:ea typeface="Arial"/>
                <a:cs typeface="Arial"/>
                <a:sym typeface="Arial"/>
              </a:rPr>
              <a:t>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GROUP BY </a:t>
            </a:r>
            <a:r>
              <a:rPr lang="en-US" sz="2000" dirty="0">
                <a:solidFill>
                  <a:schemeClr val="bg1"/>
                </a:solidFill>
                <a:latin typeface="Arial"/>
                <a:ea typeface="Arial"/>
                <a:cs typeface="Arial"/>
                <a:sym typeface="Arial"/>
              </a:rPr>
              <a:t>dept;</a:t>
            </a:r>
          </a:p>
        </p:txBody>
      </p:sp>
      <p:pic>
        <p:nvPicPr>
          <p:cNvPr id="3" name="Google Shape;361;p58">
            <a:extLst>
              <a:ext uri="{FF2B5EF4-FFF2-40B4-BE49-F238E27FC236}">
                <a16:creationId xmlns:a16="http://schemas.microsoft.com/office/drawing/2014/main" id="{B3ABD94E-D3C0-6341-024F-9FA8BFC6AFAE}"/>
              </a:ext>
            </a:extLst>
          </p:cNvPr>
          <p:cNvPicPr preferRelativeResize="0"/>
          <p:nvPr/>
        </p:nvPicPr>
        <p:blipFill>
          <a:blip r:embed="rId3">
            <a:alphaModFix/>
          </a:blip>
          <a:stretch>
            <a:fillRect/>
          </a:stretch>
        </p:blipFill>
        <p:spPr>
          <a:xfrm>
            <a:off x="4286673" y="2876550"/>
            <a:ext cx="3110450" cy="2708425"/>
          </a:xfrm>
          <a:prstGeom prst="rect">
            <a:avLst/>
          </a:prstGeom>
          <a:noFill/>
          <a:ln>
            <a:noFill/>
          </a:ln>
        </p:spPr>
      </p:pic>
    </p:spTree>
    <p:extLst>
      <p:ext uri="{BB962C8B-B14F-4D97-AF65-F5344CB8AC3E}">
        <p14:creationId xmlns:p14="http://schemas.microsoft.com/office/powerpoint/2010/main" val="1221136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 Having Clause</a:t>
            </a:r>
          </a:p>
        </p:txBody>
      </p:sp>
      <p:sp>
        <p:nvSpPr>
          <p:cNvPr id="5" name="TextBox 4">
            <a:extLst>
              <a:ext uri="{FF2B5EF4-FFF2-40B4-BE49-F238E27FC236}">
                <a16:creationId xmlns:a16="http://schemas.microsoft.com/office/drawing/2014/main" id="{BFA004B0-CA5E-9F9A-512B-C27C9C64B5A4}"/>
              </a:ext>
            </a:extLst>
          </p:cNvPr>
          <p:cNvSpPr txBox="1"/>
          <p:nvPr/>
        </p:nvSpPr>
        <p:spPr>
          <a:xfrm>
            <a:off x="606669" y="2259449"/>
            <a:ext cx="7872046" cy="2339102"/>
          </a:xfrm>
          <a:prstGeom prst="rect">
            <a:avLst/>
          </a:prstGeom>
          <a:noFill/>
        </p:spPr>
        <p:txBody>
          <a:bodyPr wrap="square">
            <a:spAutoFit/>
          </a:bodyPr>
          <a:lstStyle/>
          <a:p>
            <a:pPr marL="406400" lvl="0" indent="-285750" algn="l" rtl="0">
              <a:spcBef>
                <a:spcPts val="0"/>
              </a:spcBef>
              <a:spcAft>
                <a:spcPts val="0"/>
              </a:spcAft>
              <a:buClr>
                <a:srgbClr val="4C1130"/>
              </a:buClr>
              <a:buSzPts val="1700"/>
              <a:buFont typeface="Arial" panose="020B0604020202020204" pitchFamily="34" charset="0"/>
              <a:buChar char="•"/>
            </a:pPr>
            <a:r>
              <a:rPr lang="en-US" sz="1800" dirty="0">
                <a:solidFill>
                  <a:srgbClr val="4C1130"/>
                </a:solidFill>
                <a:latin typeface="Roboto" panose="02000000000000000000" pitchFamily="2" charset="0"/>
                <a:ea typeface="Roboto" panose="02000000000000000000" pitchFamily="2" charset="0"/>
                <a:cs typeface="Roboto" panose="02000000000000000000" pitchFamily="2" charset="0"/>
                <a:sym typeface="Average"/>
              </a:rPr>
              <a:t>The HAVING clause is used in SQL along with the GROUP BY clause to filter the results of a query based on aggregate conditions. </a:t>
            </a:r>
          </a:p>
          <a:p>
            <a:pPr marL="406400" lvl="0" indent="-285750" algn="l" rtl="0">
              <a:spcBef>
                <a:spcPts val="1200"/>
              </a:spcBef>
              <a:spcAft>
                <a:spcPts val="0"/>
              </a:spcAft>
              <a:buClr>
                <a:srgbClr val="4C1130"/>
              </a:buClr>
              <a:buSzPts val="1700"/>
              <a:buFont typeface="Arial" panose="020B0604020202020204" pitchFamily="34" charset="0"/>
              <a:buChar char="•"/>
            </a:pPr>
            <a:r>
              <a:rPr lang="en-US" sz="1800" dirty="0">
                <a:solidFill>
                  <a:srgbClr val="4C1130"/>
                </a:solidFill>
                <a:latin typeface="Roboto" panose="02000000000000000000" pitchFamily="2" charset="0"/>
                <a:ea typeface="Roboto" panose="02000000000000000000" pitchFamily="2" charset="0"/>
                <a:cs typeface="Roboto" panose="02000000000000000000" pitchFamily="2" charset="0"/>
                <a:sym typeface="Average"/>
              </a:rPr>
              <a:t>It allows you to specify a condition for groups of rows, similar to the WHERE clause for individual rows. The HAVING clause is particularly useful when you want to filter the results of aggregate functions.</a:t>
            </a:r>
          </a:p>
          <a:p>
            <a:pPr marL="406400" lvl="0" indent="-285750" algn="l" rtl="0">
              <a:spcBef>
                <a:spcPts val="1200"/>
              </a:spcBef>
              <a:spcAft>
                <a:spcPts val="0"/>
              </a:spcAft>
              <a:buSzPts val="17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verage"/>
              </a:rPr>
              <a:t>Syntax: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SELECT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column1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a:t>
            </a:r>
            <a:r>
              <a:rPr lang="en-US" sz="1800" dirty="0" err="1">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agg</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fun(</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column2</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FROM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table_name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WHERE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condition</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GROUP BY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column1</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Courier New"/>
              </a:rPr>
              <a:t> HAVING </a:t>
            </a:r>
            <a:r>
              <a:rPr lang="en-US" sz="1800" dirty="0" err="1">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aggregate_condition</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Courier New"/>
              </a:rPr>
              <a:t>;</a:t>
            </a:r>
          </a:p>
        </p:txBody>
      </p:sp>
    </p:spTree>
    <p:extLst>
      <p:ext uri="{BB962C8B-B14F-4D97-AF65-F5344CB8AC3E}">
        <p14:creationId xmlns:p14="http://schemas.microsoft.com/office/powerpoint/2010/main" val="1473629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 Having Clause</a:t>
            </a:r>
          </a:p>
        </p:txBody>
      </p:sp>
      <p:sp>
        <p:nvSpPr>
          <p:cNvPr id="2" name="Rectangle 1">
            <a:extLst>
              <a:ext uri="{FF2B5EF4-FFF2-40B4-BE49-F238E27FC236}">
                <a16:creationId xmlns:a16="http://schemas.microsoft.com/office/drawing/2014/main" id="{F6907E03-7039-DF91-6232-272EBD46D340}"/>
              </a:ext>
            </a:extLst>
          </p:cNvPr>
          <p:cNvSpPr/>
          <p:nvPr/>
        </p:nvSpPr>
        <p:spPr>
          <a:xfrm>
            <a:off x="1390934" y="1653008"/>
            <a:ext cx="8901928"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dept,</a:t>
            </a:r>
            <a:r>
              <a:rPr lang="en-US" sz="2000" dirty="0">
                <a:solidFill>
                  <a:srgbClr val="22DE96"/>
                </a:solidFill>
                <a:latin typeface="Arial"/>
                <a:ea typeface="Arial"/>
                <a:cs typeface="Arial"/>
                <a:sym typeface="Arial"/>
              </a:rPr>
              <a:t> AVG(</a:t>
            </a:r>
            <a:r>
              <a:rPr lang="en-US" sz="2000" dirty="0" err="1">
                <a:solidFill>
                  <a:schemeClr val="bg1"/>
                </a:solidFill>
                <a:latin typeface="Arial"/>
                <a:ea typeface="Arial"/>
                <a:cs typeface="Arial"/>
                <a:sym typeface="Arial"/>
              </a:rPr>
              <a:t>sal</a:t>
            </a:r>
            <a:r>
              <a:rPr lang="en-US" sz="2000" dirty="0">
                <a:solidFill>
                  <a:srgbClr val="22DE96"/>
                </a:solidFill>
                <a:latin typeface="Arial"/>
                <a:ea typeface="Arial"/>
                <a:cs typeface="Arial"/>
                <a:sym typeface="Arial"/>
              </a:rPr>
              <a:t>) as </a:t>
            </a:r>
            <a:r>
              <a:rPr lang="en-US" sz="2000" dirty="0" err="1">
                <a:solidFill>
                  <a:schemeClr val="bg1"/>
                </a:solidFill>
                <a:latin typeface="Arial"/>
                <a:ea typeface="Arial"/>
                <a:cs typeface="Arial"/>
                <a:sym typeface="Arial"/>
              </a:rPr>
              <a:t>total_salary</a:t>
            </a:r>
            <a:r>
              <a:rPr lang="en-US" sz="2000" dirty="0">
                <a:solidFill>
                  <a:schemeClr val="bg1"/>
                </a:solidFill>
                <a:latin typeface="Arial"/>
                <a:ea typeface="Arial"/>
                <a:cs typeface="Arial"/>
                <a:sym typeface="Arial"/>
              </a:rPr>
              <a:t> </a:t>
            </a:r>
            <a:r>
              <a:rPr lang="en-US" sz="2000" dirty="0">
                <a:solidFill>
                  <a:srgbClr val="22DE96"/>
                </a:solidFill>
                <a:latin typeface="Arial"/>
                <a:ea typeface="Arial"/>
                <a:cs typeface="Arial"/>
                <a:sym typeface="Arial"/>
              </a:rPr>
              <a:t>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GROUP BY </a:t>
            </a:r>
            <a:r>
              <a:rPr lang="en-US" sz="2000" dirty="0">
                <a:solidFill>
                  <a:schemeClr val="bg1"/>
                </a:solidFill>
                <a:latin typeface="Arial"/>
                <a:ea typeface="Arial"/>
                <a:cs typeface="Arial"/>
                <a:sym typeface="Arial"/>
              </a:rPr>
              <a:t>dept</a:t>
            </a:r>
            <a:r>
              <a:rPr lang="en-US" sz="2000" dirty="0">
                <a:solidFill>
                  <a:srgbClr val="22DE96"/>
                </a:solidFill>
                <a:latin typeface="Arial"/>
                <a:ea typeface="Arial"/>
                <a:cs typeface="Arial"/>
                <a:sym typeface="Arial"/>
              </a:rPr>
              <a:t> HAVING AVG(</a:t>
            </a:r>
            <a:r>
              <a:rPr lang="en-US" sz="2000" dirty="0" err="1">
                <a:solidFill>
                  <a:schemeClr val="bg1"/>
                </a:solidFill>
                <a:latin typeface="Arial"/>
                <a:ea typeface="Arial"/>
                <a:cs typeface="Arial"/>
                <a:sym typeface="Arial"/>
              </a:rPr>
              <a:t>sal</a:t>
            </a:r>
            <a:r>
              <a:rPr lang="en-US" sz="2000" dirty="0">
                <a:solidFill>
                  <a:srgbClr val="22DE96"/>
                </a:solidFill>
                <a:latin typeface="Arial"/>
                <a:ea typeface="Arial"/>
                <a:cs typeface="Arial"/>
                <a:sym typeface="Arial"/>
              </a:rPr>
              <a:t>) </a:t>
            </a:r>
            <a:r>
              <a:rPr lang="en-US" sz="2000" dirty="0">
                <a:solidFill>
                  <a:schemeClr val="bg1"/>
                </a:solidFill>
                <a:latin typeface="Arial"/>
                <a:ea typeface="Arial"/>
                <a:cs typeface="Arial"/>
                <a:sym typeface="Arial"/>
              </a:rPr>
              <a:t>&gt; 25000;</a:t>
            </a:r>
          </a:p>
        </p:txBody>
      </p:sp>
      <p:pic>
        <p:nvPicPr>
          <p:cNvPr id="4" name="Google Shape;374;p60">
            <a:extLst>
              <a:ext uri="{FF2B5EF4-FFF2-40B4-BE49-F238E27FC236}">
                <a16:creationId xmlns:a16="http://schemas.microsoft.com/office/drawing/2014/main" id="{A055AA42-535E-2CD2-EFB0-6410DC5E901A}"/>
              </a:ext>
            </a:extLst>
          </p:cNvPr>
          <p:cNvPicPr preferRelativeResize="0"/>
          <p:nvPr/>
        </p:nvPicPr>
        <p:blipFill>
          <a:blip r:embed="rId3">
            <a:alphaModFix/>
          </a:blip>
          <a:stretch>
            <a:fillRect/>
          </a:stretch>
        </p:blipFill>
        <p:spPr>
          <a:xfrm>
            <a:off x="4251792" y="2992352"/>
            <a:ext cx="3180212" cy="2412575"/>
          </a:xfrm>
          <a:prstGeom prst="rect">
            <a:avLst/>
          </a:prstGeom>
          <a:noFill/>
          <a:ln>
            <a:noFill/>
          </a:ln>
        </p:spPr>
      </p:pic>
    </p:spTree>
    <p:extLst>
      <p:ext uri="{BB962C8B-B14F-4D97-AF65-F5344CB8AC3E}">
        <p14:creationId xmlns:p14="http://schemas.microsoft.com/office/powerpoint/2010/main" val="3182508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Difference Between WHERE and GROUP BY</a:t>
            </a:r>
          </a:p>
        </p:txBody>
      </p:sp>
      <p:graphicFrame>
        <p:nvGraphicFramePr>
          <p:cNvPr id="3" name="Google Shape;380;p61">
            <a:extLst>
              <a:ext uri="{FF2B5EF4-FFF2-40B4-BE49-F238E27FC236}">
                <a16:creationId xmlns:a16="http://schemas.microsoft.com/office/drawing/2014/main" id="{032590D9-F0DF-3A92-A4BE-CFF75A6D7C49}"/>
              </a:ext>
            </a:extLst>
          </p:cNvPr>
          <p:cNvGraphicFramePr/>
          <p:nvPr>
            <p:extLst>
              <p:ext uri="{D42A27DB-BD31-4B8C-83A1-F6EECF244321}">
                <p14:modId xmlns:p14="http://schemas.microsoft.com/office/powerpoint/2010/main" val="63286391"/>
              </p:ext>
            </p:extLst>
          </p:nvPr>
        </p:nvGraphicFramePr>
        <p:xfrm>
          <a:off x="2024212" y="1642522"/>
          <a:ext cx="8603075" cy="3572956"/>
        </p:xfrm>
        <a:graphic>
          <a:graphicData uri="http://schemas.openxmlformats.org/drawingml/2006/table">
            <a:tbl>
              <a:tblPr>
                <a:noFill/>
              </a:tblPr>
              <a:tblGrid>
                <a:gridCol w="1984500">
                  <a:extLst>
                    <a:ext uri="{9D8B030D-6E8A-4147-A177-3AD203B41FA5}">
                      <a16:colId xmlns:a16="http://schemas.microsoft.com/office/drawing/2014/main" val="20000"/>
                    </a:ext>
                  </a:extLst>
                </a:gridCol>
                <a:gridCol w="3376825">
                  <a:extLst>
                    <a:ext uri="{9D8B030D-6E8A-4147-A177-3AD203B41FA5}">
                      <a16:colId xmlns:a16="http://schemas.microsoft.com/office/drawing/2014/main" val="20001"/>
                    </a:ext>
                  </a:extLst>
                </a:gridCol>
                <a:gridCol w="3241750">
                  <a:extLst>
                    <a:ext uri="{9D8B030D-6E8A-4147-A177-3AD203B41FA5}">
                      <a16:colId xmlns:a16="http://schemas.microsoft.com/office/drawing/2014/main" val="20002"/>
                    </a:ext>
                  </a:extLst>
                </a:gridCol>
              </a:tblGrid>
              <a:tr h="412200">
                <a:tc>
                  <a:txBody>
                    <a:bodyPr/>
                    <a:lstStyle/>
                    <a:p>
                      <a:pPr marL="0" lvl="0" indent="0" algn="ctr" rtl="0">
                        <a:lnSpc>
                          <a:spcPct val="115000"/>
                        </a:lnSpc>
                        <a:spcBef>
                          <a:spcPts val="0"/>
                        </a:spcBef>
                        <a:spcAft>
                          <a:spcPts val="0"/>
                        </a:spcAft>
                        <a:buNone/>
                      </a:pPr>
                      <a:r>
                        <a:rPr lang="en" sz="1500" b="1" dirty="0">
                          <a:solidFill>
                            <a:schemeClr val="lt1"/>
                          </a:solidFill>
                          <a:latin typeface="Roboto" panose="02000000000000000000" pitchFamily="2" charset="0"/>
                          <a:ea typeface="Roboto" panose="02000000000000000000" pitchFamily="2" charset="0"/>
                          <a:cs typeface="Roboto" panose="02000000000000000000" pitchFamily="2" charset="0"/>
                          <a:sym typeface="Average"/>
                        </a:rPr>
                        <a:t>Aspect</a:t>
                      </a:r>
                      <a:endParaRPr sz="1500" b="1" dirty="0">
                        <a:solidFill>
                          <a:schemeClr val="lt1"/>
                        </a:solidFill>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lvl="0" indent="0" algn="ctr" rtl="0">
                        <a:lnSpc>
                          <a:spcPct val="115000"/>
                        </a:lnSpc>
                        <a:spcBef>
                          <a:spcPts val="0"/>
                        </a:spcBef>
                        <a:spcAft>
                          <a:spcPts val="0"/>
                        </a:spcAft>
                        <a:buNone/>
                      </a:pPr>
                      <a:r>
                        <a:rPr lang="en" sz="1500" b="1" dirty="0">
                          <a:solidFill>
                            <a:schemeClr val="lt1"/>
                          </a:solidFill>
                          <a:latin typeface="Roboto" panose="02000000000000000000" pitchFamily="2" charset="0"/>
                          <a:ea typeface="Roboto" panose="02000000000000000000" pitchFamily="2" charset="0"/>
                          <a:cs typeface="Roboto" panose="02000000000000000000" pitchFamily="2" charset="0"/>
                          <a:sym typeface="Average"/>
                        </a:rPr>
                        <a:t>WHERE Clause</a:t>
                      </a:r>
                      <a:endParaRPr sz="1500" b="1" dirty="0">
                        <a:solidFill>
                          <a:schemeClr val="lt1"/>
                        </a:solidFill>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lvl="0" indent="0" algn="ctr" rtl="0">
                        <a:lnSpc>
                          <a:spcPct val="115000"/>
                        </a:lnSpc>
                        <a:spcBef>
                          <a:spcPts val="0"/>
                        </a:spcBef>
                        <a:spcAft>
                          <a:spcPts val="0"/>
                        </a:spcAft>
                        <a:buNone/>
                      </a:pPr>
                      <a:r>
                        <a:rPr lang="en" sz="1500" b="1" dirty="0">
                          <a:solidFill>
                            <a:schemeClr val="lt1"/>
                          </a:solidFill>
                          <a:latin typeface="Roboto" panose="02000000000000000000" pitchFamily="2" charset="0"/>
                          <a:ea typeface="Roboto" panose="02000000000000000000" pitchFamily="2" charset="0"/>
                          <a:cs typeface="Roboto" panose="02000000000000000000" pitchFamily="2" charset="0"/>
                          <a:sym typeface="Average"/>
                        </a:rPr>
                        <a:t>GROUP BY Clause</a:t>
                      </a:r>
                      <a:endParaRPr sz="1500" b="1" dirty="0">
                        <a:solidFill>
                          <a:schemeClr val="lt1"/>
                        </a:solidFill>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502050">
                <a:tc>
                  <a:txBody>
                    <a:bodyPr/>
                    <a:lstStyle/>
                    <a:p>
                      <a:pPr marL="0" lvl="0" indent="0" algn="ctr" rtl="0">
                        <a:lnSpc>
                          <a:spcPct val="115000"/>
                        </a:lnSpc>
                        <a:spcBef>
                          <a:spcPts val="0"/>
                        </a:spcBef>
                        <a:spcAft>
                          <a:spcPts val="0"/>
                        </a:spcAft>
                        <a:buNone/>
                      </a:pPr>
                      <a:r>
                        <a:rPr lang="en" sz="1500" b="1" dirty="0">
                          <a:latin typeface="Roboto" panose="02000000000000000000" pitchFamily="2" charset="0"/>
                          <a:ea typeface="Roboto" panose="02000000000000000000" pitchFamily="2" charset="0"/>
                          <a:cs typeface="Roboto" panose="02000000000000000000" pitchFamily="2" charset="0"/>
                          <a:sym typeface="Average"/>
                        </a:rPr>
                        <a:t>Function</a:t>
                      </a:r>
                      <a:endParaRPr sz="1500" b="1" dirty="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300" dirty="0">
                          <a:latin typeface="Roboto" panose="02000000000000000000" pitchFamily="2" charset="0"/>
                          <a:ea typeface="Roboto" panose="02000000000000000000" pitchFamily="2" charset="0"/>
                          <a:cs typeface="Roboto" panose="02000000000000000000" pitchFamily="2" charset="0"/>
                          <a:sym typeface="Average"/>
                        </a:rPr>
                        <a:t>Filters individual rows based on specified conditions.</a:t>
                      </a:r>
                      <a:endParaRPr sz="1300" dirty="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300">
                          <a:latin typeface="Roboto" panose="02000000000000000000" pitchFamily="2" charset="0"/>
                          <a:ea typeface="Roboto" panose="02000000000000000000" pitchFamily="2" charset="0"/>
                          <a:cs typeface="Roboto" panose="02000000000000000000" pitchFamily="2" charset="0"/>
                          <a:sym typeface="Average"/>
                        </a:rPr>
                        <a:t>Groups rows based on values in one or more columns.</a:t>
                      </a:r>
                      <a:endParaRPr sz="130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748550">
                <a:tc>
                  <a:txBody>
                    <a:bodyPr/>
                    <a:lstStyle/>
                    <a:p>
                      <a:pPr marL="0" lvl="0" indent="0" algn="ctr" rtl="0">
                        <a:lnSpc>
                          <a:spcPct val="115000"/>
                        </a:lnSpc>
                        <a:spcBef>
                          <a:spcPts val="0"/>
                        </a:spcBef>
                        <a:spcAft>
                          <a:spcPts val="0"/>
                        </a:spcAft>
                        <a:buNone/>
                      </a:pPr>
                      <a:r>
                        <a:rPr lang="en" sz="1500" b="1">
                          <a:latin typeface="Roboto" panose="02000000000000000000" pitchFamily="2" charset="0"/>
                          <a:ea typeface="Roboto" panose="02000000000000000000" pitchFamily="2" charset="0"/>
                          <a:cs typeface="Roboto" panose="02000000000000000000" pitchFamily="2" charset="0"/>
                          <a:sym typeface="Average"/>
                        </a:rPr>
                        <a:t>Syntax</a:t>
                      </a:r>
                      <a:endParaRPr sz="1500" b="1">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300" b="1" dirty="0">
                          <a:solidFill>
                            <a:srgbClr val="980000"/>
                          </a:solidFill>
                          <a:latin typeface="Roboto" panose="02000000000000000000" pitchFamily="2" charset="0"/>
                          <a:ea typeface="Roboto" panose="02000000000000000000" pitchFamily="2" charset="0"/>
                          <a:cs typeface="Roboto" panose="02000000000000000000" pitchFamily="2" charset="0"/>
                          <a:sym typeface="Courier New"/>
                        </a:rPr>
                        <a:t>SELECT</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column1, column2,...</a:t>
                      </a:r>
                      <a:endParaRPr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endParaRPr>
                    </a:p>
                    <a:p>
                      <a:pPr marL="0" lvl="0" indent="0" algn="l" rtl="0">
                        <a:lnSpc>
                          <a:spcPct val="115000"/>
                        </a:lnSpc>
                        <a:spcBef>
                          <a:spcPts val="0"/>
                        </a:spcBef>
                        <a:spcAft>
                          <a:spcPts val="0"/>
                        </a:spcAft>
                        <a:buNone/>
                      </a:pPr>
                      <a:r>
                        <a:rPr lang="en" sz="1300" b="1" dirty="0">
                          <a:solidFill>
                            <a:srgbClr val="980000"/>
                          </a:solidFill>
                          <a:latin typeface="Roboto" panose="02000000000000000000" pitchFamily="2" charset="0"/>
                          <a:ea typeface="Roboto" panose="02000000000000000000" pitchFamily="2" charset="0"/>
                          <a:cs typeface="Roboto" panose="02000000000000000000" pitchFamily="2" charset="0"/>
                          <a:sym typeface="Courier New"/>
                        </a:rPr>
                        <a:t>FROM</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table</a:t>
                      </a:r>
                      <a:endParaRPr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endParaRPr>
                    </a:p>
                    <a:p>
                      <a:pPr marL="0" lvl="0" indent="0" algn="l" rtl="0">
                        <a:lnSpc>
                          <a:spcPct val="115000"/>
                        </a:lnSpc>
                        <a:spcBef>
                          <a:spcPts val="0"/>
                        </a:spcBef>
                        <a:spcAft>
                          <a:spcPts val="0"/>
                        </a:spcAft>
                        <a:buNone/>
                      </a:pPr>
                      <a:r>
                        <a:rPr lang="en" sz="1300" b="1" dirty="0">
                          <a:solidFill>
                            <a:srgbClr val="980000"/>
                          </a:solidFill>
                          <a:latin typeface="Roboto" panose="02000000000000000000" pitchFamily="2" charset="0"/>
                          <a:ea typeface="Roboto" panose="02000000000000000000" pitchFamily="2" charset="0"/>
                          <a:cs typeface="Roboto" panose="02000000000000000000" pitchFamily="2" charset="0"/>
                          <a:sym typeface="Courier New"/>
                        </a:rPr>
                        <a:t>WHERE</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condition;</a:t>
                      </a:r>
                      <a:endParaRPr sz="900" dirty="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l" rtl="0">
                        <a:lnSpc>
                          <a:spcPct val="115000"/>
                        </a:lnSpc>
                        <a:spcBef>
                          <a:spcPts val="0"/>
                        </a:spcBef>
                        <a:spcAft>
                          <a:spcPts val="0"/>
                        </a:spcAft>
                        <a:buClr>
                          <a:schemeClr val="dk1"/>
                        </a:buClr>
                        <a:buSzPts val="1100"/>
                        <a:buFont typeface="Arial"/>
                        <a:buNone/>
                      </a:pPr>
                      <a:r>
                        <a:rPr lang="en" sz="1300" b="1" dirty="0">
                          <a:solidFill>
                            <a:srgbClr val="980000"/>
                          </a:solidFill>
                          <a:latin typeface="Roboto" panose="02000000000000000000" pitchFamily="2" charset="0"/>
                          <a:ea typeface="Roboto" panose="02000000000000000000" pitchFamily="2" charset="0"/>
                          <a:cs typeface="Roboto" panose="02000000000000000000" pitchFamily="2" charset="0"/>
                          <a:sym typeface="Courier New"/>
                        </a:rPr>
                        <a:t>SELECT</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column1, aggregate_function(column2)</a:t>
                      </a:r>
                      <a:endParaRPr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rgbClr val="980000"/>
                          </a:solidFill>
                          <a:latin typeface="Roboto" panose="02000000000000000000" pitchFamily="2" charset="0"/>
                          <a:ea typeface="Roboto" panose="02000000000000000000" pitchFamily="2" charset="0"/>
                          <a:cs typeface="Roboto" panose="02000000000000000000" pitchFamily="2" charset="0"/>
                          <a:sym typeface="Courier New"/>
                        </a:rPr>
                        <a:t>FROM</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table</a:t>
                      </a:r>
                      <a:endParaRPr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rgbClr val="980000"/>
                          </a:solidFill>
                          <a:latin typeface="Roboto" panose="02000000000000000000" pitchFamily="2" charset="0"/>
                          <a:ea typeface="Roboto" panose="02000000000000000000" pitchFamily="2" charset="0"/>
                          <a:cs typeface="Roboto" panose="02000000000000000000" pitchFamily="2" charset="0"/>
                          <a:sym typeface="Courier New"/>
                        </a:rPr>
                        <a:t>WHERE</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condition</a:t>
                      </a:r>
                      <a:endParaRPr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rgbClr val="980000"/>
                          </a:solidFill>
                          <a:latin typeface="Roboto" panose="02000000000000000000" pitchFamily="2" charset="0"/>
                          <a:ea typeface="Roboto" panose="02000000000000000000" pitchFamily="2" charset="0"/>
                          <a:cs typeface="Roboto" panose="02000000000000000000" pitchFamily="2" charset="0"/>
                          <a:sym typeface="Courier New"/>
                        </a:rPr>
                        <a:t>GROUP BY</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column1, column2, ...;</a:t>
                      </a:r>
                      <a:endParaRPr sz="1300" dirty="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748550">
                <a:tc>
                  <a:txBody>
                    <a:bodyPr/>
                    <a:lstStyle/>
                    <a:p>
                      <a:pPr marL="0" lvl="0" indent="0" algn="ctr" rtl="0">
                        <a:lnSpc>
                          <a:spcPct val="115000"/>
                        </a:lnSpc>
                        <a:spcBef>
                          <a:spcPts val="0"/>
                        </a:spcBef>
                        <a:spcAft>
                          <a:spcPts val="0"/>
                        </a:spcAft>
                        <a:buNone/>
                      </a:pPr>
                      <a:r>
                        <a:rPr lang="en" sz="1500" b="1">
                          <a:latin typeface="Roboto" panose="02000000000000000000" pitchFamily="2" charset="0"/>
                          <a:ea typeface="Roboto" panose="02000000000000000000" pitchFamily="2" charset="0"/>
                          <a:cs typeface="Roboto" panose="02000000000000000000" pitchFamily="2" charset="0"/>
                          <a:sym typeface="Average"/>
                        </a:rPr>
                        <a:t>Use with Aggregates</a:t>
                      </a:r>
                      <a:endParaRPr sz="1500" b="1">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300">
                          <a:latin typeface="Roboto" panose="02000000000000000000" pitchFamily="2" charset="0"/>
                          <a:ea typeface="Roboto" panose="02000000000000000000" pitchFamily="2" charset="0"/>
                          <a:cs typeface="Roboto" panose="02000000000000000000" pitchFamily="2" charset="0"/>
                          <a:sym typeface="Average"/>
                        </a:rPr>
                        <a:t>Typically used with conditions involving individual row values.</a:t>
                      </a:r>
                      <a:endParaRPr sz="130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300" dirty="0">
                          <a:latin typeface="Roboto" panose="02000000000000000000" pitchFamily="2" charset="0"/>
                          <a:ea typeface="Roboto" panose="02000000000000000000" pitchFamily="2" charset="0"/>
                          <a:cs typeface="Roboto" panose="02000000000000000000" pitchFamily="2" charset="0"/>
                          <a:sym typeface="Average"/>
                        </a:rPr>
                        <a:t>Used in conjunction with aggregate functions for group-level calculations</a:t>
                      </a:r>
                      <a:endParaRPr sz="1300" dirty="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748550">
                <a:tc>
                  <a:txBody>
                    <a:bodyPr/>
                    <a:lstStyle/>
                    <a:p>
                      <a:pPr marL="0" lvl="0" indent="0" algn="ctr" rtl="0">
                        <a:lnSpc>
                          <a:spcPct val="115000"/>
                        </a:lnSpc>
                        <a:spcBef>
                          <a:spcPts val="0"/>
                        </a:spcBef>
                        <a:spcAft>
                          <a:spcPts val="0"/>
                        </a:spcAft>
                        <a:buNone/>
                      </a:pPr>
                      <a:r>
                        <a:rPr lang="en" sz="1500" b="1">
                          <a:latin typeface="Roboto" panose="02000000000000000000" pitchFamily="2" charset="0"/>
                          <a:ea typeface="Roboto" panose="02000000000000000000" pitchFamily="2" charset="0"/>
                          <a:cs typeface="Roboto" panose="02000000000000000000" pitchFamily="2" charset="0"/>
                          <a:sym typeface="Average"/>
                        </a:rPr>
                        <a:t>Example Query</a:t>
                      </a:r>
                      <a:endParaRPr sz="1500" b="1">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300" b="1" dirty="0">
                          <a:solidFill>
                            <a:schemeClr val="accent2"/>
                          </a:solidFill>
                          <a:latin typeface="Roboto" panose="02000000000000000000" pitchFamily="2" charset="0"/>
                          <a:ea typeface="Roboto" panose="02000000000000000000" pitchFamily="2" charset="0"/>
                          <a:cs typeface="Roboto" panose="02000000000000000000" pitchFamily="2" charset="0"/>
                          <a:sym typeface="Courier New"/>
                        </a:rPr>
                        <a:t>SELECT</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 </a:t>
                      </a:r>
                      <a:r>
                        <a:rPr lang="en" sz="1300" b="1" dirty="0">
                          <a:solidFill>
                            <a:schemeClr val="accent2"/>
                          </a:solidFill>
                          <a:latin typeface="Roboto" panose="02000000000000000000" pitchFamily="2" charset="0"/>
                          <a:ea typeface="Roboto" panose="02000000000000000000" pitchFamily="2" charset="0"/>
                          <a:cs typeface="Roboto" panose="02000000000000000000" pitchFamily="2" charset="0"/>
                          <a:sym typeface="Courier New"/>
                        </a:rPr>
                        <a:t>FROM </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employees </a:t>
                      </a:r>
                      <a:r>
                        <a:rPr lang="en" sz="1300" b="1" dirty="0">
                          <a:solidFill>
                            <a:schemeClr val="accent2"/>
                          </a:solidFill>
                          <a:latin typeface="Roboto" panose="02000000000000000000" pitchFamily="2" charset="0"/>
                          <a:ea typeface="Roboto" panose="02000000000000000000" pitchFamily="2" charset="0"/>
                          <a:cs typeface="Roboto" panose="02000000000000000000" pitchFamily="2" charset="0"/>
                          <a:sym typeface="Courier New"/>
                        </a:rPr>
                        <a:t>WHERE</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salary &gt; 50000;</a:t>
                      </a:r>
                      <a:endParaRPr sz="1300" dirty="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300" b="1" dirty="0">
                          <a:solidFill>
                            <a:schemeClr val="accent2"/>
                          </a:solidFill>
                          <a:latin typeface="Roboto" panose="02000000000000000000" pitchFamily="2" charset="0"/>
                          <a:ea typeface="Roboto" panose="02000000000000000000" pitchFamily="2" charset="0"/>
                          <a:cs typeface="Roboto" panose="02000000000000000000" pitchFamily="2" charset="0"/>
                          <a:sym typeface="Courier New"/>
                        </a:rPr>
                        <a:t>SELECT</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department, AVG(salary) </a:t>
                      </a:r>
                      <a:r>
                        <a:rPr lang="en" sz="1300" b="1" dirty="0">
                          <a:solidFill>
                            <a:schemeClr val="accent2"/>
                          </a:solidFill>
                          <a:latin typeface="Roboto" panose="02000000000000000000" pitchFamily="2" charset="0"/>
                          <a:ea typeface="Roboto" panose="02000000000000000000" pitchFamily="2" charset="0"/>
                          <a:cs typeface="Roboto" panose="02000000000000000000" pitchFamily="2" charset="0"/>
                          <a:sym typeface="Courier New"/>
                        </a:rPr>
                        <a:t>FROM</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 employees </a:t>
                      </a:r>
                      <a:r>
                        <a:rPr lang="en" sz="1300" b="1" dirty="0">
                          <a:solidFill>
                            <a:schemeClr val="accent2"/>
                          </a:solidFill>
                          <a:latin typeface="Roboto" panose="02000000000000000000" pitchFamily="2" charset="0"/>
                          <a:ea typeface="Roboto" panose="02000000000000000000" pitchFamily="2" charset="0"/>
                          <a:cs typeface="Roboto" panose="02000000000000000000" pitchFamily="2" charset="0"/>
                          <a:sym typeface="Courier New"/>
                        </a:rPr>
                        <a:t>GROUP BY </a:t>
                      </a:r>
                      <a:r>
                        <a:rPr lang="en" sz="1300" b="1" dirty="0">
                          <a:solidFill>
                            <a:schemeClr val="dk1"/>
                          </a:solidFill>
                          <a:latin typeface="Roboto" panose="02000000000000000000" pitchFamily="2" charset="0"/>
                          <a:ea typeface="Roboto" panose="02000000000000000000" pitchFamily="2" charset="0"/>
                          <a:cs typeface="Roboto" panose="02000000000000000000" pitchFamily="2" charset="0"/>
                          <a:sym typeface="Courier New"/>
                        </a:rPr>
                        <a:t>department;</a:t>
                      </a:r>
                      <a:endParaRPr sz="1300" dirty="0">
                        <a:latin typeface="Roboto" panose="02000000000000000000" pitchFamily="2" charset="0"/>
                        <a:ea typeface="Roboto" panose="02000000000000000000" pitchFamily="2" charset="0"/>
                        <a:cs typeface="Roboto" panose="02000000000000000000" pitchFamily="2" charset="0"/>
                        <a:sym typeface="Average"/>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266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Database Management System (DBMS)</a:t>
            </a:r>
          </a:p>
        </p:txBody>
      </p:sp>
      <p:sp>
        <p:nvSpPr>
          <p:cNvPr id="68" name="TextBox 67">
            <a:extLst>
              <a:ext uri="{FF2B5EF4-FFF2-40B4-BE49-F238E27FC236}">
                <a16:creationId xmlns:a16="http://schemas.microsoft.com/office/drawing/2014/main" id="{17AF9B5A-F119-548C-D711-CCC219499A75}"/>
              </a:ext>
            </a:extLst>
          </p:cNvPr>
          <p:cNvSpPr txBox="1"/>
          <p:nvPr/>
        </p:nvSpPr>
        <p:spPr>
          <a:xfrm>
            <a:off x="1317391" y="2089823"/>
            <a:ext cx="9557217" cy="1200329"/>
          </a:xfrm>
          <a:prstGeom prst="rect">
            <a:avLst/>
          </a:prstGeom>
          <a:noFill/>
        </p:spPr>
        <p:txBody>
          <a:bodyPr wrap="square">
            <a:spAutoFit/>
          </a:bodyPr>
          <a:lstStyle/>
          <a:p>
            <a:pPr marL="11430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sym typeface="Arial"/>
              </a:rPr>
              <a:t>A Database Management System (DBMS) is like a special toolbox for organizing and using information. It's software that helps us set up and manage a database. It's made up of different tools (programs) that store, find, and work with data. And it makes sure our information stays safe while we use it.</a:t>
            </a:r>
          </a:p>
        </p:txBody>
      </p:sp>
      <p:pic>
        <p:nvPicPr>
          <p:cNvPr id="2" name="Google Shape;80;p17">
            <a:extLst>
              <a:ext uri="{FF2B5EF4-FFF2-40B4-BE49-F238E27FC236}">
                <a16:creationId xmlns:a16="http://schemas.microsoft.com/office/drawing/2014/main" id="{C32F11EE-5992-D9E2-2186-0AF2D42CA8F9}"/>
              </a:ext>
            </a:extLst>
          </p:cNvPr>
          <p:cNvPicPr preferRelativeResize="0"/>
          <p:nvPr/>
        </p:nvPicPr>
        <p:blipFill>
          <a:blip r:embed="rId3">
            <a:alphaModFix/>
          </a:blip>
          <a:stretch>
            <a:fillRect/>
          </a:stretch>
        </p:blipFill>
        <p:spPr>
          <a:xfrm>
            <a:off x="3846251" y="4059945"/>
            <a:ext cx="1916757" cy="1070036"/>
          </a:xfrm>
          <a:prstGeom prst="rect">
            <a:avLst/>
          </a:prstGeom>
          <a:noFill/>
          <a:ln>
            <a:noFill/>
          </a:ln>
        </p:spPr>
      </p:pic>
      <p:pic>
        <p:nvPicPr>
          <p:cNvPr id="3" name="Google Shape;81;p17">
            <a:extLst>
              <a:ext uri="{FF2B5EF4-FFF2-40B4-BE49-F238E27FC236}">
                <a16:creationId xmlns:a16="http://schemas.microsoft.com/office/drawing/2014/main" id="{77F05A60-03F0-A9EC-3BB6-DF9DEE6E33C1}"/>
              </a:ext>
            </a:extLst>
          </p:cNvPr>
          <p:cNvPicPr preferRelativeResize="0"/>
          <p:nvPr/>
        </p:nvPicPr>
        <p:blipFill>
          <a:blip r:embed="rId4">
            <a:alphaModFix/>
          </a:blip>
          <a:stretch>
            <a:fillRect/>
          </a:stretch>
        </p:blipFill>
        <p:spPr>
          <a:xfrm>
            <a:off x="6262213" y="3975195"/>
            <a:ext cx="2253000" cy="1227825"/>
          </a:xfrm>
          <a:prstGeom prst="rect">
            <a:avLst/>
          </a:prstGeom>
          <a:noFill/>
          <a:ln>
            <a:noFill/>
          </a:ln>
        </p:spPr>
      </p:pic>
      <p:pic>
        <p:nvPicPr>
          <p:cNvPr id="4" name="Google Shape;82;p17">
            <a:extLst>
              <a:ext uri="{FF2B5EF4-FFF2-40B4-BE49-F238E27FC236}">
                <a16:creationId xmlns:a16="http://schemas.microsoft.com/office/drawing/2014/main" id="{004D15CE-422B-5177-2156-908A4EC9DD86}"/>
              </a:ext>
            </a:extLst>
          </p:cNvPr>
          <p:cNvPicPr preferRelativeResize="0"/>
          <p:nvPr/>
        </p:nvPicPr>
        <p:blipFill>
          <a:blip r:embed="rId5">
            <a:alphaModFix/>
          </a:blip>
          <a:stretch>
            <a:fillRect/>
          </a:stretch>
        </p:blipFill>
        <p:spPr>
          <a:xfrm>
            <a:off x="1522587" y="4059945"/>
            <a:ext cx="1824459" cy="1162200"/>
          </a:xfrm>
          <a:prstGeom prst="rect">
            <a:avLst/>
          </a:prstGeom>
          <a:noFill/>
          <a:ln>
            <a:noFill/>
          </a:ln>
        </p:spPr>
      </p:pic>
      <p:pic>
        <p:nvPicPr>
          <p:cNvPr id="5" name="Google Shape;83;p17">
            <a:extLst>
              <a:ext uri="{FF2B5EF4-FFF2-40B4-BE49-F238E27FC236}">
                <a16:creationId xmlns:a16="http://schemas.microsoft.com/office/drawing/2014/main" id="{E2807D58-FEB9-33C3-7E6F-07B27F9F5C62}"/>
              </a:ext>
            </a:extLst>
          </p:cNvPr>
          <p:cNvPicPr preferRelativeResize="0"/>
          <p:nvPr/>
        </p:nvPicPr>
        <p:blipFill>
          <a:blip r:embed="rId6">
            <a:alphaModFix/>
          </a:blip>
          <a:stretch>
            <a:fillRect/>
          </a:stretch>
        </p:blipFill>
        <p:spPr>
          <a:xfrm>
            <a:off x="9139985" y="4027132"/>
            <a:ext cx="1123950" cy="1123950"/>
          </a:xfrm>
          <a:prstGeom prst="rect">
            <a:avLst/>
          </a:prstGeom>
          <a:noFill/>
          <a:ln>
            <a:noFill/>
          </a:ln>
        </p:spPr>
      </p:pic>
    </p:spTree>
    <p:extLst>
      <p:ext uri="{BB962C8B-B14F-4D97-AF65-F5344CB8AC3E}">
        <p14:creationId xmlns:p14="http://schemas.microsoft.com/office/powerpoint/2010/main" val="2269170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Difference Between WHERE and GROUP BY</a:t>
            </a:r>
          </a:p>
        </p:txBody>
      </p:sp>
      <p:sp>
        <p:nvSpPr>
          <p:cNvPr id="2" name="Rectangle 1">
            <a:extLst>
              <a:ext uri="{FF2B5EF4-FFF2-40B4-BE49-F238E27FC236}">
                <a16:creationId xmlns:a16="http://schemas.microsoft.com/office/drawing/2014/main" id="{F6907E03-7039-DF91-6232-272EBD46D340}"/>
              </a:ext>
            </a:extLst>
          </p:cNvPr>
          <p:cNvSpPr/>
          <p:nvPr/>
        </p:nvSpPr>
        <p:spPr>
          <a:xfrm>
            <a:off x="2703918" y="1641285"/>
            <a:ext cx="6041070"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WHERE </a:t>
            </a:r>
            <a:r>
              <a:rPr lang="en-US" sz="2000" dirty="0" err="1">
                <a:solidFill>
                  <a:schemeClr val="bg1"/>
                </a:solidFill>
                <a:latin typeface="Arial"/>
                <a:ea typeface="Arial"/>
                <a:cs typeface="Arial"/>
                <a:sym typeface="Arial"/>
              </a:rPr>
              <a:t>sal</a:t>
            </a:r>
            <a:r>
              <a:rPr lang="en-US" sz="2000" dirty="0">
                <a:solidFill>
                  <a:schemeClr val="bg1"/>
                </a:solidFill>
                <a:latin typeface="Arial"/>
                <a:ea typeface="Arial"/>
                <a:cs typeface="Arial"/>
                <a:sym typeface="Arial"/>
              </a:rPr>
              <a:t> &gt; 50000;</a:t>
            </a:r>
          </a:p>
        </p:txBody>
      </p:sp>
      <p:pic>
        <p:nvPicPr>
          <p:cNvPr id="3" name="Google Shape;387;p62">
            <a:extLst>
              <a:ext uri="{FF2B5EF4-FFF2-40B4-BE49-F238E27FC236}">
                <a16:creationId xmlns:a16="http://schemas.microsoft.com/office/drawing/2014/main" id="{6262B1A6-6096-B9EF-C011-16FD4226F678}"/>
              </a:ext>
            </a:extLst>
          </p:cNvPr>
          <p:cNvPicPr preferRelativeResize="0"/>
          <p:nvPr/>
        </p:nvPicPr>
        <p:blipFill>
          <a:blip r:embed="rId3">
            <a:alphaModFix/>
          </a:blip>
          <a:stretch>
            <a:fillRect/>
          </a:stretch>
        </p:blipFill>
        <p:spPr>
          <a:xfrm>
            <a:off x="2808415" y="3094868"/>
            <a:ext cx="5832075" cy="1892250"/>
          </a:xfrm>
          <a:prstGeom prst="rect">
            <a:avLst/>
          </a:prstGeom>
          <a:noFill/>
          <a:ln>
            <a:noFill/>
          </a:ln>
        </p:spPr>
      </p:pic>
    </p:spTree>
    <p:extLst>
      <p:ext uri="{BB962C8B-B14F-4D97-AF65-F5344CB8AC3E}">
        <p14:creationId xmlns:p14="http://schemas.microsoft.com/office/powerpoint/2010/main" val="1013761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Difference Between WHERE and GROUP BY</a:t>
            </a:r>
          </a:p>
        </p:txBody>
      </p:sp>
      <p:sp>
        <p:nvSpPr>
          <p:cNvPr id="2" name="Rectangle 1">
            <a:extLst>
              <a:ext uri="{FF2B5EF4-FFF2-40B4-BE49-F238E27FC236}">
                <a16:creationId xmlns:a16="http://schemas.microsoft.com/office/drawing/2014/main" id="{F6907E03-7039-DF91-6232-272EBD46D340}"/>
              </a:ext>
            </a:extLst>
          </p:cNvPr>
          <p:cNvSpPr/>
          <p:nvPr/>
        </p:nvSpPr>
        <p:spPr>
          <a:xfrm>
            <a:off x="2375671" y="1629562"/>
            <a:ext cx="7190359" cy="844826"/>
          </a:xfrm>
          <a:prstGeom prst="rect">
            <a:avLst/>
          </a:prstGeom>
          <a:solidFill>
            <a:schemeClr val="tx1"/>
          </a:solidFill>
          <a:ln w="38100">
            <a:solidFill>
              <a:srgbClr val="22DE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lnSpc>
                <a:spcPct val="90000"/>
              </a:lnSpc>
              <a:spcBef>
                <a:spcPts val="1000"/>
              </a:spcBef>
              <a:spcAft>
                <a:spcPts val="0"/>
              </a:spcAft>
              <a:buClr>
                <a:srgbClr val="C00000"/>
              </a:buClr>
              <a:buSzPts val="2200"/>
              <a:buNone/>
            </a:pPr>
            <a:r>
              <a:rPr lang="en-US" sz="2000" dirty="0">
                <a:solidFill>
                  <a:srgbClr val="22DE96"/>
                </a:solidFill>
                <a:latin typeface="Arial"/>
                <a:ea typeface="Arial"/>
                <a:cs typeface="Arial"/>
                <a:sym typeface="Arial"/>
              </a:rPr>
              <a:t>SELECT </a:t>
            </a:r>
            <a:r>
              <a:rPr lang="en-US" sz="2000" dirty="0">
                <a:solidFill>
                  <a:schemeClr val="bg1"/>
                </a:solidFill>
                <a:latin typeface="Arial"/>
                <a:ea typeface="Arial"/>
                <a:cs typeface="Arial"/>
                <a:sym typeface="Arial"/>
              </a:rPr>
              <a:t>dept,</a:t>
            </a:r>
            <a:r>
              <a:rPr lang="en-US" sz="2000" dirty="0">
                <a:solidFill>
                  <a:srgbClr val="22DE96"/>
                </a:solidFill>
                <a:latin typeface="Arial"/>
                <a:ea typeface="Arial"/>
                <a:cs typeface="Arial"/>
                <a:sym typeface="Arial"/>
              </a:rPr>
              <a:t> AVG(</a:t>
            </a:r>
            <a:r>
              <a:rPr lang="en-US" sz="2000" dirty="0" err="1">
                <a:solidFill>
                  <a:schemeClr val="bg1"/>
                </a:solidFill>
                <a:latin typeface="Arial"/>
                <a:ea typeface="Arial"/>
                <a:cs typeface="Arial"/>
                <a:sym typeface="Arial"/>
              </a:rPr>
              <a:t>sal</a:t>
            </a:r>
            <a:r>
              <a:rPr lang="en-US" sz="2000" dirty="0">
                <a:solidFill>
                  <a:srgbClr val="22DE96"/>
                </a:solidFill>
                <a:latin typeface="Arial"/>
                <a:ea typeface="Arial"/>
                <a:cs typeface="Arial"/>
                <a:sym typeface="Arial"/>
              </a:rPr>
              <a:t>) FROM </a:t>
            </a:r>
            <a:r>
              <a:rPr lang="en-US" sz="2000" dirty="0">
                <a:solidFill>
                  <a:schemeClr val="bg1"/>
                </a:solidFill>
                <a:latin typeface="Arial"/>
                <a:ea typeface="Arial"/>
                <a:cs typeface="Arial"/>
                <a:sym typeface="Arial"/>
              </a:rPr>
              <a:t>employees</a:t>
            </a:r>
            <a:r>
              <a:rPr lang="en-US" sz="2000" dirty="0">
                <a:solidFill>
                  <a:srgbClr val="22DE96"/>
                </a:solidFill>
                <a:latin typeface="Arial"/>
                <a:ea typeface="Arial"/>
                <a:cs typeface="Arial"/>
                <a:sym typeface="Arial"/>
              </a:rPr>
              <a:t> GROUP BY </a:t>
            </a:r>
            <a:r>
              <a:rPr lang="en-US" sz="2000" dirty="0">
                <a:solidFill>
                  <a:schemeClr val="bg1"/>
                </a:solidFill>
                <a:latin typeface="Arial"/>
                <a:ea typeface="Arial"/>
                <a:cs typeface="Arial"/>
                <a:sym typeface="Arial"/>
              </a:rPr>
              <a:t>dept;</a:t>
            </a:r>
          </a:p>
        </p:txBody>
      </p:sp>
      <p:pic>
        <p:nvPicPr>
          <p:cNvPr id="4" name="Google Shape;394;p63">
            <a:extLst>
              <a:ext uri="{FF2B5EF4-FFF2-40B4-BE49-F238E27FC236}">
                <a16:creationId xmlns:a16="http://schemas.microsoft.com/office/drawing/2014/main" id="{046B4DDB-D190-24FF-DC15-EECBAD463EBD}"/>
              </a:ext>
            </a:extLst>
          </p:cNvPr>
          <p:cNvPicPr preferRelativeResize="0"/>
          <p:nvPr/>
        </p:nvPicPr>
        <p:blipFill>
          <a:blip r:embed="rId3">
            <a:alphaModFix/>
          </a:blip>
          <a:stretch>
            <a:fillRect/>
          </a:stretch>
        </p:blipFill>
        <p:spPr>
          <a:xfrm>
            <a:off x="4564537" y="3076352"/>
            <a:ext cx="3062925" cy="2003250"/>
          </a:xfrm>
          <a:prstGeom prst="rect">
            <a:avLst/>
          </a:prstGeom>
          <a:noFill/>
          <a:ln>
            <a:noFill/>
          </a:ln>
        </p:spPr>
      </p:pic>
    </p:spTree>
    <p:extLst>
      <p:ext uri="{BB962C8B-B14F-4D97-AF65-F5344CB8AC3E}">
        <p14:creationId xmlns:p14="http://schemas.microsoft.com/office/powerpoint/2010/main" val="424719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Summary</a:t>
            </a:r>
          </a:p>
        </p:txBody>
      </p:sp>
      <p:sp>
        <p:nvSpPr>
          <p:cNvPr id="5" name="TextBox 4">
            <a:extLst>
              <a:ext uri="{FF2B5EF4-FFF2-40B4-BE49-F238E27FC236}">
                <a16:creationId xmlns:a16="http://schemas.microsoft.com/office/drawing/2014/main" id="{04478164-A475-70AE-4054-DBFC07E01AB1}"/>
              </a:ext>
            </a:extLst>
          </p:cNvPr>
          <p:cNvSpPr txBox="1"/>
          <p:nvPr/>
        </p:nvSpPr>
        <p:spPr>
          <a:xfrm>
            <a:off x="630115" y="1665274"/>
            <a:ext cx="7013331" cy="4154984"/>
          </a:xfrm>
          <a:prstGeom prst="rect">
            <a:avLst/>
          </a:prstGeom>
          <a:noFill/>
        </p:spPr>
        <p:txBody>
          <a:bodyPr wrap="square">
            <a:spAutoFit/>
          </a:bodyPr>
          <a:lstStyle/>
          <a:p>
            <a:pPr marL="285750" lvl="0" indent="-285750" algn="l" rtl="0">
              <a:spcBef>
                <a:spcPts val="0"/>
              </a:spcBef>
              <a:spcAft>
                <a:spcPts val="1200"/>
              </a:spcAft>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In the data science journey, mastering SQL's core essentials is pivotal. Our session focused on precision through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SELECT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 for targeted data extraction and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WHERE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for refined data segmentation. </a:t>
            </a:r>
          </a:p>
          <a:p>
            <a:pPr marL="285750" lvl="0" indent="-285750" algn="l" rtl="0">
              <a:spcBef>
                <a:spcPts val="0"/>
              </a:spcBef>
              <a:spcAft>
                <a:spcPts val="1200"/>
              </a:spcAft>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We explored dataset insights with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COUNT()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 ensuring efficient exploration via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LIMIT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 and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OFFSET</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 Logical data arrangement with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ORDER BY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and uncovering unique insights using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DISTINCT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were highlighted. </a:t>
            </a:r>
          </a:p>
          <a:p>
            <a:pPr marL="285750" lvl="0" indent="-285750" algn="l" rtl="0">
              <a:spcBef>
                <a:spcPts val="0"/>
              </a:spcBef>
              <a:spcAft>
                <a:spcPts val="1200"/>
              </a:spcAft>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Additionally,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GROUP BY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with aggregate functions and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HAVING</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 for refined insights enriched our understanding. </a:t>
            </a:r>
          </a:p>
          <a:p>
            <a:pPr marL="285750" lvl="0" indent="-285750" algn="l" rtl="0">
              <a:spcBef>
                <a:spcPts val="0"/>
              </a:spcBef>
              <a:spcAft>
                <a:spcPts val="1200"/>
              </a:spcAft>
              <a:buFont typeface="Arial" panose="020B0604020202020204" pitchFamily="34" charset="0"/>
              <a:buChar char="•"/>
            </a:pP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Distinguishing between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HAVING</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 and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WHERE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verage"/>
              </a:rPr>
              <a:t> provided clarity in filtering methods, empowering data-driven decision-making in diverse data science applications.</a:t>
            </a:r>
          </a:p>
        </p:txBody>
      </p:sp>
      <p:pic>
        <p:nvPicPr>
          <p:cNvPr id="10" name="Picture 9">
            <a:extLst>
              <a:ext uri="{FF2B5EF4-FFF2-40B4-BE49-F238E27FC236}">
                <a16:creationId xmlns:a16="http://schemas.microsoft.com/office/drawing/2014/main" id="{33E75D58-85DD-7B8C-CE70-8D020179EF42}"/>
              </a:ext>
            </a:extLst>
          </p:cNvPr>
          <p:cNvPicPr>
            <a:picLocks noChangeAspect="1"/>
          </p:cNvPicPr>
          <p:nvPr/>
        </p:nvPicPr>
        <p:blipFill>
          <a:blip r:embed="rId3"/>
          <a:srcRect/>
          <a:stretch/>
        </p:blipFill>
        <p:spPr>
          <a:xfrm>
            <a:off x="8183679" y="2184144"/>
            <a:ext cx="2489712" cy="2489712"/>
          </a:xfrm>
          <a:prstGeom prst="rect">
            <a:avLst/>
          </a:prstGeom>
        </p:spPr>
      </p:pic>
    </p:spTree>
    <p:extLst>
      <p:ext uri="{BB962C8B-B14F-4D97-AF65-F5344CB8AC3E}">
        <p14:creationId xmlns:p14="http://schemas.microsoft.com/office/powerpoint/2010/main" val="2223130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Relational Database Model (RDMS)</a:t>
            </a:r>
          </a:p>
        </p:txBody>
      </p:sp>
      <p:sp>
        <p:nvSpPr>
          <p:cNvPr id="68" name="TextBox 67">
            <a:extLst>
              <a:ext uri="{FF2B5EF4-FFF2-40B4-BE49-F238E27FC236}">
                <a16:creationId xmlns:a16="http://schemas.microsoft.com/office/drawing/2014/main" id="{17AF9B5A-F119-548C-D711-CCC219499A75}"/>
              </a:ext>
            </a:extLst>
          </p:cNvPr>
          <p:cNvSpPr txBox="1"/>
          <p:nvPr/>
        </p:nvSpPr>
        <p:spPr>
          <a:xfrm>
            <a:off x="1068913" y="1635855"/>
            <a:ext cx="9557217" cy="646331"/>
          </a:xfrm>
          <a:prstGeom prst="rect">
            <a:avLst/>
          </a:prstGeom>
          <a:noFill/>
        </p:spPr>
        <p:txBody>
          <a:bodyPr wrap="square">
            <a:spAutoFit/>
          </a:bodyPr>
          <a:lstStyle/>
          <a:p>
            <a:pPr marL="11430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sym typeface="Arial"/>
              </a:rPr>
              <a:t>In relational data models, data is organized in tables (rows and columns). These tables are called relations.</a:t>
            </a:r>
          </a:p>
        </p:txBody>
      </p:sp>
      <p:graphicFrame>
        <p:nvGraphicFramePr>
          <p:cNvPr id="6" name="Google Shape;90;p18">
            <a:extLst>
              <a:ext uri="{FF2B5EF4-FFF2-40B4-BE49-F238E27FC236}">
                <a16:creationId xmlns:a16="http://schemas.microsoft.com/office/drawing/2014/main" id="{A074E54E-6F6A-59BF-E729-72E1B8706432}"/>
              </a:ext>
            </a:extLst>
          </p:cNvPr>
          <p:cNvGraphicFramePr/>
          <p:nvPr>
            <p:extLst>
              <p:ext uri="{D42A27DB-BD31-4B8C-83A1-F6EECF244321}">
                <p14:modId xmlns:p14="http://schemas.microsoft.com/office/powerpoint/2010/main" val="1553716723"/>
              </p:ext>
            </p:extLst>
          </p:nvPr>
        </p:nvGraphicFramePr>
        <p:xfrm>
          <a:off x="2153056" y="2761941"/>
          <a:ext cx="7239000" cy="2286000"/>
        </p:xfrm>
        <a:graphic>
          <a:graphicData uri="http://schemas.openxmlformats.org/drawingml/2006/table">
            <a:tbl>
              <a:tblPr>
                <a:noFil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lnSpc>
                          <a:spcPct val="115000"/>
                        </a:lnSpc>
                        <a:spcBef>
                          <a:spcPts val="0"/>
                        </a:spcBef>
                        <a:spcAft>
                          <a:spcPts val="0"/>
                        </a:spcAft>
                        <a:buNone/>
                      </a:pPr>
                      <a:r>
                        <a:rPr lang="en" b="1" dirty="0">
                          <a:solidFill>
                            <a:schemeClr val="bg1"/>
                          </a:solidFill>
                        </a:rPr>
                        <a:t>Name</a:t>
                      </a:r>
                      <a:endParaRPr b="1" dirty="0">
                        <a:solidFill>
                          <a:schemeClr val="bg1"/>
                        </a:solidFill>
                      </a:endParaRPr>
                    </a:p>
                  </a:txBody>
                  <a:tcPr marL="28575" marR="28575" marT="19050" marB="1905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marL="0" lvl="0" indent="0" algn="ctr" rtl="0">
                        <a:lnSpc>
                          <a:spcPct val="115000"/>
                        </a:lnSpc>
                        <a:spcBef>
                          <a:spcPts val="0"/>
                        </a:spcBef>
                        <a:spcAft>
                          <a:spcPts val="0"/>
                        </a:spcAft>
                        <a:buNone/>
                      </a:pPr>
                      <a:r>
                        <a:rPr lang="en" b="1" dirty="0">
                          <a:solidFill>
                            <a:schemeClr val="bg1"/>
                          </a:solidFill>
                        </a:rPr>
                        <a:t>Subject</a:t>
                      </a:r>
                      <a:endParaRPr b="1" dirty="0">
                        <a:solidFill>
                          <a:schemeClr val="bg1"/>
                        </a:solidFill>
                      </a:endParaRPr>
                    </a:p>
                  </a:txBody>
                  <a:tcPr marL="28575" marR="28575" marT="19050" marB="190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marL="0" lvl="0" indent="0" algn="ctr" rtl="0">
                        <a:lnSpc>
                          <a:spcPct val="115000"/>
                        </a:lnSpc>
                        <a:spcBef>
                          <a:spcPts val="0"/>
                        </a:spcBef>
                        <a:spcAft>
                          <a:spcPts val="0"/>
                        </a:spcAft>
                        <a:buNone/>
                      </a:pPr>
                      <a:r>
                        <a:rPr lang="en" b="1" dirty="0">
                          <a:solidFill>
                            <a:schemeClr val="bg1"/>
                          </a:solidFill>
                        </a:rPr>
                        <a:t>Marks</a:t>
                      </a:r>
                      <a:endParaRPr b="1" dirty="0">
                        <a:solidFill>
                          <a:schemeClr val="bg1"/>
                        </a:solidFill>
                      </a:endParaRPr>
                    </a:p>
                  </a:txBody>
                  <a:tcPr marL="28575" marR="28575" marT="19050" marB="1905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 dirty="0"/>
                        <a:t>Rahul</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Python</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80</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0"/>
                        </a:spcAft>
                        <a:buNone/>
                      </a:pPr>
                      <a:r>
                        <a:rPr lang="en"/>
                        <a:t>Sachin</a:t>
                      </a:r>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Machine Learning</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70</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
                        <a:t>Ojas</a:t>
                      </a:r>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SQL</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96</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marL="0" lvl="0" indent="0" algn="ctr" rtl="0">
                        <a:lnSpc>
                          <a:spcPct val="115000"/>
                        </a:lnSpc>
                        <a:spcBef>
                          <a:spcPts val="0"/>
                        </a:spcBef>
                        <a:spcAft>
                          <a:spcPts val="0"/>
                        </a:spcAft>
                        <a:buNone/>
                      </a:pPr>
                      <a:r>
                        <a:rPr lang="en"/>
                        <a:t>Khushi</a:t>
                      </a:r>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Maths</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78</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r h="381000">
                <a:tc>
                  <a:txBody>
                    <a:bodyPr/>
                    <a:lstStyle/>
                    <a:p>
                      <a:pPr marL="0" lvl="0" indent="0" algn="ctr" rtl="0">
                        <a:lnSpc>
                          <a:spcPct val="115000"/>
                        </a:lnSpc>
                        <a:spcBef>
                          <a:spcPts val="0"/>
                        </a:spcBef>
                        <a:spcAft>
                          <a:spcPts val="0"/>
                        </a:spcAft>
                        <a:buNone/>
                      </a:pPr>
                      <a:r>
                        <a:rPr lang="en" dirty="0"/>
                        <a:t>Aditya</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a:t>Python</a:t>
                      </a:r>
                      <a:endParaRPr/>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dirty="0"/>
                        <a:t>65</a:t>
                      </a:r>
                      <a:endParaRPr dirty="0"/>
                    </a:p>
                  </a:txBody>
                  <a:tcPr marL="28575" marR="28575" marT="19050" marB="1905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7916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Terminologies (Reverse Words)</a:t>
            </a:r>
          </a:p>
        </p:txBody>
      </p:sp>
      <p:sp>
        <p:nvSpPr>
          <p:cNvPr id="68" name="TextBox 67">
            <a:extLst>
              <a:ext uri="{FF2B5EF4-FFF2-40B4-BE49-F238E27FC236}">
                <a16:creationId xmlns:a16="http://schemas.microsoft.com/office/drawing/2014/main" id="{17AF9B5A-F119-548C-D711-CCC219499A75}"/>
              </a:ext>
            </a:extLst>
          </p:cNvPr>
          <p:cNvSpPr txBox="1"/>
          <p:nvPr/>
        </p:nvSpPr>
        <p:spPr>
          <a:xfrm>
            <a:off x="840313" y="2295356"/>
            <a:ext cx="5610183" cy="2267287"/>
          </a:xfrm>
          <a:prstGeom prst="rect">
            <a:avLst/>
          </a:prstGeom>
          <a:noFill/>
        </p:spPr>
        <p:txBody>
          <a:bodyPr wrap="square">
            <a:spAutoFit/>
          </a:bodyPr>
          <a:lstStyle/>
          <a:p>
            <a:pPr marL="457200" lvl="0" indent="-342900" algn="l" rtl="0">
              <a:spcBef>
                <a:spcPts val="1000"/>
              </a:spcBef>
              <a:spcAft>
                <a:spcPts val="0"/>
              </a:spcAft>
              <a:buSzPct val="100000"/>
              <a:buFont typeface="Arial" panose="020B0604020202020204" pitchFamily="34" charset="0"/>
              <a:buChar char="•"/>
            </a:pPr>
            <a:r>
              <a:rPr lang="en-US" sz="1800" b="1" dirty="0">
                <a:latin typeface="Roboto" panose="02000000000000000000" pitchFamily="2" charset="0"/>
                <a:ea typeface="Roboto" panose="02000000000000000000" pitchFamily="2" charset="0"/>
                <a:cs typeface="Roboto" panose="02000000000000000000" pitchFamily="2" charset="0"/>
                <a:sym typeface="Arial"/>
              </a:rPr>
              <a:t>Relation: </a:t>
            </a:r>
            <a:r>
              <a:rPr lang="en-US" sz="1800" dirty="0">
                <a:latin typeface="Roboto" panose="02000000000000000000" pitchFamily="2" charset="0"/>
                <a:ea typeface="Roboto" panose="02000000000000000000" pitchFamily="2" charset="0"/>
                <a:cs typeface="Roboto" panose="02000000000000000000" pitchFamily="2" charset="0"/>
                <a:sym typeface="Arial"/>
              </a:rPr>
              <a:t>A table storing logically related data.</a:t>
            </a:r>
          </a:p>
          <a:p>
            <a:pPr marL="457200" lvl="0" indent="-342900" algn="l" rtl="0">
              <a:spcBef>
                <a:spcPts val="1000"/>
              </a:spcBef>
              <a:spcAft>
                <a:spcPts val="0"/>
              </a:spcAft>
              <a:buSzPct val="100000"/>
              <a:buFont typeface="Arial" panose="020B0604020202020204" pitchFamily="34" charset="0"/>
              <a:buChar char="•"/>
            </a:pPr>
            <a:r>
              <a:rPr lang="en-US" sz="1800" b="1" dirty="0">
                <a:latin typeface="Roboto" panose="02000000000000000000" pitchFamily="2" charset="0"/>
                <a:ea typeface="Roboto" panose="02000000000000000000" pitchFamily="2" charset="0"/>
                <a:cs typeface="Roboto" panose="02000000000000000000" pitchFamily="2" charset="0"/>
                <a:sym typeface="Arial"/>
              </a:rPr>
              <a:t>Domain: </a:t>
            </a:r>
            <a:r>
              <a:rPr lang="en-US" sz="1800" dirty="0">
                <a:latin typeface="Roboto" panose="02000000000000000000" pitchFamily="2" charset="0"/>
                <a:ea typeface="Roboto" panose="02000000000000000000" pitchFamily="2" charset="0"/>
                <a:cs typeface="Roboto" panose="02000000000000000000" pitchFamily="2" charset="0"/>
                <a:sym typeface="Arial"/>
              </a:rPr>
              <a:t>Pool of values from which the actual values appearing in a given column are drawn.</a:t>
            </a:r>
          </a:p>
          <a:p>
            <a:pPr marL="457200" lvl="0" indent="-342900" algn="l" rtl="0">
              <a:spcBef>
                <a:spcPts val="1000"/>
              </a:spcBef>
              <a:spcAft>
                <a:spcPts val="0"/>
              </a:spcAft>
              <a:buSzPct val="100000"/>
              <a:buFont typeface="Arial" panose="020B0604020202020204" pitchFamily="34" charset="0"/>
              <a:buChar char="•"/>
            </a:pPr>
            <a:r>
              <a:rPr lang="en-US" sz="1800" b="1" dirty="0">
                <a:latin typeface="Roboto" panose="02000000000000000000" pitchFamily="2" charset="0"/>
                <a:ea typeface="Roboto" panose="02000000000000000000" pitchFamily="2" charset="0"/>
                <a:cs typeface="Roboto" panose="02000000000000000000" pitchFamily="2" charset="0"/>
                <a:sym typeface="Arial"/>
              </a:rPr>
              <a:t>Tuple: </a:t>
            </a:r>
            <a:r>
              <a:rPr lang="en-US" sz="1800" dirty="0">
                <a:latin typeface="Roboto" panose="02000000000000000000" pitchFamily="2" charset="0"/>
                <a:ea typeface="Roboto" panose="02000000000000000000" pitchFamily="2" charset="0"/>
                <a:cs typeface="Roboto" panose="02000000000000000000" pitchFamily="2" charset="0"/>
                <a:sym typeface="Arial"/>
              </a:rPr>
              <a:t>Row</a:t>
            </a:r>
          </a:p>
          <a:p>
            <a:pPr marL="457200" lvl="0" indent="-342900" algn="l" rtl="0">
              <a:spcBef>
                <a:spcPts val="1000"/>
              </a:spcBef>
              <a:spcAft>
                <a:spcPts val="0"/>
              </a:spcAft>
              <a:buSzPct val="100000"/>
              <a:buFont typeface="Arial" panose="020B0604020202020204" pitchFamily="34" charset="0"/>
              <a:buChar char="•"/>
            </a:pPr>
            <a:r>
              <a:rPr lang="en-US" sz="1800" b="1" dirty="0">
                <a:latin typeface="Roboto" panose="02000000000000000000" pitchFamily="2" charset="0"/>
                <a:ea typeface="Roboto" panose="02000000000000000000" pitchFamily="2" charset="0"/>
                <a:cs typeface="Roboto" panose="02000000000000000000" pitchFamily="2" charset="0"/>
                <a:sym typeface="Arial"/>
              </a:rPr>
              <a:t>Attribute: </a:t>
            </a:r>
            <a:r>
              <a:rPr lang="en-US" sz="1800" dirty="0">
                <a:latin typeface="Roboto" panose="02000000000000000000" pitchFamily="2" charset="0"/>
                <a:ea typeface="Roboto" panose="02000000000000000000" pitchFamily="2" charset="0"/>
                <a:cs typeface="Roboto" panose="02000000000000000000" pitchFamily="2" charset="0"/>
                <a:sym typeface="Arial"/>
              </a:rPr>
              <a:t>Column</a:t>
            </a:r>
          </a:p>
          <a:p>
            <a:pPr marL="457200" lvl="0" indent="-342900" algn="l" rtl="0">
              <a:spcBef>
                <a:spcPts val="1000"/>
              </a:spcBef>
              <a:spcAft>
                <a:spcPts val="0"/>
              </a:spcAft>
              <a:buSzPct val="100000"/>
              <a:buFont typeface="Arial" panose="020B0604020202020204" pitchFamily="34" charset="0"/>
              <a:buChar char="•"/>
            </a:pPr>
            <a:r>
              <a:rPr lang="en-US" sz="1800" b="1" dirty="0">
                <a:latin typeface="Roboto" panose="02000000000000000000" pitchFamily="2" charset="0"/>
                <a:ea typeface="Roboto" panose="02000000000000000000" pitchFamily="2" charset="0"/>
                <a:cs typeface="Roboto" panose="02000000000000000000" pitchFamily="2" charset="0"/>
                <a:sym typeface="Arial"/>
              </a:rPr>
              <a:t>Degree: </a:t>
            </a:r>
            <a:r>
              <a:rPr lang="en-US" sz="1800" dirty="0">
                <a:latin typeface="Roboto" panose="02000000000000000000" pitchFamily="2" charset="0"/>
                <a:ea typeface="Roboto" panose="02000000000000000000" pitchFamily="2" charset="0"/>
                <a:cs typeface="Roboto" panose="02000000000000000000" pitchFamily="2" charset="0"/>
                <a:sym typeface="Arial"/>
              </a:rPr>
              <a:t>Number of rows/tuples.</a:t>
            </a:r>
          </a:p>
        </p:txBody>
      </p:sp>
      <p:pic>
        <p:nvPicPr>
          <p:cNvPr id="2" name="Picture 1">
            <a:extLst>
              <a:ext uri="{FF2B5EF4-FFF2-40B4-BE49-F238E27FC236}">
                <a16:creationId xmlns:a16="http://schemas.microsoft.com/office/drawing/2014/main" id="{DB250D24-8522-4223-39F4-B27AC6C0BF85}"/>
              </a:ext>
            </a:extLst>
          </p:cNvPr>
          <p:cNvPicPr>
            <a:picLocks noChangeAspect="1"/>
          </p:cNvPicPr>
          <p:nvPr/>
        </p:nvPicPr>
        <p:blipFill>
          <a:blip r:embed="rId3"/>
          <a:srcRect/>
          <a:stretch/>
        </p:blipFill>
        <p:spPr>
          <a:xfrm>
            <a:off x="7738202" y="2066387"/>
            <a:ext cx="2489712" cy="2489712"/>
          </a:xfrm>
          <a:prstGeom prst="rect">
            <a:avLst/>
          </a:prstGeom>
        </p:spPr>
      </p:pic>
    </p:spTree>
    <p:extLst>
      <p:ext uri="{BB962C8B-B14F-4D97-AF65-F5344CB8AC3E}">
        <p14:creationId xmlns:p14="http://schemas.microsoft.com/office/powerpoint/2010/main" val="336822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Structured Query Language (SQL)</a:t>
            </a:r>
          </a:p>
        </p:txBody>
      </p:sp>
      <p:sp>
        <p:nvSpPr>
          <p:cNvPr id="68" name="TextBox 67">
            <a:extLst>
              <a:ext uri="{FF2B5EF4-FFF2-40B4-BE49-F238E27FC236}">
                <a16:creationId xmlns:a16="http://schemas.microsoft.com/office/drawing/2014/main" id="{17AF9B5A-F119-548C-D711-CCC219499A75}"/>
              </a:ext>
            </a:extLst>
          </p:cNvPr>
          <p:cNvSpPr txBox="1"/>
          <p:nvPr/>
        </p:nvSpPr>
        <p:spPr>
          <a:xfrm>
            <a:off x="601008" y="2487716"/>
            <a:ext cx="6514900" cy="1882567"/>
          </a:xfrm>
          <a:prstGeom prst="rect">
            <a:avLst/>
          </a:prstGeom>
          <a:noFill/>
        </p:spPr>
        <p:txBody>
          <a:bodyPr wrap="square">
            <a:spAutoFit/>
          </a:bodyPr>
          <a:lstStyle/>
          <a:p>
            <a:pPr marL="114300" lvl="0" algn="l" rtl="0">
              <a:spcBef>
                <a:spcPts val="1000"/>
              </a:spcBef>
              <a:spcAft>
                <a:spcPts val="0"/>
              </a:spcAft>
              <a:buSzPct val="100000"/>
            </a:pPr>
            <a:r>
              <a:rPr lang="en-US" sz="1800" dirty="0">
                <a:latin typeface="Roboto" panose="02000000000000000000" pitchFamily="2" charset="0"/>
                <a:ea typeface="Roboto" panose="02000000000000000000" pitchFamily="2" charset="0"/>
                <a:cs typeface="Roboto" panose="02000000000000000000" pitchFamily="2" charset="0"/>
                <a:sym typeface="Arial"/>
              </a:rPr>
              <a:t>SQL, which stands for Structured Query Language, is like a special language used to talk to databases. Almost every system that manages databases understands this language. It's a set of commands that helps us create and work with databases that organize information in a specific way.</a:t>
            </a:r>
          </a:p>
          <a:p>
            <a:pPr marL="400050" lvl="0" indent="-285750" algn="l" rtl="0">
              <a:spcBef>
                <a:spcPts val="1000"/>
              </a:spcBef>
              <a:spcAft>
                <a:spcPts val="0"/>
              </a:spcAft>
              <a:buSzPct val="100000"/>
              <a:buFont typeface="Arial" panose="020B0604020202020204" pitchFamily="34" charset="0"/>
              <a:buChar char="•"/>
            </a:pPr>
            <a:r>
              <a:rPr lang="en-US" sz="1800" b="1" dirty="0">
                <a:latin typeface="Roboto" panose="02000000000000000000" pitchFamily="2" charset="0"/>
                <a:ea typeface="Roboto" panose="02000000000000000000" pitchFamily="2" charset="0"/>
                <a:cs typeface="Roboto" panose="02000000000000000000" pitchFamily="2" charset="0"/>
                <a:sym typeface="Arial"/>
              </a:rPr>
              <a:t>Resources Link:</a:t>
            </a:r>
            <a:r>
              <a:rPr lang="en-US" sz="1800" dirty="0">
                <a:latin typeface="Roboto" panose="02000000000000000000" pitchFamily="2" charset="0"/>
                <a:ea typeface="Roboto" panose="02000000000000000000" pitchFamily="2" charset="0"/>
                <a:cs typeface="Roboto" panose="02000000000000000000" pitchFamily="2" charset="0"/>
                <a:sym typeface="Arial"/>
              </a:rPr>
              <a:t> </a:t>
            </a:r>
            <a:r>
              <a:rPr lang="en-US" sz="1800" dirty="0">
                <a:solidFill>
                  <a:schemeClr val="accent6"/>
                </a:solidFill>
                <a:latin typeface="Roboto" panose="02000000000000000000" pitchFamily="2" charset="0"/>
                <a:ea typeface="Roboto" panose="02000000000000000000" pitchFamily="2" charset="0"/>
                <a:cs typeface="Roboto" panose="02000000000000000000" pitchFamily="2" charset="0"/>
                <a:sym typeface="Arial"/>
                <a:hlinkClick r:id="rId3">
                  <a:extLst>
                    <a:ext uri="{A12FA001-AC4F-418D-AE19-62706E023703}">
                      <ahyp:hlinkClr xmlns:ahyp="http://schemas.microsoft.com/office/drawing/2018/hyperlinkcolor" val="tx"/>
                    </a:ext>
                  </a:extLst>
                </a:hlinkClick>
              </a:rPr>
              <a:t>employees_dataset</a:t>
            </a:r>
            <a:endParaRPr lang="en-US" sz="1800" dirty="0">
              <a:solidFill>
                <a:schemeClr val="accent6"/>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3" name="Picture 2">
            <a:extLst>
              <a:ext uri="{FF2B5EF4-FFF2-40B4-BE49-F238E27FC236}">
                <a16:creationId xmlns:a16="http://schemas.microsoft.com/office/drawing/2014/main" id="{28B4912C-15C0-B7CC-98BF-F44E4C130FCF}"/>
              </a:ext>
            </a:extLst>
          </p:cNvPr>
          <p:cNvPicPr>
            <a:picLocks noChangeAspect="1"/>
          </p:cNvPicPr>
          <p:nvPr/>
        </p:nvPicPr>
        <p:blipFill>
          <a:blip r:embed="rId4"/>
          <a:srcRect/>
          <a:stretch/>
        </p:blipFill>
        <p:spPr>
          <a:xfrm>
            <a:off x="7738202" y="2066387"/>
            <a:ext cx="2489712" cy="2489712"/>
          </a:xfrm>
          <a:prstGeom prst="rect">
            <a:avLst/>
          </a:prstGeom>
        </p:spPr>
      </p:pic>
    </p:spTree>
    <p:extLst>
      <p:ext uri="{BB962C8B-B14F-4D97-AF65-F5344CB8AC3E}">
        <p14:creationId xmlns:p14="http://schemas.microsoft.com/office/powerpoint/2010/main" val="49226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0" name="Google Shape;57;p124">
            <a:extLst>
              <a:ext uri="{FF2B5EF4-FFF2-40B4-BE49-F238E27FC236}">
                <a16:creationId xmlns:a16="http://schemas.microsoft.com/office/drawing/2014/main" id="{1E073ED4-6191-496A-CCCB-A9813C0F89F8}"/>
              </a:ext>
            </a:extLst>
          </p:cNvPr>
          <p:cNvSpPr txBox="1"/>
          <p:nvPr/>
        </p:nvSpPr>
        <p:spPr>
          <a:xfrm>
            <a:off x="1212850" y="110400"/>
            <a:ext cx="10225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FF0001"/>
              </a:buClr>
              <a:buSzPts val="2800"/>
              <a:buFont typeface="Roboto"/>
              <a:buNone/>
            </a:pPr>
            <a:r>
              <a:rPr lang="en-US" sz="2800" b="1" i="0" u="none" strike="noStrike" cap="none" dirty="0">
                <a:solidFill>
                  <a:srgbClr val="FF0001"/>
                </a:solidFill>
                <a:latin typeface="Roboto"/>
                <a:ea typeface="Roboto"/>
                <a:cs typeface="Roboto"/>
                <a:sym typeface="Roboto"/>
              </a:rPr>
              <a:t>SELECT Statement</a:t>
            </a:r>
          </a:p>
        </p:txBody>
      </p:sp>
      <p:sp>
        <p:nvSpPr>
          <p:cNvPr id="68" name="TextBox 67">
            <a:extLst>
              <a:ext uri="{FF2B5EF4-FFF2-40B4-BE49-F238E27FC236}">
                <a16:creationId xmlns:a16="http://schemas.microsoft.com/office/drawing/2014/main" id="{17AF9B5A-F119-548C-D711-CCC219499A75}"/>
              </a:ext>
            </a:extLst>
          </p:cNvPr>
          <p:cNvSpPr txBox="1"/>
          <p:nvPr/>
        </p:nvSpPr>
        <p:spPr>
          <a:xfrm>
            <a:off x="214147" y="2385391"/>
            <a:ext cx="7581699" cy="2564805"/>
          </a:xfrm>
          <a:prstGeom prst="rect">
            <a:avLst/>
          </a:prstGeom>
          <a:noFill/>
        </p:spPr>
        <p:txBody>
          <a:bodyPr wrap="square">
            <a:spAutoFit/>
          </a:bodyPr>
          <a:lstStyle/>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The first thing that one can do when one wants to query data is to instruct the SQL engine as to which columns need to be included in the analysis. For that we use a SQL statement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a:t>
            </a:r>
            <a:r>
              <a:rPr lang="en-US" sz="1800" dirty="0">
                <a:latin typeface="Roboto" panose="02000000000000000000" pitchFamily="2" charset="0"/>
                <a:ea typeface="Roboto" panose="02000000000000000000" pitchFamily="2" charset="0"/>
                <a:cs typeface="Roboto" panose="02000000000000000000" pitchFamily="2" charset="0"/>
                <a:sym typeface="Arial"/>
              </a:rPr>
              <a:t>. </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The general syntax of SELECT statement is: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SELECT col_name1, col_name2, col_name3 FROM TABLE_NAME;</a:t>
            </a:r>
          </a:p>
          <a:p>
            <a:pPr marL="400050" lvl="0" indent="-285750" algn="l" rtl="0">
              <a:spcBef>
                <a:spcPts val="1000"/>
              </a:spcBef>
              <a:spcAft>
                <a:spcPts val="0"/>
              </a:spcAft>
              <a:buSzPct val="1000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sym typeface="Arial"/>
              </a:rPr>
              <a:t>One can also select all the columns from a given table using the </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wildcard</a:t>
            </a:r>
            <a:r>
              <a:rPr lang="en-US" sz="1800" dirty="0">
                <a:latin typeface="Roboto" panose="02000000000000000000" pitchFamily="2" charset="0"/>
                <a:ea typeface="Roboto" panose="02000000000000000000" pitchFamily="2" charset="0"/>
                <a:cs typeface="Roboto" panose="02000000000000000000" pitchFamily="2" charset="0"/>
                <a:sym typeface="Arial"/>
              </a:rPr>
              <a:t>. Given is the syntax for the select statement querying all the columns in a given table</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sym typeface="Arial"/>
              </a:rPr>
              <a:t>:</a:t>
            </a:r>
            <a:r>
              <a:rPr lang="en-US" sz="1800" dirty="0">
                <a:solidFill>
                  <a:srgbClr val="C00000"/>
                </a:solidFill>
                <a:latin typeface="Roboto" panose="02000000000000000000" pitchFamily="2" charset="0"/>
                <a:ea typeface="Roboto" panose="02000000000000000000" pitchFamily="2" charset="0"/>
                <a:cs typeface="Roboto" panose="02000000000000000000" pitchFamily="2" charset="0"/>
                <a:sym typeface="Arial"/>
              </a:rPr>
              <a:t> SELECT * FROM TABLE_NAME;</a:t>
            </a:r>
          </a:p>
        </p:txBody>
      </p:sp>
      <p:pic>
        <p:nvPicPr>
          <p:cNvPr id="2" name="Picture 1">
            <a:extLst>
              <a:ext uri="{FF2B5EF4-FFF2-40B4-BE49-F238E27FC236}">
                <a16:creationId xmlns:a16="http://schemas.microsoft.com/office/drawing/2014/main" id="{4357B764-875A-17D3-E01F-06D972911830}"/>
              </a:ext>
            </a:extLst>
          </p:cNvPr>
          <p:cNvPicPr>
            <a:picLocks noChangeAspect="1"/>
          </p:cNvPicPr>
          <p:nvPr/>
        </p:nvPicPr>
        <p:blipFill>
          <a:blip r:embed="rId3"/>
          <a:srcRect/>
          <a:stretch/>
        </p:blipFill>
        <p:spPr>
          <a:xfrm>
            <a:off x="8511925" y="2300848"/>
            <a:ext cx="2489712" cy="2489712"/>
          </a:xfrm>
          <a:prstGeom prst="rect">
            <a:avLst/>
          </a:prstGeom>
        </p:spPr>
      </p:pic>
    </p:spTree>
    <p:extLst>
      <p:ext uri="{BB962C8B-B14F-4D97-AF65-F5344CB8AC3E}">
        <p14:creationId xmlns:p14="http://schemas.microsoft.com/office/powerpoint/2010/main" val="3660622909"/>
      </p:ext>
    </p:extLst>
  </p:cSld>
  <p:clrMapOvr>
    <a:masterClrMapping/>
  </p:clrMapOvr>
</p:sld>
</file>

<file path=ppt/theme/theme1.xml><?xml version="1.0" encoding="utf-8"?>
<a:theme xmlns:a="http://schemas.openxmlformats.org/drawingml/2006/main" name="Hero Theme-1">
  <a:themeElements>
    <a:clrScheme name="VILT">
      <a:dk1>
        <a:srgbClr val="000000"/>
      </a:dk1>
      <a:lt1>
        <a:srgbClr val="FFFFFF"/>
      </a:lt1>
      <a:dk2>
        <a:srgbClr val="A71C20"/>
      </a:dk2>
      <a:lt2>
        <a:srgbClr val="FFF2EB"/>
      </a:lt2>
      <a:accent1>
        <a:srgbClr val="FF0000"/>
      </a:accent1>
      <a:accent2>
        <a:srgbClr val="A71C20"/>
      </a:accent2>
      <a:accent3>
        <a:srgbClr val="57863C"/>
      </a:accent3>
      <a:accent4>
        <a:srgbClr val="FBAF33"/>
      </a:accent4>
      <a:accent5>
        <a:srgbClr val="1077A9"/>
      </a:accent5>
      <a:accent6>
        <a:srgbClr val="0563C1"/>
      </a:accent6>
      <a:hlink>
        <a:srgbClr val="FFC000"/>
      </a:hlink>
      <a:folHlink>
        <a:srgbClr val="2F54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VILT">
      <a:dk1>
        <a:srgbClr val="000000"/>
      </a:dk1>
      <a:lt1>
        <a:srgbClr val="FFFFFF"/>
      </a:lt1>
      <a:dk2>
        <a:srgbClr val="A71C20"/>
      </a:dk2>
      <a:lt2>
        <a:srgbClr val="FFF2EB"/>
      </a:lt2>
      <a:accent1>
        <a:srgbClr val="FF0000"/>
      </a:accent1>
      <a:accent2>
        <a:srgbClr val="A71C20"/>
      </a:accent2>
      <a:accent3>
        <a:srgbClr val="57863C"/>
      </a:accent3>
      <a:accent4>
        <a:srgbClr val="FBAF33"/>
      </a:accent4>
      <a:accent5>
        <a:srgbClr val="1077A9"/>
      </a:accent5>
      <a:accent6>
        <a:srgbClr val="0563C1"/>
      </a:accent6>
      <a:hlink>
        <a:srgbClr val="FFC000"/>
      </a:hlink>
      <a:folHlink>
        <a:srgbClr val="2F54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TotalTime>
  <Words>5077</Words>
  <Application>Microsoft Office PowerPoint</Application>
  <PresentationFormat>Widescreen</PresentationFormat>
  <Paragraphs>827</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Roboto</vt:lpstr>
      <vt:lpstr>Arial</vt:lpstr>
      <vt:lpstr>Calibri</vt:lpstr>
      <vt:lpstr>Wingdings</vt:lpstr>
      <vt:lpstr>Hero Theme-1</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Bhimesh</dc:creator>
  <cp:lastModifiedBy>Adithya Vijay</cp:lastModifiedBy>
  <cp:revision>182</cp:revision>
  <dcterms:created xsi:type="dcterms:W3CDTF">2022-11-28T14:01:51Z</dcterms:created>
  <dcterms:modified xsi:type="dcterms:W3CDTF">2023-12-07T10:54:57Z</dcterms:modified>
</cp:coreProperties>
</file>