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oboto"/>
      <p:regular r:id="rId60"/>
      <p:bold r:id="rId61"/>
      <p:italic r:id="rId62"/>
      <p:boldItalic r:id="rId63"/>
    </p:embeddedFont>
    <p:embeddedFont>
      <p:font typeface="Average"/>
      <p:regular r:id="rId64"/>
    </p:embeddedFont>
    <p:embeddedFont>
      <p:font typeface="Oswald"/>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08DC49-81B2-41A3-9B0D-6113241618AF}">
  <a:tblStyle styleId="{B408DC49-81B2-41A3-9B0D-6113241618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4.xml"/><Relationship Id="rId64" Type="http://schemas.openxmlformats.org/officeDocument/2006/relationships/font" Target="fonts/Average-regular.fntdata"/><Relationship Id="rId63" Type="http://schemas.openxmlformats.org/officeDocument/2006/relationships/font" Target="fonts/Roboto-boldItalic.fntdata"/><Relationship Id="rId22" Type="http://schemas.openxmlformats.org/officeDocument/2006/relationships/slide" Target="slides/slide16.xml"/><Relationship Id="rId66" Type="http://schemas.openxmlformats.org/officeDocument/2006/relationships/font" Target="fonts/Oswald-bold.fntdata"/><Relationship Id="rId21" Type="http://schemas.openxmlformats.org/officeDocument/2006/relationships/slide" Target="slides/slide15.xml"/><Relationship Id="rId65" Type="http://schemas.openxmlformats.org/officeDocument/2006/relationships/font" Target="fonts/Oswald-regular.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2a6de2cd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2a6de2cd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2a6de2cd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2a6de2cd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2a6de2cd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2a6de2cd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2a6de2cd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2a6de2cd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2a6de2cd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2a6de2cd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2a6de2cd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2a6de2cd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2a6de2cd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2a6de2cd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2a6de2cd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2a6de2cd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2a6de2cd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2a6de2cd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2a6de2cd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2a6de2cd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2f100fa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62f100fa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2a6de2cd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2a6de2cd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2a6de2cd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2a6de2cd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2a6de2cd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2a6de2cd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2a6de2cd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2a6de2cd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2a6de2cd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2a6de2cd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2a6de2cd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2a6de2cd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2a6de2cd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2a6de2cd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2a6de2cd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2a6de2cd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2a6de2cd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2a6de2cd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2a6de2cd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2a6de2cd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2f100fa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2f100fa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2a6de2cd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2a6de2cd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2a6de2cd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2a6de2cd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2a6de2cdb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2a6de2cdb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2a6de2cd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62a6de2cd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2a6de2cd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2a6de2cd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2a6de2cd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2a6de2cd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2a6de2cd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2a6de2cd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2a6de2cdb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2a6de2cdb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2a6de2cd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2a6de2cd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62a6de2cd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62a6de2cd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2a6de2c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2a6de2c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2a6de2cd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62a6de2cd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2a6de2cd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2a6de2cd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2a6de2cd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62a6de2cd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62a6de2cdb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62a6de2cd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62a6de2cd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62a6de2cd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2c2a5c3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62c2a5c3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62c2a5c30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62c2a5c3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62c2a5c30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62c2a5c30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62c2a5c30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62c2a5c30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62f100fa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62f100fa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2a6de2cd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2a6de2cd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2f100fac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62f100fac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2f100fac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2f100fac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62f100fac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62f100fac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62f100fac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62f100fac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2a6de2cd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2a6de2cd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2a6de2cd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2a6de2cd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2a6de2cd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2a6de2cd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2a6de2cd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2a6de2cd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file/d/1Dj02cDo96Spr3M0Ge9bC_Whuca4zVZj5/view?usp=drive_li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Average"/>
                <a:ea typeface="Average"/>
                <a:cs typeface="Average"/>
                <a:sym typeface="Average"/>
              </a:rPr>
              <a:t>SQL - 2.1</a:t>
            </a:r>
            <a:endParaRPr b="1">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562"/>
              <a:buFont typeface="Arial"/>
              <a:buNone/>
            </a:pPr>
            <a:r>
              <a:rPr b="1" lang="en" sz="2133">
                <a:solidFill>
                  <a:srgbClr val="990000"/>
                </a:solidFill>
                <a:latin typeface="Roboto"/>
                <a:ea typeface="Roboto"/>
                <a:cs typeface="Roboto"/>
                <a:sym typeface="Roboto"/>
              </a:rPr>
              <a:t>SELECT</a:t>
            </a:r>
            <a:r>
              <a:rPr lang="en" sz="2133">
                <a:latin typeface="Roboto"/>
                <a:ea typeface="Roboto"/>
                <a:cs typeface="Roboto"/>
                <a:sym typeface="Roboto"/>
              </a:rPr>
              <a:t> Statement</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a:t>
            </a:r>
            <a:r>
              <a:rPr lang="en"/>
              <a:t>: </a:t>
            </a:r>
            <a:r>
              <a:rPr b="1" lang="en" sz="1600">
                <a:solidFill>
                  <a:srgbClr val="990000"/>
                </a:solidFill>
                <a:latin typeface="Courier New"/>
                <a:ea typeface="Courier New"/>
                <a:cs typeface="Courier New"/>
                <a:sym typeface="Courier New"/>
              </a:rPr>
              <a:t>SELECT</a:t>
            </a:r>
            <a:r>
              <a:rPr b="1" lang="en" sz="1600">
                <a:solidFill>
                  <a:srgbClr val="4C1130"/>
                </a:solidFill>
                <a:latin typeface="Courier New"/>
                <a:ea typeface="Courier New"/>
                <a:cs typeface="Courier New"/>
                <a:sym typeface="Courier New"/>
              </a:rPr>
              <a:t> * </a:t>
            </a:r>
            <a:r>
              <a:rPr b="1" lang="en" sz="1600">
                <a:solidFill>
                  <a:srgbClr val="990000"/>
                </a:solidFill>
                <a:latin typeface="Courier New"/>
                <a:ea typeface="Courier New"/>
                <a:cs typeface="Courier New"/>
                <a:sym typeface="Courier New"/>
              </a:rPr>
              <a:t>FROM </a:t>
            </a:r>
            <a:r>
              <a:rPr b="1" lang="en" sz="1600">
                <a:solidFill>
                  <a:srgbClr val="4C1130"/>
                </a:solidFill>
                <a:latin typeface="Courier New"/>
                <a:ea typeface="Courier New"/>
                <a:cs typeface="Courier New"/>
                <a:sym typeface="Courier New"/>
              </a:rPr>
              <a:t>employees</a:t>
            </a:r>
            <a:r>
              <a:rPr b="1" lang="en">
                <a:solidFill>
                  <a:srgbClr val="4C1130"/>
                </a:solidFill>
                <a:latin typeface="Roboto"/>
                <a:ea typeface="Roboto"/>
                <a:cs typeface="Roboto"/>
                <a:sym typeface="Roboto"/>
              </a:rPr>
              <a:t>;</a:t>
            </a:r>
            <a:endParaRPr b="1">
              <a:solidFill>
                <a:srgbClr val="4C1130"/>
              </a:solidFill>
              <a:latin typeface="Roboto"/>
              <a:ea typeface="Roboto"/>
              <a:cs typeface="Roboto"/>
              <a:sym typeface="Roboto"/>
            </a:endParaRPr>
          </a:p>
          <a:p>
            <a:pPr indent="0" lvl="0" marL="0" rtl="0" algn="l">
              <a:spcBef>
                <a:spcPts val="1200"/>
              </a:spcBef>
              <a:spcAft>
                <a:spcPts val="0"/>
              </a:spcAft>
              <a:buNone/>
            </a:pPr>
            <a:r>
              <a:t/>
            </a:r>
            <a:endParaRPr b="1">
              <a:solidFill>
                <a:srgbClr val="4C1130"/>
              </a:solidFill>
              <a:latin typeface="Roboto"/>
              <a:ea typeface="Roboto"/>
              <a:cs typeface="Roboto"/>
              <a:sym typeface="Roboto"/>
            </a:endParaRPr>
          </a:p>
          <a:p>
            <a:pPr indent="0" lvl="0" marL="0" rtl="0" algn="l">
              <a:spcBef>
                <a:spcPts val="1200"/>
              </a:spcBef>
              <a:spcAft>
                <a:spcPts val="1200"/>
              </a:spcAft>
              <a:buNone/>
            </a:pPr>
            <a:r>
              <a:t/>
            </a:r>
            <a:endParaRPr b="1">
              <a:solidFill>
                <a:srgbClr val="4C1130"/>
              </a:solidFill>
              <a:latin typeface="Roboto"/>
              <a:ea typeface="Roboto"/>
              <a:cs typeface="Roboto"/>
              <a:sym typeface="Roboto"/>
            </a:endParaRPr>
          </a:p>
        </p:txBody>
      </p:sp>
      <p:pic>
        <p:nvPicPr>
          <p:cNvPr id="117" name="Google Shape;117;p22"/>
          <p:cNvPicPr preferRelativeResize="0"/>
          <p:nvPr/>
        </p:nvPicPr>
        <p:blipFill>
          <a:blip r:embed="rId3">
            <a:alphaModFix/>
          </a:blip>
          <a:stretch>
            <a:fillRect/>
          </a:stretch>
        </p:blipFill>
        <p:spPr>
          <a:xfrm>
            <a:off x="864175" y="2110725"/>
            <a:ext cx="4800600" cy="215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562"/>
              <a:buFont typeface="Arial"/>
              <a:buNone/>
            </a:pPr>
            <a:r>
              <a:rPr b="1" lang="en" sz="2133">
                <a:solidFill>
                  <a:srgbClr val="990000"/>
                </a:solidFill>
                <a:latin typeface="Roboto"/>
                <a:ea typeface="Roboto"/>
                <a:cs typeface="Roboto"/>
                <a:sym typeface="Roboto"/>
              </a:rPr>
              <a:t>SELECT</a:t>
            </a:r>
            <a:r>
              <a:rPr lang="en" sz="2133">
                <a:latin typeface="Roboto"/>
                <a:ea typeface="Roboto"/>
                <a:cs typeface="Roboto"/>
                <a:sym typeface="Roboto"/>
              </a:rPr>
              <a:t> Statement</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124D"/>
              </a:buClr>
              <a:buSzPts val="1800"/>
              <a:buChar char="●"/>
            </a:pPr>
            <a:r>
              <a:rPr lang="en">
                <a:solidFill>
                  <a:srgbClr val="20124D"/>
                </a:solidFill>
              </a:rPr>
              <a:t>Selecting a </a:t>
            </a:r>
            <a:r>
              <a:rPr lang="en">
                <a:solidFill>
                  <a:srgbClr val="20124D"/>
                </a:solidFill>
              </a:rPr>
              <a:t>column</a:t>
            </a:r>
            <a:r>
              <a:rPr lang="en">
                <a:solidFill>
                  <a:srgbClr val="20124D"/>
                </a:solidFill>
              </a:rPr>
              <a:t> (columns)</a:t>
            </a:r>
            <a:endParaRPr>
              <a:solidFill>
                <a:srgbClr val="20124D"/>
              </a:solidFill>
            </a:endParaRPr>
          </a:p>
          <a:p>
            <a:pPr indent="-342900" lvl="0" marL="457200" rtl="0" algn="l">
              <a:spcBef>
                <a:spcPts val="0"/>
              </a:spcBef>
              <a:spcAft>
                <a:spcPts val="0"/>
              </a:spcAft>
              <a:buClr>
                <a:srgbClr val="20124D"/>
              </a:buClr>
              <a:buSzPts val="1800"/>
              <a:buChar char="●"/>
            </a:pPr>
            <a:r>
              <a:rPr lang="en">
                <a:solidFill>
                  <a:srgbClr val="20124D"/>
                </a:solidFill>
              </a:rPr>
              <a:t>Syntax</a:t>
            </a:r>
            <a:r>
              <a:rPr lang="en">
                <a:solidFill>
                  <a:srgbClr val="20124D"/>
                </a:solidFill>
              </a:rPr>
              <a:t>: </a:t>
            </a:r>
            <a:r>
              <a:rPr b="1" lang="en" sz="1600">
                <a:solidFill>
                  <a:srgbClr val="990000"/>
                </a:solidFill>
                <a:latin typeface="Courier New"/>
                <a:ea typeface="Courier New"/>
                <a:cs typeface="Courier New"/>
                <a:sym typeface="Courier New"/>
              </a:rPr>
              <a:t>SELECT </a:t>
            </a:r>
            <a:r>
              <a:rPr b="1" lang="en" sz="1600">
                <a:solidFill>
                  <a:srgbClr val="4C1130"/>
                </a:solidFill>
                <a:latin typeface="Courier New"/>
                <a:ea typeface="Courier New"/>
                <a:cs typeface="Courier New"/>
                <a:sym typeface="Courier New"/>
              </a:rPr>
              <a:t>col1, col2</a:t>
            </a:r>
            <a:r>
              <a:rPr b="1" lang="en" sz="1600">
                <a:solidFill>
                  <a:srgbClr val="990000"/>
                </a:solidFill>
                <a:latin typeface="Courier New"/>
                <a:ea typeface="Courier New"/>
                <a:cs typeface="Courier New"/>
                <a:sym typeface="Courier New"/>
              </a:rPr>
              <a:t> FROM </a:t>
            </a:r>
            <a:r>
              <a:rPr b="1" lang="en" sz="1600">
                <a:solidFill>
                  <a:srgbClr val="4C1130"/>
                </a:solidFill>
                <a:latin typeface="Courier New"/>
                <a:ea typeface="Courier New"/>
                <a:cs typeface="Courier New"/>
                <a:sym typeface="Courier New"/>
              </a:rPr>
              <a:t>employees</a:t>
            </a:r>
            <a:r>
              <a:rPr b="1" lang="en" sz="1600">
                <a:solidFill>
                  <a:srgbClr val="990000"/>
                </a:solidFill>
                <a:latin typeface="Courier New"/>
                <a:ea typeface="Courier New"/>
                <a:cs typeface="Courier New"/>
                <a:sym typeface="Courier New"/>
              </a:rPr>
              <a:t>; </a:t>
            </a:r>
            <a:endParaRPr b="1" sz="1600">
              <a:solidFill>
                <a:srgbClr val="990000"/>
              </a:solidFill>
              <a:latin typeface="Courier New"/>
              <a:ea typeface="Courier New"/>
              <a:cs typeface="Courier New"/>
              <a:sym typeface="Courier New"/>
            </a:endParaRPr>
          </a:p>
          <a:p>
            <a:pPr indent="0" lvl="0" marL="0" rtl="0" algn="l">
              <a:spcBef>
                <a:spcPts val="1200"/>
              </a:spcBef>
              <a:spcAft>
                <a:spcPts val="0"/>
              </a:spcAft>
              <a:buNone/>
            </a:pPr>
            <a:r>
              <a:rPr b="1" lang="en" sz="1600">
                <a:solidFill>
                  <a:srgbClr val="990000"/>
                </a:solidFill>
                <a:latin typeface="Courier New"/>
                <a:ea typeface="Courier New"/>
                <a:cs typeface="Courier New"/>
                <a:sym typeface="Courier New"/>
              </a:rPr>
              <a:t>SELECT</a:t>
            </a:r>
            <a:r>
              <a:rPr b="1" lang="en" sz="1600">
                <a:solidFill>
                  <a:srgbClr val="4C1130"/>
                </a:solidFill>
                <a:latin typeface="Courier New"/>
                <a:ea typeface="Courier New"/>
                <a:cs typeface="Courier New"/>
                <a:sym typeface="Courier New"/>
              </a:rPr>
              <a:t> name, sal, dept </a:t>
            </a:r>
            <a:r>
              <a:rPr b="1" lang="en" sz="1600">
                <a:solidFill>
                  <a:srgbClr val="990000"/>
                </a:solidFill>
                <a:latin typeface="Courier New"/>
                <a:ea typeface="Courier New"/>
                <a:cs typeface="Courier New"/>
                <a:sym typeface="Courier New"/>
              </a:rPr>
              <a:t>FROM</a:t>
            </a:r>
            <a:r>
              <a:rPr b="1" lang="en" sz="1600">
                <a:solidFill>
                  <a:srgbClr val="4C1130"/>
                </a:solidFill>
                <a:latin typeface="Courier New"/>
                <a:ea typeface="Courier New"/>
                <a:cs typeface="Courier New"/>
                <a:sym typeface="Courier New"/>
              </a:rPr>
              <a:t> employees</a:t>
            </a:r>
            <a:r>
              <a:rPr b="1" lang="en" sz="1900">
                <a:solidFill>
                  <a:srgbClr val="4C1130"/>
                </a:solidFill>
                <a:latin typeface="Courier New"/>
                <a:ea typeface="Courier New"/>
                <a:cs typeface="Courier New"/>
                <a:sym typeface="Courier New"/>
              </a:rPr>
              <a:t>;</a:t>
            </a:r>
            <a:endParaRPr b="1" sz="1900">
              <a:solidFill>
                <a:srgbClr val="4C1130"/>
              </a:solidFill>
              <a:latin typeface="Courier New"/>
              <a:ea typeface="Courier New"/>
              <a:cs typeface="Courier New"/>
              <a:sym typeface="Courier New"/>
            </a:endParaRPr>
          </a:p>
          <a:p>
            <a:pPr indent="0" lvl="0" marL="0" rtl="0" algn="l">
              <a:spcBef>
                <a:spcPts val="1200"/>
              </a:spcBef>
              <a:spcAft>
                <a:spcPts val="1200"/>
              </a:spcAft>
              <a:buNone/>
            </a:pPr>
            <a:r>
              <a:t/>
            </a:r>
            <a:endParaRPr b="1">
              <a:solidFill>
                <a:srgbClr val="FF0000"/>
              </a:solidFill>
            </a:endParaRPr>
          </a:p>
        </p:txBody>
      </p:sp>
      <p:pic>
        <p:nvPicPr>
          <p:cNvPr id="124" name="Google Shape;124;p23"/>
          <p:cNvPicPr preferRelativeResize="0"/>
          <p:nvPr/>
        </p:nvPicPr>
        <p:blipFill>
          <a:blip r:embed="rId3">
            <a:alphaModFix/>
          </a:blip>
          <a:stretch>
            <a:fillRect/>
          </a:stretch>
        </p:blipFill>
        <p:spPr>
          <a:xfrm>
            <a:off x="5845575" y="1152475"/>
            <a:ext cx="2795025" cy="284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LIMIT</a:t>
            </a:r>
            <a:r>
              <a:rPr b="1" lang="en"/>
              <a:t> statement</a:t>
            </a:r>
            <a:endParaRPr b="1"/>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3997" lvl="0" marL="457200" rtl="0" algn="l">
              <a:spcBef>
                <a:spcPts val="0"/>
              </a:spcBef>
              <a:spcAft>
                <a:spcPts val="0"/>
              </a:spcAft>
              <a:buClr>
                <a:srgbClr val="000000"/>
              </a:buClr>
              <a:buSzPct val="100000"/>
              <a:buFont typeface="Average"/>
              <a:buChar char="●"/>
            </a:pPr>
            <a:r>
              <a:rPr lang="en" sz="1735">
                <a:solidFill>
                  <a:srgbClr val="000000"/>
                </a:solidFill>
                <a:latin typeface="Average"/>
                <a:ea typeface="Average"/>
                <a:cs typeface="Average"/>
                <a:sym typeface="Average"/>
              </a:rPr>
              <a:t>The </a:t>
            </a:r>
            <a:r>
              <a:rPr b="1" lang="en" sz="1735">
                <a:solidFill>
                  <a:srgbClr val="CC0000"/>
                </a:solidFill>
                <a:latin typeface="Average"/>
                <a:ea typeface="Average"/>
                <a:cs typeface="Average"/>
                <a:sym typeface="Average"/>
              </a:rPr>
              <a:t>LIMIT</a:t>
            </a:r>
            <a:r>
              <a:rPr lang="en" sz="1735">
                <a:solidFill>
                  <a:srgbClr val="000000"/>
                </a:solidFill>
                <a:latin typeface="Average"/>
                <a:ea typeface="Average"/>
                <a:cs typeface="Average"/>
                <a:sym typeface="Average"/>
              </a:rPr>
              <a:t> statement in SQL restricts the number of rows returned in a query result, allowing you to specify a maximum number of rows to be fetched from a database table.</a:t>
            </a:r>
            <a:endParaRPr sz="1735">
              <a:solidFill>
                <a:srgbClr val="000000"/>
              </a:solidFill>
              <a:latin typeface="Average"/>
              <a:ea typeface="Average"/>
              <a:cs typeface="Average"/>
              <a:sym typeface="Average"/>
            </a:endParaRPr>
          </a:p>
          <a:p>
            <a:pPr indent="0" lvl="0" marL="457200" rtl="0" algn="l">
              <a:spcBef>
                <a:spcPts val="1200"/>
              </a:spcBef>
              <a:spcAft>
                <a:spcPts val="0"/>
              </a:spcAft>
              <a:buNone/>
            </a:pPr>
            <a:r>
              <a:t/>
            </a:r>
            <a:endParaRPr sz="1500">
              <a:solidFill>
                <a:srgbClr val="000000"/>
              </a:solidFill>
              <a:latin typeface="Average"/>
              <a:ea typeface="Average"/>
              <a:cs typeface="Average"/>
              <a:sym typeface="Average"/>
            </a:endParaRPr>
          </a:p>
          <a:p>
            <a:pPr indent="-312261" lvl="0" marL="457200" rtl="0" algn="l">
              <a:spcBef>
                <a:spcPts val="1200"/>
              </a:spcBef>
              <a:spcAft>
                <a:spcPts val="0"/>
              </a:spcAft>
              <a:buClr>
                <a:srgbClr val="000000"/>
              </a:buClr>
              <a:buSzPct val="100000"/>
              <a:buFont typeface="Courier New"/>
              <a:buChar char="●"/>
            </a:pPr>
            <a:r>
              <a:rPr b="1" lang="en" sz="1700">
                <a:solidFill>
                  <a:srgbClr val="000000"/>
                </a:solidFill>
                <a:latin typeface="Courier New"/>
                <a:ea typeface="Courier New"/>
                <a:cs typeface="Courier New"/>
                <a:sym typeface="Courier New"/>
              </a:rPr>
              <a:t>S</a:t>
            </a:r>
            <a:r>
              <a:rPr b="1" lang="en" sz="1700">
                <a:solidFill>
                  <a:srgbClr val="000000"/>
                </a:solidFill>
                <a:latin typeface="Courier New"/>
                <a:ea typeface="Courier New"/>
                <a:cs typeface="Courier New"/>
                <a:sym typeface="Courier New"/>
              </a:rPr>
              <a:t>yntax</a:t>
            </a:r>
            <a:r>
              <a:rPr b="1" lang="en" sz="1700">
                <a:solidFill>
                  <a:srgbClr val="000000"/>
                </a:solidFill>
                <a:latin typeface="Courier New"/>
                <a:ea typeface="Courier New"/>
                <a:cs typeface="Courier New"/>
                <a:sym typeface="Courier New"/>
              </a:rPr>
              <a:t>: </a:t>
            </a:r>
            <a:r>
              <a:rPr b="1" lang="en" sz="2075">
                <a:solidFill>
                  <a:srgbClr val="990000"/>
                </a:solidFill>
                <a:latin typeface="Courier New"/>
                <a:ea typeface="Courier New"/>
                <a:cs typeface="Courier New"/>
                <a:sym typeface="Courier New"/>
              </a:rPr>
              <a:t>SELECT</a:t>
            </a:r>
            <a:r>
              <a:rPr b="1" lang="en" sz="2075">
                <a:solidFill>
                  <a:srgbClr val="4C1130"/>
                </a:solidFill>
                <a:latin typeface="Courier New"/>
                <a:ea typeface="Courier New"/>
                <a:cs typeface="Courier New"/>
                <a:sym typeface="Courier New"/>
              </a:rPr>
              <a:t> * </a:t>
            </a:r>
            <a:r>
              <a:rPr b="1" lang="en" sz="2075">
                <a:solidFill>
                  <a:srgbClr val="990000"/>
                </a:solidFill>
                <a:latin typeface="Courier New"/>
                <a:ea typeface="Courier New"/>
                <a:cs typeface="Courier New"/>
                <a:sym typeface="Courier New"/>
              </a:rPr>
              <a:t>FROM</a:t>
            </a:r>
            <a:r>
              <a:rPr b="1" lang="en" sz="2075">
                <a:solidFill>
                  <a:srgbClr val="4C1130"/>
                </a:solidFill>
                <a:latin typeface="Courier New"/>
                <a:ea typeface="Courier New"/>
                <a:cs typeface="Courier New"/>
                <a:sym typeface="Courier New"/>
              </a:rPr>
              <a:t> Table_Name </a:t>
            </a:r>
            <a:r>
              <a:rPr b="1" lang="en" sz="2075">
                <a:solidFill>
                  <a:srgbClr val="990000"/>
                </a:solidFill>
                <a:latin typeface="Courier New"/>
                <a:ea typeface="Courier New"/>
                <a:cs typeface="Courier New"/>
                <a:sym typeface="Courier New"/>
              </a:rPr>
              <a:t>LIMIT</a:t>
            </a:r>
            <a:r>
              <a:rPr b="1" lang="en" sz="2075">
                <a:solidFill>
                  <a:srgbClr val="4C1130"/>
                </a:solidFill>
                <a:latin typeface="Courier New"/>
                <a:ea typeface="Courier New"/>
                <a:cs typeface="Courier New"/>
                <a:sym typeface="Courier New"/>
              </a:rPr>
              <a:t> 5;</a:t>
            </a:r>
            <a:endParaRPr b="1" sz="2075">
              <a:solidFill>
                <a:srgbClr val="4C1130"/>
              </a:solidFill>
              <a:latin typeface="Courier New"/>
              <a:ea typeface="Courier New"/>
              <a:cs typeface="Courier New"/>
              <a:sym typeface="Courier New"/>
            </a:endParaRPr>
          </a:p>
          <a:p>
            <a:pPr indent="0" lvl="0" marL="0" rtl="0" algn="l">
              <a:spcBef>
                <a:spcPts val="1200"/>
              </a:spcBef>
              <a:spcAft>
                <a:spcPts val="0"/>
              </a:spcAft>
              <a:buNone/>
            </a:pPr>
            <a:r>
              <a:rPr b="1" lang="en" sz="1500">
                <a:solidFill>
                  <a:srgbClr val="FF0000"/>
                </a:solidFill>
                <a:latin typeface="Courier New"/>
                <a:ea typeface="Courier New"/>
                <a:cs typeface="Courier New"/>
                <a:sym typeface="Courier New"/>
              </a:rPr>
              <a:t>      </a:t>
            </a:r>
            <a:r>
              <a:rPr b="1" lang="en" sz="1629">
                <a:solidFill>
                  <a:srgbClr val="FF0000"/>
                </a:solidFill>
                <a:latin typeface="Courier New"/>
                <a:ea typeface="Courier New"/>
                <a:cs typeface="Courier New"/>
                <a:sym typeface="Courier New"/>
              </a:rPr>
              <a:t> </a:t>
            </a:r>
            <a:r>
              <a:rPr b="1" lang="en" sz="1629">
                <a:solidFill>
                  <a:srgbClr val="4C1130"/>
                </a:solidFill>
                <a:latin typeface="Courier New"/>
                <a:ea typeface="Courier New"/>
                <a:cs typeface="Courier New"/>
                <a:sym typeface="Courier New"/>
              </a:rPr>
              <a:t>or</a:t>
            </a:r>
            <a:endParaRPr b="1" sz="1629">
              <a:solidFill>
                <a:srgbClr val="4C1130"/>
              </a:solidFill>
              <a:latin typeface="Courier New"/>
              <a:ea typeface="Courier New"/>
              <a:cs typeface="Courier New"/>
              <a:sym typeface="Courier New"/>
            </a:endParaRPr>
          </a:p>
          <a:p>
            <a:pPr indent="0" lvl="0" marL="0" rtl="0" algn="l">
              <a:spcBef>
                <a:spcPts val="1200"/>
              </a:spcBef>
              <a:spcAft>
                <a:spcPts val="0"/>
              </a:spcAft>
              <a:buNone/>
            </a:pPr>
            <a:r>
              <a:rPr b="1" lang="en" sz="1500">
                <a:solidFill>
                  <a:srgbClr val="FF0000"/>
                </a:solidFill>
                <a:latin typeface="Courier New"/>
                <a:ea typeface="Courier New"/>
                <a:cs typeface="Courier New"/>
                <a:sym typeface="Courier New"/>
              </a:rPr>
              <a:t>      </a:t>
            </a:r>
            <a:r>
              <a:rPr b="1" lang="en" sz="2093">
                <a:solidFill>
                  <a:srgbClr val="990000"/>
                </a:solidFill>
                <a:latin typeface="Courier New"/>
                <a:ea typeface="Courier New"/>
                <a:cs typeface="Courier New"/>
                <a:sym typeface="Courier New"/>
              </a:rPr>
              <a:t>SELECT</a:t>
            </a:r>
            <a:r>
              <a:rPr b="1" lang="en" sz="2093">
                <a:solidFill>
                  <a:srgbClr val="4C1130"/>
                </a:solidFill>
                <a:latin typeface="Courier New"/>
                <a:ea typeface="Courier New"/>
                <a:cs typeface="Courier New"/>
                <a:sym typeface="Courier New"/>
              </a:rPr>
              <a:t> * </a:t>
            </a:r>
            <a:r>
              <a:rPr b="1" lang="en" sz="2093">
                <a:solidFill>
                  <a:srgbClr val="990000"/>
                </a:solidFill>
                <a:latin typeface="Courier New"/>
                <a:ea typeface="Courier New"/>
                <a:cs typeface="Courier New"/>
                <a:sym typeface="Courier New"/>
              </a:rPr>
              <a:t>FROM</a:t>
            </a:r>
            <a:r>
              <a:rPr b="1" lang="en" sz="2093">
                <a:solidFill>
                  <a:srgbClr val="4C1130"/>
                </a:solidFill>
                <a:latin typeface="Courier New"/>
                <a:ea typeface="Courier New"/>
                <a:cs typeface="Courier New"/>
                <a:sym typeface="Courier New"/>
              </a:rPr>
              <a:t> employees </a:t>
            </a:r>
            <a:r>
              <a:rPr b="1" lang="en" sz="2093">
                <a:solidFill>
                  <a:srgbClr val="990000"/>
                </a:solidFill>
                <a:latin typeface="Courier New"/>
                <a:ea typeface="Courier New"/>
                <a:cs typeface="Courier New"/>
                <a:sym typeface="Courier New"/>
              </a:rPr>
              <a:t>LIMIT</a:t>
            </a:r>
            <a:r>
              <a:rPr b="1" lang="en" sz="2093">
                <a:solidFill>
                  <a:srgbClr val="4C1130"/>
                </a:solidFill>
                <a:latin typeface="Courier New"/>
                <a:ea typeface="Courier New"/>
                <a:cs typeface="Courier New"/>
                <a:sym typeface="Courier New"/>
              </a:rPr>
              <a:t> 4;</a:t>
            </a:r>
            <a:endParaRPr b="1" sz="2093">
              <a:solidFill>
                <a:srgbClr val="4C1130"/>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rgbClr val="E06666"/>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rgbClr val="E06666"/>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t/>
            </a:r>
            <a:endParaRPr b="1" sz="1500">
              <a:solidFill>
                <a:srgbClr val="E06666"/>
              </a:solidFill>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263638" y="3394900"/>
            <a:ext cx="7953375" cy="1276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a:t>
            </a:r>
            <a:r>
              <a:rPr b="1" lang="en">
                <a:solidFill>
                  <a:srgbClr val="CC0000"/>
                </a:solidFill>
              </a:rPr>
              <a:t>OFFSET</a:t>
            </a:r>
            <a:r>
              <a:rPr b="1" lang="en"/>
              <a:t> statement</a:t>
            </a:r>
            <a:endParaRPr b="1"/>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124D"/>
              </a:buClr>
              <a:buSzPts val="1800"/>
              <a:buFont typeface="Average"/>
              <a:buChar char="●"/>
            </a:pPr>
            <a:r>
              <a:rPr lang="en">
                <a:solidFill>
                  <a:srgbClr val="20124D"/>
                </a:solidFill>
                <a:latin typeface="Average"/>
                <a:ea typeface="Average"/>
                <a:cs typeface="Average"/>
                <a:sym typeface="Average"/>
              </a:rPr>
              <a:t>The </a:t>
            </a:r>
            <a:r>
              <a:rPr b="1" lang="en">
                <a:solidFill>
                  <a:srgbClr val="CC0000"/>
                </a:solidFill>
                <a:latin typeface="Average"/>
                <a:ea typeface="Average"/>
                <a:cs typeface="Average"/>
                <a:sym typeface="Average"/>
              </a:rPr>
              <a:t>OFFSET </a:t>
            </a:r>
            <a:r>
              <a:rPr lang="en">
                <a:solidFill>
                  <a:srgbClr val="20124D"/>
                </a:solidFill>
                <a:latin typeface="Average"/>
                <a:ea typeface="Average"/>
                <a:cs typeface="Average"/>
                <a:sym typeface="Average"/>
              </a:rPr>
              <a:t>statement in SQL is used in conjunction with the</a:t>
            </a:r>
            <a:r>
              <a:rPr b="1" lang="en">
                <a:solidFill>
                  <a:srgbClr val="20124D"/>
                </a:solidFill>
                <a:latin typeface="Average"/>
                <a:ea typeface="Average"/>
                <a:cs typeface="Average"/>
                <a:sym typeface="Average"/>
              </a:rPr>
              <a:t> </a:t>
            </a:r>
            <a:r>
              <a:rPr b="1" lang="en">
                <a:solidFill>
                  <a:srgbClr val="CC0000"/>
                </a:solidFill>
                <a:latin typeface="Average"/>
                <a:ea typeface="Average"/>
                <a:cs typeface="Average"/>
                <a:sym typeface="Average"/>
              </a:rPr>
              <a:t>LIMIT</a:t>
            </a:r>
            <a:r>
              <a:rPr lang="en">
                <a:solidFill>
                  <a:srgbClr val="FF0000"/>
                </a:solidFill>
                <a:latin typeface="Average"/>
                <a:ea typeface="Average"/>
                <a:cs typeface="Average"/>
                <a:sym typeface="Average"/>
              </a:rPr>
              <a:t> </a:t>
            </a:r>
            <a:r>
              <a:rPr lang="en">
                <a:solidFill>
                  <a:srgbClr val="20124D"/>
                </a:solidFill>
                <a:latin typeface="Average"/>
                <a:ea typeface="Average"/>
                <a:cs typeface="Average"/>
                <a:sym typeface="Average"/>
              </a:rPr>
              <a:t>statement to specify the starting point for retrieving rows. It skips a specified number of rows from the beginning of the result set before returning rows.</a:t>
            </a:r>
            <a:endParaRPr>
              <a:solidFill>
                <a:srgbClr val="20124D"/>
              </a:solidFill>
              <a:latin typeface="Average"/>
              <a:ea typeface="Average"/>
              <a:cs typeface="Average"/>
              <a:sym typeface="Average"/>
            </a:endParaRPr>
          </a:p>
          <a:p>
            <a:pPr indent="0" lvl="0" marL="457200" rtl="0" algn="l">
              <a:spcBef>
                <a:spcPts val="1200"/>
              </a:spcBef>
              <a:spcAft>
                <a:spcPts val="0"/>
              </a:spcAft>
              <a:buNone/>
            </a:pPr>
            <a:r>
              <a:t/>
            </a:r>
            <a:endParaRPr>
              <a:solidFill>
                <a:srgbClr val="20124D"/>
              </a:solidFill>
              <a:latin typeface="Average"/>
              <a:ea typeface="Average"/>
              <a:cs typeface="Average"/>
              <a:sym typeface="Average"/>
            </a:endParaRPr>
          </a:p>
          <a:p>
            <a:pPr indent="-342900" lvl="0" marL="457200" rtl="0" algn="l">
              <a:spcBef>
                <a:spcPts val="1200"/>
              </a:spcBef>
              <a:spcAft>
                <a:spcPts val="0"/>
              </a:spcAft>
              <a:buClr>
                <a:srgbClr val="20124D"/>
              </a:buClr>
              <a:buSzPts val="1800"/>
              <a:buFont typeface="Average"/>
              <a:buChar char="●"/>
            </a:pPr>
            <a:r>
              <a:rPr lang="en">
                <a:solidFill>
                  <a:srgbClr val="20124D"/>
                </a:solidFill>
                <a:latin typeface="Average"/>
                <a:ea typeface="Average"/>
                <a:cs typeface="Average"/>
                <a:sym typeface="Average"/>
              </a:rPr>
              <a:t>For instance, using</a:t>
            </a:r>
            <a:r>
              <a:rPr b="1" lang="en">
                <a:solidFill>
                  <a:srgbClr val="CC0000"/>
                </a:solidFill>
                <a:latin typeface="Average"/>
                <a:ea typeface="Average"/>
                <a:cs typeface="Average"/>
                <a:sym typeface="Average"/>
              </a:rPr>
              <a:t> OFFSET 5 </a:t>
            </a:r>
            <a:r>
              <a:rPr lang="en">
                <a:solidFill>
                  <a:srgbClr val="20124D"/>
                </a:solidFill>
                <a:latin typeface="Average"/>
                <a:ea typeface="Average"/>
                <a:cs typeface="Average"/>
                <a:sym typeface="Average"/>
              </a:rPr>
              <a:t>in combination with </a:t>
            </a:r>
            <a:r>
              <a:rPr b="1" lang="en">
                <a:solidFill>
                  <a:srgbClr val="CC0000"/>
                </a:solidFill>
                <a:latin typeface="Average"/>
                <a:ea typeface="Average"/>
                <a:cs typeface="Average"/>
                <a:sym typeface="Average"/>
              </a:rPr>
              <a:t>LIMIT 3</a:t>
            </a:r>
            <a:r>
              <a:rPr lang="en">
                <a:solidFill>
                  <a:srgbClr val="20124D"/>
                </a:solidFill>
                <a:latin typeface="Average"/>
                <a:ea typeface="Average"/>
                <a:cs typeface="Average"/>
                <a:sym typeface="Average"/>
              </a:rPr>
              <a:t> retrieves rows starting from the sixth row and returns the next 3 rows from that point onward.</a:t>
            </a:r>
            <a:endParaRPr>
              <a:solidFill>
                <a:srgbClr val="20124D"/>
              </a:solidFill>
              <a:latin typeface="Average"/>
              <a:ea typeface="Average"/>
              <a:cs typeface="Average"/>
              <a:sym typeface="Average"/>
            </a:endParaRPr>
          </a:p>
          <a:p>
            <a:pPr indent="0" lvl="0" marL="457200" rtl="0" algn="l">
              <a:spcBef>
                <a:spcPts val="1200"/>
              </a:spcBef>
              <a:spcAft>
                <a:spcPts val="1200"/>
              </a:spcAft>
              <a:buNone/>
            </a:pPr>
            <a:r>
              <a:t/>
            </a:r>
            <a:endParaRPr>
              <a:solidFill>
                <a:srgbClr val="20124D"/>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 </a:t>
            </a:r>
            <a:r>
              <a:rPr b="1" lang="en">
                <a:solidFill>
                  <a:srgbClr val="CC0000"/>
                </a:solidFill>
              </a:rPr>
              <a:t>OFFSET</a:t>
            </a:r>
            <a:r>
              <a:rPr b="1" lang="en"/>
              <a:t> statement</a:t>
            </a:r>
            <a:endParaRPr b="1"/>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Syntax:</a:t>
            </a:r>
            <a:r>
              <a:rPr lang="en"/>
              <a:t> </a:t>
            </a:r>
            <a:r>
              <a:rPr b="1" lang="en" sz="1600">
                <a:solidFill>
                  <a:srgbClr val="990000"/>
                </a:solidFill>
                <a:latin typeface="Courier New"/>
                <a:ea typeface="Courier New"/>
                <a:cs typeface="Courier New"/>
                <a:sym typeface="Courier New"/>
              </a:rPr>
              <a:t>SELECT</a:t>
            </a:r>
            <a:r>
              <a:rPr b="1" lang="en" sz="1600">
                <a:solidFill>
                  <a:srgbClr val="4C1130"/>
                </a:solidFill>
                <a:latin typeface="Courier New"/>
                <a:ea typeface="Courier New"/>
                <a:cs typeface="Courier New"/>
                <a:sym typeface="Courier New"/>
              </a:rPr>
              <a:t> * </a:t>
            </a:r>
            <a:r>
              <a:rPr b="1" lang="en" sz="1600">
                <a:solidFill>
                  <a:srgbClr val="990000"/>
                </a:solidFill>
                <a:latin typeface="Courier New"/>
                <a:ea typeface="Courier New"/>
                <a:cs typeface="Courier New"/>
                <a:sym typeface="Courier New"/>
              </a:rPr>
              <a:t>FROM</a:t>
            </a:r>
            <a:r>
              <a:rPr b="1" lang="en" sz="1600">
                <a:solidFill>
                  <a:srgbClr val="4C1130"/>
                </a:solidFill>
                <a:latin typeface="Courier New"/>
                <a:ea typeface="Courier New"/>
                <a:cs typeface="Courier New"/>
                <a:sym typeface="Courier New"/>
              </a:rPr>
              <a:t> table_Name </a:t>
            </a:r>
            <a:r>
              <a:rPr b="1" lang="en" sz="1600">
                <a:solidFill>
                  <a:srgbClr val="990000"/>
                </a:solidFill>
                <a:latin typeface="Courier New"/>
                <a:ea typeface="Courier New"/>
                <a:cs typeface="Courier New"/>
                <a:sym typeface="Courier New"/>
              </a:rPr>
              <a:t>LIMIT</a:t>
            </a:r>
            <a:r>
              <a:rPr b="1" lang="en" sz="1600">
                <a:solidFill>
                  <a:srgbClr val="4C1130"/>
                </a:solidFill>
                <a:latin typeface="Courier New"/>
                <a:ea typeface="Courier New"/>
                <a:cs typeface="Courier New"/>
                <a:sym typeface="Courier New"/>
              </a:rPr>
              <a:t> 3</a:t>
            </a:r>
            <a:r>
              <a:rPr b="1" lang="en" sz="1600">
                <a:solidFill>
                  <a:srgbClr val="990000"/>
                </a:solidFill>
                <a:latin typeface="Courier New"/>
                <a:ea typeface="Courier New"/>
                <a:cs typeface="Courier New"/>
                <a:sym typeface="Courier New"/>
              </a:rPr>
              <a:t> OFFSET</a:t>
            </a:r>
            <a:r>
              <a:rPr b="1" lang="en" sz="1600">
                <a:solidFill>
                  <a:srgbClr val="4C1130"/>
                </a:solidFill>
                <a:latin typeface="Courier New"/>
                <a:ea typeface="Courier New"/>
                <a:cs typeface="Courier New"/>
                <a:sym typeface="Courier New"/>
              </a:rPr>
              <a:t> 5;</a:t>
            </a:r>
            <a:endParaRPr b="1" sz="1600">
              <a:solidFill>
                <a:srgbClr val="4C1130"/>
              </a:solidFill>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b="1" lang="en" sz="1600">
                <a:solidFill>
                  <a:srgbClr val="990000"/>
                </a:solidFill>
                <a:latin typeface="Courier New"/>
                <a:ea typeface="Courier New"/>
                <a:cs typeface="Courier New"/>
                <a:sym typeface="Courier New"/>
              </a:rPr>
              <a:t>SELECT </a:t>
            </a:r>
            <a:r>
              <a:rPr b="1" lang="en" sz="1600">
                <a:solidFill>
                  <a:srgbClr val="4C1130"/>
                </a:solidFill>
                <a:latin typeface="Courier New"/>
                <a:ea typeface="Courier New"/>
                <a:cs typeface="Courier New"/>
                <a:sym typeface="Courier New"/>
              </a:rPr>
              <a:t>* </a:t>
            </a:r>
            <a:r>
              <a:rPr b="1" lang="en" sz="1600">
                <a:solidFill>
                  <a:srgbClr val="990000"/>
                </a:solidFill>
                <a:latin typeface="Courier New"/>
                <a:ea typeface="Courier New"/>
                <a:cs typeface="Courier New"/>
                <a:sym typeface="Courier New"/>
              </a:rPr>
              <a:t>FROM </a:t>
            </a:r>
            <a:r>
              <a:rPr b="1" lang="en" sz="1600">
                <a:solidFill>
                  <a:srgbClr val="4C1130"/>
                </a:solidFill>
                <a:latin typeface="Courier New"/>
                <a:ea typeface="Courier New"/>
                <a:cs typeface="Courier New"/>
                <a:sym typeface="Courier New"/>
              </a:rPr>
              <a:t>employees </a:t>
            </a:r>
            <a:r>
              <a:rPr b="1" lang="en" sz="1600">
                <a:solidFill>
                  <a:srgbClr val="990000"/>
                </a:solidFill>
                <a:latin typeface="Courier New"/>
                <a:ea typeface="Courier New"/>
                <a:cs typeface="Courier New"/>
                <a:sym typeface="Courier New"/>
              </a:rPr>
              <a:t>LIMIT</a:t>
            </a:r>
            <a:r>
              <a:rPr b="1" lang="en" sz="1600">
                <a:solidFill>
                  <a:srgbClr val="4C1130"/>
                </a:solidFill>
                <a:latin typeface="Courier New"/>
                <a:ea typeface="Courier New"/>
                <a:cs typeface="Courier New"/>
                <a:sym typeface="Courier New"/>
              </a:rPr>
              <a:t> 3 </a:t>
            </a:r>
            <a:r>
              <a:rPr b="1" lang="en" sz="1600">
                <a:solidFill>
                  <a:srgbClr val="990000"/>
                </a:solidFill>
                <a:latin typeface="Courier New"/>
                <a:ea typeface="Courier New"/>
                <a:cs typeface="Courier New"/>
                <a:sym typeface="Courier New"/>
              </a:rPr>
              <a:t>OFFSET</a:t>
            </a:r>
            <a:r>
              <a:rPr b="1" lang="en" sz="1600">
                <a:solidFill>
                  <a:srgbClr val="4C1130"/>
                </a:solidFill>
                <a:latin typeface="Courier New"/>
                <a:ea typeface="Courier New"/>
                <a:cs typeface="Courier New"/>
                <a:sym typeface="Courier New"/>
              </a:rPr>
              <a:t> 5;</a:t>
            </a:r>
            <a:endParaRPr b="1" sz="1600">
              <a:solidFill>
                <a:srgbClr val="4C1130"/>
              </a:solidFill>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144" name="Google Shape;144;p26"/>
          <p:cNvPicPr preferRelativeResize="0"/>
          <p:nvPr/>
        </p:nvPicPr>
        <p:blipFill>
          <a:blip r:embed="rId3">
            <a:alphaModFix/>
          </a:blip>
          <a:stretch>
            <a:fillRect/>
          </a:stretch>
        </p:blipFill>
        <p:spPr>
          <a:xfrm>
            <a:off x="1439700" y="2700875"/>
            <a:ext cx="5349900" cy="139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COUNT()</a:t>
            </a:r>
            <a:r>
              <a:rPr b="1" lang="en"/>
              <a:t> function</a:t>
            </a:r>
            <a:endParaRPr b="1"/>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a:t>
            </a:r>
            <a:r>
              <a:rPr b="1" lang="en" sz="1600">
                <a:solidFill>
                  <a:srgbClr val="CC0000"/>
                </a:solidFill>
              </a:rPr>
              <a:t>COUNT() </a:t>
            </a:r>
            <a:r>
              <a:rPr lang="en" sz="1600"/>
              <a:t>function in SQL is used to count the number of rows that match a specific condition.</a:t>
            </a:r>
            <a:endParaRPr sz="1600"/>
          </a:p>
          <a:p>
            <a:pPr indent="-342900" lvl="0" marL="457200" rtl="0" algn="l">
              <a:spcBef>
                <a:spcPts val="0"/>
              </a:spcBef>
              <a:spcAft>
                <a:spcPts val="0"/>
              </a:spcAft>
              <a:buSzPts val="1800"/>
              <a:buChar char="●"/>
            </a:pPr>
            <a:r>
              <a:rPr lang="en"/>
              <a:t>Syntax : </a:t>
            </a:r>
            <a:r>
              <a:rPr b="1" lang="en" sz="1600"/>
              <a:t> </a:t>
            </a:r>
            <a:r>
              <a:rPr b="1" lang="en" sz="1600">
                <a:solidFill>
                  <a:srgbClr val="990000"/>
                </a:solidFill>
                <a:latin typeface="Courier New"/>
                <a:ea typeface="Courier New"/>
                <a:cs typeface="Courier New"/>
                <a:sym typeface="Courier New"/>
              </a:rPr>
              <a:t>SELECT COUNT(</a:t>
            </a:r>
            <a:r>
              <a:rPr b="1" lang="en" sz="1600">
                <a:solidFill>
                  <a:srgbClr val="4C1130"/>
                </a:solidFill>
                <a:latin typeface="Courier New"/>
                <a:ea typeface="Courier New"/>
                <a:cs typeface="Courier New"/>
                <a:sym typeface="Courier New"/>
              </a:rPr>
              <a:t>column_name</a:t>
            </a:r>
            <a:r>
              <a:rPr b="1" lang="en" sz="1600">
                <a:solidFill>
                  <a:srgbClr val="CC0000"/>
                </a:solidFill>
                <a:latin typeface="Courier New"/>
                <a:ea typeface="Courier New"/>
                <a:cs typeface="Courier New"/>
                <a:sym typeface="Courier New"/>
              </a:rPr>
              <a:t>) </a:t>
            </a:r>
            <a:r>
              <a:rPr b="1" lang="en" sz="1600">
                <a:solidFill>
                  <a:srgbClr val="990000"/>
                </a:solidFill>
                <a:latin typeface="Courier New"/>
                <a:ea typeface="Courier New"/>
                <a:cs typeface="Courier New"/>
                <a:sym typeface="Courier New"/>
              </a:rPr>
              <a:t>FROM </a:t>
            </a:r>
            <a:r>
              <a:rPr b="1" lang="en" sz="1600">
                <a:solidFill>
                  <a:srgbClr val="4C1130"/>
                </a:solidFill>
                <a:latin typeface="Courier New"/>
                <a:ea typeface="Courier New"/>
                <a:cs typeface="Courier New"/>
                <a:sym typeface="Courier New"/>
              </a:rPr>
              <a:t>table_name</a:t>
            </a:r>
            <a:r>
              <a:rPr b="1" lang="en" sz="1500">
                <a:solidFill>
                  <a:srgbClr val="CC0000"/>
                </a:solidFill>
                <a:latin typeface="Courier New"/>
                <a:ea typeface="Courier New"/>
                <a:cs typeface="Courier New"/>
                <a:sym typeface="Courier New"/>
              </a:rPr>
              <a:t>;</a:t>
            </a:r>
            <a:endParaRPr b="1" sz="1500">
              <a:solidFill>
                <a:srgbClr val="CC0000"/>
              </a:solidFill>
              <a:latin typeface="Courier New"/>
              <a:ea typeface="Courier New"/>
              <a:cs typeface="Courier New"/>
              <a:sym typeface="Courier New"/>
            </a:endParaRPr>
          </a:p>
          <a:p>
            <a:pPr indent="0" lvl="0" marL="457200" rtl="0" algn="l">
              <a:spcBef>
                <a:spcPts val="1200"/>
              </a:spcBef>
              <a:spcAft>
                <a:spcPts val="0"/>
              </a:spcAft>
              <a:buNone/>
            </a:pPr>
            <a:r>
              <a:rPr b="1" lang="en" sz="1700">
                <a:solidFill>
                  <a:srgbClr val="990000"/>
                </a:solidFill>
                <a:latin typeface="Courier New"/>
                <a:ea typeface="Courier New"/>
                <a:cs typeface="Courier New"/>
                <a:sym typeface="Courier New"/>
              </a:rPr>
              <a:t>SELECT COUNT(</a:t>
            </a:r>
            <a:r>
              <a:rPr b="1" lang="en" sz="1700">
                <a:solidFill>
                  <a:srgbClr val="4C1130"/>
                </a:solidFill>
                <a:latin typeface="Courier New"/>
                <a:ea typeface="Courier New"/>
                <a:cs typeface="Courier New"/>
                <a:sym typeface="Courier New"/>
              </a:rPr>
              <a:t>*</a:t>
            </a:r>
            <a:r>
              <a:rPr b="1" lang="en" sz="1700">
                <a:solidFill>
                  <a:srgbClr val="990000"/>
                </a:solidFill>
                <a:latin typeface="Courier New"/>
                <a:ea typeface="Courier New"/>
                <a:cs typeface="Courier New"/>
                <a:sym typeface="Courier New"/>
              </a:rPr>
              <a:t>) FROM</a:t>
            </a:r>
            <a:r>
              <a:rPr b="1" lang="en" sz="1700">
                <a:solidFill>
                  <a:srgbClr val="FF0000"/>
                </a:solidFill>
                <a:latin typeface="Courier New"/>
                <a:ea typeface="Courier New"/>
                <a:cs typeface="Courier New"/>
                <a:sym typeface="Courier New"/>
              </a:rPr>
              <a:t> </a:t>
            </a:r>
            <a:r>
              <a:rPr b="1" lang="en" sz="1700">
                <a:solidFill>
                  <a:srgbClr val="4C1130"/>
                </a:solidFill>
                <a:latin typeface="Courier New"/>
                <a:ea typeface="Courier New"/>
                <a:cs typeface="Courier New"/>
                <a:sym typeface="Courier New"/>
              </a:rPr>
              <a:t>employees</a:t>
            </a:r>
            <a:r>
              <a:rPr b="1" lang="en" sz="1700">
                <a:solidFill>
                  <a:srgbClr val="FF0000"/>
                </a:solidFill>
                <a:latin typeface="Courier New"/>
                <a:ea typeface="Courier New"/>
                <a:cs typeface="Courier New"/>
                <a:sym typeface="Courier New"/>
              </a:rPr>
              <a:t>;</a:t>
            </a:r>
            <a:endParaRPr b="1" sz="1700">
              <a:solidFill>
                <a:srgbClr val="FF0000"/>
              </a:solidFill>
              <a:latin typeface="Courier New"/>
              <a:ea typeface="Courier New"/>
              <a:cs typeface="Courier New"/>
              <a:sym typeface="Courier New"/>
            </a:endParaRPr>
          </a:p>
          <a:p>
            <a:pPr indent="0" lvl="0" marL="457200" rtl="0" algn="l">
              <a:spcBef>
                <a:spcPts val="1200"/>
              </a:spcBef>
              <a:spcAft>
                <a:spcPts val="0"/>
              </a:spcAft>
              <a:buNone/>
            </a:pPr>
            <a:r>
              <a:t/>
            </a:r>
            <a:endParaRPr b="1" sz="1700">
              <a:solidFill>
                <a:srgbClr val="FF0000"/>
              </a:solidFill>
              <a:latin typeface="Courier New"/>
              <a:ea typeface="Courier New"/>
              <a:cs typeface="Courier New"/>
              <a:sym typeface="Courier New"/>
            </a:endParaRPr>
          </a:p>
          <a:p>
            <a:pPr indent="0" lvl="0" marL="457200" rtl="0" algn="l">
              <a:spcBef>
                <a:spcPts val="1200"/>
              </a:spcBef>
              <a:spcAft>
                <a:spcPts val="1200"/>
              </a:spcAft>
              <a:buNone/>
            </a:pPr>
            <a:r>
              <a:t/>
            </a:r>
            <a:endParaRPr b="1" sz="1700">
              <a:solidFill>
                <a:srgbClr val="FF0000"/>
              </a:solidFill>
              <a:latin typeface="Courier New"/>
              <a:ea typeface="Courier New"/>
              <a:cs typeface="Courier New"/>
              <a:sym typeface="Courier New"/>
            </a:endParaRPr>
          </a:p>
        </p:txBody>
      </p:sp>
      <p:pic>
        <p:nvPicPr>
          <p:cNvPr id="151" name="Google Shape;151;p27"/>
          <p:cNvPicPr preferRelativeResize="0"/>
          <p:nvPr/>
        </p:nvPicPr>
        <p:blipFill>
          <a:blip r:embed="rId3">
            <a:alphaModFix/>
          </a:blip>
          <a:stretch>
            <a:fillRect/>
          </a:stretch>
        </p:blipFill>
        <p:spPr>
          <a:xfrm>
            <a:off x="1754114" y="2901314"/>
            <a:ext cx="1685325" cy="1249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CC0000"/>
                </a:solidFill>
              </a:rPr>
              <a:t>COUNT()</a:t>
            </a:r>
            <a:r>
              <a:rPr b="1" lang="en"/>
              <a:t> function</a:t>
            </a:r>
            <a:endParaRPr b="1"/>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count number of names in present in “employee”</a:t>
            </a:r>
            <a:endParaRPr/>
          </a:p>
          <a:p>
            <a:pPr indent="-342900" lvl="0" marL="457200" rtl="0" algn="l">
              <a:spcBef>
                <a:spcPts val="0"/>
              </a:spcBef>
              <a:spcAft>
                <a:spcPts val="0"/>
              </a:spcAft>
              <a:buSzPts val="1800"/>
              <a:buChar char="●"/>
            </a:pPr>
            <a:r>
              <a:rPr lang="en"/>
              <a:t>Syntax :  </a:t>
            </a:r>
            <a:r>
              <a:rPr b="1" lang="en" sz="1500">
                <a:solidFill>
                  <a:srgbClr val="CC0000"/>
                </a:solidFill>
                <a:latin typeface="Courier New"/>
                <a:ea typeface="Courier New"/>
                <a:cs typeface="Courier New"/>
                <a:sym typeface="Courier New"/>
              </a:rPr>
              <a:t>SELECT COUNT(</a:t>
            </a:r>
            <a:r>
              <a:rPr b="1" lang="en" sz="1500">
                <a:solidFill>
                  <a:srgbClr val="20124D"/>
                </a:solidFill>
                <a:latin typeface="Courier New"/>
                <a:ea typeface="Courier New"/>
                <a:cs typeface="Courier New"/>
                <a:sym typeface="Courier New"/>
              </a:rPr>
              <a:t>column_name</a:t>
            </a:r>
            <a:r>
              <a:rPr b="1" lang="en" sz="1500">
                <a:solidFill>
                  <a:srgbClr val="CC0000"/>
                </a:solidFill>
                <a:latin typeface="Courier New"/>
                <a:ea typeface="Courier New"/>
                <a:cs typeface="Courier New"/>
                <a:sym typeface="Courier New"/>
              </a:rPr>
              <a:t>) AS </a:t>
            </a:r>
            <a:r>
              <a:rPr b="1" lang="en" sz="1500">
                <a:solidFill>
                  <a:srgbClr val="20124D"/>
                </a:solidFill>
                <a:latin typeface="Courier New"/>
                <a:ea typeface="Courier New"/>
                <a:cs typeface="Courier New"/>
                <a:sym typeface="Courier New"/>
              </a:rPr>
              <a:t>col_count</a:t>
            </a:r>
            <a:r>
              <a:rPr b="1" lang="en" sz="1500">
                <a:solidFill>
                  <a:srgbClr val="CC0000"/>
                </a:solidFill>
                <a:latin typeface="Courier New"/>
                <a:ea typeface="Courier New"/>
                <a:cs typeface="Courier New"/>
                <a:sym typeface="Courier New"/>
              </a:rPr>
              <a:t> FROM </a:t>
            </a:r>
            <a:r>
              <a:rPr b="1" lang="en" sz="1500">
                <a:solidFill>
                  <a:srgbClr val="20124D"/>
                </a:solidFill>
                <a:latin typeface="Courier New"/>
                <a:ea typeface="Courier New"/>
                <a:cs typeface="Courier New"/>
                <a:sym typeface="Courier New"/>
              </a:rPr>
              <a:t>table_name;</a:t>
            </a:r>
            <a:r>
              <a:rPr b="1" lang="en" sz="1500">
                <a:solidFill>
                  <a:srgbClr val="CC0000"/>
                </a:solidFill>
                <a:latin typeface="Courier New"/>
                <a:ea typeface="Courier New"/>
                <a:cs typeface="Courier New"/>
                <a:sym typeface="Courier New"/>
              </a:rPr>
              <a:t> </a:t>
            </a:r>
            <a:endParaRPr b="1" sz="1500">
              <a:solidFill>
                <a:srgbClr val="CC0000"/>
              </a:solidFill>
              <a:latin typeface="Courier New"/>
              <a:ea typeface="Courier New"/>
              <a:cs typeface="Courier New"/>
              <a:sym typeface="Courier New"/>
            </a:endParaRPr>
          </a:p>
          <a:p>
            <a:pPr indent="0" lvl="0" marL="457200" rtl="0" algn="l">
              <a:spcBef>
                <a:spcPts val="1200"/>
              </a:spcBef>
              <a:spcAft>
                <a:spcPts val="0"/>
              </a:spcAft>
              <a:buNone/>
            </a:pPr>
            <a:r>
              <a:rPr b="1" lang="en" sz="1500">
                <a:solidFill>
                  <a:srgbClr val="CC0000"/>
                </a:solidFill>
                <a:latin typeface="Courier New"/>
                <a:ea typeface="Courier New"/>
                <a:cs typeface="Courier New"/>
                <a:sym typeface="Courier New"/>
              </a:rPr>
              <a:t>SELECT COUNT(</a:t>
            </a:r>
            <a:r>
              <a:rPr b="1" lang="en" sz="1500">
                <a:solidFill>
                  <a:srgbClr val="20124D"/>
                </a:solidFill>
                <a:latin typeface="Courier New"/>
                <a:ea typeface="Courier New"/>
                <a:cs typeface="Courier New"/>
                <a:sym typeface="Courier New"/>
              </a:rPr>
              <a:t>name</a:t>
            </a:r>
            <a:r>
              <a:rPr b="1" lang="en" sz="1500">
                <a:solidFill>
                  <a:srgbClr val="CC0000"/>
                </a:solidFill>
                <a:latin typeface="Courier New"/>
                <a:ea typeface="Courier New"/>
                <a:cs typeface="Courier New"/>
                <a:sym typeface="Courier New"/>
              </a:rPr>
              <a:t>) AS </a:t>
            </a:r>
            <a:r>
              <a:rPr b="1" lang="en" sz="1500">
                <a:solidFill>
                  <a:srgbClr val="20124D"/>
                </a:solidFill>
                <a:latin typeface="Courier New"/>
                <a:ea typeface="Courier New"/>
                <a:cs typeface="Courier New"/>
                <a:sym typeface="Courier New"/>
              </a:rPr>
              <a:t>NameCount</a:t>
            </a:r>
            <a:r>
              <a:rPr b="1" lang="en" sz="1500">
                <a:solidFill>
                  <a:srgbClr val="CC0000"/>
                </a:solidFill>
                <a:latin typeface="Courier New"/>
                <a:ea typeface="Courier New"/>
                <a:cs typeface="Courier New"/>
                <a:sym typeface="Courier New"/>
              </a:rPr>
              <a:t> FROM </a:t>
            </a:r>
            <a:r>
              <a:rPr b="1" lang="en" sz="1500">
                <a:solidFill>
                  <a:srgbClr val="20124D"/>
                </a:solidFill>
                <a:latin typeface="Courier New"/>
                <a:ea typeface="Courier New"/>
                <a:cs typeface="Courier New"/>
                <a:sym typeface="Courier New"/>
              </a:rPr>
              <a:t>employees</a:t>
            </a:r>
            <a:r>
              <a:rPr b="1" lang="en" sz="1500">
                <a:solidFill>
                  <a:srgbClr val="CC0000"/>
                </a:solidFill>
                <a:latin typeface="Courier New"/>
                <a:ea typeface="Courier New"/>
                <a:cs typeface="Courier New"/>
                <a:sym typeface="Courier New"/>
              </a:rPr>
              <a:t>;</a:t>
            </a:r>
            <a:endParaRPr b="1" sz="1500">
              <a:solidFill>
                <a:srgbClr val="CC0000"/>
              </a:solidFill>
              <a:latin typeface="Courier New"/>
              <a:ea typeface="Courier New"/>
              <a:cs typeface="Courier New"/>
              <a:sym typeface="Courier New"/>
            </a:endParaRPr>
          </a:p>
          <a:p>
            <a:pPr indent="0" lvl="0" marL="457200" rtl="0" algn="l">
              <a:spcBef>
                <a:spcPts val="1200"/>
              </a:spcBef>
              <a:spcAft>
                <a:spcPts val="1200"/>
              </a:spcAft>
              <a:buNone/>
            </a:pPr>
            <a:r>
              <a:t/>
            </a:r>
            <a:endParaRPr b="1" sz="1500">
              <a:solidFill>
                <a:srgbClr val="CC0000"/>
              </a:solidFill>
              <a:latin typeface="Courier New"/>
              <a:ea typeface="Courier New"/>
              <a:cs typeface="Courier New"/>
              <a:sym typeface="Courier New"/>
            </a:endParaRPr>
          </a:p>
        </p:txBody>
      </p:sp>
      <p:pic>
        <p:nvPicPr>
          <p:cNvPr id="158" name="Google Shape;158;p28"/>
          <p:cNvPicPr preferRelativeResize="0"/>
          <p:nvPr/>
        </p:nvPicPr>
        <p:blipFill>
          <a:blip r:embed="rId3">
            <a:alphaModFix/>
          </a:blip>
          <a:stretch>
            <a:fillRect/>
          </a:stretch>
        </p:blipFill>
        <p:spPr>
          <a:xfrm>
            <a:off x="2815475" y="2509825"/>
            <a:ext cx="1546875" cy="798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CC0000"/>
                </a:solidFill>
              </a:rPr>
              <a:t>COUNT()</a:t>
            </a:r>
            <a:r>
              <a:rPr b="1" lang="en"/>
              <a:t> function</a:t>
            </a:r>
            <a:endParaRPr b="1"/>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count of two given columns, you can use following </a:t>
            </a:r>
            <a:r>
              <a:rPr lang="en"/>
              <a:t>syntax</a:t>
            </a:r>
            <a:r>
              <a:rPr lang="en"/>
              <a:t>:</a:t>
            </a:r>
            <a:endParaRPr/>
          </a:p>
          <a:p>
            <a:pPr indent="-342900" lvl="0" marL="457200" rtl="0" algn="l">
              <a:spcBef>
                <a:spcPts val="0"/>
              </a:spcBef>
              <a:spcAft>
                <a:spcPts val="0"/>
              </a:spcAft>
              <a:buSzPts val="1800"/>
              <a:buChar char="●"/>
            </a:pPr>
            <a:r>
              <a:rPr lang="en"/>
              <a:t>Syntax :  </a:t>
            </a:r>
            <a:r>
              <a:rPr b="1" lang="en" sz="1500">
                <a:solidFill>
                  <a:srgbClr val="CC0000"/>
                </a:solidFill>
                <a:latin typeface="Courier New"/>
                <a:ea typeface="Courier New"/>
                <a:cs typeface="Courier New"/>
                <a:sym typeface="Courier New"/>
              </a:rPr>
              <a:t>SELECT COUNT(</a:t>
            </a:r>
            <a:r>
              <a:rPr b="1" lang="en" sz="1500">
                <a:solidFill>
                  <a:srgbClr val="20124D"/>
                </a:solidFill>
                <a:latin typeface="Courier New"/>
                <a:ea typeface="Courier New"/>
                <a:cs typeface="Courier New"/>
                <a:sym typeface="Courier New"/>
              </a:rPr>
              <a:t>col1</a:t>
            </a:r>
            <a:r>
              <a:rPr b="1" lang="en" sz="1500">
                <a:solidFill>
                  <a:srgbClr val="CC0000"/>
                </a:solidFill>
                <a:latin typeface="Courier New"/>
                <a:ea typeface="Courier New"/>
                <a:cs typeface="Courier New"/>
                <a:sym typeface="Courier New"/>
              </a:rPr>
              <a:t>) AS </a:t>
            </a:r>
            <a:r>
              <a:rPr b="1" lang="en" sz="1500">
                <a:solidFill>
                  <a:srgbClr val="20124D"/>
                </a:solidFill>
                <a:latin typeface="Courier New"/>
                <a:ea typeface="Courier New"/>
                <a:cs typeface="Courier New"/>
                <a:sym typeface="Courier New"/>
              </a:rPr>
              <a:t>col1_count, </a:t>
            </a:r>
            <a:r>
              <a:rPr b="1" lang="en" sz="1500">
                <a:solidFill>
                  <a:srgbClr val="CC0000"/>
                </a:solidFill>
                <a:latin typeface="Courier New"/>
                <a:ea typeface="Courier New"/>
                <a:cs typeface="Courier New"/>
                <a:sym typeface="Courier New"/>
              </a:rPr>
              <a:t>COUNT(</a:t>
            </a:r>
            <a:r>
              <a:rPr b="1" lang="en" sz="1500">
                <a:solidFill>
                  <a:srgbClr val="20124D"/>
                </a:solidFill>
                <a:latin typeface="Courier New"/>
                <a:ea typeface="Courier New"/>
                <a:cs typeface="Courier New"/>
                <a:sym typeface="Courier New"/>
              </a:rPr>
              <a:t>col2</a:t>
            </a:r>
            <a:r>
              <a:rPr b="1" lang="en" sz="1500">
                <a:solidFill>
                  <a:srgbClr val="CC0000"/>
                </a:solidFill>
                <a:latin typeface="Courier New"/>
                <a:ea typeface="Courier New"/>
                <a:cs typeface="Courier New"/>
                <a:sym typeface="Courier New"/>
              </a:rPr>
              <a:t>)AS</a:t>
            </a:r>
            <a:r>
              <a:rPr b="1" lang="en" sz="1500">
                <a:solidFill>
                  <a:srgbClr val="20124D"/>
                </a:solidFill>
                <a:latin typeface="Courier New"/>
                <a:ea typeface="Courier New"/>
                <a:cs typeface="Courier New"/>
                <a:sym typeface="Courier New"/>
              </a:rPr>
              <a:t> col2_count</a:t>
            </a:r>
            <a:r>
              <a:rPr b="1" lang="en" sz="1500">
                <a:solidFill>
                  <a:srgbClr val="CC0000"/>
                </a:solidFill>
                <a:latin typeface="Courier New"/>
                <a:ea typeface="Courier New"/>
                <a:cs typeface="Courier New"/>
                <a:sym typeface="Courier New"/>
              </a:rPr>
              <a:t> FROM </a:t>
            </a:r>
            <a:r>
              <a:rPr b="1" lang="en" sz="1500">
                <a:solidFill>
                  <a:srgbClr val="20124D"/>
                </a:solidFill>
                <a:latin typeface="Courier New"/>
                <a:ea typeface="Courier New"/>
                <a:cs typeface="Courier New"/>
                <a:sym typeface="Courier New"/>
              </a:rPr>
              <a:t>table_name;</a:t>
            </a:r>
            <a:r>
              <a:rPr b="1" lang="en" sz="1500">
                <a:solidFill>
                  <a:srgbClr val="CC0000"/>
                </a:solidFill>
                <a:latin typeface="Courier New"/>
                <a:ea typeface="Courier New"/>
                <a:cs typeface="Courier New"/>
                <a:sym typeface="Courier New"/>
              </a:rPr>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sz="1500">
                <a:solidFill>
                  <a:srgbClr val="CC0000"/>
                </a:solidFill>
                <a:latin typeface="Courier New"/>
                <a:ea typeface="Courier New"/>
                <a:cs typeface="Courier New"/>
                <a:sym typeface="Courier New"/>
              </a:rPr>
              <a:t>SELECT COUNT(</a:t>
            </a:r>
            <a:r>
              <a:rPr b="1" lang="en" sz="1500">
                <a:solidFill>
                  <a:srgbClr val="20124D"/>
                </a:solidFill>
                <a:latin typeface="Courier New"/>
                <a:ea typeface="Courier New"/>
                <a:cs typeface="Courier New"/>
                <a:sym typeface="Courier New"/>
              </a:rPr>
              <a:t>name</a:t>
            </a:r>
            <a:r>
              <a:rPr b="1" lang="en" sz="1500">
                <a:solidFill>
                  <a:srgbClr val="CC0000"/>
                </a:solidFill>
                <a:latin typeface="Courier New"/>
                <a:ea typeface="Courier New"/>
                <a:cs typeface="Courier New"/>
                <a:sym typeface="Courier New"/>
              </a:rPr>
              <a:t>) AS </a:t>
            </a:r>
            <a:r>
              <a:rPr b="1" lang="en" sz="1500">
                <a:solidFill>
                  <a:srgbClr val="20124D"/>
                </a:solidFill>
                <a:latin typeface="Courier New"/>
                <a:ea typeface="Courier New"/>
                <a:cs typeface="Courier New"/>
                <a:sym typeface="Courier New"/>
              </a:rPr>
              <a:t>NameCount, </a:t>
            </a:r>
            <a:r>
              <a:rPr b="1" lang="en" sz="1500">
                <a:solidFill>
                  <a:srgbClr val="CC0000"/>
                </a:solidFill>
                <a:latin typeface="Courier New"/>
                <a:ea typeface="Courier New"/>
                <a:cs typeface="Courier New"/>
                <a:sym typeface="Courier New"/>
              </a:rPr>
              <a:t>COUNT(</a:t>
            </a:r>
            <a:r>
              <a:rPr b="1" lang="en" sz="1500">
                <a:solidFill>
                  <a:srgbClr val="20124D"/>
                </a:solidFill>
                <a:latin typeface="Courier New"/>
                <a:ea typeface="Courier New"/>
                <a:cs typeface="Courier New"/>
                <a:sym typeface="Courier New"/>
              </a:rPr>
              <a:t>mgr</a:t>
            </a:r>
            <a:r>
              <a:rPr b="1" lang="en" sz="1500">
                <a:solidFill>
                  <a:srgbClr val="CC0000"/>
                </a:solidFill>
                <a:latin typeface="Courier New"/>
                <a:ea typeface="Courier New"/>
                <a:cs typeface="Courier New"/>
                <a:sym typeface="Courier New"/>
              </a:rPr>
              <a:t>) AS </a:t>
            </a:r>
            <a:r>
              <a:rPr b="1" lang="en" sz="1500">
                <a:solidFill>
                  <a:srgbClr val="20124D"/>
                </a:solidFill>
                <a:latin typeface="Courier New"/>
                <a:ea typeface="Courier New"/>
                <a:cs typeface="Courier New"/>
                <a:sym typeface="Courier New"/>
              </a:rPr>
              <a:t>MgrCount</a:t>
            </a:r>
            <a:r>
              <a:rPr b="1" lang="en" sz="1500">
                <a:solidFill>
                  <a:srgbClr val="CC0000"/>
                </a:solidFill>
                <a:latin typeface="Courier New"/>
                <a:ea typeface="Courier New"/>
                <a:cs typeface="Courier New"/>
                <a:sym typeface="Courier New"/>
              </a:rPr>
              <a:t> FROM </a:t>
            </a:r>
            <a:r>
              <a:rPr b="1" lang="en" sz="1500">
                <a:solidFill>
                  <a:srgbClr val="20124D"/>
                </a:solidFill>
                <a:latin typeface="Courier New"/>
                <a:ea typeface="Courier New"/>
                <a:cs typeface="Courier New"/>
                <a:sym typeface="Courier New"/>
              </a:rPr>
              <a:t>employees</a:t>
            </a:r>
            <a:r>
              <a:rPr b="1" lang="en" sz="1500">
                <a:solidFill>
                  <a:srgbClr val="CC0000"/>
                </a:solidFill>
                <a:latin typeface="Courier New"/>
                <a:ea typeface="Courier New"/>
                <a:cs typeface="Courier New"/>
                <a:sym typeface="Courier New"/>
              </a:rPr>
              <a:t>;</a:t>
            </a:r>
            <a:endParaRPr b="1" sz="1500">
              <a:solidFill>
                <a:srgbClr val="CC0000"/>
              </a:solidFill>
              <a:latin typeface="Courier New"/>
              <a:ea typeface="Courier New"/>
              <a:cs typeface="Courier New"/>
              <a:sym typeface="Courier New"/>
            </a:endParaRPr>
          </a:p>
          <a:p>
            <a:pPr indent="0" lvl="0" marL="0" rtl="0" algn="l">
              <a:spcBef>
                <a:spcPts val="1200"/>
              </a:spcBef>
              <a:spcAft>
                <a:spcPts val="1200"/>
              </a:spcAft>
              <a:buClr>
                <a:schemeClr val="dk1"/>
              </a:buClr>
              <a:buSzPts val="1100"/>
              <a:buFont typeface="Arial"/>
              <a:buNone/>
            </a:pPr>
            <a:r>
              <a:t/>
            </a:r>
            <a:endParaRPr b="1" sz="1500">
              <a:solidFill>
                <a:srgbClr val="CC0000"/>
              </a:solidFill>
              <a:latin typeface="Courier New"/>
              <a:ea typeface="Courier New"/>
              <a:cs typeface="Courier New"/>
              <a:sym typeface="Courier New"/>
            </a:endParaRPr>
          </a:p>
        </p:txBody>
      </p:sp>
      <p:pic>
        <p:nvPicPr>
          <p:cNvPr id="165" name="Google Shape;165;p29"/>
          <p:cNvPicPr preferRelativeResize="0"/>
          <p:nvPr/>
        </p:nvPicPr>
        <p:blipFill>
          <a:blip r:embed="rId3">
            <a:alphaModFix/>
          </a:blip>
          <a:stretch>
            <a:fillRect/>
          </a:stretch>
        </p:blipFill>
        <p:spPr>
          <a:xfrm>
            <a:off x="2719350" y="3384700"/>
            <a:ext cx="2460200" cy="942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DISTINCT</a:t>
            </a:r>
            <a:r>
              <a:rPr b="1" lang="en"/>
              <a:t> statement</a:t>
            </a:r>
            <a:endParaRPr b="1"/>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4C1130"/>
                </a:solidFill>
              </a:rPr>
              <a:t>The </a:t>
            </a:r>
            <a:r>
              <a:rPr lang="en">
                <a:solidFill>
                  <a:srgbClr val="990000"/>
                </a:solidFill>
              </a:rPr>
              <a:t>DISTINCT </a:t>
            </a:r>
            <a:r>
              <a:rPr lang="en">
                <a:solidFill>
                  <a:srgbClr val="4C1130"/>
                </a:solidFill>
              </a:rPr>
              <a:t>keyword in SQL is used to select and retrieve unique values from a specific column in a given table</a:t>
            </a:r>
            <a:r>
              <a:rPr lang="en">
                <a:solidFill>
                  <a:srgbClr val="990000"/>
                </a:solidFill>
              </a:rPr>
              <a:t>.</a:t>
            </a:r>
            <a:endParaRPr>
              <a:solidFill>
                <a:srgbClr val="990000"/>
              </a:solidFill>
            </a:endParaRPr>
          </a:p>
          <a:p>
            <a:pPr indent="0" lvl="0" marL="457200" rtl="0" algn="l">
              <a:spcBef>
                <a:spcPts val="1200"/>
              </a:spcBef>
              <a:spcAft>
                <a:spcPts val="0"/>
              </a:spcAft>
              <a:buNone/>
            </a:pPr>
            <a:r>
              <a:t/>
            </a:r>
            <a:endParaRPr>
              <a:solidFill>
                <a:srgbClr val="990000"/>
              </a:solidFill>
            </a:endParaRPr>
          </a:p>
          <a:p>
            <a:pPr indent="-342900" lvl="0" marL="457200" rtl="0" algn="l">
              <a:spcBef>
                <a:spcPts val="1200"/>
              </a:spcBef>
              <a:spcAft>
                <a:spcPts val="0"/>
              </a:spcAft>
              <a:buClr>
                <a:srgbClr val="20124D"/>
              </a:buClr>
              <a:buSzPts val="1800"/>
              <a:buChar char="●"/>
            </a:pPr>
            <a:r>
              <a:rPr lang="en">
                <a:solidFill>
                  <a:srgbClr val="20124D"/>
                </a:solidFill>
              </a:rPr>
              <a:t>Syntax:  </a:t>
            </a:r>
            <a:r>
              <a:rPr b="1" lang="en">
                <a:solidFill>
                  <a:srgbClr val="CC0000"/>
                </a:solidFill>
                <a:latin typeface="Courier New"/>
                <a:ea typeface="Courier New"/>
                <a:cs typeface="Courier New"/>
                <a:sym typeface="Courier New"/>
              </a:rPr>
              <a:t>SELECT DISTINCT</a:t>
            </a:r>
            <a:r>
              <a:rPr lang="en">
                <a:solidFill>
                  <a:srgbClr val="20124D"/>
                </a:solidFill>
                <a:latin typeface="Courier New"/>
                <a:ea typeface="Courier New"/>
                <a:cs typeface="Courier New"/>
                <a:sym typeface="Courier New"/>
              </a:rPr>
              <a:t> </a:t>
            </a:r>
            <a:r>
              <a:rPr b="1" lang="en">
                <a:solidFill>
                  <a:srgbClr val="20124D"/>
                </a:solidFill>
                <a:latin typeface="Courier New"/>
                <a:ea typeface="Courier New"/>
                <a:cs typeface="Courier New"/>
                <a:sym typeface="Courier New"/>
              </a:rPr>
              <a:t>col1</a:t>
            </a:r>
            <a:r>
              <a:rPr lang="en">
                <a:solidFill>
                  <a:srgbClr val="20124D"/>
                </a:solidFill>
                <a:latin typeface="Courier New"/>
                <a:ea typeface="Courier New"/>
                <a:cs typeface="Courier New"/>
                <a:sym typeface="Courier New"/>
              </a:rPr>
              <a:t> </a:t>
            </a:r>
            <a:r>
              <a:rPr b="1" lang="en">
                <a:solidFill>
                  <a:srgbClr val="990000"/>
                </a:solidFill>
                <a:latin typeface="Courier New"/>
                <a:ea typeface="Courier New"/>
                <a:cs typeface="Courier New"/>
                <a:sym typeface="Courier New"/>
              </a:rPr>
              <a:t>FROM</a:t>
            </a:r>
            <a:r>
              <a:rPr lang="en">
                <a:solidFill>
                  <a:srgbClr val="20124D"/>
                </a:solidFill>
                <a:latin typeface="Courier New"/>
                <a:ea typeface="Courier New"/>
                <a:cs typeface="Courier New"/>
                <a:sym typeface="Courier New"/>
              </a:rPr>
              <a:t> </a:t>
            </a:r>
            <a:r>
              <a:rPr b="1" lang="en">
                <a:solidFill>
                  <a:srgbClr val="20124D"/>
                </a:solidFill>
                <a:latin typeface="Courier New"/>
                <a:ea typeface="Courier New"/>
                <a:cs typeface="Courier New"/>
                <a:sym typeface="Courier New"/>
              </a:rPr>
              <a:t>table_name</a:t>
            </a:r>
            <a:r>
              <a:rPr lang="en">
                <a:solidFill>
                  <a:srgbClr val="20124D"/>
                </a:solidFill>
                <a:latin typeface="Courier New"/>
                <a:ea typeface="Courier New"/>
                <a:cs typeface="Courier New"/>
                <a:sym typeface="Courier New"/>
              </a:rPr>
              <a:t>;</a:t>
            </a:r>
            <a:endParaRPr>
              <a:solidFill>
                <a:srgbClr val="20124D"/>
              </a:solidFill>
              <a:latin typeface="Courier New"/>
              <a:ea typeface="Courier New"/>
              <a:cs typeface="Courier New"/>
              <a:sym typeface="Courier New"/>
            </a:endParaRPr>
          </a:p>
          <a:p>
            <a:pPr indent="0" lvl="0" marL="457200" rtl="0" algn="l">
              <a:spcBef>
                <a:spcPts val="1200"/>
              </a:spcBef>
              <a:spcAft>
                <a:spcPts val="0"/>
              </a:spcAft>
              <a:buNone/>
            </a:pPr>
            <a:r>
              <a:t/>
            </a:r>
            <a:endParaRPr>
              <a:solidFill>
                <a:srgbClr val="20124D"/>
              </a:solidFill>
              <a:latin typeface="Courier New"/>
              <a:ea typeface="Courier New"/>
              <a:cs typeface="Courier New"/>
              <a:sym typeface="Courier New"/>
            </a:endParaRPr>
          </a:p>
          <a:p>
            <a:pPr indent="0" lvl="0" marL="457200" rtl="0" algn="l">
              <a:spcBef>
                <a:spcPts val="1200"/>
              </a:spcBef>
              <a:spcAft>
                <a:spcPts val="0"/>
              </a:spcAft>
              <a:buNone/>
            </a:pPr>
            <a:r>
              <a:rPr b="1" lang="en">
                <a:solidFill>
                  <a:srgbClr val="990000"/>
                </a:solidFill>
                <a:latin typeface="Courier New"/>
                <a:ea typeface="Courier New"/>
                <a:cs typeface="Courier New"/>
                <a:sym typeface="Courier New"/>
              </a:rPr>
              <a:t>SELECT DISTINCT</a:t>
            </a:r>
            <a:r>
              <a:rPr b="1" lang="en">
                <a:solidFill>
                  <a:srgbClr val="20124D"/>
                </a:solidFill>
                <a:latin typeface="Courier New"/>
                <a:ea typeface="Courier New"/>
                <a:cs typeface="Courier New"/>
                <a:sym typeface="Courier New"/>
              </a:rPr>
              <a:t> job </a:t>
            </a:r>
            <a:r>
              <a:rPr b="1" lang="en">
                <a:solidFill>
                  <a:srgbClr val="990000"/>
                </a:solidFill>
                <a:latin typeface="Courier New"/>
                <a:ea typeface="Courier New"/>
                <a:cs typeface="Courier New"/>
                <a:sym typeface="Courier New"/>
              </a:rPr>
              <a:t>FROM</a:t>
            </a:r>
            <a:r>
              <a:rPr b="1" lang="en">
                <a:solidFill>
                  <a:srgbClr val="20124D"/>
                </a:solidFill>
                <a:latin typeface="Courier New"/>
                <a:ea typeface="Courier New"/>
                <a:cs typeface="Courier New"/>
                <a:sym typeface="Courier New"/>
              </a:rPr>
              <a:t> employees;</a:t>
            </a:r>
            <a:endParaRPr b="1">
              <a:solidFill>
                <a:srgbClr val="20124D"/>
              </a:solidFill>
              <a:latin typeface="Courier New"/>
              <a:ea typeface="Courier New"/>
              <a:cs typeface="Courier New"/>
              <a:sym typeface="Courier New"/>
            </a:endParaRPr>
          </a:p>
          <a:p>
            <a:pPr indent="0" lvl="0" marL="457200" rtl="0" algn="l">
              <a:spcBef>
                <a:spcPts val="1200"/>
              </a:spcBef>
              <a:spcAft>
                <a:spcPts val="1200"/>
              </a:spcAft>
              <a:buNone/>
            </a:pPr>
            <a:r>
              <a:t/>
            </a:r>
            <a:endParaRPr>
              <a:solidFill>
                <a:srgbClr val="20124D"/>
              </a:solidFill>
              <a:latin typeface="Courier New"/>
              <a:ea typeface="Courier New"/>
              <a:cs typeface="Courier New"/>
              <a:sym typeface="Courier New"/>
            </a:endParaRPr>
          </a:p>
        </p:txBody>
      </p:sp>
      <p:pic>
        <p:nvPicPr>
          <p:cNvPr id="172" name="Google Shape;172;p30"/>
          <p:cNvPicPr preferRelativeResize="0"/>
          <p:nvPr/>
        </p:nvPicPr>
        <p:blipFill>
          <a:blip r:embed="rId3">
            <a:alphaModFix/>
          </a:blip>
          <a:stretch>
            <a:fillRect/>
          </a:stretch>
        </p:blipFill>
        <p:spPr>
          <a:xfrm>
            <a:off x="7420525" y="1654176"/>
            <a:ext cx="968150" cy="3326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Unique Values</a:t>
            </a:r>
            <a:r>
              <a:rPr b="1" lang="en"/>
              <a:t> in a column</a:t>
            </a:r>
            <a:endParaRPr b="1"/>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C1130"/>
              </a:buClr>
              <a:buSzPts val="1800"/>
              <a:buChar char="●"/>
            </a:pPr>
            <a:r>
              <a:rPr lang="en">
                <a:solidFill>
                  <a:srgbClr val="4C1130"/>
                </a:solidFill>
              </a:rPr>
              <a:t>To count the number of unique values in a column, you combine COUNT with DISTINCT.</a:t>
            </a:r>
            <a:endParaRPr>
              <a:solidFill>
                <a:srgbClr val="4C1130"/>
              </a:solidFill>
            </a:endParaRPr>
          </a:p>
          <a:p>
            <a:pPr indent="-342900" lvl="0" marL="457200" rtl="0" algn="l">
              <a:spcBef>
                <a:spcPts val="0"/>
              </a:spcBef>
              <a:spcAft>
                <a:spcPts val="0"/>
              </a:spcAft>
              <a:buClr>
                <a:srgbClr val="20124D"/>
              </a:buClr>
              <a:buSzPts val="1800"/>
              <a:buChar char="●"/>
            </a:pPr>
            <a:r>
              <a:rPr lang="en">
                <a:solidFill>
                  <a:srgbClr val="20124D"/>
                </a:solidFill>
              </a:rPr>
              <a:t>Syntax:  </a:t>
            </a:r>
            <a:r>
              <a:rPr b="1" lang="en">
                <a:solidFill>
                  <a:srgbClr val="CC0000"/>
                </a:solidFill>
                <a:latin typeface="Courier New"/>
                <a:ea typeface="Courier New"/>
                <a:cs typeface="Courier New"/>
                <a:sym typeface="Courier New"/>
              </a:rPr>
              <a:t>SELECT COUNT(DISTINCT</a:t>
            </a:r>
            <a:r>
              <a:rPr lang="en">
                <a:solidFill>
                  <a:srgbClr val="20124D"/>
                </a:solidFill>
                <a:latin typeface="Courier New"/>
                <a:ea typeface="Courier New"/>
                <a:cs typeface="Courier New"/>
                <a:sym typeface="Courier New"/>
              </a:rPr>
              <a:t> </a:t>
            </a:r>
            <a:r>
              <a:rPr b="1" lang="en">
                <a:solidFill>
                  <a:srgbClr val="20124D"/>
                </a:solidFill>
                <a:latin typeface="Courier New"/>
                <a:ea typeface="Courier New"/>
                <a:cs typeface="Courier New"/>
                <a:sym typeface="Courier New"/>
              </a:rPr>
              <a:t>col1)</a:t>
            </a:r>
            <a:r>
              <a:rPr b="1" lang="en">
                <a:solidFill>
                  <a:srgbClr val="990000"/>
                </a:solidFill>
                <a:latin typeface="Courier New"/>
                <a:ea typeface="Courier New"/>
                <a:cs typeface="Courier New"/>
                <a:sym typeface="Courier New"/>
              </a:rPr>
              <a:t>AS</a:t>
            </a:r>
            <a:r>
              <a:rPr b="1" lang="en">
                <a:solidFill>
                  <a:srgbClr val="20124D"/>
                </a:solidFill>
                <a:latin typeface="Courier New"/>
                <a:ea typeface="Courier New"/>
                <a:cs typeface="Courier New"/>
                <a:sym typeface="Courier New"/>
              </a:rPr>
              <a:t> unique_values</a:t>
            </a:r>
            <a:r>
              <a:rPr lang="en">
                <a:solidFill>
                  <a:srgbClr val="20124D"/>
                </a:solidFill>
                <a:latin typeface="Courier New"/>
                <a:ea typeface="Courier New"/>
                <a:cs typeface="Courier New"/>
                <a:sym typeface="Courier New"/>
              </a:rPr>
              <a:t> </a:t>
            </a:r>
            <a:r>
              <a:rPr b="1" lang="en">
                <a:solidFill>
                  <a:srgbClr val="990000"/>
                </a:solidFill>
                <a:latin typeface="Courier New"/>
                <a:ea typeface="Courier New"/>
                <a:cs typeface="Courier New"/>
                <a:sym typeface="Courier New"/>
              </a:rPr>
              <a:t>FROM</a:t>
            </a:r>
            <a:r>
              <a:rPr lang="en">
                <a:solidFill>
                  <a:srgbClr val="20124D"/>
                </a:solidFill>
                <a:latin typeface="Courier New"/>
                <a:ea typeface="Courier New"/>
                <a:cs typeface="Courier New"/>
                <a:sym typeface="Courier New"/>
              </a:rPr>
              <a:t> </a:t>
            </a:r>
            <a:r>
              <a:rPr b="1" lang="en">
                <a:solidFill>
                  <a:srgbClr val="20124D"/>
                </a:solidFill>
                <a:latin typeface="Courier New"/>
                <a:ea typeface="Courier New"/>
                <a:cs typeface="Courier New"/>
                <a:sym typeface="Courier New"/>
              </a:rPr>
              <a:t>table_name</a:t>
            </a:r>
            <a:r>
              <a:rPr lang="en">
                <a:solidFill>
                  <a:srgbClr val="20124D"/>
                </a:solidFill>
                <a:latin typeface="Courier New"/>
                <a:ea typeface="Courier New"/>
                <a:cs typeface="Courier New"/>
                <a:sym typeface="Courier New"/>
              </a:rPr>
              <a:t>;</a:t>
            </a:r>
            <a:endParaRPr>
              <a:solidFill>
                <a:srgbClr val="20124D"/>
              </a:solidFill>
              <a:latin typeface="Courier New"/>
              <a:ea typeface="Courier New"/>
              <a:cs typeface="Courier New"/>
              <a:sym typeface="Courier New"/>
            </a:endParaRPr>
          </a:p>
          <a:p>
            <a:pPr indent="0" lvl="0" marL="0" rtl="0" algn="l">
              <a:spcBef>
                <a:spcPts val="1200"/>
              </a:spcBef>
              <a:spcAft>
                <a:spcPts val="0"/>
              </a:spcAft>
              <a:buNone/>
            </a:pPr>
            <a:r>
              <a:rPr b="1" lang="en">
                <a:solidFill>
                  <a:srgbClr val="990000"/>
                </a:solidFill>
                <a:latin typeface="Courier New"/>
                <a:ea typeface="Courier New"/>
                <a:cs typeface="Courier New"/>
                <a:sym typeface="Courier New"/>
              </a:rPr>
              <a:t>SELECT COUNT(DISTINCT</a:t>
            </a:r>
            <a:r>
              <a:rPr lang="en">
                <a:solidFill>
                  <a:srgbClr val="20124D"/>
                </a:solidFill>
                <a:latin typeface="Courier New"/>
                <a:ea typeface="Courier New"/>
                <a:cs typeface="Courier New"/>
                <a:sym typeface="Courier New"/>
              </a:rPr>
              <a:t> </a:t>
            </a:r>
            <a:r>
              <a:rPr b="1" lang="en">
                <a:solidFill>
                  <a:srgbClr val="20124D"/>
                </a:solidFill>
                <a:latin typeface="Courier New"/>
                <a:ea typeface="Courier New"/>
                <a:cs typeface="Courier New"/>
                <a:sym typeface="Courier New"/>
              </a:rPr>
              <a:t>job) AS UniqueJobs</a:t>
            </a:r>
            <a:r>
              <a:rPr lang="en">
                <a:solidFill>
                  <a:srgbClr val="20124D"/>
                </a:solidFill>
                <a:latin typeface="Courier New"/>
                <a:ea typeface="Courier New"/>
                <a:cs typeface="Courier New"/>
                <a:sym typeface="Courier New"/>
              </a:rPr>
              <a:t> </a:t>
            </a:r>
            <a:r>
              <a:rPr lang="en">
                <a:solidFill>
                  <a:srgbClr val="990000"/>
                </a:solidFill>
                <a:latin typeface="Courier New"/>
                <a:ea typeface="Courier New"/>
                <a:cs typeface="Courier New"/>
                <a:sym typeface="Courier New"/>
              </a:rPr>
              <a:t>FROM</a:t>
            </a:r>
            <a:r>
              <a:rPr lang="en">
                <a:solidFill>
                  <a:srgbClr val="20124D"/>
                </a:solidFill>
                <a:latin typeface="Courier New"/>
                <a:ea typeface="Courier New"/>
                <a:cs typeface="Courier New"/>
                <a:sym typeface="Courier New"/>
              </a:rPr>
              <a:t> </a:t>
            </a:r>
            <a:r>
              <a:rPr b="1" lang="en">
                <a:solidFill>
                  <a:srgbClr val="20124D"/>
                </a:solidFill>
                <a:latin typeface="Courier New"/>
                <a:ea typeface="Courier New"/>
                <a:cs typeface="Courier New"/>
                <a:sym typeface="Courier New"/>
              </a:rPr>
              <a:t>employees</a:t>
            </a:r>
            <a:r>
              <a:rPr lang="en">
                <a:solidFill>
                  <a:srgbClr val="20124D"/>
                </a:solidFill>
                <a:latin typeface="Courier New"/>
                <a:ea typeface="Courier New"/>
                <a:cs typeface="Courier New"/>
                <a:sym typeface="Courier New"/>
              </a:rPr>
              <a:t>;</a:t>
            </a:r>
            <a:endParaRPr>
              <a:solidFill>
                <a:srgbClr val="20124D"/>
              </a:solidFill>
              <a:latin typeface="Courier New"/>
              <a:ea typeface="Courier New"/>
              <a:cs typeface="Courier New"/>
              <a:sym typeface="Courier New"/>
            </a:endParaRPr>
          </a:p>
          <a:p>
            <a:pPr indent="0" lvl="0" marL="0" rtl="0" algn="l">
              <a:spcBef>
                <a:spcPts val="1200"/>
              </a:spcBef>
              <a:spcAft>
                <a:spcPts val="1200"/>
              </a:spcAft>
              <a:buNone/>
            </a:pPr>
            <a:r>
              <a:t/>
            </a:r>
            <a:endParaRPr>
              <a:solidFill>
                <a:srgbClr val="20124D"/>
              </a:solidFill>
              <a:latin typeface="Courier New"/>
              <a:ea typeface="Courier New"/>
              <a:cs typeface="Courier New"/>
              <a:sym typeface="Courier New"/>
            </a:endParaRPr>
          </a:p>
        </p:txBody>
      </p:sp>
      <p:pic>
        <p:nvPicPr>
          <p:cNvPr id="179" name="Google Shape;179;p31"/>
          <p:cNvPicPr preferRelativeResize="0"/>
          <p:nvPr/>
        </p:nvPicPr>
        <p:blipFill>
          <a:blip r:embed="rId3">
            <a:alphaModFix/>
          </a:blip>
          <a:stretch>
            <a:fillRect/>
          </a:stretch>
        </p:blipFill>
        <p:spPr>
          <a:xfrm>
            <a:off x="2075225" y="3425825"/>
            <a:ext cx="1335350" cy="83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18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Learning Outcomes</a:t>
            </a:r>
            <a:endParaRPr b="1"/>
          </a:p>
        </p:txBody>
      </p:sp>
      <p:sp>
        <p:nvSpPr>
          <p:cNvPr id="60" name="Google Shape;60;p14"/>
          <p:cNvSpPr txBox="1"/>
          <p:nvPr>
            <p:ph idx="1" type="body"/>
          </p:nvPr>
        </p:nvSpPr>
        <p:spPr>
          <a:xfrm>
            <a:off x="311700" y="750450"/>
            <a:ext cx="8520600" cy="42303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440"/>
              <a:buNone/>
            </a:pPr>
            <a:r>
              <a:rPr lang="en" sz="1700">
                <a:solidFill>
                  <a:srgbClr val="20124D"/>
                </a:solidFill>
                <a:latin typeface="Average"/>
                <a:ea typeface="Average"/>
                <a:cs typeface="Average"/>
                <a:sym typeface="Average"/>
              </a:rPr>
              <a:t>By the end of this session, you will be able to:</a:t>
            </a:r>
            <a:endParaRPr sz="1700">
              <a:solidFill>
                <a:srgbClr val="20124D"/>
              </a:solidFill>
              <a:latin typeface="Average"/>
              <a:ea typeface="Average"/>
              <a:cs typeface="Average"/>
              <a:sym typeface="Average"/>
            </a:endParaRPr>
          </a:p>
          <a:p>
            <a:pPr indent="-336550" lvl="0" marL="457200" rtl="0" algn="just">
              <a:lnSpc>
                <a:spcPct val="105000"/>
              </a:lnSpc>
              <a:spcBef>
                <a:spcPts val="1200"/>
              </a:spcBef>
              <a:spcAft>
                <a:spcPts val="0"/>
              </a:spcAft>
              <a:buClr>
                <a:srgbClr val="20124D"/>
              </a:buClr>
              <a:buSzPts val="1700"/>
              <a:buChar char="●"/>
            </a:pPr>
            <a:r>
              <a:rPr b="1" lang="en" sz="1700">
                <a:solidFill>
                  <a:srgbClr val="20124D"/>
                </a:solidFill>
                <a:latin typeface="Average"/>
                <a:ea typeface="Average"/>
                <a:cs typeface="Average"/>
                <a:sym typeface="Average"/>
              </a:rPr>
              <a:t>Precise Data Retrieval</a:t>
            </a:r>
            <a:r>
              <a:rPr lang="en" sz="1700">
                <a:solidFill>
                  <a:srgbClr val="20124D"/>
                </a:solidFill>
                <a:latin typeface="Average"/>
                <a:ea typeface="Average"/>
                <a:cs typeface="Average"/>
                <a:sym typeface="Average"/>
              </a:rPr>
              <a:t>: Use </a:t>
            </a:r>
            <a:r>
              <a:rPr b="1" lang="en" sz="1700">
                <a:solidFill>
                  <a:srgbClr val="990000"/>
                </a:solidFill>
                <a:latin typeface="Average"/>
                <a:ea typeface="Average"/>
                <a:cs typeface="Average"/>
                <a:sym typeface="Average"/>
              </a:rPr>
              <a:t>SELECT</a:t>
            </a:r>
            <a:r>
              <a:rPr lang="en" sz="1700">
                <a:solidFill>
                  <a:srgbClr val="20124D"/>
                </a:solidFill>
                <a:latin typeface="Average"/>
                <a:ea typeface="Average"/>
                <a:cs typeface="Average"/>
                <a:sym typeface="Average"/>
              </a:rPr>
              <a:t> for targeted data extraction.</a:t>
            </a:r>
            <a:endParaRPr sz="1700">
              <a:solidFill>
                <a:srgbClr val="20124D"/>
              </a:solidFill>
              <a:latin typeface="Average"/>
              <a:ea typeface="Average"/>
              <a:cs typeface="Average"/>
              <a:sym typeface="Average"/>
            </a:endParaRPr>
          </a:p>
          <a:p>
            <a:pPr indent="-336550" lvl="0" marL="457200" rtl="0" algn="just">
              <a:lnSpc>
                <a:spcPct val="105000"/>
              </a:lnSpc>
              <a:spcBef>
                <a:spcPts val="0"/>
              </a:spcBef>
              <a:spcAft>
                <a:spcPts val="0"/>
              </a:spcAft>
              <a:buClr>
                <a:srgbClr val="20124D"/>
              </a:buClr>
              <a:buSzPts val="1700"/>
              <a:buChar char="●"/>
            </a:pPr>
            <a:r>
              <a:rPr b="1" lang="en" sz="1700">
                <a:solidFill>
                  <a:srgbClr val="20124D"/>
                </a:solidFill>
                <a:latin typeface="Average"/>
                <a:ea typeface="Average"/>
                <a:cs typeface="Average"/>
                <a:sym typeface="Average"/>
              </a:rPr>
              <a:t>Refined Data Filtering: </a:t>
            </a:r>
            <a:r>
              <a:rPr lang="en" sz="1700">
                <a:solidFill>
                  <a:srgbClr val="20124D"/>
                </a:solidFill>
                <a:latin typeface="Average"/>
                <a:ea typeface="Average"/>
                <a:cs typeface="Average"/>
                <a:sym typeface="Average"/>
              </a:rPr>
              <a:t>Apply </a:t>
            </a:r>
            <a:r>
              <a:rPr b="1" lang="en" sz="1700">
                <a:solidFill>
                  <a:srgbClr val="990000"/>
                </a:solidFill>
                <a:latin typeface="Average"/>
                <a:ea typeface="Average"/>
                <a:cs typeface="Average"/>
                <a:sym typeface="Average"/>
              </a:rPr>
              <a:t>WHERE</a:t>
            </a:r>
            <a:r>
              <a:rPr lang="en" sz="1700">
                <a:solidFill>
                  <a:srgbClr val="990000"/>
                </a:solidFill>
                <a:latin typeface="Average"/>
                <a:ea typeface="Average"/>
                <a:cs typeface="Average"/>
                <a:sym typeface="Average"/>
              </a:rPr>
              <a:t> </a:t>
            </a:r>
            <a:r>
              <a:rPr lang="en" sz="1700">
                <a:solidFill>
                  <a:srgbClr val="20124D"/>
                </a:solidFill>
                <a:latin typeface="Average"/>
                <a:ea typeface="Average"/>
                <a:cs typeface="Average"/>
                <a:sym typeface="Average"/>
              </a:rPr>
              <a:t>for specific data segments.</a:t>
            </a:r>
            <a:endParaRPr sz="1700">
              <a:solidFill>
                <a:srgbClr val="20124D"/>
              </a:solidFill>
              <a:latin typeface="Average"/>
              <a:ea typeface="Average"/>
              <a:cs typeface="Average"/>
              <a:sym typeface="Average"/>
            </a:endParaRPr>
          </a:p>
          <a:p>
            <a:pPr indent="-336550" lvl="0" marL="457200" rtl="0" algn="just">
              <a:lnSpc>
                <a:spcPct val="105000"/>
              </a:lnSpc>
              <a:spcBef>
                <a:spcPts val="0"/>
              </a:spcBef>
              <a:spcAft>
                <a:spcPts val="0"/>
              </a:spcAft>
              <a:buClr>
                <a:srgbClr val="20124D"/>
              </a:buClr>
              <a:buSzPts val="1700"/>
              <a:buChar char="●"/>
            </a:pPr>
            <a:r>
              <a:rPr b="1" lang="en" sz="1700">
                <a:solidFill>
                  <a:srgbClr val="20124D"/>
                </a:solidFill>
                <a:latin typeface="Average"/>
                <a:ea typeface="Average"/>
                <a:cs typeface="Average"/>
                <a:sym typeface="Average"/>
              </a:rPr>
              <a:t>Data Analysis Basics:</a:t>
            </a:r>
            <a:r>
              <a:rPr lang="en" sz="1700">
                <a:solidFill>
                  <a:srgbClr val="20124D"/>
                </a:solidFill>
                <a:latin typeface="Average"/>
                <a:ea typeface="Average"/>
                <a:cs typeface="Average"/>
                <a:sym typeface="Average"/>
              </a:rPr>
              <a:t> Utilize </a:t>
            </a:r>
            <a:r>
              <a:rPr b="1" lang="en" sz="1700">
                <a:solidFill>
                  <a:srgbClr val="990000"/>
                </a:solidFill>
                <a:latin typeface="Average"/>
                <a:ea typeface="Average"/>
                <a:cs typeface="Average"/>
                <a:sym typeface="Average"/>
              </a:rPr>
              <a:t>COUNT()</a:t>
            </a:r>
            <a:r>
              <a:rPr b="1" lang="en" sz="1700">
                <a:solidFill>
                  <a:srgbClr val="20124D"/>
                </a:solidFill>
                <a:latin typeface="Average"/>
                <a:ea typeface="Average"/>
                <a:cs typeface="Average"/>
                <a:sym typeface="Average"/>
              </a:rPr>
              <a:t> </a:t>
            </a:r>
            <a:r>
              <a:rPr lang="en" sz="1700">
                <a:solidFill>
                  <a:srgbClr val="20124D"/>
                </a:solidFill>
                <a:latin typeface="Average"/>
                <a:ea typeface="Average"/>
                <a:cs typeface="Average"/>
                <a:sym typeface="Average"/>
              </a:rPr>
              <a:t> dataset insights.</a:t>
            </a:r>
            <a:endParaRPr sz="1700">
              <a:solidFill>
                <a:srgbClr val="20124D"/>
              </a:solidFill>
              <a:latin typeface="Average"/>
              <a:ea typeface="Average"/>
              <a:cs typeface="Average"/>
              <a:sym typeface="Average"/>
            </a:endParaRPr>
          </a:p>
          <a:p>
            <a:pPr indent="-336550" lvl="0" marL="457200" rtl="0" algn="just">
              <a:lnSpc>
                <a:spcPct val="105000"/>
              </a:lnSpc>
              <a:spcBef>
                <a:spcPts val="0"/>
              </a:spcBef>
              <a:spcAft>
                <a:spcPts val="0"/>
              </a:spcAft>
              <a:buClr>
                <a:srgbClr val="20124D"/>
              </a:buClr>
              <a:buSzPts val="1700"/>
              <a:buChar char="●"/>
            </a:pPr>
            <a:r>
              <a:rPr b="1" lang="en" sz="1700">
                <a:solidFill>
                  <a:srgbClr val="20124D"/>
                </a:solidFill>
                <a:latin typeface="Average"/>
                <a:ea typeface="Average"/>
                <a:cs typeface="Average"/>
                <a:sym typeface="Average"/>
              </a:rPr>
              <a:t>Efficient Data Sampling:</a:t>
            </a:r>
            <a:r>
              <a:rPr lang="en" sz="1700">
                <a:solidFill>
                  <a:srgbClr val="20124D"/>
                </a:solidFill>
                <a:latin typeface="Average"/>
                <a:ea typeface="Average"/>
                <a:cs typeface="Average"/>
                <a:sym typeface="Average"/>
              </a:rPr>
              <a:t> Employ</a:t>
            </a:r>
            <a:r>
              <a:rPr b="1" lang="en" sz="1700">
                <a:solidFill>
                  <a:srgbClr val="20124D"/>
                </a:solidFill>
                <a:latin typeface="Average"/>
                <a:ea typeface="Average"/>
                <a:cs typeface="Average"/>
                <a:sym typeface="Average"/>
              </a:rPr>
              <a:t> </a:t>
            </a:r>
            <a:r>
              <a:rPr b="1" lang="en" sz="1700">
                <a:solidFill>
                  <a:srgbClr val="990000"/>
                </a:solidFill>
                <a:latin typeface="Average"/>
                <a:ea typeface="Average"/>
                <a:cs typeface="Average"/>
                <a:sym typeface="Average"/>
              </a:rPr>
              <a:t>LIMIT</a:t>
            </a:r>
            <a:r>
              <a:rPr lang="en" sz="1700">
                <a:solidFill>
                  <a:srgbClr val="20124D"/>
                </a:solidFill>
                <a:latin typeface="Average"/>
                <a:ea typeface="Average"/>
                <a:cs typeface="Average"/>
                <a:sym typeface="Average"/>
              </a:rPr>
              <a:t> and </a:t>
            </a:r>
            <a:r>
              <a:rPr b="1" lang="en" sz="1700">
                <a:solidFill>
                  <a:srgbClr val="990000"/>
                </a:solidFill>
                <a:latin typeface="Average"/>
                <a:ea typeface="Average"/>
                <a:cs typeface="Average"/>
                <a:sym typeface="Average"/>
              </a:rPr>
              <a:t>OFFSET</a:t>
            </a:r>
            <a:r>
              <a:rPr b="1" lang="en" sz="1700">
                <a:solidFill>
                  <a:srgbClr val="20124D"/>
                </a:solidFill>
                <a:latin typeface="Average"/>
                <a:ea typeface="Average"/>
                <a:cs typeface="Average"/>
                <a:sym typeface="Average"/>
              </a:rPr>
              <a:t> </a:t>
            </a:r>
            <a:r>
              <a:rPr lang="en" sz="1700">
                <a:solidFill>
                  <a:srgbClr val="20124D"/>
                </a:solidFill>
                <a:latin typeface="Average"/>
                <a:ea typeface="Average"/>
                <a:cs typeface="Average"/>
                <a:sym typeface="Average"/>
              </a:rPr>
              <a:t>for dataset exploration.</a:t>
            </a:r>
            <a:endParaRPr sz="1700">
              <a:solidFill>
                <a:srgbClr val="20124D"/>
              </a:solidFill>
              <a:latin typeface="Average"/>
              <a:ea typeface="Average"/>
              <a:cs typeface="Average"/>
              <a:sym typeface="Average"/>
            </a:endParaRPr>
          </a:p>
          <a:p>
            <a:pPr indent="-336550" lvl="0" marL="457200" rtl="0" algn="just">
              <a:lnSpc>
                <a:spcPct val="105000"/>
              </a:lnSpc>
              <a:spcBef>
                <a:spcPts val="0"/>
              </a:spcBef>
              <a:spcAft>
                <a:spcPts val="0"/>
              </a:spcAft>
              <a:buClr>
                <a:srgbClr val="20124D"/>
              </a:buClr>
              <a:buSzPts val="1700"/>
              <a:buChar char="●"/>
            </a:pPr>
            <a:r>
              <a:rPr b="1" lang="en" sz="1700">
                <a:solidFill>
                  <a:srgbClr val="20124D"/>
                </a:solidFill>
                <a:latin typeface="Average"/>
                <a:ea typeface="Average"/>
                <a:cs typeface="Average"/>
                <a:sym typeface="Average"/>
              </a:rPr>
              <a:t>Data Organization:</a:t>
            </a:r>
            <a:r>
              <a:rPr lang="en" sz="1700">
                <a:solidFill>
                  <a:srgbClr val="20124D"/>
                </a:solidFill>
                <a:latin typeface="Average"/>
                <a:ea typeface="Average"/>
                <a:cs typeface="Average"/>
                <a:sym typeface="Average"/>
              </a:rPr>
              <a:t> Sort data using </a:t>
            </a:r>
            <a:r>
              <a:rPr b="1" lang="en" sz="1700">
                <a:solidFill>
                  <a:srgbClr val="990000"/>
                </a:solidFill>
                <a:latin typeface="Average"/>
                <a:ea typeface="Average"/>
                <a:cs typeface="Average"/>
                <a:sym typeface="Average"/>
              </a:rPr>
              <a:t>ORDER BY</a:t>
            </a:r>
            <a:r>
              <a:rPr lang="en" sz="1700">
                <a:solidFill>
                  <a:srgbClr val="20124D"/>
                </a:solidFill>
                <a:latin typeface="Average"/>
                <a:ea typeface="Average"/>
                <a:cs typeface="Average"/>
                <a:sym typeface="Average"/>
              </a:rPr>
              <a:t> for logical arrangement.</a:t>
            </a:r>
            <a:endParaRPr sz="1700">
              <a:solidFill>
                <a:srgbClr val="20124D"/>
              </a:solidFill>
              <a:latin typeface="Average"/>
              <a:ea typeface="Average"/>
              <a:cs typeface="Average"/>
              <a:sym typeface="Average"/>
            </a:endParaRPr>
          </a:p>
          <a:p>
            <a:pPr indent="-336550" lvl="0" marL="457200" rtl="0" algn="l">
              <a:spcBef>
                <a:spcPts val="0"/>
              </a:spcBef>
              <a:spcAft>
                <a:spcPts val="0"/>
              </a:spcAft>
              <a:buClr>
                <a:srgbClr val="20124D"/>
              </a:buClr>
              <a:buSzPts val="1700"/>
              <a:buChar char="●"/>
            </a:pPr>
            <a:r>
              <a:rPr b="1" lang="en" sz="1700">
                <a:solidFill>
                  <a:srgbClr val="20124D"/>
                </a:solidFill>
                <a:latin typeface="Average"/>
                <a:ea typeface="Average"/>
                <a:cs typeface="Average"/>
                <a:sym typeface="Average"/>
              </a:rPr>
              <a:t>Unique Data Identification:</a:t>
            </a:r>
            <a:r>
              <a:rPr lang="en" sz="1700">
                <a:solidFill>
                  <a:srgbClr val="20124D"/>
                </a:solidFill>
                <a:latin typeface="Average"/>
                <a:ea typeface="Average"/>
                <a:cs typeface="Average"/>
                <a:sym typeface="Average"/>
              </a:rPr>
              <a:t> Understand distinct data with</a:t>
            </a:r>
            <a:r>
              <a:rPr b="1" lang="en" sz="1700">
                <a:solidFill>
                  <a:srgbClr val="20124D"/>
                </a:solidFill>
                <a:latin typeface="Average"/>
                <a:ea typeface="Average"/>
                <a:cs typeface="Average"/>
                <a:sym typeface="Average"/>
              </a:rPr>
              <a:t> </a:t>
            </a:r>
            <a:r>
              <a:rPr b="1" lang="en" sz="1700">
                <a:solidFill>
                  <a:srgbClr val="990000"/>
                </a:solidFill>
                <a:latin typeface="Average"/>
                <a:ea typeface="Average"/>
                <a:cs typeface="Average"/>
                <a:sym typeface="Average"/>
              </a:rPr>
              <a:t>DISTINCT</a:t>
            </a:r>
            <a:r>
              <a:rPr b="1" lang="en" sz="1700">
                <a:solidFill>
                  <a:srgbClr val="20124D"/>
                </a:solidFill>
                <a:latin typeface="Average"/>
                <a:ea typeface="Average"/>
                <a:cs typeface="Average"/>
                <a:sym typeface="Average"/>
              </a:rPr>
              <a:t>.</a:t>
            </a:r>
            <a:endParaRPr b="1" sz="1700">
              <a:solidFill>
                <a:srgbClr val="20124D"/>
              </a:solidFill>
              <a:latin typeface="Average"/>
              <a:ea typeface="Average"/>
              <a:cs typeface="Average"/>
              <a:sym typeface="Average"/>
            </a:endParaRPr>
          </a:p>
          <a:p>
            <a:pPr indent="-336550" lvl="0" marL="457200" rtl="0" algn="l">
              <a:spcBef>
                <a:spcPts val="0"/>
              </a:spcBef>
              <a:spcAft>
                <a:spcPts val="0"/>
              </a:spcAft>
              <a:buClr>
                <a:srgbClr val="20124D"/>
              </a:buClr>
              <a:buSzPts val="1700"/>
              <a:buChar char="●"/>
            </a:pPr>
            <a:r>
              <a:rPr b="1" lang="en" sz="1700">
                <a:solidFill>
                  <a:srgbClr val="20124D"/>
                </a:solidFill>
                <a:latin typeface="Average"/>
                <a:ea typeface="Average"/>
                <a:cs typeface="Average"/>
                <a:sym typeface="Average"/>
              </a:rPr>
              <a:t>Data Summarization:</a:t>
            </a:r>
            <a:r>
              <a:rPr lang="en" sz="1700">
                <a:solidFill>
                  <a:srgbClr val="20124D"/>
                </a:solidFill>
                <a:latin typeface="Average"/>
                <a:ea typeface="Average"/>
                <a:cs typeface="Average"/>
                <a:sym typeface="Average"/>
              </a:rPr>
              <a:t> Use </a:t>
            </a:r>
            <a:r>
              <a:rPr b="1" lang="en" sz="1700">
                <a:solidFill>
                  <a:srgbClr val="990000"/>
                </a:solidFill>
                <a:latin typeface="Average"/>
                <a:ea typeface="Average"/>
                <a:cs typeface="Average"/>
                <a:sym typeface="Average"/>
              </a:rPr>
              <a:t>GROUP BY</a:t>
            </a:r>
            <a:r>
              <a:rPr lang="en" sz="1700">
                <a:solidFill>
                  <a:srgbClr val="20124D"/>
                </a:solidFill>
                <a:latin typeface="Average"/>
                <a:ea typeface="Average"/>
                <a:cs typeface="Average"/>
                <a:sym typeface="Average"/>
              </a:rPr>
              <a:t> with aggregate functions (</a:t>
            </a:r>
            <a:r>
              <a:rPr b="1" lang="en" sz="1700">
                <a:solidFill>
                  <a:srgbClr val="990000"/>
                </a:solidFill>
                <a:latin typeface="Average"/>
                <a:ea typeface="Average"/>
                <a:cs typeface="Average"/>
                <a:sym typeface="Average"/>
              </a:rPr>
              <a:t>SUM(), MAX(), MIN(), AVG()</a:t>
            </a:r>
            <a:r>
              <a:rPr lang="en" sz="1700">
                <a:solidFill>
                  <a:srgbClr val="20124D"/>
                </a:solidFill>
                <a:latin typeface="Average"/>
                <a:ea typeface="Average"/>
                <a:cs typeface="Average"/>
                <a:sym typeface="Average"/>
              </a:rPr>
              <a:t>) for data condensation.</a:t>
            </a:r>
            <a:endParaRPr sz="1700">
              <a:solidFill>
                <a:srgbClr val="20124D"/>
              </a:solidFill>
              <a:latin typeface="Average"/>
              <a:ea typeface="Average"/>
              <a:cs typeface="Average"/>
              <a:sym typeface="Average"/>
            </a:endParaRPr>
          </a:p>
          <a:p>
            <a:pPr indent="-336550" lvl="0" marL="457200" rtl="0" algn="l">
              <a:spcBef>
                <a:spcPts val="0"/>
              </a:spcBef>
              <a:spcAft>
                <a:spcPts val="0"/>
              </a:spcAft>
              <a:buClr>
                <a:srgbClr val="20124D"/>
              </a:buClr>
              <a:buSzPts val="1700"/>
              <a:buChar char="●"/>
            </a:pPr>
            <a:r>
              <a:rPr b="1" lang="en" sz="1700">
                <a:solidFill>
                  <a:srgbClr val="20124D"/>
                </a:solidFill>
                <a:latin typeface="Average"/>
                <a:ea typeface="Average"/>
                <a:cs typeface="Average"/>
                <a:sym typeface="Average"/>
              </a:rPr>
              <a:t>Filtered Analysis:</a:t>
            </a:r>
            <a:r>
              <a:rPr lang="en" sz="1700">
                <a:solidFill>
                  <a:srgbClr val="20124D"/>
                </a:solidFill>
                <a:latin typeface="Average"/>
                <a:ea typeface="Average"/>
                <a:cs typeface="Average"/>
                <a:sym typeface="Average"/>
              </a:rPr>
              <a:t> Utilize</a:t>
            </a:r>
            <a:r>
              <a:rPr b="1" lang="en" sz="1700">
                <a:solidFill>
                  <a:srgbClr val="20124D"/>
                </a:solidFill>
                <a:latin typeface="Average"/>
                <a:ea typeface="Average"/>
                <a:cs typeface="Average"/>
                <a:sym typeface="Average"/>
              </a:rPr>
              <a:t> </a:t>
            </a:r>
            <a:r>
              <a:rPr b="1" lang="en" sz="1700">
                <a:solidFill>
                  <a:srgbClr val="990000"/>
                </a:solidFill>
                <a:latin typeface="Average"/>
                <a:ea typeface="Average"/>
                <a:cs typeface="Average"/>
                <a:sym typeface="Average"/>
              </a:rPr>
              <a:t>HAVING</a:t>
            </a:r>
            <a:r>
              <a:rPr lang="en" sz="1700">
                <a:solidFill>
                  <a:srgbClr val="20124D"/>
                </a:solidFill>
                <a:latin typeface="Average"/>
                <a:ea typeface="Average"/>
                <a:cs typeface="Average"/>
                <a:sym typeface="Average"/>
              </a:rPr>
              <a:t> for refined insights on aggregated data.</a:t>
            </a:r>
            <a:endParaRPr sz="1700">
              <a:solidFill>
                <a:srgbClr val="20124D"/>
              </a:solidFill>
              <a:latin typeface="Average"/>
              <a:ea typeface="Average"/>
              <a:cs typeface="Average"/>
              <a:sym typeface="Average"/>
            </a:endParaRPr>
          </a:p>
          <a:p>
            <a:pPr indent="-336550" lvl="0" marL="457200" rtl="0" algn="l">
              <a:spcBef>
                <a:spcPts val="0"/>
              </a:spcBef>
              <a:spcAft>
                <a:spcPts val="0"/>
              </a:spcAft>
              <a:buClr>
                <a:srgbClr val="20124D"/>
              </a:buClr>
              <a:buSzPts val="1700"/>
              <a:buChar char="●"/>
            </a:pPr>
            <a:r>
              <a:rPr b="1" lang="en" sz="1700">
                <a:solidFill>
                  <a:srgbClr val="20124D"/>
                </a:solidFill>
                <a:latin typeface="Average"/>
                <a:ea typeface="Average"/>
                <a:cs typeface="Average"/>
                <a:sym typeface="Average"/>
              </a:rPr>
              <a:t>Clause Distinction:</a:t>
            </a:r>
            <a:r>
              <a:rPr lang="en" sz="1700">
                <a:solidFill>
                  <a:srgbClr val="20124D"/>
                </a:solidFill>
                <a:latin typeface="Average"/>
                <a:ea typeface="Average"/>
                <a:cs typeface="Average"/>
                <a:sym typeface="Average"/>
              </a:rPr>
              <a:t> Differentiate between </a:t>
            </a:r>
            <a:r>
              <a:rPr b="1" lang="en" sz="1700">
                <a:solidFill>
                  <a:srgbClr val="990000"/>
                </a:solidFill>
                <a:latin typeface="Average"/>
                <a:ea typeface="Average"/>
                <a:cs typeface="Average"/>
                <a:sym typeface="Average"/>
              </a:rPr>
              <a:t>HAVING</a:t>
            </a:r>
            <a:r>
              <a:rPr lang="en" sz="1700">
                <a:solidFill>
                  <a:srgbClr val="20124D"/>
                </a:solidFill>
                <a:latin typeface="Average"/>
                <a:ea typeface="Average"/>
                <a:cs typeface="Average"/>
                <a:sym typeface="Average"/>
              </a:rPr>
              <a:t> and </a:t>
            </a:r>
            <a:r>
              <a:rPr b="1" lang="en" sz="1700">
                <a:solidFill>
                  <a:srgbClr val="990000"/>
                </a:solidFill>
                <a:latin typeface="Average"/>
                <a:ea typeface="Average"/>
                <a:cs typeface="Average"/>
                <a:sym typeface="Average"/>
              </a:rPr>
              <a:t>WHERE</a:t>
            </a:r>
            <a:r>
              <a:rPr lang="en" sz="1700">
                <a:solidFill>
                  <a:srgbClr val="990000"/>
                </a:solidFill>
                <a:latin typeface="Average"/>
                <a:ea typeface="Average"/>
                <a:cs typeface="Average"/>
                <a:sym typeface="Average"/>
              </a:rPr>
              <a:t> </a:t>
            </a:r>
            <a:r>
              <a:rPr lang="en" sz="1700">
                <a:solidFill>
                  <a:srgbClr val="20124D"/>
                </a:solidFill>
                <a:latin typeface="Average"/>
                <a:ea typeface="Average"/>
                <a:cs typeface="Average"/>
                <a:sym typeface="Average"/>
              </a:rPr>
              <a:t>for specific filtering purposes.</a:t>
            </a:r>
            <a:endParaRPr sz="1700">
              <a:solidFill>
                <a:srgbClr val="20124D"/>
              </a:solidFill>
              <a:latin typeface="Average"/>
              <a:ea typeface="Average"/>
              <a:cs typeface="Average"/>
              <a:sym typeface="Average"/>
            </a:endParaRPr>
          </a:p>
          <a:p>
            <a:pPr indent="0" lvl="0" marL="0" rtl="0" algn="l">
              <a:lnSpc>
                <a:spcPct val="105000"/>
              </a:lnSpc>
              <a:spcBef>
                <a:spcPts val="1200"/>
              </a:spcBef>
              <a:spcAft>
                <a:spcPts val="1200"/>
              </a:spcAft>
              <a:buSzPts val="440"/>
              <a:buNone/>
            </a:pPr>
            <a:r>
              <a:t/>
            </a:r>
            <a:endParaRPr sz="920">
              <a:solidFill>
                <a:srgbClr val="20124D"/>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Filtering Numeric Data</a:t>
            </a:r>
            <a:endParaRPr b="1"/>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4C1130"/>
              </a:buClr>
              <a:buSzPts val="1700"/>
              <a:buFont typeface="Average"/>
              <a:buChar char="●"/>
            </a:pPr>
            <a:r>
              <a:rPr lang="en" sz="1700">
                <a:solidFill>
                  <a:srgbClr val="4C1130"/>
                </a:solidFill>
                <a:latin typeface="Average"/>
                <a:ea typeface="Average"/>
                <a:cs typeface="Average"/>
                <a:sym typeface="Average"/>
              </a:rPr>
              <a:t>The </a:t>
            </a:r>
            <a:r>
              <a:rPr b="1" lang="en" sz="1700">
                <a:solidFill>
                  <a:srgbClr val="FF0000"/>
                </a:solidFill>
                <a:latin typeface="Average"/>
                <a:ea typeface="Average"/>
                <a:cs typeface="Average"/>
                <a:sym typeface="Average"/>
              </a:rPr>
              <a:t>WHERE</a:t>
            </a:r>
            <a:r>
              <a:rPr b="1" lang="en" sz="1700">
                <a:solidFill>
                  <a:srgbClr val="4C1130"/>
                </a:solidFill>
                <a:latin typeface="Average"/>
                <a:ea typeface="Average"/>
                <a:cs typeface="Average"/>
                <a:sym typeface="Average"/>
              </a:rPr>
              <a:t> </a:t>
            </a:r>
            <a:r>
              <a:rPr lang="en" sz="1700">
                <a:solidFill>
                  <a:srgbClr val="4C1130"/>
                </a:solidFill>
                <a:latin typeface="Average"/>
                <a:ea typeface="Average"/>
                <a:cs typeface="Average"/>
                <a:sym typeface="Average"/>
              </a:rPr>
              <a:t>clause acts like a filter for your data. It picks out only the information that fits certain rules you've decided, helping you find and work with the exact data you're looking for in a table.</a:t>
            </a:r>
            <a:endParaRPr sz="1700">
              <a:solidFill>
                <a:srgbClr val="4C1130"/>
              </a:solidFill>
              <a:latin typeface="Average"/>
              <a:ea typeface="Average"/>
              <a:cs typeface="Average"/>
              <a:sym typeface="Average"/>
            </a:endParaRPr>
          </a:p>
          <a:p>
            <a:pPr indent="0" lvl="0" marL="457200" rtl="0" algn="l">
              <a:spcBef>
                <a:spcPts val="1200"/>
              </a:spcBef>
              <a:spcAft>
                <a:spcPts val="0"/>
              </a:spcAft>
              <a:buNone/>
            </a:pPr>
            <a:r>
              <a:t/>
            </a:r>
            <a:endParaRPr sz="1700">
              <a:solidFill>
                <a:srgbClr val="4C1130"/>
              </a:solidFill>
              <a:latin typeface="Average"/>
              <a:ea typeface="Average"/>
              <a:cs typeface="Average"/>
              <a:sym typeface="Average"/>
            </a:endParaRPr>
          </a:p>
          <a:p>
            <a:pPr indent="-330200" lvl="0" marL="457200" rtl="0" algn="l">
              <a:spcBef>
                <a:spcPts val="1200"/>
              </a:spcBef>
              <a:spcAft>
                <a:spcPts val="0"/>
              </a:spcAft>
              <a:buClr>
                <a:srgbClr val="4C1130"/>
              </a:buClr>
              <a:buSzPts val="1600"/>
              <a:buFont typeface="Courier New"/>
              <a:buChar char="●"/>
            </a:pPr>
            <a:r>
              <a:rPr b="1" lang="en" sz="1600">
                <a:solidFill>
                  <a:srgbClr val="4C1130"/>
                </a:solidFill>
                <a:latin typeface="Courier New"/>
                <a:ea typeface="Courier New"/>
                <a:cs typeface="Courier New"/>
                <a:sym typeface="Courier New"/>
              </a:rPr>
              <a:t>Syntax: </a:t>
            </a:r>
            <a:r>
              <a:rPr b="1" lang="en" sz="1600">
                <a:solidFill>
                  <a:srgbClr val="990000"/>
                </a:solidFill>
                <a:latin typeface="Courier New"/>
                <a:ea typeface="Courier New"/>
                <a:cs typeface="Courier New"/>
                <a:sym typeface="Courier New"/>
              </a:rPr>
              <a:t>SELECT </a:t>
            </a:r>
            <a:r>
              <a:rPr b="1" lang="en" sz="1600">
                <a:solidFill>
                  <a:srgbClr val="4C1130"/>
                </a:solidFill>
                <a:latin typeface="Courier New"/>
                <a:ea typeface="Courier New"/>
                <a:cs typeface="Courier New"/>
                <a:sym typeface="Courier New"/>
              </a:rPr>
              <a:t>col, col2, </a:t>
            </a:r>
            <a:r>
              <a:rPr b="1" lang="en" sz="1600">
                <a:solidFill>
                  <a:srgbClr val="990000"/>
                </a:solidFill>
                <a:latin typeface="Courier New"/>
                <a:ea typeface="Courier New"/>
                <a:cs typeface="Courier New"/>
                <a:sym typeface="Courier New"/>
              </a:rPr>
              <a:t>FROM</a:t>
            </a:r>
            <a:r>
              <a:rPr b="1" lang="en" sz="1600">
                <a:solidFill>
                  <a:srgbClr val="4C1130"/>
                </a:solidFill>
                <a:latin typeface="Courier New"/>
                <a:ea typeface="Courier New"/>
                <a:cs typeface="Courier New"/>
                <a:sym typeface="Courier New"/>
              </a:rPr>
              <a:t> table_name </a:t>
            </a:r>
            <a:r>
              <a:rPr b="1" lang="en" sz="1600">
                <a:solidFill>
                  <a:srgbClr val="990000"/>
                </a:solidFill>
                <a:latin typeface="Courier New"/>
                <a:ea typeface="Courier New"/>
                <a:cs typeface="Courier New"/>
                <a:sym typeface="Courier New"/>
              </a:rPr>
              <a:t>WHERE</a:t>
            </a:r>
            <a:r>
              <a:rPr b="1" lang="en" sz="1600">
                <a:solidFill>
                  <a:srgbClr val="4C1130"/>
                </a:solidFill>
                <a:latin typeface="Courier New"/>
                <a:ea typeface="Courier New"/>
                <a:cs typeface="Courier New"/>
                <a:sym typeface="Courier New"/>
              </a:rPr>
              <a:t> condition;</a:t>
            </a:r>
            <a:endParaRPr b="1" sz="1600">
              <a:solidFill>
                <a:srgbClr val="4C1130"/>
              </a:solidFill>
              <a:latin typeface="Courier New"/>
              <a:ea typeface="Courier New"/>
              <a:cs typeface="Courier New"/>
              <a:sym typeface="Courier New"/>
            </a:endParaRPr>
          </a:p>
          <a:p>
            <a:pPr indent="0" lvl="0" marL="0" rtl="0" algn="l">
              <a:spcBef>
                <a:spcPts val="1200"/>
              </a:spcBef>
              <a:spcAft>
                <a:spcPts val="0"/>
              </a:spcAft>
              <a:buNone/>
            </a:pPr>
            <a:r>
              <a:rPr b="1" lang="en" sz="1600">
                <a:solidFill>
                  <a:srgbClr val="4C1130"/>
                </a:solidFill>
                <a:latin typeface="Courier New"/>
                <a:ea typeface="Courier New"/>
                <a:cs typeface="Courier New"/>
                <a:sym typeface="Courier New"/>
              </a:rPr>
              <a:t>			Or</a:t>
            </a:r>
            <a:endParaRPr b="1" sz="1600">
              <a:solidFill>
                <a:srgbClr val="4C1130"/>
              </a:solidFill>
              <a:latin typeface="Courier New"/>
              <a:ea typeface="Courier New"/>
              <a:cs typeface="Courier New"/>
              <a:sym typeface="Courier New"/>
            </a:endParaRPr>
          </a:p>
          <a:p>
            <a:pPr indent="-330200" lvl="0" marL="457200" rtl="0" algn="l">
              <a:spcBef>
                <a:spcPts val="1200"/>
              </a:spcBef>
              <a:spcAft>
                <a:spcPts val="0"/>
              </a:spcAft>
              <a:buClr>
                <a:srgbClr val="4C1130"/>
              </a:buClr>
              <a:buSzPts val="1600"/>
              <a:buFont typeface="Courier New"/>
              <a:buChar char="●"/>
            </a:pPr>
            <a:r>
              <a:rPr b="1" lang="en" sz="1600">
                <a:solidFill>
                  <a:srgbClr val="990000"/>
                </a:solidFill>
                <a:latin typeface="Courier New"/>
                <a:ea typeface="Courier New"/>
                <a:cs typeface="Courier New"/>
                <a:sym typeface="Courier New"/>
              </a:rPr>
              <a:t>SELECT </a:t>
            </a:r>
            <a:r>
              <a:rPr b="1" lang="en" sz="1600">
                <a:solidFill>
                  <a:srgbClr val="4C1130"/>
                </a:solidFill>
                <a:latin typeface="Courier New"/>
                <a:ea typeface="Courier New"/>
                <a:cs typeface="Courier New"/>
                <a:sym typeface="Courier New"/>
              </a:rPr>
              <a:t>* </a:t>
            </a:r>
            <a:r>
              <a:rPr b="1" lang="en" sz="1600">
                <a:solidFill>
                  <a:srgbClr val="990000"/>
                </a:solidFill>
                <a:latin typeface="Courier New"/>
                <a:ea typeface="Courier New"/>
                <a:cs typeface="Courier New"/>
                <a:sym typeface="Courier New"/>
              </a:rPr>
              <a:t>FROM</a:t>
            </a:r>
            <a:r>
              <a:rPr b="1" lang="en" sz="1600">
                <a:solidFill>
                  <a:srgbClr val="4C1130"/>
                </a:solidFill>
                <a:latin typeface="Courier New"/>
                <a:ea typeface="Courier New"/>
                <a:cs typeface="Courier New"/>
                <a:sym typeface="Courier New"/>
              </a:rPr>
              <a:t> table_name </a:t>
            </a:r>
            <a:r>
              <a:rPr b="1" lang="en" sz="1600">
                <a:solidFill>
                  <a:srgbClr val="990000"/>
                </a:solidFill>
                <a:latin typeface="Courier New"/>
                <a:ea typeface="Courier New"/>
                <a:cs typeface="Courier New"/>
                <a:sym typeface="Courier New"/>
              </a:rPr>
              <a:t>WHERE</a:t>
            </a:r>
            <a:r>
              <a:rPr b="1" lang="en" sz="1600">
                <a:solidFill>
                  <a:srgbClr val="4C1130"/>
                </a:solidFill>
                <a:latin typeface="Courier New"/>
                <a:ea typeface="Courier New"/>
                <a:cs typeface="Courier New"/>
                <a:sym typeface="Courier New"/>
              </a:rPr>
              <a:t> condition;</a:t>
            </a:r>
            <a:endParaRPr b="1" sz="1600">
              <a:solidFill>
                <a:srgbClr val="4C1130"/>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Filtering Numeric Data</a:t>
            </a:r>
            <a:endParaRPr b="1"/>
          </a:p>
        </p:txBody>
      </p:sp>
      <p:sp>
        <p:nvSpPr>
          <p:cNvPr id="191" name="Google Shape;19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990000"/>
              </a:buClr>
              <a:buSzPts val="1700"/>
              <a:buFont typeface="Courier New"/>
              <a:buChar char="●"/>
            </a:pPr>
            <a:r>
              <a:rPr b="1" lang="en" sz="1700">
                <a:solidFill>
                  <a:srgbClr val="990000"/>
                </a:solidFill>
                <a:latin typeface="Courier New"/>
                <a:ea typeface="Courier New"/>
                <a:cs typeface="Courier New"/>
                <a:sym typeface="Courier New"/>
              </a:rPr>
              <a:t>SELECT </a:t>
            </a:r>
            <a:r>
              <a:rPr b="1" lang="en" sz="1700">
                <a:solidFill>
                  <a:schemeClr val="dk1"/>
                </a:solidFill>
                <a:latin typeface="Courier New"/>
                <a:ea typeface="Courier New"/>
                <a:cs typeface="Courier New"/>
                <a:sym typeface="Courier New"/>
              </a:rPr>
              <a:t>*</a:t>
            </a:r>
            <a:r>
              <a:rPr b="1" lang="en" sz="1700">
                <a:solidFill>
                  <a:srgbClr val="990000"/>
                </a:solidFill>
                <a:latin typeface="Courier New"/>
                <a:ea typeface="Courier New"/>
                <a:cs typeface="Courier New"/>
                <a:sym typeface="Courier New"/>
              </a:rPr>
              <a:t> FROM </a:t>
            </a:r>
            <a:r>
              <a:rPr b="1" lang="en" sz="1700">
                <a:solidFill>
                  <a:schemeClr val="dk1"/>
                </a:solidFill>
                <a:latin typeface="Courier New"/>
                <a:ea typeface="Courier New"/>
                <a:cs typeface="Courier New"/>
                <a:sym typeface="Courier New"/>
              </a:rPr>
              <a:t>employees </a:t>
            </a:r>
            <a:r>
              <a:rPr b="1" lang="en" sz="1700">
                <a:solidFill>
                  <a:srgbClr val="990000"/>
                </a:solidFill>
                <a:latin typeface="Courier New"/>
                <a:ea typeface="Courier New"/>
                <a:cs typeface="Courier New"/>
                <a:sym typeface="Courier New"/>
              </a:rPr>
              <a:t>WHERE </a:t>
            </a:r>
            <a:r>
              <a:rPr b="1" lang="en" sz="1700">
                <a:solidFill>
                  <a:schemeClr val="dk1"/>
                </a:solidFill>
                <a:latin typeface="Courier New"/>
                <a:ea typeface="Courier New"/>
                <a:cs typeface="Courier New"/>
                <a:sym typeface="Courier New"/>
              </a:rPr>
              <a:t>sal &gt; 35000</a:t>
            </a:r>
            <a:r>
              <a:rPr b="1" lang="en" sz="1700">
                <a:solidFill>
                  <a:srgbClr val="990000"/>
                </a:solidFill>
                <a:latin typeface="Courier New"/>
                <a:ea typeface="Courier New"/>
                <a:cs typeface="Courier New"/>
                <a:sym typeface="Courier New"/>
              </a:rPr>
              <a:t>;</a:t>
            </a:r>
            <a:endParaRPr b="1" sz="1700">
              <a:solidFill>
                <a:srgbClr val="990000"/>
              </a:solidFill>
              <a:latin typeface="Courier New"/>
              <a:ea typeface="Courier New"/>
              <a:cs typeface="Courier New"/>
              <a:sym typeface="Courier New"/>
            </a:endParaRPr>
          </a:p>
          <a:p>
            <a:pPr indent="0" lvl="0" marL="457200" rtl="0" algn="l">
              <a:spcBef>
                <a:spcPts val="1200"/>
              </a:spcBef>
              <a:spcAft>
                <a:spcPts val="1200"/>
              </a:spcAft>
              <a:buNone/>
            </a:pPr>
            <a:r>
              <a:t/>
            </a:r>
            <a:endParaRPr b="1" sz="1700">
              <a:solidFill>
                <a:srgbClr val="990000"/>
              </a:solidFill>
              <a:latin typeface="Courier New"/>
              <a:ea typeface="Courier New"/>
              <a:cs typeface="Courier New"/>
              <a:sym typeface="Courier New"/>
            </a:endParaRPr>
          </a:p>
        </p:txBody>
      </p:sp>
      <p:pic>
        <p:nvPicPr>
          <p:cNvPr id="192" name="Google Shape;192;p33"/>
          <p:cNvPicPr preferRelativeResize="0"/>
          <p:nvPr/>
        </p:nvPicPr>
        <p:blipFill>
          <a:blip r:embed="rId3">
            <a:alphaModFix/>
          </a:blip>
          <a:stretch>
            <a:fillRect/>
          </a:stretch>
        </p:blipFill>
        <p:spPr>
          <a:xfrm>
            <a:off x="1292450" y="2115650"/>
            <a:ext cx="5547625" cy="1762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Filtering Numeric Data</a:t>
            </a:r>
            <a:endParaRPr b="1"/>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990000"/>
              </a:buClr>
              <a:buSzPts val="1600"/>
              <a:buFont typeface="Courier New"/>
              <a:buChar char="●"/>
            </a:pPr>
            <a:r>
              <a:rPr b="1" lang="en" sz="1600">
                <a:solidFill>
                  <a:srgbClr val="990000"/>
                </a:solidFill>
                <a:latin typeface="Courier New"/>
                <a:ea typeface="Courier New"/>
                <a:cs typeface="Courier New"/>
                <a:sym typeface="Courier New"/>
              </a:rPr>
              <a:t>SELECT </a:t>
            </a:r>
            <a:r>
              <a:rPr b="1" lang="en" sz="1600">
                <a:solidFill>
                  <a:schemeClr val="dk1"/>
                </a:solidFill>
                <a:latin typeface="Courier New"/>
                <a:ea typeface="Courier New"/>
                <a:cs typeface="Courier New"/>
                <a:sym typeface="Courier New"/>
              </a:rPr>
              <a:t>name, job, sal</a:t>
            </a:r>
            <a:r>
              <a:rPr b="1" lang="en" sz="1600">
                <a:solidFill>
                  <a:srgbClr val="990000"/>
                </a:solidFill>
                <a:latin typeface="Courier New"/>
                <a:ea typeface="Courier New"/>
                <a:cs typeface="Courier New"/>
                <a:sym typeface="Courier New"/>
              </a:rPr>
              <a:t> FROM employees WHERE </a:t>
            </a:r>
            <a:r>
              <a:rPr b="1" lang="en" sz="1600">
                <a:solidFill>
                  <a:schemeClr val="dk1"/>
                </a:solidFill>
                <a:latin typeface="Courier New"/>
                <a:ea typeface="Courier New"/>
                <a:cs typeface="Courier New"/>
                <a:sym typeface="Courier New"/>
              </a:rPr>
              <a:t>sal &gt; 35000</a:t>
            </a:r>
            <a:r>
              <a:rPr b="1" lang="en" sz="1600">
                <a:solidFill>
                  <a:srgbClr val="990000"/>
                </a:solidFill>
                <a:latin typeface="Courier New"/>
                <a:ea typeface="Courier New"/>
                <a:cs typeface="Courier New"/>
                <a:sym typeface="Courier New"/>
              </a:rPr>
              <a:t>;</a:t>
            </a:r>
            <a:endParaRPr b="1" sz="1600">
              <a:solidFill>
                <a:srgbClr val="990000"/>
              </a:solidFill>
              <a:latin typeface="Courier New"/>
              <a:ea typeface="Courier New"/>
              <a:cs typeface="Courier New"/>
              <a:sym typeface="Courier New"/>
            </a:endParaRPr>
          </a:p>
          <a:p>
            <a:pPr indent="0" lvl="0" marL="0" rtl="0" algn="l">
              <a:spcBef>
                <a:spcPts val="1200"/>
              </a:spcBef>
              <a:spcAft>
                <a:spcPts val="1200"/>
              </a:spcAft>
              <a:buNone/>
            </a:pPr>
            <a:r>
              <a:t/>
            </a:r>
            <a:endParaRPr b="1" sz="1600">
              <a:solidFill>
                <a:srgbClr val="990000"/>
              </a:solidFill>
              <a:latin typeface="Courier New"/>
              <a:ea typeface="Courier New"/>
              <a:cs typeface="Courier New"/>
              <a:sym typeface="Courier New"/>
            </a:endParaRPr>
          </a:p>
        </p:txBody>
      </p:sp>
      <p:pic>
        <p:nvPicPr>
          <p:cNvPr id="199" name="Google Shape;199;p34"/>
          <p:cNvPicPr preferRelativeResize="0"/>
          <p:nvPr/>
        </p:nvPicPr>
        <p:blipFill>
          <a:blip r:embed="rId3">
            <a:alphaModFix/>
          </a:blip>
          <a:stretch>
            <a:fillRect/>
          </a:stretch>
        </p:blipFill>
        <p:spPr>
          <a:xfrm>
            <a:off x="1796450" y="2005425"/>
            <a:ext cx="3777275" cy="2113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Filtering with multiple </a:t>
            </a:r>
            <a:r>
              <a:rPr b="1" lang="en"/>
              <a:t>conditions</a:t>
            </a:r>
            <a:endParaRPr b="1"/>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4C1130"/>
              </a:solidFill>
              <a:latin typeface="Average"/>
              <a:ea typeface="Average"/>
              <a:cs typeface="Average"/>
              <a:sym typeface="Average"/>
            </a:endParaRPr>
          </a:p>
          <a:p>
            <a:pPr indent="0" lvl="0" marL="0" rtl="0" algn="l">
              <a:spcBef>
                <a:spcPts val="1200"/>
              </a:spcBef>
              <a:spcAft>
                <a:spcPts val="0"/>
              </a:spcAft>
              <a:buNone/>
            </a:pPr>
            <a:r>
              <a:t/>
            </a:r>
            <a:endParaRPr>
              <a:solidFill>
                <a:srgbClr val="4C1130"/>
              </a:solidFill>
              <a:latin typeface="Average"/>
              <a:ea typeface="Average"/>
              <a:cs typeface="Average"/>
              <a:sym typeface="Average"/>
            </a:endParaRPr>
          </a:p>
          <a:p>
            <a:pPr indent="0" lvl="0" marL="0" rtl="0" algn="l">
              <a:spcBef>
                <a:spcPts val="1200"/>
              </a:spcBef>
              <a:spcAft>
                <a:spcPts val="0"/>
              </a:spcAft>
              <a:buNone/>
            </a:pPr>
            <a:r>
              <a:rPr lang="en">
                <a:solidFill>
                  <a:srgbClr val="4C1130"/>
                </a:solidFill>
                <a:latin typeface="Average"/>
                <a:ea typeface="Average"/>
                <a:cs typeface="Average"/>
                <a:sym typeface="Average"/>
              </a:rPr>
              <a:t>You can use multiple conditions in the WHERE clause by employing keywords like </a:t>
            </a:r>
            <a:r>
              <a:rPr b="1" lang="en">
                <a:solidFill>
                  <a:srgbClr val="990000"/>
                </a:solidFill>
                <a:latin typeface="Average"/>
                <a:ea typeface="Average"/>
                <a:cs typeface="Average"/>
                <a:sym typeface="Average"/>
              </a:rPr>
              <a:t>OR, AND</a:t>
            </a:r>
            <a:r>
              <a:rPr lang="en">
                <a:solidFill>
                  <a:srgbClr val="4C1130"/>
                </a:solidFill>
                <a:latin typeface="Average"/>
                <a:ea typeface="Average"/>
                <a:cs typeface="Average"/>
                <a:sym typeface="Average"/>
              </a:rPr>
              <a:t>, and </a:t>
            </a:r>
            <a:r>
              <a:rPr b="1" lang="en">
                <a:solidFill>
                  <a:srgbClr val="CC0000"/>
                </a:solidFill>
                <a:latin typeface="Average"/>
                <a:ea typeface="Average"/>
                <a:cs typeface="Average"/>
                <a:sym typeface="Average"/>
              </a:rPr>
              <a:t>BETWEEN </a:t>
            </a:r>
            <a:r>
              <a:rPr lang="en">
                <a:solidFill>
                  <a:srgbClr val="4C1130"/>
                </a:solidFill>
                <a:latin typeface="Average"/>
                <a:ea typeface="Average"/>
                <a:cs typeface="Average"/>
                <a:sym typeface="Average"/>
              </a:rPr>
              <a:t>to specify different criteria for retrieving data. </a:t>
            </a:r>
            <a:endParaRPr>
              <a:solidFill>
                <a:srgbClr val="4C1130"/>
              </a:solidFill>
              <a:latin typeface="Average"/>
              <a:ea typeface="Average"/>
              <a:cs typeface="Average"/>
              <a:sym typeface="Average"/>
            </a:endParaRPr>
          </a:p>
          <a:p>
            <a:pPr indent="0" lvl="0" marL="0" rtl="0" algn="l">
              <a:spcBef>
                <a:spcPts val="1200"/>
              </a:spcBef>
              <a:spcAft>
                <a:spcPts val="1200"/>
              </a:spcAft>
              <a:buNone/>
            </a:pPr>
            <a:r>
              <a:t/>
            </a:r>
            <a:endParaRPr>
              <a:solidFill>
                <a:srgbClr val="4C1130"/>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OR</a:t>
            </a:r>
            <a:r>
              <a:rPr b="1" lang="en"/>
              <a:t> operator</a:t>
            </a:r>
            <a:endParaRPr b="1"/>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verage"/>
              <a:buChar char="●"/>
            </a:pPr>
            <a:r>
              <a:rPr lang="en">
                <a:latin typeface="Average"/>
                <a:ea typeface="Average"/>
                <a:cs typeface="Average"/>
                <a:sym typeface="Average"/>
              </a:rPr>
              <a:t>The "</a:t>
            </a:r>
            <a:r>
              <a:rPr b="1" lang="en">
                <a:solidFill>
                  <a:srgbClr val="990000"/>
                </a:solidFill>
                <a:latin typeface="Average"/>
                <a:ea typeface="Average"/>
                <a:cs typeface="Average"/>
                <a:sym typeface="Average"/>
              </a:rPr>
              <a:t>OR</a:t>
            </a:r>
            <a:r>
              <a:rPr lang="en">
                <a:latin typeface="Average"/>
                <a:ea typeface="Average"/>
                <a:cs typeface="Average"/>
                <a:sym typeface="Average"/>
              </a:rPr>
              <a:t>" operator is a way to filter data using multiple conditions. It helps select records that match at least one of the given conditions.</a:t>
            </a:r>
            <a:endParaRPr>
              <a:latin typeface="Average"/>
              <a:ea typeface="Average"/>
              <a:cs typeface="Average"/>
              <a:sym typeface="Average"/>
            </a:endParaRPr>
          </a:p>
          <a:p>
            <a:pPr indent="0" lvl="0" marL="457200" rtl="0" algn="l">
              <a:spcBef>
                <a:spcPts val="1200"/>
              </a:spcBef>
              <a:spcAft>
                <a:spcPts val="0"/>
              </a:spcAft>
              <a:buNone/>
            </a:pPr>
            <a:r>
              <a:t/>
            </a:r>
            <a:endParaRPr>
              <a:latin typeface="Average"/>
              <a:ea typeface="Average"/>
              <a:cs typeface="Average"/>
              <a:sym typeface="Average"/>
            </a:endParaRPr>
          </a:p>
          <a:p>
            <a:pPr indent="-342900" lvl="0" marL="457200" rtl="0" algn="l">
              <a:spcBef>
                <a:spcPts val="1200"/>
              </a:spcBef>
              <a:spcAft>
                <a:spcPts val="0"/>
              </a:spcAft>
              <a:buSzPts val="1800"/>
              <a:buFont typeface="Average"/>
              <a:buChar char="●"/>
            </a:pPr>
            <a:r>
              <a:rPr lang="en">
                <a:latin typeface="Average"/>
                <a:ea typeface="Average"/>
                <a:cs typeface="Average"/>
                <a:sym typeface="Average"/>
              </a:rPr>
              <a:t>Syntax: </a:t>
            </a:r>
            <a:r>
              <a:rPr b="1" lang="en" sz="1600">
                <a:solidFill>
                  <a:srgbClr val="990000"/>
                </a:solidFill>
                <a:latin typeface="Courier New"/>
                <a:ea typeface="Courier New"/>
                <a:cs typeface="Courier New"/>
                <a:sym typeface="Courier New"/>
              </a:rPr>
              <a:t>SELECT</a:t>
            </a:r>
            <a:r>
              <a:rPr b="1" lang="en" sz="1600">
                <a:latin typeface="Courier New"/>
                <a:ea typeface="Courier New"/>
                <a:cs typeface="Courier New"/>
                <a:sym typeface="Courier New"/>
              </a:rPr>
              <a:t> col1, col2 </a:t>
            </a:r>
            <a:r>
              <a:rPr b="1" lang="en" sz="1600">
                <a:solidFill>
                  <a:srgbClr val="990000"/>
                </a:solidFill>
                <a:latin typeface="Courier New"/>
                <a:ea typeface="Courier New"/>
                <a:cs typeface="Courier New"/>
                <a:sym typeface="Courier New"/>
              </a:rPr>
              <a:t>FROM</a:t>
            </a:r>
            <a:r>
              <a:rPr b="1" lang="en" sz="1600">
                <a:latin typeface="Courier New"/>
                <a:ea typeface="Courier New"/>
                <a:cs typeface="Courier New"/>
                <a:sym typeface="Courier New"/>
              </a:rPr>
              <a:t> table_name </a:t>
            </a:r>
            <a:r>
              <a:rPr b="1" lang="en" sz="1600">
                <a:solidFill>
                  <a:srgbClr val="990000"/>
                </a:solidFill>
                <a:latin typeface="Courier New"/>
                <a:ea typeface="Courier New"/>
                <a:cs typeface="Courier New"/>
                <a:sym typeface="Courier New"/>
              </a:rPr>
              <a:t>WHERE </a:t>
            </a:r>
            <a:r>
              <a:rPr b="1" lang="en" sz="1600">
                <a:latin typeface="Courier New"/>
                <a:ea typeface="Courier New"/>
                <a:cs typeface="Courier New"/>
                <a:sym typeface="Courier New"/>
              </a:rPr>
              <a:t>condition1 </a:t>
            </a:r>
            <a:r>
              <a:rPr b="1" lang="en" sz="1600">
                <a:solidFill>
                  <a:srgbClr val="990000"/>
                </a:solidFill>
                <a:latin typeface="Courier New"/>
                <a:ea typeface="Courier New"/>
                <a:cs typeface="Courier New"/>
                <a:sym typeface="Courier New"/>
              </a:rPr>
              <a:t>OR </a:t>
            </a:r>
            <a:r>
              <a:rPr b="1" lang="en" sz="1600">
                <a:latin typeface="Courier New"/>
                <a:ea typeface="Courier New"/>
                <a:cs typeface="Courier New"/>
                <a:sym typeface="Courier New"/>
              </a:rPr>
              <a:t>condition2;</a:t>
            </a:r>
            <a:endParaRPr b="1" sz="16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990000"/>
                </a:solidFill>
              </a:rPr>
              <a:t>OR</a:t>
            </a:r>
            <a:r>
              <a:rPr b="1" lang="en"/>
              <a:t> operator</a:t>
            </a:r>
            <a:endParaRPr b="1"/>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90000"/>
                </a:solidFill>
                <a:latin typeface="Courier New"/>
                <a:ea typeface="Courier New"/>
                <a:cs typeface="Courier New"/>
                <a:sym typeface="Courier New"/>
              </a:rPr>
              <a:t>SELECT </a:t>
            </a:r>
            <a:r>
              <a:rPr b="1" lang="en">
                <a:latin typeface="Courier New"/>
                <a:ea typeface="Courier New"/>
                <a:cs typeface="Courier New"/>
                <a:sym typeface="Courier New"/>
              </a:rPr>
              <a:t>* </a:t>
            </a:r>
            <a:r>
              <a:rPr b="1" lang="en">
                <a:solidFill>
                  <a:srgbClr val="990000"/>
                </a:solidFill>
                <a:latin typeface="Courier New"/>
                <a:ea typeface="Courier New"/>
                <a:cs typeface="Courier New"/>
                <a:sym typeface="Courier New"/>
              </a:rPr>
              <a:t>FROM </a:t>
            </a:r>
            <a:r>
              <a:rPr b="1" lang="en">
                <a:latin typeface="Courier New"/>
                <a:ea typeface="Courier New"/>
                <a:cs typeface="Courier New"/>
                <a:sym typeface="Courier New"/>
              </a:rPr>
              <a:t>employees </a:t>
            </a:r>
            <a:r>
              <a:rPr b="1" lang="en">
                <a:solidFill>
                  <a:srgbClr val="990000"/>
                </a:solidFill>
                <a:latin typeface="Courier New"/>
                <a:ea typeface="Courier New"/>
                <a:cs typeface="Courier New"/>
                <a:sym typeface="Courier New"/>
              </a:rPr>
              <a:t>WHERE </a:t>
            </a:r>
            <a:r>
              <a:rPr b="1" lang="en">
                <a:latin typeface="Courier New"/>
                <a:ea typeface="Courier New"/>
                <a:cs typeface="Courier New"/>
                <a:sym typeface="Courier New"/>
              </a:rPr>
              <a:t> sal &gt; 34000 </a:t>
            </a:r>
            <a:r>
              <a:rPr b="1" lang="en">
                <a:solidFill>
                  <a:srgbClr val="990000"/>
                </a:solidFill>
                <a:latin typeface="Courier New"/>
                <a:ea typeface="Courier New"/>
                <a:cs typeface="Courier New"/>
                <a:sym typeface="Courier New"/>
              </a:rPr>
              <a:t>or</a:t>
            </a:r>
            <a:r>
              <a:rPr b="1" lang="en">
                <a:latin typeface="Courier New"/>
                <a:ea typeface="Courier New"/>
                <a:cs typeface="Courier New"/>
                <a:sym typeface="Courier New"/>
              </a:rPr>
              <a:t> dept = 3;</a:t>
            </a:r>
            <a:endParaRPr b="1">
              <a:latin typeface="Courier New"/>
              <a:ea typeface="Courier New"/>
              <a:cs typeface="Courier New"/>
              <a:sym typeface="Courier New"/>
            </a:endParaRPr>
          </a:p>
          <a:p>
            <a:pPr indent="0" lvl="0" marL="0" rtl="0" algn="l">
              <a:spcBef>
                <a:spcPts val="1200"/>
              </a:spcBef>
              <a:spcAft>
                <a:spcPts val="1200"/>
              </a:spcAft>
              <a:buNone/>
            </a:pPr>
            <a:r>
              <a:t/>
            </a:r>
            <a:endParaRPr b="1">
              <a:latin typeface="Courier New"/>
              <a:ea typeface="Courier New"/>
              <a:cs typeface="Courier New"/>
              <a:sym typeface="Courier New"/>
            </a:endParaRPr>
          </a:p>
        </p:txBody>
      </p:sp>
      <p:pic>
        <p:nvPicPr>
          <p:cNvPr id="218" name="Google Shape;218;p37"/>
          <p:cNvPicPr preferRelativeResize="0"/>
          <p:nvPr/>
        </p:nvPicPr>
        <p:blipFill>
          <a:blip r:embed="rId3">
            <a:alphaModFix/>
          </a:blip>
          <a:stretch>
            <a:fillRect/>
          </a:stretch>
        </p:blipFill>
        <p:spPr>
          <a:xfrm>
            <a:off x="2158350" y="2038727"/>
            <a:ext cx="4569575" cy="2230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AND</a:t>
            </a:r>
            <a:r>
              <a:rPr b="1" lang="en"/>
              <a:t> operator</a:t>
            </a:r>
            <a:endParaRPr b="1"/>
          </a:p>
        </p:txBody>
      </p:sp>
      <p:sp>
        <p:nvSpPr>
          <p:cNvPr id="224" name="Google Shape;22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verage"/>
              <a:buChar char="●"/>
            </a:pPr>
            <a:r>
              <a:rPr lang="en">
                <a:latin typeface="Average"/>
                <a:ea typeface="Average"/>
                <a:cs typeface="Average"/>
                <a:sym typeface="Average"/>
              </a:rPr>
              <a:t>The </a:t>
            </a:r>
            <a:r>
              <a:rPr b="1" lang="en">
                <a:solidFill>
                  <a:srgbClr val="990000"/>
                </a:solidFill>
                <a:latin typeface="Average"/>
                <a:ea typeface="Average"/>
                <a:cs typeface="Average"/>
                <a:sym typeface="Average"/>
              </a:rPr>
              <a:t>AND </a:t>
            </a:r>
            <a:r>
              <a:rPr lang="en">
                <a:latin typeface="Average"/>
                <a:ea typeface="Average"/>
                <a:cs typeface="Average"/>
                <a:sym typeface="Average"/>
              </a:rPr>
              <a:t>operator filters data based on multiple conditions, where all conditions need to be true for the record to be selected. It combines criteria to ensure records meet all specified conditions.</a:t>
            </a:r>
            <a:endParaRPr>
              <a:latin typeface="Average"/>
              <a:ea typeface="Average"/>
              <a:cs typeface="Average"/>
              <a:sym typeface="Average"/>
            </a:endParaRPr>
          </a:p>
          <a:p>
            <a:pPr indent="0" lvl="0" marL="457200" rtl="0" algn="l">
              <a:spcBef>
                <a:spcPts val="1200"/>
              </a:spcBef>
              <a:spcAft>
                <a:spcPts val="0"/>
              </a:spcAft>
              <a:buNone/>
            </a:pPr>
            <a:r>
              <a:t/>
            </a:r>
            <a:endParaRPr>
              <a:latin typeface="Average"/>
              <a:ea typeface="Average"/>
              <a:cs typeface="Average"/>
              <a:sym typeface="Average"/>
            </a:endParaRPr>
          </a:p>
          <a:p>
            <a:pPr indent="-342900" lvl="0" marL="457200" rtl="0" algn="l">
              <a:spcBef>
                <a:spcPts val="1200"/>
              </a:spcBef>
              <a:spcAft>
                <a:spcPts val="0"/>
              </a:spcAft>
              <a:buSzPts val="1800"/>
              <a:buFont typeface="Average"/>
              <a:buChar char="●"/>
            </a:pPr>
            <a:r>
              <a:rPr lang="en">
                <a:latin typeface="Average"/>
                <a:ea typeface="Average"/>
                <a:cs typeface="Average"/>
                <a:sym typeface="Average"/>
              </a:rPr>
              <a:t>Syntax:  </a:t>
            </a:r>
            <a:r>
              <a:rPr b="1" lang="en" sz="1600">
                <a:solidFill>
                  <a:srgbClr val="990000"/>
                </a:solidFill>
                <a:latin typeface="Courier New"/>
                <a:ea typeface="Courier New"/>
                <a:cs typeface="Courier New"/>
                <a:sym typeface="Courier New"/>
              </a:rPr>
              <a:t>SELECT </a:t>
            </a:r>
            <a:r>
              <a:rPr b="1" lang="en" sz="1600">
                <a:latin typeface="Courier New"/>
                <a:ea typeface="Courier New"/>
                <a:cs typeface="Courier New"/>
                <a:sym typeface="Courier New"/>
              </a:rPr>
              <a:t>col1, col2 </a:t>
            </a:r>
            <a:r>
              <a:rPr b="1" lang="en" sz="1600">
                <a:solidFill>
                  <a:srgbClr val="990000"/>
                </a:solidFill>
                <a:latin typeface="Courier New"/>
                <a:ea typeface="Courier New"/>
                <a:cs typeface="Courier New"/>
                <a:sym typeface="Courier New"/>
              </a:rPr>
              <a:t>FROM</a:t>
            </a:r>
            <a:r>
              <a:rPr b="1" lang="en" sz="1600">
                <a:latin typeface="Courier New"/>
                <a:ea typeface="Courier New"/>
                <a:cs typeface="Courier New"/>
                <a:sym typeface="Courier New"/>
              </a:rPr>
              <a:t> table_name </a:t>
            </a:r>
            <a:r>
              <a:rPr b="1" lang="en" sz="1600">
                <a:solidFill>
                  <a:srgbClr val="990000"/>
                </a:solidFill>
                <a:latin typeface="Courier New"/>
                <a:ea typeface="Courier New"/>
                <a:cs typeface="Courier New"/>
                <a:sym typeface="Courier New"/>
              </a:rPr>
              <a:t>WHERE</a:t>
            </a:r>
            <a:r>
              <a:rPr b="1" lang="en" sz="1600">
                <a:latin typeface="Courier New"/>
                <a:ea typeface="Courier New"/>
                <a:cs typeface="Courier New"/>
                <a:sym typeface="Courier New"/>
              </a:rPr>
              <a:t> condition1 </a:t>
            </a:r>
            <a:r>
              <a:rPr b="1" lang="en" sz="1600">
                <a:solidFill>
                  <a:srgbClr val="990000"/>
                </a:solidFill>
                <a:latin typeface="Courier New"/>
                <a:ea typeface="Courier New"/>
                <a:cs typeface="Courier New"/>
                <a:sym typeface="Courier New"/>
              </a:rPr>
              <a:t>AND</a:t>
            </a:r>
            <a:r>
              <a:rPr b="1" lang="en" sz="1600">
                <a:latin typeface="Courier New"/>
                <a:ea typeface="Courier New"/>
                <a:cs typeface="Courier New"/>
                <a:sym typeface="Courier New"/>
              </a:rPr>
              <a:t> condition2 </a:t>
            </a:r>
            <a:r>
              <a:rPr b="1" lang="en" sz="1600">
                <a:solidFill>
                  <a:srgbClr val="990000"/>
                </a:solidFill>
                <a:latin typeface="Courier New"/>
                <a:ea typeface="Courier New"/>
                <a:cs typeface="Courier New"/>
                <a:sym typeface="Courier New"/>
              </a:rPr>
              <a:t>AND</a:t>
            </a:r>
            <a:r>
              <a:rPr b="1" lang="en" sz="1600">
                <a:latin typeface="Courier New"/>
                <a:ea typeface="Courier New"/>
                <a:cs typeface="Courier New"/>
                <a:sym typeface="Courier New"/>
              </a:rPr>
              <a:t> ...;</a:t>
            </a:r>
            <a:endParaRPr b="1" sz="16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990000"/>
                </a:solidFill>
              </a:rPr>
              <a:t>AND</a:t>
            </a:r>
            <a:r>
              <a:rPr b="1" lang="en"/>
              <a:t> operator</a:t>
            </a:r>
            <a:endParaRPr b="1"/>
          </a:p>
        </p:txBody>
      </p:sp>
      <p:sp>
        <p:nvSpPr>
          <p:cNvPr id="230" name="Google Shape;23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90000"/>
                </a:solidFill>
                <a:latin typeface="Courier New"/>
                <a:ea typeface="Courier New"/>
                <a:cs typeface="Courier New"/>
                <a:sym typeface="Courier New"/>
              </a:rPr>
              <a:t>SELECT</a:t>
            </a:r>
            <a:r>
              <a:rPr b="1" lang="en">
                <a:latin typeface="Courier New"/>
                <a:ea typeface="Courier New"/>
                <a:cs typeface="Courier New"/>
                <a:sym typeface="Courier New"/>
              </a:rPr>
              <a:t> * </a:t>
            </a:r>
            <a:r>
              <a:rPr b="1" lang="en">
                <a:solidFill>
                  <a:srgbClr val="990000"/>
                </a:solidFill>
                <a:latin typeface="Courier New"/>
                <a:ea typeface="Courier New"/>
                <a:cs typeface="Courier New"/>
                <a:sym typeface="Courier New"/>
              </a:rPr>
              <a:t>FROM </a:t>
            </a:r>
            <a:r>
              <a:rPr b="1" lang="en">
                <a:latin typeface="Courier New"/>
                <a:ea typeface="Courier New"/>
                <a:cs typeface="Courier New"/>
                <a:sym typeface="Courier New"/>
              </a:rPr>
              <a:t>employees </a:t>
            </a:r>
            <a:r>
              <a:rPr b="1" lang="en">
                <a:solidFill>
                  <a:srgbClr val="990000"/>
                </a:solidFill>
                <a:latin typeface="Courier New"/>
                <a:ea typeface="Courier New"/>
                <a:cs typeface="Courier New"/>
                <a:sym typeface="Courier New"/>
              </a:rPr>
              <a:t>WHERE </a:t>
            </a:r>
            <a:r>
              <a:rPr b="1" lang="en">
                <a:latin typeface="Courier New"/>
                <a:ea typeface="Courier New"/>
                <a:cs typeface="Courier New"/>
                <a:sym typeface="Courier New"/>
              </a:rPr>
              <a:t> sal &gt; 34000 </a:t>
            </a:r>
            <a:r>
              <a:rPr b="1" lang="en">
                <a:solidFill>
                  <a:srgbClr val="990000"/>
                </a:solidFill>
                <a:latin typeface="Courier New"/>
                <a:ea typeface="Courier New"/>
                <a:cs typeface="Courier New"/>
                <a:sym typeface="Courier New"/>
              </a:rPr>
              <a:t>or</a:t>
            </a:r>
            <a:r>
              <a:rPr b="1" lang="en">
                <a:latin typeface="Courier New"/>
                <a:ea typeface="Courier New"/>
                <a:cs typeface="Courier New"/>
                <a:sym typeface="Courier New"/>
              </a:rPr>
              <a:t> dept = 4;</a:t>
            </a:r>
            <a:endParaRPr b="1">
              <a:latin typeface="Courier New"/>
              <a:ea typeface="Courier New"/>
              <a:cs typeface="Courier New"/>
              <a:sym typeface="Courier New"/>
            </a:endParaRPr>
          </a:p>
          <a:p>
            <a:pPr indent="0" lvl="0" marL="0" rtl="0" algn="l">
              <a:spcBef>
                <a:spcPts val="1200"/>
              </a:spcBef>
              <a:spcAft>
                <a:spcPts val="0"/>
              </a:spcAft>
              <a:buNone/>
            </a:pPr>
            <a:r>
              <a:t/>
            </a:r>
            <a:endParaRPr b="1">
              <a:latin typeface="Courier New"/>
              <a:ea typeface="Courier New"/>
              <a:cs typeface="Courier New"/>
              <a:sym typeface="Courier New"/>
            </a:endParaRPr>
          </a:p>
          <a:p>
            <a:pPr indent="0" lvl="0" marL="0" rtl="0" algn="l">
              <a:spcBef>
                <a:spcPts val="1200"/>
              </a:spcBef>
              <a:spcAft>
                <a:spcPts val="1200"/>
              </a:spcAft>
              <a:buClr>
                <a:schemeClr val="dk1"/>
              </a:buClr>
              <a:buSzPts val="1100"/>
              <a:buFont typeface="Arial"/>
              <a:buNone/>
            </a:pPr>
            <a:r>
              <a:t/>
            </a:r>
            <a:endParaRPr b="1">
              <a:latin typeface="Courier New"/>
              <a:ea typeface="Courier New"/>
              <a:cs typeface="Courier New"/>
              <a:sym typeface="Courier New"/>
            </a:endParaRPr>
          </a:p>
        </p:txBody>
      </p:sp>
      <p:pic>
        <p:nvPicPr>
          <p:cNvPr id="231" name="Google Shape;231;p39"/>
          <p:cNvPicPr preferRelativeResize="0"/>
          <p:nvPr/>
        </p:nvPicPr>
        <p:blipFill>
          <a:blip r:embed="rId3">
            <a:alphaModFix/>
          </a:blip>
          <a:stretch>
            <a:fillRect/>
          </a:stretch>
        </p:blipFill>
        <p:spPr>
          <a:xfrm>
            <a:off x="1140200" y="2202175"/>
            <a:ext cx="5898250" cy="1182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990000"/>
                </a:solidFill>
              </a:rPr>
              <a:t>BETWEEN </a:t>
            </a:r>
            <a:r>
              <a:rPr b="1" lang="en"/>
              <a:t>operator</a:t>
            </a:r>
            <a:endParaRPr b="1"/>
          </a:p>
        </p:txBody>
      </p:sp>
      <p:sp>
        <p:nvSpPr>
          <p:cNvPr id="237" name="Google Shape;23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verage"/>
              <a:buChar char="●"/>
            </a:pPr>
            <a:r>
              <a:rPr lang="en">
                <a:latin typeface="Average"/>
                <a:ea typeface="Average"/>
                <a:cs typeface="Average"/>
                <a:sym typeface="Average"/>
              </a:rPr>
              <a:t>The </a:t>
            </a:r>
            <a:r>
              <a:rPr b="1" lang="en">
                <a:solidFill>
                  <a:srgbClr val="990000"/>
                </a:solidFill>
                <a:latin typeface="Average"/>
                <a:ea typeface="Average"/>
                <a:cs typeface="Average"/>
                <a:sym typeface="Average"/>
              </a:rPr>
              <a:t>BETWEEN </a:t>
            </a:r>
            <a:r>
              <a:rPr lang="en">
                <a:latin typeface="Average"/>
                <a:ea typeface="Average"/>
                <a:cs typeface="Average"/>
                <a:sym typeface="Average"/>
              </a:rPr>
              <a:t>keyword filters values within a specific range, including the starting and ending values. It's a shortcut to easily select data falling within a defined range.</a:t>
            </a:r>
            <a:endParaRPr>
              <a:latin typeface="Average"/>
              <a:ea typeface="Average"/>
              <a:cs typeface="Average"/>
              <a:sym typeface="Average"/>
            </a:endParaRPr>
          </a:p>
          <a:p>
            <a:pPr indent="0" lvl="0" marL="457200" rtl="0" algn="l">
              <a:spcBef>
                <a:spcPts val="1200"/>
              </a:spcBef>
              <a:spcAft>
                <a:spcPts val="0"/>
              </a:spcAft>
              <a:buNone/>
            </a:pPr>
            <a:r>
              <a:t/>
            </a:r>
            <a:endParaRPr>
              <a:latin typeface="Average"/>
              <a:ea typeface="Average"/>
              <a:cs typeface="Average"/>
              <a:sym typeface="Average"/>
            </a:endParaRPr>
          </a:p>
          <a:p>
            <a:pPr indent="-342900" lvl="0" marL="457200" rtl="0" algn="l">
              <a:spcBef>
                <a:spcPts val="1200"/>
              </a:spcBef>
              <a:spcAft>
                <a:spcPts val="0"/>
              </a:spcAft>
              <a:buSzPts val="1800"/>
              <a:buFont typeface="Average"/>
              <a:buChar char="●"/>
            </a:pPr>
            <a:r>
              <a:rPr lang="en">
                <a:latin typeface="Average"/>
                <a:ea typeface="Average"/>
                <a:cs typeface="Average"/>
                <a:sym typeface="Average"/>
              </a:rPr>
              <a:t>Syntax: </a:t>
            </a:r>
            <a:r>
              <a:rPr b="1" lang="en" sz="1600">
                <a:solidFill>
                  <a:srgbClr val="990000"/>
                </a:solidFill>
                <a:latin typeface="Courier New"/>
                <a:ea typeface="Courier New"/>
                <a:cs typeface="Courier New"/>
                <a:sym typeface="Courier New"/>
              </a:rPr>
              <a:t>SELECT</a:t>
            </a:r>
            <a:r>
              <a:rPr b="1" lang="en" sz="1600">
                <a:latin typeface="Courier New"/>
                <a:ea typeface="Courier New"/>
                <a:cs typeface="Courier New"/>
                <a:sym typeface="Courier New"/>
              </a:rPr>
              <a:t> column_name(s) </a:t>
            </a:r>
            <a:r>
              <a:rPr b="1" lang="en" sz="1600">
                <a:solidFill>
                  <a:srgbClr val="990000"/>
                </a:solidFill>
                <a:latin typeface="Courier New"/>
                <a:ea typeface="Courier New"/>
                <a:cs typeface="Courier New"/>
                <a:sym typeface="Courier New"/>
              </a:rPr>
              <a:t>FROM </a:t>
            </a:r>
            <a:r>
              <a:rPr b="1" lang="en" sz="1600">
                <a:latin typeface="Courier New"/>
                <a:ea typeface="Courier New"/>
                <a:cs typeface="Courier New"/>
                <a:sym typeface="Courier New"/>
              </a:rPr>
              <a:t>table_name </a:t>
            </a:r>
            <a:r>
              <a:rPr b="1" lang="en" sz="1600">
                <a:solidFill>
                  <a:srgbClr val="990000"/>
                </a:solidFill>
                <a:latin typeface="Courier New"/>
                <a:ea typeface="Courier New"/>
                <a:cs typeface="Courier New"/>
                <a:sym typeface="Courier New"/>
              </a:rPr>
              <a:t>WHERE </a:t>
            </a:r>
            <a:r>
              <a:rPr b="1" lang="en" sz="1600">
                <a:latin typeface="Courier New"/>
                <a:ea typeface="Courier New"/>
                <a:cs typeface="Courier New"/>
                <a:sym typeface="Courier New"/>
              </a:rPr>
              <a:t>column_name </a:t>
            </a:r>
            <a:r>
              <a:rPr b="1" lang="en" sz="1600">
                <a:solidFill>
                  <a:srgbClr val="990000"/>
                </a:solidFill>
                <a:latin typeface="Courier New"/>
                <a:ea typeface="Courier New"/>
                <a:cs typeface="Courier New"/>
                <a:sym typeface="Courier New"/>
              </a:rPr>
              <a:t>BETWEEN</a:t>
            </a:r>
            <a:r>
              <a:rPr b="1" lang="en" sz="1600">
                <a:latin typeface="Courier New"/>
                <a:ea typeface="Courier New"/>
                <a:cs typeface="Courier New"/>
                <a:sym typeface="Courier New"/>
              </a:rPr>
              <a:t> value1 </a:t>
            </a:r>
            <a:r>
              <a:rPr b="1" lang="en" sz="1600">
                <a:solidFill>
                  <a:srgbClr val="990000"/>
                </a:solidFill>
                <a:latin typeface="Courier New"/>
                <a:ea typeface="Courier New"/>
                <a:cs typeface="Courier New"/>
                <a:sym typeface="Courier New"/>
              </a:rPr>
              <a:t>AND </a:t>
            </a:r>
            <a:r>
              <a:rPr b="1" lang="en" sz="1600">
                <a:latin typeface="Courier New"/>
                <a:ea typeface="Courier New"/>
                <a:cs typeface="Courier New"/>
                <a:sym typeface="Courier New"/>
              </a:rPr>
              <a:t>value2;</a:t>
            </a:r>
            <a:endParaRPr b="1" sz="1600">
              <a:latin typeface="Courier New"/>
              <a:ea typeface="Courier New"/>
              <a:cs typeface="Courier New"/>
              <a:sym typeface="Courier New"/>
            </a:endParaRPr>
          </a:p>
          <a:p>
            <a:pPr indent="0" lvl="0" marL="457200" rtl="0" algn="l">
              <a:spcBef>
                <a:spcPts val="1200"/>
              </a:spcBef>
              <a:spcAft>
                <a:spcPts val="1200"/>
              </a:spcAft>
              <a:buNone/>
            </a:pPr>
            <a:r>
              <a:t/>
            </a:r>
            <a:endParaRPr>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990000"/>
                </a:solidFill>
              </a:rPr>
              <a:t>BETWEEN </a:t>
            </a:r>
            <a:r>
              <a:rPr b="1" lang="en"/>
              <a:t>operator</a:t>
            </a:r>
            <a:endParaRPr b="1"/>
          </a:p>
        </p:txBody>
      </p:sp>
      <p:sp>
        <p:nvSpPr>
          <p:cNvPr id="243" name="Google Shape;24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990000"/>
                </a:solidFill>
                <a:latin typeface="Courier New"/>
                <a:ea typeface="Courier New"/>
                <a:cs typeface="Courier New"/>
                <a:sym typeface="Courier New"/>
              </a:rPr>
              <a:t>SELECT</a:t>
            </a:r>
            <a:r>
              <a:rPr b="1" lang="en" sz="1700">
                <a:latin typeface="Courier New"/>
                <a:ea typeface="Courier New"/>
                <a:cs typeface="Courier New"/>
                <a:sym typeface="Courier New"/>
              </a:rPr>
              <a:t> * </a:t>
            </a:r>
            <a:r>
              <a:rPr b="1" lang="en" sz="1700">
                <a:solidFill>
                  <a:srgbClr val="990000"/>
                </a:solidFill>
                <a:latin typeface="Courier New"/>
                <a:ea typeface="Courier New"/>
                <a:cs typeface="Courier New"/>
                <a:sym typeface="Courier New"/>
              </a:rPr>
              <a:t>FROM</a:t>
            </a:r>
            <a:r>
              <a:rPr b="1" lang="en" sz="1700">
                <a:latin typeface="Courier New"/>
                <a:ea typeface="Courier New"/>
                <a:cs typeface="Courier New"/>
                <a:sym typeface="Courier New"/>
              </a:rPr>
              <a:t> employees </a:t>
            </a:r>
            <a:r>
              <a:rPr b="1" lang="en" sz="1700">
                <a:solidFill>
                  <a:srgbClr val="990000"/>
                </a:solidFill>
                <a:latin typeface="Courier New"/>
                <a:ea typeface="Courier New"/>
                <a:cs typeface="Courier New"/>
                <a:sym typeface="Courier New"/>
              </a:rPr>
              <a:t>WHERE</a:t>
            </a:r>
            <a:r>
              <a:rPr b="1" lang="en" sz="1700">
                <a:latin typeface="Courier New"/>
                <a:ea typeface="Courier New"/>
                <a:cs typeface="Courier New"/>
                <a:sym typeface="Courier New"/>
              </a:rPr>
              <a:t> sal </a:t>
            </a:r>
            <a:r>
              <a:rPr b="1" lang="en" sz="1700">
                <a:solidFill>
                  <a:srgbClr val="990000"/>
                </a:solidFill>
                <a:latin typeface="Courier New"/>
                <a:ea typeface="Courier New"/>
                <a:cs typeface="Courier New"/>
                <a:sym typeface="Courier New"/>
              </a:rPr>
              <a:t>BETWEEN </a:t>
            </a:r>
            <a:r>
              <a:rPr b="1" lang="en" sz="1700">
                <a:latin typeface="Courier New"/>
                <a:ea typeface="Courier New"/>
                <a:cs typeface="Courier New"/>
                <a:sym typeface="Courier New"/>
              </a:rPr>
              <a:t>25000 </a:t>
            </a:r>
            <a:r>
              <a:rPr b="1" lang="en" sz="1700">
                <a:solidFill>
                  <a:srgbClr val="990000"/>
                </a:solidFill>
                <a:latin typeface="Courier New"/>
                <a:ea typeface="Courier New"/>
                <a:cs typeface="Courier New"/>
                <a:sym typeface="Courier New"/>
              </a:rPr>
              <a:t>AND</a:t>
            </a:r>
            <a:r>
              <a:rPr b="1" lang="en" sz="1700">
                <a:latin typeface="Courier New"/>
                <a:ea typeface="Courier New"/>
                <a:cs typeface="Courier New"/>
                <a:sym typeface="Courier New"/>
              </a:rPr>
              <a:t> 40000;</a:t>
            </a:r>
            <a:endParaRPr b="1" sz="1700">
              <a:latin typeface="Courier New"/>
              <a:ea typeface="Courier New"/>
              <a:cs typeface="Courier New"/>
              <a:sym typeface="Courier New"/>
            </a:endParaRPr>
          </a:p>
          <a:p>
            <a:pPr indent="0" lvl="0" marL="0" rtl="0" algn="l">
              <a:spcBef>
                <a:spcPts val="1200"/>
              </a:spcBef>
              <a:spcAft>
                <a:spcPts val="1200"/>
              </a:spcAft>
              <a:buNone/>
            </a:pPr>
            <a:r>
              <a:t/>
            </a:r>
            <a:endParaRPr b="1" sz="1700">
              <a:latin typeface="Courier New"/>
              <a:ea typeface="Courier New"/>
              <a:cs typeface="Courier New"/>
              <a:sym typeface="Courier New"/>
            </a:endParaRPr>
          </a:p>
        </p:txBody>
      </p:sp>
      <p:pic>
        <p:nvPicPr>
          <p:cNvPr id="244" name="Google Shape;244;p41"/>
          <p:cNvPicPr preferRelativeResize="0"/>
          <p:nvPr/>
        </p:nvPicPr>
        <p:blipFill>
          <a:blip r:embed="rId3">
            <a:alphaModFix/>
          </a:blip>
          <a:stretch>
            <a:fillRect/>
          </a:stretch>
        </p:blipFill>
        <p:spPr>
          <a:xfrm>
            <a:off x="1439675" y="1924675"/>
            <a:ext cx="4807000" cy="2113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3333"/>
              <a:buFont typeface="Arial"/>
              <a:buNone/>
            </a:pPr>
            <a:r>
              <a:rPr b="1" lang="en" sz="3300">
                <a:latin typeface="Oswald"/>
                <a:ea typeface="Oswald"/>
                <a:cs typeface="Oswald"/>
                <a:sym typeface="Oswald"/>
              </a:rPr>
              <a:t>Database</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A database is a collection of interrelated data. It’s a collection of information that is organised so that it can be easily accessed, managed and updated.</a:t>
            </a:r>
            <a:endParaRPr>
              <a:solidFill>
                <a:schemeClr val="dk1"/>
              </a:solidFill>
              <a:latin typeface="Average"/>
              <a:ea typeface="Average"/>
              <a:cs typeface="Average"/>
              <a:sym typeface="Average"/>
            </a:endParaRPr>
          </a:p>
          <a:p>
            <a:pPr indent="0" lvl="0" marL="0" rtl="0" algn="l">
              <a:spcBef>
                <a:spcPts val="1200"/>
              </a:spcBef>
              <a:spcAft>
                <a:spcPts val="0"/>
              </a:spcAft>
              <a:buNone/>
            </a:pPr>
            <a:r>
              <a:rPr lang="en">
                <a:solidFill>
                  <a:schemeClr val="dk1"/>
                </a:solidFill>
                <a:latin typeface="Average"/>
                <a:ea typeface="Average"/>
                <a:cs typeface="Average"/>
                <a:sym typeface="Average"/>
              </a:rPr>
              <a:t>Eg:</a:t>
            </a:r>
            <a:endParaRPr>
              <a:solidFill>
                <a:schemeClr val="dk1"/>
              </a:solidFill>
              <a:latin typeface="Average"/>
              <a:ea typeface="Average"/>
              <a:cs typeface="Average"/>
              <a:sym typeface="Average"/>
            </a:endParaRPr>
          </a:p>
          <a:p>
            <a:pPr indent="-342900" lvl="0" marL="457200" rtl="0" algn="l">
              <a:spcBef>
                <a:spcPts val="1200"/>
              </a:spcBef>
              <a:spcAft>
                <a:spcPts val="0"/>
              </a:spcAft>
              <a:buClr>
                <a:schemeClr val="dk1"/>
              </a:buClr>
              <a:buSzPts val="1800"/>
              <a:buFont typeface="Average"/>
              <a:buAutoNum type="arabicPeriod"/>
            </a:pPr>
            <a:r>
              <a:rPr lang="en">
                <a:solidFill>
                  <a:schemeClr val="dk1"/>
                </a:solidFill>
                <a:latin typeface="Average"/>
                <a:ea typeface="Average"/>
                <a:cs typeface="Average"/>
                <a:sym typeface="Average"/>
              </a:rPr>
              <a:t>School data</a:t>
            </a:r>
            <a:endParaRPr>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AutoNum type="arabicPeriod"/>
            </a:pPr>
            <a:r>
              <a:rPr lang="en">
                <a:solidFill>
                  <a:schemeClr val="dk1"/>
                </a:solidFill>
                <a:latin typeface="Average"/>
                <a:ea typeface="Average"/>
                <a:cs typeface="Average"/>
                <a:sym typeface="Average"/>
              </a:rPr>
              <a:t>Companies Database </a:t>
            </a:r>
            <a:r>
              <a:rPr lang="en">
                <a:solidFill>
                  <a:schemeClr val="lt1"/>
                </a:solidFill>
                <a:latin typeface="Average"/>
                <a:ea typeface="Average"/>
                <a:cs typeface="Average"/>
                <a:sym typeface="Average"/>
              </a:rPr>
              <a:t>	</a:t>
            </a:r>
            <a:endParaRPr>
              <a:solidFill>
                <a:schemeClr val="dk1"/>
              </a:solidFill>
              <a:latin typeface="Average"/>
              <a:ea typeface="Average"/>
              <a:cs typeface="Average"/>
              <a:sym typeface="Average"/>
            </a:endParaRPr>
          </a:p>
          <a:p>
            <a:pPr indent="0" lvl="0" marL="0" rtl="0" algn="l">
              <a:spcBef>
                <a:spcPts val="1200"/>
              </a:spcBef>
              <a:spcAft>
                <a:spcPts val="1200"/>
              </a:spcAft>
              <a:buClr>
                <a:schemeClr val="dk1"/>
              </a:buClr>
              <a:buSzPts val="1100"/>
              <a:buFont typeface="Arial"/>
              <a:buNone/>
            </a:pPr>
            <a:r>
              <a:t/>
            </a:r>
            <a:endParaRPr>
              <a:solidFill>
                <a:schemeClr val="dk1"/>
              </a:solidFill>
              <a:latin typeface="Average"/>
              <a:ea typeface="Average"/>
              <a:cs typeface="Average"/>
              <a:sym typeface="Average"/>
            </a:endParaRPr>
          </a:p>
        </p:txBody>
      </p:sp>
      <p:pic>
        <p:nvPicPr>
          <p:cNvPr id="67" name="Google Shape;67;p15"/>
          <p:cNvPicPr preferRelativeResize="0"/>
          <p:nvPr/>
        </p:nvPicPr>
        <p:blipFill>
          <a:blip r:embed="rId3">
            <a:alphaModFix/>
          </a:blip>
          <a:stretch>
            <a:fillRect/>
          </a:stretch>
        </p:blipFill>
        <p:spPr>
          <a:xfrm>
            <a:off x="4484650" y="2118825"/>
            <a:ext cx="3908700" cy="2389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Filtering </a:t>
            </a:r>
            <a:r>
              <a:rPr b="1" lang="en">
                <a:solidFill>
                  <a:srgbClr val="990000"/>
                </a:solidFill>
              </a:rPr>
              <a:t>Text Data </a:t>
            </a:r>
            <a:r>
              <a:rPr b="1" lang="en"/>
              <a:t>&amp; </a:t>
            </a:r>
            <a:r>
              <a:rPr b="1" lang="en">
                <a:solidFill>
                  <a:srgbClr val="990000"/>
                </a:solidFill>
              </a:rPr>
              <a:t>Nulls</a:t>
            </a:r>
            <a:endParaRPr b="1">
              <a:solidFill>
                <a:srgbClr val="990000"/>
              </a:solidFill>
            </a:endParaRPr>
          </a:p>
        </p:txBody>
      </p:sp>
      <p:sp>
        <p:nvSpPr>
          <p:cNvPr id="250" name="Google Shape;25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1200"/>
              </a:spcBef>
              <a:spcAft>
                <a:spcPts val="0"/>
              </a:spcAft>
              <a:buNone/>
            </a:pPr>
            <a:r>
              <a:t/>
            </a:r>
            <a:endParaRPr>
              <a:latin typeface="Average"/>
              <a:ea typeface="Average"/>
              <a:cs typeface="Average"/>
              <a:sym typeface="Average"/>
            </a:endParaRPr>
          </a:p>
          <a:p>
            <a:pPr indent="0" lvl="0" marL="0" rtl="0" algn="l">
              <a:spcBef>
                <a:spcPts val="1200"/>
              </a:spcBef>
              <a:spcAft>
                <a:spcPts val="1200"/>
              </a:spcAft>
              <a:buNone/>
            </a:pPr>
            <a:r>
              <a:rPr lang="en">
                <a:solidFill>
                  <a:srgbClr val="4C1130"/>
                </a:solidFill>
                <a:latin typeface="Average"/>
                <a:ea typeface="Average"/>
                <a:cs typeface="Average"/>
                <a:sym typeface="Average"/>
              </a:rPr>
              <a:t>In SQL, we can filter text data using the </a:t>
            </a:r>
            <a:r>
              <a:rPr b="1" lang="en">
                <a:solidFill>
                  <a:srgbClr val="990000"/>
                </a:solidFill>
                <a:latin typeface="Average"/>
                <a:ea typeface="Average"/>
                <a:cs typeface="Average"/>
                <a:sym typeface="Average"/>
              </a:rPr>
              <a:t>WHERE</a:t>
            </a:r>
            <a:r>
              <a:rPr lang="en">
                <a:solidFill>
                  <a:srgbClr val="4C1130"/>
                </a:solidFill>
                <a:latin typeface="Average"/>
                <a:ea typeface="Average"/>
                <a:cs typeface="Average"/>
                <a:sym typeface="Average"/>
              </a:rPr>
              <a:t> clause. So far, we've been filtering exact text matches. Now, let's explore three new keywords: </a:t>
            </a:r>
            <a:r>
              <a:rPr b="1" lang="en">
                <a:solidFill>
                  <a:srgbClr val="990000"/>
                </a:solidFill>
                <a:latin typeface="Average"/>
                <a:ea typeface="Average"/>
                <a:cs typeface="Average"/>
                <a:sym typeface="Average"/>
              </a:rPr>
              <a:t>LIKE,</a:t>
            </a:r>
            <a:r>
              <a:rPr lang="en">
                <a:solidFill>
                  <a:srgbClr val="990000"/>
                </a:solidFill>
                <a:latin typeface="Average"/>
                <a:ea typeface="Average"/>
                <a:cs typeface="Average"/>
                <a:sym typeface="Average"/>
              </a:rPr>
              <a:t> NOT LIKE,</a:t>
            </a:r>
            <a:r>
              <a:rPr lang="en">
                <a:solidFill>
                  <a:srgbClr val="4C1130"/>
                </a:solidFill>
                <a:latin typeface="Average"/>
                <a:ea typeface="Average"/>
                <a:cs typeface="Average"/>
                <a:sym typeface="Average"/>
              </a:rPr>
              <a:t> and </a:t>
            </a:r>
            <a:r>
              <a:rPr b="1" lang="en">
                <a:solidFill>
                  <a:srgbClr val="4C1130"/>
                </a:solidFill>
                <a:latin typeface="Average"/>
                <a:ea typeface="Average"/>
                <a:cs typeface="Average"/>
                <a:sym typeface="Average"/>
              </a:rPr>
              <a:t>IN.</a:t>
            </a:r>
            <a:endParaRPr b="1">
              <a:solidFill>
                <a:srgbClr val="4C1130"/>
              </a:solidFill>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990000"/>
                </a:solidFill>
              </a:rPr>
              <a:t>LIKE</a:t>
            </a:r>
            <a:r>
              <a:rPr b="1" lang="en"/>
              <a:t> operator</a:t>
            </a:r>
            <a:endParaRPr b="1"/>
          </a:p>
          <a:p>
            <a:pPr indent="0" lvl="0" marL="0" rtl="0" algn="l">
              <a:spcBef>
                <a:spcPts val="0"/>
              </a:spcBef>
              <a:spcAft>
                <a:spcPts val="0"/>
              </a:spcAft>
              <a:buNone/>
            </a:pPr>
            <a:r>
              <a:t/>
            </a:r>
            <a:endParaRPr b="1"/>
          </a:p>
        </p:txBody>
      </p:sp>
      <p:sp>
        <p:nvSpPr>
          <p:cNvPr id="256" name="Google Shape;25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C1130"/>
              </a:buClr>
              <a:buSzPts val="1800"/>
              <a:buFont typeface="Average"/>
              <a:buChar char="●"/>
            </a:pPr>
            <a:r>
              <a:rPr lang="en">
                <a:solidFill>
                  <a:srgbClr val="4C1130"/>
                </a:solidFill>
                <a:latin typeface="Average"/>
                <a:ea typeface="Average"/>
                <a:cs typeface="Average"/>
                <a:sym typeface="Average"/>
              </a:rPr>
              <a:t>In SQL, we use the </a:t>
            </a:r>
            <a:r>
              <a:rPr b="1" lang="en">
                <a:solidFill>
                  <a:srgbClr val="990000"/>
                </a:solidFill>
                <a:latin typeface="Average"/>
                <a:ea typeface="Average"/>
                <a:cs typeface="Average"/>
                <a:sym typeface="Average"/>
              </a:rPr>
              <a:t>LIKE</a:t>
            </a:r>
            <a:r>
              <a:rPr lang="en">
                <a:solidFill>
                  <a:srgbClr val="4C1130"/>
                </a:solidFill>
                <a:latin typeface="Average"/>
                <a:ea typeface="Average"/>
                <a:cs typeface="Average"/>
                <a:sym typeface="Average"/>
              </a:rPr>
              <a:t> operator with the </a:t>
            </a:r>
            <a:r>
              <a:rPr b="1" lang="en">
                <a:solidFill>
                  <a:srgbClr val="990000"/>
                </a:solidFill>
                <a:latin typeface="Average"/>
                <a:ea typeface="Average"/>
                <a:cs typeface="Average"/>
                <a:sym typeface="Average"/>
              </a:rPr>
              <a:t>WHERE</a:t>
            </a:r>
            <a:r>
              <a:rPr lang="en">
                <a:solidFill>
                  <a:srgbClr val="4C1130"/>
                </a:solidFill>
                <a:latin typeface="Average"/>
                <a:ea typeface="Average"/>
                <a:cs typeface="Average"/>
                <a:sym typeface="Average"/>
              </a:rPr>
              <a:t> clause to find patterns within fields using placeholders called wildcards. </a:t>
            </a:r>
            <a:endParaRPr>
              <a:solidFill>
                <a:srgbClr val="4C1130"/>
              </a:solidFill>
              <a:latin typeface="Average"/>
              <a:ea typeface="Average"/>
              <a:cs typeface="Average"/>
              <a:sym typeface="Average"/>
            </a:endParaRPr>
          </a:p>
          <a:p>
            <a:pPr indent="-342900" lvl="0" marL="457200" rtl="0" algn="l">
              <a:spcBef>
                <a:spcPts val="0"/>
              </a:spcBef>
              <a:spcAft>
                <a:spcPts val="0"/>
              </a:spcAft>
              <a:buClr>
                <a:srgbClr val="4C1130"/>
              </a:buClr>
              <a:buSzPts val="1800"/>
              <a:buFont typeface="Average"/>
              <a:buChar char="●"/>
            </a:pPr>
            <a:r>
              <a:rPr lang="en">
                <a:solidFill>
                  <a:srgbClr val="4C1130"/>
                </a:solidFill>
                <a:latin typeface="Average"/>
                <a:ea typeface="Average"/>
                <a:cs typeface="Average"/>
                <a:sym typeface="Average"/>
              </a:rPr>
              <a:t>There are two wildcards: the percent (</a:t>
            </a:r>
            <a:r>
              <a:rPr b="1" lang="en">
                <a:solidFill>
                  <a:srgbClr val="990000"/>
                </a:solidFill>
                <a:latin typeface="Average"/>
                <a:ea typeface="Average"/>
                <a:cs typeface="Average"/>
                <a:sym typeface="Average"/>
              </a:rPr>
              <a:t>%</a:t>
            </a:r>
            <a:r>
              <a:rPr lang="en">
                <a:solidFill>
                  <a:srgbClr val="4C1130"/>
                </a:solidFill>
                <a:latin typeface="Average"/>
                <a:ea typeface="Average"/>
                <a:cs typeface="Average"/>
                <a:sym typeface="Average"/>
              </a:rPr>
              <a:t>) matches zero, one, or multiple characters, while the underscore (</a:t>
            </a:r>
            <a:r>
              <a:rPr b="1" lang="en">
                <a:solidFill>
                  <a:srgbClr val="990000"/>
                </a:solidFill>
                <a:latin typeface="Average"/>
                <a:ea typeface="Average"/>
                <a:cs typeface="Average"/>
                <a:sym typeface="Average"/>
              </a:rPr>
              <a:t>_</a:t>
            </a:r>
            <a:r>
              <a:rPr lang="en">
                <a:solidFill>
                  <a:srgbClr val="4C1130"/>
                </a:solidFill>
                <a:latin typeface="Average"/>
                <a:ea typeface="Average"/>
                <a:cs typeface="Average"/>
                <a:sym typeface="Average"/>
              </a:rPr>
              <a:t>) matches a single character.</a:t>
            </a:r>
            <a:endParaRPr>
              <a:solidFill>
                <a:srgbClr val="4C1130"/>
              </a:solidFill>
              <a:latin typeface="Average"/>
              <a:ea typeface="Average"/>
              <a:cs typeface="Average"/>
              <a:sym typeface="Average"/>
            </a:endParaRPr>
          </a:p>
        </p:txBody>
      </p:sp>
      <p:sp>
        <p:nvSpPr>
          <p:cNvPr id="257" name="Google Shape;257;p43"/>
          <p:cNvSpPr txBox="1"/>
          <p:nvPr/>
        </p:nvSpPr>
        <p:spPr>
          <a:xfrm>
            <a:off x="872475" y="2644425"/>
            <a:ext cx="2884200" cy="17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6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600">
                <a:solidFill>
                  <a:srgbClr val="990000"/>
                </a:solidFill>
                <a:latin typeface="Courier New"/>
                <a:ea typeface="Courier New"/>
                <a:cs typeface="Courier New"/>
                <a:sym typeface="Courier New"/>
              </a:rPr>
              <a:t>SELECT</a:t>
            </a:r>
            <a:r>
              <a:rPr b="1" lang="en" sz="1600">
                <a:solidFill>
                  <a:schemeClr val="dk2"/>
                </a:solidFill>
                <a:latin typeface="Courier New"/>
                <a:ea typeface="Courier New"/>
                <a:cs typeface="Courier New"/>
                <a:sym typeface="Courier New"/>
              </a:rPr>
              <a:t> * </a:t>
            </a:r>
            <a:r>
              <a:rPr b="1" lang="en" sz="1600">
                <a:solidFill>
                  <a:srgbClr val="990000"/>
                </a:solidFill>
                <a:latin typeface="Courier New"/>
                <a:ea typeface="Courier New"/>
                <a:cs typeface="Courier New"/>
                <a:sym typeface="Courier New"/>
              </a:rPr>
              <a:t>FROM </a:t>
            </a:r>
            <a:r>
              <a:rPr b="1" lang="en" sz="1600">
                <a:solidFill>
                  <a:schemeClr val="dk2"/>
                </a:solidFill>
                <a:latin typeface="Courier New"/>
                <a:ea typeface="Courier New"/>
                <a:cs typeface="Courier New"/>
                <a:sym typeface="Courier New"/>
              </a:rPr>
              <a:t>table_name</a:t>
            </a:r>
            <a:endParaRPr b="1" sz="16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600">
                <a:solidFill>
                  <a:srgbClr val="990000"/>
                </a:solidFill>
                <a:latin typeface="Courier New"/>
                <a:ea typeface="Courier New"/>
                <a:cs typeface="Courier New"/>
                <a:sym typeface="Courier New"/>
              </a:rPr>
              <a:t>WHERE</a:t>
            </a:r>
            <a:r>
              <a:rPr b="1" lang="en" sz="1600">
                <a:solidFill>
                  <a:schemeClr val="dk2"/>
                </a:solidFill>
                <a:latin typeface="Courier New"/>
                <a:ea typeface="Courier New"/>
                <a:cs typeface="Courier New"/>
                <a:sym typeface="Courier New"/>
              </a:rPr>
              <a:t> column_name </a:t>
            </a:r>
            <a:r>
              <a:rPr b="1" lang="en" sz="1600">
                <a:solidFill>
                  <a:srgbClr val="990000"/>
                </a:solidFill>
                <a:latin typeface="Courier New"/>
                <a:ea typeface="Courier New"/>
                <a:cs typeface="Courier New"/>
                <a:sym typeface="Courier New"/>
              </a:rPr>
              <a:t>LIKE</a:t>
            </a:r>
            <a:r>
              <a:rPr b="1" lang="en" sz="1600">
                <a:solidFill>
                  <a:schemeClr val="dk2"/>
                </a:solidFill>
                <a:latin typeface="Courier New"/>
                <a:ea typeface="Courier New"/>
                <a:cs typeface="Courier New"/>
                <a:sym typeface="Courier New"/>
              </a:rPr>
              <a:t> 'A%'</a:t>
            </a:r>
            <a:r>
              <a:rPr b="1" lang="en" sz="1600">
                <a:solidFill>
                  <a:schemeClr val="dk2"/>
                </a:solidFill>
              </a:rPr>
              <a:t>;</a:t>
            </a:r>
            <a:endParaRPr b="1" sz="1600">
              <a:solidFill>
                <a:schemeClr val="dk2"/>
              </a:solidFill>
            </a:endParaRPr>
          </a:p>
          <a:p>
            <a:pPr indent="0" lvl="0" marL="0" rtl="0" algn="l">
              <a:spcBef>
                <a:spcPts val="0"/>
              </a:spcBef>
              <a:spcAft>
                <a:spcPts val="0"/>
              </a:spcAft>
              <a:buNone/>
            </a:pPr>
            <a:r>
              <a:t/>
            </a:r>
            <a:endParaRPr b="1" sz="1600">
              <a:solidFill>
                <a:schemeClr val="dk2"/>
              </a:solidFill>
            </a:endParaRPr>
          </a:p>
        </p:txBody>
      </p:sp>
      <p:sp>
        <p:nvSpPr>
          <p:cNvPr id="258" name="Google Shape;258;p43"/>
          <p:cNvSpPr txBox="1"/>
          <p:nvPr/>
        </p:nvSpPr>
        <p:spPr>
          <a:xfrm>
            <a:off x="4940400" y="2769400"/>
            <a:ext cx="3325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rgbClr val="990000"/>
                </a:solidFill>
                <a:latin typeface="Average"/>
                <a:ea typeface="Average"/>
                <a:cs typeface="Average"/>
                <a:sym typeface="Average"/>
              </a:rPr>
              <a:t>SELECT </a:t>
            </a:r>
            <a:r>
              <a:rPr b="1" lang="en" sz="1600">
                <a:solidFill>
                  <a:schemeClr val="dk2"/>
                </a:solidFill>
                <a:latin typeface="Average"/>
                <a:ea typeface="Average"/>
                <a:cs typeface="Average"/>
                <a:sym typeface="Average"/>
              </a:rPr>
              <a:t>* </a:t>
            </a:r>
            <a:r>
              <a:rPr b="1" lang="en" sz="1600">
                <a:solidFill>
                  <a:srgbClr val="990000"/>
                </a:solidFill>
                <a:latin typeface="Average"/>
                <a:ea typeface="Average"/>
                <a:cs typeface="Average"/>
                <a:sym typeface="Average"/>
              </a:rPr>
              <a:t>FROM</a:t>
            </a:r>
            <a:r>
              <a:rPr b="1" lang="en" sz="1600">
                <a:solidFill>
                  <a:schemeClr val="dk2"/>
                </a:solidFill>
                <a:latin typeface="Average"/>
                <a:ea typeface="Average"/>
                <a:cs typeface="Average"/>
                <a:sym typeface="Average"/>
              </a:rPr>
              <a:t> table_name</a:t>
            </a:r>
            <a:endParaRPr b="1" sz="1600">
              <a:solidFill>
                <a:schemeClr val="dk2"/>
              </a:solidFill>
              <a:latin typeface="Average"/>
              <a:ea typeface="Average"/>
              <a:cs typeface="Average"/>
              <a:sym typeface="Average"/>
            </a:endParaRPr>
          </a:p>
          <a:p>
            <a:pPr indent="0" lvl="0" marL="0" rtl="0" algn="l">
              <a:spcBef>
                <a:spcPts val="0"/>
              </a:spcBef>
              <a:spcAft>
                <a:spcPts val="0"/>
              </a:spcAft>
              <a:buNone/>
            </a:pPr>
            <a:r>
              <a:rPr b="1" lang="en" sz="1600">
                <a:solidFill>
                  <a:srgbClr val="990000"/>
                </a:solidFill>
                <a:latin typeface="Average"/>
                <a:ea typeface="Average"/>
                <a:cs typeface="Average"/>
                <a:sym typeface="Average"/>
              </a:rPr>
              <a:t>WHERE</a:t>
            </a:r>
            <a:r>
              <a:rPr b="1" lang="en" sz="1600">
                <a:solidFill>
                  <a:schemeClr val="dk2"/>
                </a:solidFill>
                <a:latin typeface="Average"/>
                <a:ea typeface="Average"/>
                <a:cs typeface="Average"/>
                <a:sym typeface="Average"/>
              </a:rPr>
              <a:t> column_name </a:t>
            </a:r>
            <a:endParaRPr b="1" sz="1600">
              <a:solidFill>
                <a:schemeClr val="dk2"/>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b="1" lang="en" sz="1600">
                <a:solidFill>
                  <a:srgbClr val="990000"/>
                </a:solidFill>
                <a:latin typeface="Average"/>
                <a:ea typeface="Average"/>
                <a:cs typeface="Average"/>
                <a:sym typeface="Average"/>
              </a:rPr>
              <a:t>LIKE </a:t>
            </a:r>
            <a:r>
              <a:rPr b="1" lang="en" sz="1600">
                <a:solidFill>
                  <a:schemeClr val="dk2"/>
                </a:solidFill>
                <a:latin typeface="Average"/>
                <a:ea typeface="Average"/>
                <a:cs typeface="Average"/>
                <a:sym typeface="Average"/>
              </a:rPr>
              <a:t>'Ad_l';</a:t>
            </a:r>
            <a:endParaRPr b="1" sz="1600">
              <a:solidFill>
                <a:schemeClr val="dk2"/>
              </a:solidFill>
              <a:latin typeface="Average"/>
              <a:ea typeface="Average"/>
              <a:cs typeface="Average"/>
              <a:sym typeface="Average"/>
            </a:endParaRPr>
          </a:p>
          <a:p>
            <a:pPr indent="0" lvl="0" marL="0" rtl="0" algn="l">
              <a:spcBef>
                <a:spcPts val="0"/>
              </a:spcBef>
              <a:spcAft>
                <a:spcPts val="0"/>
              </a:spcAft>
              <a:buNone/>
            </a:pPr>
            <a:r>
              <a:t/>
            </a:r>
            <a:endParaRPr b="1" sz="1600">
              <a:solidFill>
                <a:schemeClr val="dk2"/>
              </a:solidFill>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990000"/>
                </a:solidFill>
              </a:rPr>
              <a:t>LIKE</a:t>
            </a:r>
            <a:r>
              <a:rPr b="1" lang="en"/>
              <a:t> operator</a:t>
            </a:r>
            <a:endParaRPr b="1"/>
          </a:p>
        </p:txBody>
      </p:sp>
      <p:sp>
        <p:nvSpPr>
          <p:cNvPr id="264" name="Google Shape;26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990000"/>
                </a:solidFill>
                <a:latin typeface="Courier New"/>
                <a:ea typeface="Courier New"/>
                <a:cs typeface="Courier New"/>
                <a:sym typeface="Courier New"/>
              </a:rPr>
              <a:t>SELECT </a:t>
            </a:r>
            <a:r>
              <a:rPr b="1" lang="en" sz="1600">
                <a:latin typeface="Courier New"/>
                <a:ea typeface="Courier New"/>
                <a:cs typeface="Courier New"/>
                <a:sym typeface="Courier New"/>
              </a:rPr>
              <a:t>* </a:t>
            </a:r>
            <a:r>
              <a:rPr b="1" lang="en" sz="1600">
                <a:solidFill>
                  <a:srgbClr val="990000"/>
                </a:solidFill>
                <a:latin typeface="Courier New"/>
                <a:ea typeface="Courier New"/>
                <a:cs typeface="Courier New"/>
                <a:sym typeface="Courier New"/>
              </a:rPr>
              <a:t>FROM</a:t>
            </a:r>
            <a:r>
              <a:rPr b="1" lang="en" sz="1600">
                <a:latin typeface="Courier New"/>
                <a:ea typeface="Courier New"/>
                <a:cs typeface="Courier New"/>
                <a:sym typeface="Courier New"/>
              </a:rPr>
              <a:t> employees </a:t>
            </a:r>
            <a:r>
              <a:rPr b="1" lang="en" sz="1600">
                <a:solidFill>
                  <a:srgbClr val="990000"/>
                </a:solidFill>
                <a:latin typeface="Courier New"/>
                <a:ea typeface="Courier New"/>
                <a:cs typeface="Courier New"/>
                <a:sym typeface="Courier New"/>
              </a:rPr>
              <a:t>WHERE</a:t>
            </a:r>
            <a:r>
              <a:rPr b="1" lang="en" sz="1600">
                <a:latin typeface="Courier New"/>
                <a:ea typeface="Courier New"/>
                <a:cs typeface="Courier New"/>
                <a:sym typeface="Courier New"/>
              </a:rPr>
              <a:t> name </a:t>
            </a:r>
            <a:r>
              <a:rPr b="1" lang="en" sz="1600">
                <a:solidFill>
                  <a:srgbClr val="990000"/>
                </a:solidFill>
                <a:latin typeface="Courier New"/>
                <a:ea typeface="Courier New"/>
                <a:cs typeface="Courier New"/>
                <a:sym typeface="Courier New"/>
              </a:rPr>
              <a:t>LIKE </a:t>
            </a:r>
            <a:r>
              <a:rPr b="1" lang="en" sz="1600">
                <a:latin typeface="Courier New"/>
                <a:ea typeface="Courier New"/>
                <a:cs typeface="Courier New"/>
                <a:sym typeface="Courier New"/>
              </a:rPr>
              <a:t>'H%'</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1200"/>
              </a:spcBef>
              <a:spcAft>
                <a:spcPts val="0"/>
              </a:spcAft>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b="1">
              <a:latin typeface="Courier New"/>
              <a:ea typeface="Courier New"/>
              <a:cs typeface="Courier New"/>
              <a:sym typeface="Courier New"/>
            </a:endParaRPr>
          </a:p>
        </p:txBody>
      </p:sp>
      <p:pic>
        <p:nvPicPr>
          <p:cNvPr id="265" name="Google Shape;265;p44"/>
          <p:cNvPicPr preferRelativeResize="0"/>
          <p:nvPr/>
        </p:nvPicPr>
        <p:blipFill>
          <a:blip r:embed="rId3">
            <a:alphaModFix/>
          </a:blip>
          <a:stretch>
            <a:fillRect/>
          </a:stretch>
        </p:blipFill>
        <p:spPr>
          <a:xfrm>
            <a:off x="1696150" y="2125250"/>
            <a:ext cx="5013050" cy="943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990000"/>
                </a:solidFill>
              </a:rPr>
              <a:t>LIKE</a:t>
            </a:r>
            <a:r>
              <a:rPr b="1" lang="en"/>
              <a:t> operator</a:t>
            </a:r>
            <a:endParaRPr b="1"/>
          </a:p>
          <a:p>
            <a:pPr indent="0" lvl="0" marL="0" rtl="0" algn="l">
              <a:spcBef>
                <a:spcPts val="0"/>
              </a:spcBef>
              <a:spcAft>
                <a:spcPts val="0"/>
              </a:spcAft>
              <a:buClr>
                <a:schemeClr val="dk1"/>
              </a:buClr>
              <a:buSzPct val="39285"/>
              <a:buFont typeface="Arial"/>
              <a:buNone/>
            </a:pPr>
            <a:r>
              <a:t/>
            </a:r>
            <a:endParaRPr b="1"/>
          </a:p>
        </p:txBody>
      </p:sp>
      <p:sp>
        <p:nvSpPr>
          <p:cNvPr id="271" name="Google Shape;271;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990000"/>
                </a:solidFill>
                <a:latin typeface="Courier New"/>
                <a:ea typeface="Courier New"/>
                <a:cs typeface="Courier New"/>
                <a:sym typeface="Courier New"/>
              </a:rPr>
              <a:t>SELECT </a:t>
            </a:r>
            <a:r>
              <a:rPr b="1" lang="en" sz="1600">
                <a:latin typeface="Courier New"/>
                <a:ea typeface="Courier New"/>
                <a:cs typeface="Courier New"/>
                <a:sym typeface="Courier New"/>
              </a:rPr>
              <a:t>* </a:t>
            </a:r>
            <a:r>
              <a:rPr b="1" lang="en" sz="1600">
                <a:solidFill>
                  <a:srgbClr val="990000"/>
                </a:solidFill>
                <a:latin typeface="Courier New"/>
                <a:ea typeface="Courier New"/>
                <a:cs typeface="Courier New"/>
                <a:sym typeface="Courier New"/>
              </a:rPr>
              <a:t>FROM</a:t>
            </a:r>
            <a:r>
              <a:rPr b="1" lang="en" sz="1600">
                <a:latin typeface="Courier New"/>
                <a:ea typeface="Courier New"/>
                <a:cs typeface="Courier New"/>
                <a:sym typeface="Courier New"/>
              </a:rPr>
              <a:t> employees </a:t>
            </a:r>
            <a:r>
              <a:rPr b="1" lang="en" sz="1600">
                <a:solidFill>
                  <a:srgbClr val="990000"/>
                </a:solidFill>
                <a:latin typeface="Courier New"/>
                <a:ea typeface="Courier New"/>
                <a:cs typeface="Courier New"/>
                <a:sym typeface="Courier New"/>
              </a:rPr>
              <a:t>WHERE</a:t>
            </a:r>
            <a:r>
              <a:rPr b="1" lang="en" sz="1600">
                <a:latin typeface="Courier New"/>
                <a:ea typeface="Courier New"/>
                <a:cs typeface="Courier New"/>
                <a:sym typeface="Courier New"/>
              </a:rPr>
              <a:t> name</a:t>
            </a:r>
            <a:r>
              <a:rPr b="1" lang="en" sz="1600">
                <a:solidFill>
                  <a:srgbClr val="990000"/>
                </a:solidFill>
                <a:latin typeface="Courier New"/>
                <a:ea typeface="Courier New"/>
                <a:cs typeface="Courier New"/>
                <a:sym typeface="Courier New"/>
              </a:rPr>
              <a:t> LIKE </a:t>
            </a:r>
            <a:r>
              <a:rPr b="1" lang="en" sz="1600">
                <a:latin typeface="Courier New"/>
                <a:ea typeface="Courier New"/>
                <a:cs typeface="Courier New"/>
                <a:sym typeface="Courier New"/>
              </a:rPr>
              <a:t>'HOOV_R';</a:t>
            </a:r>
            <a:endParaRPr b="1" sz="1600">
              <a:latin typeface="Courier New"/>
              <a:ea typeface="Courier New"/>
              <a:cs typeface="Courier New"/>
              <a:sym typeface="Courier New"/>
            </a:endParaRPr>
          </a:p>
          <a:p>
            <a:pPr indent="0" lvl="0" marL="0" rtl="0" algn="l">
              <a:spcBef>
                <a:spcPts val="1200"/>
              </a:spcBef>
              <a:spcAft>
                <a:spcPts val="0"/>
              </a:spcAft>
              <a:buNone/>
            </a:pPr>
            <a:r>
              <a:t/>
            </a:r>
            <a:endParaRPr b="1">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272" name="Google Shape;272;p45"/>
          <p:cNvPicPr preferRelativeResize="0"/>
          <p:nvPr/>
        </p:nvPicPr>
        <p:blipFill>
          <a:blip r:embed="rId3">
            <a:alphaModFix/>
          </a:blip>
          <a:stretch>
            <a:fillRect/>
          </a:stretch>
        </p:blipFill>
        <p:spPr>
          <a:xfrm>
            <a:off x="1219550" y="1942575"/>
            <a:ext cx="5913400" cy="769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a:t>
            </a:r>
            <a:r>
              <a:rPr b="1" lang="en">
                <a:solidFill>
                  <a:srgbClr val="990000"/>
                </a:solidFill>
              </a:rPr>
              <a:t>IN </a:t>
            </a:r>
            <a:r>
              <a:rPr b="1" lang="en"/>
              <a:t>operator</a:t>
            </a:r>
            <a:endParaRPr b="1"/>
          </a:p>
        </p:txBody>
      </p:sp>
      <p:sp>
        <p:nvSpPr>
          <p:cNvPr id="278" name="Google Shape;27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C1130"/>
              </a:buClr>
              <a:buSzPts val="1800"/>
              <a:buFont typeface="Average"/>
              <a:buChar char="●"/>
            </a:pPr>
            <a:r>
              <a:rPr lang="en">
                <a:solidFill>
                  <a:srgbClr val="4C1130"/>
                </a:solidFill>
                <a:latin typeface="Average"/>
                <a:ea typeface="Average"/>
                <a:cs typeface="Average"/>
                <a:sym typeface="Average"/>
              </a:rPr>
              <a:t>The IN operator in SQL helps to set multiple conditions using a single WHERE clause by specifying various values. It's a handy way to handle multiple options at once. Cool, right?</a:t>
            </a:r>
            <a:endParaRPr>
              <a:solidFill>
                <a:srgbClr val="4C1130"/>
              </a:solidFill>
              <a:latin typeface="Average"/>
              <a:ea typeface="Average"/>
              <a:cs typeface="Average"/>
              <a:sym typeface="Average"/>
            </a:endParaRPr>
          </a:p>
          <a:p>
            <a:pPr indent="-342900" lvl="0" marL="457200" rtl="0" algn="l">
              <a:spcBef>
                <a:spcPts val="0"/>
              </a:spcBef>
              <a:spcAft>
                <a:spcPts val="0"/>
              </a:spcAft>
              <a:buSzPts val="1800"/>
              <a:buFont typeface="Average"/>
              <a:buChar char="●"/>
            </a:pPr>
            <a:r>
              <a:rPr lang="en">
                <a:solidFill>
                  <a:srgbClr val="4C1130"/>
                </a:solidFill>
                <a:latin typeface="Average"/>
                <a:ea typeface="Average"/>
                <a:cs typeface="Average"/>
                <a:sym typeface="Average"/>
              </a:rPr>
              <a:t>Syntax:</a:t>
            </a:r>
            <a:r>
              <a:rPr lang="en">
                <a:latin typeface="Average"/>
                <a:ea typeface="Average"/>
                <a:cs typeface="Average"/>
                <a:sym typeface="Average"/>
              </a:rPr>
              <a:t> </a:t>
            </a:r>
            <a:r>
              <a:rPr b="1" lang="en" sz="1600">
                <a:solidFill>
                  <a:srgbClr val="990000"/>
                </a:solidFill>
                <a:latin typeface="Courier New"/>
                <a:ea typeface="Courier New"/>
                <a:cs typeface="Courier New"/>
                <a:sym typeface="Courier New"/>
              </a:rPr>
              <a:t>SELECT </a:t>
            </a:r>
            <a:r>
              <a:rPr b="1" lang="en" sz="1600">
                <a:latin typeface="Courier New"/>
                <a:ea typeface="Courier New"/>
                <a:cs typeface="Courier New"/>
                <a:sym typeface="Courier New"/>
              </a:rPr>
              <a:t>column_name(s) </a:t>
            </a:r>
            <a:r>
              <a:rPr b="1" lang="en" sz="1600">
                <a:solidFill>
                  <a:srgbClr val="990000"/>
                </a:solidFill>
                <a:latin typeface="Courier New"/>
                <a:ea typeface="Courier New"/>
                <a:cs typeface="Courier New"/>
                <a:sym typeface="Courier New"/>
              </a:rPr>
              <a:t>FROM</a:t>
            </a:r>
            <a:r>
              <a:rPr b="1" lang="en" sz="1600">
                <a:latin typeface="Courier New"/>
                <a:ea typeface="Courier New"/>
                <a:cs typeface="Courier New"/>
                <a:sym typeface="Courier New"/>
              </a:rPr>
              <a:t> table_name </a:t>
            </a:r>
            <a:r>
              <a:rPr b="1" lang="en" sz="1600">
                <a:solidFill>
                  <a:srgbClr val="990000"/>
                </a:solidFill>
                <a:latin typeface="Courier New"/>
                <a:ea typeface="Courier New"/>
                <a:cs typeface="Courier New"/>
                <a:sym typeface="Courier New"/>
              </a:rPr>
              <a:t>WHERE </a:t>
            </a:r>
            <a:r>
              <a:rPr b="1" lang="en" sz="1600">
                <a:latin typeface="Courier New"/>
                <a:ea typeface="Courier New"/>
                <a:cs typeface="Courier New"/>
                <a:sym typeface="Courier New"/>
              </a:rPr>
              <a:t>column_name </a:t>
            </a:r>
            <a:r>
              <a:rPr b="1" lang="en" sz="1600">
                <a:solidFill>
                  <a:srgbClr val="990000"/>
                </a:solidFill>
                <a:latin typeface="Courier New"/>
                <a:ea typeface="Courier New"/>
                <a:cs typeface="Courier New"/>
                <a:sym typeface="Courier New"/>
              </a:rPr>
              <a:t>IN</a:t>
            </a:r>
            <a:r>
              <a:rPr b="1" lang="en" sz="1600">
                <a:latin typeface="Courier New"/>
                <a:ea typeface="Courier New"/>
                <a:cs typeface="Courier New"/>
                <a:sym typeface="Courier New"/>
              </a:rPr>
              <a:t> (value1, value2, ...);</a:t>
            </a:r>
            <a:endParaRPr b="1" sz="1600">
              <a:latin typeface="Courier New"/>
              <a:ea typeface="Courier New"/>
              <a:cs typeface="Courier New"/>
              <a:sym typeface="Courier New"/>
            </a:endParaRPr>
          </a:p>
          <a:p>
            <a:pPr indent="0" lvl="0" marL="457200" rtl="0" algn="l">
              <a:spcBef>
                <a:spcPts val="1200"/>
              </a:spcBef>
              <a:spcAft>
                <a:spcPts val="0"/>
              </a:spcAft>
              <a:buNone/>
            </a:pPr>
            <a:r>
              <a:t/>
            </a:r>
            <a:endParaRPr>
              <a:latin typeface="Average"/>
              <a:ea typeface="Average"/>
              <a:cs typeface="Average"/>
              <a:sym typeface="Average"/>
            </a:endParaRPr>
          </a:p>
          <a:p>
            <a:pPr indent="0" lvl="0" marL="0" rtl="0" algn="l">
              <a:spcBef>
                <a:spcPts val="1200"/>
              </a:spcBef>
              <a:spcAft>
                <a:spcPts val="1200"/>
              </a:spcAft>
              <a:buNone/>
            </a:pPr>
            <a:r>
              <a:t/>
            </a:r>
            <a:endParaRPr>
              <a:latin typeface="Average"/>
              <a:ea typeface="Average"/>
              <a:cs typeface="Average"/>
              <a:sym typeface="Averag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990000"/>
                </a:solidFill>
              </a:rPr>
              <a:t>IN</a:t>
            </a:r>
            <a:r>
              <a:rPr b="1" lang="en"/>
              <a:t> operator</a:t>
            </a:r>
            <a:endParaRPr b="1"/>
          </a:p>
        </p:txBody>
      </p:sp>
      <p:sp>
        <p:nvSpPr>
          <p:cNvPr id="284" name="Google Shape;28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990000"/>
                </a:solidFill>
                <a:latin typeface="Courier New"/>
                <a:ea typeface="Courier New"/>
                <a:cs typeface="Courier New"/>
                <a:sym typeface="Courier New"/>
              </a:rPr>
              <a:t>SELECT</a:t>
            </a:r>
            <a:r>
              <a:rPr b="1" lang="en" sz="1600">
                <a:latin typeface="Courier New"/>
                <a:ea typeface="Courier New"/>
                <a:cs typeface="Courier New"/>
                <a:sym typeface="Courier New"/>
              </a:rPr>
              <a:t> * </a:t>
            </a:r>
            <a:r>
              <a:rPr b="1" lang="en" sz="1600">
                <a:solidFill>
                  <a:srgbClr val="990000"/>
                </a:solidFill>
                <a:latin typeface="Courier New"/>
                <a:ea typeface="Courier New"/>
                <a:cs typeface="Courier New"/>
                <a:sym typeface="Courier New"/>
              </a:rPr>
              <a:t>FROM</a:t>
            </a:r>
            <a:r>
              <a:rPr b="1" lang="en" sz="1600">
                <a:latin typeface="Courier New"/>
                <a:ea typeface="Courier New"/>
                <a:cs typeface="Courier New"/>
                <a:sym typeface="Courier New"/>
              </a:rPr>
              <a:t> employees </a:t>
            </a:r>
            <a:r>
              <a:rPr b="1" lang="en" sz="1600">
                <a:solidFill>
                  <a:srgbClr val="990000"/>
                </a:solidFill>
                <a:latin typeface="Courier New"/>
                <a:ea typeface="Courier New"/>
                <a:cs typeface="Courier New"/>
                <a:sym typeface="Courier New"/>
              </a:rPr>
              <a:t>WHERE </a:t>
            </a:r>
            <a:r>
              <a:rPr b="1" lang="en" sz="1600">
                <a:latin typeface="Courier New"/>
                <a:ea typeface="Courier New"/>
                <a:cs typeface="Courier New"/>
                <a:sym typeface="Courier New"/>
              </a:rPr>
              <a:t>dept </a:t>
            </a:r>
            <a:r>
              <a:rPr b="1" lang="en" sz="1600">
                <a:solidFill>
                  <a:srgbClr val="990000"/>
                </a:solidFill>
                <a:latin typeface="Courier New"/>
                <a:ea typeface="Courier New"/>
                <a:cs typeface="Courier New"/>
                <a:sym typeface="Courier New"/>
              </a:rPr>
              <a:t>IN</a:t>
            </a:r>
            <a:r>
              <a:rPr b="1" lang="en" sz="1600">
                <a:latin typeface="Courier New"/>
                <a:ea typeface="Courier New"/>
                <a:cs typeface="Courier New"/>
                <a:sym typeface="Courier New"/>
              </a:rPr>
              <a:t> (1,4);</a:t>
            </a:r>
            <a:endParaRPr b="1" sz="1600">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b="1">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85" name="Google Shape;285;p47"/>
          <p:cNvPicPr preferRelativeResize="0"/>
          <p:nvPr/>
        </p:nvPicPr>
        <p:blipFill>
          <a:blip r:embed="rId3">
            <a:alphaModFix/>
          </a:blip>
          <a:stretch>
            <a:fillRect/>
          </a:stretch>
        </p:blipFill>
        <p:spPr>
          <a:xfrm>
            <a:off x="1952251" y="2045151"/>
            <a:ext cx="4471675" cy="2158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Handling </a:t>
            </a:r>
            <a:r>
              <a:rPr b="1" lang="en">
                <a:solidFill>
                  <a:srgbClr val="990000"/>
                </a:solidFill>
              </a:rPr>
              <a:t>NULL </a:t>
            </a:r>
            <a:r>
              <a:rPr b="1" lang="en"/>
              <a:t>values</a:t>
            </a:r>
            <a:endParaRPr b="1"/>
          </a:p>
        </p:txBody>
      </p:sp>
      <p:sp>
        <p:nvSpPr>
          <p:cNvPr id="291" name="Google Shape;29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4C1130"/>
              </a:buClr>
              <a:buSzPts val="1700"/>
              <a:buChar char="●"/>
            </a:pPr>
            <a:r>
              <a:rPr lang="en" sz="1700">
                <a:solidFill>
                  <a:srgbClr val="4C1130"/>
                </a:solidFill>
                <a:latin typeface="Average"/>
                <a:ea typeface="Average"/>
                <a:cs typeface="Average"/>
                <a:sym typeface="Average"/>
              </a:rPr>
              <a:t>In databases, </a:t>
            </a:r>
            <a:r>
              <a:rPr b="1" lang="en" sz="1700">
                <a:solidFill>
                  <a:srgbClr val="990000"/>
                </a:solidFill>
                <a:latin typeface="Average"/>
                <a:ea typeface="Average"/>
                <a:cs typeface="Average"/>
                <a:sym typeface="Average"/>
              </a:rPr>
              <a:t>NULL</a:t>
            </a:r>
            <a:r>
              <a:rPr lang="en" sz="1700">
                <a:solidFill>
                  <a:srgbClr val="4C1130"/>
                </a:solidFill>
                <a:latin typeface="Average"/>
                <a:ea typeface="Average"/>
                <a:cs typeface="Average"/>
                <a:sym typeface="Average"/>
              </a:rPr>
              <a:t> represents missing or unknown information. It's a keyword used in SQL to signify that the data for a particular field is not available or unknown.</a:t>
            </a:r>
            <a:endParaRPr sz="1700">
              <a:solidFill>
                <a:srgbClr val="4C1130"/>
              </a:solidFill>
              <a:latin typeface="Average"/>
              <a:ea typeface="Average"/>
              <a:cs typeface="Average"/>
              <a:sym typeface="Average"/>
            </a:endParaRPr>
          </a:p>
          <a:p>
            <a:pPr indent="-336550" lvl="0" marL="457200" rtl="0" algn="l">
              <a:spcBef>
                <a:spcPts val="0"/>
              </a:spcBef>
              <a:spcAft>
                <a:spcPts val="0"/>
              </a:spcAft>
              <a:buClr>
                <a:srgbClr val="4C1130"/>
              </a:buClr>
              <a:buSzPts val="1700"/>
              <a:buChar char="●"/>
            </a:pPr>
            <a:r>
              <a:rPr lang="en" sz="1700">
                <a:solidFill>
                  <a:srgbClr val="4C1130"/>
                </a:solidFill>
                <a:latin typeface="Average"/>
                <a:ea typeface="Average"/>
                <a:cs typeface="Average"/>
                <a:sym typeface="Average"/>
              </a:rPr>
              <a:t> We can use the </a:t>
            </a:r>
            <a:r>
              <a:rPr b="1" lang="en" sz="1700">
                <a:solidFill>
                  <a:srgbClr val="990000"/>
                </a:solidFill>
                <a:latin typeface="Average"/>
                <a:ea typeface="Average"/>
                <a:cs typeface="Average"/>
                <a:sym typeface="Average"/>
              </a:rPr>
              <a:t>IS NULL</a:t>
            </a:r>
            <a:r>
              <a:rPr lang="en" sz="1700">
                <a:solidFill>
                  <a:srgbClr val="4C1130"/>
                </a:solidFill>
                <a:latin typeface="Average"/>
                <a:ea typeface="Average"/>
                <a:cs typeface="Average"/>
                <a:sym typeface="Average"/>
              </a:rPr>
              <a:t> and </a:t>
            </a:r>
            <a:r>
              <a:rPr b="1" lang="en" sz="1700">
                <a:solidFill>
                  <a:srgbClr val="990000"/>
                </a:solidFill>
                <a:latin typeface="Average"/>
                <a:ea typeface="Average"/>
                <a:cs typeface="Average"/>
                <a:sym typeface="Average"/>
              </a:rPr>
              <a:t>IS NOT NULL</a:t>
            </a:r>
            <a:r>
              <a:rPr lang="en" sz="1700">
                <a:solidFill>
                  <a:srgbClr val="990000"/>
                </a:solidFill>
                <a:latin typeface="Average"/>
                <a:ea typeface="Average"/>
                <a:cs typeface="Average"/>
                <a:sym typeface="Average"/>
              </a:rPr>
              <a:t> </a:t>
            </a:r>
            <a:r>
              <a:rPr lang="en" sz="1700">
                <a:solidFill>
                  <a:srgbClr val="4C1130"/>
                </a:solidFill>
                <a:latin typeface="Average"/>
                <a:ea typeface="Average"/>
                <a:cs typeface="Average"/>
                <a:sym typeface="Average"/>
              </a:rPr>
              <a:t>operators with the </a:t>
            </a:r>
            <a:r>
              <a:rPr b="1" lang="en" sz="1700">
                <a:solidFill>
                  <a:srgbClr val="990000"/>
                </a:solidFill>
                <a:latin typeface="Average"/>
                <a:ea typeface="Average"/>
                <a:cs typeface="Average"/>
                <a:sym typeface="Average"/>
              </a:rPr>
              <a:t>WHERE</a:t>
            </a:r>
            <a:r>
              <a:rPr lang="en" sz="1700">
                <a:solidFill>
                  <a:srgbClr val="990000"/>
                </a:solidFill>
                <a:latin typeface="Average"/>
                <a:ea typeface="Average"/>
                <a:cs typeface="Average"/>
                <a:sym typeface="Average"/>
              </a:rPr>
              <a:t> </a:t>
            </a:r>
            <a:r>
              <a:rPr lang="en" sz="1700">
                <a:solidFill>
                  <a:srgbClr val="4C1130"/>
                </a:solidFill>
                <a:latin typeface="Average"/>
                <a:ea typeface="Average"/>
                <a:cs typeface="Average"/>
                <a:sym typeface="Average"/>
              </a:rPr>
              <a:t>clause to work with </a:t>
            </a:r>
            <a:r>
              <a:rPr b="1" lang="en" sz="1700">
                <a:solidFill>
                  <a:srgbClr val="990000"/>
                </a:solidFill>
                <a:latin typeface="Average"/>
                <a:ea typeface="Average"/>
                <a:cs typeface="Average"/>
                <a:sym typeface="Average"/>
              </a:rPr>
              <a:t>NULL</a:t>
            </a:r>
            <a:r>
              <a:rPr lang="en" sz="1700">
                <a:solidFill>
                  <a:srgbClr val="4C1130"/>
                </a:solidFill>
                <a:latin typeface="Average"/>
                <a:ea typeface="Average"/>
                <a:cs typeface="Average"/>
                <a:sym typeface="Average"/>
              </a:rPr>
              <a:t> values.</a:t>
            </a:r>
            <a:endParaRPr sz="1700">
              <a:solidFill>
                <a:srgbClr val="4C1130"/>
              </a:solidFill>
              <a:latin typeface="Average"/>
              <a:ea typeface="Average"/>
              <a:cs typeface="Average"/>
              <a:sym typeface="Average"/>
            </a:endParaRPr>
          </a:p>
          <a:p>
            <a:pPr indent="0" lvl="0" marL="457200" rtl="0" algn="l">
              <a:spcBef>
                <a:spcPts val="1200"/>
              </a:spcBef>
              <a:spcAft>
                <a:spcPts val="1200"/>
              </a:spcAft>
              <a:buNone/>
            </a:pPr>
            <a:r>
              <a:t/>
            </a:r>
            <a:endParaRPr sz="1700">
              <a:solidFill>
                <a:srgbClr val="4C1130"/>
              </a:solidFill>
              <a:latin typeface="Average"/>
              <a:ea typeface="Average"/>
              <a:cs typeface="Average"/>
              <a:sym typeface="Average"/>
            </a:endParaRPr>
          </a:p>
        </p:txBody>
      </p:sp>
      <p:sp>
        <p:nvSpPr>
          <p:cNvPr id="292" name="Google Shape;292;p48"/>
          <p:cNvSpPr txBox="1"/>
          <p:nvPr/>
        </p:nvSpPr>
        <p:spPr>
          <a:xfrm>
            <a:off x="853250" y="2519425"/>
            <a:ext cx="2884200" cy="18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990000"/>
                </a:solidFill>
                <a:latin typeface="Courier New"/>
                <a:ea typeface="Courier New"/>
                <a:cs typeface="Courier New"/>
                <a:sym typeface="Courier New"/>
              </a:rPr>
              <a:t>SELECT </a:t>
            </a:r>
            <a:r>
              <a:rPr b="1" lang="en" sz="1600">
                <a:solidFill>
                  <a:schemeClr val="dk2"/>
                </a:solidFill>
                <a:latin typeface="Courier New"/>
                <a:ea typeface="Courier New"/>
                <a:cs typeface="Courier New"/>
                <a:sym typeface="Courier New"/>
              </a:rPr>
              <a:t>* </a:t>
            </a:r>
            <a:r>
              <a:rPr b="1" lang="en" sz="1600">
                <a:solidFill>
                  <a:srgbClr val="990000"/>
                </a:solidFill>
                <a:latin typeface="Courier New"/>
                <a:ea typeface="Courier New"/>
                <a:cs typeface="Courier New"/>
                <a:sym typeface="Courier New"/>
              </a:rPr>
              <a:t>FROM </a:t>
            </a:r>
            <a:r>
              <a:rPr b="1" lang="en" sz="1600">
                <a:solidFill>
                  <a:schemeClr val="dk2"/>
                </a:solidFill>
                <a:latin typeface="Courier New"/>
                <a:ea typeface="Courier New"/>
                <a:cs typeface="Courier New"/>
                <a:sym typeface="Courier New"/>
              </a:rPr>
              <a:t>table_name</a:t>
            </a:r>
            <a:endParaRPr b="1" sz="16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600">
                <a:solidFill>
                  <a:srgbClr val="990000"/>
                </a:solidFill>
                <a:latin typeface="Courier New"/>
                <a:ea typeface="Courier New"/>
                <a:cs typeface="Courier New"/>
                <a:sym typeface="Courier New"/>
              </a:rPr>
              <a:t>WHERE</a:t>
            </a:r>
            <a:r>
              <a:rPr b="1" lang="en" sz="1600">
                <a:solidFill>
                  <a:schemeClr val="dk2"/>
                </a:solidFill>
                <a:latin typeface="Courier New"/>
                <a:ea typeface="Courier New"/>
                <a:cs typeface="Courier New"/>
                <a:sym typeface="Courier New"/>
              </a:rPr>
              <a:t> column_name </a:t>
            </a:r>
            <a:r>
              <a:rPr b="1" lang="en" sz="1600">
                <a:solidFill>
                  <a:srgbClr val="990000"/>
                </a:solidFill>
                <a:latin typeface="Courier New"/>
                <a:ea typeface="Courier New"/>
                <a:cs typeface="Courier New"/>
                <a:sym typeface="Courier New"/>
              </a:rPr>
              <a:t>IS NULL</a:t>
            </a:r>
            <a:r>
              <a:rPr b="1" lang="en" sz="1600">
                <a:solidFill>
                  <a:schemeClr val="dk2"/>
                </a:solidFill>
                <a:latin typeface="Courier New"/>
                <a:ea typeface="Courier New"/>
                <a:cs typeface="Courier New"/>
                <a:sym typeface="Courier New"/>
              </a:rPr>
              <a:t>;</a:t>
            </a:r>
            <a:endParaRPr b="1" sz="16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2"/>
              </a:solidFill>
            </a:endParaRPr>
          </a:p>
        </p:txBody>
      </p:sp>
      <p:sp>
        <p:nvSpPr>
          <p:cNvPr id="293" name="Google Shape;293;p48"/>
          <p:cNvSpPr txBox="1"/>
          <p:nvPr/>
        </p:nvSpPr>
        <p:spPr>
          <a:xfrm>
            <a:off x="5141100" y="2567500"/>
            <a:ext cx="2884200" cy="14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990000"/>
                </a:solidFill>
                <a:latin typeface="Courier New"/>
                <a:ea typeface="Courier New"/>
                <a:cs typeface="Courier New"/>
                <a:sym typeface="Courier New"/>
              </a:rPr>
              <a:t>SELECT</a:t>
            </a:r>
            <a:r>
              <a:rPr b="1" lang="en" sz="1600">
                <a:solidFill>
                  <a:schemeClr val="dk2"/>
                </a:solidFill>
                <a:latin typeface="Courier New"/>
                <a:ea typeface="Courier New"/>
                <a:cs typeface="Courier New"/>
                <a:sym typeface="Courier New"/>
              </a:rPr>
              <a:t> * </a:t>
            </a:r>
            <a:r>
              <a:rPr b="1" lang="en" sz="1600">
                <a:solidFill>
                  <a:srgbClr val="990000"/>
                </a:solidFill>
                <a:latin typeface="Courier New"/>
                <a:ea typeface="Courier New"/>
                <a:cs typeface="Courier New"/>
                <a:sym typeface="Courier New"/>
              </a:rPr>
              <a:t>FROM</a:t>
            </a:r>
            <a:r>
              <a:rPr b="1" lang="en" sz="1600">
                <a:solidFill>
                  <a:schemeClr val="dk2"/>
                </a:solidFill>
                <a:latin typeface="Courier New"/>
                <a:ea typeface="Courier New"/>
                <a:cs typeface="Courier New"/>
                <a:sym typeface="Courier New"/>
              </a:rPr>
              <a:t> table_name</a:t>
            </a:r>
            <a:endParaRPr b="1" sz="16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600">
                <a:solidFill>
                  <a:srgbClr val="990000"/>
                </a:solidFill>
                <a:latin typeface="Courier New"/>
                <a:ea typeface="Courier New"/>
                <a:cs typeface="Courier New"/>
                <a:sym typeface="Courier New"/>
              </a:rPr>
              <a:t>WHERE</a:t>
            </a:r>
            <a:r>
              <a:rPr b="1" lang="en" sz="1600">
                <a:solidFill>
                  <a:schemeClr val="dk2"/>
                </a:solidFill>
                <a:latin typeface="Courier New"/>
                <a:ea typeface="Courier New"/>
                <a:cs typeface="Courier New"/>
                <a:sym typeface="Courier New"/>
              </a:rPr>
              <a:t> column_name </a:t>
            </a:r>
            <a:r>
              <a:rPr b="1" lang="en" sz="1600">
                <a:solidFill>
                  <a:srgbClr val="990000"/>
                </a:solidFill>
                <a:latin typeface="Courier New"/>
                <a:ea typeface="Courier New"/>
                <a:cs typeface="Courier New"/>
                <a:sym typeface="Courier New"/>
              </a:rPr>
              <a:t>IS NOT NULL</a:t>
            </a:r>
            <a:r>
              <a:rPr b="1" lang="en" sz="1600">
                <a:solidFill>
                  <a:schemeClr val="dk2"/>
                </a:solidFill>
                <a:latin typeface="Courier New"/>
                <a:ea typeface="Courier New"/>
                <a:cs typeface="Courier New"/>
                <a:sym typeface="Courier New"/>
              </a:rPr>
              <a:t>;</a:t>
            </a:r>
            <a:endParaRPr b="1" sz="16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Handling </a:t>
            </a:r>
            <a:r>
              <a:rPr b="1" lang="en">
                <a:solidFill>
                  <a:srgbClr val="990000"/>
                </a:solidFill>
              </a:rPr>
              <a:t>NULL </a:t>
            </a:r>
            <a:r>
              <a:rPr b="1" lang="en"/>
              <a:t>values</a:t>
            </a:r>
            <a:endParaRPr/>
          </a:p>
        </p:txBody>
      </p:sp>
      <p:sp>
        <p:nvSpPr>
          <p:cNvPr id="299" name="Google Shape;29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90000"/>
                </a:solidFill>
                <a:latin typeface="Courier New"/>
                <a:ea typeface="Courier New"/>
                <a:cs typeface="Courier New"/>
                <a:sym typeface="Courier New"/>
              </a:rPr>
              <a:t>SELECT</a:t>
            </a:r>
            <a:r>
              <a:rPr b="1" lang="en">
                <a:latin typeface="Courier New"/>
                <a:ea typeface="Courier New"/>
                <a:cs typeface="Courier New"/>
                <a:sym typeface="Courier New"/>
              </a:rPr>
              <a:t> * </a:t>
            </a:r>
            <a:r>
              <a:rPr b="1" lang="en">
                <a:solidFill>
                  <a:srgbClr val="990000"/>
                </a:solidFill>
                <a:latin typeface="Courier New"/>
                <a:ea typeface="Courier New"/>
                <a:cs typeface="Courier New"/>
                <a:sym typeface="Courier New"/>
              </a:rPr>
              <a:t>FROM </a:t>
            </a:r>
            <a:r>
              <a:rPr b="1" lang="en">
                <a:latin typeface="Courier New"/>
                <a:ea typeface="Courier New"/>
                <a:cs typeface="Courier New"/>
                <a:sym typeface="Courier New"/>
              </a:rPr>
              <a:t>employees </a:t>
            </a:r>
            <a:r>
              <a:rPr b="1" lang="en">
                <a:solidFill>
                  <a:srgbClr val="990000"/>
                </a:solidFill>
                <a:latin typeface="Courier New"/>
                <a:ea typeface="Courier New"/>
                <a:cs typeface="Courier New"/>
                <a:sym typeface="Courier New"/>
              </a:rPr>
              <a:t>WHERE</a:t>
            </a:r>
            <a:r>
              <a:rPr b="1" lang="en">
                <a:latin typeface="Courier New"/>
                <a:ea typeface="Courier New"/>
                <a:cs typeface="Courier New"/>
                <a:sym typeface="Courier New"/>
              </a:rPr>
              <a:t> comm </a:t>
            </a:r>
            <a:r>
              <a:rPr b="1" lang="en">
                <a:solidFill>
                  <a:srgbClr val="990000"/>
                </a:solidFill>
                <a:latin typeface="Courier New"/>
                <a:ea typeface="Courier New"/>
                <a:cs typeface="Courier New"/>
                <a:sym typeface="Courier New"/>
              </a:rPr>
              <a:t>IS NULL</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300" name="Google Shape;300;p49"/>
          <p:cNvPicPr preferRelativeResize="0"/>
          <p:nvPr/>
        </p:nvPicPr>
        <p:blipFill>
          <a:blip r:embed="rId3">
            <a:alphaModFix/>
          </a:blip>
          <a:stretch>
            <a:fillRect/>
          </a:stretch>
        </p:blipFill>
        <p:spPr>
          <a:xfrm>
            <a:off x="1952576" y="1829726"/>
            <a:ext cx="4534474" cy="2313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Handling </a:t>
            </a:r>
            <a:r>
              <a:rPr b="1" lang="en">
                <a:solidFill>
                  <a:srgbClr val="990000"/>
                </a:solidFill>
              </a:rPr>
              <a:t>NULL </a:t>
            </a:r>
            <a:r>
              <a:rPr b="1" lang="en"/>
              <a:t>values</a:t>
            </a:r>
            <a:endParaRPr/>
          </a:p>
        </p:txBody>
      </p:sp>
      <p:sp>
        <p:nvSpPr>
          <p:cNvPr id="306" name="Google Shape;306;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990000"/>
                </a:solidFill>
                <a:latin typeface="Courier New"/>
                <a:ea typeface="Courier New"/>
                <a:cs typeface="Courier New"/>
                <a:sym typeface="Courier New"/>
              </a:rPr>
              <a:t>SELECT </a:t>
            </a:r>
            <a:r>
              <a:rPr b="1" lang="en" sz="1600">
                <a:solidFill>
                  <a:srgbClr val="4C1130"/>
                </a:solidFill>
                <a:latin typeface="Courier New"/>
                <a:ea typeface="Courier New"/>
                <a:cs typeface="Courier New"/>
                <a:sym typeface="Courier New"/>
              </a:rPr>
              <a:t>* </a:t>
            </a:r>
            <a:r>
              <a:rPr b="1" lang="en" sz="1600">
                <a:solidFill>
                  <a:srgbClr val="990000"/>
                </a:solidFill>
                <a:latin typeface="Courier New"/>
                <a:ea typeface="Courier New"/>
                <a:cs typeface="Courier New"/>
                <a:sym typeface="Courier New"/>
              </a:rPr>
              <a:t>FROM</a:t>
            </a:r>
            <a:r>
              <a:rPr b="1" lang="en" sz="1600">
                <a:solidFill>
                  <a:srgbClr val="4C1130"/>
                </a:solidFill>
                <a:latin typeface="Courier New"/>
                <a:ea typeface="Courier New"/>
                <a:cs typeface="Courier New"/>
                <a:sym typeface="Courier New"/>
              </a:rPr>
              <a:t> employees </a:t>
            </a:r>
            <a:r>
              <a:rPr b="1" lang="en" sz="1600">
                <a:solidFill>
                  <a:srgbClr val="990000"/>
                </a:solidFill>
                <a:latin typeface="Courier New"/>
                <a:ea typeface="Courier New"/>
                <a:cs typeface="Courier New"/>
                <a:sym typeface="Courier New"/>
              </a:rPr>
              <a:t>WHERE </a:t>
            </a:r>
            <a:r>
              <a:rPr b="1" lang="en" sz="1600">
                <a:solidFill>
                  <a:srgbClr val="4C1130"/>
                </a:solidFill>
                <a:latin typeface="Courier New"/>
                <a:ea typeface="Courier New"/>
                <a:cs typeface="Courier New"/>
                <a:sym typeface="Courier New"/>
              </a:rPr>
              <a:t>comm </a:t>
            </a:r>
            <a:r>
              <a:rPr b="1" lang="en" sz="1600">
                <a:solidFill>
                  <a:srgbClr val="990000"/>
                </a:solidFill>
                <a:latin typeface="Courier New"/>
                <a:ea typeface="Courier New"/>
                <a:cs typeface="Courier New"/>
                <a:sym typeface="Courier New"/>
              </a:rPr>
              <a:t>IS NOT NULL</a:t>
            </a:r>
            <a:r>
              <a:rPr b="1" lang="en" sz="1600">
                <a:solidFill>
                  <a:srgbClr val="4C1130"/>
                </a:solidFill>
                <a:latin typeface="Courier New"/>
                <a:ea typeface="Courier New"/>
                <a:cs typeface="Courier New"/>
                <a:sym typeface="Courier New"/>
              </a:rPr>
              <a:t>;</a:t>
            </a:r>
            <a:endParaRPr b="1" sz="1600">
              <a:solidFill>
                <a:srgbClr val="4C1130"/>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307" name="Google Shape;307;p50"/>
          <p:cNvPicPr preferRelativeResize="0"/>
          <p:nvPr/>
        </p:nvPicPr>
        <p:blipFill>
          <a:blip r:embed="rId3">
            <a:alphaModFix/>
          </a:blip>
          <a:stretch>
            <a:fillRect/>
          </a:stretch>
        </p:blipFill>
        <p:spPr>
          <a:xfrm>
            <a:off x="1172181" y="1913756"/>
            <a:ext cx="5693625" cy="1398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Count Missing Values</a:t>
            </a:r>
            <a:endParaRPr b="1"/>
          </a:p>
        </p:txBody>
      </p:sp>
      <p:sp>
        <p:nvSpPr>
          <p:cNvPr id="313" name="Google Shape;313;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a:solidFill>
                  <a:srgbClr val="990000"/>
                </a:solidFill>
                <a:latin typeface="Courier New"/>
                <a:ea typeface="Courier New"/>
                <a:cs typeface="Courier New"/>
                <a:sym typeface="Courier New"/>
              </a:rPr>
              <a:t>SELECT</a:t>
            </a:r>
            <a:r>
              <a:rPr b="1" lang="en" sz="1600">
                <a:latin typeface="Courier New"/>
                <a:ea typeface="Courier New"/>
                <a:cs typeface="Courier New"/>
                <a:sym typeface="Courier New"/>
              </a:rPr>
              <a:t> </a:t>
            </a:r>
            <a:r>
              <a:rPr b="1" lang="en" sz="1600">
                <a:solidFill>
                  <a:srgbClr val="990000"/>
                </a:solidFill>
                <a:latin typeface="Courier New"/>
                <a:ea typeface="Courier New"/>
                <a:cs typeface="Courier New"/>
                <a:sym typeface="Courier New"/>
              </a:rPr>
              <a:t>COUNT(</a:t>
            </a:r>
            <a:r>
              <a:rPr b="1" lang="en" sz="1600">
                <a:latin typeface="Courier New"/>
                <a:ea typeface="Courier New"/>
                <a:cs typeface="Courier New"/>
                <a:sym typeface="Courier New"/>
              </a:rPr>
              <a:t>*</a:t>
            </a:r>
            <a:r>
              <a:rPr b="1" lang="en" sz="1600">
                <a:solidFill>
                  <a:srgbClr val="990000"/>
                </a:solidFill>
                <a:latin typeface="Courier New"/>
                <a:ea typeface="Courier New"/>
                <a:cs typeface="Courier New"/>
                <a:sym typeface="Courier New"/>
              </a:rPr>
              <a:t>) AS</a:t>
            </a:r>
            <a:r>
              <a:rPr b="1" lang="en" sz="1600">
                <a:latin typeface="Courier New"/>
                <a:ea typeface="Courier New"/>
                <a:cs typeface="Courier New"/>
                <a:sym typeface="Courier New"/>
              </a:rPr>
              <a:t> missingValues </a:t>
            </a:r>
            <a:r>
              <a:rPr b="1" lang="en" sz="1600">
                <a:solidFill>
                  <a:srgbClr val="990000"/>
                </a:solidFill>
                <a:latin typeface="Courier New"/>
                <a:ea typeface="Courier New"/>
                <a:cs typeface="Courier New"/>
                <a:sym typeface="Courier New"/>
              </a:rPr>
              <a:t>FROM</a:t>
            </a:r>
            <a:r>
              <a:rPr b="1" lang="en" sz="1600">
                <a:latin typeface="Courier New"/>
                <a:ea typeface="Courier New"/>
                <a:cs typeface="Courier New"/>
                <a:sym typeface="Courier New"/>
              </a:rPr>
              <a:t> employees </a:t>
            </a:r>
            <a:r>
              <a:rPr b="1" lang="en" sz="1600">
                <a:solidFill>
                  <a:srgbClr val="990000"/>
                </a:solidFill>
                <a:latin typeface="Courier New"/>
                <a:ea typeface="Courier New"/>
                <a:cs typeface="Courier New"/>
                <a:sym typeface="Courier New"/>
              </a:rPr>
              <a:t>WHERE</a:t>
            </a:r>
            <a:r>
              <a:rPr b="1" lang="en" sz="1600">
                <a:latin typeface="Courier New"/>
                <a:ea typeface="Courier New"/>
                <a:cs typeface="Courier New"/>
                <a:sym typeface="Courier New"/>
              </a:rPr>
              <a:t> comm </a:t>
            </a:r>
            <a:r>
              <a:rPr b="1" lang="en" sz="1600">
                <a:solidFill>
                  <a:srgbClr val="990000"/>
                </a:solidFill>
                <a:latin typeface="Courier New"/>
                <a:ea typeface="Courier New"/>
                <a:cs typeface="Courier New"/>
                <a:sym typeface="Courier New"/>
              </a:rPr>
              <a:t>IS NULL</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314" name="Google Shape;314;p51"/>
          <p:cNvPicPr preferRelativeResize="0"/>
          <p:nvPr/>
        </p:nvPicPr>
        <p:blipFill>
          <a:blip r:embed="rId3">
            <a:alphaModFix/>
          </a:blip>
          <a:stretch>
            <a:fillRect/>
          </a:stretch>
        </p:blipFill>
        <p:spPr>
          <a:xfrm>
            <a:off x="2805850" y="2615550"/>
            <a:ext cx="1994100" cy="885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Advantages of Database</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124D"/>
              </a:buClr>
              <a:buSzPts val="1800"/>
              <a:buChar char="●"/>
            </a:pPr>
            <a:r>
              <a:rPr lang="en">
                <a:solidFill>
                  <a:srgbClr val="20124D"/>
                </a:solidFill>
              </a:rPr>
              <a:t>Avoids Repetition</a:t>
            </a:r>
            <a:endParaRPr>
              <a:solidFill>
                <a:srgbClr val="20124D"/>
              </a:solidFill>
            </a:endParaRPr>
          </a:p>
          <a:p>
            <a:pPr indent="-342900" lvl="0" marL="457200" rtl="0" algn="l">
              <a:spcBef>
                <a:spcPts val="0"/>
              </a:spcBef>
              <a:spcAft>
                <a:spcPts val="0"/>
              </a:spcAft>
              <a:buClr>
                <a:srgbClr val="20124D"/>
              </a:buClr>
              <a:buSzPts val="1800"/>
              <a:buChar char="●"/>
            </a:pPr>
            <a:r>
              <a:rPr lang="en">
                <a:solidFill>
                  <a:srgbClr val="20124D"/>
                </a:solidFill>
              </a:rPr>
              <a:t>Makes Sharing Easy</a:t>
            </a:r>
            <a:endParaRPr>
              <a:solidFill>
                <a:srgbClr val="20124D"/>
              </a:solidFill>
            </a:endParaRPr>
          </a:p>
          <a:p>
            <a:pPr indent="-342900" lvl="0" marL="457200" rtl="0" algn="l">
              <a:spcBef>
                <a:spcPts val="0"/>
              </a:spcBef>
              <a:spcAft>
                <a:spcPts val="0"/>
              </a:spcAft>
              <a:buClr>
                <a:srgbClr val="20124D"/>
              </a:buClr>
              <a:buSzPts val="1800"/>
              <a:buChar char="●"/>
            </a:pPr>
            <a:r>
              <a:rPr lang="en">
                <a:solidFill>
                  <a:srgbClr val="20124D"/>
                </a:solidFill>
              </a:rPr>
              <a:t>Protects Your Data</a:t>
            </a:r>
            <a:endParaRPr>
              <a:solidFill>
                <a:srgbClr val="20124D"/>
              </a:solidFill>
            </a:endParaRPr>
          </a:p>
          <a:p>
            <a:pPr indent="-342900" lvl="0" marL="457200" rtl="0" algn="l">
              <a:spcBef>
                <a:spcPts val="0"/>
              </a:spcBef>
              <a:spcAft>
                <a:spcPts val="0"/>
              </a:spcAft>
              <a:buClr>
                <a:srgbClr val="20124D"/>
              </a:buClr>
              <a:buSzPts val="1800"/>
              <a:buChar char="●"/>
            </a:pPr>
            <a:r>
              <a:rPr lang="en">
                <a:solidFill>
                  <a:srgbClr val="20124D"/>
                </a:solidFill>
              </a:rPr>
              <a:t>Maintains Quality</a:t>
            </a:r>
            <a:endParaRPr>
              <a:solidFill>
                <a:srgbClr val="20124D"/>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Count Missing Values</a:t>
            </a:r>
            <a:endParaRPr b="1"/>
          </a:p>
        </p:txBody>
      </p:sp>
      <p:sp>
        <p:nvSpPr>
          <p:cNvPr id="320" name="Google Shape;32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a:solidFill>
                  <a:srgbClr val="990000"/>
                </a:solidFill>
                <a:latin typeface="Courier New"/>
                <a:ea typeface="Courier New"/>
                <a:cs typeface="Courier New"/>
                <a:sym typeface="Courier New"/>
              </a:rPr>
              <a:t>SELECT</a:t>
            </a:r>
            <a:r>
              <a:rPr b="1" lang="en" sz="1600">
                <a:latin typeface="Courier New"/>
                <a:ea typeface="Courier New"/>
                <a:cs typeface="Courier New"/>
                <a:sym typeface="Courier New"/>
              </a:rPr>
              <a:t> </a:t>
            </a:r>
            <a:r>
              <a:rPr b="1" lang="en" sz="1600">
                <a:solidFill>
                  <a:srgbClr val="990000"/>
                </a:solidFill>
                <a:latin typeface="Courier New"/>
                <a:ea typeface="Courier New"/>
                <a:cs typeface="Courier New"/>
                <a:sym typeface="Courier New"/>
              </a:rPr>
              <a:t>count(</a:t>
            </a:r>
            <a:r>
              <a:rPr b="1" lang="en" sz="1600">
                <a:latin typeface="Courier New"/>
                <a:ea typeface="Courier New"/>
                <a:cs typeface="Courier New"/>
                <a:sym typeface="Courier New"/>
              </a:rPr>
              <a:t>*</a:t>
            </a:r>
            <a:r>
              <a:rPr b="1" lang="en" sz="1600">
                <a:solidFill>
                  <a:srgbClr val="990000"/>
                </a:solidFill>
                <a:latin typeface="Courier New"/>
                <a:ea typeface="Courier New"/>
                <a:cs typeface="Courier New"/>
                <a:sym typeface="Courier New"/>
              </a:rPr>
              <a:t>) AS</a:t>
            </a:r>
            <a:r>
              <a:rPr b="1" lang="en" sz="1600">
                <a:latin typeface="Courier New"/>
                <a:ea typeface="Courier New"/>
                <a:cs typeface="Courier New"/>
                <a:sym typeface="Courier New"/>
              </a:rPr>
              <a:t> notmissingValues </a:t>
            </a:r>
            <a:r>
              <a:rPr b="1" lang="en" sz="1600">
                <a:solidFill>
                  <a:srgbClr val="990000"/>
                </a:solidFill>
                <a:latin typeface="Courier New"/>
                <a:ea typeface="Courier New"/>
                <a:cs typeface="Courier New"/>
                <a:sym typeface="Courier New"/>
              </a:rPr>
              <a:t>FROM</a:t>
            </a:r>
            <a:r>
              <a:rPr b="1" lang="en" sz="1600">
                <a:latin typeface="Courier New"/>
                <a:ea typeface="Courier New"/>
                <a:cs typeface="Courier New"/>
                <a:sym typeface="Courier New"/>
              </a:rPr>
              <a:t> employees </a:t>
            </a:r>
            <a:r>
              <a:rPr b="1" lang="en" sz="1600">
                <a:solidFill>
                  <a:srgbClr val="990000"/>
                </a:solidFill>
                <a:latin typeface="Courier New"/>
                <a:ea typeface="Courier New"/>
                <a:cs typeface="Courier New"/>
                <a:sym typeface="Courier New"/>
              </a:rPr>
              <a:t>WHERE</a:t>
            </a:r>
            <a:r>
              <a:rPr b="1" lang="en" sz="1600">
                <a:latin typeface="Courier New"/>
                <a:ea typeface="Courier New"/>
                <a:cs typeface="Courier New"/>
                <a:sym typeface="Courier New"/>
              </a:rPr>
              <a:t> comm</a:t>
            </a:r>
            <a:r>
              <a:rPr b="1" lang="en" sz="1600">
                <a:solidFill>
                  <a:srgbClr val="990000"/>
                </a:solidFill>
                <a:latin typeface="Courier New"/>
                <a:ea typeface="Courier New"/>
                <a:cs typeface="Courier New"/>
                <a:sym typeface="Courier New"/>
              </a:rPr>
              <a:t> IS NOT NULL</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321" name="Google Shape;321;p52"/>
          <p:cNvPicPr preferRelativeResize="0"/>
          <p:nvPr/>
        </p:nvPicPr>
        <p:blipFill>
          <a:blip r:embed="rId3">
            <a:alphaModFix/>
          </a:blip>
          <a:stretch>
            <a:fillRect/>
          </a:stretch>
        </p:blipFill>
        <p:spPr>
          <a:xfrm>
            <a:off x="2825100" y="2336793"/>
            <a:ext cx="1668050" cy="658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Sorting Data with </a:t>
            </a:r>
            <a:r>
              <a:rPr b="1" lang="en">
                <a:solidFill>
                  <a:srgbClr val="990000"/>
                </a:solidFill>
              </a:rPr>
              <a:t>O</a:t>
            </a:r>
            <a:r>
              <a:rPr b="1" lang="en">
                <a:solidFill>
                  <a:srgbClr val="990000"/>
                </a:solidFill>
              </a:rPr>
              <a:t>RDER BY</a:t>
            </a:r>
            <a:endParaRPr b="1"/>
          </a:p>
        </p:txBody>
      </p:sp>
      <p:sp>
        <p:nvSpPr>
          <p:cNvPr id="327" name="Google Shape;327;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4C1130"/>
              </a:buClr>
              <a:buSzPts val="1700"/>
              <a:buFont typeface="Average"/>
              <a:buChar char="●"/>
            </a:pPr>
            <a:r>
              <a:rPr lang="en" sz="1700">
                <a:solidFill>
                  <a:srgbClr val="4C1130"/>
                </a:solidFill>
                <a:latin typeface="Average"/>
                <a:ea typeface="Average"/>
                <a:cs typeface="Average"/>
                <a:sym typeface="Average"/>
              </a:rPr>
              <a:t>In SQL, sorting is like organizing data for easier use. The </a:t>
            </a:r>
            <a:r>
              <a:rPr b="1" lang="en" sz="1700">
                <a:solidFill>
                  <a:srgbClr val="4C1130"/>
                </a:solidFill>
                <a:latin typeface="Average"/>
                <a:ea typeface="Average"/>
                <a:cs typeface="Average"/>
                <a:sym typeface="Average"/>
              </a:rPr>
              <a:t>ORDER BY</a:t>
            </a:r>
            <a:r>
              <a:rPr lang="en" sz="1700">
                <a:solidFill>
                  <a:srgbClr val="4C1130"/>
                </a:solidFill>
                <a:latin typeface="Average"/>
                <a:ea typeface="Average"/>
                <a:cs typeface="Average"/>
                <a:sym typeface="Average"/>
              </a:rPr>
              <a:t> clause helps arrange data by one or more fields. Just place it after the </a:t>
            </a:r>
            <a:r>
              <a:rPr b="1" lang="en" sz="1700">
                <a:solidFill>
                  <a:srgbClr val="4C1130"/>
                </a:solidFill>
                <a:latin typeface="Average"/>
                <a:ea typeface="Average"/>
                <a:cs typeface="Average"/>
                <a:sym typeface="Average"/>
              </a:rPr>
              <a:t>FROM</a:t>
            </a:r>
            <a:r>
              <a:rPr lang="en" sz="1700">
                <a:solidFill>
                  <a:srgbClr val="4C1130"/>
                </a:solidFill>
                <a:latin typeface="Average"/>
                <a:ea typeface="Average"/>
                <a:cs typeface="Average"/>
                <a:sym typeface="Average"/>
              </a:rPr>
              <a:t> statement in your </a:t>
            </a:r>
            <a:r>
              <a:rPr b="1" lang="en" sz="1700">
                <a:solidFill>
                  <a:srgbClr val="4C1130"/>
                </a:solidFill>
                <a:latin typeface="Average"/>
                <a:ea typeface="Average"/>
                <a:cs typeface="Average"/>
                <a:sym typeface="Average"/>
              </a:rPr>
              <a:t>SQL</a:t>
            </a:r>
            <a:r>
              <a:rPr lang="en" sz="1700">
                <a:solidFill>
                  <a:srgbClr val="4C1130"/>
                </a:solidFill>
                <a:latin typeface="Average"/>
                <a:ea typeface="Average"/>
                <a:cs typeface="Average"/>
                <a:sym typeface="Average"/>
              </a:rPr>
              <a:t> query to sort the results.</a:t>
            </a:r>
            <a:endParaRPr sz="1700">
              <a:solidFill>
                <a:srgbClr val="4C1130"/>
              </a:solidFill>
              <a:latin typeface="Average"/>
              <a:ea typeface="Average"/>
              <a:cs typeface="Average"/>
              <a:sym typeface="Average"/>
            </a:endParaRPr>
          </a:p>
          <a:p>
            <a:pPr indent="0" lvl="0" marL="457200" rtl="0" algn="l">
              <a:spcBef>
                <a:spcPts val="1200"/>
              </a:spcBef>
              <a:spcAft>
                <a:spcPts val="0"/>
              </a:spcAft>
              <a:buNone/>
            </a:pPr>
            <a:r>
              <a:t/>
            </a:r>
            <a:endParaRPr sz="1700">
              <a:latin typeface="Average"/>
              <a:ea typeface="Average"/>
              <a:cs typeface="Average"/>
              <a:sym typeface="Average"/>
            </a:endParaRPr>
          </a:p>
          <a:p>
            <a:pPr indent="-336550" lvl="0" marL="457200" rtl="0" algn="l">
              <a:spcBef>
                <a:spcPts val="1200"/>
              </a:spcBef>
              <a:spcAft>
                <a:spcPts val="0"/>
              </a:spcAft>
              <a:buSzPts val="1700"/>
              <a:buFont typeface="Average"/>
              <a:buChar char="●"/>
            </a:pPr>
            <a:r>
              <a:rPr lang="en" sz="1700">
                <a:latin typeface="Average"/>
                <a:ea typeface="Average"/>
                <a:cs typeface="Average"/>
                <a:sym typeface="Average"/>
              </a:rPr>
              <a:t>Syntax: </a:t>
            </a:r>
            <a:r>
              <a:rPr b="1" lang="en" sz="1700">
                <a:solidFill>
                  <a:srgbClr val="990000"/>
                </a:solidFill>
                <a:latin typeface="Courier New"/>
                <a:ea typeface="Courier New"/>
                <a:cs typeface="Courier New"/>
                <a:sym typeface="Courier New"/>
              </a:rPr>
              <a:t>SELECT</a:t>
            </a:r>
            <a:r>
              <a:rPr b="1" lang="en" sz="1700">
                <a:latin typeface="Courier New"/>
                <a:ea typeface="Courier New"/>
                <a:cs typeface="Courier New"/>
                <a:sym typeface="Courier New"/>
              </a:rPr>
              <a:t> </a:t>
            </a:r>
            <a:r>
              <a:rPr b="1" lang="en" sz="1700">
                <a:solidFill>
                  <a:srgbClr val="4C1130"/>
                </a:solidFill>
                <a:latin typeface="Courier New"/>
                <a:ea typeface="Courier New"/>
                <a:cs typeface="Courier New"/>
                <a:sym typeface="Courier New"/>
              </a:rPr>
              <a:t>* </a:t>
            </a:r>
            <a:r>
              <a:rPr b="1" lang="en" sz="1700">
                <a:solidFill>
                  <a:srgbClr val="990000"/>
                </a:solidFill>
                <a:latin typeface="Courier New"/>
                <a:ea typeface="Courier New"/>
                <a:cs typeface="Courier New"/>
                <a:sym typeface="Courier New"/>
              </a:rPr>
              <a:t>FROM</a:t>
            </a:r>
            <a:r>
              <a:rPr b="1" lang="en" sz="1700">
                <a:solidFill>
                  <a:srgbClr val="4C1130"/>
                </a:solidFill>
                <a:latin typeface="Courier New"/>
                <a:ea typeface="Courier New"/>
                <a:cs typeface="Courier New"/>
                <a:sym typeface="Courier New"/>
              </a:rPr>
              <a:t> table_name </a:t>
            </a:r>
            <a:r>
              <a:rPr b="1" lang="en" sz="1700">
                <a:solidFill>
                  <a:srgbClr val="990000"/>
                </a:solidFill>
                <a:latin typeface="Courier New"/>
                <a:ea typeface="Courier New"/>
                <a:cs typeface="Courier New"/>
                <a:sym typeface="Courier New"/>
              </a:rPr>
              <a:t>ORDER BY</a:t>
            </a:r>
            <a:r>
              <a:rPr b="1" lang="en" sz="1700">
                <a:solidFill>
                  <a:srgbClr val="4C1130"/>
                </a:solidFill>
                <a:latin typeface="Courier New"/>
                <a:ea typeface="Courier New"/>
                <a:cs typeface="Courier New"/>
                <a:sym typeface="Courier New"/>
              </a:rPr>
              <a:t> column;</a:t>
            </a:r>
            <a:endParaRPr b="1" sz="1700">
              <a:solidFill>
                <a:srgbClr val="4C1130"/>
              </a:solidFill>
              <a:latin typeface="Courier New"/>
              <a:ea typeface="Courier New"/>
              <a:cs typeface="Courier New"/>
              <a:sym typeface="Courier New"/>
            </a:endParaRPr>
          </a:p>
          <a:p>
            <a:pPr indent="0" lvl="0" marL="457200" rtl="0" algn="l">
              <a:spcBef>
                <a:spcPts val="1200"/>
              </a:spcBef>
              <a:spcAft>
                <a:spcPts val="0"/>
              </a:spcAft>
              <a:buNone/>
            </a:pPr>
            <a:r>
              <a:rPr b="1" lang="en" sz="1700">
                <a:solidFill>
                  <a:srgbClr val="4C1130"/>
                </a:solidFill>
                <a:latin typeface="Courier New"/>
                <a:ea typeface="Courier New"/>
                <a:cs typeface="Courier New"/>
                <a:sym typeface="Courier New"/>
              </a:rPr>
              <a:t>Or </a:t>
            </a:r>
            <a:endParaRPr b="1" sz="1700">
              <a:solidFill>
                <a:srgbClr val="4C1130"/>
              </a:solidFill>
              <a:latin typeface="Courier New"/>
              <a:ea typeface="Courier New"/>
              <a:cs typeface="Courier New"/>
              <a:sym typeface="Courier New"/>
            </a:endParaRPr>
          </a:p>
          <a:p>
            <a:pPr indent="0" lvl="0" marL="457200" rtl="0" algn="l">
              <a:spcBef>
                <a:spcPts val="1200"/>
              </a:spcBef>
              <a:spcAft>
                <a:spcPts val="1200"/>
              </a:spcAft>
              <a:buNone/>
            </a:pPr>
            <a:r>
              <a:rPr b="1" lang="en" sz="1700">
                <a:solidFill>
                  <a:srgbClr val="990000"/>
                </a:solidFill>
                <a:latin typeface="Courier New"/>
                <a:ea typeface="Courier New"/>
                <a:cs typeface="Courier New"/>
                <a:sym typeface="Courier New"/>
              </a:rPr>
              <a:t>SELECT</a:t>
            </a:r>
            <a:r>
              <a:rPr b="1" lang="en" sz="1700">
                <a:solidFill>
                  <a:srgbClr val="4C1130"/>
                </a:solidFill>
                <a:latin typeface="Courier New"/>
                <a:ea typeface="Courier New"/>
                <a:cs typeface="Courier New"/>
                <a:sym typeface="Courier New"/>
              </a:rPr>
              <a:t> * </a:t>
            </a:r>
            <a:r>
              <a:rPr b="1" lang="en" sz="1700">
                <a:solidFill>
                  <a:srgbClr val="990000"/>
                </a:solidFill>
                <a:latin typeface="Courier New"/>
                <a:ea typeface="Courier New"/>
                <a:cs typeface="Courier New"/>
                <a:sym typeface="Courier New"/>
              </a:rPr>
              <a:t>FROM</a:t>
            </a:r>
            <a:r>
              <a:rPr b="1" lang="en" sz="1700">
                <a:solidFill>
                  <a:srgbClr val="4C1130"/>
                </a:solidFill>
                <a:latin typeface="Courier New"/>
                <a:ea typeface="Courier New"/>
                <a:cs typeface="Courier New"/>
                <a:sym typeface="Courier New"/>
              </a:rPr>
              <a:t> table_name </a:t>
            </a:r>
            <a:r>
              <a:rPr b="1" lang="en" sz="1700">
                <a:solidFill>
                  <a:srgbClr val="990000"/>
                </a:solidFill>
                <a:latin typeface="Courier New"/>
                <a:ea typeface="Courier New"/>
                <a:cs typeface="Courier New"/>
                <a:sym typeface="Courier New"/>
              </a:rPr>
              <a:t>ORDER BY</a:t>
            </a:r>
            <a:r>
              <a:rPr b="1" lang="en" sz="1700">
                <a:solidFill>
                  <a:srgbClr val="4C1130"/>
                </a:solidFill>
                <a:latin typeface="Courier New"/>
                <a:ea typeface="Courier New"/>
                <a:cs typeface="Courier New"/>
                <a:sym typeface="Courier New"/>
              </a:rPr>
              <a:t> column1 [</a:t>
            </a:r>
            <a:r>
              <a:rPr b="1" lang="en" sz="1700">
                <a:solidFill>
                  <a:srgbClr val="990000"/>
                </a:solidFill>
                <a:latin typeface="Courier New"/>
                <a:ea typeface="Courier New"/>
                <a:cs typeface="Courier New"/>
                <a:sym typeface="Courier New"/>
              </a:rPr>
              <a:t>ASC|DESC</a:t>
            </a:r>
            <a:r>
              <a:rPr b="1" lang="en" sz="1700">
                <a:solidFill>
                  <a:srgbClr val="4C1130"/>
                </a:solidFill>
                <a:latin typeface="Courier New"/>
                <a:ea typeface="Courier New"/>
                <a:cs typeface="Courier New"/>
                <a:sym typeface="Courier New"/>
              </a:rPr>
              <a:t>];</a:t>
            </a:r>
            <a:endParaRPr b="1" sz="1700">
              <a:solidFill>
                <a:srgbClr val="4C1130"/>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Sorting Data with </a:t>
            </a:r>
            <a:r>
              <a:rPr b="1" lang="en">
                <a:solidFill>
                  <a:srgbClr val="990000"/>
                </a:solidFill>
              </a:rPr>
              <a:t>ORDER BY</a:t>
            </a:r>
            <a:endParaRPr/>
          </a:p>
        </p:txBody>
      </p:sp>
      <p:sp>
        <p:nvSpPr>
          <p:cNvPr id="333" name="Google Shape;33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990000"/>
                </a:solidFill>
                <a:latin typeface="Courier New"/>
                <a:ea typeface="Courier New"/>
                <a:cs typeface="Courier New"/>
                <a:sym typeface="Courier New"/>
              </a:rPr>
              <a:t>SELECT</a:t>
            </a:r>
            <a:r>
              <a:rPr b="1" lang="en" sz="1600">
                <a:solidFill>
                  <a:srgbClr val="4C1130"/>
                </a:solidFill>
                <a:latin typeface="Courier New"/>
                <a:ea typeface="Courier New"/>
                <a:cs typeface="Courier New"/>
                <a:sym typeface="Courier New"/>
              </a:rPr>
              <a:t> * </a:t>
            </a:r>
            <a:r>
              <a:rPr b="1" lang="en" sz="1600">
                <a:solidFill>
                  <a:srgbClr val="990000"/>
                </a:solidFill>
                <a:latin typeface="Courier New"/>
                <a:ea typeface="Courier New"/>
                <a:cs typeface="Courier New"/>
                <a:sym typeface="Courier New"/>
              </a:rPr>
              <a:t>FROM</a:t>
            </a:r>
            <a:r>
              <a:rPr b="1" lang="en" sz="1600">
                <a:solidFill>
                  <a:srgbClr val="4C1130"/>
                </a:solidFill>
                <a:latin typeface="Courier New"/>
                <a:ea typeface="Courier New"/>
                <a:cs typeface="Courier New"/>
                <a:sym typeface="Courier New"/>
              </a:rPr>
              <a:t> employees </a:t>
            </a:r>
            <a:r>
              <a:rPr b="1" lang="en" sz="1600">
                <a:solidFill>
                  <a:srgbClr val="990000"/>
                </a:solidFill>
                <a:latin typeface="Courier New"/>
                <a:ea typeface="Courier New"/>
                <a:cs typeface="Courier New"/>
                <a:sym typeface="Courier New"/>
              </a:rPr>
              <a:t>ORDER BY </a:t>
            </a:r>
            <a:r>
              <a:rPr b="1" lang="en" sz="1600">
                <a:solidFill>
                  <a:srgbClr val="4C1130"/>
                </a:solidFill>
                <a:latin typeface="Courier New"/>
                <a:ea typeface="Courier New"/>
                <a:cs typeface="Courier New"/>
                <a:sym typeface="Courier New"/>
              </a:rPr>
              <a:t>sal;</a:t>
            </a:r>
            <a:endParaRPr b="1" sz="1600">
              <a:solidFill>
                <a:srgbClr val="4C1130"/>
              </a:solidFill>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334" name="Google Shape;334;p54"/>
          <p:cNvPicPr preferRelativeResize="0"/>
          <p:nvPr/>
        </p:nvPicPr>
        <p:blipFill>
          <a:blip r:embed="rId3">
            <a:alphaModFix/>
          </a:blip>
          <a:stretch>
            <a:fillRect/>
          </a:stretch>
        </p:blipFill>
        <p:spPr>
          <a:xfrm>
            <a:off x="1779351" y="1865676"/>
            <a:ext cx="4611650" cy="2395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Sorting Data with `</a:t>
            </a:r>
            <a:r>
              <a:rPr b="1" lang="en">
                <a:solidFill>
                  <a:srgbClr val="990000"/>
                </a:solidFill>
              </a:rPr>
              <a:t>ORDER BY</a:t>
            </a:r>
            <a:r>
              <a:rPr b="1" lang="en"/>
              <a:t>`</a:t>
            </a:r>
            <a:endParaRPr/>
          </a:p>
        </p:txBody>
      </p:sp>
      <p:sp>
        <p:nvSpPr>
          <p:cNvPr id="340" name="Google Shape;340;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a:solidFill>
                  <a:srgbClr val="990000"/>
                </a:solidFill>
                <a:latin typeface="Courier New"/>
                <a:ea typeface="Courier New"/>
                <a:cs typeface="Courier New"/>
                <a:sym typeface="Courier New"/>
              </a:rPr>
              <a:t>SELECT</a:t>
            </a:r>
            <a:r>
              <a:rPr b="1" lang="en" sz="1600">
                <a:latin typeface="Courier New"/>
                <a:ea typeface="Courier New"/>
                <a:cs typeface="Courier New"/>
                <a:sym typeface="Courier New"/>
              </a:rPr>
              <a:t> * </a:t>
            </a:r>
            <a:r>
              <a:rPr b="1" lang="en" sz="1600">
                <a:solidFill>
                  <a:srgbClr val="990000"/>
                </a:solidFill>
                <a:latin typeface="Courier New"/>
                <a:ea typeface="Courier New"/>
                <a:cs typeface="Courier New"/>
                <a:sym typeface="Courier New"/>
              </a:rPr>
              <a:t>FROM </a:t>
            </a:r>
            <a:r>
              <a:rPr b="1" lang="en" sz="1600">
                <a:latin typeface="Courier New"/>
                <a:ea typeface="Courier New"/>
                <a:cs typeface="Courier New"/>
                <a:sym typeface="Courier New"/>
              </a:rPr>
              <a:t>employees </a:t>
            </a:r>
            <a:r>
              <a:rPr b="1" lang="en" sz="1600">
                <a:solidFill>
                  <a:srgbClr val="990000"/>
                </a:solidFill>
                <a:latin typeface="Courier New"/>
                <a:ea typeface="Courier New"/>
                <a:cs typeface="Courier New"/>
                <a:sym typeface="Courier New"/>
              </a:rPr>
              <a:t>ORDER BY</a:t>
            </a:r>
            <a:r>
              <a:rPr b="1" lang="en" sz="1600">
                <a:latin typeface="Courier New"/>
                <a:ea typeface="Courier New"/>
                <a:cs typeface="Courier New"/>
                <a:sym typeface="Courier New"/>
              </a:rPr>
              <a:t> sal </a:t>
            </a:r>
            <a:r>
              <a:rPr b="1" lang="en" sz="1600">
                <a:solidFill>
                  <a:srgbClr val="990000"/>
                </a:solidFill>
                <a:latin typeface="Courier New"/>
                <a:ea typeface="Courier New"/>
                <a:cs typeface="Courier New"/>
                <a:sym typeface="Courier New"/>
              </a:rPr>
              <a:t>ASC</a:t>
            </a: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341" name="Google Shape;341;p55"/>
          <p:cNvPicPr preferRelativeResize="0"/>
          <p:nvPr/>
        </p:nvPicPr>
        <p:blipFill>
          <a:blip r:embed="rId3">
            <a:alphaModFix/>
          </a:blip>
          <a:stretch>
            <a:fillRect/>
          </a:stretch>
        </p:blipFill>
        <p:spPr>
          <a:xfrm>
            <a:off x="1889775" y="2005050"/>
            <a:ext cx="4133850" cy="2171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Sorting Data with `</a:t>
            </a:r>
            <a:r>
              <a:rPr b="1" lang="en">
                <a:solidFill>
                  <a:srgbClr val="990000"/>
                </a:solidFill>
              </a:rPr>
              <a:t>ORDER BY</a:t>
            </a:r>
            <a:r>
              <a:rPr b="1" lang="en"/>
              <a:t>`</a:t>
            </a:r>
            <a:endParaRPr/>
          </a:p>
        </p:txBody>
      </p:sp>
      <p:sp>
        <p:nvSpPr>
          <p:cNvPr id="347" name="Google Shape;347;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a:solidFill>
                  <a:srgbClr val="990000"/>
                </a:solidFill>
                <a:latin typeface="Courier New"/>
                <a:ea typeface="Courier New"/>
                <a:cs typeface="Courier New"/>
                <a:sym typeface="Courier New"/>
              </a:rPr>
              <a:t>SELECT </a:t>
            </a:r>
            <a:r>
              <a:rPr b="1" lang="en" sz="1600">
                <a:solidFill>
                  <a:srgbClr val="4C1130"/>
                </a:solidFill>
                <a:latin typeface="Courier New"/>
                <a:ea typeface="Courier New"/>
                <a:cs typeface="Courier New"/>
                <a:sym typeface="Courier New"/>
              </a:rPr>
              <a:t>* </a:t>
            </a:r>
            <a:r>
              <a:rPr b="1" lang="en" sz="1600">
                <a:solidFill>
                  <a:srgbClr val="990000"/>
                </a:solidFill>
                <a:latin typeface="Courier New"/>
                <a:ea typeface="Courier New"/>
                <a:cs typeface="Courier New"/>
                <a:sym typeface="Courier New"/>
              </a:rPr>
              <a:t>FROM</a:t>
            </a:r>
            <a:r>
              <a:rPr b="1" lang="en" sz="1600">
                <a:solidFill>
                  <a:srgbClr val="4C1130"/>
                </a:solidFill>
                <a:latin typeface="Courier New"/>
                <a:ea typeface="Courier New"/>
                <a:cs typeface="Courier New"/>
                <a:sym typeface="Courier New"/>
              </a:rPr>
              <a:t> employees </a:t>
            </a:r>
            <a:r>
              <a:rPr b="1" lang="en" sz="1600">
                <a:solidFill>
                  <a:srgbClr val="990000"/>
                </a:solidFill>
                <a:latin typeface="Courier New"/>
                <a:ea typeface="Courier New"/>
                <a:cs typeface="Courier New"/>
                <a:sym typeface="Courier New"/>
              </a:rPr>
              <a:t>ORDER BY</a:t>
            </a:r>
            <a:r>
              <a:rPr b="1" lang="en" sz="1600">
                <a:solidFill>
                  <a:srgbClr val="4C1130"/>
                </a:solidFill>
                <a:latin typeface="Courier New"/>
                <a:ea typeface="Courier New"/>
                <a:cs typeface="Courier New"/>
                <a:sym typeface="Courier New"/>
              </a:rPr>
              <a:t> sal </a:t>
            </a:r>
            <a:r>
              <a:rPr b="1" lang="en" sz="1600">
                <a:solidFill>
                  <a:srgbClr val="990000"/>
                </a:solidFill>
                <a:latin typeface="Courier New"/>
                <a:ea typeface="Courier New"/>
                <a:cs typeface="Courier New"/>
                <a:sym typeface="Courier New"/>
              </a:rPr>
              <a:t>DESC</a:t>
            </a:r>
            <a:r>
              <a:rPr b="1" lang="en" sz="1600">
                <a:solidFill>
                  <a:srgbClr val="4C1130"/>
                </a:solidFill>
                <a:latin typeface="Courier New"/>
                <a:ea typeface="Courier New"/>
                <a:cs typeface="Courier New"/>
                <a:sym typeface="Courier New"/>
              </a:rPr>
              <a:t>;</a:t>
            </a:r>
            <a:endParaRPr b="1" sz="1600">
              <a:solidFill>
                <a:srgbClr val="4C1130"/>
              </a:solidFill>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348" name="Google Shape;348;p56"/>
          <p:cNvPicPr preferRelativeResize="0"/>
          <p:nvPr/>
        </p:nvPicPr>
        <p:blipFill>
          <a:blip r:embed="rId3">
            <a:alphaModFix/>
          </a:blip>
          <a:stretch>
            <a:fillRect/>
          </a:stretch>
        </p:blipFill>
        <p:spPr>
          <a:xfrm>
            <a:off x="1524650" y="2057963"/>
            <a:ext cx="4171950" cy="21812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Group By</a:t>
            </a:r>
            <a:r>
              <a:rPr b="1" lang="en"/>
              <a:t> clause</a:t>
            </a:r>
            <a:endParaRPr b="1"/>
          </a:p>
        </p:txBody>
      </p:sp>
      <p:sp>
        <p:nvSpPr>
          <p:cNvPr id="354" name="Google Shape;354;p57"/>
          <p:cNvSpPr txBox="1"/>
          <p:nvPr>
            <p:ph idx="1" type="body"/>
          </p:nvPr>
        </p:nvSpPr>
        <p:spPr>
          <a:xfrm>
            <a:off x="311700" y="1152475"/>
            <a:ext cx="8520600" cy="39243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Clr>
                <a:srgbClr val="4C1130"/>
              </a:buClr>
              <a:buSzPts val="1700"/>
              <a:buFont typeface="Average"/>
              <a:buChar char="●"/>
            </a:pPr>
            <a:r>
              <a:rPr lang="en" sz="1700">
                <a:solidFill>
                  <a:srgbClr val="4C1130"/>
                </a:solidFill>
                <a:latin typeface="Average"/>
                <a:ea typeface="Average"/>
                <a:cs typeface="Average"/>
                <a:sym typeface="Average"/>
              </a:rPr>
              <a:t>The </a:t>
            </a:r>
            <a:r>
              <a:rPr b="1" lang="en" sz="1700">
                <a:solidFill>
                  <a:srgbClr val="4C1130"/>
                </a:solidFill>
                <a:latin typeface="Average"/>
                <a:ea typeface="Average"/>
                <a:cs typeface="Average"/>
                <a:sym typeface="Average"/>
              </a:rPr>
              <a:t>GROUP BY</a:t>
            </a:r>
            <a:r>
              <a:rPr lang="en" sz="1700">
                <a:solidFill>
                  <a:srgbClr val="4C1130"/>
                </a:solidFill>
                <a:latin typeface="Average"/>
                <a:ea typeface="Average"/>
                <a:cs typeface="Average"/>
                <a:sym typeface="Average"/>
              </a:rPr>
              <a:t> clause in S</a:t>
            </a:r>
            <a:r>
              <a:rPr b="1" lang="en" sz="1700">
                <a:solidFill>
                  <a:srgbClr val="4C1130"/>
                </a:solidFill>
                <a:latin typeface="Average"/>
                <a:ea typeface="Average"/>
                <a:cs typeface="Average"/>
                <a:sym typeface="Average"/>
              </a:rPr>
              <a:t>QL</a:t>
            </a:r>
            <a:r>
              <a:rPr lang="en" sz="1700">
                <a:solidFill>
                  <a:srgbClr val="4C1130"/>
                </a:solidFill>
                <a:latin typeface="Average"/>
                <a:ea typeface="Average"/>
                <a:cs typeface="Average"/>
                <a:sym typeface="Average"/>
              </a:rPr>
              <a:t> is used to arrange identical data into groups. This is particularly useful when you want to perform aggregate functions (like</a:t>
            </a:r>
            <a:r>
              <a:rPr b="1" lang="en" sz="1700">
                <a:solidFill>
                  <a:srgbClr val="990000"/>
                </a:solidFill>
                <a:latin typeface="Average"/>
                <a:ea typeface="Average"/>
                <a:cs typeface="Average"/>
                <a:sym typeface="Average"/>
              </a:rPr>
              <a:t> COUNT, SUM, AVG, MAX, or MIN</a:t>
            </a:r>
            <a:r>
              <a:rPr lang="en" sz="1700">
                <a:solidFill>
                  <a:srgbClr val="4C1130"/>
                </a:solidFill>
                <a:latin typeface="Average"/>
                <a:ea typeface="Average"/>
                <a:cs typeface="Average"/>
                <a:sym typeface="Average"/>
              </a:rPr>
              <a:t>) on specific columns. When you use </a:t>
            </a:r>
            <a:r>
              <a:rPr b="1" lang="en" sz="1700">
                <a:solidFill>
                  <a:srgbClr val="990000"/>
                </a:solidFill>
                <a:latin typeface="Average"/>
                <a:ea typeface="Average"/>
                <a:cs typeface="Average"/>
                <a:sym typeface="Average"/>
              </a:rPr>
              <a:t>GROUP BY</a:t>
            </a:r>
            <a:r>
              <a:rPr lang="en" sz="1700">
                <a:solidFill>
                  <a:srgbClr val="4C1130"/>
                </a:solidFill>
                <a:latin typeface="Average"/>
                <a:ea typeface="Average"/>
                <a:cs typeface="Average"/>
                <a:sym typeface="Average"/>
              </a:rPr>
              <a:t>, the result set is returned as a summary table with one row for each group.</a:t>
            </a:r>
            <a:endParaRPr sz="1700">
              <a:solidFill>
                <a:srgbClr val="4C1130"/>
              </a:solidFill>
              <a:latin typeface="Average"/>
              <a:ea typeface="Average"/>
              <a:cs typeface="Average"/>
              <a:sym typeface="Average"/>
            </a:endParaRPr>
          </a:p>
          <a:p>
            <a:pPr indent="0" lvl="0" marL="457200" rtl="0" algn="l">
              <a:spcBef>
                <a:spcPts val="1200"/>
              </a:spcBef>
              <a:spcAft>
                <a:spcPts val="0"/>
              </a:spcAft>
              <a:buNone/>
            </a:pPr>
            <a:r>
              <a:t/>
            </a:r>
            <a:endParaRPr sz="1700">
              <a:solidFill>
                <a:srgbClr val="4C1130"/>
              </a:solidFill>
              <a:latin typeface="Average"/>
              <a:ea typeface="Average"/>
              <a:cs typeface="Average"/>
              <a:sym typeface="Average"/>
            </a:endParaRPr>
          </a:p>
          <a:p>
            <a:pPr indent="-336550" lvl="0" marL="457200" rtl="0" algn="l">
              <a:spcBef>
                <a:spcPts val="1200"/>
              </a:spcBef>
              <a:spcAft>
                <a:spcPts val="0"/>
              </a:spcAft>
              <a:buSzPts val="1700"/>
              <a:buFont typeface="Average"/>
              <a:buChar char="●"/>
            </a:pPr>
            <a:r>
              <a:rPr lang="en" sz="1700">
                <a:latin typeface="Average"/>
                <a:ea typeface="Average"/>
                <a:cs typeface="Average"/>
                <a:sym typeface="Average"/>
              </a:rPr>
              <a:t>Syntax: </a:t>
            </a:r>
            <a:r>
              <a:rPr b="1" lang="en" sz="1700">
                <a:solidFill>
                  <a:srgbClr val="990000"/>
                </a:solidFill>
                <a:latin typeface="Courier New"/>
                <a:ea typeface="Courier New"/>
                <a:cs typeface="Courier New"/>
                <a:sym typeface="Courier New"/>
              </a:rPr>
              <a:t>SELECT</a:t>
            </a:r>
            <a:r>
              <a:rPr b="1" lang="en" sz="1700">
                <a:latin typeface="Courier New"/>
                <a:ea typeface="Courier New"/>
                <a:cs typeface="Courier New"/>
                <a:sym typeface="Courier New"/>
              </a:rPr>
              <a:t> </a:t>
            </a:r>
            <a:r>
              <a:rPr b="1" lang="en" sz="1700">
                <a:solidFill>
                  <a:srgbClr val="4C1130"/>
                </a:solidFill>
                <a:latin typeface="Courier New"/>
                <a:ea typeface="Courier New"/>
                <a:cs typeface="Courier New"/>
                <a:sym typeface="Courier New"/>
              </a:rPr>
              <a:t>col1, </a:t>
            </a:r>
            <a:r>
              <a:rPr b="1" lang="en" sz="1700">
                <a:solidFill>
                  <a:srgbClr val="990000"/>
                </a:solidFill>
                <a:latin typeface="Courier New"/>
                <a:ea typeface="Courier New"/>
                <a:cs typeface="Courier New"/>
                <a:sym typeface="Courier New"/>
              </a:rPr>
              <a:t>agg_fun(</a:t>
            </a:r>
            <a:r>
              <a:rPr b="1" lang="en" sz="1700">
                <a:solidFill>
                  <a:srgbClr val="4C1130"/>
                </a:solidFill>
                <a:latin typeface="Courier New"/>
                <a:ea typeface="Courier New"/>
                <a:cs typeface="Courier New"/>
                <a:sym typeface="Courier New"/>
              </a:rPr>
              <a:t>col2</a:t>
            </a:r>
            <a:r>
              <a:rPr b="1" lang="en" sz="1700">
                <a:solidFill>
                  <a:srgbClr val="990000"/>
                </a:solidFill>
                <a:latin typeface="Courier New"/>
                <a:ea typeface="Courier New"/>
                <a:cs typeface="Courier New"/>
                <a:sym typeface="Courier New"/>
              </a:rPr>
              <a:t>)</a:t>
            </a:r>
            <a:r>
              <a:rPr b="1" lang="en" sz="1700">
                <a:solidFill>
                  <a:srgbClr val="4C1130"/>
                </a:solidFill>
                <a:latin typeface="Courier New"/>
                <a:ea typeface="Courier New"/>
                <a:cs typeface="Courier New"/>
                <a:sym typeface="Courier New"/>
              </a:rPr>
              <a:t> </a:t>
            </a:r>
            <a:r>
              <a:rPr b="1" lang="en" sz="1700">
                <a:solidFill>
                  <a:srgbClr val="990000"/>
                </a:solidFill>
                <a:latin typeface="Courier New"/>
                <a:ea typeface="Courier New"/>
                <a:cs typeface="Courier New"/>
                <a:sym typeface="Courier New"/>
              </a:rPr>
              <a:t>FROM</a:t>
            </a:r>
            <a:r>
              <a:rPr b="1" lang="en" sz="1700">
                <a:solidFill>
                  <a:srgbClr val="4C1130"/>
                </a:solidFill>
                <a:latin typeface="Courier New"/>
                <a:ea typeface="Courier New"/>
                <a:cs typeface="Courier New"/>
                <a:sym typeface="Courier New"/>
              </a:rPr>
              <a:t> table_name </a:t>
            </a:r>
            <a:r>
              <a:rPr b="1" lang="en" sz="1700">
                <a:solidFill>
                  <a:srgbClr val="990000"/>
                </a:solidFill>
                <a:latin typeface="Courier New"/>
                <a:ea typeface="Courier New"/>
                <a:cs typeface="Courier New"/>
                <a:sym typeface="Courier New"/>
              </a:rPr>
              <a:t>WHERE </a:t>
            </a:r>
            <a:r>
              <a:rPr b="1" lang="en" sz="1700">
                <a:solidFill>
                  <a:srgbClr val="4C1130"/>
                </a:solidFill>
                <a:latin typeface="Courier New"/>
                <a:ea typeface="Courier New"/>
                <a:cs typeface="Courier New"/>
                <a:sym typeface="Courier New"/>
              </a:rPr>
              <a:t>condition</a:t>
            </a:r>
            <a:r>
              <a:rPr b="1" lang="en" sz="1700">
                <a:solidFill>
                  <a:srgbClr val="990000"/>
                </a:solidFill>
                <a:latin typeface="Courier New"/>
                <a:ea typeface="Courier New"/>
                <a:cs typeface="Courier New"/>
                <a:sym typeface="Courier New"/>
              </a:rPr>
              <a:t> GROUP BY</a:t>
            </a:r>
            <a:r>
              <a:rPr b="1" lang="en" sz="1700">
                <a:solidFill>
                  <a:srgbClr val="4C1130"/>
                </a:solidFill>
                <a:latin typeface="Courier New"/>
                <a:ea typeface="Courier New"/>
                <a:cs typeface="Courier New"/>
                <a:sym typeface="Courier New"/>
              </a:rPr>
              <a:t> col1;</a:t>
            </a:r>
            <a:endParaRPr b="1" sz="1700">
              <a:solidFill>
                <a:srgbClr val="4C1130"/>
              </a:solidFill>
              <a:latin typeface="Courier New"/>
              <a:ea typeface="Courier New"/>
              <a:cs typeface="Courier New"/>
              <a:sym typeface="Courier New"/>
            </a:endParaRPr>
          </a:p>
          <a:p>
            <a:pPr indent="0" lvl="0" marL="457200" rtl="0" algn="l">
              <a:spcBef>
                <a:spcPts val="1200"/>
              </a:spcBef>
              <a:spcAft>
                <a:spcPts val="0"/>
              </a:spcAft>
              <a:buNone/>
            </a:pPr>
            <a:r>
              <a:t/>
            </a:r>
            <a:endParaRPr b="1" sz="1700">
              <a:solidFill>
                <a:srgbClr val="4C1130"/>
              </a:solidFill>
              <a:latin typeface="Courier New"/>
              <a:ea typeface="Courier New"/>
              <a:cs typeface="Courier New"/>
              <a:sym typeface="Courier New"/>
            </a:endParaRPr>
          </a:p>
          <a:p>
            <a:pPr indent="-336550" lvl="0" marL="457200" rtl="0" algn="l">
              <a:spcBef>
                <a:spcPts val="1200"/>
              </a:spcBef>
              <a:spcAft>
                <a:spcPts val="0"/>
              </a:spcAft>
              <a:buSzPts val="1700"/>
              <a:buFont typeface="Average"/>
              <a:buChar char="●"/>
            </a:pPr>
            <a:r>
              <a:rPr b="1" lang="en" sz="1700">
                <a:solidFill>
                  <a:srgbClr val="990000"/>
                </a:solidFill>
                <a:latin typeface="Courier New"/>
                <a:ea typeface="Courier New"/>
                <a:cs typeface="Courier New"/>
                <a:sym typeface="Courier New"/>
              </a:rPr>
              <a:t>SELECT </a:t>
            </a:r>
            <a:r>
              <a:rPr b="1" lang="en" sz="1700">
                <a:solidFill>
                  <a:schemeClr val="dk1"/>
                </a:solidFill>
                <a:latin typeface="Courier New"/>
                <a:ea typeface="Courier New"/>
                <a:cs typeface="Courier New"/>
                <a:sym typeface="Courier New"/>
              </a:rPr>
              <a:t>dept,</a:t>
            </a:r>
            <a:r>
              <a:rPr b="1" lang="en" sz="1700">
                <a:solidFill>
                  <a:srgbClr val="990000"/>
                </a:solidFill>
                <a:latin typeface="Courier New"/>
                <a:ea typeface="Courier New"/>
                <a:cs typeface="Courier New"/>
                <a:sym typeface="Courier New"/>
              </a:rPr>
              <a:t> SUM(</a:t>
            </a:r>
            <a:r>
              <a:rPr b="1" lang="en" sz="1700">
                <a:solidFill>
                  <a:schemeClr val="dk1"/>
                </a:solidFill>
                <a:latin typeface="Courier New"/>
                <a:ea typeface="Courier New"/>
                <a:cs typeface="Courier New"/>
                <a:sym typeface="Courier New"/>
              </a:rPr>
              <a:t>sal</a:t>
            </a:r>
            <a:r>
              <a:rPr b="1" lang="en" sz="1700">
                <a:solidFill>
                  <a:srgbClr val="990000"/>
                </a:solidFill>
                <a:latin typeface="Courier New"/>
                <a:ea typeface="Courier New"/>
                <a:cs typeface="Courier New"/>
                <a:sym typeface="Courier New"/>
              </a:rPr>
              <a:t>) as </a:t>
            </a:r>
            <a:r>
              <a:rPr b="1" lang="en" sz="1700">
                <a:solidFill>
                  <a:schemeClr val="dk1"/>
                </a:solidFill>
                <a:latin typeface="Courier New"/>
                <a:ea typeface="Courier New"/>
                <a:cs typeface="Courier New"/>
                <a:sym typeface="Courier New"/>
              </a:rPr>
              <a:t>total_salary</a:t>
            </a:r>
            <a:endParaRPr b="1" sz="17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700">
                <a:solidFill>
                  <a:srgbClr val="990000"/>
                </a:solidFill>
                <a:latin typeface="Courier New"/>
                <a:ea typeface="Courier New"/>
                <a:cs typeface="Courier New"/>
                <a:sym typeface="Courier New"/>
              </a:rPr>
              <a:t>FROM </a:t>
            </a:r>
            <a:r>
              <a:rPr b="1" lang="en" sz="1700">
                <a:solidFill>
                  <a:schemeClr val="dk1"/>
                </a:solidFill>
                <a:latin typeface="Courier New"/>
                <a:ea typeface="Courier New"/>
                <a:cs typeface="Courier New"/>
                <a:sym typeface="Courier New"/>
              </a:rPr>
              <a:t>employees</a:t>
            </a:r>
            <a:r>
              <a:rPr b="1" lang="en" sz="1700">
                <a:solidFill>
                  <a:srgbClr val="990000"/>
                </a:solidFill>
                <a:latin typeface="Courier New"/>
                <a:ea typeface="Courier New"/>
                <a:cs typeface="Courier New"/>
                <a:sym typeface="Courier New"/>
              </a:rPr>
              <a:t> GROUP BY </a:t>
            </a:r>
            <a:r>
              <a:rPr b="1" lang="en" sz="1700">
                <a:solidFill>
                  <a:schemeClr val="dk1"/>
                </a:solidFill>
                <a:latin typeface="Courier New"/>
                <a:ea typeface="Courier New"/>
                <a:cs typeface="Courier New"/>
                <a:sym typeface="Courier New"/>
              </a:rPr>
              <a:t>dept</a:t>
            </a:r>
            <a:r>
              <a:rPr b="1" lang="en" sz="1700">
                <a:solidFill>
                  <a:srgbClr val="990000"/>
                </a:solidFill>
                <a:latin typeface="Courier New"/>
                <a:ea typeface="Courier New"/>
                <a:cs typeface="Courier New"/>
                <a:sym typeface="Courier New"/>
              </a:rPr>
              <a:t>;</a:t>
            </a:r>
            <a:endParaRPr b="1" sz="1700">
              <a:solidFill>
                <a:srgbClr val="990000"/>
              </a:solidFill>
              <a:latin typeface="Courier New"/>
              <a:ea typeface="Courier New"/>
              <a:cs typeface="Courier New"/>
              <a:sym typeface="Courier New"/>
            </a:endParaRPr>
          </a:p>
          <a:p>
            <a:pPr indent="0" lvl="0" marL="457200" rtl="0" algn="l">
              <a:spcBef>
                <a:spcPts val="1200"/>
              </a:spcBef>
              <a:spcAft>
                <a:spcPts val="1200"/>
              </a:spcAft>
              <a:buNone/>
            </a:pPr>
            <a:r>
              <a:t/>
            </a:r>
            <a:endParaRPr b="1" sz="1700">
              <a:solidFill>
                <a:srgbClr val="990000"/>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990000"/>
                </a:solidFill>
              </a:rPr>
              <a:t>Group By </a:t>
            </a:r>
            <a:r>
              <a:rPr b="1" lang="en"/>
              <a:t>clause</a:t>
            </a:r>
            <a:endParaRPr b="1"/>
          </a:p>
          <a:p>
            <a:pPr indent="0" lvl="0" marL="0" rtl="0" algn="l">
              <a:spcBef>
                <a:spcPts val="0"/>
              </a:spcBef>
              <a:spcAft>
                <a:spcPts val="0"/>
              </a:spcAft>
              <a:buClr>
                <a:schemeClr val="dk1"/>
              </a:buClr>
              <a:buSzPct val="39285"/>
              <a:buFont typeface="Arial"/>
              <a:buNone/>
            </a:pPr>
            <a:r>
              <a:t/>
            </a:r>
            <a:endParaRPr b="1"/>
          </a:p>
        </p:txBody>
      </p:sp>
      <p:sp>
        <p:nvSpPr>
          <p:cNvPr id="360" name="Google Shape;360;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990000"/>
                </a:solidFill>
                <a:latin typeface="Courier New"/>
                <a:ea typeface="Courier New"/>
                <a:cs typeface="Courier New"/>
                <a:sym typeface="Courier New"/>
              </a:rPr>
              <a:t>SELECT </a:t>
            </a:r>
            <a:r>
              <a:rPr b="1" lang="en" sz="1600">
                <a:solidFill>
                  <a:schemeClr val="dk1"/>
                </a:solidFill>
                <a:latin typeface="Courier New"/>
                <a:ea typeface="Courier New"/>
                <a:cs typeface="Courier New"/>
                <a:sym typeface="Courier New"/>
              </a:rPr>
              <a:t>dept, </a:t>
            </a:r>
            <a:r>
              <a:rPr b="1" lang="en" sz="1600">
                <a:solidFill>
                  <a:srgbClr val="990000"/>
                </a:solidFill>
                <a:latin typeface="Courier New"/>
                <a:ea typeface="Courier New"/>
                <a:cs typeface="Courier New"/>
                <a:sym typeface="Courier New"/>
              </a:rPr>
              <a:t>SUM(</a:t>
            </a:r>
            <a:r>
              <a:rPr b="1" lang="en" sz="1600">
                <a:solidFill>
                  <a:schemeClr val="dk1"/>
                </a:solidFill>
                <a:latin typeface="Courier New"/>
                <a:ea typeface="Courier New"/>
                <a:cs typeface="Courier New"/>
                <a:sym typeface="Courier New"/>
              </a:rPr>
              <a:t>sal)</a:t>
            </a:r>
            <a:r>
              <a:rPr b="1" lang="en" sz="1600">
                <a:solidFill>
                  <a:srgbClr val="990000"/>
                </a:solidFill>
                <a:latin typeface="Courier New"/>
                <a:ea typeface="Courier New"/>
                <a:cs typeface="Courier New"/>
                <a:sym typeface="Courier New"/>
              </a:rPr>
              <a:t> as </a:t>
            </a:r>
            <a:r>
              <a:rPr b="1" lang="en" sz="1600">
                <a:solidFill>
                  <a:schemeClr val="dk1"/>
                </a:solidFill>
                <a:latin typeface="Courier New"/>
                <a:ea typeface="Courier New"/>
                <a:cs typeface="Courier New"/>
                <a:sym typeface="Courier New"/>
              </a:rPr>
              <a:t>total_salary </a:t>
            </a:r>
            <a:r>
              <a:rPr b="1" lang="en" sz="1600">
                <a:solidFill>
                  <a:srgbClr val="990000"/>
                </a:solidFill>
                <a:latin typeface="Courier New"/>
                <a:ea typeface="Courier New"/>
                <a:cs typeface="Courier New"/>
                <a:sym typeface="Courier New"/>
              </a:rPr>
              <a:t>FROM </a:t>
            </a:r>
            <a:r>
              <a:rPr b="1" lang="en" sz="1600">
                <a:solidFill>
                  <a:schemeClr val="dk1"/>
                </a:solidFill>
                <a:latin typeface="Courier New"/>
                <a:ea typeface="Courier New"/>
                <a:cs typeface="Courier New"/>
                <a:sym typeface="Courier New"/>
              </a:rPr>
              <a:t>employees</a:t>
            </a:r>
            <a:r>
              <a:rPr b="1" lang="en" sz="1600">
                <a:solidFill>
                  <a:srgbClr val="990000"/>
                </a:solidFill>
                <a:latin typeface="Courier New"/>
                <a:ea typeface="Courier New"/>
                <a:cs typeface="Courier New"/>
                <a:sym typeface="Courier New"/>
              </a:rPr>
              <a:t> GROUP BY </a:t>
            </a:r>
            <a:r>
              <a:rPr b="1" lang="en" sz="1600">
                <a:solidFill>
                  <a:schemeClr val="dk1"/>
                </a:solidFill>
                <a:latin typeface="Courier New"/>
                <a:ea typeface="Courier New"/>
                <a:cs typeface="Courier New"/>
                <a:sym typeface="Courier New"/>
              </a:rPr>
              <a:t>dept</a:t>
            </a:r>
            <a:r>
              <a:rPr b="1" lang="en" sz="1600">
                <a:solidFill>
                  <a:srgbClr val="990000"/>
                </a:solidFill>
                <a:latin typeface="Courier New"/>
                <a:ea typeface="Courier New"/>
                <a:cs typeface="Courier New"/>
                <a:sym typeface="Courier New"/>
              </a:rPr>
              <a:t>;</a:t>
            </a:r>
            <a:endParaRPr b="1" sz="1500">
              <a:solidFill>
                <a:srgbClr val="990000"/>
              </a:solidFill>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361" name="Google Shape;361;p58"/>
          <p:cNvPicPr preferRelativeResize="0"/>
          <p:nvPr/>
        </p:nvPicPr>
        <p:blipFill>
          <a:blip r:embed="rId3">
            <a:alphaModFix/>
          </a:blip>
          <a:stretch>
            <a:fillRect/>
          </a:stretch>
        </p:blipFill>
        <p:spPr>
          <a:xfrm>
            <a:off x="2619365" y="1962150"/>
            <a:ext cx="3110450" cy="27084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a:t>
            </a:r>
            <a:r>
              <a:rPr b="1" lang="en">
                <a:solidFill>
                  <a:srgbClr val="990000"/>
                </a:solidFill>
              </a:rPr>
              <a:t>Having </a:t>
            </a:r>
            <a:r>
              <a:rPr b="1" lang="en"/>
              <a:t>clause</a:t>
            </a:r>
            <a:endParaRPr b="1"/>
          </a:p>
        </p:txBody>
      </p:sp>
      <p:sp>
        <p:nvSpPr>
          <p:cNvPr id="367" name="Google Shape;367;p59"/>
          <p:cNvSpPr txBox="1"/>
          <p:nvPr>
            <p:ph idx="1" type="body"/>
          </p:nvPr>
        </p:nvSpPr>
        <p:spPr>
          <a:xfrm>
            <a:off x="311700" y="1152475"/>
            <a:ext cx="8520600" cy="392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4C1130"/>
              </a:buClr>
              <a:buSzPts val="1700"/>
              <a:buFont typeface="Average"/>
              <a:buChar char="●"/>
            </a:pPr>
            <a:r>
              <a:rPr lang="en" sz="1700">
                <a:solidFill>
                  <a:srgbClr val="4C1130"/>
                </a:solidFill>
                <a:latin typeface="Average"/>
                <a:ea typeface="Average"/>
                <a:cs typeface="Average"/>
                <a:sym typeface="Average"/>
              </a:rPr>
              <a:t>The </a:t>
            </a:r>
            <a:r>
              <a:rPr b="1" lang="en" sz="1700">
                <a:solidFill>
                  <a:srgbClr val="4C1130"/>
                </a:solidFill>
                <a:latin typeface="Average"/>
                <a:ea typeface="Average"/>
                <a:cs typeface="Average"/>
                <a:sym typeface="Average"/>
              </a:rPr>
              <a:t>HAVING </a:t>
            </a:r>
            <a:r>
              <a:rPr lang="en" sz="1700">
                <a:solidFill>
                  <a:srgbClr val="4C1130"/>
                </a:solidFill>
                <a:latin typeface="Average"/>
                <a:ea typeface="Average"/>
                <a:cs typeface="Average"/>
                <a:sym typeface="Average"/>
              </a:rPr>
              <a:t>clause is used in SQL along with the </a:t>
            </a:r>
            <a:r>
              <a:rPr b="1" lang="en" sz="1700">
                <a:solidFill>
                  <a:srgbClr val="4C1130"/>
                </a:solidFill>
                <a:latin typeface="Average"/>
                <a:ea typeface="Average"/>
                <a:cs typeface="Average"/>
                <a:sym typeface="Average"/>
              </a:rPr>
              <a:t>GROUP BY</a:t>
            </a:r>
            <a:r>
              <a:rPr lang="en" sz="1700">
                <a:solidFill>
                  <a:srgbClr val="4C1130"/>
                </a:solidFill>
                <a:latin typeface="Average"/>
                <a:ea typeface="Average"/>
                <a:cs typeface="Average"/>
                <a:sym typeface="Average"/>
              </a:rPr>
              <a:t> clause to filter the results of a query based on aggregate conditions. </a:t>
            </a:r>
            <a:endParaRPr sz="1700">
              <a:solidFill>
                <a:srgbClr val="4C1130"/>
              </a:solidFill>
              <a:latin typeface="Average"/>
              <a:ea typeface="Average"/>
              <a:cs typeface="Average"/>
              <a:sym typeface="Average"/>
            </a:endParaRPr>
          </a:p>
          <a:p>
            <a:pPr indent="0" lvl="0" marL="0" rtl="0" algn="l">
              <a:spcBef>
                <a:spcPts val="1200"/>
              </a:spcBef>
              <a:spcAft>
                <a:spcPts val="0"/>
              </a:spcAft>
              <a:buNone/>
            </a:pPr>
            <a:r>
              <a:t/>
            </a:r>
            <a:endParaRPr sz="1700">
              <a:solidFill>
                <a:srgbClr val="4C1130"/>
              </a:solidFill>
              <a:latin typeface="Average"/>
              <a:ea typeface="Average"/>
              <a:cs typeface="Average"/>
              <a:sym typeface="Average"/>
            </a:endParaRPr>
          </a:p>
          <a:p>
            <a:pPr indent="-336550" lvl="0" marL="457200" rtl="0" algn="l">
              <a:spcBef>
                <a:spcPts val="1200"/>
              </a:spcBef>
              <a:spcAft>
                <a:spcPts val="0"/>
              </a:spcAft>
              <a:buClr>
                <a:srgbClr val="4C1130"/>
              </a:buClr>
              <a:buSzPts val="1700"/>
              <a:buFont typeface="Average"/>
              <a:buChar char="●"/>
            </a:pPr>
            <a:r>
              <a:rPr lang="en" sz="1700">
                <a:solidFill>
                  <a:srgbClr val="4C1130"/>
                </a:solidFill>
                <a:latin typeface="Average"/>
                <a:ea typeface="Average"/>
                <a:cs typeface="Average"/>
                <a:sym typeface="Average"/>
              </a:rPr>
              <a:t>It allows you to specify a condition for groups of rows, similar to the </a:t>
            </a:r>
            <a:r>
              <a:rPr b="1" lang="en" sz="1700">
                <a:solidFill>
                  <a:srgbClr val="4C1130"/>
                </a:solidFill>
                <a:latin typeface="Average"/>
                <a:ea typeface="Average"/>
                <a:cs typeface="Average"/>
                <a:sym typeface="Average"/>
              </a:rPr>
              <a:t>WHERE</a:t>
            </a:r>
            <a:r>
              <a:rPr lang="en" sz="1700">
                <a:solidFill>
                  <a:srgbClr val="4C1130"/>
                </a:solidFill>
                <a:latin typeface="Average"/>
                <a:ea typeface="Average"/>
                <a:cs typeface="Average"/>
                <a:sym typeface="Average"/>
              </a:rPr>
              <a:t> clause for individual rows. The HAVING clause is particularly useful when you want to filter the results of aggregate functions.</a:t>
            </a:r>
            <a:endParaRPr sz="1700">
              <a:solidFill>
                <a:srgbClr val="4C1130"/>
              </a:solidFill>
              <a:latin typeface="Average"/>
              <a:ea typeface="Average"/>
              <a:cs typeface="Average"/>
              <a:sym typeface="Average"/>
            </a:endParaRPr>
          </a:p>
          <a:p>
            <a:pPr indent="0" lvl="0" marL="457200" rtl="0" algn="l">
              <a:spcBef>
                <a:spcPts val="1200"/>
              </a:spcBef>
              <a:spcAft>
                <a:spcPts val="0"/>
              </a:spcAft>
              <a:buNone/>
            </a:pPr>
            <a:r>
              <a:t/>
            </a:r>
            <a:endParaRPr sz="1700">
              <a:solidFill>
                <a:srgbClr val="4C1130"/>
              </a:solidFill>
              <a:latin typeface="Average"/>
              <a:ea typeface="Average"/>
              <a:cs typeface="Average"/>
              <a:sym typeface="Average"/>
            </a:endParaRPr>
          </a:p>
          <a:p>
            <a:pPr indent="-336550" lvl="0" marL="457200" rtl="0" algn="l">
              <a:spcBef>
                <a:spcPts val="1200"/>
              </a:spcBef>
              <a:spcAft>
                <a:spcPts val="0"/>
              </a:spcAft>
              <a:buSzPts val="1700"/>
              <a:buFont typeface="Average"/>
              <a:buChar char="●"/>
            </a:pPr>
            <a:r>
              <a:rPr lang="en" sz="1700">
                <a:latin typeface="Average"/>
                <a:ea typeface="Average"/>
                <a:cs typeface="Average"/>
                <a:sym typeface="Average"/>
              </a:rPr>
              <a:t>Syntax: </a:t>
            </a:r>
            <a:r>
              <a:rPr b="1" lang="en" sz="1700">
                <a:solidFill>
                  <a:srgbClr val="990000"/>
                </a:solidFill>
                <a:latin typeface="Courier New"/>
                <a:ea typeface="Courier New"/>
                <a:cs typeface="Courier New"/>
                <a:sym typeface="Courier New"/>
              </a:rPr>
              <a:t>SELECT</a:t>
            </a:r>
            <a:r>
              <a:rPr b="1" lang="en" sz="1700">
                <a:latin typeface="Courier New"/>
                <a:ea typeface="Courier New"/>
                <a:cs typeface="Courier New"/>
                <a:sym typeface="Courier New"/>
              </a:rPr>
              <a:t> </a:t>
            </a:r>
            <a:r>
              <a:rPr b="1" lang="en" sz="1700">
                <a:solidFill>
                  <a:srgbClr val="4C1130"/>
                </a:solidFill>
                <a:latin typeface="Courier New"/>
                <a:ea typeface="Courier New"/>
                <a:cs typeface="Courier New"/>
                <a:sym typeface="Courier New"/>
              </a:rPr>
              <a:t>column1, agg fun(column2) </a:t>
            </a:r>
            <a:r>
              <a:rPr b="1" lang="en" sz="1700">
                <a:solidFill>
                  <a:srgbClr val="990000"/>
                </a:solidFill>
                <a:latin typeface="Courier New"/>
                <a:ea typeface="Courier New"/>
                <a:cs typeface="Courier New"/>
                <a:sym typeface="Courier New"/>
              </a:rPr>
              <a:t>FROM</a:t>
            </a:r>
            <a:r>
              <a:rPr b="1" lang="en" sz="1700">
                <a:solidFill>
                  <a:srgbClr val="4C1130"/>
                </a:solidFill>
                <a:latin typeface="Courier New"/>
                <a:ea typeface="Courier New"/>
                <a:cs typeface="Courier New"/>
                <a:sym typeface="Courier New"/>
              </a:rPr>
              <a:t> table_name </a:t>
            </a:r>
            <a:r>
              <a:rPr b="1" lang="en" sz="1700">
                <a:solidFill>
                  <a:srgbClr val="990000"/>
                </a:solidFill>
                <a:latin typeface="Courier New"/>
                <a:ea typeface="Courier New"/>
                <a:cs typeface="Courier New"/>
                <a:sym typeface="Courier New"/>
              </a:rPr>
              <a:t>WHERE </a:t>
            </a:r>
            <a:r>
              <a:rPr b="1" lang="en" sz="1700">
                <a:solidFill>
                  <a:srgbClr val="4C1130"/>
                </a:solidFill>
                <a:latin typeface="Courier New"/>
                <a:ea typeface="Courier New"/>
                <a:cs typeface="Courier New"/>
                <a:sym typeface="Courier New"/>
              </a:rPr>
              <a:t>condition</a:t>
            </a:r>
            <a:r>
              <a:rPr b="1" lang="en" sz="1700">
                <a:solidFill>
                  <a:srgbClr val="990000"/>
                </a:solidFill>
                <a:latin typeface="Courier New"/>
                <a:ea typeface="Courier New"/>
                <a:cs typeface="Courier New"/>
                <a:sym typeface="Courier New"/>
              </a:rPr>
              <a:t> GROUP BY</a:t>
            </a:r>
            <a:r>
              <a:rPr b="1" lang="en" sz="1700">
                <a:solidFill>
                  <a:srgbClr val="4C1130"/>
                </a:solidFill>
                <a:latin typeface="Courier New"/>
                <a:ea typeface="Courier New"/>
                <a:cs typeface="Courier New"/>
                <a:sym typeface="Courier New"/>
              </a:rPr>
              <a:t> column1 </a:t>
            </a:r>
            <a:r>
              <a:rPr b="1" lang="en" sz="1700">
                <a:solidFill>
                  <a:srgbClr val="980000"/>
                </a:solidFill>
                <a:latin typeface="Courier New"/>
                <a:ea typeface="Courier New"/>
                <a:cs typeface="Courier New"/>
                <a:sym typeface="Courier New"/>
              </a:rPr>
              <a:t>HAVING</a:t>
            </a:r>
            <a:r>
              <a:rPr b="1" lang="en" sz="1700">
                <a:solidFill>
                  <a:srgbClr val="4C1130"/>
                </a:solidFill>
                <a:latin typeface="Courier New"/>
                <a:ea typeface="Courier New"/>
                <a:cs typeface="Courier New"/>
                <a:sym typeface="Courier New"/>
              </a:rPr>
              <a:t> aggregate_condition;</a:t>
            </a:r>
            <a:endParaRPr b="1" sz="1700">
              <a:solidFill>
                <a:srgbClr val="4C1130"/>
              </a:solidFill>
              <a:latin typeface="Courier New"/>
              <a:ea typeface="Courier New"/>
              <a:cs typeface="Courier New"/>
              <a:sym typeface="Courier New"/>
            </a:endParaRPr>
          </a:p>
          <a:p>
            <a:pPr indent="0" lvl="0" marL="0" rtl="0" algn="l">
              <a:spcBef>
                <a:spcPts val="1200"/>
              </a:spcBef>
              <a:spcAft>
                <a:spcPts val="1200"/>
              </a:spcAft>
              <a:buNone/>
            </a:pPr>
            <a:r>
              <a:t/>
            </a:r>
            <a:endParaRPr b="1" sz="1700">
              <a:solidFill>
                <a:srgbClr val="990000"/>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 </a:t>
            </a:r>
            <a:r>
              <a:rPr b="1" lang="en">
                <a:solidFill>
                  <a:srgbClr val="990000"/>
                </a:solidFill>
              </a:rPr>
              <a:t>Having </a:t>
            </a:r>
            <a:r>
              <a:rPr b="1" lang="en"/>
              <a:t>clause</a:t>
            </a:r>
            <a:endParaRPr b="1"/>
          </a:p>
          <a:p>
            <a:pPr indent="0" lvl="0" marL="0" rtl="0" algn="l">
              <a:spcBef>
                <a:spcPts val="0"/>
              </a:spcBef>
              <a:spcAft>
                <a:spcPts val="0"/>
              </a:spcAft>
              <a:buClr>
                <a:schemeClr val="dk1"/>
              </a:buClr>
              <a:buSzPct val="39285"/>
              <a:buFont typeface="Arial"/>
              <a:buNone/>
            </a:pPr>
            <a:r>
              <a:t/>
            </a:r>
            <a:endParaRPr b="1"/>
          </a:p>
        </p:txBody>
      </p:sp>
      <p:sp>
        <p:nvSpPr>
          <p:cNvPr id="373" name="Google Shape;373;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990000"/>
                </a:solidFill>
                <a:latin typeface="Courier New"/>
                <a:ea typeface="Courier New"/>
                <a:cs typeface="Courier New"/>
                <a:sym typeface="Courier New"/>
              </a:rPr>
              <a:t>SELECT </a:t>
            </a:r>
            <a:r>
              <a:rPr b="1" lang="en" sz="1700">
                <a:solidFill>
                  <a:schemeClr val="dk1"/>
                </a:solidFill>
                <a:latin typeface="Courier New"/>
                <a:ea typeface="Courier New"/>
                <a:cs typeface="Courier New"/>
                <a:sym typeface="Courier New"/>
              </a:rPr>
              <a:t>dept, AVG(sal)</a:t>
            </a:r>
            <a:r>
              <a:rPr b="1" lang="en" sz="1700">
                <a:solidFill>
                  <a:srgbClr val="990000"/>
                </a:solidFill>
                <a:latin typeface="Courier New"/>
                <a:ea typeface="Courier New"/>
                <a:cs typeface="Courier New"/>
                <a:sym typeface="Courier New"/>
              </a:rPr>
              <a:t> as </a:t>
            </a:r>
            <a:r>
              <a:rPr b="1" lang="en" sz="1700">
                <a:solidFill>
                  <a:schemeClr val="dk1"/>
                </a:solidFill>
                <a:latin typeface="Courier New"/>
                <a:ea typeface="Courier New"/>
                <a:cs typeface="Courier New"/>
                <a:sym typeface="Courier New"/>
              </a:rPr>
              <a:t>total_salary </a:t>
            </a:r>
            <a:r>
              <a:rPr b="1" lang="en" sz="1700">
                <a:solidFill>
                  <a:srgbClr val="990000"/>
                </a:solidFill>
                <a:latin typeface="Courier New"/>
                <a:ea typeface="Courier New"/>
                <a:cs typeface="Courier New"/>
                <a:sym typeface="Courier New"/>
              </a:rPr>
              <a:t>FROM </a:t>
            </a:r>
            <a:r>
              <a:rPr b="1" lang="en" sz="1700">
                <a:solidFill>
                  <a:schemeClr val="dk1"/>
                </a:solidFill>
                <a:latin typeface="Courier New"/>
                <a:ea typeface="Courier New"/>
                <a:cs typeface="Courier New"/>
                <a:sym typeface="Courier New"/>
              </a:rPr>
              <a:t>employees</a:t>
            </a:r>
            <a:r>
              <a:rPr b="1" lang="en" sz="1700">
                <a:solidFill>
                  <a:srgbClr val="990000"/>
                </a:solidFill>
                <a:latin typeface="Courier New"/>
                <a:ea typeface="Courier New"/>
                <a:cs typeface="Courier New"/>
                <a:sym typeface="Courier New"/>
              </a:rPr>
              <a:t> GROUP BY </a:t>
            </a:r>
            <a:r>
              <a:rPr b="1" lang="en" sz="1700">
                <a:solidFill>
                  <a:schemeClr val="dk1"/>
                </a:solidFill>
                <a:latin typeface="Courier New"/>
                <a:ea typeface="Courier New"/>
                <a:cs typeface="Courier New"/>
                <a:sym typeface="Courier New"/>
              </a:rPr>
              <a:t>dept</a:t>
            </a:r>
            <a:r>
              <a:rPr b="1" lang="en" sz="1700">
                <a:solidFill>
                  <a:srgbClr val="990000"/>
                </a:solidFill>
                <a:latin typeface="Courier New"/>
                <a:ea typeface="Courier New"/>
                <a:cs typeface="Courier New"/>
                <a:sym typeface="Courier New"/>
              </a:rPr>
              <a:t> HAVING </a:t>
            </a:r>
            <a:r>
              <a:rPr b="1" lang="en" sz="1700">
                <a:solidFill>
                  <a:schemeClr val="dk1"/>
                </a:solidFill>
                <a:latin typeface="Courier New"/>
                <a:ea typeface="Courier New"/>
                <a:cs typeface="Courier New"/>
                <a:sym typeface="Courier New"/>
              </a:rPr>
              <a:t>AVG(sal) &gt; 25000</a:t>
            </a:r>
            <a:r>
              <a:rPr b="1" lang="en" sz="1700">
                <a:solidFill>
                  <a:srgbClr val="990000"/>
                </a:solidFill>
                <a:latin typeface="Courier New"/>
                <a:ea typeface="Courier New"/>
                <a:cs typeface="Courier New"/>
                <a:sym typeface="Courier New"/>
              </a:rPr>
              <a:t>;</a:t>
            </a:r>
            <a:endParaRPr b="1" sz="1700">
              <a:solidFill>
                <a:srgbClr val="990000"/>
              </a:solidFill>
              <a:latin typeface="Courier New"/>
              <a:ea typeface="Courier New"/>
              <a:cs typeface="Courier New"/>
              <a:sym typeface="Courier New"/>
            </a:endParaRPr>
          </a:p>
          <a:p>
            <a:pPr indent="0" lvl="0" marL="0" rtl="0" algn="l">
              <a:spcBef>
                <a:spcPts val="1200"/>
              </a:spcBef>
              <a:spcAft>
                <a:spcPts val="0"/>
              </a:spcAft>
              <a:buNone/>
            </a:pPr>
            <a:r>
              <a:t/>
            </a:r>
            <a:endParaRPr b="1" sz="1700">
              <a:solidFill>
                <a:srgbClr val="990000"/>
              </a:solidFill>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374" name="Google Shape;374;p60"/>
          <p:cNvPicPr preferRelativeResize="0"/>
          <p:nvPr/>
        </p:nvPicPr>
        <p:blipFill>
          <a:blip r:embed="rId3">
            <a:alphaModFix/>
          </a:blip>
          <a:stretch>
            <a:fillRect/>
          </a:stretch>
        </p:blipFill>
        <p:spPr>
          <a:xfrm>
            <a:off x="2783925" y="2089675"/>
            <a:ext cx="3180212" cy="24125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1"/>
          <p:cNvSpPr txBox="1"/>
          <p:nvPr>
            <p:ph type="title"/>
          </p:nvPr>
        </p:nvSpPr>
        <p:spPr>
          <a:xfrm>
            <a:off x="65675" y="192300"/>
            <a:ext cx="8603100" cy="65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0124D"/>
                </a:solidFill>
              </a:rPr>
              <a:t>Difference between </a:t>
            </a:r>
            <a:r>
              <a:rPr b="1" lang="en">
                <a:solidFill>
                  <a:srgbClr val="990000"/>
                </a:solidFill>
              </a:rPr>
              <a:t>WHERE</a:t>
            </a:r>
            <a:r>
              <a:rPr b="1" lang="en">
                <a:solidFill>
                  <a:srgbClr val="20124D"/>
                </a:solidFill>
              </a:rPr>
              <a:t> and </a:t>
            </a:r>
            <a:r>
              <a:rPr b="1" lang="en">
                <a:solidFill>
                  <a:srgbClr val="990000"/>
                </a:solidFill>
              </a:rPr>
              <a:t>GROUP BY</a:t>
            </a:r>
            <a:endParaRPr b="1">
              <a:solidFill>
                <a:srgbClr val="990000"/>
              </a:solidFill>
            </a:endParaRPr>
          </a:p>
        </p:txBody>
      </p:sp>
      <p:graphicFrame>
        <p:nvGraphicFramePr>
          <p:cNvPr id="380" name="Google Shape;380;p61"/>
          <p:cNvGraphicFramePr/>
          <p:nvPr/>
        </p:nvGraphicFramePr>
        <p:xfrm>
          <a:off x="301775" y="1168525"/>
          <a:ext cx="3000000" cy="3000000"/>
        </p:xfrm>
        <a:graphic>
          <a:graphicData uri="http://schemas.openxmlformats.org/drawingml/2006/table">
            <a:tbl>
              <a:tblPr>
                <a:noFill/>
                <a:tableStyleId>{B408DC49-81B2-41A3-9B0D-6113241618AF}</a:tableStyleId>
              </a:tblPr>
              <a:tblGrid>
                <a:gridCol w="1984500"/>
                <a:gridCol w="3376825"/>
                <a:gridCol w="3241750"/>
              </a:tblGrid>
              <a:tr h="412200">
                <a:tc>
                  <a:txBody>
                    <a:bodyPr/>
                    <a:lstStyle/>
                    <a:p>
                      <a:pPr indent="0" lvl="0" marL="0" rtl="0" algn="ctr">
                        <a:lnSpc>
                          <a:spcPct val="115000"/>
                        </a:lnSpc>
                        <a:spcBef>
                          <a:spcPts val="0"/>
                        </a:spcBef>
                        <a:spcAft>
                          <a:spcPts val="0"/>
                        </a:spcAft>
                        <a:buNone/>
                      </a:pPr>
                      <a:r>
                        <a:rPr b="1" lang="en" sz="1500">
                          <a:solidFill>
                            <a:schemeClr val="lt1"/>
                          </a:solidFill>
                          <a:latin typeface="Average"/>
                          <a:ea typeface="Average"/>
                          <a:cs typeface="Average"/>
                          <a:sym typeface="Average"/>
                        </a:rPr>
                        <a:t>Aspect</a:t>
                      </a:r>
                      <a:endParaRPr b="1" sz="1500">
                        <a:solidFill>
                          <a:schemeClr val="lt1"/>
                        </a:solidFill>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990000"/>
                    </a:solidFill>
                  </a:tcPr>
                </a:tc>
                <a:tc>
                  <a:txBody>
                    <a:bodyPr/>
                    <a:lstStyle/>
                    <a:p>
                      <a:pPr indent="0" lvl="0" marL="0" rtl="0" algn="ctr">
                        <a:lnSpc>
                          <a:spcPct val="115000"/>
                        </a:lnSpc>
                        <a:spcBef>
                          <a:spcPts val="0"/>
                        </a:spcBef>
                        <a:spcAft>
                          <a:spcPts val="0"/>
                        </a:spcAft>
                        <a:buNone/>
                      </a:pPr>
                      <a:r>
                        <a:rPr b="1" lang="en" sz="1500">
                          <a:solidFill>
                            <a:schemeClr val="lt1"/>
                          </a:solidFill>
                          <a:latin typeface="Average"/>
                          <a:ea typeface="Average"/>
                          <a:cs typeface="Average"/>
                          <a:sym typeface="Average"/>
                        </a:rPr>
                        <a:t>WHERE Clause</a:t>
                      </a:r>
                      <a:endParaRPr b="1" sz="1500">
                        <a:solidFill>
                          <a:schemeClr val="lt1"/>
                        </a:solidFill>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990000"/>
                    </a:solidFill>
                  </a:tcPr>
                </a:tc>
                <a:tc>
                  <a:txBody>
                    <a:bodyPr/>
                    <a:lstStyle/>
                    <a:p>
                      <a:pPr indent="0" lvl="0" marL="0" rtl="0" algn="ctr">
                        <a:lnSpc>
                          <a:spcPct val="115000"/>
                        </a:lnSpc>
                        <a:spcBef>
                          <a:spcPts val="0"/>
                        </a:spcBef>
                        <a:spcAft>
                          <a:spcPts val="0"/>
                        </a:spcAft>
                        <a:buNone/>
                      </a:pPr>
                      <a:r>
                        <a:rPr b="1" lang="en" sz="1500">
                          <a:solidFill>
                            <a:schemeClr val="lt1"/>
                          </a:solidFill>
                          <a:latin typeface="Average"/>
                          <a:ea typeface="Average"/>
                          <a:cs typeface="Average"/>
                          <a:sym typeface="Average"/>
                        </a:rPr>
                        <a:t>GROUP BY Clause</a:t>
                      </a:r>
                      <a:endParaRPr b="1" sz="1500">
                        <a:solidFill>
                          <a:schemeClr val="lt1"/>
                        </a:solidFill>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990000"/>
                    </a:solidFill>
                  </a:tcPr>
                </a:tc>
              </a:tr>
              <a:tr h="502050">
                <a:tc>
                  <a:txBody>
                    <a:bodyPr/>
                    <a:lstStyle/>
                    <a:p>
                      <a:pPr indent="0" lvl="0" marL="0" rtl="0" algn="ctr">
                        <a:lnSpc>
                          <a:spcPct val="115000"/>
                        </a:lnSpc>
                        <a:spcBef>
                          <a:spcPts val="0"/>
                        </a:spcBef>
                        <a:spcAft>
                          <a:spcPts val="0"/>
                        </a:spcAft>
                        <a:buNone/>
                      </a:pPr>
                      <a:r>
                        <a:rPr b="1" lang="en" sz="1500">
                          <a:latin typeface="Average"/>
                          <a:ea typeface="Average"/>
                          <a:cs typeface="Average"/>
                          <a:sym typeface="Average"/>
                        </a:rPr>
                        <a:t>Function</a:t>
                      </a:r>
                      <a:endParaRPr b="1" sz="1500">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latin typeface="Average"/>
                          <a:ea typeface="Average"/>
                          <a:cs typeface="Average"/>
                          <a:sym typeface="Average"/>
                        </a:rPr>
                        <a:t>Filters individual rows based on specified conditions.</a:t>
                      </a:r>
                      <a:endParaRPr sz="1300">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latin typeface="Average"/>
                          <a:ea typeface="Average"/>
                          <a:cs typeface="Average"/>
                          <a:sym typeface="Average"/>
                        </a:rPr>
                        <a:t>Groups rows based on values in one or more columns.</a:t>
                      </a:r>
                      <a:endParaRPr sz="1300">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748550">
                <a:tc>
                  <a:txBody>
                    <a:bodyPr/>
                    <a:lstStyle/>
                    <a:p>
                      <a:pPr indent="0" lvl="0" marL="0" rtl="0" algn="ctr">
                        <a:lnSpc>
                          <a:spcPct val="115000"/>
                        </a:lnSpc>
                        <a:spcBef>
                          <a:spcPts val="0"/>
                        </a:spcBef>
                        <a:spcAft>
                          <a:spcPts val="0"/>
                        </a:spcAft>
                        <a:buNone/>
                      </a:pPr>
                      <a:r>
                        <a:rPr b="1" lang="en" sz="1500">
                          <a:latin typeface="Average"/>
                          <a:ea typeface="Average"/>
                          <a:cs typeface="Average"/>
                          <a:sym typeface="Average"/>
                        </a:rPr>
                        <a:t>Syntax</a:t>
                      </a:r>
                      <a:endParaRPr b="1" sz="1500">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solidFill>
                            <a:srgbClr val="980000"/>
                          </a:solidFill>
                          <a:latin typeface="Courier New"/>
                          <a:ea typeface="Courier New"/>
                          <a:cs typeface="Courier New"/>
                          <a:sym typeface="Courier New"/>
                        </a:rPr>
                        <a:t>SELECT</a:t>
                      </a:r>
                      <a:r>
                        <a:rPr b="1" lang="en" sz="1300">
                          <a:solidFill>
                            <a:schemeClr val="dk1"/>
                          </a:solidFill>
                          <a:latin typeface="Courier New"/>
                          <a:ea typeface="Courier New"/>
                          <a:cs typeface="Courier New"/>
                          <a:sym typeface="Courier New"/>
                        </a:rPr>
                        <a:t> column1, column2,...</a:t>
                      </a:r>
                      <a:endParaRPr b="1" sz="13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300">
                          <a:solidFill>
                            <a:srgbClr val="980000"/>
                          </a:solidFill>
                          <a:latin typeface="Courier New"/>
                          <a:ea typeface="Courier New"/>
                          <a:cs typeface="Courier New"/>
                          <a:sym typeface="Courier New"/>
                        </a:rPr>
                        <a:t>FROM</a:t>
                      </a:r>
                      <a:r>
                        <a:rPr b="1" lang="en" sz="1300">
                          <a:solidFill>
                            <a:schemeClr val="dk1"/>
                          </a:solidFill>
                          <a:latin typeface="Courier New"/>
                          <a:ea typeface="Courier New"/>
                          <a:cs typeface="Courier New"/>
                          <a:sym typeface="Courier New"/>
                        </a:rPr>
                        <a:t> table</a:t>
                      </a:r>
                      <a:endParaRPr b="1" sz="13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300">
                          <a:solidFill>
                            <a:srgbClr val="980000"/>
                          </a:solidFill>
                          <a:latin typeface="Courier New"/>
                          <a:ea typeface="Courier New"/>
                          <a:cs typeface="Courier New"/>
                          <a:sym typeface="Courier New"/>
                        </a:rPr>
                        <a:t>WHERE</a:t>
                      </a:r>
                      <a:r>
                        <a:rPr b="1" lang="en" sz="1300">
                          <a:solidFill>
                            <a:schemeClr val="dk1"/>
                          </a:solidFill>
                          <a:latin typeface="Courier New"/>
                          <a:ea typeface="Courier New"/>
                          <a:cs typeface="Courier New"/>
                          <a:sym typeface="Courier New"/>
                        </a:rPr>
                        <a:t> condition;</a:t>
                      </a:r>
                      <a:endParaRPr sz="900">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 sz="1300">
                          <a:solidFill>
                            <a:srgbClr val="980000"/>
                          </a:solidFill>
                          <a:latin typeface="Courier New"/>
                          <a:ea typeface="Courier New"/>
                          <a:cs typeface="Courier New"/>
                          <a:sym typeface="Courier New"/>
                        </a:rPr>
                        <a:t>SELECT</a:t>
                      </a:r>
                      <a:r>
                        <a:rPr b="1" lang="en" sz="1300">
                          <a:solidFill>
                            <a:schemeClr val="dk1"/>
                          </a:solidFill>
                          <a:latin typeface="Courier New"/>
                          <a:ea typeface="Courier New"/>
                          <a:cs typeface="Courier New"/>
                          <a:sym typeface="Courier New"/>
                        </a:rPr>
                        <a:t> column1, aggregate_function(column2)</a:t>
                      </a:r>
                      <a:endParaRPr b="1" sz="13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300">
                          <a:solidFill>
                            <a:srgbClr val="980000"/>
                          </a:solidFill>
                          <a:latin typeface="Courier New"/>
                          <a:ea typeface="Courier New"/>
                          <a:cs typeface="Courier New"/>
                          <a:sym typeface="Courier New"/>
                        </a:rPr>
                        <a:t>FROM</a:t>
                      </a:r>
                      <a:r>
                        <a:rPr b="1" lang="en" sz="1300">
                          <a:solidFill>
                            <a:schemeClr val="dk1"/>
                          </a:solidFill>
                          <a:latin typeface="Courier New"/>
                          <a:ea typeface="Courier New"/>
                          <a:cs typeface="Courier New"/>
                          <a:sym typeface="Courier New"/>
                        </a:rPr>
                        <a:t> table</a:t>
                      </a:r>
                      <a:endParaRPr b="1" sz="13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300">
                          <a:solidFill>
                            <a:srgbClr val="980000"/>
                          </a:solidFill>
                          <a:latin typeface="Courier New"/>
                          <a:ea typeface="Courier New"/>
                          <a:cs typeface="Courier New"/>
                          <a:sym typeface="Courier New"/>
                        </a:rPr>
                        <a:t>WHERE</a:t>
                      </a:r>
                      <a:r>
                        <a:rPr b="1" lang="en" sz="1300">
                          <a:solidFill>
                            <a:schemeClr val="dk1"/>
                          </a:solidFill>
                          <a:latin typeface="Courier New"/>
                          <a:ea typeface="Courier New"/>
                          <a:cs typeface="Courier New"/>
                          <a:sym typeface="Courier New"/>
                        </a:rPr>
                        <a:t> condition</a:t>
                      </a:r>
                      <a:endParaRPr b="1" sz="13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300">
                          <a:solidFill>
                            <a:srgbClr val="980000"/>
                          </a:solidFill>
                          <a:latin typeface="Courier New"/>
                          <a:ea typeface="Courier New"/>
                          <a:cs typeface="Courier New"/>
                          <a:sym typeface="Courier New"/>
                        </a:rPr>
                        <a:t>GROUP BY</a:t>
                      </a:r>
                      <a:r>
                        <a:rPr b="1" lang="en" sz="1300">
                          <a:solidFill>
                            <a:schemeClr val="dk1"/>
                          </a:solidFill>
                          <a:latin typeface="Courier New"/>
                          <a:ea typeface="Courier New"/>
                          <a:cs typeface="Courier New"/>
                          <a:sym typeface="Courier New"/>
                        </a:rPr>
                        <a:t> column1, column2, ...;</a:t>
                      </a:r>
                      <a:endParaRPr sz="1300">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748550">
                <a:tc>
                  <a:txBody>
                    <a:bodyPr/>
                    <a:lstStyle/>
                    <a:p>
                      <a:pPr indent="0" lvl="0" marL="0" rtl="0" algn="ctr">
                        <a:lnSpc>
                          <a:spcPct val="115000"/>
                        </a:lnSpc>
                        <a:spcBef>
                          <a:spcPts val="0"/>
                        </a:spcBef>
                        <a:spcAft>
                          <a:spcPts val="0"/>
                        </a:spcAft>
                        <a:buNone/>
                      </a:pPr>
                      <a:r>
                        <a:rPr b="1" lang="en" sz="1500">
                          <a:latin typeface="Average"/>
                          <a:ea typeface="Average"/>
                          <a:cs typeface="Average"/>
                          <a:sym typeface="Average"/>
                        </a:rPr>
                        <a:t>Use with Aggregates</a:t>
                      </a:r>
                      <a:endParaRPr b="1" sz="1500">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latin typeface="Average"/>
                          <a:ea typeface="Average"/>
                          <a:cs typeface="Average"/>
                          <a:sym typeface="Average"/>
                        </a:rPr>
                        <a:t>Typically used with conditions involving individual row values.</a:t>
                      </a:r>
                      <a:endParaRPr sz="1300">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latin typeface="Average"/>
                          <a:ea typeface="Average"/>
                          <a:cs typeface="Average"/>
                          <a:sym typeface="Average"/>
                        </a:rPr>
                        <a:t>Used in conjunction with aggregate functions for group-level calculations</a:t>
                      </a:r>
                      <a:endParaRPr sz="1300">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748550">
                <a:tc>
                  <a:txBody>
                    <a:bodyPr/>
                    <a:lstStyle/>
                    <a:p>
                      <a:pPr indent="0" lvl="0" marL="0" rtl="0" algn="ctr">
                        <a:lnSpc>
                          <a:spcPct val="115000"/>
                        </a:lnSpc>
                        <a:spcBef>
                          <a:spcPts val="0"/>
                        </a:spcBef>
                        <a:spcAft>
                          <a:spcPts val="0"/>
                        </a:spcAft>
                        <a:buNone/>
                      </a:pPr>
                      <a:r>
                        <a:rPr b="1" lang="en" sz="1500">
                          <a:latin typeface="Average"/>
                          <a:ea typeface="Average"/>
                          <a:cs typeface="Average"/>
                          <a:sym typeface="Average"/>
                        </a:rPr>
                        <a:t>Example Query</a:t>
                      </a:r>
                      <a:endParaRPr b="1" sz="1500">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solidFill>
                            <a:srgbClr val="980000"/>
                          </a:solidFill>
                          <a:latin typeface="Courier New"/>
                          <a:ea typeface="Courier New"/>
                          <a:cs typeface="Courier New"/>
                          <a:sym typeface="Courier New"/>
                        </a:rPr>
                        <a:t>SELECT</a:t>
                      </a:r>
                      <a:r>
                        <a:rPr b="1" lang="en" sz="1300">
                          <a:solidFill>
                            <a:schemeClr val="dk1"/>
                          </a:solidFill>
                          <a:latin typeface="Courier New"/>
                          <a:ea typeface="Courier New"/>
                          <a:cs typeface="Courier New"/>
                          <a:sym typeface="Courier New"/>
                        </a:rPr>
                        <a:t> * </a:t>
                      </a:r>
                      <a:r>
                        <a:rPr b="1" lang="en" sz="1300">
                          <a:solidFill>
                            <a:srgbClr val="980000"/>
                          </a:solidFill>
                          <a:latin typeface="Courier New"/>
                          <a:ea typeface="Courier New"/>
                          <a:cs typeface="Courier New"/>
                          <a:sym typeface="Courier New"/>
                        </a:rPr>
                        <a:t>FROM</a:t>
                      </a:r>
                      <a:r>
                        <a:rPr b="1" lang="en" sz="1300">
                          <a:solidFill>
                            <a:schemeClr val="dk1"/>
                          </a:solidFill>
                          <a:latin typeface="Courier New"/>
                          <a:ea typeface="Courier New"/>
                          <a:cs typeface="Courier New"/>
                          <a:sym typeface="Courier New"/>
                        </a:rPr>
                        <a:t> employees </a:t>
                      </a:r>
                      <a:r>
                        <a:rPr b="1" lang="en" sz="1300">
                          <a:solidFill>
                            <a:srgbClr val="980000"/>
                          </a:solidFill>
                          <a:latin typeface="Courier New"/>
                          <a:ea typeface="Courier New"/>
                          <a:cs typeface="Courier New"/>
                          <a:sym typeface="Courier New"/>
                        </a:rPr>
                        <a:t>WHERE</a:t>
                      </a:r>
                      <a:r>
                        <a:rPr b="1" lang="en" sz="1300">
                          <a:solidFill>
                            <a:schemeClr val="dk1"/>
                          </a:solidFill>
                          <a:latin typeface="Courier New"/>
                          <a:ea typeface="Courier New"/>
                          <a:cs typeface="Courier New"/>
                          <a:sym typeface="Courier New"/>
                        </a:rPr>
                        <a:t> salary &gt; 50000;</a:t>
                      </a:r>
                      <a:endParaRPr sz="1300">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solidFill>
                            <a:srgbClr val="980000"/>
                          </a:solidFill>
                          <a:latin typeface="Courier New"/>
                          <a:ea typeface="Courier New"/>
                          <a:cs typeface="Courier New"/>
                          <a:sym typeface="Courier New"/>
                        </a:rPr>
                        <a:t>S</a:t>
                      </a:r>
                      <a:r>
                        <a:rPr b="1" lang="en" sz="1300">
                          <a:solidFill>
                            <a:srgbClr val="980000"/>
                          </a:solidFill>
                          <a:latin typeface="Courier New"/>
                          <a:ea typeface="Courier New"/>
                          <a:cs typeface="Courier New"/>
                          <a:sym typeface="Courier New"/>
                        </a:rPr>
                        <a:t>ELECT</a:t>
                      </a:r>
                      <a:r>
                        <a:rPr b="1" lang="en" sz="1300">
                          <a:solidFill>
                            <a:schemeClr val="dk1"/>
                          </a:solidFill>
                          <a:latin typeface="Courier New"/>
                          <a:ea typeface="Courier New"/>
                          <a:cs typeface="Courier New"/>
                          <a:sym typeface="Courier New"/>
                        </a:rPr>
                        <a:t> department, AVG(salary) </a:t>
                      </a:r>
                      <a:r>
                        <a:rPr b="1" lang="en" sz="1300">
                          <a:solidFill>
                            <a:srgbClr val="980000"/>
                          </a:solidFill>
                          <a:latin typeface="Courier New"/>
                          <a:ea typeface="Courier New"/>
                          <a:cs typeface="Courier New"/>
                          <a:sym typeface="Courier New"/>
                        </a:rPr>
                        <a:t>FROM</a:t>
                      </a:r>
                      <a:r>
                        <a:rPr b="1" lang="en" sz="1300">
                          <a:solidFill>
                            <a:schemeClr val="dk1"/>
                          </a:solidFill>
                          <a:latin typeface="Courier New"/>
                          <a:ea typeface="Courier New"/>
                          <a:cs typeface="Courier New"/>
                          <a:sym typeface="Courier New"/>
                        </a:rPr>
                        <a:t> employees </a:t>
                      </a:r>
                      <a:r>
                        <a:rPr b="1" lang="en" sz="1300">
                          <a:solidFill>
                            <a:srgbClr val="980000"/>
                          </a:solidFill>
                          <a:latin typeface="Courier New"/>
                          <a:ea typeface="Courier New"/>
                          <a:cs typeface="Courier New"/>
                          <a:sym typeface="Courier New"/>
                        </a:rPr>
                        <a:t>GROUP BY</a:t>
                      </a:r>
                      <a:r>
                        <a:rPr b="1" lang="en" sz="1300">
                          <a:solidFill>
                            <a:schemeClr val="dk1"/>
                          </a:solidFill>
                          <a:latin typeface="Courier New"/>
                          <a:ea typeface="Courier New"/>
                          <a:cs typeface="Courier New"/>
                          <a:sym typeface="Courier New"/>
                        </a:rPr>
                        <a:t> department;</a:t>
                      </a:r>
                      <a:endParaRPr sz="1300">
                        <a:latin typeface="Average"/>
                        <a:ea typeface="Average"/>
                        <a:cs typeface="Average"/>
                        <a:sym typeface="Average"/>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DataBase Management System (DBMS)</a:t>
            </a:r>
            <a:endParaRPr b="1"/>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124D"/>
                </a:solidFill>
              </a:rPr>
              <a:t>A Database Management System (DBMS) is like a special toolbox for organizing and using information. It's software that helps us set up and manage a database. It's made up of different tools (programs) that store, find, and work with data. And it makes sure our information stays safe while we use it.</a:t>
            </a:r>
            <a:endParaRPr>
              <a:solidFill>
                <a:srgbClr val="20124D"/>
              </a:solidFill>
            </a:endParaRPr>
          </a:p>
          <a:p>
            <a:pPr indent="0" lvl="0" marL="0" rtl="0" algn="l">
              <a:spcBef>
                <a:spcPts val="1200"/>
              </a:spcBef>
              <a:spcAft>
                <a:spcPts val="1200"/>
              </a:spcAft>
              <a:buNone/>
            </a:pPr>
            <a:r>
              <a:t/>
            </a:r>
            <a:endParaRPr>
              <a:solidFill>
                <a:srgbClr val="20124D"/>
              </a:solidFill>
            </a:endParaRPr>
          </a:p>
        </p:txBody>
      </p:sp>
      <p:pic>
        <p:nvPicPr>
          <p:cNvPr id="80" name="Google Shape;80;p17"/>
          <p:cNvPicPr preferRelativeResize="0"/>
          <p:nvPr/>
        </p:nvPicPr>
        <p:blipFill>
          <a:blip r:embed="rId3">
            <a:alphaModFix/>
          </a:blip>
          <a:stretch>
            <a:fillRect/>
          </a:stretch>
        </p:blipFill>
        <p:spPr>
          <a:xfrm>
            <a:off x="263760" y="3035350"/>
            <a:ext cx="2081850" cy="1162200"/>
          </a:xfrm>
          <a:prstGeom prst="rect">
            <a:avLst/>
          </a:prstGeom>
          <a:noFill/>
          <a:ln>
            <a:noFill/>
          </a:ln>
        </p:spPr>
      </p:pic>
      <p:pic>
        <p:nvPicPr>
          <p:cNvPr id="81" name="Google Shape;81;p17"/>
          <p:cNvPicPr preferRelativeResize="0"/>
          <p:nvPr/>
        </p:nvPicPr>
        <p:blipFill>
          <a:blip r:embed="rId4">
            <a:alphaModFix/>
          </a:blip>
          <a:stretch>
            <a:fillRect/>
          </a:stretch>
        </p:blipFill>
        <p:spPr>
          <a:xfrm>
            <a:off x="2463275" y="3002538"/>
            <a:ext cx="2253000" cy="1227825"/>
          </a:xfrm>
          <a:prstGeom prst="rect">
            <a:avLst/>
          </a:prstGeom>
          <a:noFill/>
          <a:ln>
            <a:noFill/>
          </a:ln>
        </p:spPr>
      </p:pic>
      <p:pic>
        <p:nvPicPr>
          <p:cNvPr id="82" name="Google Shape;82;p17"/>
          <p:cNvPicPr preferRelativeResize="0"/>
          <p:nvPr/>
        </p:nvPicPr>
        <p:blipFill>
          <a:blip r:embed="rId5">
            <a:alphaModFix/>
          </a:blip>
          <a:stretch>
            <a:fillRect/>
          </a:stretch>
        </p:blipFill>
        <p:spPr>
          <a:xfrm>
            <a:off x="7007841" y="3035350"/>
            <a:ext cx="1824459" cy="1162200"/>
          </a:xfrm>
          <a:prstGeom prst="rect">
            <a:avLst/>
          </a:prstGeom>
          <a:noFill/>
          <a:ln>
            <a:noFill/>
          </a:ln>
        </p:spPr>
      </p:pic>
      <p:pic>
        <p:nvPicPr>
          <p:cNvPr id="83" name="Google Shape;83;p17"/>
          <p:cNvPicPr preferRelativeResize="0"/>
          <p:nvPr/>
        </p:nvPicPr>
        <p:blipFill>
          <a:blip r:embed="rId6">
            <a:alphaModFix/>
          </a:blip>
          <a:stretch>
            <a:fillRect/>
          </a:stretch>
        </p:blipFill>
        <p:spPr>
          <a:xfrm>
            <a:off x="5535800" y="3160600"/>
            <a:ext cx="1123950" cy="11239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20124D"/>
                </a:solidFill>
              </a:rPr>
              <a:t>Difference between </a:t>
            </a:r>
            <a:r>
              <a:rPr b="1" lang="en">
                <a:solidFill>
                  <a:srgbClr val="990000"/>
                </a:solidFill>
              </a:rPr>
              <a:t>WHERE</a:t>
            </a:r>
            <a:r>
              <a:rPr b="1" lang="en">
                <a:solidFill>
                  <a:srgbClr val="20124D"/>
                </a:solidFill>
              </a:rPr>
              <a:t> and </a:t>
            </a:r>
            <a:r>
              <a:rPr b="1" lang="en">
                <a:solidFill>
                  <a:srgbClr val="990000"/>
                </a:solidFill>
              </a:rPr>
              <a:t>GROUP BY</a:t>
            </a:r>
            <a:endParaRPr/>
          </a:p>
        </p:txBody>
      </p:sp>
      <p:sp>
        <p:nvSpPr>
          <p:cNvPr id="386" name="Google Shape;386;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500">
                <a:solidFill>
                  <a:schemeClr val="dk1"/>
                </a:solidFill>
                <a:latin typeface="Average"/>
                <a:ea typeface="Average"/>
                <a:cs typeface="Average"/>
                <a:sym typeface="Average"/>
              </a:rPr>
              <a:t>SELECT * FROM employees WHERE sal &gt; 50000;</a:t>
            </a:r>
            <a:endParaRPr sz="15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t/>
            </a:r>
            <a:endParaRPr sz="1300">
              <a:solidFill>
                <a:schemeClr val="dk1"/>
              </a:solidFill>
              <a:latin typeface="Average"/>
              <a:ea typeface="Average"/>
              <a:cs typeface="Average"/>
              <a:sym typeface="Average"/>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latin typeface="Average"/>
              <a:ea typeface="Average"/>
              <a:cs typeface="Average"/>
              <a:sym typeface="Average"/>
            </a:endParaRPr>
          </a:p>
        </p:txBody>
      </p:sp>
      <p:pic>
        <p:nvPicPr>
          <p:cNvPr id="387" name="Google Shape;387;p62"/>
          <p:cNvPicPr preferRelativeResize="0"/>
          <p:nvPr/>
        </p:nvPicPr>
        <p:blipFill>
          <a:blip r:embed="rId3">
            <a:alphaModFix/>
          </a:blip>
          <a:stretch>
            <a:fillRect/>
          </a:stretch>
        </p:blipFill>
        <p:spPr>
          <a:xfrm>
            <a:off x="1432556" y="1981175"/>
            <a:ext cx="5832075" cy="1892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3"/>
          <p:cNvSpPr txBox="1"/>
          <p:nvPr>
            <p:ph type="title"/>
          </p:nvPr>
        </p:nvSpPr>
        <p:spPr>
          <a:xfrm>
            <a:off x="231750" y="5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20124D"/>
                </a:solidFill>
              </a:rPr>
              <a:t>Difference between </a:t>
            </a:r>
            <a:r>
              <a:rPr b="1" lang="en">
                <a:solidFill>
                  <a:srgbClr val="990000"/>
                </a:solidFill>
              </a:rPr>
              <a:t>WHERE</a:t>
            </a:r>
            <a:r>
              <a:rPr b="1" lang="en">
                <a:solidFill>
                  <a:srgbClr val="20124D"/>
                </a:solidFill>
              </a:rPr>
              <a:t> and </a:t>
            </a:r>
            <a:r>
              <a:rPr b="1" lang="en">
                <a:solidFill>
                  <a:srgbClr val="990000"/>
                </a:solidFill>
              </a:rPr>
              <a:t>GROUP BY</a:t>
            </a:r>
            <a:endParaRPr/>
          </a:p>
        </p:txBody>
      </p:sp>
      <p:sp>
        <p:nvSpPr>
          <p:cNvPr id="393" name="Google Shape;393;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500">
                <a:solidFill>
                  <a:schemeClr val="dk1"/>
                </a:solidFill>
                <a:latin typeface="Average"/>
                <a:ea typeface="Average"/>
                <a:cs typeface="Average"/>
                <a:sym typeface="Average"/>
              </a:rPr>
              <a:t>SELECT dept, AVG(sal) FROM employees GROUP BY dept;</a:t>
            </a:r>
            <a:endParaRPr sz="2000"/>
          </a:p>
        </p:txBody>
      </p:sp>
      <p:pic>
        <p:nvPicPr>
          <p:cNvPr id="394" name="Google Shape;394;p63"/>
          <p:cNvPicPr preferRelativeResize="0"/>
          <p:nvPr/>
        </p:nvPicPr>
        <p:blipFill>
          <a:blip r:embed="rId3">
            <a:alphaModFix/>
          </a:blip>
          <a:stretch>
            <a:fillRect/>
          </a:stretch>
        </p:blipFill>
        <p:spPr>
          <a:xfrm>
            <a:off x="2764050" y="2478475"/>
            <a:ext cx="3062925" cy="20032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verage"/>
                <a:ea typeface="Average"/>
                <a:cs typeface="Average"/>
                <a:sym typeface="Average"/>
              </a:rPr>
              <a:t>Summary</a:t>
            </a:r>
            <a:endParaRPr b="1">
              <a:latin typeface="Average"/>
              <a:ea typeface="Average"/>
              <a:cs typeface="Average"/>
              <a:sym typeface="Average"/>
            </a:endParaRPr>
          </a:p>
        </p:txBody>
      </p:sp>
      <p:sp>
        <p:nvSpPr>
          <p:cNvPr id="400" name="Google Shape;400;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20124D"/>
                </a:solidFill>
                <a:latin typeface="Average"/>
                <a:ea typeface="Average"/>
                <a:cs typeface="Average"/>
                <a:sym typeface="Average"/>
              </a:rPr>
              <a:t>In the data science journey, mastering </a:t>
            </a:r>
            <a:r>
              <a:rPr b="1" lang="en" sz="1700">
                <a:solidFill>
                  <a:srgbClr val="20124D"/>
                </a:solidFill>
                <a:latin typeface="Average"/>
                <a:ea typeface="Average"/>
                <a:cs typeface="Average"/>
                <a:sym typeface="Average"/>
              </a:rPr>
              <a:t>SQL's</a:t>
            </a:r>
            <a:r>
              <a:rPr lang="en" sz="1700">
                <a:solidFill>
                  <a:srgbClr val="20124D"/>
                </a:solidFill>
                <a:latin typeface="Average"/>
                <a:ea typeface="Average"/>
                <a:cs typeface="Average"/>
                <a:sym typeface="Average"/>
              </a:rPr>
              <a:t> core essentials is pivotal. Our session focused on precision through </a:t>
            </a:r>
            <a:r>
              <a:rPr b="1" lang="en" sz="1700">
                <a:solidFill>
                  <a:srgbClr val="20124D"/>
                </a:solidFill>
                <a:latin typeface="Average"/>
                <a:ea typeface="Average"/>
                <a:cs typeface="Average"/>
                <a:sym typeface="Average"/>
              </a:rPr>
              <a:t>SELECT</a:t>
            </a:r>
            <a:r>
              <a:rPr lang="en" sz="1700">
                <a:solidFill>
                  <a:srgbClr val="20124D"/>
                </a:solidFill>
                <a:latin typeface="Average"/>
                <a:ea typeface="Average"/>
                <a:cs typeface="Average"/>
                <a:sym typeface="Average"/>
              </a:rPr>
              <a:t> for targeted data extraction and </a:t>
            </a:r>
            <a:r>
              <a:rPr b="1" lang="en" sz="1700">
                <a:solidFill>
                  <a:srgbClr val="20124D"/>
                </a:solidFill>
                <a:latin typeface="Average"/>
                <a:ea typeface="Average"/>
                <a:cs typeface="Average"/>
                <a:sym typeface="Average"/>
              </a:rPr>
              <a:t>WHERE</a:t>
            </a:r>
            <a:r>
              <a:rPr lang="en" sz="1700">
                <a:solidFill>
                  <a:srgbClr val="20124D"/>
                </a:solidFill>
                <a:latin typeface="Average"/>
                <a:ea typeface="Average"/>
                <a:cs typeface="Average"/>
                <a:sym typeface="Average"/>
              </a:rPr>
              <a:t> for refined data segmentation. We explored dataset insights with </a:t>
            </a:r>
            <a:r>
              <a:rPr b="1" lang="en" sz="1700">
                <a:solidFill>
                  <a:srgbClr val="20124D"/>
                </a:solidFill>
                <a:latin typeface="Average"/>
                <a:ea typeface="Average"/>
                <a:cs typeface="Average"/>
                <a:sym typeface="Average"/>
              </a:rPr>
              <a:t>COUNT()</a:t>
            </a:r>
            <a:r>
              <a:rPr lang="en" sz="1700">
                <a:solidFill>
                  <a:srgbClr val="20124D"/>
                </a:solidFill>
                <a:latin typeface="Average"/>
                <a:ea typeface="Average"/>
                <a:cs typeface="Average"/>
                <a:sym typeface="Average"/>
              </a:rPr>
              <a:t>, ensuring efficient exploration via </a:t>
            </a:r>
            <a:r>
              <a:rPr b="1" lang="en" sz="1700">
                <a:solidFill>
                  <a:srgbClr val="20124D"/>
                </a:solidFill>
                <a:latin typeface="Average"/>
                <a:ea typeface="Average"/>
                <a:cs typeface="Average"/>
                <a:sym typeface="Average"/>
              </a:rPr>
              <a:t>LIMIT</a:t>
            </a:r>
            <a:r>
              <a:rPr lang="en" sz="1700">
                <a:solidFill>
                  <a:srgbClr val="20124D"/>
                </a:solidFill>
                <a:latin typeface="Average"/>
                <a:ea typeface="Average"/>
                <a:cs typeface="Average"/>
                <a:sym typeface="Average"/>
              </a:rPr>
              <a:t> and </a:t>
            </a:r>
            <a:r>
              <a:rPr b="1" lang="en" sz="1700">
                <a:solidFill>
                  <a:srgbClr val="20124D"/>
                </a:solidFill>
                <a:latin typeface="Average"/>
                <a:ea typeface="Average"/>
                <a:cs typeface="Average"/>
                <a:sym typeface="Average"/>
              </a:rPr>
              <a:t>OFFSET</a:t>
            </a:r>
            <a:r>
              <a:rPr lang="en" sz="1700">
                <a:solidFill>
                  <a:srgbClr val="20124D"/>
                </a:solidFill>
                <a:latin typeface="Average"/>
                <a:ea typeface="Average"/>
                <a:cs typeface="Average"/>
                <a:sym typeface="Average"/>
              </a:rPr>
              <a:t>. Logical data arrangement with </a:t>
            </a:r>
            <a:r>
              <a:rPr b="1" lang="en" sz="1700">
                <a:solidFill>
                  <a:srgbClr val="20124D"/>
                </a:solidFill>
                <a:latin typeface="Average"/>
                <a:ea typeface="Average"/>
                <a:cs typeface="Average"/>
                <a:sym typeface="Average"/>
              </a:rPr>
              <a:t>ORDER BY</a:t>
            </a:r>
            <a:r>
              <a:rPr lang="en" sz="1700">
                <a:solidFill>
                  <a:srgbClr val="20124D"/>
                </a:solidFill>
                <a:latin typeface="Average"/>
                <a:ea typeface="Average"/>
                <a:cs typeface="Average"/>
                <a:sym typeface="Average"/>
              </a:rPr>
              <a:t> and uncovering unique insights using </a:t>
            </a:r>
            <a:r>
              <a:rPr b="1" lang="en" sz="1700">
                <a:solidFill>
                  <a:srgbClr val="20124D"/>
                </a:solidFill>
                <a:latin typeface="Average"/>
                <a:ea typeface="Average"/>
                <a:cs typeface="Average"/>
                <a:sym typeface="Average"/>
              </a:rPr>
              <a:t>DISTINCT </a:t>
            </a:r>
            <a:r>
              <a:rPr lang="en" sz="1700">
                <a:solidFill>
                  <a:srgbClr val="20124D"/>
                </a:solidFill>
                <a:latin typeface="Average"/>
                <a:ea typeface="Average"/>
                <a:cs typeface="Average"/>
                <a:sym typeface="Average"/>
              </a:rPr>
              <a:t>were highlighted. Additionally, </a:t>
            </a:r>
            <a:r>
              <a:rPr b="1" lang="en" sz="1700">
                <a:solidFill>
                  <a:srgbClr val="20124D"/>
                </a:solidFill>
                <a:latin typeface="Average"/>
                <a:ea typeface="Average"/>
                <a:cs typeface="Average"/>
                <a:sym typeface="Average"/>
              </a:rPr>
              <a:t>GROUP BY </a:t>
            </a:r>
            <a:r>
              <a:rPr lang="en" sz="1700">
                <a:solidFill>
                  <a:srgbClr val="20124D"/>
                </a:solidFill>
                <a:latin typeface="Average"/>
                <a:ea typeface="Average"/>
                <a:cs typeface="Average"/>
                <a:sym typeface="Average"/>
              </a:rPr>
              <a:t>with aggregate functions and </a:t>
            </a:r>
            <a:r>
              <a:rPr b="1" lang="en" sz="1700">
                <a:solidFill>
                  <a:srgbClr val="20124D"/>
                </a:solidFill>
                <a:latin typeface="Average"/>
                <a:ea typeface="Average"/>
                <a:cs typeface="Average"/>
                <a:sym typeface="Average"/>
              </a:rPr>
              <a:t>HAVING </a:t>
            </a:r>
            <a:r>
              <a:rPr lang="en" sz="1700">
                <a:solidFill>
                  <a:srgbClr val="20124D"/>
                </a:solidFill>
                <a:latin typeface="Average"/>
                <a:ea typeface="Average"/>
                <a:cs typeface="Average"/>
                <a:sym typeface="Average"/>
              </a:rPr>
              <a:t>for refined insights enriched our understanding. Distinguishing between </a:t>
            </a:r>
            <a:r>
              <a:rPr b="1" lang="en" sz="1700">
                <a:solidFill>
                  <a:srgbClr val="20124D"/>
                </a:solidFill>
                <a:latin typeface="Average"/>
                <a:ea typeface="Average"/>
                <a:cs typeface="Average"/>
                <a:sym typeface="Average"/>
              </a:rPr>
              <a:t>HAVING </a:t>
            </a:r>
            <a:r>
              <a:rPr lang="en" sz="1700">
                <a:solidFill>
                  <a:srgbClr val="20124D"/>
                </a:solidFill>
                <a:latin typeface="Average"/>
                <a:ea typeface="Average"/>
                <a:cs typeface="Average"/>
                <a:sym typeface="Average"/>
              </a:rPr>
              <a:t>and </a:t>
            </a:r>
            <a:r>
              <a:rPr b="1" lang="en" sz="1700">
                <a:solidFill>
                  <a:srgbClr val="20124D"/>
                </a:solidFill>
                <a:latin typeface="Average"/>
                <a:ea typeface="Average"/>
                <a:cs typeface="Average"/>
                <a:sym typeface="Average"/>
              </a:rPr>
              <a:t>WHERE </a:t>
            </a:r>
            <a:r>
              <a:rPr lang="en" sz="1700">
                <a:solidFill>
                  <a:srgbClr val="20124D"/>
                </a:solidFill>
                <a:latin typeface="Average"/>
                <a:ea typeface="Average"/>
                <a:cs typeface="Average"/>
                <a:sym typeface="Average"/>
              </a:rPr>
              <a:t>provided clarity in filtering methods, empowering data-driven decision-making in diverse data science applications.</a:t>
            </a:r>
            <a:endParaRPr sz="1700">
              <a:solidFill>
                <a:srgbClr val="20124D"/>
              </a:solidFill>
              <a:latin typeface="Average"/>
              <a:ea typeface="Average"/>
              <a:cs typeface="Average"/>
              <a:sym typeface="Averag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Thank You!</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Relational Database Model (RDMS)</a:t>
            </a:r>
            <a:endParaRPr b="1"/>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C1130"/>
                </a:solidFill>
              </a:rPr>
              <a:t>In relational data models, data is organised in tables(rows and columns). These tables are called relations.</a:t>
            </a:r>
            <a:endParaRPr>
              <a:solidFill>
                <a:srgbClr val="4C113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90" name="Google Shape;90;p18"/>
          <p:cNvGraphicFramePr/>
          <p:nvPr/>
        </p:nvGraphicFramePr>
        <p:xfrm>
          <a:off x="741700" y="1976750"/>
          <a:ext cx="3000000" cy="3000000"/>
        </p:xfrm>
        <a:graphic>
          <a:graphicData uri="http://schemas.openxmlformats.org/drawingml/2006/table">
            <a:tbl>
              <a:tblPr>
                <a:noFill/>
                <a:tableStyleId>{B408DC49-81B2-41A3-9B0D-6113241618AF}</a:tableStyleId>
              </a:tblPr>
              <a:tblGrid>
                <a:gridCol w="2413000"/>
                <a:gridCol w="2413000"/>
                <a:gridCol w="2413000"/>
              </a:tblGrid>
              <a:tr h="381000">
                <a:tc>
                  <a:txBody>
                    <a:bodyPr/>
                    <a:lstStyle/>
                    <a:p>
                      <a:pPr indent="0" lvl="0" marL="0" rtl="0" algn="l">
                        <a:lnSpc>
                          <a:spcPct val="115000"/>
                        </a:lnSpc>
                        <a:spcBef>
                          <a:spcPts val="0"/>
                        </a:spcBef>
                        <a:spcAft>
                          <a:spcPts val="0"/>
                        </a:spcAft>
                        <a:buNone/>
                      </a:pPr>
                      <a:r>
                        <a:rPr b="1" lang="en"/>
                        <a:t>Name</a:t>
                      </a:r>
                      <a:endParaRPr b="1"/>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Subject</a:t>
                      </a:r>
                      <a:endParaRPr b="1"/>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Marks</a:t>
                      </a:r>
                      <a:endParaRPr b="1"/>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a:t>Rahul</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Python</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80</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a:t>Sachin</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Machine Learning</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70</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a:t>Ojas</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SQL</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96</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a:t>Khushi</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Maths</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78</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a:t>Aditya</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Python</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65</a:t>
                      </a:r>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Terminologies (</a:t>
            </a:r>
            <a:r>
              <a:rPr b="1" lang="en"/>
              <a:t>Reverse</a:t>
            </a:r>
            <a:r>
              <a:rPr b="1" lang="en"/>
              <a:t> words)</a:t>
            </a:r>
            <a:endParaRPr b="1"/>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solidFill>
                  <a:srgbClr val="4C1130"/>
                </a:solidFill>
              </a:rPr>
              <a:t>Relation</a:t>
            </a:r>
            <a:r>
              <a:rPr lang="en">
                <a:solidFill>
                  <a:srgbClr val="4C1130"/>
                </a:solidFill>
              </a:rPr>
              <a:t>:</a:t>
            </a:r>
            <a:r>
              <a:rPr lang="en"/>
              <a:t> </a:t>
            </a:r>
            <a:r>
              <a:rPr lang="en">
                <a:solidFill>
                  <a:srgbClr val="20124D"/>
                </a:solidFill>
              </a:rPr>
              <a:t>A table storing logically related data.</a:t>
            </a:r>
            <a:endParaRPr>
              <a:solidFill>
                <a:srgbClr val="20124D"/>
              </a:solidFill>
            </a:endParaRPr>
          </a:p>
          <a:p>
            <a:pPr indent="-342900" lvl="0" marL="457200" rtl="0" algn="l">
              <a:spcBef>
                <a:spcPts val="0"/>
              </a:spcBef>
              <a:spcAft>
                <a:spcPts val="0"/>
              </a:spcAft>
              <a:buSzPts val="1800"/>
              <a:buChar char="●"/>
            </a:pPr>
            <a:r>
              <a:rPr b="1" lang="en">
                <a:solidFill>
                  <a:srgbClr val="4C1130"/>
                </a:solidFill>
              </a:rPr>
              <a:t>Domain</a:t>
            </a:r>
            <a:r>
              <a:rPr lang="en">
                <a:solidFill>
                  <a:srgbClr val="4C1130"/>
                </a:solidFill>
              </a:rPr>
              <a:t>:</a:t>
            </a:r>
            <a:r>
              <a:rPr lang="en"/>
              <a:t> </a:t>
            </a:r>
            <a:r>
              <a:rPr lang="en">
                <a:solidFill>
                  <a:srgbClr val="20124D"/>
                </a:solidFill>
              </a:rPr>
              <a:t>Pool of values from which the actual values appearing in a given column are drawn.</a:t>
            </a:r>
            <a:endParaRPr>
              <a:solidFill>
                <a:srgbClr val="20124D"/>
              </a:solidFill>
            </a:endParaRPr>
          </a:p>
          <a:p>
            <a:pPr indent="-342900" lvl="0" marL="457200" rtl="0" algn="l">
              <a:spcBef>
                <a:spcPts val="0"/>
              </a:spcBef>
              <a:spcAft>
                <a:spcPts val="0"/>
              </a:spcAft>
              <a:buSzPts val="1800"/>
              <a:buChar char="●"/>
            </a:pPr>
            <a:r>
              <a:rPr b="1" lang="en">
                <a:solidFill>
                  <a:srgbClr val="4C1130"/>
                </a:solidFill>
              </a:rPr>
              <a:t>Tuple</a:t>
            </a:r>
            <a:r>
              <a:rPr lang="en">
                <a:solidFill>
                  <a:srgbClr val="4C1130"/>
                </a:solidFill>
              </a:rPr>
              <a:t>:</a:t>
            </a:r>
            <a:r>
              <a:rPr lang="en"/>
              <a:t> </a:t>
            </a:r>
            <a:r>
              <a:rPr lang="en">
                <a:solidFill>
                  <a:srgbClr val="20124D"/>
                </a:solidFill>
              </a:rPr>
              <a:t>Row</a:t>
            </a:r>
            <a:endParaRPr>
              <a:solidFill>
                <a:srgbClr val="20124D"/>
              </a:solidFill>
            </a:endParaRPr>
          </a:p>
          <a:p>
            <a:pPr indent="-342900" lvl="0" marL="457200" rtl="0" algn="l">
              <a:spcBef>
                <a:spcPts val="0"/>
              </a:spcBef>
              <a:spcAft>
                <a:spcPts val="0"/>
              </a:spcAft>
              <a:buSzPts val="1800"/>
              <a:buChar char="●"/>
            </a:pPr>
            <a:r>
              <a:rPr b="1" lang="en">
                <a:solidFill>
                  <a:srgbClr val="4C1130"/>
                </a:solidFill>
              </a:rPr>
              <a:t>Attribute</a:t>
            </a:r>
            <a:r>
              <a:rPr lang="en">
                <a:solidFill>
                  <a:srgbClr val="4C1130"/>
                </a:solidFill>
              </a:rPr>
              <a:t>: </a:t>
            </a:r>
            <a:r>
              <a:rPr lang="en">
                <a:solidFill>
                  <a:srgbClr val="20124D"/>
                </a:solidFill>
              </a:rPr>
              <a:t>Column</a:t>
            </a:r>
            <a:endParaRPr>
              <a:solidFill>
                <a:srgbClr val="20124D"/>
              </a:solidFill>
            </a:endParaRPr>
          </a:p>
          <a:p>
            <a:pPr indent="-342900" lvl="0" marL="457200" rtl="0" algn="l">
              <a:spcBef>
                <a:spcPts val="0"/>
              </a:spcBef>
              <a:spcAft>
                <a:spcPts val="0"/>
              </a:spcAft>
              <a:buSzPts val="1800"/>
              <a:buChar char="●"/>
            </a:pPr>
            <a:r>
              <a:rPr b="1" lang="en">
                <a:solidFill>
                  <a:srgbClr val="4C1130"/>
                </a:solidFill>
              </a:rPr>
              <a:t>Degree</a:t>
            </a:r>
            <a:r>
              <a:rPr lang="en">
                <a:solidFill>
                  <a:srgbClr val="4C1130"/>
                </a:solidFill>
              </a:rPr>
              <a:t>:</a:t>
            </a:r>
            <a:r>
              <a:rPr lang="en"/>
              <a:t> </a:t>
            </a:r>
            <a:r>
              <a:rPr lang="en">
                <a:solidFill>
                  <a:srgbClr val="20124D"/>
                </a:solidFill>
              </a:rPr>
              <a:t>Number of rows/tuples.</a:t>
            </a:r>
            <a:endParaRPr>
              <a:solidFill>
                <a:srgbClr val="20124D"/>
              </a:solidFill>
            </a:endParaRPr>
          </a:p>
          <a:p>
            <a:pPr indent="0" lvl="0" marL="457200" rtl="0" algn="l">
              <a:spcBef>
                <a:spcPts val="1200"/>
              </a:spcBef>
              <a:spcAft>
                <a:spcPts val="0"/>
              </a:spcAft>
              <a:buNone/>
            </a:pPr>
            <a:r>
              <a:t/>
            </a:r>
            <a:endParaRPr>
              <a:solidFill>
                <a:srgbClr val="20124D"/>
              </a:solidFill>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rPr>
              <a:t>Structured Query Language (SQL )</a:t>
            </a:r>
            <a:endParaRPr b="1">
              <a:solidFill>
                <a:srgbClr val="990000"/>
              </a:solidFill>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a:solidFill>
                <a:srgbClr val="20124D"/>
              </a:solidFill>
            </a:endParaRPr>
          </a:p>
          <a:p>
            <a:pPr indent="0" lvl="0" marL="0" rtl="0" algn="just">
              <a:spcBef>
                <a:spcPts val="1200"/>
              </a:spcBef>
              <a:spcAft>
                <a:spcPts val="0"/>
              </a:spcAft>
              <a:buNone/>
            </a:pPr>
            <a:r>
              <a:rPr lang="en">
                <a:solidFill>
                  <a:srgbClr val="20124D"/>
                </a:solidFill>
              </a:rPr>
              <a:t>SQL, which stands for</a:t>
            </a:r>
            <a:r>
              <a:rPr b="1" lang="en">
                <a:solidFill>
                  <a:srgbClr val="20124D"/>
                </a:solidFill>
              </a:rPr>
              <a:t> Structured Query Language</a:t>
            </a:r>
            <a:r>
              <a:rPr lang="en">
                <a:solidFill>
                  <a:srgbClr val="20124D"/>
                </a:solidFill>
              </a:rPr>
              <a:t>, is like a special language used to </a:t>
            </a:r>
            <a:r>
              <a:rPr b="1" lang="en">
                <a:solidFill>
                  <a:srgbClr val="20124D"/>
                </a:solidFill>
              </a:rPr>
              <a:t>talk to databases</a:t>
            </a:r>
            <a:r>
              <a:rPr lang="en">
                <a:solidFill>
                  <a:srgbClr val="20124D"/>
                </a:solidFill>
              </a:rPr>
              <a:t>. Almost every system that manages databases understands this language. It's a set of commands that helps us create and work with databases that organize information in a specific way.</a:t>
            </a:r>
            <a:endParaRPr>
              <a:solidFill>
                <a:srgbClr val="20124D"/>
              </a:solidFill>
            </a:endParaRPr>
          </a:p>
          <a:p>
            <a:pPr indent="0" lvl="0" marL="0" rtl="0" algn="just">
              <a:spcBef>
                <a:spcPts val="1200"/>
              </a:spcBef>
              <a:spcAft>
                <a:spcPts val="1200"/>
              </a:spcAft>
              <a:buNone/>
            </a:pPr>
            <a:r>
              <a:rPr b="1" lang="en">
                <a:solidFill>
                  <a:srgbClr val="990000"/>
                </a:solidFill>
              </a:rPr>
              <a:t>Resources Link:</a:t>
            </a:r>
            <a:r>
              <a:rPr lang="en">
                <a:solidFill>
                  <a:srgbClr val="20124D"/>
                </a:solidFill>
              </a:rPr>
              <a:t> </a:t>
            </a:r>
            <a:r>
              <a:rPr b="1" lang="en" u="sng">
                <a:solidFill>
                  <a:schemeClr val="hlink"/>
                </a:solidFill>
                <a:hlinkClick r:id="rId3"/>
              </a:rPr>
              <a:t>employees_dataset</a:t>
            </a:r>
            <a:endParaRPr b="1">
              <a:solidFill>
                <a:srgbClr val="20124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22250" y="240925"/>
            <a:ext cx="8520600" cy="55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562"/>
              <a:buFont typeface="Arial"/>
              <a:buNone/>
            </a:pPr>
            <a:r>
              <a:rPr b="1" lang="en" sz="2133">
                <a:solidFill>
                  <a:srgbClr val="990000"/>
                </a:solidFill>
                <a:latin typeface="Roboto"/>
                <a:ea typeface="Roboto"/>
                <a:cs typeface="Roboto"/>
                <a:sym typeface="Roboto"/>
              </a:rPr>
              <a:t>SELECT</a:t>
            </a:r>
            <a:r>
              <a:rPr lang="en" sz="2133">
                <a:latin typeface="Roboto"/>
                <a:ea typeface="Roboto"/>
                <a:cs typeface="Roboto"/>
                <a:sym typeface="Roboto"/>
              </a:rPr>
              <a:t> Statement</a:t>
            </a:r>
            <a:endParaRPr sz="4333">
              <a:latin typeface="Roboto"/>
              <a:ea typeface="Roboto"/>
              <a:cs typeface="Roboto"/>
              <a:sym typeface="Roboto"/>
            </a:endParaRPr>
          </a:p>
          <a:p>
            <a:pPr indent="0" lvl="0" marL="0" rtl="0" algn="l">
              <a:spcBef>
                <a:spcPts val="0"/>
              </a:spcBef>
              <a:spcAft>
                <a:spcPts val="0"/>
              </a:spcAft>
              <a:buClr>
                <a:schemeClr val="dk1"/>
              </a:buClr>
              <a:buSzPct val="27500"/>
              <a:buFont typeface="Arial"/>
              <a:buNone/>
            </a:pPr>
            <a:r>
              <a:t/>
            </a:r>
            <a:endParaRPr b="1" sz="4000">
              <a:latin typeface="Roboto"/>
              <a:ea typeface="Roboto"/>
              <a:cs typeface="Roboto"/>
              <a:sym typeface="Roboto"/>
            </a:endParaRPr>
          </a:p>
          <a:p>
            <a:pPr indent="0" lvl="0" marL="0" rtl="0" algn="l">
              <a:spcBef>
                <a:spcPts val="0"/>
              </a:spcBef>
              <a:spcAft>
                <a:spcPts val="0"/>
              </a:spcAft>
              <a:buClr>
                <a:schemeClr val="lt1"/>
              </a:buClr>
              <a:buSzPct val="100000"/>
              <a:buFont typeface="Roboto"/>
              <a:buNone/>
            </a:pPr>
            <a:r>
              <a:t/>
            </a:r>
            <a:endParaRPr b="1" sz="4000">
              <a:latin typeface="Roboto"/>
              <a:ea typeface="Roboto"/>
              <a:cs typeface="Roboto"/>
              <a:sym typeface="Roboto"/>
            </a:endParaRPr>
          </a:p>
        </p:txBody>
      </p:sp>
      <p:sp>
        <p:nvSpPr>
          <p:cNvPr id="108" name="Google Shape;108;p21"/>
          <p:cNvSpPr txBox="1"/>
          <p:nvPr>
            <p:ph idx="1" type="body"/>
          </p:nvPr>
        </p:nvSpPr>
        <p:spPr>
          <a:xfrm>
            <a:off x="311700" y="625475"/>
            <a:ext cx="8520600" cy="421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9" name="Google Shape;109;p21"/>
          <p:cNvSpPr txBox="1"/>
          <p:nvPr/>
        </p:nvSpPr>
        <p:spPr>
          <a:xfrm>
            <a:off x="549125" y="1097100"/>
            <a:ext cx="5560200" cy="2949300"/>
          </a:xfrm>
          <a:prstGeom prst="rect">
            <a:avLst/>
          </a:prstGeom>
          <a:noFill/>
          <a:ln>
            <a:noFill/>
          </a:ln>
        </p:spPr>
        <p:txBody>
          <a:bodyPr anchorCtr="0" anchor="t" bIns="0" lIns="0" spcFirstLastPara="1" rIns="0" wrap="square" tIns="0">
            <a:spAutoFit/>
          </a:bodyPr>
          <a:lstStyle/>
          <a:p>
            <a:pPr indent="-273050" lvl="0" marL="285750" marR="0" rtl="0" algn="l">
              <a:lnSpc>
                <a:spcPct val="115000"/>
              </a:lnSpc>
              <a:spcBef>
                <a:spcPts val="0"/>
              </a:spcBef>
              <a:spcAft>
                <a:spcPts val="0"/>
              </a:spcAft>
              <a:buClr>
                <a:srgbClr val="595959"/>
              </a:buClr>
              <a:buSzPts val="1600"/>
              <a:buFont typeface="Arial"/>
              <a:buChar char="•"/>
            </a:pPr>
            <a:r>
              <a:rPr b="0" i="0" lang="en" sz="1600" u="none" cap="none" strike="noStrike">
                <a:solidFill>
                  <a:srgbClr val="20124D"/>
                </a:solidFill>
                <a:latin typeface="Roboto"/>
                <a:ea typeface="Roboto"/>
                <a:cs typeface="Roboto"/>
                <a:sym typeface="Roboto"/>
              </a:rPr>
              <a:t>The first thing that one can do when one wants to query data is to instruct the SQL engine as to which columns need to be included in the analysis. For that we use a SQL statement</a:t>
            </a:r>
            <a:r>
              <a:rPr b="0" i="0" lang="en" sz="1600" u="none" cap="none" strike="noStrike">
                <a:solidFill>
                  <a:srgbClr val="595959"/>
                </a:solidFill>
                <a:latin typeface="Roboto"/>
                <a:ea typeface="Roboto"/>
                <a:cs typeface="Roboto"/>
                <a:sym typeface="Roboto"/>
              </a:rPr>
              <a:t> </a:t>
            </a:r>
            <a:r>
              <a:rPr b="0" i="0" lang="en" sz="1600" u="none" cap="none" strike="noStrike">
                <a:solidFill>
                  <a:srgbClr val="FF0000"/>
                </a:solidFill>
                <a:latin typeface="Roboto"/>
                <a:ea typeface="Roboto"/>
                <a:cs typeface="Roboto"/>
                <a:sym typeface="Roboto"/>
              </a:rPr>
              <a:t>SELECT</a:t>
            </a:r>
            <a:r>
              <a:rPr b="0" i="0" lang="en" sz="1600" u="none" cap="none" strike="noStrike">
                <a:solidFill>
                  <a:srgbClr val="595959"/>
                </a:solidFill>
                <a:latin typeface="Roboto"/>
                <a:ea typeface="Roboto"/>
                <a:cs typeface="Roboto"/>
                <a:sym typeface="Roboto"/>
              </a:rPr>
              <a:t>. </a:t>
            </a:r>
            <a:endParaRPr sz="1200"/>
          </a:p>
          <a:p>
            <a:pPr indent="-273050" lvl="0" marL="285750" marR="0" rtl="0" algn="l">
              <a:lnSpc>
                <a:spcPct val="115000"/>
              </a:lnSpc>
              <a:spcBef>
                <a:spcPts val="600"/>
              </a:spcBef>
              <a:spcAft>
                <a:spcPts val="0"/>
              </a:spcAft>
              <a:buClr>
                <a:srgbClr val="595959"/>
              </a:buClr>
              <a:buSzPts val="1600"/>
              <a:buFont typeface="Arial"/>
              <a:buChar char="•"/>
            </a:pPr>
            <a:r>
              <a:rPr b="0" i="0" lang="en" sz="1600" u="none" cap="none" strike="noStrike">
                <a:solidFill>
                  <a:srgbClr val="595959"/>
                </a:solidFill>
                <a:latin typeface="Roboto"/>
                <a:ea typeface="Roboto"/>
                <a:cs typeface="Roboto"/>
                <a:sym typeface="Roboto"/>
              </a:rPr>
              <a:t>T</a:t>
            </a:r>
            <a:r>
              <a:rPr b="0" i="0" lang="en" sz="1600" u="none" cap="none" strike="noStrike">
                <a:solidFill>
                  <a:srgbClr val="20124D"/>
                </a:solidFill>
                <a:latin typeface="Roboto"/>
                <a:ea typeface="Roboto"/>
                <a:cs typeface="Roboto"/>
                <a:sym typeface="Roboto"/>
              </a:rPr>
              <a:t>he general syntax of SELECT statement is:</a:t>
            </a:r>
            <a:r>
              <a:rPr b="0" i="0" lang="en" sz="1600" u="none" cap="none" strike="noStrike">
                <a:solidFill>
                  <a:srgbClr val="595959"/>
                </a:solidFill>
                <a:latin typeface="Roboto"/>
                <a:ea typeface="Roboto"/>
                <a:cs typeface="Roboto"/>
                <a:sym typeface="Roboto"/>
              </a:rPr>
              <a:t> </a:t>
            </a:r>
            <a:r>
              <a:rPr b="0" i="0" lang="en" sz="1600" u="none" cap="none" strike="noStrike">
                <a:solidFill>
                  <a:srgbClr val="FF0000"/>
                </a:solidFill>
                <a:latin typeface="Roboto"/>
                <a:ea typeface="Roboto"/>
                <a:cs typeface="Roboto"/>
                <a:sym typeface="Roboto"/>
              </a:rPr>
              <a:t>SELECT col_name1, col_name2, col_name3 FROM TABLE_NAME;</a:t>
            </a:r>
            <a:endParaRPr b="0" i="0" sz="1600" u="none" cap="none" strike="noStrike">
              <a:solidFill>
                <a:srgbClr val="595959"/>
              </a:solidFill>
              <a:latin typeface="Roboto"/>
              <a:ea typeface="Roboto"/>
              <a:cs typeface="Roboto"/>
              <a:sym typeface="Roboto"/>
            </a:endParaRPr>
          </a:p>
          <a:p>
            <a:pPr indent="-273050" lvl="0" marL="285750" marR="0" rtl="0" algn="l">
              <a:lnSpc>
                <a:spcPct val="115000"/>
              </a:lnSpc>
              <a:spcBef>
                <a:spcPts val="600"/>
              </a:spcBef>
              <a:spcAft>
                <a:spcPts val="600"/>
              </a:spcAft>
              <a:buClr>
                <a:srgbClr val="595959"/>
              </a:buClr>
              <a:buSzPts val="1600"/>
              <a:buFont typeface="Arial"/>
              <a:buChar char="•"/>
            </a:pPr>
            <a:r>
              <a:rPr b="0" i="0" lang="en" sz="1600" u="none" cap="none" strike="noStrike">
                <a:solidFill>
                  <a:srgbClr val="20124D"/>
                </a:solidFill>
                <a:latin typeface="Roboto"/>
                <a:ea typeface="Roboto"/>
                <a:cs typeface="Roboto"/>
                <a:sym typeface="Roboto"/>
              </a:rPr>
              <a:t>One can also select all the columns from a given table using the </a:t>
            </a:r>
            <a:r>
              <a:rPr b="0" i="0" lang="en" sz="1600" u="none" cap="none" strike="noStrike">
                <a:solidFill>
                  <a:srgbClr val="FF0000"/>
                </a:solidFill>
                <a:latin typeface="Roboto"/>
                <a:ea typeface="Roboto"/>
                <a:cs typeface="Roboto"/>
                <a:sym typeface="Roboto"/>
              </a:rPr>
              <a:t>* wildcard</a:t>
            </a:r>
            <a:r>
              <a:rPr b="0" i="0" lang="en" sz="1600" u="none" cap="none" strike="noStrike">
                <a:solidFill>
                  <a:srgbClr val="595959"/>
                </a:solidFill>
                <a:latin typeface="Roboto"/>
                <a:ea typeface="Roboto"/>
                <a:cs typeface="Roboto"/>
                <a:sym typeface="Roboto"/>
              </a:rPr>
              <a:t>. </a:t>
            </a:r>
            <a:r>
              <a:rPr b="0" i="0" lang="en" sz="1600" u="none" cap="none" strike="noStrike">
                <a:solidFill>
                  <a:srgbClr val="20124D"/>
                </a:solidFill>
                <a:latin typeface="Roboto"/>
                <a:ea typeface="Roboto"/>
                <a:cs typeface="Roboto"/>
                <a:sym typeface="Roboto"/>
              </a:rPr>
              <a:t>Given is the syntax for the select statement querying all the columns in a given table: </a:t>
            </a:r>
            <a:r>
              <a:rPr b="0" i="0" lang="en" sz="1600" u="none" cap="none" strike="noStrike">
                <a:solidFill>
                  <a:srgbClr val="FF0000"/>
                </a:solidFill>
                <a:latin typeface="Roboto"/>
                <a:ea typeface="Roboto"/>
                <a:cs typeface="Roboto"/>
                <a:sym typeface="Roboto"/>
              </a:rPr>
              <a:t>SELECT * FROM TABLE_NAME;</a:t>
            </a:r>
            <a:endParaRPr sz="1200"/>
          </a:p>
        </p:txBody>
      </p:sp>
      <p:pic>
        <p:nvPicPr>
          <p:cNvPr id="110" name="Google Shape;110;p21"/>
          <p:cNvPicPr preferRelativeResize="0"/>
          <p:nvPr/>
        </p:nvPicPr>
        <p:blipFill rotWithShape="1">
          <a:blip r:embed="rId3">
            <a:alphaModFix/>
          </a:blip>
          <a:srcRect b="0" l="0" r="0" t="0"/>
          <a:stretch/>
        </p:blipFill>
        <p:spPr>
          <a:xfrm>
            <a:off x="6725950" y="1447560"/>
            <a:ext cx="2161101" cy="21127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