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</p:sldIdLst>
  <p:sldSz cy="5143500" cx="9144000"/>
  <p:notesSz cx="6858000" cy="9144000"/>
  <p:embeddedFontLst>
    <p:embeddedFont>
      <p:font typeface="Roboto"/>
      <p:regular r:id="rId66"/>
      <p:bold r:id="rId67"/>
      <p:italic r:id="rId68"/>
      <p:boldItalic r:id="rId69"/>
    </p:embeddedFont>
    <p:embeddedFont>
      <p:font typeface="Average"/>
      <p:regular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BECF00-51B0-4C51-B770-F9FAE5E98FB9}">
  <a:tblStyle styleId="{53BECF00-51B0-4C51-B770-F9FAE5E98FB9}" styleName="Table_0">
    <a:wholeTbl>
      <a:tcTxStyle b="off" i="off">
        <a:font>
          <a:latin typeface="Roboto"/>
          <a:ea typeface="Roboto"/>
          <a:cs typeface="Roboto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E6E6"/>
          </a:solidFill>
        </a:fill>
      </a:tcStyle>
    </a:wholeTbl>
    <a:band1H>
      <a:tcTxStyle b="off" i="off"/>
      <a:tcStyle>
        <a:fill>
          <a:solidFill>
            <a:srgbClr val="FFCA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FCACA"/>
          </a:solidFill>
        </a:fill>
      </a:tcStyle>
    </a:band1V>
    <a:band2V>
      <a:tcTxStyle b="off" i="off"/>
    </a:band2V>
    <a:lastCol>
      <a:tcTxStyle b="on" i="off">
        <a:font>
          <a:latin typeface="Roboto"/>
          <a:ea typeface="Roboto"/>
          <a:cs typeface="Roboto"/>
        </a:font>
        <a:srgbClr val="FFFFFF"/>
      </a:tcTxStyle>
      <a:tcStyle>
        <a:fill>
          <a:solidFill>
            <a:srgbClr val="FF0000"/>
          </a:solidFill>
        </a:fill>
      </a:tcStyle>
    </a:lastCol>
    <a:firstCol>
      <a:tcTxStyle b="on" i="off">
        <a:font>
          <a:latin typeface="Roboto"/>
          <a:ea typeface="Roboto"/>
          <a:cs typeface="Roboto"/>
        </a:font>
        <a:srgbClr val="FFFFFF"/>
      </a:tcTxStyle>
      <a:tcStyle>
        <a:fill>
          <a:solidFill>
            <a:srgbClr val="FF0000"/>
          </a:solidFill>
        </a:fill>
      </a:tcStyle>
    </a:firstCol>
    <a:lastRow>
      <a:tcTxStyle b="on" i="off">
        <a:font>
          <a:latin typeface="Roboto"/>
          <a:ea typeface="Roboto"/>
          <a:cs typeface="Roboto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0000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Roboto"/>
          <a:ea typeface="Roboto"/>
          <a:cs typeface="Roboto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0000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0" Type="http://schemas.openxmlformats.org/officeDocument/2006/relationships/font" Target="fonts/Average-regular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Roboto-regular.fntdata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font" Target="fonts/Roboto-italic.fntdata"/><Relationship Id="rId23" Type="http://schemas.openxmlformats.org/officeDocument/2006/relationships/slide" Target="slides/slide17.xml"/><Relationship Id="rId67" Type="http://schemas.openxmlformats.org/officeDocument/2006/relationships/font" Target="fonts/Roboto-bold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Roboto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31de01c7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31de01c7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3c7625d7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3c7625d7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3c7625d7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3c7625d7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3c7625d7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3c7625d7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3c7625d7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3c7625d7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3c7625d7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a3c7625d7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3c7625d7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3c7625d7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3c7625d7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3c7625d7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3c7625d7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3c7625d7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3c7625d7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3c7625d7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399cff5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399cff5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3c7625d7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a3c7625d7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3c7625d7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3c7625d7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3c7625d7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a3c7625d7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3c7625d7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a3c7625d7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6399cff52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6399cff52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3c7625d7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a3c7625d7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3c7625d7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3c7625d7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a3c7625d7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a3c7625d7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a3c7625d7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a3c7625d7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3c7625d7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a3c7625d7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30555531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30555531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a3c7625d7c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a3c7625d7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a3c7625d7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a3c7625d7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a3c7625d7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a3c7625d7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a3c7625d7c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a3c7625d7c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a3c7625d7c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a3c7625d7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a3c7625d7c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a3c7625d7c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a3c7625d7c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a3c7625d7c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a3c7625d7c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a3c7625d7c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a3c7625d7c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a3c7625d7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a3c7625d7c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a3c7625d7c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30555531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30555531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a3c7625d7c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a3c7625d7c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a3c7625d7c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a3c7625d7c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a3c7625d7c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a3c7625d7c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a3c7625d7c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a3c7625d7c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a3c7625d7c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a3c7625d7c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a3c7625d7c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a3c7625d7c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a3c7625d7c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a3c7625d7c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a3c7625d7c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a3c7625d7c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a3c7625d7c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a3c7625d7c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a3c7625d7c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a3c7625d7c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31de01c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31de01c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a3c7625d7c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a3c7625d7c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a3c7625d7c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a3c7625d7c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a40647e1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a40647e1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a40647e11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a40647e11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a40647e11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a40647e11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a3c7625d7c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a3c7625d7c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a3c7625d7c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a3c7625d7c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a40647e11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a40647e11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6399cff5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6399cff5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6399cff52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6399cff52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31de01c7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31de01c7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31de01c7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31de01c7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31de01c7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31de01c7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31de01c7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31de01c7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SQL 2.2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CASE</a:t>
            </a:r>
            <a:r>
              <a:rPr b="1" lang="en">
                <a:latin typeface="Average"/>
                <a:ea typeface="Average"/>
                <a:cs typeface="Average"/>
                <a:sym typeface="Average"/>
              </a:rPr>
              <a:t> Statement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93725" y="923500"/>
            <a:ext cx="8738700" cy="42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Average"/>
              <a:buChar char="●"/>
            </a:pPr>
            <a:r>
              <a:rPr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The</a:t>
            </a:r>
            <a:r>
              <a:rPr b="1"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 CASE</a:t>
            </a:r>
            <a:r>
              <a:rPr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 statement in SQL allows conditional logic to create new columns based on specific criteria within existing data.</a:t>
            </a:r>
            <a:endParaRPr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Average"/>
              <a:buChar char="●"/>
            </a:pPr>
            <a:r>
              <a:rPr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For instance, when analyzing a sales dataset, you might want to categorize sales figures into '</a:t>
            </a:r>
            <a:r>
              <a:rPr b="1"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High</a:t>
            </a:r>
            <a:r>
              <a:rPr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,' '</a:t>
            </a:r>
            <a:r>
              <a:rPr b="1"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Medium</a:t>
            </a:r>
            <a:r>
              <a:rPr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,' or</a:t>
            </a:r>
            <a:r>
              <a:rPr b="1"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 'Low' </a:t>
            </a:r>
            <a:r>
              <a:rPr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based on predefined thresholds. The </a:t>
            </a:r>
            <a:r>
              <a:rPr b="1"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CASE</a:t>
            </a:r>
            <a:r>
              <a:rPr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 statement facilitates this categorization.</a:t>
            </a:r>
            <a:endParaRPr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2128250" y="3298175"/>
            <a:ext cx="4557000" cy="174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b="1"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*,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solidFill>
                  <a:srgbClr val="FBAF33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endParaRPr b="1" sz="1200">
              <a:solidFill>
                <a:srgbClr val="FBAF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FBAF33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b="1"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condition_1 </a:t>
            </a:r>
            <a:r>
              <a:rPr b="1" lang="en" sz="1200">
                <a:solidFill>
                  <a:srgbClr val="FBAF33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b="1"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result_1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FBAF33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b="1"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condition_2 </a:t>
            </a:r>
            <a:r>
              <a:rPr b="1" lang="en" sz="1200">
                <a:solidFill>
                  <a:srgbClr val="FBAF33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b="1"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result_2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FBAF33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default_result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END AS</a:t>
            </a:r>
            <a:r>
              <a:rPr b="1"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new_column_name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BAF33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table_name;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709025" y="2750175"/>
            <a:ext cx="7845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Syntax: The basic syntax for the </a:t>
            </a:r>
            <a:r>
              <a:rPr b="1" lang="en" sz="16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CASE </a:t>
            </a:r>
            <a:r>
              <a:rPr lang="en" sz="16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statement is as follows:</a:t>
            </a:r>
            <a:endParaRPr sz="16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CASE</a:t>
            </a:r>
            <a:r>
              <a:rPr b="1" lang="en">
                <a:latin typeface="Average"/>
                <a:ea typeface="Average"/>
                <a:cs typeface="Average"/>
                <a:sym typeface="Average"/>
              </a:rPr>
              <a:t> Statement</a:t>
            </a:r>
            <a:endParaRPr/>
          </a:p>
        </p:txBody>
      </p:sp>
      <p:sp>
        <p:nvSpPr>
          <p:cNvPr id="126" name="Google Shape;126;p23"/>
          <p:cNvSpPr txBox="1"/>
          <p:nvPr/>
        </p:nvSpPr>
        <p:spPr>
          <a:xfrm>
            <a:off x="359750" y="1417325"/>
            <a:ext cx="2990100" cy="206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BAF33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*, </a:t>
            </a:r>
            <a:r>
              <a:rPr b="1" lang="en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endParaRPr b="1" sz="12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BAF33"/>
                </a:solidFill>
                <a:latin typeface="Courier New"/>
                <a:ea typeface="Courier New"/>
                <a:cs typeface="Courier New"/>
                <a:sym typeface="Courier New"/>
              </a:rPr>
              <a:t>WHEN </a:t>
            </a:r>
            <a:r>
              <a:rPr b="1"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sal &gt; 60000 </a:t>
            </a:r>
            <a:r>
              <a:rPr b="1" lang="en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b="1"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"High"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BAF33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b="1"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sal &gt; 40000 </a:t>
            </a:r>
            <a:r>
              <a:rPr b="1" lang="en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b="1"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"Medium"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BAF33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'Low'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BAF33"/>
                </a:solidFill>
                <a:latin typeface="Courier New"/>
                <a:ea typeface="Courier New"/>
                <a:cs typeface="Courier New"/>
                <a:sym typeface="Courier New"/>
              </a:rPr>
              <a:t>END AS </a:t>
            </a:r>
            <a:r>
              <a:rPr b="1"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salary_cat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BAF33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employees;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9375" y="1245350"/>
            <a:ext cx="5325500" cy="241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311700" y="4048075"/>
            <a:ext cx="874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The above code will create a new column called bins which will have values of high, medium, and low.</a:t>
            </a:r>
            <a:endParaRPr sz="15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Creating a </a:t>
            </a:r>
            <a:r>
              <a:rPr b="1" lang="en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Database</a:t>
            </a:r>
            <a:r>
              <a:rPr b="1" lang="en">
                <a:latin typeface="Average"/>
                <a:ea typeface="Average"/>
                <a:cs typeface="Average"/>
                <a:sym typeface="Average"/>
              </a:rPr>
              <a:t> and </a:t>
            </a:r>
            <a:r>
              <a:rPr b="1" lang="en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Tables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Let’s create our own database.</a:t>
            </a:r>
            <a:endParaRPr sz="15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Syntax:</a:t>
            </a:r>
            <a:r>
              <a:rPr lang="en" sz="1400"/>
              <a:t> </a:t>
            </a:r>
            <a:r>
              <a:rPr b="1" lang="en" sz="14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DATABASE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database_name</a:t>
            </a:r>
            <a:r>
              <a:rPr lang="en" sz="1400"/>
              <a:t>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Example:</a:t>
            </a:r>
            <a:r>
              <a:rPr lang="en" sz="14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 An example is given below, in which a database named Analysis is created:</a:t>
            </a:r>
            <a:endParaRPr sz="14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DATABASE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Analysis;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215250" y="3549775"/>
            <a:ext cx="83349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0124D"/>
                </a:solidFill>
              </a:rPr>
              <a:t>Note: </a:t>
            </a:r>
            <a:r>
              <a:rPr lang="en" sz="1200">
                <a:solidFill>
                  <a:srgbClr val="20124D"/>
                </a:solidFill>
                <a:latin typeface="Roboto"/>
                <a:ea typeface="Roboto"/>
                <a:cs typeface="Roboto"/>
                <a:sym typeface="Roboto"/>
              </a:rPr>
              <a:t>In tools like db-browser, a graphical interface allows database creation without the need for running SQL commands directly.</a:t>
            </a:r>
            <a:endParaRPr b="1" sz="1200">
              <a:solidFill>
                <a:srgbClr val="20124D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Quiz</a:t>
            </a:r>
            <a:endParaRPr b="1"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</a:rPr>
              <a:t>How do you create a database named </a:t>
            </a:r>
            <a:r>
              <a:rPr b="1" lang="en">
                <a:solidFill>
                  <a:srgbClr val="20124D"/>
                </a:solidFill>
              </a:rPr>
              <a:t>academics</a:t>
            </a:r>
            <a:r>
              <a:rPr lang="en">
                <a:solidFill>
                  <a:srgbClr val="20124D"/>
                </a:solidFill>
              </a:rPr>
              <a:t>?</a:t>
            </a:r>
            <a:endParaRPr>
              <a:solidFill>
                <a:srgbClr val="20124D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0124D"/>
              </a:buClr>
              <a:buSzPts val="1800"/>
              <a:buAutoNum type="arabicPeriod"/>
            </a:pPr>
            <a:r>
              <a:rPr b="1" lang="en">
                <a:solidFill>
                  <a:srgbClr val="20124D"/>
                </a:solidFill>
              </a:rPr>
              <a:t>CREATE DATABASE</a:t>
            </a:r>
            <a:r>
              <a:rPr lang="en">
                <a:solidFill>
                  <a:srgbClr val="20124D"/>
                </a:solidFill>
              </a:rPr>
              <a:t> academics;</a:t>
            </a:r>
            <a:endParaRPr>
              <a:solidFill>
                <a:srgbClr val="20124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AutoNum type="arabicPeriod"/>
            </a:pPr>
            <a:r>
              <a:rPr b="1" lang="en">
                <a:solidFill>
                  <a:srgbClr val="20124D"/>
                </a:solidFill>
              </a:rPr>
              <a:t>CREATE</a:t>
            </a:r>
            <a:r>
              <a:rPr lang="en">
                <a:solidFill>
                  <a:srgbClr val="20124D"/>
                </a:solidFill>
              </a:rPr>
              <a:t> db academics;</a:t>
            </a:r>
            <a:endParaRPr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0124D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Creating </a:t>
            </a:r>
            <a:r>
              <a:rPr b="1" lang="en">
                <a:solidFill>
                  <a:srgbClr val="980000"/>
                </a:solidFill>
              </a:rPr>
              <a:t>Tables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Once we know how to create a database, the next step is to start creating tables in a database. In order to create tables, the first thing we need to do is to define the structure of the table.</a:t>
            </a:r>
            <a:endParaRPr sz="16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To do that we will use the command called </a:t>
            </a:r>
            <a:r>
              <a:rPr b="1" lang="en" sz="16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CREATE TABLE</a:t>
            </a:r>
            <a:r>
              <a:rPr lang="en" sz="16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. Below is the general syntax of the command.</a:t>
            </a:r>
            <a:endParaRPr sz="16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3199075" y="2855925"/>
            <a:ext cx="3307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</a:t>
            </a:r>
            <a:r>
              <a:rPr b="1" lang="en" sz="1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table_name (</a:t>
            </a:r>
            <a:endParaRPr b="1" sz="15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column1 datatype,</a:t>
            </a:r>
            <a:endParaRPr b="1" sz="15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column2 datatype,</a:t>
            </a:r>
            <a:endParaRPr b="1" sz="15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column3 datatype );</a:t>
            </a:r>
            <a:endParaRPr b="1" sz="15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Storage Classes and Data Types in SQLite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</a:rPr>
              <a:t>Each value stored in an SQLite database (or manipulated by the database engine) has one of the following storage classes:</a:t>
            </a:r>
            <a:endParaRPr>
              <a:solidFill>
                <a:srgbClr val="20124D"/>
              </a:solidFill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0124D"/>
              </a:buClr>
              <a:buSzPct val="100000"/>
              <a:buChar char="●"/>
            </a:pPr>
            <a:r>
              <a:rPr b="1" lang="en">
                <a:solidFill>
                  <a:srgbClr val="20124D"/>
                </a:solidFill>
              </a:rPr>
              <a:t>NULL:</a:t>
            </a:r>
            <a:r>
              <a:rPr lang="en">
                <a:solidFill>
                  <a:srgbClr val="20124D"/>
                </a:solidFill>
              </a:rPr>
              <a:t> Represents a NULL value.</a:t>
            </a:r>
            <a:endParaRPr>
              <a:solidFill>
                <a:srgbClr val="20124D"/>
              </a:solidFill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ct val="100000"/>
              <a:buChar char="●"/>
            </a:pPr>
            <a:r>
              <a:rPr b="1" lang="en">
                <a:solidFill>
                  <a:srgbClr val="20124D"/>
                </a:solidFill>
              </a:rPr>
              <a:t>INTEGER:</a:t>
            </a:r>
            <a:r>
              <a:rPr lang="en">
                <a:solidFill>
                  <a:srgbClr val="20124D"/>
                </a:solidFill>
              </a:rPr>
              <a:t> Stores signed integers in varying byte sizes (0, 1, 2, 3, 4, 6, or 8) based on the value's magnitude.</a:t>
            </a:r>
            <a:endParaRPr>
              <a:solidFill>
                <a:srgbClr val="20124D"/>
              </a:solidFill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ct val="100000"/>
              <a:buChar char="●"/>
            </a:pPr>
            <a:r>
              <a:rPr b="1" lang="en">
                <a:solidFill>
                  <a:srgbClr val="20124D"/>
                </a:solidFill>
              </a:rPr>
              <a:t>REAL:</a:t>
            </a:r>
            <a:r>
              <a:rPr lang="en">
                <a:solidFill>
                  <a:srgbClr val="20124D"/>
                </a:solidFill>
              </a:rPr>
              <a:t> Represents floating-point values stored as 8-byte IEEE floating point numbers.</a:t>
            </a:r>
            <a:endParaRPr>
              <a:solidFill>
                <a:srgbClr val="20124D"/>
              </a:solidFill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ct val="100000"/>
              <a:buChar char="●"/>
            </a:pPr>
            <a:r>
              <a:rPr b="1" lang="en">
                <a:solidFill>
                  <a:srgbClr val="20124D"/>
                </a:solidFill>
              </a:rPr>
              <a:t>TEXT: </a:t>
            </a:r>
            <a:r>
              <a:rPr lang="en">
                <a:solidFill>
                  <a:srgbClr val="20124D"/>
                </a:solidFill>
              </a:rPr>
              <a:t>Stores text strings utilizing the database encoding (UTF-8, UTF-16BE, or UTF-16LE).</a:t>
            </a:r>
            <a:endParaRPr>
              <a:solidFill>
                <a:srgbClr val="20124D"/>
              </a:solidFill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ct val="100000"/>
              <a:buChar char="●"/>
            </a:pPr>
            <a:r>
              <a:rPr b="1" lang="en">
                <a:solidFill>
                  <a:srgbClr val="20124D"/>
                </a:solidFill>
              </a:rPr>
              <a:t>BLOB: </a:t>
            </a:r>
            <a:r>
              <a:rPr lang="en">
                <a:solidFill>
                  <a:srgbClr val="20124D"/>
                </a:solidFill>
              </a:rPr>
              <a:t>Represents data stored precisely as entered, functioning as a blob of data.</a:t>
            </a:r>
            <a:endParaRPr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0124D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Activity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In your SQLite DB-Browser, create a Student table in </a:t>
            </a:r>
            <a:r>
              <a:rPr b="1"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academics</a:t>
            </a:r>
            <a:r>
              <a:rPr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 with following attributes:</a:t>
            </a:r>
            <a:endParaRPr sz="17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0124D"/>
              </a:buClr>
              <a:buSzPts val="1700"/>
              <a:buChar char="●"/>
            </a:pPr>
            <a:r>
              <a:rPr b="1"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student_id:</a:t>
            </a:r>
            <a:r>
              <a:rPr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 This will contain the number data and the student ID of a student.</a:t>
            </a:r>
            <a:endParaRPr sz="17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700"/>
              <a:buChar char="●"/>
            </a:pPr>
            <a:r>
              <a:rPr b="1"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first_name:</a:t>
            </a:r>
            <a:r>
              <a:rPr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 This will contain text data and a student's first name.</a:t>
            </a:r>
            <a:endParaRPr sz="17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700"/>
              <a:buChar char="●"/>
            </a:pPr>
            <a:r>
              <a:rPr b="1"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last_name: </a:t>
            </a:r>
            <a:r>
              <a:rPr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This will again contain text data and the last name of a student.</a:t>
            </a:r>
            <a:endParaRPr sz="17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Activity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In your SQLite DB-Browser, create a Student table in </a:t>
            </a:r>
            <a:r>
              <a:rPr b="1"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academics</a:t>
            </a:r>
            <a:r>
              <a:rPr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 with following attributes:</a:t>
            </a:r>
            <a:endParaRPr sz="17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0124D"/>
              </a:buClr>
              <a:buSzPts val="1700"/>
              <a:buChar char="●"/>
            </a:pPr>
            <a:r>
              <a:rPr b="1"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student_id:</a:t>
            </a:r>
            <a:r>
              <a:rPr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 This will contain the number data and the student ID of a student.</a:t>
            </a:r>
            <a:endParaRPr sz="17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700"/>
              <a:buChar char="●"/>
            </a:pPr>
            <a:r>
              <a:rPr b="1"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first_name:</a:t>
            </a:r>
            <a:r>
              <a:rPr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 This will contain text data and a student's first name.</a:t>
            </a:r>
            <a:endParaRPr sz="17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700"/>
              <a:buChar char="●"/>
            </a:pPr>
            <a:r>
              <a:rPr b="1"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last_name: </a:t>
            </a:r>
            <a:r>
              <a:rPr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This will again contain text data and the last name of a student.</a:t>
            </a:r>
            <a:endParaRPr>
              <a:solidFill>
                <a:srgbClr val="20124D"/>
              </a:solidFill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1728125" y="3394300"/>
            <a:ext cx="4143600" cy="149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</a:t>
            </a:r>
            <a:r>
              <a:rPr b="1"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student (</a:t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Student_Id</a:t>
            </a:r>
            <a:r>
              <a:rPr b="1" lang="en" sz="15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INTEGER</a:t>
            </a:r>
            <a:r>
              <a:rPr b="1"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First_Name </a:t>
            </a:r>
            <a:r>
              <a:rPr b="1" lang="en" sz="15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VARCHAR(50)</a:t>
            </a:r>
            <a:r>
              <a:rPr b="1"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Last_Name </a:t>
            </a:r>
            <a:r>
              <a:rPr b="1" lang="en" sz="15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VARCHAR(50)</a:t>
            </a:r>
            <a:endParaRPr b="1" sz="15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000" y="1221550"/>
            <a:ext cx="4658851" cy="327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 txBox="1"/>
          <p:nvPr/>
        </p:nvSpPr>
        <p:spPr>
          <a:xfrm>
            <a:off x="279650" y="241050"/>
            <a:ext cx="87189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chemeClr val="dk1"/>
                </a:solidFill>
              </a:rPr>
              <a:t>Activity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50" y="776525"/>
            <a:ext cx="8856574" cy="431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1"/>
          <p:cNvSpPr txBox="1"/>
          <p:nvPr/>
        </p:nvSpPr>
        <p:spPr>
          <a:xfrm>
            <a:off x="206475" y="84250"/>
            <a:ext cx="86772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chemeClr val="dk1"/>
                </a:solidFill>
              </a:rPr>
              <a:t>Activity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248975" y="89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Learning Outcomes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662300"/>
            <a:ext cx="8520600" cy="39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By the end of this session, you will be able to:</a:t>
            </a:r>
            <a:endParaRPr b="1" sz="16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20124D"/>
              </a:buClr>
              <a:buSzPts val="1600"/>
              <a:buChar char="●"/>
            </a:pPr>
            <a:r>
              <a:rPr b="1" lang="en" sz="16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Effortless Date Handling</a:t>
            </a:r>
            <a:r>
              <a:rPr lang="en" sz="16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: Retrieve current dates and perform date arithmetic with SQL functions like </a:t>
            </a:r>
            <a:r>
              <a:rPr b="1" lang="en" sz="16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DATE() </a:t>
            </a:r>
            <a:r>
              <a:rPr lang="en" sz="16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and </a:t>
            </a:r>
            <a:r>
              <a:rPr b="1" lang="en" sz="16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strftime()</a:t>
            </a:r>
            <a:r>
              <a:rPr lang="en" sz="16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sz="16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Char char="●"/>
            </a:pPr>
            <a:r>
              <a:rPr b="1" lang="en" sz="16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Conditional Logic Mastery</a:t>
            </a:r>
            <a:r>
              <a:rPr lang="en" sz="16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: Understand</a:t>
            </a:r>
            <a:r>
              <a:rPr b="1" lang="en" sz="16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 CASE</a:t>
            </a:r>
            <a:r>
              <a:rPr lang="en" sz="16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 statements for creating new data based on defined conditions.</a:t>
            </a:r>
            <a:endParaRPr sz="16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Char char="●"/>
            </a:pPr>
            <a:r>
              <a:rPr b="1" lang="en" sz="16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Database Control: </a:t>
            </a:r>
            <a:r>
              <a:rPr lang="en" sz="16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Execute essential operations like database and table </a:t>
            </a:r>
            <a:r>
              <a:rPr b="1" lang="en" sz="16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creation, alteration</a:t>
            </a:r>
            <a:r>
              <a:rPr lang="en" sz="16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, and </a:t>
            </a:r>
            <a:r>
              <a:rPr b="1" lang="en" sz="16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deletion</a:t>
            </a:r>
            <a:r>
              <a:rPr lang="en" sz="16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sz="16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Char char="●"/>
            </a:pPr>
            <a:r>
              <a:rPr b="1" lang="en" sz="16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Data Manipulation and Querying Skills:</a:t>
            </a:r>
            <a:r>
              <a:rPr lang="en" sz="16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 Acquire proficiency in </a:t>
            </a:r>
            <a:r>
              <a:rPr b="1" lang="en" sz="16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inserting, deleting</a:t>
            </a:r>
            <a:r>
              <a:rPr lang="en" sz="16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, and querying data in SQL databases.</a:t>
            </a:r>
            <a:endParaRPr sz="16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Char char="●"/>
            </a:pPr>
            <a:r>
              <a:rPr b="1" lang="en" sz="16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Understanding Relationships: </a:t>
            </a:r>
            <a:r>
              <a:rPr lang="en" sz="16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Grasp </a:t>
            </a:r>
            <a:r>
              <a:rPr b="1" lang="en" sz="16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Primary</a:t>
            </a:r>
            <a:r>
              <a:rPr lang="en" sz="16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 and </a:t>
            </a:r>
            <a:r>
              <a:rPr b="1" lang="en" sz="16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Foreign Keys</a:t>
            </a:r>
            <a:r>
              <a:rPr lang="en" sz="16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' significance in managing data relationships.</a:t>
            </a:r>
            <a:endParaRPr sz="16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Char char="●"/>
            </a:pPr>
            <a:r>
              <a:rPr b="1" lang="en" sz="16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Exploration with Joins</a:t>
            </a:r>
            <a:r>
              <a:rPr lang="en" sz="16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: Comprehend </a:t>
            </a:r>
            <a:r>
              <a:rPr b="1" lang="en" sz="16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INNER JOIN</a:t>
            </a:r>
            <a:r>
              <a:rPr lang="en" sz="16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 and</a:t>
            </a:r>
            <a:r>
              <a:rPr b="1" lang="en" sz="16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 LEFT OUTER JOIN</a:t>
            </a:r>
            <a:r>
              <a:rPr lang="en" sz="16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 for merging data from multiple tables.</a:t>
            </a:r>
            <a:endParaRPr sz="16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75" y="930575"/>
            <a:ext cx="8626575" cy="415652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2"/>
          <p:cNvSpPr txBox="1"/>
          <p:nvPr/>
        </p:nvSpPr>
        <p:spPr>
          <a:xfrm>
            <a:off x="110575" y="115625"/>
            <a:ext cx="80916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chemeClr val="dk1"/>
                </a:solidFill>
              </a:rPr>
              <a:t>Activity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5" y="742875"/>
            <a:ext cx="8839202" cy="440062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3"/>
          <p:cNvSpPr txBox="1"/>
          <p:nvPr/>
        </p:nvSpPr>
        <p:spPr>
          <a:xfrm>
            <a:off x="206475" y="31975"/>
            <a:ext cx="83844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chemeClr val="dk1"/>
                </a:solidFill>
              </a:rPr>
              <a:t>Activity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25" y="868325"/>
            <a:ext cx="9040325" cy="419587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4"/>
          <p:cNvSpPr txBox="1"/>
          <p:nvPr/>
        </p:nvSpPr>
        <p:spPr>
          <a:xfrm>
            <a:off x="112375" y="63350"/>
            <a:ext cx="85308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chemeClr val="dk1"/>
                </a:solidFill>
              </a:rPr>
              <a:t>Activity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/>
        </p:nvSpPr>
        <p:spPr>
          <a:xfrm>
            <a:off x="161025" y="125550"/>
            <a:ext cx="88257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Inserting Data </a:t>
            </a:r>
            <a:r>
              <a:rPr b="1" lang="en" sz="21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into Tables</a:t>
            </a:r>
            <a:endParaRPr b="1" sz="21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3" name="Google Shape;203;p35"/>
          <p:cNvSpPr txBox="1"/>
          <p:nvPr/>
        </p:nvSpPr>
        <p:spPr>
          <a:xfrm>
            <a:off x="305250" y="865825"/>
            <a:ext cx="8508300" cy="4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The</a:t>
            </a:r>
            <a:r>
              <a:rPr lang="en" sz="15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15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INSERT INTO</a:t>
            </a:r>
            <a:r>
              <a:rPr lang="en" sz="15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15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statement is pivotal for adding new records to a table, offering two approaches to insert data:</a:t>
            </a:r>
            <a:endParaRPr sz="15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verage"/>
              <a:buAutoNum type="arabicPeriod"/>
            </a:pPr>
            <a:r>
              <a:rPr b="1" lang="en" sz="15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Specifying Column Names and Values</a:t>
            </a:r>
            <a:r>
              <a:rPr b="1" lang="en" sz="15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:</a:t>
            </a:r>
            <a:endParaRPr b="1" sz="15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verage"/>
              <a:buAutoNum type="arabicPeriod"/>
            </a:pPr>
            <a:r>
              <a:rPr b="1" lang="en" sz="15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Direct Insert Without Specifying Column Names:</a:t>
            </a:r>
            <a:endParaRPr b="1" sz="15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4" name="Google Shape;204;p35"/>
          <p:cNvSpPr txBox="1"/>
          <p:nvPr/>
        </p:nvSpPr>
        <p:spPr>
          <a:xfrm>
            <a:off x="737875" y="2038150"/>
            <a:ext cx="79029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b="1" lang="en" sz="1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table_name (column1, column2,...) </a:t>
            </a:r>
            <a:r>
              <a:rPr b="1" lang="en" sz="15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en" sz="1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(value1, value2,...);</a:t>
            </a:r>
            <a:endParaRPr b="1" sz="15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35"/>
          <p:cNvSpPr txBox="1"/>
          <p:nvPr/>
        </p:nvSpPr>
        <p:spPr>
          <a:xfrm>
            <a:off x="838875" y="3259425"/>
            <a:ext cx="74700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r>
              <a:rPr b="1" lang="en" sz="1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table_name </a:t>
            </a:r>
            <a:r>
              <a:rPr b="1" lang="en" sz="15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en" sz="1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(value1, value2,...);</a:t>
            </a:r>
            <a:endParaRPr b="1" sz="15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6" name="Google Shape;206;p35"/>
          <p:cNvSpPr txBox="1"/>
          <p:nvPr/>
        </p:nvSpPr>
        <p:spPr>
          <a:xfrm>
            <a:off x="228325" y="4278800"/>
            <a:ext cx="83067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Note: In the second method, you can add data directly into all columns without mentioning their names.</a:t>
            </a:r>
            <a:endParaRPr sz="15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b="1" lang="en" sz="21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Inserting Data</a:t>
            </a:r>
            <a:r>
              <a:rPr b="1" lang="en" sz="21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b="1" lang="en" sz="21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into Tables</a:t>
            </a:r>
            <a:endParaRPr>
              <a:solidFill>
                <a:srgbClr val="20124D"/>
              </a:solidFill>
            </a:endParaRPr>
          </a:p>
        </p:txBody>
      </p:sp>
      <p:sp>
        <p:nvSpPr>
          <p:cNvPr id="212" name="Google Shape;212;p36"/>
          <p:cNvSpPr txBox="1"/>
          <p:nvPr/>
        </p:nvSpPr>
        <p:spPr>
          <a:xfrm>
            <a:off x="614200" y="2300550"/>
            <a:ext cx="7088100" cy="9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  How to insert data?</a:t>
            </a:r>
            <a:endParaRPr b="1" sz="40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/>
        </p:nvSpPr>
        <p:spPr>
          <a:xfrm>
            <a:off x="103350" y="0"/>
            <a:ext cx="83160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Inserting Data</a:t>
            </a:r>
            <a:r>
              <a:rPr b="1" lang="en" sz="21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into Tables</a:t>
            </a:r>
            <a:endParaRPr b="1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8" name="Google Shape;218;p37"/>
          <p:cNvSpPr txBox="1"/>
          <p:nvPr/>
        </p:nvSpPr>
        <p:spPr>
          <a:xfrm>
            <a:off x="141800" y="920600"/>
            <a:ext cx="8662200" cy="39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700"/>
              <a:buFont typeface="Average"/>
              <a:buChar char="●"/>
            </a:pPr>
            <a:r>
              <a:rPr b="1"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First Approach:</a:t>
            </a:r>
            <a:endParaRPr b="1" sz="17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700"/>
              <a:buFont typeface="Average"/>
              <a:buChar char="●"/>
            </a:pPr>
            <a:r>
              <a:rPr b="1"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Second Approach:</a:t>
            </a:r>
            <a:endParaRPr b="1" sz="17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9" name="Google Shape;219;p37"/>
          <p:cNvSpPr txBox="1"/>
          <p:nvPr/>
        </p:nvSpPr>
        <p:spPr>
          <a:xfrm>
            <a:off x="673500" y="1831350"/>
            <a:ext cx="81237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r>
              <a:rPr b="1" lang="en" sz="1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20124D"/>
                </a:solidFill>
                <a:latin typeface="Courier New"/>
                <a:ea typeface="Courier New"/>
                <a:cs typeface="Courier New"/>
                <a:sym typeface="Courier New"/>
              </a:rPr>
              <a:t>students (Student_Id, First_Name, Last_Name )</a:t>
            </a:r>
            <a:r>
              <a:rPr b="1" lang="en" sz="1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en" sz="1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500">
                <a:solidFill>
                  <a:srgbClr val="20124D"/>
                </a:solidFill>
                <a:latin typeface="Courier New"/>
                <a:ea typeface="Courier New"/>
                <a:cs typeface="Courier New"/>
                <a:sym typeface="Courier New"/>
              </a:rPr>
              <a:t>1, 'Leo', 'Saut');</a:t>
            </a:r>
            <a:endParaRPr b="1" sz="1500">
              <a:solidFill>
                <a:srgbClr val="20124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37"/>
          <p:cNvSpPr txBox="1"/>
          <p:nvPr/>
        </p:nvSpPr>
        <p:spPr>
          <a:xfrm>
            <a:off x="725775" y="3369200"/>
            <a:ext cx="77970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r>
              <a:rPr b="1" lang="en" sz="1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20124D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b="1" lang="en" sz="1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en" sz="1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20124D"/>
                </a:solidFill>
                <a:latin typeface="Courier New"/>
                <a:ea typeface="Courier New"/>
                <a:cs typeface="Courier New"/>
                <a:sym typeface="Courier New"/>
              </a:rPr>
              <a:t>(2, 'Sam', 'Stuart');</a:t>
            </a:r>
            <a:endParaRPr b="1" sz="1500">
              <a:solidFill>
                <a:srgbClr val="20124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Inserting Data </a:t>
            </a:r>
            <a:r>
              <a:rPr b="1" lang="en" sz="21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into Tables</a:t>
            </a:r>
            <a:endParaRPr sz="2100">
              <a:solidFill>
                <a:srgbClr val="20124D"/>
              </a:solidFill>
            </a:endParaRPr>
          </a:p>
        </p:txBody>
      </p:sp>
      <p:sp>
        <p:nvSpPr>
          <p:cNvPr id="226" name="Google Shape;22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Filling in multiple rows within a single query.</a:t>
            </a:r>
            <a:endParaRPr sz="17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7" name="Google Shape;227;p38"/>
          <p:cNvSpPr txBox="1"/>
          <p:nvPr/>
        </p:nvSpPr>
        <p:spPr>
          <a:xfrm>
            <a:off x="449450" y="2471375"/>
            <a:ext cx="82584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r>
              <a:rPr b="1" lang="en" sz="1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student </a:t>
            </a:r>
            <a:r>
              <a:rPr b="1" lang="en" sz="15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en" sz="1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(3, 'Sam', 'Stuart'), (4, 'Tom', 'Little');</a:t>
            </a:r>
            <a:endParaRPr b="1" sz="15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Quiz</a:t>
            </a:r>
            <a:endParaRPr b="1"/>
          </a:p>
        </p:txBody>
      </p:sp>
      <p:sp>
        <p:nvSpPr>
          <p:cNvPr id="233" name="Google Shape;23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How do you add a row to the table ‘students’ with 2 text columns of First_name and Last_name?</a:t>
            </a:r>
            <a:endParaRPr sz="17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20124D"/>
              </a:buClr>
              <a:buSzPts val="1500"/>
              <a:buFont typeface="Courier New"/>
              <a:buChar char="●"/>
            </a:pPr>
            <a:r>
              <a:rPr b="1" lang="en" sz="1500">
                <a:solidFill>
                  <a:srgbClr val="20124D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students </a:t>
            </a:r>
            <a:r>
              <a:rPr b="1" lang="en" sz="1500">
                <a:solidFill>
                  <a:srgbClr val="20124D"/>
                </a:solidFill>
                <a:latin typeface="Courier New"/>
                <a:ea typeface="Courier New"/>
                <a:cs typeface="Courier New"/>
                <a:sym typeface="Courier New"/>
              </a:rPr>
              <a:t>Student_Id, First_Name)</a:t>
            </a:r>
            <a:r>
              <a:rPr b="1" lang="en" sz="1500">
                <a:solidFill>
                  <a:srgbClr val="20124D"/>
                </a:solidFill>
                <a:latin typeface="Courier New"/>
                <a:ea typeface="Courier New"/>
                <a:cs typeface="Courier New"/>
                <a:sym typeface="Courier New"/>
              </a:rPr>
              <a:t> VALUES (‘Ram’,’Sharma’);</a:t>
            </a:r>
            <a:endParaRPr b="1" sz="1500">
              <a:solidFill>
                <a:srgbClr val="2012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500"/>
              <a:buFont typeface="Courier New"/>
              <a:buChar char="●"/>
            </a:pPr>
            <a:r>
              <a:rPr b="1" lang="en" sz="1500">
                <a:solidFill>
                  <a:srgbClr val="20124D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students VALUES (‘Ram’,’Sharma’);</a:t>
            </a:r>
            <a:endParaRPr b="1" sz="1500">
              <a:solidFill>
                <a:srgbClr val="2012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500"/>
              <a:buFont typeface="Courier New"/>
              <a:buChar char="●"/>
            </a:pPr>
            <a:r>
              <a:rPr b="1" lang="en" sz="1500">
                <a:solidFill>
                  <a:srgbClr val="20124D"/>
                </a:solidFill>
                <a:latin typeface="Courier New"/>
                <a:ea typeface="Courier New"/>
                <a:cs typeface="Courier New"/>
                <a:sym typeface="Courier New"/>
              </a:rPr>
              <a:t>INSERT students VALUES (‘Ram’,’Sharma’);</a:t>
            </a:r>
            <a:endParaRPr b="1" sz="1500">
              <a:solidFill>
                <a:srgbClr val="2012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40"/>
          <p:cNvPicPr preferRelativeResize="0"/>
          <p:nvPr/>
        </p:nvPicPr>
        <p:blipFill rotWithShape="1">
          <a:blip r:embed="rId3">
            <a:alphaModFix/>
          </a:blip>
          <a:srcRect b="0" l="0" r="11832" t="0"/>
          <a:stretch/>
        </p:blipFill>
        <p:spPr>
          <a:xfrm>
            <a:off x="151825" y="1413800"/>
            <a:ext cx="4989275" cy="28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375" y="1608350"/>
            <a:ext cx="3104625" cy="265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0"/>
          <p:cNvSpPr txBox="1"/>
          <p:nvPr/>
        </p:nvSpPr>
        <p:spPr>
          <a:xfrm>
            <a:off x="132200" y="154400"/>
            <a:ext cx="85854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Inserting Data into Tables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SQL Command Groups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6" name="Google Shape;24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Average"/>
              <a:buChar char="●"/>
            </a:pPr>
            <a:r>
              <a:rPr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Data Query Language (</a:t>
            </a:r>
            <a:r>
              <a:rPr b="1"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DQL</a:t>
            </a:r>
            <a:r>
              <a:rPr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) statement </a:t>
            </a:r>
            <a:endParaRPr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Average"/>
              <a:buChar char="●"/>
            </a:pPr>
            <a:r>
              <a:rPr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Data Definition Language (</a:t>
            </a:r>
            <a:r>
              <a:rPr b="1"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DDL</a:t>
            </a:r>
            <a:r>
              <a:rPr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) statements </a:t>
            </a:r>
            <a:endParaRPr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Average"/>
              <a:buChar char="●"/>
            </a:pPr>
            <a:r>
              <a:rPr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Data Manipulation Language (</a:t>
            </a:r>
            <a:r>
              <a:rPr b="1"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DML</a:t>
            </a:r>
            <a:r>
              <a:rPr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) statements </a:t>
            </a:r>
            <a:endParaRPr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0124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Working with </a:t>
            </a:r>
            <a:r>
              <a:rPr b="1" lang="en">
                <a:solidFill>
                  <a:srgbClr val="990000"/>
                </a:solidFill>
                <a:latin typeface="Average"/>
                <a:ea typeface="Average"/>
                <a:cs typeface="Average"/>
                <a:sym typeface="Average"/>
              </a:rPr>
              <a:t>Date</a:t>
            </a:r>
            <a:r>
              <a:rPr b="1" lang="en">
                <a:latin typeface="Average"/>
                <a:ea typeface="Average"/>
                <a:cs typeface="Average"/>
                <a:sym typeface="Average"/>
              </a:rPr>
              <a:t> Data</a:t>
            </a:r>
            <a:endParaRPr b="1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Average"/>
              <a:buChar char="●"/>
            </a:pPr>
            <a:r>
              <a:rPr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The date() function in SQL retrieves the current date. It's used to display the present date in SQL queries.</a:t>
            </a:r>
            <a:endParaRPr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Average"/>
              <a:buChar char="●"/>
            </a:pPr>
            <a:r>
              <a:rPr b="1"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Syntax:  </a:t>
            </a: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">
                <a:solidFill>
                  <a:srgbClr val="20124D"/>
                </a:solidFill>
                <a:latin typeface="Courier New"/>
                <a:ea typeface="Courier New"/>
                <a:cs typeface="Courier New"/>
                <a:sym typeface="Courier New"/>
              </a:rPr>
              <a:t> date();</a:t>
            </a:r>
            <a:endParaRPr b="1">
              <a:solidFill>
                <a:srgbClr val="2012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Query Language (DQL) statement </a:t>
            </a:r>
            <a:endParaRPr b="1"/>
          </a:p>
        </p:txBody>
      </p:sp>
      <p:sp>
        <p:nvSpPr>
          <p:cNvPr id="252" name="Google Shape;25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700"/>
              <a:buFont typeface="Average"/>
              <a:buChar char="●"/>
            </a:pPr>
            <a:r>
              <a:rPr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The SELECT statement is used to access data contained in a table.</a:t>
            </a:r>
            <a:endParaRPr sz="17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700"/>
              <a:buFont typeface="Average"/>
              <a:buChar char="●"/>
            </a:pPr>
            <a:r>
              <a:rPr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The returned data is saved in a result table referred to as the result-set.</a:t>
            </a:r>
            <a:endParaRPr sz="17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latin typeface="Average"/>
                <a:ea typeface="Average"/>
                <a:cs typeface="Average"/>
                <a:sym typeface="Average"/>
              </a:rPr>
              <a:t>Syntax:</a:t>
            </a:r>
            <a:endParaRPr b="1" sz="1700"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3" name="Google Shape;253;p42"/>
          <p:cNvSpPr txBox="1"/>
          <p:nvPr/>
        </p:nvSpPr>
        <p:spPr>
          <a:xfrm>
            <a:off x="1574300" y="2509825"/>
            <a:ext cx="5076300" cy="69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rPr b="1" lang="en" sz="1500">
                <a:solidFill>
                  <a:srgbClr val="FBAF33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col1, col2, … </a:t>
            </a:r>
            <a:r>
              <a:rPr b="1" lang="en" sz="1500">
                <a:solidFill>
                  <a:srgbClr val="FBAF33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table_name;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4" name="Google Shape;254;p42"/>
          <p:cNvSpPr txBox="1"/>
          <p:nvPr/>
        </p:nvSpPr>
        <p:spPr>
          <a:xfrm>
            <a:off x="516750" y="3528900"/>
            <a:ext cx="79893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Note:</a:t>
            </a:r>
            <a:r>
              <a:rPr lang="en" sz="15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 In the previous session, we exclusively covered DQL (Data Query Language) statements, focusing on data querying techniques.</a:t>
            </a:r>
            <a:endParaRPr sz="15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Definition Language (DDL) statements </a:t>
            </a:r>
            <a:endParaRPr b="1"/>
          </a:p>
        </p:txBody>
      </p:sp>
      <p:sp>
        <p:nvSpPr>
          <p:cNvPr id="260" name="Google Shape;26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700"/>
              <a:buFont typeface="Average"/>
              <a:buChar char="●"/>
            </a:pPr>
            <a:r>
              <a:rPr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These statements are responsible for defining and managing the structure of the database. </a:t>
            </a:r>
            <a:endParaRPr sz="17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700"/>
              <a:buFont typeface="Average"/>
              <a:buChar char="●"/>
            </a:pPr>
            <a:r>
              <a:rPr b="1"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DDL</a:t>
            </a:r>
            <a:r>
              <a:rPr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 statements like </a:t>
            </a:r>
            <a:r>
              <a:rPr b="1"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CREATE</a:t>
            </a:r>
            <a:r>
              <a:rPr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, A</a:t>
            </a:r>
            <a:r>
              <a:rPr b="1"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LTER</a:t>
            </a:r>
            <a:r>
              <a:rPr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b="1"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DROP </a:t>
            </a:r>
            <a:r>
              <a:rPr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and </a:t>
            </a:r>
            <a:r>
              <a:rPr b="1"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DELETE FROM students;</a:t>
            </a:r>
            <a:endParaRPr b="1" sz="17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700"/>
              <a:buFont typeface="Average"/>
              <a:buChar char="●"/>
            </a:pPr>
            <a:r>
              <a:rPr b="1"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are used to create, modify, or delete database objects like tables.</a:t>
            </a:r>
            <a:endParaRPr sz="17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</a:rPr>
              <a:t>CREATE</a:t>
            </a:r>
            <a:r>
              <a:rPr b="1" lang="en"/>
              <a:t> </a:t>
            </a:r>
            <a:r>
              <a:rPr lang="en"/>
              <a:t>Statement</a:t>
            </a:r>
            <a:endParaRPr/>
          </a:p>
        </p:txBody>
      </p:sp>
      <p:sp>
        <p:nvSpPr>
          <p:cNvPr id="266" name="Google Shape;26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</a:rPr>
              <a:t>Generates new database objects.</a:t>
            </a:r>
            <a:endParaRPr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124D"/>
                </a:solidFill>
              </a:rPr>
              <a:t>Syntax:</a:t>
            </a:r>
            <a:endParaRPr b="1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0124D"/>
              </a:solidFill>
            </a:endParaRPr>
          </a:p>
        </p:txBody>
      </p:sp>
      <p:sp>
        <p:nvSpPr>
          <p:cNvPr id="267" name="Google Shape;267;p44"/>
          <p:cNvSpPr txBox="1"/>
          <p:nvPr/>
        </p:nvSpPr>
        <p:spPr>
          <a:xfrm>
            <a:off x="1141675" y="2125250"/>
            <a:ext cx="3576300" cy="17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</a:t>
            </a:r>
            <a:r>
              <a:rPr b="1"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table_name (</a:t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column1 </a:t>
            </a:r>
            <a:r>
              <a:rPr b="1" lang="en" sz="15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datatype</a:t>
            </a:r>
            <a:r>
              <a:rPr b="1"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column2 </a:t>
            </a:r>
            <a:r>
              <a:rPr b="1" lang="en" sz="15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datatype</a:t>
            </a:r>
            <a:r>
              <a:rPr b="1"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980000"/>
                </a:solidFill>
              </a:rPr>
              <a:t>CREATE </a:t>
            </a:r>
            <a:r>
              <a:rPr lang="en"/>
              <a:t>Statement</a:t>
            </a:r>
            <a:endParaRPr/>
          </a:p>
        </p:txBody>
      </p:sp>
      <p:sp>
        <p:nvSpPr>
          <p:cNvPr id="273" name="Google Shape;27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Example:</a:t>
            </a:r>
            <a:endParaRPr b="1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4" name="Google Shape;274;p45"/>
          <p:cNvSpPr txBox="1"/>
          <p:nvPr/>
        </p:nvSpPr>
        <p:spPr>
          <a:xfrm>
            <a:off x="622500" y="2077200"/>
            <a:ext cx="4330200" cy="172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FBAF33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</a:t>
            </a:r>
            <a:r>
              <a:rPr b="1"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students (</a:t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student_id </a:t>
            </a:r>
            <a:r>
              <a:rPr b="1" lang="en" sz="15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PRIMARY KEY</a:t>
            </a:r>
            <a:r>
              <a:rPr b="1"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first_name </a:t>
            </a:r>
            <a:r>
              <a:rPr b="1" lang="en" sz="15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NOT NULL</a:t>
            </a:r>
            <a:r>
              <a:rPr b="1"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last_name </a:t>
            </a:r>
            <a:r>
              <a:rPr b="1" lang="en" sz="15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NOT NULL</a:t>
            </a:r>
            <a:r>
              <a:rPr b="1"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age </a:t>
            </a:r>
            <a:r>
              <a:rPr b="1" lang="en" sz="15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endParaRPr b="1" sz="15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5" name="Google Shape;27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603" y="2077203"/>
            <a:ext cx="3114125" cy="22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ALTER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Statement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1" name="Google Shape;281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</a:rPr>
              <a:t>Modifies existing database objects.</a:t>
            </a:r>
            <a:endParaRPr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</a:rPr>
              <a:t>Syntax:</a:t>
            </a:r>
            <a:endParaRPr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2" name="Google Shape;282;p46"/>
          <p:cNvSpPr txBox="1"/>
          <p:nvPr/>
        </p:nvSpPr>
        <p:spPr>
          <a:xfrm>
            <a:off x="997450" y="2163725"/>
            <a:ext cx="3807300" cy="980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</a:t>
            </a:r>
            <a:r>
              <a:rPr b="1"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table_name </a:t>
            </a:r>
            <a:r>
              <a:rPr b="1" lang="en" sz="15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column_name datatype;</a:t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ALTER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Statement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8" name="Google Shape;288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7"/>
          <p:cNvSpPr txBox="1"/>
          <p:nvPr/>
        </p:nvSpPr>
        <p:spPr>
          <a:xfrm>
            <a:off x="787525" y="1655400"/>
            <a:ext cx="4499400" cy="62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FBAF33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</a:t>
            </a:r>
            <a:r>
              <a:rPr b="1"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students </a:t>
            </a:r>
            <a:r>
              <a:rPr b="1" lang="en" sz="1500">
                <a:solidFill>
                  <a:srgbClr val="FBAF33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email </a:t>
            </a:r>
            <a:r>
              <a:rPr b="1" lang="en" sz="1500">
                <a:solidFill>
                  <a:srgbClr val="FBAF33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290" name="Google Shape;29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25" y="2627600"/>
            <a:ext cx="4622475" cy="24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DROP</a:t>
            </a:r>
            <a:r>
              <a:rPr lang="en">
                <a:solidFill>
                  <a:srgbClr val="980000"/>
                </a:solidFill>
              </a:rPr>
              <a:t> </a:t>
            </a:r>
            <a:r>
              <a:rPr lang="en"/>
              <a:t>Statement</a:t>
            </a:r>
            <a:endParaRPr/>
          </a:p>
        </p:txBody>
      </p:sp>
      <p:sp>
        <p:nvSpPr>
          <p:cNvPr id="296" name="Google Shape;296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8"/>
          <p:cNvSpPr txBox="1"/>
          <p:nvPr/>
        </p:nvSpPr>
        <p:spPr>
          <a:xfrm>
            <a:off x="379000" y="1683025"/>
            <a:ext cx="3192000" cy="69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BAF33"/>
                </a:solidFill>
                <a:latin typeface="Average"/>
                <a:ea typeface="Average"/>
                <a:cs typeface="Average"/>
                <a:sym typeface="Average"/>
              </a:rPr>
              <a:t>DROP TABLE</a:t>
            </a:r>
            <a:r>
              <a:rPr b="1" lang="en" sz="16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table_name;</a:t>
            </a:r>
            <a:endParaRPr b="1" sz="16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8" name="Google Shape;298;p48"/>
          <p:cNvSpPr txBox="1"/>
          <p:nvPr/>
        </p:nvSpPr>
        <p:spPr>
          <a:xfrm>
            <a:off x="5496825" y="1152475"/>
            <a:ext cx="2211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Example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99" name="Google Shape;299;p48"/>
          <p:cNvSpPr txBox="1"/>
          <p:nvPr/>
        </p:nvSpPr>
        <p:spPr>
          <a:xfrm>
            <a:off x="5602550" y="1707025"/>
            <a:ext cx="2980500" cy="64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BAF33"/>
                </a:solidFill>
                <a:latin typeface="Courier New"/>
                <a:ea typeface="Courier New"/>
                <a:cs typeface="Courier New"/>
                <a:sym typeface="Courier New"/>
              </a:rPr>
              <a:t>DROP TABLE</a:t>
            </a:r>
            <a:r>
              <a:rPr b="1"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students;</a:t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44594"/>
              <a:buFont typeface="Arial"/>
              <a:buNone/>
            </a:pPr>
            <a:r>
              <a:rPr b="1" lang="en" sz="2466">
                <a:solidFill>
                  <a:srgbClr val="980000"/>
                </a:solidFill>
              </a:rPr>
              <a:t>DELETE</a:t>
            </a:r>
            <a:r>
              <a:rPr lang="en" sz="2466"/>
              <a:t> </a:t>
            </a:r>
            <a:r>
              <a:rPr lang="en" sz="2466"/>
              <a:t>Statement</a:t>
            </a:r>
            <a:endParaRPr sz="3466"/>
          </a:p>
        </p:txBody>
      </p:sp>
      <p:sp>
        <p:nvSpPr>
          <p:cNvPr id="305" name="Google Shape;305;p4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</a:rPr>
              <a:t>Removes all data from a table.</a:t>
            </a:r>
            <a:endParaRPr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</a:rPr>
              <a:t>Syntax</a:t>
            </a:r>
            <a:endParaRPr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9"/>
          <p:cNvSpPr txBox="1"/>
          <p:nvPr/>
        </p:nvSpPr>
        <p:spPr>
          <a:xfrm>
            <a:off x="497525" y="2254500"/>
            <a:ext cx="2730300" cy="94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FBAF33"/>
                </a:solidFill>
                <a:latin typeface="Courier New"/>
                <a:ea typeface="Courier New"/>
                <a:cs typeface="Courier New"/>
                <a:sym typeface="Courier New"/>
              </a:rPr>
              <a:t>DELETE TABLE</a:t>
            </a:r>
            <a:r>
              <a:rPr b="1"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table_name;</a:t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Google Shape;307;p49"/>
          <p:cNvSpPr txBox="1"/>
          <p:nvPr/>
        </p:nvSpPr>
        <p:spPr>
          <a:xfrm>
            <a:off x="6169800" y="1634950"/>
            <a:ext cx="1730400" cy="49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Example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8" name="Google Shape;308;p49"/>
          <p:cNvSpPr txBox="1"/>
          <p:nvPr/>
        </p:nvSpPr>
        <p:spPr>
          <a:xfrm>
            <a:off x="5756400" y="2221400"/>
            <a:ext cx="2643900" cy="88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BAF33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</a:t>
            </a:r>
            <a:r>
              <a:rPr b="1"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students;</a:t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Google Shape;309;p49"/>
          <p:cNvSpPr txBox="1"/>
          <p:nvPr/>
        </p:nvSpPr>
        <p:spPr>
          <a:xfrm>
            <a:off x="545600" y="3314625"/>
            <a:ext cx="7931700" cy="17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Note: </a:t>
            </a:r>
            <a:endParaRPr b="1" sz="15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500"/>
              <a:buFont typeface="Average"/>
              <a:buAutoNum type="arabicPeriod"/>
            </a:pPr>
            <a:r>
              <a:rPr lang="en" sz="15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This content provides an overview of </a:t>
            </a:r>
            <a:r>
              <a:rPr b="1" lang="en" sz="15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DDL</a:t>
            </a:r>
            <a:r>
              <a:rPr lang="en" sz="15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, its key statements (</a:t>
            </a:r>
            <a:r>
              <a:rPr b="1" lang="en" sz="15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CREATE, ALTER, DROP ,DELETE</a:t>
            </a:r>
            <a:r>
              <a:rPr lang="en" sz="15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), their syntax, and illustrative code examples.</a:t>
            </a:r>
            <a:endParaRPr sz="15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500"/>
              <a:buFont typeface="Average"/>
              <a:buAutoNum type="arabicPeriod"/>
            </a:pPr>
            <a:r>
              <a:rPr lang="en" sz="15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The </a:t>
            </a:r>
            <a:r>
              <a:rPr b="1" lang="en" sz="15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SQL</a:t>
            </a:r>
            <a:r>
              <a:rPr lang="en" sz="15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 statement "</a:t>
            </a:r>
            <a:r>
              <a:rPr b="1" lang="en" sz="15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TRUNCATE TABLE students;</a:t>
            </a:r>
            <a:r>
              <a:rPr lang="en" sz="15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" is a valid command in most database management systems (DBMS). It is used to remove all rows from the "</a:t>
            </a:r>
            <a:r>
              <a:rPr b="1" lang="en" sz="15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students</a:t>
            </a:r>
            <a:r>
              <a:rPr lang="en" sz="15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" table, effectively deleting all the data while keeping the table structure intact.</a:t>
            </a:r>
            <a:endParaRPr sz="15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Manipulation Language (DML) </a:t>
            </a:r>
            <a:r>
              <a:rPr lang="en"/>
              <a:t>Statements </a:t>
            </a:r>
            <a:endParaRPr/>
          </a:p>
        </p:txBody>
      </p:sp>
      <p:sp>
        <p:nvSpPr>
          <p:cNvPr id="315" name="Google Shape;31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Average"/>
              <a:buChar char="●"/>
            </a:pPr>
            <a:r>
              <a:rPr b="1"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DML </a:t>
            </a:r>
            <a:r>
              <a:rPr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statements are used for manipulating data within the database.</a:t>
            </a:r>
            <a:endParaRPr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Average"/>
              <a:buChar char="●"/>
            </a:pPr>
            <a:r>
              <a:rPr b="1"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DML</a:t>
            </a:r>
            <a:r>
              <a:rPr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 commands (</a:t>
            </a:r>
            <a:r>
              <a:rPr b="1"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INSERT, UPDATE, DELETE</a:t>
            </a:r>
            <a:r>
              <a:rPr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) manage the data stored in tables, allowing for the i</a:t>
            </a:r>
            <a:r>
              <a:rPr b="1"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nsertion, modification, or deletion</a:t>
            </a:r>
            <a:r>
              <a:rPr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 of records, thereby manipulating the database content.</a:t>
            </a:r>
            <a:endParaRPr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Data Manipulation Language (DML) </a:t>
            </a:r>
            <a:r>
              <a:rPr lang="en"/>
              <a:t>Statements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</a:rPr>
              <a:t>Key DML Statements:</a:t>
            </a:r>
            <a:endParaRPr>
              <a:solidFill>
                <a:srgbClr val="20124D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0124D"/>
              </a:buClr>
              <a:buSzPts val="1800"/>
              <a:buAutoNum type="arabicPeriod"/>
            </a:pPr>
            <a:r>
              <a:rPr b="1" lang="en">
                <a:solidFill>
                  <a:srgbClr val="20124D"/>
                </a:solidFill>
              </a:rPr>
              <a:t>INSERT</a:t>
            </a:r>
            <a:endParaRPr b="1">
              <a:solidFill>
                <a:srgbClr val="20124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AutoNum type="arabicPeriod"/>
            </a:pPr>
            <a:r>
              <a:rPr b="1" lang="en">
                <a:solidFill>
                  <a:srgbClr val="20124D"/>
                </a:solidFill>
              </a:rPr>
              <a:t>UPDATE</a:t>
            </a:r>
            <a:endParaRPr b="1">
              <a:solidFill>
                <a:srgbClr val="20124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AutoNum type="arabicPeriod"/>
            </a:pPr>
            <a:r>
              <a:rPr b="1" lang="en">
                <a:solidFill>
                  <a:srgbClr val="20124D"/>
                </a:solidFill>
              </a:rPr>
              <a:t>DELETE</a:t>
            </a:r>
            <a:endParaRPr b="1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0124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Working with </a:t>
            </a:r>
            <a:r>
              <a:rPr b="1" lang="en">
                <a:solidFill>
                  <a:srgbClr val="990000"/>
                </a:solidFill>
                <a:latin typeface="Average"/>
                <a:ea typeface="Average"/>
                <a:cs typeface="Average"/>
                <a:sym typeface="Average"/>
              </a:rPr>
              <a:t>Date</a:t>
            </a:r>
            <a:r>
              <a:rPr b="1" lang="en">
                <a:latin typeface="Average"/>
                <a:ea typeface="Average"/>
                <a:cs typeface="Average"/>
                <a:sym typeface="Average"/>
              </a:rPr>
              <a:t> Data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4572000" y="1452500"/>
            <a:ext cx="4376400" cy="9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20124D"/>
                </a:solidFill>
                <a:latin typeface="Courier New"/>
                <a:ea typeface="Courier New"/>
                <a:cs typeface="Courier New"/>
                <a:sym typeface="Courier New"/>
              </a:rPr>
              <a:t>date()</a:t>
            </a: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20124D"/>
                </a:solidFill>
                <a:latin typeface="Courier New"/>
                <a:ea typeface="Courier New"/>
                <a:cs typeface="Courier New"/>
                <a:sym typeface="Courier New"/>
              </a:rPr>
              <a:t>current_date;</a:t>
            </a:r>
            <a:endParaRPr sz="1800">
              <a:solidFill>
                <a:srgbClr val="20124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6375" y="2156126"/>
            <a:ext cx="1962875" cy="8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311700" y="1452488"/>
            <a:ext cx="398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b="1" lang="en" sz="1800">
                <a:solidFill>
                  <a:srgbClr val="20124D"/>
                </a:solidFill>
                <a:latin typeface="Courier New"/>
                <a:ea typeface="Courier New"/>
                <a:cs typeface="Courier New"/>
                <a:sym typeface="Courier New"/>
              </a:rPr>
              <a:t>DATE()</a:t>
            </a:r>
            <a:r>
              <a:rPr b="1" lang="en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8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625" y="2156115"/>
            <a:ext cx="1962875" cy="857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33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INSERT</a:t>
            </a:r>
            <a:r>
              <a:rPr lang="en" sz="2133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2133">
                <a:latin typeface="Average"/>
                <a:ea typeface="Average"/>
                <a:cs typeface="Average"/>
                <a:sym typeface="Average"/>
              </a:rPr>
              <a:t>Statement</a:t>
            </a:r>
            <a:endParaRPr sz="3133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27" name="Google Shape;32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0124D"/>
                </a:solidFill>
              </a:rPr>
              <a:t> Adds new records into a table.</a:t>
            </a:r>
            <a:endParaRPr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0124D"/>
                </a:solidFill>
              </a:rPr>
              <a:t>Syntax:</a:t>
            </a:r>
            <a:endParaRPr b="1" sz="15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2"/>
          <p:cNvSpPr txBox="1"/>
          <p:nvPr/>
        </p:nvSpPr>
        <p:spPr>
          <a:xfrm>
            <a:off x="457500" y="2122825"/>
            <a:ext cx="3606900" cy="133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table_name (col1, col2, ...) </a:t>
            </a:r>
            <a:r>
              <a:rPr lang="en" sz="1500">
                <a:solidFill>
                  <a:srgbClr val="FBAF33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(value1, value2, ...);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9" name="Google Shape;329;p52"/>
          <p:cNvSpPr txBox="1"/>
          <p:nvPr/>
        </p:nvSpPr>
        <p:spPr>
          <a:xfrm>
            <a:off x="5465100" y="1631475"/>
            <a:ext cx="22998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Example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330" name="Google Shape;330;p52"/>
          <p:cNvSpPr txBox="1"/>
          <p:nvPr/>
        </p:nvSpPr>
        <p:spPr>
          <a:xfrm>
            <a:off x="4952825" y="2122775"/>
            <a:ext cx="3742500" cy="133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r>
              <a:rPr b="1"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students (first_name, last_name, age) </a:t>
            </a:r>
            <a:r>
              <a:rPr b="1" lang="en" sz="15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('John', 'Doe', 25);</a:t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80000"/>
                </a:solidFill>
              </a:rPr>
              <a:t>UPDATE</a:t>
            </a:r>
            <a:r>
              <a:rPr b="1" lang="en" sz="1900">
                <a:solidFill>
                  <a:schemeClr val="dk2"/>
                </a:solidFill>
              </a:rPr>
              <a:t> </a:t>
            </a:r>
            <a:r>
              <a:rPr lang="en" sz="1900">
                <a:latin typeface="Average"/>
                <a:ea typeface="Average"/>
                <a:cs typeface="Average"/>
                <a:sym typeface="Average"/>
              </a:rPr>
              <a:t>Statement</a:t>
            </a:r>
            <a:endParaRPr b="1" sz="1900"/>
          </a:p>
        </p:txBody>
      </p:sp>
      <p:sp>
        <p:nvSpPr>
          <p:cNvPr id="336" name="Google Shape;336;p53"/>
          <p:cNvSpPr txBox="1"/>
          <p:nvPr>
            <p:ph idx="1" type="body"/>
          </p:nvPr>
        </p:nvSpPr>
        <p:spPr>
          <a:xfrm>
            <a:off x="311700" y="1152475"/>
            <a:ext cx="8520600" cy="3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Modifies existing records in a table.</a:t>
            </a:r>
            <a:endParaRPr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Syntax: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53"/>
          <p:cNvSpPr txBox="1"/>
          <p:nvPr/>
        </p:nvSpPr>
        <p:spPr>
          <a:xfrm>
            <a:off x="436600" y="2248275"/>
            <a:ext cx="3679800" cy="138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FBAF33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b="1"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table_name </a:t>
            </a:r>
            <a:r>
              <a:rPr b="1" lang="en" sz="1500">
                <a:solidFill>
                  <a:srgbClr val="FBAF33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1"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column1 = value1, column2 = value2, ... </a:t>
            </a:r>
            <a:r>
              <a:rPr b="1" lang="en" sz="15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condition;</a:t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8" name="Google Shape;338;p53"/>
          <p:cNvSpPr txBox="1"/>
          <p:nvPr/>
        </p:nvSpPr>
        <p:spPr>
          <a:xfrm>
            <a:off x="5465100" y="1694125"/>
            <a:ext cx="22998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Example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339" name="Google Shape;339;p53"/>
          <p:cNvSpPr txBox="1"/>
          <p:nvPr/>
        </p:nvSpPr>
        <p:spPr>
          <a:xfrm>
            <a:off x="4952825" y="2191525"/>
            <a:ext cx="3742500" cy="133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BAF33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b="1"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students </a:t>
            </a:r>
            <a:r>
              <a:rPr b="1" lang="en" sz="1500">
                <a:solidFill>
                  <a:srgbClr val="FBAF33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1"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age = 26 </a:t>
            </a:r>
            <a:r>
              <a:rPr b="1" lang="en" sz="1500">
                <a:solidFill>
                  <a:srgbClr val="FBAF33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first_name = 'John';</a:t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40" name="Google Shape;34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113" y="3722325"/>
            <a:ext cx="3429925" cy="9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DELETE</a:t>
            </a:r>
            <a:r>
              <a:rPr b="1" lang="en" sz="19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  </a:t>
            </a:r>
            <a:r>
              <a:rPr lang="en" sz="1900">
                <a:latin typeface="Average"/>
                <a:ea typeface="Average"/>
                <a:cs typeface="Average"/>
                <a:sym typeface="Average"/>
              </a:rPr>
              <a:t>Statement</a:t>
            </a:r>
            <a:endParaRPr b="1" sz="19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6" name="Google Shape;346;p54"/>
          <p:cNvSpPr txBox="1"/>
          <p:nvPr>
            <p:ph idx="1" type="body"/>
          </p:nvPr>
        </p:nvSpPr>
        <p:spPr>
          <a:xfrm>
            <a:off x="311700" y="1109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Removes records from a table based on a </a:t>
            </a:r>
            <a:r>
              <a:rPr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specific</a:t>
            </a:r>
            <a:r>
              <a:rPr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 condition.</a:t>
            </a:r>
            <a:endParaRPr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124D"/>
                </a:solidFill>
              </a:rPr>
              <a:t>S</a:t>
            </a:r>
            <a:r>
              <a:rPr b="1" lang="en">
                <a:solidFill>
                  <a:srgbClr val="20124D"/>
                </a:solidFill>
              </a:rPr>
              <a:t>yntax</a:t>
            </a:r>
            <a:endParaRPr b="1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54"/>
          <p:cNvSpPr txBox="1"/>
          <p:nvPr/>
        </p:nvSpPr>
        <p:spPr>
          <a:xfrm>
            <a:off x="311700" y="2179725"/>
            <a:ext cx="3679800" cy="138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BAF33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</a:t>
            </a:r>
            <a:r>
              <a:rPr b="1"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table_name </a:t>
            </a:r>
            <a:r>
              <a:rPr b="1" lang="en" sz="1500">
                <a:solidFill>
                  <a:srgbClr val="FBAF33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condition;</a:t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Google Shape;348;p54"/>
          <p:cNvSpPr txBox="1"/>
          <p:nvPr/>
        </p:nvSpPr>
        <p:spPr>
          <a:xfrm>
            <a:off x="5172375" y="1604675"/>
            <a:ext cx="22998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0124D"/>
                </a:solidFill>
              </a:rPr>
              <a:t>Example</a:t>
            </a:r>
            <a:endParaRPr b="1" sz="1800">
              <a:solidFill>
                <a:srgbClr val="20124D"/>
              </a:solidFill>
            </a:endParaRPr>
          </a:p>
        </p:txBody>
      </p:sp>
      <p:sp>
        <p:nvSpPr>
          <p:cNvPr id="349" name="Google Shape;349;p54"/>
          <p:cNvSpPr txBox="1"/>
          <p:nvPr/>
        </p:nvSpPr>
        <p:spPr>
          <a:xfrm>
            <a:off x="4722825" y="2200575"/>
            <a:ext cx="3502200" cy="133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</a:t>
            </a:r>
            <a:r>
              <a:rPr b="1"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students </a:t>
            </a:r>
            <a:r>
              <a:rPr b="1" lang="en" sz="1500">
                <a:solidFill>
                  <a:srgbClr val="FBAF33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age &gt; 30;</a:t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Understanding Relationships in Data 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55" name="Google Shape;355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One-to-One Relationship in Databases</a:t>
            </a:r>
            <a:endParaRPr sz="17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20124D"/>
              </a:buClr>
              <a:buSzPts val="1700"/>
              <a:buFont typeface="Average"/>
              <a:buChar char="●"/>
            </a:pPr>
            <a:r>
              <a:rPr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A "</a:t>
            </a:r>
            <a:r>
              <a:rPr b="1"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one-to-one relationship</a:t>
            </a:r>
            <a:r>
              <a:rPr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" occurs when the </a:t>
            </a:r>
            <a:r>
              <a:rPr b="1"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primary key</a:t>
            </a:r>
            <a:r>
              <a:rPr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 of one table matches the </a:t>
            </a:r>
            <a:r>
              <a:rPr b="1"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foreign key</a:t>
            </a:r>
            <a:r>
              <a:rPr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 of another table. </a:t>
            </a:r>
            <a:endParaRPr sz="17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700"/>
              <a:buFont typeface="Average"/>
              <a:buChar char="●"/>
            </a:pPr>
            <a:r>
              <a:rPr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This connection establishes a direct and singular correspondence between the two tables.</a:t>
            </a:r>
            <a:endParaRPr sz="17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6"/>
          <p:cNvSpPr txBox="1"/>
          <p:nvPr>
            <p:ph type="title"/>
          </p:nvPr>
        </p:nvSpPr>
        <p:spPr>
          <a:xfrm>
            <a:off x="311700" y="11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Understanding Relationships in Data </a:t>
            </a:r>
            <a:endParaRPr/>
          </a:p>
        </p:txBody>
      </p:sp>
      <p:sp>
        <p:nvSpPr>
          <p:cNvPr id="361" name="Google Shape;361;p56"/>
          <p:cNvSpPr txBox="1"/>
          <p:nvPr>
            <p:ph idx="1" type="body"/>
          </p:nvPr>
        </p:nvSpPr>
        <p:spPr>
          <a:xfrm>
            <a:off x="311700" y="816050"/>
            <a:ext cx="8832300" cy="43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124D"/>
                </a:solidFill>
              </a:rPr>
              <a:t>Example</a:t>
            </a:r>
            <a:endParaRPr b="1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Imagine you have a table that contains </a:t>
            </a:r>
            <a:r>
              <a:rPr b="1"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employee </a:t>
            </a:r>
            <a:r>
              <a:rPr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information and another table that contains the salary account details. Now, each employee will have only </a:t>
            </a:r>
            <a:r>
              <a:rPr b="1"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one salary</a:t>
            </a:r>
            <a:r>
              <a:rPr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 account. In this case, there is a </a:t>
            </a:r>
            <a:r>
              <a:rPr b="1"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one-to-one relationship</a:t>
            </a:r>
            <a:r>
              <a:rPr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 between employees and their bank account.</a:t>
            </a:r>
            <a:endParaRPr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20124D"/>
              </a:solidFill>
            </a:endParaRPr>
          </a:p>
        </p:txBody>
      </p:sp>
      <p:cxnSp>
        <p:nvCxnSpPr>
          <p:cNvPr id="362" name="Google Shape;362;p56"/>
          <p:cNvCxnSpPr/>
          <p:nvPr/>
        </p:nvCxnSpPr>
        <p:spPr>
          <a:xfrm>
            <a:off x="3189868" y="3677261"/>
            <a:ext cx="2258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363" name="Google Shape;363;p56"/>
          <p:cNvGraphicFramePr/>
          <p:nvPr/>
        </p:nvGraphicFramePr>
        <p:xfrm>
          <a:off x="311712" y="27628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{53BECF00-51B0-4C51-B770-F9FAE5E98FB9}</a:tableStyleId>
              </a:tblPr>
              <a:tblGrid>
                <a:gridCol w="2878150"/>
              </a:tblGrid>
              <a:tr h="12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Employee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" sz="1800" u="none" cap="none" strike="noStrike">
                          <a:solidFill>
                            <a:srgbClr val="595959"/>
                          </a:solidFill>
                        </a:rPr>
                        <a:t>Emp_id</a:t>
                      </a:r>
                      <a:endParaRPr sz="18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" sz="1800" u="none" cap="none" strike="noStrike">
                          <a:solidFill>
                            <a:srgbClr val="595959"/>
                          </a:solidFill>
                        </a:rPr>
                        <a:t>Name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" sz="1800" u="none" cap="none" strike="noStrike">
                          <a:solidFill>
                            <a:srgbClr val="595959"/>
                          </a:solidFill>
                        </a:rPr>
                        <a:t>Designation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" sz="1800" u="none" cap="none" strike="noStrike">
                          <a:solidFill>
                            <a:srgbClr val="595959"/>
                          </a:solidFill>
                        </a:rPr>
                        <a:t>Department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4" name="Google Shape;364;p56"/>
          <p:cNvGraphicFramePr/>
          <p:nvPr/>
        </p:nvGraphicFramePr>
        <p:xfrm>
          <a:off x="5448637" y="27628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{53BECF00-51B0-4C51-B770-F9FAE5E98FB9}</a:tableStyleId>
              </a:tblPr>
              <a:tblGrid>
                <a:gridCol w="2878150"/>
              </a:tblGrid>
              <a:tr h="12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Salary_Account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" sz="1800" u="none" cap="none" strike="noStrike">
                          <a:solidFill>
                            <a:srgbClr val="595959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" sz="1800" u="none" cap="none" strike="noStrike">
                          <a:solidFill>
                            <a:srgbClr val="595959"/>
                          </a:solidFill>
                        </a:rPr>
                        <a:t>Emp_id</a:t>
                      </a:r>
                      <a:endParaRPr sz="18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" sz="1800" u="none" cap="none" strike="noStrike">
                          <a:solidFill>
                            <a:srgbClr val="595959"/>
                          </a:solidFill>
                        </a:rPr>
                        <a:t>Date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" sz="1800" u="none" cap="none" strike="noStrike">
                          <a:solidFill>
                            <a:srgbClr val="595959"/>
                          </a:solidFill>
                        </a:rPr>
                        <a:t>Transaction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65" name="Google Shape;365;p56"/>
          <p:cNvSpPr txBox="1"/>
          <p:nvPr/>
        </p:nvSpPr>
        <p:spPr>
          <a:xfrm>
            <a:off x="3189868" y="3378894"/>
            <a:ext cx="327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0" i="0" sz="16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56"/>
          <p:cNvSpPr txBox="1"/>
          <p:nvPr/>
        </p:nvSpPr>
        <p:spPr>
          <a:xfrm>
            <a:off x="5121278" y="3378894"/>
            <a:ext cx="327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0" i="0" sz="16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7"/>
          <p:cNvSpPr txBox="1"/>
          <p:nvPr>
            <p:ph type="title"/>
          </p:nvPr>
        </p:nvSpPr>
        <p:spPr>
          <a:xfrm>
            <a:off x="311700" y="89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Describe Types of Relationships in Data 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72" name="Google Shape;372;p57"/>
          <p:cNvSpPr txBox="1"/>
          <p:nvPr>
            <p:ph idx="1" type="body"/>
          </p:nvPr>
        </p:nvSpPr>
        <p:spPr>
          <a:xfrm>
            <a:off x="185700" y="721950"/>
            <a:ext cx="8646600" cy="39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Average"/>
              <a:buChar char="●"/>
            </a:pPr>
            <a:r>
              <a:rPr b="1"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What is a Primary Key ? </a:t>
            </a:r>
            <a:endParaRPr b="1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Ensures the data in a specific column is unique. </a:t>
            </a:r>
            <a:endParaRPr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Average"/>
              <a:buChar char="●"/>
            </a:pPr>
            <a:r>
              <a:rPr b="1"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What is a Foreign Key</a:t>
            </a:r>
            <a:endParaRPr b="1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Column or a group of columns in a relational database table that provides a link between data in two tables </a:t>
            </a:r>
            <a:endParaRPr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8"/>
          <p:cNvSpPr/>
          <p:nvPr/>
        </p:nvSpPr>
        <p:spPr>
          <a:xfrm>
            <a:off x="2439626" y="1997200"/>
            <a:ext cx="1451428" cy="440654"/>
          </a:xfrm>
          <a:custGeom>
            <a:rect b="b" l="l" r="r" t="t"/>
            <a:pathLst>
              <a:path extrusionOk="0" h="667657" w="1451428">
                <a:moveTo>
                  <a:pt x="0" y="0"/>
                </a:moveTo>
                <a:lnTo>
                  <a:pt x="537028" y="0"/>
                </a:lnTo>
                <a:lnTo>
                  <a:pt x="1204685" y="667657"/>
                </a:lnTo>
                <a:lnTo>
                  <a:pt x="1451428" y="667657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8" name="Google Shape;378;p58"/>
          <p:cNvGraphicFramePr/>
          <p:nvPr/>
        </p:nvGraphicFramePr>
        <p:xfrm>
          <a:off x="501432" y="1524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{53BECF00-51B0-4C51-B770-F9FAE5E98FB9}</a:tableStyleId>
              </a:tblPr>
              <a:tblGrid>
                <a:gridCol w="1922850"/>
              </a:tblGrid>
              <a:tr h="12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Artists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077A9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0" lvl="0" marL="17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595959"/>
                          </a:solidFill>
                        </a:rPr>
                        <a:t>ArtistID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0" lvl="0" marL="17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595959"/>
                          </a:solidFill>
                        </a:rPr>
                        <a:t>ArtistName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0" lvl="0" marL="17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595959"/>
                          </a:solidFill>
                        </a:rPr>
                        <a:t>ArtistBiography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0" lvl="0" marL="17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595959"/>
                          </a:solidFill>
                        </a:rPr>
                        <a:t>ArtistPicture</a:t>
                      </a:r>
                      <a:endParaRPr sz="14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9" name="Google Shape;379;p58"/>
          <p:cNvGraphicFramePr/>
          <p:nvPr/>
        </p:nvGraphicFramePr>
        <p:xfrm>
          <a:off x="4391532" y="14612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{53BECF00-51B0-4C51-B770-F9FAE5E98FB9}</a:tableStyleId>
              </a:tblPr>
              <a:tblGrid>
                <a:gridCol w="1904675"/>
              </a:tblGrid>
              <a:tr h="12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Recording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077A9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0" lvl="0" marL="17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595959"/>
                          </a:solidFill>
                        </a:rPr>
                        <a:t>AlbumID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0" lvl="0" marL="17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595959"/>
                          </a:solidFill>
                        </a:rPr>
                        <a:t>ArtistID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0" lvl="0" marL="17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595959"/>
                          </a:solidFill>
                        </a:rPr>
                        <a:t>GenreID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0" lvl="0" marL="17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595959"/>
                          </a:solidFill>
                        </a:rPr>
                        <a:t>YearOfRelease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0" lvl="0" marL="17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595959"/>
                          </a:solidFill>
                        </a:rPr>
                        <a:t>NumberOfTracks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0" lvl="0" marL="17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595959"/>
                          </a:solidFill>
                        </a:rPr>
                        <a:t>Price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0" lvl="0" marL="17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</a:rPr>
                        <a:t>AlbumCover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AF33"/>
                    </a:solidFill>
                  </a:tcPr>
                </a:tc>
              </a:tr>
            </a:tbl>
          </a:graphicData>
        </a:graphic>
      </p:graphicFrame>
      <p:sp>
        <p:nvSpPr>
          <p:cNvPr id="380" name="Google Shape;380;p58"/>
          <p:cNvSpPr/>
          <p:nvPr/>
        </p:nvSpPr>
        <p:spPr>
          <a:xfrm>
            <a:off x="501431" y="1826824"/>
            <a:ext cx="1890900" cy="330900"/>
          </a:xfrm>
          <a:prstGeom prst="rect">
            <a:avLst/>
          </a:prstGeom>
          <a:noFill/>
          <a:ln cap="flat" cmpd="sng" w="38100">
            <a:solidFill>
              <a:srgbClr val="5786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58"/>
          <p:cNvSpPr txBox="1"/>
          <p:nvPr/>
        </p:nvSpPr>
        <p:spPr>
          <a:xfrm>
            <a:off x="645643" y="3587298"/>
            <a:ext cx="1634400" cy="215400"/>
          </a:xfrm>
          <a:prstGeom prst="rect">
            <a:avLst/>
          </a:prstGeom>
          <a:noFill/>
          <a:ln cap="flat" cmpd="sng" w="28575">
            <a:solidFill>
              <a:srgbClr val="5786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6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Primary Key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58"/>
          <p:cNvSpPr txBox="1"/>
          <p:nvPr/>
        </p:nvSpPr>
        <p:spPr>
          <a:xfrm>
            <a:off x="629668" y="4341911"/>
            <a:ext cx="1634400" cy="215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6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Foreign Key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3" name="Google Shape;383;p58"/>
          <p:cNvGrpSpPr/>
          <p:nvPr/>
        </p:nvGrpSpPr>
        <p:grpSpPr>
          <a:xfrm>
            <a:off x="3786412" y="2294095"/>
            <a:ext cx="493693" cy="239036"/>
            <a:chOff x="7332593" y="5690155"/>
            <a:chExt cx="303344" cy="239012"/>
          </a:xfrm>
        </p:grpSpPr>
        <p:cxnSp>
          <p:nvCxnSpPr>
            <p:cNvPr id="384" name="Google Shape;384;p58"/>
            <p:cNvCxnSpPr/>
            <p:nvPr/>
          </p:nvCxnSpPr>
          <p:spPr>
            <a:xfrm>
              <a:off x="7452245" y="5802497"/>
              <a:ext cx="1782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5" name="Google Shape;385;p58"/>
            <p:cNvCxnSpPr/>
            <p:nvPr/>
          </p:nvCxnSpPr>
          <p:spPr>
            <a:xfrm rot="-1682719">
              <a:off x="7425726" y="5742655"/>
              <a:ext cx="223324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6" name="Google Shape;386;p58"/>
            <p:cNvCxnSpPr/>
            <p:nvPr/>
          </p:nvCxnSpPr>
          <p:spPr>
            <a:xfrm rot="1845952">
              <a:off x="7427735" y="5872018"/>
              <a:ext cx="223447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7" name="Google Shape;387;p58"/>
            <p:cNvSpPr/>
            <p:nvPr/>
          </p:nvSpPr>
          <p:spPr>
            <a:xfrm>
              <a:off x="7332593" y="5735445"/>
              <a:ext cx="134100" cy="1341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8" name="Google Shape;388;p58"/>
          <p:cNvSpPr/>
          <p:nvPr/>
        </p:nvSpPr>
        <p:spPr>
          <a:xfrm>
            <a:off x="4388521" y="2070910"/>
            <a:ext cx="1910700" cy="557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9" name="Google Shape;389;p58"/>
          <p:cNvCxnSpPr/>
          <p:nvPr/>
        </p:nvCxnSpPr>
        <p:spPr>
          <a:xfrm>
            <a:off x="2876453" y="1849330"/>
            <a:ext cx="0" cy="285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9"/>
          <p:cNvSpPr txBox="1"/>
          <p:nvPr>
            <p:ph type="title"/>
          </p:nvPr>
        </p:nvSpPr>
        <p:spPr>
          <a:xfrm>
            <a:off x="1965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What Are Constraints? 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95" name="Google Shape;395;p59"/>
          <p:cNvSpPr txBox="1"/>
          <p:nvPr>
            <p:ph idx="1" type="body"/>
          </p:nvPr>
        </p:nvSpPr>
        <p:spPr>
          <a:xfrm>
            <a:off x="196550" y="681050"/>
            <a:ext cx="8655900" cy="41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Average"/>
              <a:buChar char="●"/>
            </a:pPr>
            <a:r>
              <a:rPr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Constraints are rules imposed on a table's data columns to ensure stored information remains meaningful and pertinent.</a:t>
            </a:r>
            <a:endParaRPr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Average"/>
              <a:buChar char="●"/>
            </a:pPr>
            <a:r>
              <a:rPr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Constraints</a:t>
            </a:r>
            <a:endParaRPr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Average"/>
              <a:buChar char="○"/>
            </a:pPr>
            <a:r>
              <a:rPr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Are the rules enforced on a data column in a table to store meaningful and relevant data? </a:t>
            </a:r>
            <a:endParaRPr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Average"/>
              <a:buChar char="○"/>
            </a:pPr>
            <a:r>
              <a:rPr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Can be applied at the column or table level. </a:t>
            </a:r>
            <a:endParaRPr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Average"/>
              <a:buChar char="○"/>
            </a:pPr>
            <a:r>
              <a:rPr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At the column level are applied to a single column, whereas constraints at the table level are applied to the entire table.</a:t>
            </a:r>
            <a:endParaRPr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</a:t>
            </a:r>
            <a:r>
              <a:rPr b="1" lang="en">
                <a:latin typeface="Average"/>
                <a:ea typeface="Average"/>
                <a:cs typeface="Average"/>
                <a:sym typeface="Average"/>
              </a:rPr>
              <a:t>Constraints</a:t>
            </a:r>
            <a:endParaRPr/>
          </a:p>
        </p:txBody>
      </p:sp>
      <p:sp>
        <p:nvSpPr>
          <p:cNvPr id="401" name="Google Shape;401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51C75"/>
                </a:solidFill>
                <a:latin typeface="Average"/>
                <a:ea typeface="Average"/>
                <a:cs typeface="Average"/>
                <a:sym typeface="Average"/>
              </a:rPr>
              <a:t>Following are commonly used constraints available in SQLite:</a:t>
            </a:r>
            <a:endParaRPr sz="1700">
              <a:solidFill>
                <a:srgbClr val="351C7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51C75"/>
              </a:buClr>
              <a:buSzPts val="1700"/>
              <a:buChar char="●"/>
            </a:pPr>
            <a:r>
              <a:rPr b="1" lang="en" sz="1700">
                <a:solidFill>
                  <a:srgbClr val="351C75"/>
                </a:solidFill>
                <a:latin typeface="Average"/>
                <a:ea typeface="Average"/>
                <a:cs typeface="Average"/>
                <a:sym typeface="Average"/>
              </a:rPr>
              <a:t>NOT NULL</a:t>
            </a:r>
            <a:r>
              <a:rPr lang="en" sz="1700">
                <a:solidFill>
                  <a:srgbClr val="351C75"/>
                </a:solidFill>
                <a:latin typeface="Average"/>
                <a:ea typeface="Average"/>
                <a:cs typeface="Average"/>
                <a:sym typeface="Average"/>
              </a:rPr>
              <a:t> Constraint − Ensures that a column cannot have NULL value.</a:t>
            </a:r>
            <a:endParaRPr sz="1700">
              <a:solidFill>
                <a:srgbClr val="351C7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700"/>
              <a:buFont typeface="Average"/>
              <a:buChar char="●"/>
            </a:pPr>
            <a:r>
              <a:rPr b="1" lang="en" sz="1700">
                <a:solidFill>
                  <a:srgbClr val="351C75"/>
                </a:solidFill>
                <a:latin typeface="Average"/>
                <a:ea typeface="Average"/>
                <a:cs typeface="Average"/>
                <a:sym typeface="Average"/>
              </a:rPr>
              <a:t>DEFAULT </a:t>
            </a:r>
            <a:r>
              <a:rPr lang="en" sz="1700">
                <a:solidFill>
                  <a:srgbClr val="351C75"/>
                </a:solidFill>
                <a:latin typeface="Average"/>
                <a:ea typeface="Average"/>
                <a:cs typeface="Average"/>
                <a:sym typeface="Average"/>
              </a:rPr>
              <a:t>Constraint − Provides a default value for a column when none is specified.</a:t>
            </a:r>
            <a:endParaRPr sz="1700">
              <a:solidFill>
                <a:srgbClr val="351C7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700"/>
              <a:buFont typeface="Average"/>
              <a:buChar char="●"/>
            </a:pPr>
            <a:r>
              <a:rPr b="1" lang="en" sz="1700">
                <a:solidFill>
                  <a:srgbClr val="351C75"/>
                </a:solidFill>
                <a:latin typeface="Average"/>
                <a:ea typeface="Average"/>
                <a:cs typeface="Average"/>
                <a:sym typeface="Average"/>
              </a:rPr>
              <a:t>UNIQUE</a:t>
            </a:r>
            <a:r>
              <a:rPr lang="en" sz="1700">
                <a:solidFill>
                  <a:srgbClr val="351C75"/>
                </a:solidFill>
                <a:latin typeface="Average"/>
                <a:ea typeface="Average"/>
                <a:cs typeface="Average"/>
                <a:sym typeface="Average"/>
              </a:rPr>
              <a:t> Constraint − Ensures that all values in a column are different.</a:t>
            </a:r>
            <a:endParaRPr sz="1700">
              <a:solidFill>
                <a:srgbClr val="351C7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700"/>
              <a:buFont typeface="Average"/>
              <a:buChar char="●"/>
            </a:pPr>
            <a:r>
              <a:rPr b="1" lang="en" sz="1700">
                <a:solidFill>
                  <a:srgbClr val="351C75"/>
                </a:solidFill>
                <a:latin typeface="Average"/>
                <a:ea typeface="Average"/>
                <a:cs typeface="Average"/>
                <a:sym typeface="Average"/>
              </a:rPr>
              <a:t>PRIMARY Key</a:t>
            </a:r>
            <a:r>
              <a:rPr lang="en" sz="1700">
                <a:solidFill>
                  <a:srgbClr val="351C75"/>
                </a:solidFill>
                <a:latin typeface="Average"/>
                <a:ea typeface="Average"/>
                <a:cs typeface="Average"/>
                <a:sym typeface="Average"/>
              </a:rPr>
              <a:t> − Uniquely identifies each row/record in a database table.</a:t>
            </a:r>
            <a:endParaRPr sz="1700">
              <a:solidFill>
                <a:srgbClr val="351C7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700"/>
              <a:buFont typeface="Average"/>
              <a:buChar char="●"/>
            </a:pPr>
            <a:r>
              <a:rPr b="1" lang="en" sz="1700">
                <a:solidFill>
                  <a:srgbClr val="351C75"/>
                </a:solidFill>
                <a:latin typeface="Average"/>
                <a:ea typeface="Average"/>
                <a:cs typeface="Average"/>
                <a:sym typeface="Average"/>
              </a:rPr>
              <a:t>CHECK</a:t>
            </a:r>
            <a:r>
              <a:rPr lang="en" sz="1700">
                <a:solidFill>
                  <a:srgbClr val="351C75"/>
                </a:solidFill>
                <a:latin typeface="Average"/>
                <a:ea typeface="Average"/>
                <a:cs typeface="Average"/>
                <a:sym typeface="Average"/>
              </a:rPr>
              <a:t> Constraint − Ensures that all values in a column satisfies certain conditions.</a:t>
            </a:r>
            <a:endParaRPr sz="1700">
              <a:solidFill>
                <a:srgbClr val="351C7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700"/>
              <a:buFont typeface="Average"/>
              <a:buChar char="●"/>
            </a:pPr>
            <a:r>
              <a:rPr b="1" lang="en" sz="1700">
                <a:solidFill>
                  <a:srgbClr val="351C75"/>
                </a:solidFill>
                <a:latin typeface="Average"/>
                <a:ea typeface="Average"/>
                <a:cs typeface="Average"/>
                <a:sym typeface="Average"/>
              </a:rPr>
              <a:t>FOREIGN </a:t>
            </a:r>
            <a:r>
              <a:rPr lang="en" sz="1700">
                <a:solidFill>
                  <a:srgbClr val="351C75"/>
                </a:solidFill>
                <a:latin typeface="Average"/>
                <a:ea typeface="Average"/>
                <a:cs typeface="Average"/>
                <a:sym typeface="Average"/>
              </a:rPr>
              <a:t>Constraint-SQL foreign key constraints are used to enforce "exists" relationships between tables.</a:t>
            </a:r>
            <a:endParaRPr sz="1700">
              <a:solidFill>
                <a:srgbClr val="351C7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1"/>
          <p:cNvSpPr txBox="1"/>
          <p:nvPr>
            <p:ph type="title"/>
          </p:nvPr>
        </p:nvSpPr>
        <p:spPr>
          <a:xfrm>
            <a:off x="353575" y="16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What Are </a:t>
            </a:r>
            <a:r>
              <a:rPr b="1" lang="en">
                <a:latin typeface="Average"/>
                <a:ea typeface="Average"/>
                <a:cs typeface="Average"/>
                <a:sym typeface="Average"/>
              </a:rPr>
              <a:t>JOINS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?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07" name="Google Shape;407;p61"/>
          <p:cNvSpPr txBox="1"/>
          <p:nvPr>
            <p:ph idx="1" type="body"/>
          </p:nvPr>
        </p:nvSpPr>
        <p:spPr>
          <a:xfrm>
            <a:off x="311700" y="817125"/>
            <a:ext cx="8676900" cy="39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lang="en">
                <a:solidFill>
                  <a:srgbClr val="20124D"/>
                </a:solidFill>
              </a:rPr>
              <a:t>Joins combine rows from multiple tables by linking them through a shared column.</a:t>
            </a:r>
            <a:endParaRPr>
              <a:solidFill>
                <a:srgbClr val="20124D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lang="en">
                <a:solidFill>
                  <a:srgbClr val="20124D"/>
                </a:solidFill>
              </a:rPr>
              <a:t>Types of Joins</a:t>
            </a:r>
            <a:endParaRPr>
              <a:solidFill>
                <a:srgbClr val="20124D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Char char="○"/>
            </a:pPr>
            <a:r>
              <a:rPr lang="en">
                <a:solidFill>
                  <a:srgbClr val="20124D"/>
                </a:solidFill>
              </a:rPr>
              <a:t>Inner Join</a:t>
            </a:r>
            <a:endParaRPr>
              <a:solidFill>
                <a:srgbClr val="20124D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Char char="○"/>
            </a:pPr>
            <a:r>
              <a:rPr lang="en">
                <a:solidFill>
                  <a:srgbClr val="20124D"/>
                </a:solidFill>
              </a:rPr>
              <a:t>Left Outer Join</a:t>
            </a:r>
            <a:endParaRPr>
              <a:solidFill>
                <a:srgbClr val="20124D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Char char="○"/>
            </a:pPr>
            <a:r>
              <a:rPr lang="en">
                <a:solidFill>
                  <a:srgbClr val="20124D"/>
                </a:solidFill>
              </a:rPr>
              <a:t>Cross Union</a:t>
            </a:r>
            <a:endParaRPr>
              <a:solidFill>
                <a:srgbClr val="20124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Working with </a:t>
            </a:r>
            <a:r>
              <a:rPr b="1" lang="en">
                <a:solidFill>
                  <a:srgbClr val="990000"/>
                </a:solidFill>
                <a:latin typeface="Average"/>
                <a:ea typeface="Average"/>
                <a:cs typeface="Average"/>
                <a:sym typeface="Average"/>
              </a:rPr>
              <a:t>Date</a:t>
            </a:r>
            <a:r>
              <a:rPr b="1" lang="en">
                <a:latin typeface="Average"/>
                <a:ea typeface="Average"/>
                <a:cs typeface="Average"/>
                <a:sym typeface="Average"/>
              </a:rPr>
              <a:t> Data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">
                <a:solidFill>
                  <a:srgbClr val="20124D"/>
                </a:solidFill>
                <a:latin typeface="Courier New"/>
                <a:ea typeface="Courier New"/>
                <a:cs typeface="Courier New"/>
                <a:sym typeface="Courier New"/>
              </a:rPr>
              <a:t> datetime() </a:t>
            </a: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">
                <a:solidFill>
                  <a:srgbClr val="20124D"/>
                </a:solidFill>
                <a:latin typeface="Courier New"/>
                <a:ea typeface="Courier New"/>
                <a:cs typeface="Courier New"/>
                <a:sym typeface="Courier New"/>
              </a:rPr>
              <a:t> dateTimeNow;</a:t>
            </a:r>
            <a:endParaRPr b="1">
              <a:solidFill>
                <a:srgbClr val="2012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175" y="2006625"/>
            <a:ext cx="1883350" cy="7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2"/>
          <p:cNvSpPr txBox="1"/>
          <p:nvPr>
            <p:ph type="title"/>
          </p:nvPr>
        </p:nvSpPr>
        <p:spPr>
          <a:xfrm>
            <a:off x="311700" y="183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</a:t>
            </a:r>
            <a:r>
              <a:rPr b="1" lang="en"/>
              <a:t> INNER JOIN</a:t>
            </a:r>
            <a:r>
              <a:rPr lang="en"/>
              <a:t> ?</a:t>
            </a:r>
            <a:endParaRPr/>
          </a:p>
        </p:txBody>
      </p:sp>
      <p:sp>
        <p:nvSpPr>
          <p:cNvPr id="413" name="Google Shape;413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An</a:t>
            </a:r>
            <a:r>
              <a:rPr b="1"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 INNER JOIN </a:t>
            </a:r>
            <a:r>
              <a:rPr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selects all rows from both tables when there is a match between the columns.</a:t>
            </a:r>
            <a:endParaRPr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62"/>
          <p:cNvSpPr/>
          <p:nvPr/>
        </p:nvSpPr>
        <p:spPr>
          <a:xfrm>
            <a:off x="3833383" y="2194922"/>
            <a:ext cx="940957" cy="1897247"/>
          </a:xfrm>
          <a:custGeom>
            <a:rect b="b" l="l" r="r" t="t"/>
            <a:pathLst>
              <a:path extrusionOk="0" h="2265370" w="1154549">
                <a:moveTo>
                  <a:pt x="577275" y="0"/>
                </a:moveTo>
                <a:lnTo>
                  <a:pt x="643860" y="49792"/>
                </a:lnTo>
                <a:cubicBezTo>
                  <a:pt x="955751" y="307187"/>
                  <a:pt x="1154549" y="696720"/>
                  <a:pt x="1154549" y="1132685"/>
                </a:cubicBezTo>
                <a:cubicBezTo>
                  <a:pt x="1154549" y="1568650"/>
                  <a:pt x="955751" y="1958183"/>
                  <a:pt x="643860" y="2215578"/>
                </a:cubicBezTo>
                <a:lnTo>
                  <a:pt x="577275" y="2265370"/>
                </a:lnTo>
                <a:lnTo>
                  <a:pt x="510689" y="2215578"/>
                </a:lnTo>
                <a:cubicBezTo>
                  <a:pt x="198798" y="1958183"/>
                  <a:pt x="0" y="1568650"/>
                  <a:pt x="0" y="1132685"/>
                </a:cubicBezTo>
                <a:cubicBezTo>
                  <a:pt x="0" y="696720"/>
                  <a:pt x="198798" y="307187"/>
                  <a:pt x="510689" y="49792"/>
                </a:cubicBezTo>
                <a:lnTo>
                  <a:pt x="577275" y="0"/>
                </a:lnTo>
                <a:close/>
              </a:path>
            </a:pathLst>
          </a:custGeom>
          <a:solidFill>
            <a:srgbClr val="FF0000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62"/>
          <p:cNvSpPr/>
          <p:nvPr/>
        </p:nvSpPr>
        <p:spPr>
          <a:xfrm>
            <a:off x="2488100" y="1968500"/>
            <a:ext cx="1816982" cy="2350611"/>
          </a:xfrm>
          <a:custGeom>
            <a:rect b="b" l="l" r="r" t="t"/>
            <a:pathLst>
              <a:path extrusionOk="0" h="2806700" w="2229426">
                <a:moveTo>
                  <a:pt x="1403350" y="0"/>
                </a:moveTo>
                <a:cubicBezTo>
                  <a:pt x="1693994" y="0"/>
                  <a:pt x="1964000" y="88355"/>
                  <a:pt x="2187976" y="239670"/>
                </a:cubicBezTo>
                <a:lnTo>
                  <a:pt x="2229426" y="270665"/>
                </a:lnTo>
                <a:lnTo>
                  <a:pt x="2162840" y="320457"/>
                </a:lnTo>
                <a:cubicBezTo>
                  <a:pt x="1850949" y="577852"/>
                  <a:pt x="1652151" y="967385"/>
                  <a:pt x="1652151" y="1403350"/>
                </a:cubicBezTo>
                <a:cubicBezTo>
                  <a:pt x="1652151" y="1839315"/>
                  <a:pt x="1850949" y="2228848"/>
                  <a:pt x="2162840" y="2486243"/>
                </a:cubicBezTo>
                <a:lnTo>
                  <a:pt x="2229426" y="2536035"/>
                </a:lnTo>
                <a:lnTo>
                  <a:pt x="2187976" y="2567030"/>
                </a:lnTo>
                <a:cubicBezTo>
                  <a:pt x="1964000" y="2718345"/>
                  <a:pt x="1693994" y="2806700"/>
                  <a:pt x="1403350" y="2806700"/>
                </a:cubicBezTo>
                <a:cubicBezTo>
                  <a:pt x="628301" y="2806700"/>
                  <a:pt x="0" y="2178399"/>
                  <a:pt x="0" y="1403350"/>
                </a:cubicBezTo>
                <a:cubicBezTo>
                  <a:pt x="0" y="628301"/>
                  <a:pt x="628301" y="0"/>
                  <a:pt x="1403350" y="0"/>
                </a:cubicBezTo>
                <a:close/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62"/>
          <p:cNvSpPr/>
          <p:nvPr/>
        </p:nvSpPr>
        <p:spPr>
          <a:xfrm>
            <a:off x="4303436" y="1968500"/>
            <a:ext cx="1816981" cy="2350611"/>
          </a:xfrm>
          <a:custGeom>
            <a:rect b="b" l="l" r="r" t="t"/>
            <a:pathLst>
              <a:path extrusionOk="0" h="2806700" w="2229425">
                <a:moveTo>
                  <a:pt x="826075" y="0"/>
                </a:moveTo>
                <a:cubicBezTo>
                  <a:pt x="1601124" y="0"/>
                  <a:pt x="2229425" y="628301"/>
                  <a:pt x="2229425" y="1403350"/>
                </a:cubicBezTo>
                <a:cubicBezTo>
                  <a:pt x="2229425" y="2178399"/>
                  <a:pt x="1601124" y="2806700"/>
                  <a:pt x="826075" y="2806700"/>
                </a:cubicBezTo>
                <a:cubicBezTo>
                  <a:pt x="535432" y="2806700"/>
                  <a:pt x="265425" y="2718345"/>
                  <a:pt x="41449" y="2567030"/>
                </a:cubicBezTo>
                <a:lnTo>
                  <a:pt x="0" y="2536035"/>
                </a:lnTo>
                <a:lnTo>
                  <a:pt x="66585" y="2486243"/>
                </a:lnTo>
                <a:cubicBezTo>
                  <a:pt x="378476" y="2228848"/>
                  <a:pt x="577274" y="1839315"/>
                  <a:pt x="577274" y="1403350"/>
                </a:cubicBezTo>
                <a:cubicBezTo>
                  <a:pt x="577274" y="967385"/>
                  <a:pt x="378476" y="577852"/>
                  <a:pt x="66585" y="320457"/>
                </a:cubicBezTo>
                <a:lnTo>
                  <a:pt x="0" y="270665"/>
                </a:lnTo>
                <a:lnTo>
                  <a:pt x="41449" y="239670"/>
                </a:lnTo>
                <a:cubicBezTo>
                  <a:pt x="265425" y="88355"/>
                  <a:pt x="535432" y="0"/>
                  <a:pt x="826075" y="0"/>
                </a:cubicBezTo>
                <a:close/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62"/>
          <p:cNvSpPr txBox="1"/>
          <p:nvPr/>
        </p:nvSpPr>
        <p:spPr>
          <a:xfrm>
            <a:off x="3160772" y="2609785"/>
            <a:ext cx="4701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" sz="4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0" i="0" sz="40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62"/>
          <p:cNvSpPr txBox="1"/>
          <p:nvPr/>
        </p:nvSpPr>
        <p:spPr>
          <a:xfrm>
            <a:off x="4990176" y="2609785"/>
            <a:ext cx="4701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" sz="4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0" i="0" sz="40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3"/>
          <p:cNvSpPr txBox="1"/>
          <p:nvPr>
            <p:ph type="title"/>
          </p:nvPr>
        </p:nvSpPr>
        <p:spPr>
          <a:xfrm>
            <a:off x="364050" y="19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INNER JOIN</a:t>
            </a:r>
            <a:endParaRPr/>
          </a:p>
        </p:txBody>
      </p:sp>
      <p:sp>
        <p:nvSpPr>
          <p:cNvPr id="424" name="Google Shape;424;p63"/>
          <p:cNvSpPr txBox="1"/>
          <p:nvPr>
            <p:ph idx="1" type="body"/>
          </p:nvPr>
        </p:nvSpPr>
        <p:spPr>
          <a:xfrm>
            <a:off x="311700" y="766525"/>
            <a:ext cx="8520600" cy="3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Syntax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425" name="Google Shape;425;p63"/>
          <p:cNvSpPr txBox="1"/>
          <p:nvPr/>
        </p:nvSpPr>
        <p:spPr>
          <a:xfrm>
            <a:off x="447475" y="1420350"/>
            <a:ext cx="8049300" cy="115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BAF33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column_name(s)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table1</a:t>
            </a:r>
            <a:endParaRPr b="1"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BAF33"/>
                </a:solidFill>
                <a:latin typeface="Courier New"/>
                <a:ea typeface="Courier New"/>
                <a:cs typeface="Courier New"/>
                <a:sym typeface="Courier New"/>
              </a:rPr>
              <a:t>INNER JOIN</a:t>
            </a:r>
            <a:r>
              <a:rPr b="1"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table2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table1.column_name = table2.column_name;</a:t>
            </a:r>
            <a:endParaRPr b="1"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6" name="Google Shape;426;p63"/>
          <p:cNvSpPr txBox="1"/>
          <p:nvPr/>
        </p:nvSpPr>
        <p:spPr>
          <a:xfrm>
            <a:off x="510275" y="2868650"/>
            <a:ext cx="7986600" cy="17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700"/>
              <a:buFont typeface="Average"/>
              <a:buChar char="●"/>
            </a:pPr>
            <a:r>
              <a:rPr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This SQL syntax combines rows from 'table1' and 'table2' based on the matching condition specified after the INNER JOIN keyword using the ON clause. </a:t>
            </a:r>
            <a:endParaRPr sz="17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700"/>
              <a:buFont typeface="Average"/>
              <a:buChar char="●"/>
            </a:pPr>
            <a:r>
              <a:rPr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Adjust 'column_name' to the specific columns you want to use for matching in both tables</a:t>
            </a:r>
            <a:endParaRPr sz="17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Example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32" name="Google Shape;432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Let say we two  table:</a:t>
            </a:r>
            <a:endParaRPr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475" y="2245474"/>
            <a:ext cx="2465550" cy="17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8850" y="2245475"/>
            <a:ext cx="2014594" cy="1611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64"/>
          <p:cNvSpPr txBox="1"/>
          <p:nvPr/>
        </p:nvSpPr>
        <p:spPr>
          <a:xfrm>
            <a:off x="1063725" y="1579200"/>
            <a:ext cx="21222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Temperature</a:t>
            </a:r>
            <a:endParaRPr b="1" sz="18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36" name="Google Shape;436;p64"/>
          <p:cNvSpPr txBox="1"/>
          <p:nvPr/>
        </p:nvSpPr>
        <p:spPr>
          <a:xfrm>
            <a:off x="5632225" y="1579200"/>
            <a:ext cx="18504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Humidity</a:t>
            </a:r>
            <a:endParaRPr b="1" sz="18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Example</a:t>
            </a:r>
            <a:endParaRPr/>
          </a:p>
        </p:txBody>
      </p:sp>
      <p:sp>
        <p:nvSpPr>
          <p:cNvPr id="442" name="Google Shape;442;p65"/>
          <p:cNvSpPr txBox="1"/>
          <p:nvPr/>
        </p:nvSpPr>
        <p:spPr>
          <a:xfrm>
            <a:off x="635100" y="1286475"/>
            <a:ext cx="4035300" cy="132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b="1"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b="1" lang="en" sz="16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Temperature T</a:t>
            </a:r>
            <a:endParaRPr b="1"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INNER JOIN</a:t>
            </a:r>
            <a:r>
              <a:rPr b="1"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Humidity H</a:t>
            </a:r>
            <a:endParaRPr b="1"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b="1"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T.city = H.city;</a:t>
            </a:r>
            <a:endParaRPr b="1"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3" name="Google Shape;443;p65"/>
          <p:cNvSpPr txBox="1"/>
          <p:nvPr/>
        </p:nvSpPr>
        <p:spPr>
          <a:xfrm>
            <a:off x="1220525" y="2833725"/>
            <a:ext cx="22476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OR</a:t>
            </a:r>
            <a:endParaRPr b="1" sz="18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44" name="Google Shape;444;p65"/>
          <p:cNvSpPr txBox="1"/>
          <p:nvPr/>
        </p:nvSpPr>
        <p:spPr>
          <a:xfrm>
            <a:off x="635100" y="3293700"/>
            <a:ext cx="3936900" cy="132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b="1"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b="1" lang="en" sz="16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Temperature T</a:t>
            </a:r>
            <a:endParaRPr b="1"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JOIN</a:t>
            </a:r>
            <a:r>
              <a:rPr b="1"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Humidity H</a:t>
            </a:r>
            <a:endParaRPr b="1"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b="1"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T.city = H.city;</a:t>
            </a:r>
            <a:endParaRPr b="1"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445" name="Google Shape;44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625" y="1683750"/>
            <a:ext cx="3857625" cy="16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Example</a:t>
            </a:r>
            <a:endParaRPr/>
          </a:p>
        </p:txBody>
      </p:sp>
      <p:sp>
        <p:nvSpPr>
          <p:cNvPr id="451" name="Google Shape;451;p66"/>
          <p:cNvSpPr txBox="1"/>
          <p:nvPr/>
        </p:nvSpPr>
        <p:spPr>
          <a:xfrm>
            <a:off x="196025" y="1892800"/>
            <a:ext cx="4014300" cy="171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b="1"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T.city, T.temperature, H.humidity </a:t>
            </a:r>
            <a:r>
              <a:rPr b="1" lang="en" sz="16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Temperature T</a:t>
            </a:r>
            <a:endParaRPr b="1"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INNER JOIN</a:t>
            </a:r>
            <a:r>
              <a:rPr b="1"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Humidity H</a:t>
            </a:r>
            <a:endParaRPr b="1"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b="1"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T.city = H.city;</a:t>
            </a:r>
            <a:endParaRPr b="1"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452" name="Google Shape;45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400" y="2021975"/>
            <a:ext cx="3854025" cy="13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7"/>
          <p:cNvSpPr txBox="1"/>
          <p:nvPr>
            <p:ph type="title"/>
          </p:nvPr>
        </p:nvSpPr>
        <p:spPr>
          <a:xfrm>
            <a:off x="311700" y="11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What is a </a:t>
            </a:r>
            <a:r>
              <a:rPr b="1" lang="en">
                <a:latin typeface="Average"/>
                <a:ea typeface="Average"/>
                <a:cs typeface="Average"/>
                <a:sym typeface="Average"/>
              </a:rPr>
              <a:t>LEFT OUTER JOIN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?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58" name="Google Shape;458;p67"/>
          <p:cNvSpPr txBox="1"/>
          <p:nvPr>
            <p:ph idx="1" type="body"/>
          </p:nvPr>
        </p:nvSpPr>
        <p:spPr>
          <a:xfrm>
            <a:off x="363725" y="942725"/>
            <a:ext cx="8468700" cy="3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A </a:t>
            </a:r>
            <a:r>
              <a:rPr b="1"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LEFT OUTER JOIN</a:t>
            </a:r>
            <a:r>
              <a:rPr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 returns all records from the left table and the matching records from the right table.</a:t>
            </a:r>
            <a:endParaRPr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59" name="Google Shape;459;p67"/>
          <p:cNvSpPr/>
          <p:nvPr/>
        </p:nvSpPr>
        <p:spPr>
          <a:xfrm>
            <a:off x="2289225" y="1884750"/>
            <a:ext cx="2056645" cy="2469896"/>
          </a:xfrm>
          <a:custGeom>
            <a:rect b="b" l="l" r="r" t="t"/>
            <a:pathLst>
              <a:path extrusionOk="0" h="2806700" w="2229426">
                <a:moveTo>
                  <a:pt x="1403350" y="0"/>
                </a:moveTo>
                <a:cubicBezTo>
                  <a:pt x="1693994" y="0"/>
                  <a:pt x="1964000" y="88355"/>
                  <a:pt x="2187976" y="239670"/>
                </a:cubicBezTo>
                <a:lnTo>
                  <a:pt x="2229426" y="270665"/>
                </a:lnTo>
                <a:lnTo>
                  <a:pt x="2162840" y="320457"/>
                </a:lnTo>
                <a:cubicBezTo>
                  <a:pt x="1850949" y="577852"/>
                  <a:pt x="1652151" y="967385"/>
                  <a:pt x="1652151" y="1403350"/>
                </a:cubicBezTo>
                <a:cubicBezTo>
                  <a:pt x="1652151" y="1839315"/>
                  <a:pt x="1850949" y="2228848"/>
                  <a:pt x="2162840" y="2486243"/>
                </a:cubicBezTo>
                <a:lnTo>
                  <a:pt x="2229426" y="2536035"/>
                </a:lnTo>
                <a:lnTo>
                  <a:pt x="2187976" y="2567030"/>
                </a:lnTo>
                <a:cubicBezTo>
                  <a:pt x="1964000" y="2718345"/>
                  <a:pt x="1693994" y="2806700"/>
                  <a:pt x="1403350" y="2806700"/>
                </a:cubicBezTo>
                <a:cubicBezTo>
                  <a:pt x="628301" y="2806700"/>
                  <a:pt x="0" y="2178399"/>
                  <a:pt x="0" y="1403350"/>
                </a:cubicBezTo>
                <a:cubicBezTo>
                  <a:pt x="0" y="628301"/>
                  <a:pt x="628301" y="0"/>
                  <a:pt x="1403350" y="0"/>
                </a:cubicBezTo>
                <a:close/>
              </a:path>
            </a:pathLst>
          </a:custGeom>
          <a:solidFill>
            <a:srgbClr val="FF0000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67"/>
          <p:cNvSpPr/>
          <p:nvPr/>
        </p:nvSpPr>
        <p:spPr>
          <a:xfrm>
            <a:off x="4346321" y="1884750"/>
            <a:ext cx="2056645" cy="2469896"/>
          </a:xfrm>
          <a:custGeom>
            <a:rect b="b" l="l" r="r" t="t"/>
            <a:pathLst>
              <a:path extrusionOk="0" h="2806700" w="2229425">
                <a:moveTo>
                  <a:pt x="826075" y="0"/>
                </a:moveTo>
                <a:cubicBezTo>
                  <a:pt x="1601124" y="0"/>
                  <a:pt x="2229425" y="628301"/>
                  <a:pt x="2229425" y="1403350"/>
                </a:cubicBezTo>
                <a:cubicBezTo>
                  <a:pt x="2229425" y="2178399"/>
                  <a:pt x="1601124" y="2806700"/>
                  <a:pt x="826075" y="2806700"/>
                </a:cubicBezTo>
                <a:cubicBezTo>
                  <a:pt x="535432" y="2806700"/>
                  <a:pt x="265425" y="2718345"/>
                  <a:pt x="41449" y="2567030"/>
                </a:cubicBezTo>
                <a:lnTo>
                  <a:pt x="0" y="2536035"/>
                </a:lnTo>
                <a:lnTo>
                  <a:pt x="66585" y="2486243"/>
                </a:lnTo>
                <a:cubicBezTo>
                  <a:pt x="378476" y="2228848"/>
                  <a:pt x="577274" y="1839315"/>
                  <a:pt x="577274" y="1403350"/>
                </a:cubicBezTo>
                <a:cubicBezTo>
                  <a:pt x="577274" y="967385"/>
                  <a:pt x="378476" y="577852"/>
                  <a:pt x="66585" y="320457"/>
                </a:cubicBezTo>
                <a:lnTo>
                  <a:pt x="0" y="270665"/>
                </a:lnTo>
                <a:lnTo>
                  <a:pt x="41449" y="239670"/>
                </a:lnTo>
                <a:cubicBezTo>
                  <a:pt x="265425" y="88355"/>
                  <a:pt x="535432" y="0"/>
                  <a:pt x="826075" y="0"/>
                </a:cubicBezTo>
                <a:close/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67"/>
          <p:cNvSpPr txBox="1"/>
          <p:nvPr/>
        </p:nvSpPr>
        <p:spPr>
          <a:xfrm>
            <a:off x="3051481" y="2559466"/>
            <a:ext cx="5325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0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67"/>
          <p:cNvSpPr txBox="1"/>
          <p:nvPr/>
        </p:nvSpPr>
        <p:spPr>
          <a:xfrm>
            <a:off x="5124519" y="2559466"/>
            <a:ext cx="5325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" sz="4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0" i="0" sz="40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LEFT OUTER JOIN</a:t>
            </a:r>
            <a:endParaRPr/>
          </a:p>
        </p:txBody>
      </p:sp>
      <p:sp>
        <p:nvSpPr>
          <p:cNvPr id="468" name="Google Shape;468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20124D"/>
                </a:solidFill>
              </a:rPr>
              <a:t>Syntax</a:t>
            </a:r>
            <a:endParaRPr b="1">
              <a:solidFill>
                <a:srgbClr val="20124D"/>
              </a:solidFill>
            </a:endParaRPr>
          </a:p>
        </p:txBody>
      </p:sp>
      <p:sp>
        <p:nvSpPr>
          <p:cNvPr id="469" name="Google Shape;469;p68"/>
          <p:cNvSpPr txBox="1"/>
          <p:nvPr/>
        </p:nvSpPr>
        <p:spPr>
          <a:xfrm>
            <a:off x="1473225" y="1978975"/>
            <a:ext cx="3862500" cy="1748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column_name(s)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BAF33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table1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BAF33"/>
                </a:solidFill>
                <a:latin typeface="Courier New"/>
                <a:ea typeface="Courier New"/>
                <a:cs typeface="Courier New"/>
                <a:sym typeface="Courier New"/>
              </a:rPr>
              <a:t>LEFT JOIN</a:t>
            </a: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table2 </a:t>
            </a:r>
            <a:r>
              <a:rPr b="1" lang="en" sz="1800">
                <a:solidFill>
                  <a:srgbClr val="FBAF33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table1.column_name = table2.column_name;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Example</a:t>
            </a:r>
            <a:endParaRPr/>
          </a:p>
        </p:txBody>
      </p:sp>
      <p:sp>
        <p:nvSpPr>
          <p:cNvPr id="475" name="Google Shape;475;p69"/>
          <p:cNvSpPr txBox="1"/>
          <p:nvPr/>
        </p:nvSpPr>
        <p:spPr>
          <a:xfrm>
            <a:off x="248300" y="2112400"/>
            <a:ext cx="3795000" cy="1296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b="1"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t.city, t.Temperature, h.Humidity </a:t>
            </a:r>
            <a:r>
              <a:rPr b="1" lang="en" sz="16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Temperature T</a:t>
            </a:r>
            <a:endParaRPr b="1"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LEFT JOIN </a:t>
            </a:r>
            <a:r>
              <a:rPr b="1"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Humidity H</a:t>
            </a:r>
            <a:endParaRPr b="1"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b="1"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T.city = H.city;</a:t>
            </a:r>
            <a:endParaRPr b="1"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76" name="Google Shape;47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976" y="2112400"/>
            <a:ext cx="3115575" cy="15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Summary</a:t>
            </a:r>
            <a:endParaRPr/>
          </a:p>
        </p:txBody>
      </p:sp>
      <p:sp>
        <p:nvSpPr>
          <p:cNvPr id="482" name="Google Shape;482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84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ct val="100000"/>
              <a:buFont typeface="Average"/>
              <a:buChar char="●"/>
            </a:pPr>
            <a:r>
              <a:rPr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Expanding our</a:t>
            </a:r>
            <a:r>
              <a:rPr b="1"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 SQL </a:t>
            </a:r>
            <a:r>
              <a:rPr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journey, we honed essential skills for adept data management and analysis. We began with mastering date functions for efficient date handling and applied conditional logic through </a:t>
            </a:r>
            <a:r>
              <a:rPr b="1"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CASE</a:t>
            </a:r>
            <a:r>
              <a:rPr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 statements for dynamic data creation based on specific conditions.</a:t>
            </a:r>
            <a:endParaRPr sz="17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84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ct val="100000"/>
              <a:buFont typeface="Average"/>
              <a:buChar char="●"/>
            </a:pPr>
            <a:r>
              <a:rPr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Further, we delved into comprehensive</a:t>
            </a:r>
            <a:r>
              <a:rPr b="1"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 database control</a:t>
            </a:r>
            <a:r>
              <a:rPr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, covering operations like data </a:t>
            </a:r>
            <a:r>
              <a:rPr b="1"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manipulation, querying, and understanding data relationships</a:t>
            </a:r>
            <a:r>
              <a:rPr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, including </a:t>
            </a:r>
            <a:r>
              <a:rPr b="1"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Primary</a:t>
            </a:r>
            <a:r>
              <a:rPr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 and </a:t>
            </a:r>
            <a:r>
              <a:rPr b="1"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Foreign Keys. </a:t>
            </a:r>
            <a:endParaRPr b="1" sz="17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84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ct val="100000"/>
              <a:buFont typeface="Average"/>
              <a:buChar char="●"/>
            </a:pPr>
            <a:r>
              <a:rPr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Additionally, we explored join operations, dissecting </a:t>
            </a:r>
            <a:r>
              <a:rPr b="1"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INNER JOIN </a:t>
            </a:r>
            <a:r>
              <a:rPr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and </a:t>
            </a:r>
            <a:r>
              <a:rPr b="1"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LEFT OUTER JOIN</a:t>
            </a:r>
            <a:r>
              <a:rPr lang="en" sz="17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 for seamless data integration across tables.</a:t>
            </a:r>
            <a:endParaRPr sz="17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Working with </a:t>
            </a:r>
            <a:r>
              <a:rPr b="1" lang="en">
                <a:solidFill>
                  <a:srgbClr val="990000"/>
                </a:solidFill>
                <a:latin typeface="Average"/>
                <a:ea typeface="Average"/>
                <a:cs typeface="Average"/>
                <a:sym typeface="Average"/>
              </a:rPr>
              <a:t>Date</a:t>
            </a:r>
            <a:r>
              <a:rPr b="1" lang="en">
                <a:latin typeface="Average"/>
                <a:ea typeface="Average"/>
                <a:cs typeface="Average"/>
                <a:sym typeface="Average"/>
              </a:rPr>
              <a:t> Data</a:t>
            </a:r>
            <a:endParaRPr b="1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lang="en">
                <a:solidFill>
                  <a:srgbClr val="20124D"/>
                </a:solidFill>
              </a:rPr>
              <a:t>Date manipulation in </a:t>
            </a:r>
            <a:r>
              <a:rPr b="1" lang="en">
                <a:solidFill>
                  <a:srgbClr val="20124D"/>
                </a:solidFill>
              </a:rPr>
              <a:t>SQL</a:t>
            </a:r>
            <a:r>
              <a:rPr lang="en">
                <a:solidFill>
                  <a:srgbClr val="20124D"/>
                </a:solidFill>
              </a:rPr>
              <a:t> involves commands to modify dates by adding or subtracting</a:t>
            </a:r>
            <a:r>
              <a:rPr b="1" lang="en">
                <a:solidFill>
                  <a:srgbClr val="20124D"/>
                </a:solidFill>
              </a:rPr>
              <a:t> days, months, or years.</a:t>
            </a:r>
            <a:r>
              <a:rPr lang="en">
                <a:solidFill>
                  <a:srgbClr val="20124D"/>
                </a:solidFill>
              </a:rPr>
              <a:t> </a:t>
            </a:r>
            <a:endParaRPr>
              <a:solidFill>
                <a:srgbClr val="20124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lang="en">
                <a:solidFill>
                  <a:srgbClr val="20124D"/>
                </a:solidFill>
              </a:rPr>
              <a:t>It aids in temporal analysis and dataset adjustments for precise date-based computations in data science.</a:t>
            </a:r>
            <a:endParaRPr>
              <a:solidFill>
                <a:srgbClr val="20124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Subtracting </a:t>
            </a:r>
            <a:r>
              <a:rPr b="1" lang="en">
                <a:solidFill>
                  <a:srgbClr val="990000"/>
                </a:solidFill>
              </a:rPr>
              <a:t>Time</a:t>
            </a:r>
            <a:r>
              <a:rPr b="1" lang="en"/>
              <a:t> Periods</a:t>
            </a:r>
            <a:endParaRPr b="1"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To subtract a day, month, or year from a given date, you can use:</a:t>
            </a:r>
            <a:endParaRPr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839475" y="2105375"/>
            <a:ext cx="6209400" cy="1572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Courier New"/>
              <a:buChar char="●"/>
            </a:pPr>
            <a:r>
              <a:rPr b="1" lang="en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DATE(</a:t>
            </a:r>
            <a:r>
              <a:rPr b="1" lang="en" sz="1800">
                <a:solidFill>
                  <a:srgbClr val="20124D"/>
                </a:solidFill>
                <a:latin typeface="Courier New"/>
                <a:ea typeface="Courier New"/>
                <a:cs typeface="Courier New"/>
                <a:sym typeface="Courier New"/>
              </a:rPr>
              <a:t>'2018-11-01','</a:t>
            </a:r>
            <a:r>
              <a:rPr b="1" lang="en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-1 day</a:t>
            </a:r>
            <a:r>
              <a:rPr b="1" lang="en" sz="1800">
                <a:solidFill>
                  <a:srgbClr val="20124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800">
                <a:solidFill>
                  <a:srgbClr val="20124D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800">
              <a:solidFill>
                <a:srgbClr val="2012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Courier New"/>
              <a:buChar char="●"/>
            </a:pPr>
            <a:r>
              <a:rPr b="1" lang="en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" sz="1800">
                <a:solidFill>
                  <a:srgbClr val="20124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DATE(</a:t>
            </a:r>
            <a:r>
              <a:rPr b="1" lang="en" sz="1800">
                <a:solidFill>
                  <a:srgbClr val="20124D"/>
                </a:solidFill>
                <a:latin typeface="Courier New"/>
                <a:ea typeface="Courier New"/>
                <a:cs typeface="Courier New"/>
                <a:sym typeface="Courier New"/>
              </a:rPr>
              <a:t>'2018-11-01','</a:t>
            </a:r>
            <a:r>
              <a:rPr b="1" lang="en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-1 month</a:t>
            </a:r>
            <a:r>
              <a:rPr b="1" lang="en" sz="1800">
                <a:solidFill>
                  <a:srgbClr val="20124D"/>
                </a:solidFill>
                <a:latin typeface="Courier New"/>
                <a:ea typeface="Courier New"/>
                <a:cs typeface="Courier New"/>
                <a:sym typeface="Courier New"/>
              </a:rPr>
              <a:t>');</a:t>
            </a:r>
            <a:endParaRPr b="1" sz="1800">
              <a:solidFill>
                <a:srgbClr val="2012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Courier New"/>
              <a:buChar char="●"/>
            </a:pPr>
            <a:r>
              <a:rPr b="1" lang="en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DATE(</a:t>
            </a:r>
            <a:r>
              <a:rPr b="1" lang="en" sz="1800">
                <a:solidFill>
                  <a:srgbClr val="20124D"/>
                </a:solidFill>
                <a:latin typeface="Courier New"/>
                <a:ea typeface="Courier New"/>
                <a:cs typeface="Courier New"/>
                <a:sym typeface="Courier New"/>
              </a:rPr>
              <a:t>'2018-11-01','</a:t>
            </a:r>
            <a:r>
              <a:rPr b="1" lang="en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-1 year</a:t>
            </a:r>
            <a:r>
              <a:rPr b="1" lang="en" sz="1800">
                <a:solidFill>
                  <a:srgbClr val="20124D"/>
                </a:solidFill>
                <a:latin typeface="Courier New"/>
                <a:ea typeface="Courier New"/>
                <a:cs typeface="Courier New"/>
                <a:sym typeface="Courier New"/>
              </a:rPr>
              <a:t>');</a:t>
            </a:r>
            <a:endParaRPr sz="1800">
              <a:solidFill>
                <a:srgbClr val="20124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Adding </a:t>
            </a:r>
            <a:r>
              <a:rPr b="1" lang="en">
                <a:solidFill>
                  <a:srgbClr val="980000"/>
                </a:solidFill>
              </a:rPr>
              <a:t>Time</a:t>
            </a:r>
            <a:r>
              <a:rPr b="1" lang="en"/>
              <a:t> Periods</a:t>
            </a:r>
            <a:endParaRPr b="1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To add a day, month, or year to a given date, use:</a:t>
            </a:r>
            <a:endParaRPr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1079325" y="2251950"/>
            <a:ext cx="6209400" cy="1572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Courier New"/>
              <a:buChar char="●"/>
            </a:pPr>
            <a:r>
              <a:rPr b="1" lang="en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DATE(</a:t>
            </a:r>
            <a:r>
              <a:rPr b="1" lang="en" sz="1800">
                <a:solidFill>
                  <a:srgbClr val="20124D"/>
                </a:solidFill>
                <a:latin typeface="Courier New"/>
                <a:ea typeface="Courier New"/>
                <a:cs typeface="Courier New"/>
                <a:sym typeface="Courier New"/>
              </a:rPr>
              <a:t>'2018-11-01','</a:t>
            </a:r>
            <a:r>
              <a:rPr b="1" lang="en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1 day</a:t>
            </a:r>
            <a:r>
              <a:rPr b="1" lang="en" sz="1800">
                <a:solidFill>
                  <a:srgbClr val="20124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800">
                <a:solidFill>
                  <a:srgbClr val="20124D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800">
              <a:solidFill>
                <a:srgbClr val="2012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Courier New"/>
              <a:buChar char="●"/>
            </a:pPr>
            <a:r>
              <a:rPr b="1" lang="en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" sz="1800">
                <a:solidFill>
                  <a:srgbClr val="20124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DATE(</a:t>
            </a:r>
            <a:r>
              <a:rPr b="1" lang="en" sz="1800">
                <a:solidFill>
                  <a:srgbClr val="20124D"/>
                </a:solidFill>
                <a:latin typeface="Courier New"/>
                <a:ea typeface="Courier New"/>
                <a:cs typeface="Courier New"/>
                <a:sym typeface="Courier New"/>
              </a:rPr>
              <a:t>'2018-11-01','</a:t>
            </a:r>
            <a:r>
              <a:rPr b="1" lang="en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1 month</a:t>
            </a:r>
            <a:r>
              <a:rPr b="1" lang="en" sz="1800">
                <a:solidFill>
                  <a:srgbClr val="20124D"/>
                </a:solidFill>
                <a:latin typeface="Courier New"/>
                <a:ea typeface="Courier New"/>
                <a:cs typeface="Courier New"/>
                <a:sym typeface="Courier New"/>
              </a:rPr>
              <a:t>');</a:t>
            </a:r>
            <a:endParaRPr b="1" sz="1800">
              <a:solidFill>
                <a:srgbClr val="2012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Courier New"/>
              <a:buChar char="●"/>
            </a:pPr>
            <a:r>
              <a:rPr b="1" lang="en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DATE(</a:t>
            </a:r>
            <a:r>
              <a:rPr b="1" lang="en" sz="1800">
                <a:solidFill>
                  <a:srgbClr val="20124D"/>
                </a:solidFill>
                <a:latin typeface="Courier New"/>
                <a:ea typeface="Courier New"/>
                <a:cs typeface="Courier New"/>
                <a:sym typeface="Courier New"/>
              </a:rPr>
              <a:t>'2018-11-01','</a:t>
            </a:r>
            <a:r>
              <a:rPr b="1" lang="en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1 year</a:t>
            </a:r>
            <a:r>
              <a:rPr b="1" lang="en" sz="1800">
                <a:solidFill>
                  <a:srgbClr val="20124D"/>
                </a:solidFill>
                <a:latin typeface="Courier New"/>
                <a:ea typeface="Courier New"/>
                <a:cs typeface="Courier New"/>
                <a:sym typeface="Courier New"/>
              </a:rPr>
              <a:t>');</a:t>
            </a:r>
            <a:endParaRPr sz="1800">
              <a:solidFill>
                <a:srgbClr val="20124D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Activity</a:t>
            </a:r>
            <a:endParaRPr b="1"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0" y="1017725"/>
            <a:ext cx="9188700" cy="40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In the table employees of </a:t>
            </a:r>
            <a:r>
              <a:rPr b="1" lang="en" sz="15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employee.db</a:t>
            </a:r>
            <a:r>
              <a:rPr lang="en" sz="15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 database, display the hired date along with the month and date.</a:t>
            </a:r>
            <a:endParaRPr sz="15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2012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rgbClr val="20124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5151" y="1548249"/>
            <a:ext cx="2624050" cy="328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141800" y="1711850"/>
            <a:ext cx="60762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" sz="1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hiredate, </a:t>
            </a:r>
            <a:r>
              <a:rPr b="1" lang="en" sz="15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strftime</a:t>
            </a:r>
            <a:r>
              <a:rPr b="1" lang="en" sz="1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("%m", hiredate) </a:t>
            </a:r>
            <a:r>
              <a:rPr b="1" lang="en" sz="15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" sz="1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month, </a:t>
            </a:r>
            <a:r>
              <a:rPr b="1" lang="en" sz="15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strftime</a:t>
            </a:r>
            <a:r>
              <a:rPr b="1" lang="en" sz="1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("%d", hiredate) </a:t>
            </a:r>
            <a:r>
              <a:rPr b="1" lang="en" sz="15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" sz="1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day </a:t>
            </a:r>
            <a:r>
              <a:rPr b="1" lang="en" sz="15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employees;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161025" y="2865550"/>
            <a:ext cx="6008700" cy="18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Note: Before this we need to update </a:t>
            </a:r>
            <a:r>
              <a:rPr lang="en" sz="1100">
                <a:solidFill>
                  <a:schemeClr val="dk2"/>
                </a:solidFill>
              </a:rPr>
              <a:t>delimiter</a:t>
            </a:r>
            <a:r>
              <a:rPr lang="en" sz="1100">
                <a:solidFill>
                  <a:schemeClr val="dk2"/>
                </a:solidFill>
              </a:rPr>
              <a:t> of dates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b="1" lang="en" sz="1300">
                <a:solidFill>
                  <a:srgbClr val="4C1130"/>
                </a:solidFill>
                <a:latin typeface="Courier New"/>
                <a:ea typeface="Courier New"/>
                <a:cs typeface="Courier New"/>
                <a:sym typeface="Courier New"/>
              </a:rPr>
              <a:t> employees </a:t>
            </a:r>
            <a:r>
              <a:rPr b="1" lang="en" sz="13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1" lang="en" sz="1300">
                <a:solidFill>
                  <a:srgbClr val="4C1130"/>
                </a:solidFill>
                <a:latin typeface="Courier New"/>
                <a:ea typeface="Courier New"/>
                <a:cs typeface="Courier New"/>
                <a:sym typeface="Courier New"/>
              </a:rPr>
              <a:t> hiredate = </a:t>
            </a:r>
            <a:r>
              <a:rPr b="1" lang="en" sz="13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SUBSTR</a:t>
            </a:r>
            <a:r>
              <a:rPr b="1" lang="en" sz="1300">
                <a:solidFill>
                  <a:srgbClr val="4C1130"/>
                </a:solidFill>
                <a:latin typeface="Courier New"/>
                <a:ea typeface="Courier New"/>
                <a:cs typeface="Courier New"/>
                <a:sym typeface="Courier New"/>
              </a:rPr>
              <a:t>(hiredate, 7, 4) || '-' || </a:t>
            </a:r>
            <a:r>
              <a:rPr b="1" lang="en" sz="13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SUBSTR</a:t>
            </a:r>
            <a:r>
              <a:rPr b="1" lang="en" sz="1300">
                <a:solidFill>
                  <a:srgbClr val="4C1130"/>
                </a:solidFill>
                <a:latin typeface="Courier New"/>
                <a:ea typeface="Courier New"/>
                <a:cs typeface="Courier New"/>
                <a:sym typeface="Courier New"/>
              </a:rPr>
              <a:t>(hiredate, 1, 2) || '-' || </a:t>
            </a:r>
            <a:r>
              <a:rPr b="1" lang="en" sz="13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SUBSTR</a:t>
            </a:r>
            <a:r>
              <a:rPr b="1" lang="en" sz="1300">
                <a:solidFill>
                  <a:srgbClr val="4C1130"/>
                </a:solidFill>
                <a:latin typeface="Courier New"/>
                <a:ea typeface="Courier New"/>
                <a:cs typeface="Courier New"/>
                <a:sym typeface="Courier New"/>
              </a:rPr>
              <a:t>(hiredate, 4, 2);</a:t>
            </a:r>
            <a:endParaRPr b="1" sz="1300">
              <a:solidFill>
                <a:srgbClr val="4C11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