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Averag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58957a1d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58957a1d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58957a1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58957a1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be0c4f6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be0c4f6b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be0c4f6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be0c4f6b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be0c4f6b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be0c4f6b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be0c4f6b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be0c4f6b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be0c4f6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be0c4f6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a4bc25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a4bc25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ca4bc25a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ca4bc25a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ca4bc25a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ca4bc25a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5dc8516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5dc8516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a4bc25a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a4bc25a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ca4bc25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ca4bc25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ca4bc25a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ca4bc25a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ca4bc25a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ca4bc25a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ca4bc25a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ca4bc25a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ca4bc25a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ca4bc25a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ca4bc25a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ca4bc25a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ca4bc25a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ca4bc25a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54fdb45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54fdb45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58957a1d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58957a1d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44a5658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44a5658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54fdb45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54fdb45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58957a1d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58957a1d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54fdb45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54fdb45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54fdb4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54fdb45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58957a1d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58957a1d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8957a1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8957a1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58957a1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58957a1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bdfea1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bdfea1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58957a1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58957a1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58957a1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58957a1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SQL 2.3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218275" y="1800400"/>
            <a:ext cx="6565200" cy="2452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TopCustomers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 (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customer_id,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total_amount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total_spent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purchase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GROUP BY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customer_id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total_spent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LIMIT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TopCustomers;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49500" y="197225"/>
            <a:ext cx="8092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 2</a:t>
            </a:r>
            <a:endParaRPr sz="2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292650" y="330825"/>
            <a:ext cx="79491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 2</a:t>
            </a:r>
            <a:endParaRPr sz="2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00" y="1657250"/>
            <a:ext cx="2721950" cy="19724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215400" y="43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Task 1: Exploring Departmental Averages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897650"/>
            <a:ext cx="85206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 say, you are working as a data scientist at XYZ Company, you were asked to delve into the company's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employee data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gain insights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into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departmental salary averages.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Your first task was to create a clear picture of the average salary for each department.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7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Task 1: Calculate the average salary for each department</a:t>
            </a:r>
            <a:endParaRPr sz="242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81325" y="1300425"/>
            <a:ext cx="3891600" cy="29049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DepartmentAvgSalary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 (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dept,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AVG(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AvgSalary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dept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DepartmentAvgSalary;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350" y="2078156"/>
            <a:ext cx="2222900" cy="17644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25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Task 2: Identifying High Earners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631600"/>
            <a:ext cx="8265000" cy="17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Your findings led to the next intriguing question - Who among our employees earns more than the average salary across all departments? This prompted you to construct a query to identify employees with salaries above the calculated average.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23425" y="22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Task 2: Find employees with salaries above the average salary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23425" y="1151325"/>
            <a:ext cx="4752300" cy="3368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AverageSalaries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 (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AVG(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AS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AvgSalary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id, Name, dept, Sal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employees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 &gt;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AvgSalary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AverageSalaries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375" y="1368964"/>
            <a:ext cx="3088550" cy="24055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Windows Analytical Functions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Window functions operate on a set of rows related to the current row within a query result, enabling calculations across those rows without changing the overall result set.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Unlike regular aggregate functions, window functions return multiple rows for each group or window.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Examples include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RANK, DENSE_RANK, ROW_NUMBER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and aggregate functions like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or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SUM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can also function as window functions.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Windows Analytical Functions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03675" y="1573225"/>
            <a:ext cx="4621800" cy="3232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col1, 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col2,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window_function()</a:t>
            </a: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OVER </a:t>
            </a: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PARTITION BY</a:t>
            </a: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partition_column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order_column)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result_column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your_table;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07150" y="1170575"/>
            <a:ext cx="1689000" cy="40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Syntax : 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Types of Windows Analytical Functions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57275" y="1436825"/>
            <a:ext cx="3338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Aggregate Functions</a:t>
            </a:r>
            <a:endParaRPr sz="1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MAX()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AVG()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COUNT()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5268075" y="1436825"/>
            <a:ext cx="3153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Ranking Functions</a:t>
            </a:r>
            <a:endParaRPr sz="1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ROW_NUMBER()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RANK()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DENSE_RANK()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NTILE()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PERCENT_RANK()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CUME_DIST()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Aggregate Functions MAX() without PARTITION BY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573025" y="2037675"/>
            <a:ext cx="3603600" cy="2177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MAX(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OVER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(ORDER BY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DESC) AS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max_salary_no_partition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25" y="2240900"/>
            <a:ext cx="3352800" cy="1905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31"/>
          <p:cNvSpPr txBox="1"/>
          <p:nvPr/>
        </p:nvSpPr>
        <p:spPr>
          <a:xfrm>
            <a:off x="531200" y="1113300"/>
            <a:ext cx="397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27150" y="1027750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Mastering Common Table Expressions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(CTEs) and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Window Functions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for efficient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manipulation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SQL.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Understanding and applying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aggregate functions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for summarizing data effectively.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Utilizing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row numbers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various ranking functions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for data sequencing and ranking.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Transitioning data seamlessly between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MySQL and Python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using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DataFrames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Familiarity with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DB Browser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's interface and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its integration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with Python for streamlined data handling.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78750" y="217150"/>
            <a:ext cx="84174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Learning Outcomes</a:t>
            </a:r>
            <a:endParaRPr sz="2500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SUM() without PARTITION BY (Order By Only)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76450" y="2003550"/>
            <a:ext cx="3852600" cy="2323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OVER (ORDER BY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sal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DESC) AS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SUM_salary_no_partition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450" y="2079225"/>
            <a:ext cx="3267075" cy="1924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AVG() without PARTITION BY (Order By Only)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715350" y="1862088"/>
            <a:ext cx="3545400" cy="22062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AVG(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OVER (ORDER BY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sal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DESC) AS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ayg_salary_no_partition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25" y="2017450"/>
            <a:ext cx="3162300" cy="18954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 AVG() with PARTITION BY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38" y="1624000"/>
            <a:ext cx="3286125" cy="18954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4"/>
          <p:cNvSpPr txBox="1"/>
          <p:nvPr/>
        </p:nvSpPr>
        <p:spPr>
          <a:xfrm>
            <a:off x="657975" y="1442425"/>
            <a:ext cx="3389400" cy="23046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AVG(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OVER (PARTITION BY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ORDER BY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DESC) AS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ayg_salary_no_partition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MAX() with PARTITION BY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732300" y="1553925"/>
            <a:ext cx="3590100" cy="26226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MAX(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OVER (PARTITION BY 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ORDER BY 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DESC) AS 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ayg_salary_no_partition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400" y="1931775"/>
            <a:ext cx="3248025" cy="1866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Without Partition (Only Order By) Examples: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638100" y="1637425"/>
            <a:ext cx="3394200" cy="2124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ROW_NUMBER() OVER (ORDER BY 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DESC) AS 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row_num_no_partition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25" y="1444850"/>
            <a:ext cx="3394200" cy="2285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 RANK() without PARTITION BY (Order By Only)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821500" y="1539050"/>
            <a:ext cx="4281300" cy="2124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id,name,sal,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RANK() OVER (ORDER BY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sal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DESC) AS </a:t>
            </a: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row_num_no_partition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00" y="1658075"/>
            <a:ext cx="3162300" cy="18859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 ROW_NUMBER() with PARTITION BY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744950" y="1710650"/>
            <a:ext cx="3488700" cy="2418300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ROW_NUMBER() OVER (PARTITION BY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ORDER BY </a:t>
            </a:r>
            <a:r>
              <a:rPr lang="en" sz="1600" b="1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DESC) AS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row_num_no_partition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25" y="1905525"/>
            <a:ext cx="3133725" cy="1905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RANK() with PARTITION BY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576225" y="1464725"/>
            <a:ext cx="3434100" cy="2187000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id, name, sal,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RANK() OVER (PARTITION BY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ORDER BY 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DESC) AS</a:t>
            </a: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row_num_no_partitio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employees;</a:t>
            </a: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125" y="1596200"/>
            <a:ext cx="3171825" cy="1924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Connecting MySQL to Python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225850" y="1657250"/>
            <a:ext cx="89181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MySQL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is a popular open-source relational database management system.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Python provides various libraries to interact with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 MySQL databases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, and one of the commonly used libraries is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mysql-connector-python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, which allows seamless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integration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between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 Python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MySQL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Connecting MySQL to Python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598000" y="1437750"/>
            <a:ext cx="80730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this you will need to install 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mysql-connector-python.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You can install by using following command on command prompt: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1855800" y="2571750"/>
            <a:ext cx="5432400" cy="4608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mysql-connector-python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0" y="3670750"/>
            <a:ext cx="9186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complete guide connecting </a:t>
            </a:r>
            <a:r>
              <a:rPr lang="en" sz="17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MySQL</a:t>
            </a:r>
            <a:r>
              <a:rPr lang="en" sz="17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</a:t>
            </a:r>
            <a:r>
              <a:rPr lang="en" sz="17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python </a:t>
            </a:r>
            <a:r>
              <a:rPr lang="en" sz="17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</a:t>
            </a:r>
            <a:r>
              <a:rPr lang="en" sz="17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given the following jupyter file : </a:t>
            </a:r>
            <a:r>
              <a:rPr lang="en" sz="17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Mysql2Python</a:t>
            </a:r>
            <a:endParaRPr sz="1700" b="1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35775" y="1800375"/>
            <a:ext cx="84357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SQL, a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a quick way to make a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temporary table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from a basic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SELECT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statement. It helps keep things neat and efficient in your queries.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CTEs in SQL provide a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concise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organized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way to simplify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complex queries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 creating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temporary result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Connecting SQLite to Python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59400" y="1467375"/>
            <a:ext cx="8520600" cy="24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SQLite is a lightweight, file-based SQL database engine that is easy to set up and use.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Python provides a built-in module called sqlite3 that allows seamless integration with SQLite databases.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enables users to perform SQL operations, such as creating databases, executing queries, and manipulating data, directly from Python code.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Connecting SQLite to Python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598000" y="1437750"/>
            <a:ext cx="80730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this you will need to install 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sqlite python connector.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You can install by using following command on command prompt: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2028900" y="2716675"/>
            <a:ext cx="5086200" cy="572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db-sqlite3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0" y="3670750"/>
            <a:ext cx="9186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complete guide connecting </a:t>
            </a:r>
            <a:r>
              <a:rPr lang="en" sz="16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sqlite</a:t>
            </a:r>
            <a:r>
              <a:rPr lang="en" sz="16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</a:t>
            </a:r>
            <a:r>
              <a:rPr lang="en" sz="16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Python </a:t>
            </a:r>
            <a:r>
              <a:rPr lang="en" sz="16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</a:t>
            </a:r>
            <a:r>
              <a:rPr lang="en" sz="16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given in the following jupyter file: </a:t>
            </a:r>
            <a:r>
              <a:rPr lang="en" sz="16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DB2python.ipynb</a:t>
            </a:r>
            <a:endParaRPr sz="1600" b="1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Summary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434925"/>
            <a:ext cx="8520600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session covered advanced SQL techniques, emphasizing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Common Table Expressions (CTEs)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Window Functions,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aggregate functions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efficient data manipulation. Understanding row numbers, ranking functions, and their applications facilitated effective data sequencing. Additionally, transitioning data between </a:t>
            </a: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MySQL and Python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using DataFrames and leveraging DB Browser for streamlined data handling were key takeaways from the session.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256600" y="2222875"/>
            <a:ext cx="87039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You!</a:t>
            </a:r>
            <a:endParaRPr sz="33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64025" y="292650"/>
            <a:ext cx="8712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862975" y="1781300"/>
            <a:ext cx="2979600" cy="1999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my_cte</a:t>
            </a: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AS (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SELECT</a:t>
            </a: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a,b,c</a:t>
            </a:r>
            <a:endParaRPr sz="15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sz="15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 a,c</a:t>
            </a:r>
            <a:endParaRPr sz="15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my_cte</a:t>
            </a:r>
            <a:endParaRPr sz="15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500" b="1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condition…</a:t>
            </a:r>
            <a:endParaRPr sz="1500" b="1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438100" y="2117973"/>
            <a:ext cx="1945800" cy="25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0000" y="2960263"/>
            <a:ext cx="1945800" cy="25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901175" y="1996288"/>
            <a:ext cx="2147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Virtual Table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944975" y="2878963"/>
            <a:ext cx="1791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Main Query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07150" y="1170575"/>
            <a:ext cx="1689000" cy="40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Syntax : 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11300" y="57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49500" y="1151475"/>
            <a:ext cx="82734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25800" y="1628775"/>
            <a:ext cx="86553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Let's continue with the previous example of the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employees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table from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employees.db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Classify employees into salary ranges (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Low, Medium, High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based on their individual salary within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department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Display the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department number, employee name, job title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and the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respective salary range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275200" y="1497825"/>
            <a:ext cx="6460500" cy="2764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EmployeeSalaryRanges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AS(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— CTE query</a:t>
            </a:r>
            <a:endParaRPr sz="1600"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dept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department_number,name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employee_name,job,sal,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CASE WHEN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sal </a:t>
            </a:r>
            <a:r>
              <a:rPr lang="en" sz="1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30000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'Low'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sal </a:t>
            </a:r>
            <a:r>
              <a:rPr lang="en" sz="1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30000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sal </a:t>
            </a:r>
            <a:r>
              <a:rPr lang="en" sz="1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50000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sal </a:t>
            </a:r>
            <a:r>
              <a:rPr lang="en" sz="1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50000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'High'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END AS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salary_range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— </a:t>
            </a:r>
            <a:r>
              <a:rPr lang="en" sz="1600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Main query</a:t>
            </a:r>
            <a:endParaRPr sz="1600"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EmployeeSalaryRanges</a:t>
            </a:r>
            <a:r>
              <a:rPr lang="en" sz="1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600" b="1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68975" y="283100"/>
            <a:ext cx="7996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8775" y="32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 1</a:t>
            </a: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0" y="1771750"/>
            <a:ext cx="5922226" cy="224848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9"/>
          <p:cNvSpPr/>
          <p:nvPr/>
        </p:nvSpPr>
        <p:spPr>
          <a:xfrm>
            <a:off x="6217325" y="2655950"/>
            <a:ext cx="437700" cy="30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081325" y="2159675"/>
            <a:ext cx="1668900" cy="11217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Virtual Table</a:t>
            </a:r>
            <a:endParaRPr sz="1800" b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272175" y="3182325"/>
            <a:ext cx="1258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625" y="1606800"/>
            <a:ext cx="5314925" cy="2230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0"/>
          <p:cNvSpPr/>
          <p:nvPr/>
        </p:nvSpPr>
        <p:spPr>
          <a:xfrm>
            <a:off x="320125" y="2100563"/>
            <a:ext cx="1668900" cy="11217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Main Query</a:t>
            </a:r>
            <a:endParaRPr sz="1800" b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/>
          <p:nvPr/>
        </p:nvSpPr>
        <p:spPr>
          <a:xfrm rot="10800000">
            <a:off x="2618827" y="2571747"/>
            <a:ext cx="437700" cy="30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54475" y="330825"/>
            <a:ext cx="8645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 1</a:t>
            </a:r>
            <a:endParaRPr sz="2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49500" y="197225"/>
            <a:ext cx="8092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Common Table Expression (CTE) Example 2</a:t>
            </a:r>
            <a:endParaRPr sz="2800" b="1">
              <a:solidFill>
                <a:srgbClr val="99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3675" y="1876750"/>
            <a:ext cx="84930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7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4"/>
              <a:buFont typeface="Average"/>
              <a:buChar char="●"/>
            </a:pPr>
            <a:r>
              <a:rPr lang="en" sz="1844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Imagine you, as a data scientist, are tasked with identifying the</a:t>
            </a:r>
            <a:r>
              <a:rPr lang="en" sz="1844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top 5 customers</a:t>
            </a:r>
            <a:r>
              <a:rPr lang="en" sz="1844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by analyzing their purchase details. </a:t>
            </a:r>
            <a:endParaRPr sz="1844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57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4"/>
              <a:buFont typeface="Average"/>
              <a:buChar char="●"/>
            </a:pPr>
            <a:r>
              <a:rPr lang="en" sz="1844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this case, we will utilize the </a:t>
            </a:r>
            <a:r>
              <a:rPr lang="en" sz="1844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‘purchase’</a:t>
            </a:r>
            <a:r>
              <a:rPr lang="en" sz="1844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table within the </a:t>
            </a:r>
            <a:r>
              <a:rPr lang="en" sz="1844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store.db database</a:t>
            </a:r>
            <a:r>
              <a:rPr lang="en" sz="1844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83900" y="1132400"/>
            <a:ext cx="38880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Database Link : store.db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Microsoft Office PowerPoint</Application>
  <PresentationFormat>On-screen Show (16:9)</PresentationFormat>
  <Paragraphs>172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Average</vt:lpstr>
      <vt:lpstr>Courier New</vt:lpstr>
      <vt:lpstr>Simple Light</vt:lpstr>
      <vt:lpstr>SQL 2.3</vt:lpstr>
      <vt:lpstr>PowerPoint Presentation</vt:lpstr>
      <vt:lpstr>Common Table Expression (CTE)</vt:lpstr>
      <vt:lpstr>PowerPoint Presentation</vt:lpstr>
      <vt:lpstr>Common Table Expression (CTE) Example</vt:lpstr>
      <vt:lpstr>PowerPoint Presentation</vt:lpstr>
      <vt:lpstr>Common Table Expression (CTE) Example 1  </vt:lpstr>
      <vt:lpstr>PowerPoint Presentation</vt:lpstr>
      <vt:lpstr>PowerPoint Presentation</vt:lpstr>
      <vt:lpstr>PowerPoint Presentation</vt:lpstr>
      <vt:lpstr>PowerPoint Presentation</vt:lpstr>
      <vt:lpstr>Task 1: Exploring Departmental Averages</vt:lpstr>
      <vt:lpstr>Task 1: Calculate the average salary for each department</vt:lpstr>
      <vt:lpstr>Task 2: Identifying High Earners</vt:lpstr>
      <vt:lpstr>Task 2: Find employees with salaries above the average salary</vt:lpstr>
      <vt:lpstr>Windows Analytical Functions</vt:lpstr>
      <vt:lpstr>Windows Analytical Functions</vt:lpstr>
      <vt:lpstr>Types of Windows Analytical Functions</vt:lpstr>
      <vt:lpstr>Aggregate Functions MAX() without PARTITION BY</vt:lpstr>
      <vt:lpstr>SUM() without PARTITION BY (Order By Only)</vt:lpstr>
      <vt:lpstr>AVG() without PARTITION BY (Order By Only)</vt:lpstr>
      <vt:lpstr> AVG() with PARTITION BY</vt:lpstr>
      <vt:lpstr>MAX() with PARTITION BY</vt:lpstr>
      <vt:lpstr>Without Partition (Only Order By) Examples:</vt:lpstr>
      <vt:lpstr> RANK() without PARTITION BY (Order By Only)</vt:lpstr>
      <vt:lpstr> ROW_NUMBER() with PARTITION BY</vt:lpstr>
      <vt:lpstr>RANK() with PARTITION BY</vt:lpstr>
      <vt:lpstr>Connecting MySQL to Python</vt:lpstr>
      <vt:lpstr>Connecting MySQL to Python</vt:lpstr>
      <vt:lpstr>Connecting SQLite to Python</vt:lpstr>
      <vt:lpstr>Connecting SQLite to Python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2.3</dc:title>
  <cp:lastModifiedBy>Shubham Soni</cp:lastModifiedBy>
  <cp:revision>2</cp:revision>
  <dcterms:modified xsi:type="dcterms:W3CDTF">2024-01-11T13:44:39Z</dcterms:modified>
</cp:coreProperties>
</file>