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Black"/>
      <p:bold r:id="rId31"/>
      <p:boldItalic r:id="rId32"/>
    </p:embeddedFont>
    <p:embeddedFont>
      <p:font typeface="Roboto Thin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Didact Gothic"/>
      <p:regular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Bree Serif"/>
      <p:regular r:id="rId46"/>
    </p:embeddedFont>
    <p:embeddedFont>
      <p:font typeface="Roboto Mono Regula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2481C-3536-4039-9975-33942A387597}">
  <a:tblStyle styleId="{1732481C-3536-4039-9975-33942A387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Light-regular.fntdata"/><Relationship Id="rId41" Type="http://schemas.openxmlformats.org/officeDocument/2006/relationships/font" Target="fonts/DidactGothic-regular.fntdata"/><Relationship Id="rId44" Type="http://schemas.openxmlformats.org/officeDocument/2006/relationships/font" Target="fonts/RobotoLight-italic.fntdata"/><Relationship Id="rId43" Type="http://schemas.openxmlformats.org/officeDocument/2006/relationships/font" Target="fonts/RobotoLight-bold.fntdata"/><Relationship Id="rId46" Type="http://schemas.openxmlformats.org/officeDocument/2006/relationships/font" Target="fonts/BreeSerif-regular.fntdata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Regular-bold.fntdata"/><Relationship Id="rId47" Type="http://schemas.openxmlformats.org/officeDocument/2006/relationships/font" Target="fonts/RobotoMonoRegular-regular.fntdata"/><Relationship Id="rId49" Type="http://schemas.openxmlformats.org/officeDocument/2006/relationships/font" Target="fonts/RobotoMono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.fntdata"/><Relationship Id="rId30" Type="http://schemas.openxmlformats.org/officeDocument/2006/relationships/slide" Target="slides/slide25.xml"/><Relationship Id="rId33" Type="http://schemas.openxmlformats.org/officeDocument/2006/relationships/font" Target="fonts/RobotoThin-regular.fntdata"/><Relationship Id="rId32" Type="http://schemas.openxmlformats.org/officeDocument/2006/relationships/font" Target="fonts/RobotoBlack-boldItalic.fntdata"/><Relationship Id="rId35" Type="http://schemas.openxmlformats.org/officeDocument/2006/relationships/font" Target="fonts/RobotoThin-italic.fntdata"/><Relationship Id="rId34" Type="http://schemas.openxmlformats.org/officeDocument/2006/relationships/font" Target="fonts/RobotoThin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Thin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Regula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57cd0a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57cd0a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372f81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372f81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c372f81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c372f81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6c7fd6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6c7fd6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c6c7fd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c6c7fd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6c7fd6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6c7fd6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372f811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c372f81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c372f81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c372f81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bc74728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ebc74728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c372f81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c372f81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bc74728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bc74728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de0a2b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cde0a2b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c764fd3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c764fd3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c372f81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c372f81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c57cd0a9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c57cd0a9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c372f81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c372f81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bc74728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bc74728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bc74728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bc74728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de0a2b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de0a2b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764fd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764fd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bc74728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bc74728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bc74728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bc74728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6c7fd6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6c7fd6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Regular"/>
              <a:buNone/>
              <a:defRPr sz="1200"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182750" y="1629075"/>
            <a:ext cx="71427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5264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2"/>
                </a:solidFill>
                <a:latin typeface="Bree Serif"/>
                <a:ea typeface="Bree Serif"/>
                <a:cs typeface="Bree Serif"/>
                <a:sym typeface="Bree Serif"/>
              </a:rPr>
              <a:t>MULTILINGUAL MACHINE  TRANSLATION</a:t>
            </a:r>
            <a:endParaRPr b="1">
              <a:solidFill>
                <a:schemeClr val="accen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000" y="45816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Batch-46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072000" y="227556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10800" y="2721963"/>
            <a:ext cx="408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Gouher Naaz		    -17H51A0524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Kondi Saikiran   	    -17H51A05E6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Porika Dhanrajnath    -17H51A05G4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385425" y="4060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Guide – </a:t>
            </a:r>
            <a:r>
              <a:rPr b="1" lang="es" sz="1700">
                <a:solidFill>
                  <a:srgbClr val="FFFFFF"/>
                </a:solidFill>
              </a:rPr>
              <a:t>Dr. N. SWAPNA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015200" y="57475"/>
            <a:ext cx="747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CMR COLLEGE OF ENGINEERING &amp; TECHNOLOGY </a:t>
            </a:r>
            <a:endParaRPr sz="2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(UGC AUTONOMOUS) </a:t>
            </a:r>
            <a:endParaRPr sz="9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KANDLAKOYA, MEDCHAL ROAD, HYDERABAD-501401 </a:t>
            </a:r>
            <a:endParaRPr sz="9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CC9ED4"/>
                </a:solidFill>
                <a:latin typeface="Bree Serif"/>
                <a:ea typeface="Bree Serif"/>
                <a:cs typeface="Bree Serif"/>
                <a:sym typeface="Bree Serif"/>
              </a:rPr>
              <a:t>DEPARTMENT OF </a:t>
            </a:r>
            <a:endParaRPr sz="1900">
              <a:solidFill>
                <a:srgbClr val="CC9ED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CC9ED4"/>
                </a:solidFill>
                <a:latin typeface="Bree Serif"/>
                <a:ea typeface="Bree Serif"/>
                <a:cs typeface="Bree Serif"/>
                <a:sym typeface="Bree Serif"/>
              </a:rPr>
              <a:t>COMPUTER SCIENCE AND ENGINEERING</a:t>
            </a:r>
            <a:endParaRPr sz="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5" y="142038"/>
            <a:ext cx="948150" cy="9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204750" y="888675"/>
            <a:ext cx="5023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To implement this project, we will use the concepts of Python, Tkinter, and google_trans_new libraries.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In this project, the user will be able to select various kinds of input like text, text file, image and voice to translate any language by selecting the target output language.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072000" y="2421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DESIGN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>
            <a:off x="2347800" y="7894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42052" r="0" t="0"/>
          <a:stretch/>
        </p:blipFill>
        <p:spPr>
          <a:xfrm>
            <a:off x="5540900" y="967925"/>
            <a:ext cx="3205475" cy="33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774900" y="814675"/>
            <a:ext cx="42507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Google_trans_new is a python library. We import the Translator from google_trans_new, which is used to do translations. 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We also import LANGUAGES from google_trans_new which support various languages but we only involved Indian regional languages.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Langdetect is python library which is used to detect source text language automatically.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935425" y="392700"/>
            <a:ext cx="25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Googletrans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2639" l="0" r="59708" t="-2639"/>
          <a:stretch/>
        </p:blipFill>
        <p:spPr>
          <a:xfrm>
            <a:off x="5982032" y="535850"/>
            <a:ext cx="2622648" cy="36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8981" r="9365" t="0"/>
          <a:stretch/>
        </p:blipFill>
        <p:spPr>
          <a:xfrm>
            <a:off x="963050" y="771526"/>
            <a:ext cx="7217900" cy="38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ctrTitle"/>
          </p:nvPr>
        </p:nvSpPr>
        <p:spPr>
          <a:xfrm>
            <a:off x="963050" y="100300"/>
            <a:ext cx="36675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Neural Machine Translation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8986" r="8945" t="12610"/>
          <a:stretch/>
        </p:blipFill>
        <p:spPr>
          <a:xfrm>
            <a:off x="946200" y="814662"/>
            <a:ext cx="7444625" cy="35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1019000" y="254750"/>
            <a:ext cx="467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LSTM-RNN </a:t>
            </a: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257400" y="510050"/>
            <a:ext cx="86292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Neural machine translation (NMT) is an approach to machine translation that uses an artificial neural network to predict the likelihood of a sequence of words, typically modelling entire sentences in a single integrated model.</a:t>
            </a:r>
            <a:br>
              <a:rPr lang="es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The word sequence modeling was at first typically done using a recurrent neural network (RNN).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RNN captures the sequential information present in the input data i.e. dependency between the words in the text while making predictions.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A bidirectional recurrent neural network, known as encoder, is used by the neural network to encode a source sentence for a second RNN, known as decoder, that is used to predict words in target language.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6803" l="1099" r="3326" t="27964"/>
          <a:stretch/>
        </p:blipFill>
        <p:spPr>
          <a:xfrm>
            <a:off x="347800" y="994737"/>
            <a:ext cx="8448400" cy="3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582275" y="388200"/>
            <a:ext cx="258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OCR process flow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774900" y="814675"/>
            <a:ext cx="75942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I</a:t>
            </a:r>
            <a:r>
              <a:rPr lang="es" sz="1700">
                <a:solidFill>
                  <a:schemeClr val="lt1"/>
                </a:solidFill>
              </a:rPr>
              <a:t>t is an optical character recognition engine with open-source code, this is the most popular and qualitative OCR-library.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OCR uses Leptonica and Trained data set for image processing and it recognize text.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935425" y="392700"/>
            <a:ext cx="256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Tesseract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19814" l="16045" r="19099" t="23700"/>
          <a:stretch/>
        </p:blipFill>
        <p:spPr>
          <a:xfrm>
            <a:off x="3140050" y="3531225"/>
            <a:ext cx="2863877" cy="13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873025" y="1237150"/>
            <a:ext cx="75942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Tkinter is the standard GUI library for Python.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Python when combined with Tkinter provides a fast and easy way to create GUI applications. Tkinter provides a powerful object-oriented interface to the Tk GUI toolkit.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973750" y="5906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88" y="3047250"/>
            <a:ext cx="1666625" cy="17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35"/>
          <p:cNvCxnSpPr/>
          <p:nvPr/>
        </p:nvCxnSpPr>
        <p:spPr>
          <a:xfrm>
            <a:off x="2389875" y="8294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5"/>
          <p:cNvSpPr txBox="1"/>
          <p:nvPr/>
        </p:nvSpPr>
        <p:spPr>
          <a:xfrm>
            <a:off x="2692800" y="284000"/>
            <a:ext cx="3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TECHNOLOGY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095750" y="1130375"/>
            <a:ext cx="69525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Integrated development editor: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Jupyter Notebook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Tech framework used to develop this system are</a:t>
            </a:r>
            <a:r>
              <a:rPr lang="es" sz="1700">
                <a:solidFill>
                  <a:srgbClr val="FFFFFF"/>
                </a:solidFill>
              </a:rPr>
              <a:t>: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Python 3.6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Python Libraries.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Tesseract-OCR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Speech Recognition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★"/>
            </a:pPr>
            <a:r>
              <a:rPr lang="es" sz="1700">
                <a:solidFill>
                  <a:srgbClr val="FFFFFF"/>
                </a:solidFill>
              </a:rPr>
              <a:t>Tkinter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774900" y="826275"/>
            <a:ext cx="7594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This model consists of four different input methods to take input from the users. They are:-</a:t>
            </a:r>
            <a:br>
              <a:rPr lang="es" sz="1700">
                <a:solidFill>
                  <a:schemeClr val="lt1"/>
                </a:solidFill>
              </a:rPr>
            </a:br>
            <a:r>
              <a:rPr lang="es" sz="1700">
                <a:solidFill>
                  <a:schemeClr val="lt1"/>
                </a:solidFill>
              </a:rPr>
              <a:t>	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2035200" y="1433100"/>
            <a:ext cx="4530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s" sz="1700">
                <a:solidFill>
                  <a:schemeClr val="lt1"/>
                </a:solidFill>
              </a:rPr>
              <a:t>word or sentence                   3.  image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s" sz="1700">
                <a:solidFill>
                  <a:schemeClr val="lt1"/>
                </a:solidFill>
              </a:rPr>
              <a:t>text document				 4.  voice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3170125" y="1213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29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31" name="Google Shape;231;p36"/>
          <p:cNvCxnSpPr/>
          <p:nvPr/>
        </p:nvCxnSpPr>
        <p:spPr>
          <a:xfrm>
            <a:off x="2347800" y="7894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2" name="Google Shape;232;p36"/>
          <p:cNvGraphicFramePr/>
          <p:nvPr/>
        </p:nvGraphicFramePr>
        <p:xfrm>
          <a:off x="2729975" y="240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{1732481C-3536-4039-9975-33942A387597}</a:tableStyleId>
              </a:tblPr>
              <a:tblGrid>
                <a:gridCol w="1252325"/>
                <a:gridCol w="1690100"/>
              </a:tblGrid>
              <a:tr h="6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Language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Dataset 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telugu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</a:t>
                      </a:r>
                      <a:r>
                        <a:rPr lang="es"/>
                        <a:t>0 documents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hindi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250</a:t>
                      </a:r>
                      <a:r>
                        <a:rPr lang="es"/>
                        <a:t> documents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english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 </a:t>
                      </a:r>
                      <a:r>
                        <a:rPr lang="es"/>
                        <a:t>documents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urdu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4797 words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2488900" y="639675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OUTLINE 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895325" y="1246275"/>
            <a:ext cx="36504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SYSTEM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s" sz="21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14" name="Google Shape;114;p19"/>
          <p:cNvCxnSpPr/>
          <p:nvPr/>
        </p:nvCxnSpPr>
        <p:spPr>
          <a:xfrm>
            <a:off x="2347800" y="11660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883550" y="209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46761" l="35890" r="33051" t="26128"/>
          <a:stretch/>
        </p:blipFill>
        <p:spPr>
          <a:xfrm>
            <a:off x="2485500" y="1570978"/>
            <a:ext cx="4173000" cy="20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1019000" y="412450"/>
            <a:ext cx="30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Accuracy formula :</a:t>
            </a:r>
            <a:endParaRPr sz="2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14375"/>
            <a:ext cx="571500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503625"/>
            <a:ext cx="5943600" cy="40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3072000" y="18155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29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2901" r="2910" t="0"/>
          <a:stretch/>
        </p:blipFill>
        <p:spPr>
          <a:xfrm>
            <a:off x="228837" y="1311325"/>
            <a:ext cx="4061326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2901" r="2910" t="0"/>
          <a:stretch/>
        </p:blipFill>
        <p:spPr>
          <a:xfrm>
            <a:off x="4835550" y="1311325"/>
            <a:ext cx="4061326" cy="24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759488" y="38333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word or sentence</a:t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5366213" y="38333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text document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3072000" y="18155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29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2901" r="2910" t="0"/>
          <a:stretch/>
        </p:blipFill>
        <p:spPr>
          <a:xfrm>
            <a:off x="228825" y="1311325"/>
            <a:ext cx="4061326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/>
          <p:cNvPicPr preferRelativeResize="0"/>
          <p:nvPr/>
        </p:nvPicPr>
        <p:blipFill rotWithShape="1">
          <a:blip r:embed="rId4">
            <a:alphaModFix/>
          </a:blip>
          <a:srcRect b="0" l="2901" r="2910" t="0"/>
          <a:stretch/>
        </p:blipFill>
        <p:spPr>
          <a:xfrm>
            <a:off x="4835550" y="1311325"/>
            <a:ext cx="4061326" cy="24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759488" y="3930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image</a:t>
            </a:r>
            <a:endParaRPr/>
          </a:p>
        </p:txBody>
      </p:sp>
      <p:sp>
        <p:nvSpPr>
          <p:cNvPr id="262" name="Google Shape;262;p40"/>
          <p:cNvSpPr txBox="1"/>
          <p:nvPr/>
        </p:nvSpPr>
        <p:spPr>
          <a:xfrm>
            <a:off x="5366213" y="3930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voice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1"/>
          <p:cNvCxnSpPr/>
          <p:nvPr/>
        </p:nvCxnSpPr>
        <p:spPr>
          <a:xfrm>
            <a:off x="2347800" y="7032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41"/>
          <p:cNvSpPr txBox="1"/>
          <p:nvPr/>
        </p:nvSpPr>
        <p:spPr>
          <a:xfrm>
            <a:off x="2692800" y="136750"/>
            <a:ext cx="3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CONCLUSION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420725" y="867425"/>
            <a:ext cx="76365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49" lvl="0" marL="99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Machine translation is challenging given the inherent ambiguity and flexibility of human language.</a:t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49" lvl="0" marL="99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The work presented in this project is also promising, because it demonstrates an effective translation.</a:t>
            </a:r>
            <a:br>
              <a:rPr lang="es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indent="-336549" lvl="0" marL="99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In the future this project can be upgrade by implementing the text to speech of target language, accepting noisy images and can increase accuracy of the project.</a:t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3072000" y="231015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 !!</a:t>
            </a:r>
            <a:endParaRPr sz="2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0"/>
          <p:cNvCxnSpPr/>
          <p:nvPr/>
        </p:nvCxnSpPr>
        <p:spPr>
          <a:xfrm>
            <a:off x="2347800" y="7032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3072000" y="1157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95750" y="930525"/>
            <a:ext cx="7308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This project Multilingual Machine Translation is a computerized system that is designed to translate source text from various natural languages into target text of another natural languages.</a:t>
            </a:r>
            <a:br>
              <a:rPr lang="es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Translation is needed because it  enables communication between people from different regions. It provides meaningful communication from one language to another language.</a:t>
            </a:r>
            <a:br>
              <a:rPr lang="es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MMT is a courier for the transmission of knowledge, a protector of culture heritage and boost in tourism. India is a multilingual country with millions of people speaking variety of languages.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1"/>
          <p:cNvCxnSpPr/>
          <p:nvPr/>
        </p:nvCxnSpPr>
        <p:spPr>
          <a:xfrm>
            <a:off x="2347800" y="7032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/>
        </p:nvSpPr>
        <p:spPr>
          <a:xfrm>
            <a:off x="2692800" y="136750"/>
            <a:ext cx="3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EXISTING SYSTEM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095750" y="973400"/>
            <a:ext cx="6952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There are many translators online,  that provide </a:t>
            </a:r>
            <a:r>
              <a:rPr lang="es" sz="1800">
                <a:solidFill>
                  <a:srgbClr val="FFFFFF"/>
                </a:solidFill>
              </a:rPr>
              <a:t>functionality</a:t>
            </a:r>
            <a:r>
              <a:rPr lang="es" sz="1800">
                <a:solidFill>
                  <a:srgbClr val="FFFFFF"/>
                </a:solidFill>
              </a:rPr>
              <a:t> to </a:t>
            </a:r>
            <a:r>
              <a:rPr lang="es" sz="1800">
                <a:solidFill>
                  <a:srgbClr val="FFFFFF"/>
                </a:solidFill>
              </a:rPr>
              <a:t>translate</a:t>
            </a:r>
            <a:r>
              <a:rPr lang="es" sz="1800">
                <a:solidFill>
                  <a:srgbClr val="FFFFFF"/>
                </a:solidFill>
              </a:rPr>
              <a:t> the language into target language.</a:t>
            </a:r>
            <a:br>
              <a:rPr lang="es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Some of the translators like ‘Bablyon Online translator’ and ‘Reverso’ in the market just provide a single text input function to translate the language and doesn’t accept image file and voice as input.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All these existing systems have </a:t>
            </a:r>
            <a:r>
              <a:rPr lang="es" sz="1800">
                <a:solidFill>
                  <a:srgbClr val="FFFFFF"/>
                </a:solidFill>
              </a:rPr>
              <a:t>similar</a:t>
            </a:r>
            <a:r>
              <a:rPr lang="es" sz="1800">
                <a:solidFill>
                  <a:srgbClr val="FFFFFF"/>
                </a:solidFill>
              </a:rPr>
              <a:t> and single feature(typing-text). To overcome this type of issues MMT is introduced.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s" sz="1500">
                <a:solidFill>
                  <a:srgbClr val="FFFFFF"/>
                </a:solidFill>
              </a:rPr>
            </a:br>
            <a:br>
              <a:rPr lang="es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-1600975" y="0"/>
            <a:ext cx="6414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Proposed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88" y="606600"/>
            <a:ext cx="4613826" cy="43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3"/>
          <p:cNvCxnSpPr/>
          <p:nvPr/>
        </p:nvCxnSpPr>
        <p:spPr>
          <a:xfrm>
            <a:off x="2347800" y="7032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 txBox="1"/>
          <p:nvPr/>
        </p:nvSpPr>
        <p:spPr>
          <a:xfrm>
            <a:off x="2692800" y="136750"/>
            <a:ext cx="3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PROPOSED SYSTEM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095750" y="783250"/>
            <a:ext cx="69525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The system which proposed is used to translate source language into target language, here </a:t>
            </a:r>
            <a:r>
              <a:rPr lang="es" sz="1600">
                <a:solidFill>
                  <a:schemeClr val="lt1"/>
                </a:solidFill>
              </a:rPr>
              <a:t>Source language is detected automatically and the target language code should be given by the user which is provided.</a:t>
            </a:r>
            <a:br>
              <a:rPr lang="es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This Multilingual machine translator is a tool to translate text, words, phrases from one language to any other language by using Google API i.e., google_trans_new which is python library.</a:t>
            </a:r>
            <a:br>
              <a:rPr lang="es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This system supports all Indian regional languages. We are checking telugu, hindi and urdu languages for translation accuracy.</a:t>
            </a:r>
            <a:br>
              <a:rPr lang="es" sz="1600">
                <a:solidFill>
                  <a:schemeClr val="lt1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This proposed system has additional features like Image text translation and voice input translation.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4"/>
          <p:cNvCxnSpPr/>
          <p:nvPr/>
        </p:nvCxnSpPr>
        <p:spPr>
          <a:xfrm>
            <a:off x="2347800" y="82007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3072000" y="229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OBJECTIVE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190400" y="876450"/>
            <a:ext cx="6763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To develop a model which is used to translate the source language into target language by providing various features.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The ultimate goal of Multilingual Machine Translation (MMT) project is to develop one model for translation between as many Indian languages as possible by effective use of available linguistic resources.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5"/>
          <p:cNvCxnSpPr/>
          <p:nvPr/>
        </p:nvCxnSpPr>
        <p:spPr>
          <a:xfrm>
            <a:off x="2347800" y="7032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2973450" y="115725"/>
            <a:ext cx="319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REQUIREMENTS</a:t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095750" y="930525"/>
            <a:ext cx="69525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EFFC1"/>
                </a:solidFill>
              </a:rPr>
              <a:t>SOFTWARE REQUIREMENTS</a:t>
            </a:r>
            <a:endParaRPr b="1" sz="1800">
              <a:solidFill>
                <a:srgbClr val="1EFFC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OPERATING SYSTEM : Windows or Mac OS.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GOOGLE COLAB or J</a:t>
            </a:r>
            <a:r>
              <a:rPr lang="es" sz="1600">
                <a:solidFill>
                  <a:srgbClr val="FFFFFF"/>
                </a:solidFill>
              </a:rPr>
              <a:t>upyter</a:t>
            </a:r>
            <a:r>
              <a:rPr lang="es" sz="1600">
                <a:solidFill>
                  <a:srgbClr val="FFFFFF"/>
                </a:solidFill>
              </a:rPr>
              <a:t> Notebook (ANACONDA) for developing the system.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Stable </a:t>
            </a:r>
            <a:r>
              <a:rPr lang="es" sz="1600">
                <a:solidFill>
                  <a:srgbClr val="FFFFFF"/>
                </a:solidFill>
              </a:rPr>
              <a:t>Internet</a:t>
            </a:r>
            <a:br>
              <a:rPr lang="es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EFFC1"/>
                </a:solidFill>
              </a:rPr>
              <a:t>HARDWARE REQUIREMENTS</a:t>
            </a:r>
            <a:endParaRPr sz="1600">
              <a:solidFill>
                <a:srgbClr val="1EFFC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HARD DISK: minimum 20GB, recommended 100GB or more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RAM: Minimum 4GB or more</a:t>
            </a:r>
            <a:endParaRPr sz="1600">
              <a:solidFill>
                <a:srgbClr val="FFFFFF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❖"/>
            </a:pPr>
            <a:r>
              <a:rPr lang="es" sz="1600">
                <a:solidFill>
                  <a:srgbClr val="FFFFFF"/>
                </a:solidFill>
              </a:rPr>
              <a:t>PROCESSOR: intel i5 or more latest versions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24167" l="15261" r="19156" t="26740"/>
          <a:stretch/>
        </p:blipFill>
        <p:spPr>
          <a:xfrm>
            <a:off x="1751225" y="1384050"/>
            <a:ext cx="5641550" cy="23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840225" y="329275"/>
            <a:ext cx="36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Model</a:t>
            </a:r>
            <a:endParaRPr b="1" sz="2000"/>
          </a:p>
        </p:txBody>
      </p:sp>
      <p:cxnSp>
        <p:nvCxnSpPr>
          <p:cNvPr id="163" name="Google Shape;163;p26"/>
          <p:cNvCxnSpPr/>
          <p:nvPr/>
        </p:nvCxnSpPr>
        <p:spPr>
          <a:xfrm rot="10800000">
            <a:off x="4541725" y="1089950"/>
            <a:ext cx="0" cy="113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6"/>
          <p:cNvSpPr txBox="1"/>
          <p:nvPr/>
        </p:nvSpPr>
        <p:spPr>
          <a:xfrm>
            <a:off x="3542550" y="669900"/>
            <a:ext cx="19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MMT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